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70" r:id="rId5"/>
    <p:sldId id="271" r:id="rId6"/>
    <p:sldId id="258" r:id="rId7"/>
    <p:sldId id="263" r:id="rId8"/>
    <p:sldId id="264" r:id="rId9"/>
    <p:sldId id="265" r:id="rId10"/>
    <p:sldId id="280" r:id="rId11"/>
    <p:sldId id="259" r:id="rId12"/>
    <p:sldId id="266" r:id="rId13"/>
    <p:sldId id="276" r:id="rId14"/>
    <p:sldId id="277" r:id="rId15"/>
    <p:sldId id="275" r:id="rId16"/>
    <p:sldId id="267" r:id="rId17"/>
    <p:sldId id="278" r:id="rId18"/>
    <p:sldId id="279" r:id="rId19"/>
    <p:sldId id="260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0185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sz="5400" b="1" dirty="0" smtClean="0">
                <a:latin typeface="隶书" pitchFamily="49" charset="-122"/>
                <a:ea typeface="隶书" pitchFamily="49" charset="-122"/>
              </a:rPr>
              <a:t>211</a:t>
            </a:r>
            <a:r>
              <a:rPr lang="zh-CN" altLang="en-US" sz="5400" b="1" dirty="0" smtClean="0">
                <a:latin typeface="隶书" pitchFamily="49" charset="-122"/>
                <a:ea typeface="隶书" pitchFamily="49" charset="-122"/>
              </a:rPr>
              <a:t>校招网</a:t>
            </a:r>
            <a:r>
              <a:rPr lang="en-US" altLang="zh-CN" sz="5400" b="1" dirty="0" smtClean="0"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5400" b="1" dirty="0" smtClean="0">
                <a:latin typeface="隶书" pitchFamily="49" charset="-122"/>
                <a:ea typeface="隶书" pitchFamily="49" charset="-122"/>
              </a:rPr>
            </a:br>
            <a:r>
              <a:rPr lang="zh-CN" altLang="en-US" sz="5400" b="1" dirty="0" smtClean="0">
                <a:latin typeface="隶书" pitchFamily="49" charset="-122"/>
                <a:ea typeface="隶书" pitchFamily="49" charset="-122"/>
              </a:rPr>
              <a:t>企业使用指南</a:t>
            </a:r>
            <a:endParaRPr lang="zh-CN" altLang="en-US" sz="5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388" y="542926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211</a:t>
            </a:r>
            <a:r>
              <a:rPr lang="zh-CN" altLang="en-US" b="1" dirty="0" smtClean="0">
                <a:latin typeface="+mn-ea"/>
              </a:rPr>
              <a:t>校招网</a:t>
            </a:r>
            <a:endParaRPr lang="en-US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 2014.08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2.3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、发布招聘职位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42999"/>
            <a:ext cx="91440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4286256"/>
            <a:ext cx="6858016" cy="2409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10" name="直接箭头连接符 9"/>
          <p:cNvCxnSpPr/>
          <p:nvPr/>
        </p:nvCxnSpPr>
        <p:spPr>
          <a:xfrm rot="16200000" flipH="1">
            <a:off x="1857356" y="2786058"/>
            <a:ext cx="2214578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椭圆形标注 10"/>
          <p:cNvSpPr/>
          <p:nvPr/>
        </p:nvSpPr>
        <p:spPr>
          <a:xfrm>
            <a:off x="6715140" y="4286256"/>
            <a:ext cx="1928826" cy="1357322"/>
          </a:xfrm>
          <a:prstGeom prst="wedgeEllipseCallout">
            <a:avLst>
              <a:gd name="adj1" fmla="val -58108"/>
              <a:gd name="adj2" fmla="val 86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填写招聘职位、人数、所需专业、及薪资待遇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5400000" flipH="1" flipV="1">
            <a:off x="1178695" y="2321711"/>
            <a:ext cx="1285884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142852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隶书" pitchFamily="49" charset="-122"/>
                <a:ea typeface="隶书" pitchFamily="49" charset="-122"/>
              </a:rPr>
              <a:t>第三步 招聘会预定管理</a:t>
            </a:r>
            <a:endParaRPr lang="zh-CN" altLang="en-US" sz="36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5786" y="714356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3.1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、招聘会日程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43049"/>
            <a:ext cx="91440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286116" y="5857892"/>
            <a:ext cx="4643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随时了解所报名参加招聘会时间，确保按时参会</a:t>
            </a:r>
            <a:endParaRPr lang="zh-CN" altLang="en-US" sz="2800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181253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3.2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、申请最新招聘会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42999"/>
            <a:ext cx="91440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rot="5400000" flipH="1" flipV="1">
            <a:off x="928662" y="2357430"/>
            <a:ext cx="178595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5214942" y="3143248"/>
            <a:ext cx="2857520" cy="1500198"/>
          </a:xfrm>
          <a:prstGeom prst="wedgeRoundRectCallout">
            <a:avLst>
              <a:gd name="adj1" fmla="val -17539"/>
              <a:gd name="adj2" fmla="val -1403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29256" y="3300241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根据企业招聘需求，选择招聘会类型、层次、地区、招聘会时间，或者直接搜索学校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81253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3.2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、已申请的招聘会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42984"/>
            <a:ext cx="914400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571736" y="3253087"/>
            <a:ext cx="564360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查询并了解已申请的招聘会是否通过</a:t>
            </a:r>
            <a:endParaRPr lang="zh-CN" altLang="en-US" sz="2400" dirty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81253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3.3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、申请招聘会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58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形标注 8"/>
          <p:cNvSpPr/>
          <p:nvPr/>
        </p:nvSpPr>
        <p:spPr>
          <a:xfrm>
            <a:off x="5143504" y="3786190"/>
            <a:ext cx="2786082" cy="1357322"/>
          </a:xfrm>
          <a:prstGeom prst="wedgeEllipseCallout">
            <a:avLst>
              <a:gd name="adj1" fmla="val -25659"/>
              <a:gd name="adj2" fmla="val -11681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29256" y="414338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对学校邀请参加的招聘会进行审核通过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214290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3.4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、查看招聘会简历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14415"/>
            <a:ext cx="9144000" cy="584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flipV="1">
            <a:off x="1571604" y="3357562"/>
            <a:ext cx="4857784" cy="1571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6050" y="857232"/>
            <a:ext cx="400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随时掌握已报名参加招聘会人数、及简历数量</a:t>
            </a:r>
            <a:endParaRPr lang="zh-CN" altLang="en-US" sz="2800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-24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四、自办招聘会管理</a:t>
            </a:r>
            <a:endParaRPr lang="en-US" altLang="zh-CN" sz="4000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57349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785794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4.1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、发布招聘会</a:t>
            </a:r>
          </a:p>
          <a:p>
            <a:endParaRPr lang="zh-CN" alt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5586" y="2786058"/>
            <a:ext cx="6434132" cy="38576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2" name="TextBox 11"/>
          <p:cNvSpPr txBox="1"/>
          <p:nvPr/>
        </p:nvSpPr>
        <p:spPr>
          <a:xfrm>
            <a:off x="3929058" y="5143512"/>
            <a:ext cx="4429156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根据公司招聘需求可以自己举办招聘会，然后发布招聘会时间、招聘人员层次、以及专业；在</a:t>
            </a:r>
            <a:r>
              <a:rPr lang="en-US" altLang="zh-CN" dirty="0" smtClean="0"/>
              <a:t>211</a:t>
            </a:r>
            <a:r>
              <a:rPr lang="zh-CN" altLang="en-US" dirty="0" smtClean="0"/>
              <a:t>校招网上进行推广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250001" y="3250405"/>
            <a:ext cx="3214710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2107389" y="232171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21429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4.2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、发布宣讲会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7" y="2414618"/>
            <a:ext cx="6786609" cy="43005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圆角矩形 7"/>
          <p:cNvSpPr/>
          <p:nvPr/>
        </p:nvSpPr>
        <p:spPr>
          <a:xfrm>
            <a:off x="6072198" y="4357694"/>
            <a:ext cx="2571768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线下与学校洽谈好宣讲会时间，学校后在</a:t>
            </a:r>
            <a:r>
              <a:rPr lang="en-US" altLang="zh-CN" dirty="0" smtClean="0"/>
              <a:t>211</a:t>
            </a:r>
            <a:r>
              <a:rPr lang="zh-CN" altLang="en-US" dirty="0" smtClean="0"/>
              <a:t>校招网发布推广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-142908" y="3143248"/>
            <a:ext cx="385765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179621" y="2035959"/>
            <a:ext cx="64214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42852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隶书" pitchFamily="49" charset="-122"/>
                <a:ea typeface="隶书" pitchFamily="49" charset="-122"/>
              </a:rPr>
              <a:t>第五步 点数管理</a:t>
            </a:r>
            <a:endParaRPr lang="zh-CN" altLang="en-US" sz="3600" b="1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2574"/>
            <a:ext cx="91440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824195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5.1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、点数规则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84" y="4929198"/>
            <a:ext cx="6643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7030A0"/>
                </a:solidFill>
              </a:rPr>
              <a:t>能详细了解在</a:t>
            </a:r>
            <a:r>
              <a:rPr lang="en-US" altLang="zh-CN" sz="3200" dirty="0" smtClean="0">
                <a:solidFill>
                  <a:srgbClr val="7030A0"/>
                </a:solidFill>
              </a:rPr>
              <a:t>211</a:t>
            </a:r>
            <a:r>
              <a:rPr lang="zh-CN" altLang="en-US" sz="3200" dirty="0" smtClean="0">
                <a:solidFill>
                  <a:srgbClr val="7030A0"/>
                </a:solidFill>
              </a:rPr>
              <a:t>校招网系统中点数如何消耗，具体什么地方需要点数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0034" y="21429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5.2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、点数查询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61988"/>
            <a:ext cx="9144000" cy="619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形标注 8"/>
          <p:cNvSpPr/>
          <p:nvPr/>
        </p:nvSpPr>
        <p:spPr>
          <a:xfrm>
            <a:off x="6357950" y="2928934"/>
            <a:ext cx="2071702" cy="785818"/>
          </a:xfrm>
          <a:prstGeom prst="wedgeEllipseCallout">
            <a:avLst>
              <a:gd name="adj1" fmla="val -48743"/>
              <a:gd name="adj2" fmla="val -1322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72264" y="3000372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了解系统中每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个点数的动向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 flipH="1" flipV="1">
            <a:off x="-571536" y="3357562"/>
            <a:ext cx="471490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85720" y="214290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隶书" pitchFamily="49" charset="-122"/>
                <a:ea typeface="隶书" pitchFamily="49" charset="-122"/>
              </a:rPr>
              <a:t>目录</a:t>
            </a:r>
            <a:endParaRPr lang="zh-CN" altLang="en-US" sz="2800" b="1" dirty="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55" name="Group 64"/>
          <p:cNvGrpSpPr>
            <a:grpSpLocks/>
          </p:cNvGrpSpPr>
          <p:nvPr/>
        </p:nvGrpSpPr>
        <p:grpSpPr bwMode="auto">
          <a:xfrm>
            <a:off x="1905000" y="2076462"/>
            <a:ext cx="5310188" cy="609600"/>
            <a:chOff x="1263" y="1881"/>
            <a:chExt cx="3345" cy="384"/>
          </a:xfrm>
        </p:grpSpPr>
        <p:grpSp>
          <p:nvGrpSpPr>
            <p:cNvPr id="56" name="Group 65"/>
            <p:cNvGrpSpPr>
              <a:grpSpLocks/>
            </p:cNvGrpSpPr>
            <p:nvPr/>
          </p:nvGrpSpPr>
          <p:grpSpPr bwMode="auto">
            <a:xfrm>
              <a:off x="1263" y="1881"/>
              <a:ext cx="384" cy="384"/>
              <a:chOff x="816" y="1872"/>
              <a:chExt cx="384" cy="384"/>
            </a:xfrm>
          </p:grpSpPr>
          <p:sp>
            <p:nvSpPr>
              <p:cNvPr id="60" name="Oval 6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Oval 6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Oval 6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Oval 6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Oval 7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Oval 7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6" name="Oval 7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7" name="Oval 7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7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" name="Line 75"/>
            <p:cNvSpPr>
              <a:spLocks noChangeShapeType="1"/>
            </p:cNvSpPr>
            <p:nvPr/>
          </p:nvSpPr>
          <p:spPr bwMode="auto">
            <a:xfrm>
              <a:off x="1584" y="2235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76"/>
            <p:cNvSpPr txBox="1">
              <a:spLocks noChangeArrowheads="1"/>
            </p:cNvSpPr>
            <p:nvPr/>
          </p:nvSpPr>
          <p:spPr bwMode="auto">
            <a:xfrm>
              <a:off x="1728" y="1899"/>
              <a:ext cx="273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latin typeface="隶书" pitchFamily="49" charset="-122"/>
                  <a:ea typeface="隶书" pitchFamily="49" charset="-122"/>
                </a:rPr>
                <a:t>基本信息管理</a:t>
              </a:r>
              <a:endParaRPr lang="en-US" altLang="zh-CN" sz="2800" dirty="0" smtClean="0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59" name="Text Box 77"/>
            <p:cNvSpPr txBox="1">
              <a:spLocks noChangeArrowheads="1"/>
            </p:cNvSpPr>
            <p:nvPr/>
          </p:nvSpPr>
          <p:spPr bwMode="gray">
            <a:xfrm>
              <a:off x="1344" y="193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69" name="Group 78"/>
          <p:cNvGrpSpPr>
            <a:grpSpLocks/>
          </p:cNvGrpSpPr>
          <p:nvPr/>
        </p:nvGrpSpPr>
        <p:grpSpPr bwMode="auto">
          <a:xfrm>
            <a:off x="1928794" y="3905262"/>
            <a:ext cx="5291137" cy="609600"/>
            <a:chOff x="1275" y="3015"/>
            <a:chExt cx="3333" cy="384"/>
          </a:xfrm>
        </p:grpSpPr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1275" y="3015"/>
              <a:ext cx="384" cy="384"/>
              <a:chOff x="816" y="1872"/>
              <a:chExt cx="384" cy="384"/>
            </a:xfrm>
          </p:grpSpPr>
          <p:sp>
            <p:nvSpPr>
              <p:cNvPr id="74" name="Oval 80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" name="Oval 81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Oval 82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Oval 83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Oval 84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Oval 85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0" name="Oval 86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1" name="Oval 87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2" name="Oval 88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" name="Line 89"/>
            <p:cNvSpPr>
              <a:spLocks noChangeShapeType="1"/>
            </p:cNvSpPr>
            <p:nvPr/>
          </p:nvSpPr>
          <p:spPr bwMode="auto">
            <a:xfrm>
              <a:off x="1584" y="3373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90"/>
            <p:cNvSpPr txBox="1">
              <a:spLocks noChangeArrowheads="1"/>
            </p:cNvSpPr>
            <p:nvPr/>
          </p:nvSpPr>
          <p:spPr bwMode="auto">
            <a:xfrm>
              <a:off x="1728" y="3037"/>
              <a:ext cx="273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latin typeface="隶书" pitchFamily="49" charset="-122"/>
                  <a:ea typeface="隶书" pitchFamily="49" charset="-122"/>
                </a:rPr>
                <a:t>自办招聘会管理</a:t>
              </a:r>
              <a:endParaRPr lang="en-US" altLang="zh-CN" sz="2800" dirty="0" smtClean="0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73" name="Text Box 91"/>
            <p:cNvSpPr txBox="1">
              <a:spLocks noChangeArrowheads="1"/>
            </p:cNvSpPr>
            <p:nvPr/>
          </p:nvSpPr>
          <p:spPr bwMode="gray">
            <a:xfrm>
              <a:off x="1362" y="30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83" name="Group 92"/>
          <p:cNvGrpSpPr>
            <a:grpSpLocks/>
          </p:cNvGrpSpPr>
          <p:nvPr/>
        </p:nvGrpSpPr>
        <p:grpSpPr bwMode="auto">
          <a:xfrm>
            <a:off x="1905000" y="1219212"/>
            <a:ext cx="5334000" cy="628650"/>
            <a:chOff x="1248" y="1188"/>
            <a:chExt cx="3360" cy="396"/>
          </a:xfrm>
        </p:grpSpPr>
        <p:sp>
          <p:nvSpPr>
            <p:cNvPr id="84" name="Line 93"/>
            <p:cNvSpPr>
              <a:spLocks noChangeShapeType="1"/>
            </p:cNvSpPr>
            <p:nvPr/>
          </p:nvSpPr>
          <p:spPr bwMode="auto">
            <a:xfrm>
              <a:off x="1584" y="1524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94"/>
            <p:cNvSpPr txBox="1">
              <a:spLocks noChangeArrowheads="1"/>
            </p:cNvSpPr>
            <p:nvPr/>
          </p:nvSpPr>
          <p:spPr bwMode="auto">
            <a:xfrm>
              <a:off x="1728" y="1188"/>
              <a:ext cx="273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dirty="0" smtClean="0">
                  <a:latin typeface="隶书" pitchFamily="49" charset="-122"/>
                  <a:ea typeface="隶书" pitchFamily="49" charset="-122"/>
                </a:rPr>
                <a:t>211</a:t>
              </a:r>
              <a:r>
                <a:rPr lang="zh-CN" altLang="en-US" sz="2800" dirty="0" smtClean="0">
                  <a:latin typeface="隶书" pitchFamily="49" charset="-122"/>
                  <a:ea typeface="隶书" pitchFamily="49" charset="-122"/>
                </a:rPr>
                <a:t>校招网注册</a:t>
              </a:r>
              <a:endParaRPr lang="en-US" altLang="zh-CN" sz="2800" dirty="0">
                <a:latin typeface="隶书" pitchFamily="49" charset="-122"/>
                <a:ea typeface="隶书" pitchFamily="49" charset="-122"/>
              </a:endParaRPr>
            </a:p>
          </p:txBody>
        </p:sp>
        <p:grpSp>
          <p:nvGrpSpPr>
            <p:cNvPr id="86" name="Group 95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1248" y="1200"/>
              <a:chExt cx="384" cy="384"/>
            </a:xfrm>
          </p:grpSpPr>
          <p:grpSp>
            <p:nvGrpSpPr>
              <p:cNvPr id="87" name="Group 96"/>
              <p:cNvGrpSpPr>
                <a:grpSpLocks/>
              </p:cNvGrpSpPr>
              <p:nvPr/>
            </p:nvGrpSpPr>
            <p:grpSpPr bwMode="auto">
              <a:xfrm>
                <a:off x="1248" y="1200"/>
                <a:ext cx="384" cy="384"/>
                <a:chOff x="2016" y="912"/>
                <a:chExt cx="384" cy="384"/>
              </a:xfrm>
            </p:grpSpPr>
            <p:sp>
              <p:nvSpPr>
                <p:cNvPr id="89" name="Text Box 97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90" name="Oval 98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99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100"/>
                <p:cNvSpPr>
                  <a:spLocks noChangeArrowheads="1"/>
                </p:cNvSpPr>
                <p:nvPr/>
              </p:nvSpPr>
              <p:spPr bwMode="gray">
                <a:xfrm>
                  <a:off x="2034" y="918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Oval 101"/>
                <p:cNvSpPr>
                  <a:spLocks noChangeArrowheads="1"/>
                </p:cNvSpPr>
                <p:nvPr/>
              </p:nvSpPr>
              <p:spPr bwMode="gray">
                <a:xfrm>
                  <a:off x="2040" y="936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Oval 102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Oval 103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46275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04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C0C0C0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05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79216"/>
                        <a:invGamma/>
                      </a:srgbClr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Oval 106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tint val="0"/>
                        <a:invGamma/>
                      </a:srgbClr>
                    </a:gs>
                    <a:gs pos="100000">
                      <a:srgbClr val="C0C0C0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8" name="Text Box 107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99" name="Group 108"/>
          <p:cNvGrpSpPr>
            <a:grpSpLocks/>
          </p:cNvGrpSpPr>
          <p:nvPr/>
        </p:nvGrpSpPr>
        <p:grpSpPr bwMode="auto">
          <a:xfrm>
            <a:off x="1905000" y="3025787"/>
            <a:ext cx="5334000" cy="631825"/>
            <a:chOff x="1248" y="2326"/>
            <a:chExt cx="3360" cy="398"/>
          </a:xfrm>
        </p:grpSpPr>
        <p:sp>
          <p:nvSpPr>
            <p:cNvPr id="100" name="Line 109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Text Box 110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latin typeface="隶书" pitchFamily="49" charset="-122"/>
                  <a:ea typeface="隶书" pitchFamily="49" charset="-122"/>
                </a:rPr>
                <a:t>招聘会预定管理</a:t>
              </a:r>
              <a:endParaRPr lang="en-US" altLang="zh-CN" sz="2800" dirty="0" smtClean="0">
                <a:latin typeface="隶书" pitchFamily="49" charset="-122"/>
                <a:ea typeface="隶书" pitchFamily="49" charset="-122"/>
              </a:endParaRPr>
            </a:p>
          </p:txBody>
        </p:sp>
        <p:grpSp>
          <p:nvGrpSpPr>
            <p:cNvPr id="102" name="Group 111"/>
            <p:cNvGrpSpPr>
              <a:grpSpLocks/>
            </p:cNvGrpSpPr>
            <p:nvPr/>
          </p:nvGrpSpPr>
          <p:grpSpPr bwMode="auto">
            <a:xfrm>
              <a:off x="1248" y="2340"/>
              <a:ext cx="384" cy="384"/>
              <a:chOff x="1248" y="1200"/>
              <a:chExt cx="384" cy="384"/>
            </a:xfrm>
          </p:grpSpPr>
          <p:grpSp>
            <p:nvGrpSpPr>
              <p:cNvPr id="103" name="Group 112"/>
              <p:cNvGrpSpPr>
                <a:grpSpLocks/>
              </p:cNvGrpSpPr>
              <p:nvPr/>
            </p:nvGrpSpPr>
            <p:grpSpPr bwMode="auto">
              <a:xfrm>
                <a:off x="1248" y="1200"/>
                <a:ext cx="384" cy="384"/>
                <a:chOff x="2016" y="912"/>
                <a:chExt cx="384" cy="384"/>
              </a:xfrm>
            </p:grpSpPr>
            <p:sp>
              <p:nvSpPr>
                <p:cNvPr id="105" name="Text Box 113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106" name="Oval 114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Oval 115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Oval 116"/>
                <p:cNvSpPr>
                  <a:spLocks noChangeArrowheads="1"/>
                </p:cNvSpPr>
                <p:nvPr/>
              </p:nvSpPr>
              <p:spPr bwMode="gray">
                <a:xfrm>
                  <a:off x="2034" y="918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Oval 117"/>
                <p:cNvSpPr>
                  <a:spLocks noChangeArrowheads="1"/>
                </p:cNvSpPr>
                <p:nvPr/>
              </p:nvSpPr>
              <p:spPr bwMode="gray">
                <a:xfrm>
                  <a:off x="2040" y="936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Oval 118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Oval 119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46275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Oval 120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C0C0C0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Oval 121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79216"/>
                        <a:invGamma/>
                      </a:srgbClr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Oval 122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tint val="0"/>
                        <a:invGamma/>
                      </a:srgbClr>
                    </a:gs>
                    <a:gs pos="100000">
                      <a:srgbClr val="C0C0C0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4" name="Text Box 123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15" name="Group 92"/>
          <p:cNvGrpSpPr>
            <a:grpSpLocks/>
          </p:cNvGrpSpPr>
          <p:nvPr/>
        </p:nvGrpSpPr>
        <p:grpSpPr bwMode="auto">
          <a:xfrm>
            <a:off x="1952644" y="4872052"/>
            <a:ext cx="5334000" cy="628650"/>
            <a:chOff x="1248" y="1188"/>
            <a:chExt cx="3360" cy="396"/>
          </a:xfrm>
        </p:grpSpPr>
        <p:sp>
          <p:nvSpPr>
            <p:cNvPr id="116" name="Line 93"/>
            <p:cNvSpPr>
              <a:spLocks noChangeShapeType="1"/>
            </p:cNvSpPr>
            <p:nvPr/>
          </p:nvSpPr>
          <p:spPr bwMode="auto">
            <a:xfrm>
              <a:off x="1584" y="1524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Text Box 94"/>
            <p:cNvSpPr txBox="1">
              <a:spLocks noChangeArrowheads="1"/>
            </p:cNvSpPr>
            <p:nvPr/>
          </p:nvSpPr>
          <p:spPr bwMode="auto">
            <a:xfrm>
              <a:off x="1728" y="1188"/>
              <a:ext cx="273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latin typeface="隶书" pitchFamily="49" charset="-122"/>
                  <a:ea typeface="隶书" pitchFamily="49" charset="-122"/>
                </a:rPr>
                <a:t>点数管理</a:t>
              </a:r>
              <a:endParaRPr lang="en-US" altLang="zh-CN" sz="2800" dirty="0" smtClean="0">
                <a:latin typeface="隶书" pitchFamily="49" charset="-122"/>
                <a:ea typeface="隶书" pitchFamily="49" charset="-122"/>
              </a:endParaRPr>
            </a:p>
          </p:txBody>
        </p:sp>
        <p:grpSp>
          <p:nvGrpSpPr>
            <p:cNvPr id="118" name="Group 95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1248" y="1200"/>
              <a:chExt cx="384" cy="384"/>
            </a:xfrm>
          </p:grpSpPr>
          <p:grpSp>
            <p:nvGrpSpPr>
              <p:cNvPr id="119" name="Group 96"/>
              <p:cNvGrpSpPr>
                <a:grpSpLocks/>
              </p:cNvGrpSpPr>
              <p:nvPr/>
            </p:nvGrpSpPr>
            <p:grpSpPr bwMode="auto">
              <a:xfrm>
                <a:off x="1248" y="1200"/>
                <a:ext cx="384" cy="384"/>
                <a:chOff x="2016" y="912"/>
                <a:chExt cx="384" cy="384"/>
              </a:xfrm>
            </p:grpSpPr>
            <p:sp>
              <p:nvSpPr>
                <p:cNvPr id="121" name="Text Box 97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122" name="Oval 98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Oval 99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Oval 100"/>
                <p:cNvSpPr>
                  <a:spLocks noChangeArrowheads="1"/>
                </p:cNvSpPr>
                <p:nvPr/>
              </p:nvSpPr>
              <p:spPr bwMode="gray">
                <a:xfrm>
                  <a:off x="2034" y="918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Oval 101"/>
                <p:cNvSpPr>
                  <a:spLocks noChangeArrowheads="1"/>
                </p:cNvSpPr>
                <p:nvPr/>
              </p:nvSpPr>
              <p:spPr bwMode="gray">
                <a:xfrm>
                  <a:off x="2040" y="936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Oval 102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Oval 103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46275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Oval 104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C0C0C0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Oval 105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79216"/>
                        <a:invGamma/>
                      </a:srgbClr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Oval 106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tint val="0"/>
                        <a:invGamma/>
                      </a:srgbClr>
                    </a:gs>
                    <a:gs pos="100000">
                      <a:srgbClr val="C0C0C0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0" name="Text Box 107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13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5</a:t>
                </a:r>
                <a:endParaRPr lang="en-US" altLang="zh-CN" sz="2400" b="1" dirty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14546" y="2071678"/>
            <a:ext cx="49292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latin typeface="隶书" pitchFamily="49" charset="-122"/>
                <a:ea typeface="隶书" pitchFamily="49" charset="-122"/>
              </a:rPr>
              <a:t>谢谢使用！</a:t>
            </a:r>
            <a:endParaRPr lang="en-US" altLang="zh-CN" sz="6000" dirty="0" smtClean="0">
              <a:latin typeface="隶书" pitchFamily="49" charset="-122"/>
              <a:ea typeface="隶书" pitchFamily="49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</a:t>
            </a:r>
            <a:r>
              <a:rPr lang="zh-CN" altLang="en-US" dirty="0" smtClean="0"/>
              <a:t>邮箱：</a:t>
            </a:r>
            <a:r>
              <a:rPr lang="en-US" altLang="zh-CN" dirty="0" smtClean="0"/>
              <a:t>xyzph@vip.126.com</a:t>
            </a:r>
          </a:p>
          <a:p>
            <a:r>
              <a:rPr lang="en-US" altLang="zh-CN" dirty="0" smtClean="0"/>
              <a:t>                                        </a:t>
            </a:r>
            <a:r>
              <a:rPr lang="zh-CN" altLang="en-US" dirty="0" smtClean="0"/>
              <a:t>电话：</a:t>
            </a:r>
            <a:r>
              <a:rPr lang="en-US" altLang="zh-CN" dirty="0" smtClean="0"/>
              <a:t>400-6606125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214290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隶书" pitchFamily="49" charset="-122"/>
                <a:ea typeface="隶书" pitchFamily="49" charset="-122"/>
              </a:rPr>
              <a:t>第一步  企业会员注册</a:t>
            </a:r>
            <a:endParaRPr lang="zh-CN" altLang="en-US" sz="3200" b="1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90624"/>
            <a:ext cx="9144032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形标注 4"/>
          <p:cNvSpPr/>
          <p:nvPr/>
        </p:nvSpPr>
        <p:spPr>
          <a:xfrm>
            <a:off x="71406" y="3286124"/>
            <a:ext cx="1214446" cy="642942"/>
          </a:xfrm>
          <a:prstGeom prst="wedgeEllipseCallout">
            <a:avLst>
              <a:gd name="adj1" fmla="val 22350"/>
              <a:gd name="adj2" fmla="val 988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342900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请点击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43570" y="3214686"/>
            <a:ext cx="32861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填写用户注册信息</a:t>
            </a:r>
            <a:endParaRPr lang="zh-CN" altLang="en-US" sz="2800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椭圆 2"/>
          <p:cNvSpPr/>
          <p:nvPr/>
        </p:nvSpPr>
        <p:spPr>
          <a:xfrm>
            <a:off x="2000232" y="5143512"/>
            <a:ext cx="3071834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形标注 3"/>
          <p:cNvSpPr/>
          <p:nvPr/>
        </p:nvSpPr>
        <p:spPr>
          <a:xfrm>
            <a:off x="4786314" y="4286256"/>
            <a:ext cx="2500330" cy="857256"/>
          </a:xfrm>
          <a:prstGeom prst="wedgeEllipseCallout">
            <a:avLst>
              <a:gd name="adj1" fmla="val -43959"/>
              <a:gd name="adj2" fmla="val 64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2066" y="450057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选择对应的地区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形标注 7"/>
          <p:cNvSpPr/>
          <p:nvPr/>
        </p:nvSpPr>
        <p:spPr>
          <a:xfrm>
            <a:off x="5286380" y="4357694"/>
            <a:ext cx="1714512" cy="1428760"/>
          </a:xfrm>
          <a:prstGeom prst="wedgeEllipseCallout">
            <a:avLst>
              <a:gd name="adj1" fmla="val -82793"/>
              <a:gd name="adj2" fmla="val 70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0694" y="4721378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信息填完后请点击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44032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7158" y="142852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隶书" pitchFamily="49" charset="-122"/>
                <a:ea typeface="隶书" pitchFamily="49" charset="-122"/>
              </a:rPr>
              <a:t>注册成功</a:t>
            </a:r>
            <a:endParaRPr lang="zh-CN" altLang="en-US" sz="32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43108" y="5429264"/>
            <a:ext cx="2428892" cy="71438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14"/>
            <a:ext cx="485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隶书" pitchFamily="49" charset="-122"/>
                <a:ea typeface="隶书" pitchFamily="49" charset="-122"/>
              </a:rPr>
              <a:t>第二步 基本信息管理 </a:t>
            </a:r>
            <a:endParaRPr lang="en-US" altLang="zh-CN" sz="3200" b="1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2.1 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资质上传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7000892" y="3071810"/>
            <a:ext cx="1857388" cy="1785950"/>
          </a:xfrm>
          <a:prstGeom prst="wedgeRoundRectCallout">
            <a:avLst>
              <a:gd name="adj1" fmla="val -101704"/>
              <a:gd name="adj2" fmla="val -654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企业用户注册完之后必须上传资质进行认证，通过后可报名招聘会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2524"/>
            <a:ext cx="91440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214290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2.2 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完善企业信息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715140" y="2857496"/>
            <a:ext cx="2143140" cy="1285884"/>
          </a:xfrm>
          <a:prstGeom prst="wedgeRoundRectCallout">
            <a:avLst>
              <a:gd name="adj1" fmla="val -52510"/>
              <a:gd name="adj2" fmla="val 1228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完善企业基本信息，企业名称、企业性质、简介，注册资金、所属行业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522</TotalTime>
  <Words>341</Words>
  <PresentationFormat>全屏显示(4:3)</PresentationFormat>
  <Paragraphs>58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凤舞九天</vt:lpstr>
      <vt:lpstr>211校招网 企业使用指南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企业使用指南</dc:title>
  <cp:lastModifiedBy>微软用户</cp:lastModifiedBy>
  <cp:revision>84</cp:revision>
  <dcterms:modified xsi:type="dcterms:W3CDTF">2014-10-17T07:16:39Z</dcterms:modified>
</cp:coreProperties>
</file>