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57" r:id="rId1"/>
  </p:sldMasterIdLst>
  <p:notesMasterIdLst>
    <p:notesMasterId r:id="rId27"/>
  </p:notesMasterIdLst>
  <p:sldIdLst>
    <p:sldId id="319" r:id="rId2"/>
    <p:sldId id="426" r:id="rId3"/>
    <p:sldId id="412" r:id="rId4"/>
    <p:sldId id="423" r:id="rId5"/>
    <p:sldId id="424" r:id="rId6"/>
    <p:sldId id="428" r:id="rId7"/>
    <p:sldId id="425" r:id="rId8"/>
    <p:sldId id="427" r:id="rId9"/>
    <p:sldId id="422" r:id="rId10"/>
    <p:sldId id="429" r:id="rId11"/>
    <p:sldId id="430" r:id="rId12"/>
    <p:sldId id="418" r:id="rId13"/>
    <p:sldId id="431" r:id="rId14"/>
    <p:sldId id="432" r:id="rId15"/>
    <p:sldId id="433" r:id="rId16"/>
    <p:sldId id="438" r:id="rId17"/>
    <p:sldId id="419" r:id="rId18"/>
    <p:sldId id="420" r:id="rId19"/>
    <p:sldId id="421" r:id="rId20"/>
    <p:sldId id="437" r:id="rId21"/>
    <p:sldId id="397" r:id="rId22"/>
    <p:sldId id="434" r:id="rId23"/>
    <p:sldId id="435" r:id="rId24"/>
    <p:sldId id="436" r:id="rId25"/>
    <p:sldId id="39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00"/>
    <a:srgbClr val="FF9900"/>
    <a:srgbClr val="CCFF99"/>
    <a:srgbClr val="66FF33"/>
    <a:srgbClr val="1C1C1C"/>
    <a:srgbClr val="FF993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08" autoAdjust="0"/>
  </p:normalViewPr>
  <p:slideViewPr>
    <p:cSldViewPr>
      <p:cViewPr>
        <p:scale>
          <a:sx n="75" d="100"/>
          <a:sy n="75" d="100"/>
        </p:scale>
        <p:origin x="-1014" y="24"/>
      </p:cViewPr>
      <p:guideLst>
        <p:guide orient="horz" pos="2614"/>
        <p:guide orient="horz" pos="391"/>
        <p:guide orient="horz" pos="3961"/>
        <p:guide orient="horz" pos="210"/>
        <p:guide pos="5465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fld id="{7D4ED5CF-B535-4923-AFBC-26F901099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F8603-D7A7-48BB-A21C-031DF42E33B5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71E1D-D9BC-4F1F-96DA-BA2CC7FD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00005-8905-4B9A-B3C0-D5A5888C8075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47DEB79F-FA8E-4006-940A-A6C051922DB2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38CBB-15BC-4982-91A8-37106BC552DF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A2A57C5-0A2D-4204-B066-C40CC32E9336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16F3B-E16B-464D-8B19-A1C70CFAF2E6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1754BE0C-3A4C-419A-A76A-3E84A99E5192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B981E-00CE-4298-AC37-7813CC996CDA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444A9FFA-F03C-4ED4-9B38-966B9B9861D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6530-5A2C-4C12-AA2A-039E4DD6D423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746E6AEE-098B-499A-84C3-BE17040DFDC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E289C-6DA2-4D83-847D-479E1D92F409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0784E468-627C-4085-92C8-00BE1154E37C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0EEE6-4B13-47FE-99CA-AAA830EDBD27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B8FC350F-6EC3-4472-B2E7-FBFC0827BD28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EC8DA-F515-464A-83DB-AFE98E265ADD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915B730D-F4CB-4F92-ACE2-EFF783C0FD66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15907-B49B-4FAC-8712-435652451B78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F56054AE-83F6-4F03-BBDD-2AF5F7B29962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72EC-5371-441A-81B4-4FC80D0A3BF9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FF90D703-976D-4CC5-A4D8-48EE9837F80D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0B88591C-03FF-4C82-9024-8D7521175729}" type="datetimeFigureOut">
              <a:rPr lang="en-US"/>
              <a:pPr>
                <a:defRPr/>
              </a:pPr>
              <a:t>10/16/2014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CE962539-2F39-403A-A9D9-0372D5C3DCB6}" type="slidenum">
              <a:rPr lang="en-US" altLang="zh-CN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0" r:id="rId1"/>
    <p:sldLayoutId id="2147485081" r:id="rId2"/>
    <p:sldLayoutId id="2147485082" r:id="rId3"/>
    <p:sldLayoutId id="2147485083" r:id="rId4"/>
    <p:sldLayoutId id="2147485084" r:id="rId5"/>
    <p:sldLayoutId id="2147485085" r:id="rId6"/>
    <p:sldLayoutId id="2147485086" r:id="rId7"/>
    <p:sldLayoutId id="2147485087" r:id="rId8"/>
    <p:sldLayoutId id="2147485088" r:id="rId9"/>
    <p:sldLayoutId id="2147485089" r:id="rId10"/>
    <p:sldLayoutId id="214748509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副标题 4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1714512"/>
          </a:xfrm>
        </p:spPr>
        <p:txBody>
          <a:bodyPr/>
          <a:lstStyle/>
          <a:p>
            <a:r>
              <a:rPr lang="en-US" altLang="zh-CN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211</a:t>
            </a:r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校招网高校</a:t>
            </a:r>
            <a:endParaRPr lang="en-US" altLang="zh-CN" sz="4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使用指南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6429388" y="4864254"/>
            <a:ext cx="1571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211</a:t>
            </a:r>
            <a:r>
              <a:rPr lang="zh-CN" altLang="en-US" sz="2000" dirty="0">
                <a:latin typeface="隶书" pitchFamily="49" charset="-122"/>
                <a:ea typeface="隶书" pitchFamily="49" charset="-122"/>
              </a:rPr>
              <a:t>校招网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>
                <a:latin typeface="隶书" pitchFamily="49" charset="-122"/>
                <a:ea typeface="隶书" pitchFamily="49" charset="-122"/>
              </a:rPr>
              <a:t>2014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9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、审核招聘会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3036083" y="317896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4678" y="3857628"/>
            <a:ext cx="50006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、审核二级学院召开的各类型专场招聘会，</a:t>
            </a:r>
            <a:endParaRPr lang="en-US" altLang="zh-CN" sz="2800" dirty="0" smtClean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、审核对外预定的宣讲会企业</a:t>
            </a:r>
            <a:endParaRPr lang="zh-CN" altLang="en-US" sz="28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1" y="1214438"/>
            <a:ext cx="905354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34" y="2214554"/>
            <a:ext cx="6824660" cy="3876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8" name="直接箭头连接符 7"/>
          <p:cNvCxnSpPr/>
          <p:nvPr/>
        </p:nvCxnSpPr>
        <p:spPr>
          <a:xfrm rot="5400000">
            <a:off x="2249471" y="1964521"/>
            <a:ext cx="35798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 flipH="1" flipV="1">
            <a:off x="1178695" y="2035959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2264" y="4071942"/>
            <a:ext cx="2071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发布与企业已经洽谈好的宣讲会，在</a:t>
            </a:r>
            <a:r>
              <a:rPr lang="en-US" altLang="zh-CN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211</a:t>
            </a:r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校招网进行推广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、企业宣讲会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485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57554" y="1345156"/>
            <a:ext cx="37862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可以修改已经发布好的招聘会信息</a:t>
            </a:r>
            <a:endParaRPr lang="zh-CN" altLang="en-US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857488" y="1500174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0034" y="428604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、推广招聘会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           —--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修改招聘会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、推广招聘会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           —--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邀请企业参会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71613"/>
            <a:ext cx="850112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00364" y="1428736"/>
            <a:ext cx="56436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可以一键选择邀请所有符合本校招聘会企业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57422" y="157161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、推广招聘会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           —--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参会企业列表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86842" cy="466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28992" y="1428736"/>
            <a:ext cx="564357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可以随时查看已发布招聘会场次的企业报名数量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6578" y="2285992"/>
            <a:ext cx="1000132" cy="40005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671638"/>
            <a:ext cx="8786874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428604"/>
            <a:ext cx="578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、推广招聘会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           —--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更改显示状态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7752" y="1500174"/>
            <a:ext cx="364333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对已发布的招聘会进行选择是否在对应招聘会类型页面显示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0034" y="42860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3.3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企业宣讲会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3950"/>
            <a:ext cx="9144000" cy="55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409" y="2143116"/>
            <a:ext cx="6905591" cy="457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16" y="4320139"/>
            <a:ext cx="2071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发布与企业已经洽谈好的宣讲会，在</a:t>
            </a:r>
            <a:r>
              <a:rPr lang="en-US" altLang="zh-CN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211</a:t>
            </a:r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校招网进行推广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143116"/>
            <a:ext cx="6715172" cy="45720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428736"/>
            <a:ext cx="900115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96" y="142852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第四步  企业管理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71435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4.1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、审核企业申请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09688"/>
            <a:ext cx="9144000" cy="511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71802" y="3357562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显示出目前已经邀请参加招聘会场次，参会时间，企业名称，企业是否已同意参加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500042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4.2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、已邀请企业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38274"/>
            <a:ext cx="9143999" cy="520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35716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4.3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、企业信用评价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6050" y="714356"/>
            <a:ext cx="635795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学校可以直接对已报名但不去参加招聘会，不是招聘的企业进行信用评价，直接在前台显示，供所有学校参考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 flipH="1" flipV="1">
            <a:off x="535753" y="2035959"/>
            <a:ext cx="3000396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utoShape 2"/>
          <p:cNvSpPr>
            <a:spLocks noChangeArrowheads="1"/>
          </p:cNvSpPr>
          <p:nvPr/>
        </p:nvSpPr>
        <p:spPr bwMode="gray">
          <a:xfrm rot="17973186">
            <a:off x="4777581" y="2610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3"/>
          <p:cNvSpPr>
            <a:spLocks noChangeArrowheads="1"/>
          </p:cNvSpPr>
          <p:nvPr/>
        </p:nvSpPr>
        <p:spPr bwMode="gray">
          <a:xfrm rot="4269932">
            <a:off x="4509391" y="4872717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gray">
          <a:xfrm rot="15237754">
            <a:off x="3784778" y="250677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gray">
          <a:xfrm rot="7535209">
            <a:off x="3542190" y="4807188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 rot="20358800">
            <a:off x="5383314" y="327385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7"/>
          <p:cNvSpPr>
            <a:spLocks noChangeArrowheads="1"/>
          </p:cNvSpPr>
          <p:nvPr/>
        </p:nvSpPr>
        <p:spPr bwMode="gray">
          <a:xfrm rot="10095774">
            <a:off x="2985448" y="4156759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black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0" name="Group 9"/>
          <p:cNvGrpSpPr>
            <a:grpSpLocks/>
          </p:cNvGrpSpPr>
          <p:nvPr/>
        </p:nvGrpSpPr>
        <p:grpSpPr bwMode="auto">
          <a:xfrm>
            <a:off x="3783009" y="1857364"/>
            <a:ext cx="360363" cy="360363"/>
            <a:chOff x="1973" y="1706"/>
            <a:chExt cx="227" cy="227"/>
          </a:xfrm>
        </p:grpSpPr>
        <p:sp>
          <p:nvSpPr>
            <p:cNvPr id="91" name="Oval 10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" name="Group 12"/>
          <p:cNvGrpSpPr>
            <a:grpSpLocks/>
          </p:cNvGrpSpPr>
          <p:nvPr/>
        </p:nvGrpSpPr>
        <p:grpSpPr bwMode="auto">
          <a:xfrm>
            <a:off x="2568564" y="4140208"/>
            <a:ext cx="360362" cy="360362"/>
            <a:chOff x="1565" y="2659"/>
            <a:chExt cx="227" cy="227"/>
          </a:xfrm>
        </p:grpSpPr>
        <p:sp>
          <p:nvSpPr>
            <p:cNvPr id="94" name="Oval 13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14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" name="Group 15"/>
          <p:cNvGrpSpPr>
            <a:grpSpLocks/>
          </p:cNvGrpSpPr>
          <p:nvPr/>
        </p:nvGrpSpPr>
        <p:grpSpPr bwMode="auto">
          <a:xfrm>
            <a:off x="3428992" y="5283216"/>
            <a:ext cx="360362" cy="360362"/>
            <a:chOff x="2109" y="3612"/>
            <a:chExt cx="227" cy="227"/>
          </a:xfrm>
        </p:grpSpPr>
        <p:sp>
          <p:nvSpPr>
            <p:cNvPr id="97" name="Oval 16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17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" name="Group 18"/>
          <p:cNvGrpSpPr>
            <a:grpSpLocks/>
          </p:cNvGrpSpPr>
          <p:nvPr/>
        </p:nvGrpSpPr>
        <p:grpSpPr bwMode="auto">
          <a:xfrm>
            <a:off x="5278438" y="2008188"/>
            <a:ext cx="360362" cy="360362"/>
            <a:chOff x="3470" y="1706"/>
            <a:chExt cx="227" cy="227"/>
          </a:xfrm>
        </p:grpSpPr>
        <p:sp>
          <p:nvSpPr>
            <p:cNvPr id="100" name="Oval 19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20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" name="Group 21"/>
          <p:cNvGrpSpPr>
            <a:grpSpLocks/>
          </p:cNvGrpSpPr>
          <p:nvPr/>
        </p:nvGrpSpPr>
        <p:grpSpPr bwMode="auto">
          <a:xfrm>
            <a:off x="6227763" y="3068638"/>
            <a:ext cx="360362" cy="360362"/>
            <a:chOff x="3923" y="2659"/>
            <a:chExt cx="227" cy="227"/>
          </a:xfrm>
        </p:grpSpPr>
        <p:sp>
          <p:nvSpPr>
            <p:cNvPr id="103" name="Oval 22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23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" name="Group 24"/>
          <p:cNvGrpSpPr>
            <a:grpSpLocks/>
          </p:cNvGrpSpPr>
          <p:nvPr/>
        </p:nvGrpSpPr>
        <p:grpSpPr bwMode="auto">
          <a:xfrm>
            <a:off x="4926017" y="5426092"/>
            <a:ext cx="360363" cy="360362"/>
            <a:chOff x="3515" y="3521"/>
            <a:chExt cx="227" cy="227"/>
          </a:xfrm>
        </p:grpSpPr>
        <p:sp>
          <p:nvSpPr>
            <p:cNvPr id="106" name="Oval 25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Oval 26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" name="Oval 27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Oval 28"/>
          <p:cNvSpPr>
            <a:spLocks noChangeArrowheads="1"/>
          </p:cNvSpPr>
          <p:nvPr/>
        </p:nvSpPr>
        <p:spPr bwMode="gray">
          <a:xfrm>
            <a:off x="3629025" y="2928938"/>
            <a:ext cx="1944688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2" name="Group 31"/>
          <p:cNvGrpSpPr>
            <a:grpSpLocks/>
          </p:cNvGrpSpPr>
          <p:nvPr/>
        </p:nvGrpSpPr>
        <p:grpSpPr bwMode="auto">
          <a:xfrm>
            <a:off x="3835400" y="3133725"/>
            <a:ext cx="1522413" cy="1522413"/>
            <a:chOff x="2416" y="1974"/>
            <a:chExt cx="959" cy="959"/>
          </a:xfrm>
        </p:grpSpPr>
        <p:sp>
          <p:nvSpPr>
            <p:cNvPr id="113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5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6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7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118" name="Text Box 37"/>
          <p:cNvSpPr txBox="1">
            <a:spLocks noChangeArrowheads="1"/>
          </p:cNvSpPr>
          <p:nvPr/>
        </p:nvSpPr>
        <p:spPr bwMode="auto">
          <a:xfrm>
            <a:off x="4071934" y="3429000"/>
            <a:ext cx="111280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4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高校使</a:t>
            </a:r>
            <a:endParaRPr lang="en-US" altLang="zh-CN" sz="2400" b="1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algn="ctr" eaLnBrk="0" hangingPunct="0"/>
            <a:r>
              <a:rPr lang="zh-CN" altLang="en-US" sz="2400" b="1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用指南</a:t>
            </a:r>
            <a:endParaRPr lang="en-US" altLang="zh-CN" sz="2400" b="1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5520929" y="1643050"/>
            <a:ext cx="19800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三、招聘会管理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0" name="Text Box 39"/>
          <p:cNvSpPr txBox="1">
            <a:spLocks noChangeArrowheads="1"/>
          </p:cNvSpPr>
          <p:nvPr/>
        </p:nvSpPr>
        <p:spPr bwMode="auto">
          <a:xfrm>
            <a:off x="1978300" y="1428736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二、基本信息管理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1" name="Text Box 40"/>
          <p:cNvSpPr txBox="1">
            <a:spLocks noChangeArrowheads="1"/>
          </p:cNvSpPr>
          <p:nvPr/>
        </p:nvSpPr>
        <p:spPr bwMode="auto">
          <a:xfrm>
            <a:off x="6572264" y="3028890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四、企业管理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2" name="Text Box 41"/>
          <p:cNvSpPr txBox="1">
            <a:spLocks noChangeArrowheads="1"/>
          </p:cNvSpPr>
          <p:nvPr/>
        </p:nvSpPr>
        <p:spPr bwMode="auto">
          <a:xfrm>
            <a:off x="5000628" y="5878532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六、新闻管理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714348" y="4143380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八、点数管理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4" name="Text Box 43"/>
          <p:cNvSpPr txBox="1">
            <a:spLocks noChangeArrowheads="1"/>
          </p:cNvSpPr>
          <p:nvPr/>
        </p:nvSpPr>
        <p:spPr bwMode="auto">
          <a:xfrm>
            <a:off x="1377525" y="5386344"/>
            <a:ext cx="198002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七、子账号管理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25" name="Group 24"/>
          <p:cNvGrpSpPr>
            <a:grpSpLocks/>
          </p:cNvGrpSpPr>
          <p:nvPr/>
        </p:nvGrpSpPr>
        <p:grpSpPr bwMode="auto">
          <a:xfrm>
            <a:off x="6072198" y="4568836"/>
            <a:ext cx="360363" cy="360362"/>
            <a:chOff x="3515" y="3521"/>
            <a:chExt cx="227" cy="227"/>
          </a:xfrm>
        </p:grpSpPr>
        <p:sp>
          <p:nvSpPr>
            <p:cNvPr id="126" name="Oval 25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Text Box 41"/>
          <p:cNvSpPr txBox="1">
            <a:spLocks noChangeArrowheads="1"/>
          </p:cNvSpPr>
          <p:nvPr/>
        </p:nvSpPr>
        <p:spPr bwMode="auto">
          <a:xfrm>
            <a:off x="6407456" y="4572008"/>
            <a:ext cx="223651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五、简历下载管理</a:t>
            </a:r>
            <a:endParaRPr lang="en-US" altLang="zh-CN" sz="2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9" name="AutoShape 3"/>
          <p:cNvSpPr>
            <a:spLocks noChangeArrowheads="1"/>
          </p:cNvSpPr>
          <p:nvPr/>
        </p:nvSpPr>
        <p:spPr bwMode="gray">
          <a:xfrm rot="1739339">
            <a:off x="5268644" y="4403810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0" name="Group 12"/>
          <p:cNvGrpSpPr>
            <a:grpSpLocks/>
          </p:cNvGrpSpPr>
          <p:nvPr/>
        </p:nvGrpSpPr>
        <p:grpSpPr bwMode="auto">
          <a:xfrm>
            <a:off x="2711440" y="2786058"/>
            <a:ext cx="360362" cy="360362"/>
            <a:chOff x="1565" y="2659"/>
            <a:chExt cx="227" cy="227"/>
          </a:xfrm>
        </p:grpSpPr>
        <p:sp>
          <p:nvSpPr>
            <p:cNvPr id="131" name="Oval 13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Oval 14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" name="Text Box 42"/>
          <p:cNvSpPr txBox="1">
            <a:spLocks noChangeArrowheads="1"/>
          </p:cNvSpPr>
          <p:nvPr/>
        </p:nvSpPr>
        <p:spPr bwMode="auto">
          <a:xfrm>
            <a:off x="830720" y="2636830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一、注册使用</a:t>
            </a:r>
            <a:endParaRPr lang="en-US" altLang="zh-CN" sz="2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4" name="AutoShape 7"/>
          <p:cNvSpPr>
            <a:spLocks noChangeArrowheads="1"/>
          </p:cNvSpPr>
          <p:nvPr/>
        </p:nvSpPr>
        <p:spPr bwMode="gray">
          <a:xfrm rot="12823152">
            <a:off x="3098800" y="314433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214314" y="285728"/>
            <a:ext cx="164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目录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63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28892" y="4071942"/>
            <a:ext cx="635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、在系统发布的招聘会中所有报名的求职简历简历被企业所下载总数，以及被哪家企业所下载具体信息</a:t>
            </a:r>
            <a:endParaRPr lang="en-US" altLang="zh-CN" sz="2000" dirty="0" smtClean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0545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第五步  简历下载管理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1429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第六步  新闻管理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7857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6.1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、发布新闻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4950"/>
            <a:ext cx="9143999" cy="492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657501"/>
            <a:ext cx="6862760" cy="41290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直接箭头连接符 9"/>
          <p:cNvCxnSpPr/>
          <p:nvPr/>
        </p:nvCxnSpPr>
        <p:spPr>
          <a:xfrm rot="5400000" flipH="1" flipV="1">
            <a:off x="857224" y="2786058"/>
            <a:ext cx="1857388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H="1">
            <a:off x="2250265" y="2393149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6.2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、最新新闻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1" y="1366838"/>
            <a:ext cx="9148761" cy="534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28926" y="3357562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显示最新系统中发布的新闻信息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9"/>
            <a:ext cx="91440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143249"/>
            <a:ext cx="3214710" cy="3571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5" name="直接箭头连接符 4"/>
          <p:cNvCxnSpPr/>
          <p:nvPr/>
        </p:nvCxnSpPr>
        <p:spPr>
          <a:xfrm rot="5400000" flipH="1" flipV="1">
            <a:off x="607191" y="3250405"/>
            <a:ext cx="242889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H="1">
            <a:off x="2393141" y="2464587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476888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第七步  子账号管理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28860" y="4857760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显示本账号在系统中所有操作消耗点数的的详细信息</a:t>
            </a:r>
            <a:endParaRPr lang="zh-CN" altLang="en-US" sz="2000" dirty="0">
              <a:solidFill>
                <a:srgbClr val="C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214290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第八步  点数管理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7857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点数查询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4"/>
          <p:cNvSpPr/>
          <p:nvPr/>
        </p:nvSpPr>
        <p:spPr bwMode="auto">
          <a:xfrm>
            <a:off x="468313" y="1628774"/>
            <a:ext cx="8258175" cy="42433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06680" tIns="53340" rIns="106680" bIns="53340" spcCol="1270" anchor="ctr"/>
          <a:lstStyle/>
          <a:p>
            <a:pPr algn="ctr" defTabSz="12446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8000" b="1" i="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谢谢使用！</a:t>
            </a:r>
            <a:endParaRPr lang="en-US" altLang="zh-CN" sz="8000" b="1" i="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285750" y="273050"/>
            <a:ext cx="3286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第一步</a:t>
            </a:r>
            <a:r>
              <a:rPr lang="zh-CN" altLang="en-US" sz="2800" b="1" dirty="0" smtClean="0">
                <a:latin typeface="隶书" pitchFamily="49" charset="-122"/>
                <a:ea typeface="隶书" pitchFamily="49" charset="-122"/>
              </a:rPr>
              <a:t>：会员注册</a:t>
            </a:r>
            <a:endParaRPr lang="zh-CN" altLang="en-US" sz="2800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4" y="1000108"/>
            <a:ext cx="8467725" cy="576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椭圆形标注 8"/>
          <p:cNvSpPr/>
          <p:nvPr/>
        </p:nvSpPr>
        <p:spPr>
          <a:xfrm>
            <a:off x="-32" y="3429000"/>
            <a:ext cx="1357322" cy="714380"/>
          </a:xfrm>
          <a:prstGeom prst="wedgeEllipseCallout">
            <a:avLst>
              <a:gd name="adj1" fmla="val 31230"/>
              <a:gd name="adj2" fmla="val 9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357187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请点击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42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3143250" y="1643053"/>
            <a:ext cx="1714500" cy="42862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85984" y="6000768"/>
            <a:ext cx="2214563" cy="7858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4857750" y="928688"/>
            <a:ext cx="2143125" cy="642937"/>
          </a:xfrm>
          <a:prstGeom prst="wedgeEllipseCallout">
            <a:avLst>
              <a:gd name="adj1" fmla="val -49277"/>
              <a:gd name="adj2" fmla="val 69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5143500" y="1058863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高校用户选择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4929188" y="4786313"/>
            <a:ext cx="2143125" cy="1000125"/>
          </a:xfrm>
          <a:prstGeom prst="wedgeEllipseCallout">
            <a:avLst>
              <a:gd name="adj1" fmla="val -76808"/>
              <a:gd name="adj2" fmla="val 80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5072063" y="4997450"/>
            <a:ext cx="1857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页面所有信息填完整无误</a:t>
            </a:r>
            <a:r>
              <a:rPr lang="zh-CN" altLang="en-US" dirty="0" smtClean="0"/>
              <a:t>后确认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2475"/>
            <a:ext cx="914400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2286000" y="5500688"/>
            <a:ext cx="1785938" cy="8572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57875" y="4857750"/>
            <a:ext cx="1643063" cy="714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6572250" y="3929063"/>
            <a:ext cx="1785938" cy="642937"/>
          </a:xfrm>
          <a:prstGeom prst="wedgeEllipseCallout">
            <a:avLst>
              <a:gd name="adj1" fmla="val -40338"/>
              <a:gd name="adj2" fmla="val 91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6858000" y="4000500"/>
            <a:ext cx="1571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下载并填写开       通会员申请表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928688" y="4786313"/>
            <a:ext cx="1500187" cy="785812"/>
          </a:xfrm>
          <a:prstGeom prst="wedgeEllipseCallout">
            <a:avLst>
              <a:gd name="adj1" fmla="val 45198"/>
              <a:gd name="adj2" fmla="val 68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1000125" y="4857750"/>
            <a:ext cx="1285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下载完申请表后选择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6303"/>
            <a:ext cx="9144000" cy="598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-214314" y="142852"/>
            <a:ext cx="357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    高校会员中心首页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285984" y="2428868"/>
            <a:ext cx="857256" cy="6429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1934" y="2357430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强大的统计功能</a:t>
            </a:r>
            <a:endParaRPr lang="zh-CN" altLang="en-US" sz="24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71934" y="2285992"/>
            <a:ext cx="2500330" cy="571504"/>
          </a:xfrm>
          <a:prstGeom prst="wedgeRoundRectCallout">
            <a:avLst>
              <a:gd name="adj1" fmla="val -85771"/>
              <a:gd name="adj2" fmla="val 237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71500" y="214290"/>
            <a:ext cx="3286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  <a:ea typeface="隶书" pitchFamily="49" charset="-122"/>
              </a:rPr>
              <a:t>第二步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：基本信息管理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14873"/>
            <a:ext cx="8143906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椭圆 15"/>
          <p:cNvSpPr/>
          <p:nvPr/>
        </p:nvSpPr>
        <p:spPr>
          <a:xfrm>
            <a:off x="3571875" y="6357961"/>
            <a:ext cx="714375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形标注 16"/>
          <p:cNvSpPr/>
          <p:nvPr/>
        </p:nvSpPr>
        <p:spPr>
          <a:xfrm>
            <a:off x="2428875" y="5857898"/>
            <a:ext cx="1285875" cy="500063"/>
          </a:xfrm>
          <a:prstGeom prst="wedgeEllipseCallout">
            <a:avLst>
              <a:gd name="adj1" fmla="val 45561"/>
              <a:gd name="adj2" fmla="val 66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6" name="TextBox 17"/>
          <p:cNvSpPr txBox="1">
            <a:spLocks noChangeArrowheads="1"/>
          </p:cNvSpPr>
          <p:nvPr/>
        </p:nvSpPr>
        <p:spPr bwMode="auto">
          <a:xfrm>
            <a:off x="2428875" y="5929336"/>
            <a:ext cx="13573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完整后点击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81431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2.1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、基本信息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35" y="1643050"/>
            <a:ext cx="798670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429388" y="1988098"/>
            <a:ext cx="1857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基本信息完善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5364"/>
            <a:ext cx="9144000" cy="564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59" y="3929066"/>
            <a:ext cx="6924641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28596" y="385762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546" y="2714620"/>
            <a:ext cx="642942" cy="42862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4"/>
          </p:cNvCxnSpPr>
          <p:nvPr/>
        </p:nvCxnSpPr>
        <p:spPr>
          <a:xfrm rot="16200000" flipH="1">
            <a:off x="2446719" y="3232545"/>
            <a:ext cx="785818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86116" y="3500438"/>
            <a:ext cx="23574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把学校所有毕业生信息按专业分类发布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4280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2.2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、毕业生专业管理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42852"/>
            <a:ext cx="3643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第三步  招聘会管理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71435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2000" dirty="0" smtClean="0">
                <a:latin typeface="隶书" pitchFamily="49" charset="-122"/>
                <a:ea typeface="隶书" pitchFamily="49" charset="-122"/>
              </a:rPr>
              <a:t>、发布招聘会</a:t>
            </a:r>
            <a:endParaRPr lang="zh-CN" altLang="en-US" sz="20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85860"/>
            <a:ext cx="9144032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flipV="1">
            <a:off x="1500166" y="2571744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6182" y="1785926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复制相同类型招聘会，只需修改基本信息</a:t>
            </a:r>
            <a:endParaRPr lang="zh-CN" altLang="en-US" sz="2000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3207" y="2786059"/>
            <a:ext cx="660082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>
          <a:xfrm rot="16200000" flipH="1">
            <a:off x="2786050" y="2571744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86380" y="564357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更方便选择学校对应专业</a:t>
            </a:r>
            <a:endParaRPr lang="zh-CN" altLang="en-US" u="sng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5400000">
            <a:off x="6142842" y="56427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86116" y="2928934"/>
            <a:ext cx="1285884" cy="10715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0" y="3071810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选择招聘会类型</a:t>
            </a:r>
            <a:endParaRPr lang="zh-CN" altLang="en-US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3185</TotalTime>
  <Pages>0</Pages>
  <Words>459</Words>
  <Characters>0</Characters>
  <Application>Microsoft Office PowerPoint</Application>
  <DocSecurity>0</DocSecurity>
  <PresentationFormat>全屏显示(4:3)</PresentationFormat>
  <Lines>0</Lines>
  <Paragraphs>70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暗香扑面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Company>NordriDesign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单击此处添加标题文字</dc:title>
  <dc:creator>Administrator</dc:creator>
  <cp:lastModifiedBy>微软用户</cp:lastModifiedBy>
  <cp:revision>525</cp:revision>
  <cp:lastPrinted>1899-12-30T00:00:00Z</cp:lastPrinted>
  <dcterms:created xsi:type="dcterms:W3CDTF">2008-05-06T01:42:58Z</dcterms:created>
  <dcterms:modified xsi:type="dcterms:W3CDTF">2014-10-16T09:49:04Z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