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3" r:id="rId3"/>
    <p:sldId id="279" r:id="rId4"/>
    <p:sldId id="262" r:id="rId5"/>
    <p:sldId id="256" r:id="rId6"/>
    <p:sldId id="264" r:id="rId7"/>
    <p:sldId id="257" r:id="rId8"/>
    <p:sldId id="258" r:id="rId9"/>
    <p:sldId id="259" r:id="rId10"/>
    <p:sldId id="261" r:id="rId11"/>
    <p:sldId id="265" r:id="rId12"/>
    <p:sldId id="266" r:id="rId13"/>
    <p:sldId id="268" r:id="rId14"/>
    <p:sldId id="270" r:id="rId15"/>
    <p:sldId id="272" r:id="rId16"/>
    <p:sldId id="271" r:id="rId17"/>
    <p:sldId id="260" r:id="rId18"/>
    <p:sldId id="267" r:id="rId19"/>
    <p:sldId id="269" r:id="rId20"/>
    <p:sldId id="280" r:id="rId21"/>
    <p:sldId id="273" r:id="rId22"/>
    <p:sldId id="274" r:id="rId23"/>
    <p:sldId id="275" r:id="rId24"/>
    <p:sldId id="276" r:id="rId25"/>
    <p:sldId id="277" r:id="rId26"/>
    <p:sldId id="278" r:id="rId27"/>
    <p:sldId id="282" r:id="rId28"/>
    <p:sldId id="28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48E9-BD6C-45A4-B814-6F14C1388933}" type="datetimeFigureOut">
              <a:rPr lang="zh-CN" altLang="en-US" smtClean="0"/>
              <a:pPr/>
              <a:t>12/27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2546-EA2F-446D-B5C5-5D9CB74E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e5max/article/details/8872182" TargetMode="External"/><Relationship Id="rId7" Type="http://schemas.openxmlformats.org/officeDocument/2006/relationships/hyperlink" Target="http://www.king-liu.net/?p=522" TargetMode="External"/><Relationship Id="rId2" Type="http://schemas.openxmlformats.org/officeDocument/2006/relationships/hyperlink" Target="http://www.tuicool.com/articles/MRrmqy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8F%8D%E9%9D%A2%E6%A8%A1%E5%BC%8F" TargetMode="External"/><Relationship Id="rId5" Type="http://schemas.openxmlformats.org/officeDocument/2006/relationships/hyperlink" Target="http://www.cnblogs.com/shanyou/archive/2009/09/21/1570716.html" TargetMode="External"/><Relationship Id="rId4" Type="http://schemas.openxmlformats.org/officeDocument/2006/relationships/hyperlink" Target="http://www.jdon.com/designpatterns/ooprime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代码设计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单一职责原则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Class Report</a:t>
            </a:r>
          </a:p>
          <a:p>
            <a:pPr>
              <a:buNone/>
            </a:pP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function </a:t>
            </a:r>
            <a:r>
              <a:rPr lang="en-US" altLang="zh-CN" dirty="0" err="1" smtClean="0"/>
              <a:t>editReport</a:t>
            </a:r>
            <a:r>
              <a:rPr lang="en-US" altLang="zh-CN" dirty="0" smtClean="0"/>
              <a:t>(){}	//</a:t>
            </a:r>
            <a:r>
              <a:rPr lang="zh-CN" altLang="en-US" dirty="0" smtClean="0"/>
              <a:t>编辑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function </a:t>
            </a:r>
            <a:r>
              <a:rPr lang="en-US" altLang="zh-CN" dirty="0" err="1" smtClean="0"/>
              <a:t>printReport</a:t>
            </a:r>
            <a:r>
              <a:rPr lang="en-US" altLang="zh-CN" dirty="0" smtClean="0"/>
              <a:t>(){}	//</a:t>
            </a:r>
            <a:r>
              <a:rPr lang="zh-CN" altLang="en-US" dirty="0" smtClean="0"/>
              <a:t>打印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单一职责原则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每个类都应该有一个单一的功能，并且该功能应该由这个类完全封装起来。所有它的（这个类的）服务都应该严密的和该功能平行（功能平行，意味着没有依赖）。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单一职责原则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增加内聚</a:t>
            </a:r>
            <a:endParaRPr lang="en-US" altLang="zh-CN" dirty="0" smtClean="0"/>
          </a:p>
          <a:p>
            <a:r>
              <a:rPr lang="zh-CN" altLang="en-US" dirty="0" smtClean="0"/>
              <a:t>减少構合</a:t>
            </a:r>
            <a:endParaRPr lang="en-US" altLang="zh-CN" dirty="0" smtClean="0"/>
          </a:p>
          <a:p>
            <a:r>
              <a:rPr lang="zh-CN" altLang="en-US" dirty="0" smtClean="0"/>
              <a:t>避免不必要的改动</a:t>
            </a:r>
            <a:endParaRPr lang="en-US" altLang="zh-CN" dirty="0" smtClean="0"/>
          </a:p>
          <a:p>
            <a:r>
              <a:rPr lang="zh-CN" altLang="en-US" dirty="0" smtClean="0"/>
              <a:t>易于测试</a:t>
            </a:r>
            <a:endParaRPr lang="en-US" altLang="zh-CN" dirty="0" smtClean="0"/>
          </a:p>
          <a:p>
            <a:r>
              <a:rPr lang="zh-CN" altLang="en-US" dirty="0" smtClean="0"/>
              <a:t>易于调试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开闭原则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软件实体（类，模块，方法等）应该对扩展开放，但对修改</a:t>
            </a:r>
            <a:r>
              <a:rPr lang="zh-CN" altLang="en-US" dirty="0" smtClean="0"/>
              <a:t>关闭。</a:t>
            </a:r>
            <a:endParaRPr lang="en-US" altLang="zh-CN" dirty="0" smtClean="0"/>
          </a:p>
          <a:p>
            <a:r>
              <a:rPr lang="zh-CN" altLang="en-US" dirty="0"/>
              <a:t>接口和抽象</a:t>
            </a:r>
            <a:r>
              <a:rPr lang="zh-CN" altLang="en-US" dirty="0" smtClean="0"/>
              <a:t>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开闭原则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用户支付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userPayment</a:t>
            </a:r>
            <a:r>
              <a:rPr lang="en-US" altLang="zh-CN" dirty="0" smtClean="0"/>
              <a:t>($money)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payType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alipay</a:t>
            </a:r>
            <a:r>
              <a:rPr lang="en-US" altLang="zh-CN" dirty="0" smtClean="0"/>
              <a:t>();	//</a:t>
            </a:r>
            <a:r>
              <a:rPr lang="zh-CN" altLang="en-US" dirty="0" smtClean="0"/>
              <a:t>淘宝支付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return $</a:t>
            </a:r>
            <a:r>
              <a:rPr lang="en-US" altLang="zh-CN" dirty="0" err="1" smtClean="0"/>
              <a:t>payType</a:t>
            </a:r>
            <a:r>
              <a:rPr lang="en-US" altLang="zh-CN" dirty="0" smtClean="0"/>
              <a:t>-&gt;pay($money);</a:t>
            </a:r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开闭原则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Function </a:t>
            </a:r>
            <a:r>
              <a:rPr lang="en-US" altLang="zh-CN" dirty="0" err="1" smtClean="0"/>
              <a:t>userPayment</a:t>
            </a:r>
            <a:r>
              <a:rPr lang="en-US" altLang="zh-CN" dirty="0" smtClean="0"/>
              <a:t>($</a:t>
            </a:r>
            <a:r>
              <a:rPr lang="en-US" altLang="zh-CN" dirty="0" err="1" smtClean="0"/>
              <a:t>type,$money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if($type===‘</a:t>
            </a:r>
            <a:r>
              <a:rPr lang="en-US" altLang="zh-CN" dirty="0" err="1" smtClean="0"/>
              <a:t>alipay</a:t>
            </a:r>
            <a:r>
              <a:rPr lang="en-US" altLang="zh-CN" dirty="0" smtClean="0"/>
              <a:t>’)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$</a:t>
            </a:r>
            <a:r>
              <a:rPr lang="en-US" altLang="zh-CN" dirty="0" err="1" smtClean="0"/>
              <a:t>payType</a:t>
            </a:r>
            <a:r>
              <a:rPr lang="en-US" altLang="zh-CN" dirty="0" smtClean="0"/>
              <a:t>=new </a:t>
            </a:r>
            <a:r>
              <a:rPr lang="en-US" altLang="zh-CN" dirty="0" err="1" smtClean="0"/>
              <a:t>alipay</a:t>
            </a:r>
            <a:r>
              <a:rPr lang="en-US" altLang="zh-CN" dirty="0" smtClean="0"/>
              <a:t>();	//</a:t>
            </a:r>
            <a:r>
              <a:rPr lang="zh-CN" altLang="en-US" dirty="0" smtClean="0"/>
              <a:t>淘宝支付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}else{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$</a:t>
            </a:r>
            <a:r>
              <a:rPr lang="en-US" altLang="zh-CN" dirty="0" err="1" smtClean="0"/>
              <a:t>payType</a:t>
            </a:r>
            <a:r>
              <a:rPr lang="en-US" altLang="zh-CN" dirty="0" smtClean="0"/>
              <a:t>=new credit();	//</a:t>
            </a:r>
            <a:r>
              <a:rPr lang="zh-CN" altLang="en-US" dirty="0" smtClean="0"/>
              <a:t>信用卡支付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 	return $</a:t>
            </a:r>
            <a:r>
              <a:rPr lang="en-US" altLang="zh-CN" dirty="0" err="1" smtClean="0"/>
              <a:t>payType</a:t>
            </a:r>
            <a:r>
              <a:rPr lang="en-US" altLang="zh-CN" dirty="0" smtClean="0"/>
              <a:t>-&gt;pay($money);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开闭原则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2800" dirty="0" smtClean="0"/>
              <a:t>Function </a:t>
            </a:r>
            <a:r>
              <a:rPr lang="en-US" altLang="zh-CN" sz="2800" dirty="0" err="1" smtClean="0"/>
              <a:t>userPayment</a:t>
            </a:r>
            <a:r>
              <a:rPr lang="en-US" altLang="zh-CN" sz="2800" dirty="0" smtClean="0"/>
              <a:t>(Payment $</a:t>
            </a:r>
            <a:r>
              <a:rPr lang="en-US" altLang="zh-CN" sz="2800" dirty="0" err="1" smtClean="0"/>
              <a:t>payType,$money</a:t>
            </a:r>
            <a:r>
              <a:rPr lang="en-US" altLang="zh-CN" sz="2800" dirty="0" smtClean="0"/>
              <a:t>)</a:t>
            </a:r>
          </a:p>
          <a:p>
            <a:pPr>
              <a:buNone/>
            </a:pPr>
            <a:r>
              <a:rPr lang="en-US" altLang="zh-CN" sz="2800" dirty="0" smtClean="0"/>
              <a:t>{</a:t>
            </a:r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return $</a:t>
            </a:r>
            <a:r>
              <a:rPr lang="en-US" altLang="zh-CN" sz="2800" dirty="0" err="1" smtClean="0"/>
              <a:t>payType</a:t>
            </a:r>
            <a:r>
              <a:rPr lang="en-US" altLang="zh-CN" sz="2800" dirty="0" smtClean="0"/>
              <a:t>-&gt;pay($money);</a:t>
            </a:r>
          </a:p>
          <a:p>
            <a:pPr>
              <a:buNone/>
            </a:pPr>
            <a:r>
              <a:rPr lang="en-US" altLang="zh-CN" sz="2800" dirty="0" smtClean="0"/>
              <a:t>}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 smtClean="0"/>
              <a:t>Interface Payment</a:t>
            </a:r>
          </a:p>
          <a:p>
            <a:pPr>
              <a:buNone/>
            </a:pPr>
            <a:r>
              <a:rPr lang="en-US" altLang="zh-CN" sz="2800" dirty="0" smtClean="0"/>
              <a:t>{</a:t>
            </a:r>
          </a:p>
          <a:p>
            <a:pPr>
              <a:buNone/>
            </a:pPr>
            <a:r>
              <a:rPr lang="en-US" altLang="zh-CN" sz="2800" dirty="0" smtClean="0"/>
              <a:t>	function pay($money){}</a:t>
            </a:r>
          </a:p>
          <a:p>
            <a:pPr>
              <a:buNone/>
            </a:pPr>
            <a:r>
              <a:rPr lang="en-US" altLang="zh-CN" sz="2800" dirty="0" smtClean="0"/>
              <a:t>}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Class </a:t>
            </a:r>
            <a:r>
              <a:rPr lang="en-US" altLang="zh-CN" sz="2800" dirty="0" err="1" smtClean="0"/>
              <a:t>alipay</a:t>
            </a:r>
            <a:r>
              <a:rPr lang="en-US" altLang="zh-CN" sz="2800" dirty="0" smtClean="0"/>
              <a:t> implements Payment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{</a:t>
            </a:r>
          </a:p>
          <a:p>
            <a:pPr>
              <a:buNone/>
            </a:pPr>
            <a:r>
              <a:rPr lang="en-US" altLang="zh-CN" sz="2800" dirty="0" smtClean="0"/>
              <a:t>	function pay($money){ return $money;}</a:t>
            </a:r>
          </a:p>
          <a:p>
            <a:pPr>
              <a:buNone/>
            </a:pPr>
            <a:r>
              <a:rPr lang="en-US" altLang="zh-CN" sz="2800" dirty="0" smtClean="0"/>
              <a:t>}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Class </a:t>
            </a:r>
            <a:r>
              <a:rPr lang="en-US" altLang="zh-CN" sz="2800" dirty="0" smtClean="0"/>
              <a:t>credit implements Payment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{</a:t>
            </a:r>
          </a:p>
          <a:p>
            <a:pPr>
              <a:buNone/>
            </a:pPr>
            <a:r>
              <a:rPr lang="en-US" altLang="zh-CN" sz="2800" dirty="0" smtClean="0"/>
              <a:t>	 function pay($money){ return $money;}</a:t>
            </a:r>
          </a:p>
          <a:p>
            <a:pPr>
              <a:buNone/>
            </a:pPr>
            <a:r>
              <a:rPr lang="en-US" altLang="zh-CN" sz="2800" dirty="0" smtClean="0"/>
              <a:t>}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userPayment</a:t>
            </a:r>
            <a:r>
              <a:rPr lang="en-US" altLang="zh-CN" sz="2800" dirty="0" smtClean="0"/>
              <a:t>(new </a:t>
            </a:r>
            <a:r>
              <a:rPr lang="en-US" altLang="zh-CN" sz="2800" dirty="0" err="1" smtClean="0"/>
              <a:t>alipay</a:t>
            </a:r>
            <a:r>
              <a:rPr lang="en-US" altLang="zh-CN" sz="2800" dirty="0" smtClean="0"/>
              <a:t>(),$money);</a:t>
            </a:r>
          </a:p>
          <a:p>
            <a:pPr>
              <a:buNone/>
            </a:pPr>
            <a:r>
              <a:rPr lang="en-US" altLang="zh-CN" sz="2800" dirty="0" err="1" smtClean="0"/>
              <a:t>userPayment</a:t>
            </a:r>
            <a:r>
              <a:rPr lang="en-US" altLang="zh-CN" sz="2800" dirty="0" smtClean="0"/>
              <a:t>(new credit(),$money);</a:t>
            </a:r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里氏代换原则</a:t>
            </a:r>
            <a:endParaRPr lang="zh-CN" altLang="en-US" dirty="0"/>
          </a:p>
        </p:txBody>
      </p:sp>
      <p:pic>
        <p:nvPicPr>
          <p:cNvPr id="1026" name="Picture 2" descr="LiskovSubtitutionPrinciple_52BB516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155934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里氏代换原则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子类型能够完全替换父类型，而不会让调用父类型的客户程序从行为上有任何</a:t>
            </a:r>
            <a:r>
              <a:rPr lang="zh-CN" altLang="en-US" dirty="0" smtClean="0"/>
              <a:t>改变。</a:t>
            </a:r>
            <a:endParaRPr lang="en-US" altLang="zh-CN" dirty="0" smtClean="0"/>
          </a:p>
          <a:p>
            <a:r>
              <a:rPr lang="zh-CN" altLang="en-US" dirty="0"/>
              <a:t>子类可以扩展父类的功能，但不能改变父类原有的功能。</a:t>
            </a:r>
            <a:endParaRPr lang="en-US" altLang="zh-CN" dirty="0"/>
          </a:p>
          <a:p>
            <a:r>
              <a:rPr lang="zh-CN" altLang="en-US" dirty="0"/>
              <a:t>子类可以实现父类的抽象方法，但不能覆盖父类的非抽象方法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子类中可以增加自己特有的方法。</a:t>
            </a:r>
          </a:p>
          <a:p>
            <a:r>
              <a:rPr lang="zh-CN" altLang="en-US" dirty="0"/>
              <a:t>当子类的方法重载父类的方法时，方法的前置条件（即方法的形参）要比父类方法的输入参数更宽松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子类的方法实现父类的抽象方法时，方法的后置条件（即方法的返回值）要比父类更严格。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里氏代换原则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Class A</a:t>
            </a:r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function func1($</a:t>
            </a:r>
            <a:r>
              <a:rPr lang="en-US" altLang="zh-CN" dirty="0" err="1" smtClean="0"/>
              <a:t>a,$b</a:t>
            </a:r>
            <a:r>
              <a:rPr lang="en-US" altLang="zh-CN" dirty="0" smtClean="0"/>
              <a:t>){ return $a+$b;}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Class </a:t>
            </a:r>
            <a:r>
              <a:rPr lang="en-US" altLang="zh-CN" dirty="0" smtClean="0"/>
              <a:t>B extends 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smtClean="0"/>
              <a:t>	function func1($</a:t>
            </a:r>
            <a:r>
              <a:rPr lang="en-US" altLang="zh-CN" dirty="0" err="1" smtClean="0"/>
              <a:t>a,$b</a:t>
            </a:r>
            <a:r>
              <a:rPr lang="en-US" altLang="zh-CN" dirty="0" smtClean="0"/>
              <a:t>){ return $a-$b;}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什么是好代码？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里氏代换原则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185858"/>
          </a:xfrm>
        </p:spPr>
        <p:txBody>
          <a:bodyPr/>
          <a:lstStyle/>
          <a:p>
            <a:r>
              <a:rPr lang="zh-CN" altLang="en-US" dirty="0" smtClean="0"/>
              <a:t>麻雀能不能继承自鸟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企鹅能不能继承自鸟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428860" y="3263816"/>
            <a:ext cx="4643470" cy="2308324"/>
            <a:chOff x="2428860" y="3263816"/>
            <a:chExt cx="4643470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2428860" y="3500438"/>
              <a:ext cx="156966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企鹅</a:t>
              </a:r>
              <a:endParaRPr lang="en-US" altLang="zh-CN" dirty="0" smtClean="0"/>
            </a:p>
            <a:p>
              <a:r>
                <a:rPr lang="zh-CN" altLang="en-US" dirty="0"/>
                <a:t>企鹅</a:t>
              </a:r>
              <a:r>
                <a:rPr lang="zh-CN" altLang="en-US" dirty="0" smtClean="0"/>
                <a:t>科</a:t>
              </a:r>
              <a:endParaRPr lang="en-US" altLang="zh-CN" dirty="0" smtClean="0"/>
            </a:p>
            <a:p>
              <a:r>
                <a:rPr lang="zh-CN" altLang="en-US" dirty="0"/>
                <a:t>企鹅</a:t>
              </a:r>
              <a:r>
                <a:rPr lang="zh-CN" altLang="en-US" dirty="0" smtClean="0"/>
                <a:t>目</a:t>
              </a:r>
              <a:endParaRPr lang="en-US" altLang="zh-CN" dirty="0" smtClean="0"/>
            </a:p>
            <a:p>
              <a:r>
                <a:rPr lang="zh-CN" altLang="en-US" dirty="0"/>
                <a:t>今鸟</a:t>
              </a:r>
              <a:r>
                <a:rPr lang="zh-CN" altLang="en-US" dirty="0" smtClean="0"/>
                <a:t>亚纲</a:t>
              </a:r>
              <a:endParaRPr lang="en-US" altLang="zh-CN" dirty="0" smtClean="0"/>
            </a:p>
            <a:p>
              <a:r>
                <a:rPr lang="zh-CN" altLang="en-US" dirty="0"/>
                <a:t>鸟</a:t>
              </a:r>
              <a:r>
                <a:rPr lang="zh-CN" altLang="en-US" dirty="0" smtClean="0"/>
                <a:t>纲</a:t>
              </a:r>
              <a:endParaRPr lang="en-US" altLang="zh-CN" dirty="0" smtClean="0"/>
            </a:p>
            <a:p>
              <a:r>
                <a:rPr lang="zh-CN" altLang="en-US" dirty="0"/>
                <a:t>脊椎动物</a:t>
              </a:r>
              <a:r>
                <a:rPr lang="zh-CN" altLang="en-US" dirty="0" smtClean="0"/>
                <a:t>亚门</a:t>
              </a:r>
              <a:endParaRPr lang="en-US" altLang="zh-CN" dirty="0" smtClean="0"/>
            </a:p>
            <a:p>
              <a:r>
                <a:rPr lang="zh-CN" altLang="en-US" dirty="0"/>
                <a:t>脊索动物门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02670" y="3263816"/>
              <a:ext cx="156966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麻雀</a:t>
              </a:r>
              <a:endParaRPr lang="en-US" altLang="zh-CN" dirty="0" smtClean="0"/>
            </a:p>
            <a:p>
              <a:r>
                <a:rPr lang="zh-CN" altLang="en-US" dirty="0"/>
                <a:t>文鸟</a:t>
              </a:r>
              <a:r>
                <a:rPr lang="zh-CN" altLang="en-US" dirty="0" smtClean="0"/>
                <a:t>科</a:t>
              </a:r>
              <a:endParaRPr lang="en-US" altLang="zh-CN" dirty="0" smtClean="0"/>
            </a:p>
            <a:p>
              <a:r>
                <a:rPr lang="zh-CN" altLang="en-US" dirty="0"/>
                <a:t>鸣禽亚目</a:t>
              </a:r>
              <a:endParaRPr lang="en-US" altLang="zh-CN" dirty="0" smtClean="0"/>
            </a:p>
            <a:p>
              <a:r>
                <a:rPr lang="zh-CN" altLang="en-US" dirty="0"/>
                <a:t>雀形</a:t>
              </a:r>
              <a:r>
                <a:rPr lang="zh-CN" altLang="en-US" dirty="0" smtClean="0"/>
                <a:t>目</a:t>
              </a:r>
              <a:endParaRPr lang="en-US" altLang="zh-CN" dirty="0" smtClean="0"/>
            </a:p>
            <a:p>
              <a:r>
                <a:rPr lang="zh-CN" altLang="en-US" dirty="0" smtClean="0"/>
                <a:t>今鸟亚纲</a:t>
              </a:r>
              <a:endParaRPr lang="en-US" altLang="zh-CN" dirty="0" smtClean="0"/>
            </a:p>
            <a:p>
              <a:r>
                <a:rPr lang="zh-CN" altLang="en-US" dirty="0" smtClean="0"/>
                <a:t>鸟纲</a:t>
              </a:r>
              <a:endParaRPr lang="en-US" altLang="zh-CN" dirty="0" smtClean="0"/>
            </a:p>
            <a:p>
              <a:r>
                <a:rPr lang="zh-CN" altLang="en-US" dirty="0" smtClean="0"/>
                <a:t>脊椎动物亚门</a:t>
              </a:r>
              <a:endParaRPr lang="en-US" altLang="zh-CN" dirty="0" smtClean="0"/>
            </a:p>
            <a:p>
              <a:r>
                <a:rPr lang="zh-CN" altLang="en-US" dirty="0" smtClean="0"/>
                <a:t>脊索动物门</a:t>
              </a:r>
              <a:endParaRPr lang="zh-CN" altLang="en-US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643306" y="4498982"/>
              <a:ext cx="17859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接口隔离原则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客户端不应该依赖它不需要的接口；一个类对另一个类的依赖应该建立在最小的接口上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接口隔离原则</a:t>
            </a:r>
            <a:endParaRPr lang="zh-CN" altLang="en-US" dirty="0"/>
          </a:p>
        </p:txBody>
      </p:sp>
      <p:pic>
        <p:nvPicPr>
          <p:cNvPr id="18434" name="Picture 2" descr="http://my.csdn.net/uploads/201205/28/1338196802_334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215238" cy="4730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zh-CN" altLang="en-US" dirty="0" smtClean="0"/>
              <a:t>接口隔离原则</a:t>
            </a:r>
            <a:endParaRPr lang="zh-CN" altLang="en-US" dirty="0"/>
          </a:p>
        </p:txBody>
      </p:sp>
      <p:pic>
        <p:nvPicPr>
          <p:cNvPr id="32770" name="Picture 2" descr="http://my.csdn.net/uploads/201205/28/1338196830_71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8028835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依赖倒置原则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高层模块不应该依赖低层模块，二者都应该依赖其抽象；抽象不应该依赖细节；细节应该依赖抽象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依赖倒置原则的核心思想是</a:t>
            </a:r>
            <a:r>
              <a:rPr lang="zh-CN" altLang="en-US" b="1" dirty="0"/>
              <a:t>面向接口编程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依赖倒置原则</a:t>
            </a:r>
            <a:endParaRPr lang="zh-CN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4714908" cy="490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62" y="5500702"/>
            <a:ext cx="3643338" cy="103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依赖倒置原则</a:t>
            </a:r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4139304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285860"/>
            <a:ext cx="383297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285992"/>
            <a:ext cx="328342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YAGNI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You aren't </a:t>
            </a:r>
            <a:r>
              <a:rPr lang="en-US" dirty="0" err="1"/>
              <a:t>gonna</a:t>
            </a:r>
            <a:r>
              <a:rPr lang="en-US" dirty="0"/>
              <a:t> need it </a:t>
            </a:r>
            <a:r>
              <a:rPr lang="zh-CN" altLang="en-US" dirty="0" smtClean="0"/>
              <a:t>你不会需要它</a:t>
            </a:r>
            <a:endParaRPr lang="en-US" dirty="0" smtClean="0"/>
          </a:p>
          <a:p>
            <a:r>
              <a:rPr lang="zh-CN" altLang="en-US" dirty="0" smtClean="0"/>
              <a:t>尽可能</a:t>
            </a:r>
            <a:r>
              <a:rPr lang="zh-CN" altLang="en-US" dirty="0"/>
              <a:t>快、尽可能简单地让软件运行</a:t>
            </a:r>
            <a:r>
              <a:rPr lang="zh-CN" altLang="en-US" dirty="0" smtClean="0"/>
              <a:t>起来</a:t>
            </a:r>
            <a:endParaRPr lang="en-US" altLang="zh-CN" dirty="0" smtClean="0"/>
          </a:p>
          <a:p>
            <a:r>
              <a:rPr lang="zh-CN" altLang="en-US" dirty="0"/>
              <a:t>过早</a:t>
            </a:r>
            <a:r>
              <a:rPr lang="zh-CN" altLang="en-US" dirty="0" smtClean="0"/>
              <a:t>优化是万恶之源</a:t>
            </a:r>
            <a:endParaRPr lang="en-US" altLang="zh-CN" dirty="0" smtClean="0"/>
          </a:p>
          <a:p>
            <a:r>
              <a:rPr lang="zh-CN" altLang="en-US" dirty="0" smtClean="0"/>
              <a:t>避免过度设计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DRY</a:t>
            </a:r>
            <a:r>
              <a:rPr lang="zh-CN" altLang="en-US" dirty="0" smtClean="0"/>
              <a:t>的矛盾，抽象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重构</a:t>
            </a:r>
            <a:r>
              <a:rPr lang="en-US" altLang="zh-CN" sz="1800" dirty="0" smtClean="0">
                <a:solidFill>
                  <a:srgbClr val="FF0000"/>
                </a:solidFill>
              </a:rPr>
              <a:t>(</a:t>
            </a:r>
            <a:r>
              <a:rPr lang="zh-CN" altLang="en-US" sz="1800" dirty="0" smtClean="0">
                <a:solidFill>
                  <a:srgbClr val="FF0000"/>
                </a:solidFill>
              </a:rPr>
              <a:t>没有测试保障就是作死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需要时间而不增加新功能</a:t>
            </a:r>
            <a:endParaRPr lang="en-US" altLang="zh-CN" dirty="0" smtClean="0"/>
          </a:p>
          <a:p>
            <a:r>
              <a:rPr lang="en-US" altLang="en-US" dirty="0"/>
              <a:t>Rule Of </a:t>
            </a:r>
            <a:r>
              <a:rPr lang="en-US" altLang="en-US" dirty="0" smtClean="0"/>
              <a:t>Three</a:t>
            </a:r>
            <a:r>
              <a:rPr lang="zh-CN" altLang="en-US" dirty="0"/>
              <a:t>三次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推荐链接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hlinkClick r:id="rId2"/>
              </a:rPr>
              <a:t>http://www.tuicool.com/articles/MRrmqyM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http://blog.csdn.net/e5max/article/details/8872182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http://www.jdon.com/designpatterns/ooprimer.html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http://www.cnblogs.com/shanyou/archive/2009/09/21/1570716.html</a:t>
            </a:r>
            <a:endParaRPr lang="en-US" altLang="zh-CN" dirty="0" smtClean="0"/>
          </a:p>
          <a:p>
            <a:r>
              <a:rPr lang="en-US" altLang="zh-CN" smtClean="0">
                <a:hlinkClick r:id="rId6"/>
              </a:rPr>
              <a:t>https://zh.wikipedia.org/wiki/%E5%8F%8D%E9%9D%A2%E6%A8%A1%E5%BC%8F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http://www.king-liu.net/?p=522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大话设计模式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《O'Reilly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Head First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易读</a:t>
            </a:r>
            <a:endParaRPr lang="en-US" altLang="zh-CN" dirty="0" smtClean="0"/>
          </a:p>
          <a:p>
            <a:r>
              <a:rPr lang="zh-CN" altLang="en-US" dirty="0"/>
              <a:t>易</a:t>
            </a:r>
            <a:r>
              <a:rPr lang="zh-CN" altLang="en-US" dirty="0" smtClean="0"/>
              <a:t>测</a:t>
            </a:r>
            <a:endParaRPr lang="en-US" altLang="zh-CN" dirty="0" smtClean="0"/>
          </a:p>
          <a:p>
            <a:r>
              <a:rPr lang="zh-CN" altLang="en-US" dirty="0" smtClean="0"/>
              <a:t>易扩展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85723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坏味道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66" y="2500306"/>
            <a:ext cx="6400800" cy="2928958"/>
          </a:xfrm>
        </p:spPr>
        <p:txBody>
          <a:bodyPr>
            <a:no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zh-CN" altLang="en-US" sz="2400" dirty="0"/>
              <a:t>刚性 </a:t>
            </a:r>
            <a:r>
              <a:rPr lang="en-US" altLang="zh-CN" sz="2400" dirty="0"/>
              <a:t>- </a:t>
            </a:r>
            <a:r>
              <a:rPr lang="zh-CN" altLang="en-US" sz="2400" dirty="0"/>
              <a:t>使其难以改变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zh-CN" altLang="en-US" sz="2400" dirty="0"/>
              <a:t>脆弱性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不可预期后果</a:t>
            </a:r>
            <a:endParaRPr lang="zh-CN" altLang="en-US" sz="2400" dirty="0"/>
          </a:p>
          <a:p>
            <a:pPr marL="514350" indent="-514350" algn="l">
              <a:buFont typeface="Arial" pitchFamily="34" charset="0"/>
              <a:buChar char="•"/>
            </a:pPr>
            <a:r>
              <a:rPr lang="zh-CN" altLang="en-US" sz="2400" dirty="0"/>
              <a:t>不可移动 </a:t>
            </a:r>
            <a:r>
              <a:rPr lang="en-US" altLang="zh-CN" sz="2400" dirty="0"/>
              <a:t>- </a:t>
            </a:r>
            <a:r>
              <a:rPr lang="zh-CN" altLang="en-US" sz="2400" dirty="0"/>
              <a:t>使其难以重用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zh-CN" altLang="en-US" sz="2400" dirty="0" smtClean="0"/>
              <a:t>不必要</a:t>
            </a:r>
            <a:r>
              <a:rPr lang="zh-CN" altLang="en-US" sz="2400" dirty="0"/>
              <a:t>的复杂性 </a:t>
            </a:r>
            <a:r>
              <a:rPr lang="en-US" altLang="zh-CN" sz="2400" dirty="0"/>
              <a:t>– </a:t>
            </a:r>
            <a:r>
              <a:rPr lang="zh-CN" altLang="en-US" sz="2400" dirty="0"/>
              <a:t>过分设计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zh-CN" altLang="en-US" sz="2400" dirty="0"/>
              <a:t>不必要的重复 </a:t>
            </a:r>
            <a:r>
              <a:rPr lang="en-US" altLang="zh-CN" sz="2400" dirty="0"/>
              <a:t>- </a:t>
            </a:r>
            <a:r>
              <a:rPr lang="zh-CN" altLang="en-US" sz="2400" dirty="0"/>
              <a:t>容易出错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常用开发原则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DRY</a:t>
            </a:r>
          </a:p>
          <a:p>
            <a:r>
              <a:rPr lang="en-US" altLang="zh-CN" dirty="0" smtClean="0"/>
              <a:t>KISS</a:t>
            </a:r>
          </a:p>
          <a:p>
            <a:r>
              <a:rPr lang="en-US" altLang="zh-CN" dirty="0" smtClean="0"/>
              <a:t>SOLID</a:t>
            </a:r>
          </a:p>
          <a:p>
            <a:r>
              <a:rPr lang="en-US" altLang="zh-CN" dirty="0" smtClean="0"/>
              <a:t>YAGNI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原则的意思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</a:t>
            </a:r>
            <a:r>
              <a:rPr lang="zh-CN" altLang="en-US" dirty="0"/>
              <a:t>太</a:t>
            </a:r>
            <a:r>
              <a:rPr lang="zh-CN" altLang="en-US" dirty="0" smtClean="0"/>
              <a:t>教条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每个决定都是</a:t>
            </a:r>
            <a:r>
              <a:rPr lang="zh-CN" altLang="en-US" dirty="0" smtClean="0"/>
              <a:t>权衡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所有其他原则都只是 </a:t>
            </a:r>
            <a:r>
              <a:rPr lang="zh-CN" altLang="en-US" dirty="0" smtClean="0"/>
              <a:t>方针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zh-CN" altLang="en-US" dirty="0"/>
              <a:t>“最佳实践”</a:t>
            </a:r>
            <a:br>
              <a:rPr lang="zh-CN" altLang="en-US" dirty="0"/>
            </a:br>
            <a:r>
              <a:rPr lang="zh-CN" altLang="en-US" dirty="0"/>
              <a:t>是否应该违背他们时慎重考虑</a:t>
            </a:r>
            <a:r>
              <a:rPr lang="en-US" altLang="zh-CN" dirty="0"/>
              <a:t>- </a:t>
            </a:r>
            <a:r>
              <a:rPr lang="zh-CN" altLang="en-US" dirty="0"/>
              <a:t>但是，知道你可以的。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repeat yourself</a:t>
            </a:r>
          </a:p>
          <a:p>
            <a:r>
              <a:rPr lang="zh-CN" altLang="en-US" dirty="0" smtClean="0"/>
              <a:t>不要重复</a:t>
            </a:r>
            <a:endParaRPr lang="en-US" altLang="zh-CN" dirty="0" smtClean="0"/>
          </a:p>
          <a:p>
            <a:r>
              <a:rPr lang="zh-CN" altLang="en-US" dirty="0" smtClean="0"/>
              <a:t>一个规则，实现一次</a:t>
            </a:r>
            <a:endParaRPr lang="en-US" altLang="zh-CN" dirty="0" smtClean="0"/>
          </a:p>
          <a:p>
            <a:r>
              <a:rPr lang="en-US" altLang="zh-CN" dirty="0" smtClean="0"/>
              <a:t>Include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Keep it simple, stupid</a:t>
            </a:r>
          </a:p>
          <a:p>
            <a:r>
              <a:rPr lang="zh-CN" altLang="en-US" dirty="0" smtClean="0"/>
              <a:t>保持简单，一目了然</a:t>
            </a:r>
            <a:endParaRPr lang="en-US" altLang="zh-CN" dirty="0" smtClean="0"/>
          </a:p>
          <a:p>
            <a:r>
              <a:rPr lang="zh-CN" altLang="en-US" dirty="0"/>
              <a:t>流程图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zh-CN" altLang="en-US" dirty="0"/>
              <a:t>单一职责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en-US" altLang="zh-CN" dirty="0" smtClean="0"/>
              <a:t>O</a:t>
            </a:r>
            <a:r>
              <a:rPr lang="zh-CN" altLang="en-US" dirty="0"/>
              <a:t>开闭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zh-CN" altLang="en-US" dirty="0"/>
              <a:t>里氏代换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en-US" altLang="zh-CN" dirty="0" smtClean="0"/>
              <a:t>I</a:t>
            </a:r>
            <a:r>
              <a:rPr lang="zh-CN" altLang="en-US" dirty="0"/>
              <a:t>接口</a:t>
            </a:r>
            <a:r>
              <a:rPr lang="zh-CN" altLang="en-US" dirty="0" smtClean="0"/>
              <a:t>隔离原则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/>
              <a:t>依赖倒置原则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4678" y="6143644"/>
            <a:ext cx="25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Services</a:t>
            </a:r>
            <a:r>
              <a:rPr lang="zh-CN" altLang="en-US" dirty="0" smtClean="0"/>
              <a:t>是类功能的合集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575</Words>
  <Application>Microsoft Office PowerPoint</Application>
  <PresentationFormat>全屏显示(4:3)</PresentationFormat>
  <Paragraphs>155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代码设计</vt:lpstr>
      <vt:lpstr>什么是好代码？</vt:lpstr>
      <vt:lpstr>好代码</vt:lpstr>
      <vt:lpstr>坏味道</vt:lpstr>
      <vt:lpstr>常用开发原则</vt:lpstr>
      <vt:lpstr>原则的意思</vt:lpstr>
      <vt:lpstr>DRY</vt:lpstr>
      <vt:lpstr>KISS</vt:lpstr>
      <vt:lpstr>SOLID</vt:lpstr>
      <vt:lpstr>S单一职责原则</vt:lpstr>
      <vt:lpstr>S单一职责原则</vt:lpstr>
      <vt:lpstr>S单一职责原则</vt:lpstr>
      <vt:lpstr>O开闭原则</vt:lpstr>
      <vt:lpstr>O开闭原则</vt:lpstr>
      <vt:lpstr>O开闭原则</vt:lpstr>
      <vt:lpstr>O开闭原则</vt:lpstr>
      <vt:lpstr>L里氏代换原则</vt:lpstr>
      <vt:lpstr>L里氏代换原则</vt:lpstr>
      <vt:lpstr>L里氏代换原则</vt:lpstr>
      <vt:lpstr>L里氏代换原则</vt:lpstr>
      <vt:lpstr>I接口隔离原则</vt:lpstr>
      <vt:lpstr>I接口隔离原则</vt:lpstr>
      <vt:lpstr>I接口隔离原则</vt:lpstr>
      <vt:lpstr>D依赖倒置原则</vt:lpstr>
      <vt:lpstr>D依赖倒置原则</vt:lpstr>
      <vt:lpstr>D依赖倒置原则</vt:lpstr>
      <vt:lpstr>YAGNI</vt:lpstr>
      <vt:lpstr>推荐链接/读物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常用开发原则</dc:title>
  <dc:creator>lyndon wang</dc:creator>
  <cp:lastModifiedBy>lyndon wang</cp:lastModifiedBy>
  <cp:revision>31</cp:revision>
  <dcterms:created xsi:type="dcterms:W3CDTF">2015-12-26T12:18:31Z</dcterms:created>
  <dcterms:modified xsi:type="dcterms:W3CDTF">2015-12-27T12:03:51Z</dcterms:modified>
</cp:coreProperties>
</file>