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4"/>
  </p:notesMasterIdLst>
  <p:sldIdLst>
    <p:sldId id="256" r:id="rId2"/>
    <p:sldId id="343" r:id="rId3"/>
    <p:sldId id="344" r:id="rId4"/>
    <p:sldId id="296" r:id="rId5"/>
    <p:sldId id="354" r:id="rId6"/>
    <p:sldId id="294" r:id="rId7"/>
    <p:sldId id="270" r:id="rId8"/>
    <p:sldId id="266" r:id="rId9"/>
    <p:sldId id="338" r:id="rId10"/>
    <p:sldId id="337" r:id="rId11"/>
    <p:sldId id="274" r:id="rId12"/>
    <p:sldId id="348" r:id="rId13"/>
    <p:sldId id="390" r:id="rId14"/>
    <p:sldId id="347" r:id="rId15"/>
    <p:sldId id="339" r:id="rId16"/>
    <p:sldId id="341" r:id="rId17"/>
    <p:sldId id="345" r:id="rId18"/>
    <p:sldId id="346" r:id="rId19"/>
    <p:sldId id="349" r:id="rId20"/>
    <p:sldId id="350" r:id="rId21"/>
    <p:sldId id="392" r:id="rId22"/>
    <p:sldId id="277" r:id="rId23"/>
    <p:sldId id="278" r:id="rId24"/>
    <p:sldId id="352" r:id="rId25"/>
    <p:sldId id="275" r:id="rId26"/>
    <p:sldId id="378" r:id="rId27"/>
    <p:sldId id="379" r:id="rId28"/>
    <p:sldId id="393" r:id="rId29"/>
    <p:sldId id="394" r:id="rId30"/>
    <p:sldId id="280" r:id="rId31"/>
    <p:sldId id="282" r:id="rId32"/>
    <p:sldId id="261" r:id="rId33"/>
    <p:sldId id="355" r:id="rId34"/>
    <p:sldId id="319" r:id="rId35"/>
    <p:sldId id="359" r:id="rId36"/>
    <p:sldId id="297" r:id="rId37"/>
    <p:sldId id="302" r:id="rId38"/>
    <p:sldId id="298" r:id="rId39"/>
    <p:sldId id="299" r:id="rId40"/>
    <p:sldId id="314" r:id="rId41"/>
    <p:sldId id="324" r:id="rId42"/>
    <p:sldId id="325" r:id="rId43"/>
    <p:sldId id="321" r:id="rId44"/>
    <p:sldId id="395" r:id="rId45"/>
    <p:sldId id="382" r:id="rId46"/>
    <p:sldId id="381" r:id="rId47"/>
    <p:sldId id="384" r:id="rId48"/>
    <p:sldId id="385" r:id="rId49"/>
    <p:sldId id="397" r:id="rId50"/>
    <p:sldId id="398" r:id="rId51"/>
    <p:sldId id="399" r:id="rId52"/>
    <p:sldId id="401" r:id="rId53"/>
    <p:sldId id="400" r:id="rId54"/>
    <p:sldId id="402" r:id="rId55"/>
    <p:sldId id="396" r:id="rId56"/>
    <p:sldId id="288" r:id="rId57"/>
    <p:sldId id="286" r:id="rId58"/>
    <p:sldId id="329" r:id="rId59"/>
    <p:sldId id="289" r:id="rId60"/>
    <p:sldId id="290" r:id="rId61"/>
    <p:sldId id="291" r:id="rId62"/>
    <p:sldId id="377" r:id="rId63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DB90F"/>
    <a:srgbClr val="FDC539"/>
    <a:srgbClr val="FF33CC"/>
    <a:srgbClr val="FFCC99"/>
    <a:srgbClr val="83BF17"/>
    <a:srgbClr val="9EE420"/>
    <a:srgbClr val="03CDAB"/>
    <a:srgbClr val="03E3BE"/>
    <a:srgbClr val="03F7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372" autoAdjust="0"/>
  </p:normalViewPr>
  <p:slideViewPr>
    <p:cSldViewPr snapToGrid="0" snapToObjects="1">
      <p:cViewPr>
        <p:scale>
          <a:sx n="100" d="100"/>
          <a:sy n="100" d="100"/>
        </p:scale>
        <p:origin x="-1932" y="-59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085038-7EF0-4723-88D4-E999C8EDEC2F}" type="datetimeFigureOut">
              <a:rPr lang="zh-CN" altLang="en-US" smtClean="0"/>
              <a:t>2015/10/29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2FA34-EDAF-46BD-8984-902EBCE55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961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FA34-EDAF-46BD-8984-902EBCE5594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536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意指“模范”或“模型”。</a:t>
            </a:r>
            <a:r>
              <a:rPr lang="zh-CN" altLang="en-US" dirty="0" smtClean="0"/>
              <a:t>从事某一类科学活动所必须遵循的公认的‘模式’，它包括共有的世界观、基本理论、范例、方法、手段、标准等等与科学研究有关的所有东西。第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套广播体操，广场舞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FA34-EDAF-46BD-8984-902EBCE5594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202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FA34-EDAF-46BD-8984-902EBCE5594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783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FA34-EDAF-46BD-8984-902EBCE5594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2029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FA34-EDAF-46BD-8984-902EBCE5594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202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FA34-EDAF-46BD-8984-902EBCE5594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202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FA34-EDAF-46BD-8984-902EBCE5594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2029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FA34-EDAF-46BD-8984-902EBCE5594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2029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FA34-EDAF-46BD-8984-902EBCE5594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2029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FA34-EDAF-46BD-8984-902EBCE55945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2029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FA34-EDAF-46BD-8984-902EBCE55945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202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DSM  </a:t>
            </a:r>
            <a:r>
              <a:rPr lang="zh-CN" altLang="en-US" dirty="0" smtClean="0"/>
              <a:t>美国精神障碍诊断统计手册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FA34-EDAF-46BD-8984-902EBCE5594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2029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FA34-EDAF-46BD-8984-902EBCE55945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2029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FA34-EDAF-46BD-8984-902EBCE55945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972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FA34-EDAF-46BD-8984-902EBCE55945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972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FA34-EDAF-46BD-8984-902EBCE55945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972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FA34-EDAF-46BD-8984-902EBCE55945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972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记忆减退是痴呆的首发症状和核心症状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FA34-EDAF-46BD-8984-902EBCE55945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1492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疾病综合征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FA34-EDAF-46BD-8984-902EBCE55945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9000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FA34-EDAF-46BD-8984-902EBCE55945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0450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FA34-EDAF-46BD-8984-902EBCE55945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6777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FA34-EDAF-46BD-8984-902EBCE55945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677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FA34-EDAF-46BD-8984-902EBCE5594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2029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FA34-EDAF-46BD-8984-902EBCE55945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6777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FA34-EDAF-46BD-8984-902EBCE55945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6777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FA34-EDAF-46BD-8984-902EBCE55945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558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FA34-EDAF-46BD-8984-902EBCE5594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42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FA34-EDAF-46BD-8984-902EBCE5594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202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FA34-EDAF-46BD-8984-902EBCE5594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202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呈现原来的结构，冲突抑制划分到灵活性里。执行功能：冲突抑制，认知灵活性，工作记忆。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FA34-EDAF-46BD-8984-902EBCE5594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202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意指“模范”或“模型”。</a:t>
            </a:r>
            <a:r>
              <a:rPr lang="zh-CN" altLang="en-US" dirty="0" smtClean="0"/>
              <a:t>从事某一类科学活动所必须遵循的公认的‘模式’，它包括共有的世界观、基本理论、范例、方法、手段、标准等等与科学研究有关的所有东西。第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套广播体操，广场舞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FA34-EDAF-46BD-8984-902EBCE5594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202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意指“模范”或“模型”。</a:t>
            </a:r>
            <a:r>
              <a:rPr lang="zh-CN" altLang="en-US" dirty="0" smtClean="0"/>
              <a:t>从事某一类科学活动所必须遵循的公认的‘模式’，它包括共有的世界观、基本理论、范例、方法、手段、标准等等与科学研究有关的所有东西。第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套广播体操，广场舞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FA34-EDAF-46BD-8984-902EBCE5594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202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>
          <a:xfrm>
            <a:off x="0" y="0"/>
            <a:ext cx="9144000" cy="5143500"/>
            <a:chOff x="296898" y="140184"/>
            <a:chExt cx="6531720" cy="189660"/>
          </a:xfrm>
        </p:grpSpPr>
        <p:sp>
          <p:nvSpPr>
            <p:cNvPr id="8" name="矩形 7"/>
            <p:cNvSpPr/>
            <p:nvPr/>
          </p:nvSpPr>
          <p:spPr>
            <a:xfrm>
              <a:off x="296898" y="140184"/>
              <a:ext cx="1088620" cy="1896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385518" y="140184"/>
              <a:ext cx="1088620" cy="189660"/>
            </a:xfrm>
            <a:prstGeom prst="rect">
              <a:avLst/>
            </a:prstGeom>
            <a:solidFill>
              <a:srgbClr val="4584D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474138" y="140184"/>
              <a:ext cx="1088620" cy="1896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562758" y="140184"/>
              <a:ext cx="1088620" cy="1896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4651378" y="140184"/>
              <a:ext cx="1088620" cy="18966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5739998" y="140184"/>
              <a:ext cx="1088620" cy="1896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773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298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 userDrawn="1"/>
        </p:nvGrpSpPr>
        <p:grpSpPr>
          <a:xfrm>
            <a:off x="0" y="0"/>
            <a:ext cx="9144000" cy="417991"/>
            <a:chOff x="296898" y="140184"/>
            <a:chExt cx="6531720" cy="189660"/>
          </a:xfrm>
        </p:grpSpPr>
        <p:sp>
          <p:nvSpPr>
            <p:cNvPr id="3" name="矩形 2"/>
            <p:cNvSpPr/>
            <p:nvPr/>
          </p:nvSpPr>
          <p:spPr>
            <a:xfrm>
              <a:off x="296898" y="140184"/>
              <a:ext cx="1088620" cy="1896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385518" y="140184"/>
              <a:ext cx="1088620" cy="189660"/>
            </a:xfrm>
            <a:prstGeom prst="rect">
              <a:avLst/>
            </a:prstGeom>
            <a:solidFill>
              <a:srgbClr val="4584D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474138" y="140184"/>
              <a:ext cx="1088620" cy="1896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562758" y="140184"/>
              <a:ext cx="1088620" cy="1896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651378" y="140184"/>
              <a:ext cx="1088620" cy="18966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5739998" y="140184"/>
              <a:ext cx="1088620" cy="1896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9" name="组 8"/>
          <p:cNvGrpSpPr/>
          <p:nvPr userDrawn="1"/>
        </p:nvGrpSpPr>
        <p:grpSpPr>
          <a:xfrm>
            <a:off x="0" y="4725509"/>
            <a:ext cx="9144000" cy="417991"/>
            <a:chOff x="296898" y="140184"/>
            <a:chExt cx="6531720" cy="189660"/>
          </a:xfrm>
        </p:grpSpPr>
        <p:sp>
          <p:nvSpPr>
            <p:cNvPr id="10" name="矩形 9"/>
            <p:cNvSpPr/>
            <p:nvPr/>
          </p:nvSpPr>
          <p:spPr>
            <a:xfrm>
              <a:off x="296898" y="140184"/>
              <a:ext cx="1088620" cy="1896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385518" y="140184"/>
              <a:ext cx="1088620" cy="189660"/>
            </a:xfrm>
            <a:prstGeom prst="rect">
              <a:avLst/>
            </a:prstGeom>
            <a:solidFill>
              <a:srgbClr val="4584D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474138" y="140184"/>
              <a:ext cx="1088620" cy="1896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3562758" y="140184"/>
              <a:ext cx="1088620" cy="1896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651378" y="140184"/>
              <a:ext cx="1088620" cy="18966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739998" y="140184"/>
              <a:ext cx="1088620" cy="1896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4733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 userDrawn="1"/>
        </p:nvGrpSpPr>
        <p:grpSpPr>
          <a:xfrm>
            <a:off x="0" y="0"/>
            <a:ext cx="1131990" cy="5143500"/>
            <a:chOff x="296898" y="140184"/>
            <a:chExt cx="6531720" cy="189660"/>
          </a:xfrm>
        </p:grpSpPr>
        <p:sp>
          <p:nvSpPr>
            <p:cNvPr id="3" name="矩形 2"/>
            <p:cNvSpPr/>
            <p:nvPr/>
          </p:nvSpPr>
          <p:spPr>
            <a:xfrm>
              <a:off x="296898" y="140184"/>
              <a:ext cx="1088620" cy="1896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385518" y="140184"/>
              <a:ext cx="1088620" cy="189660"/>
            </a:xfrm>
            <a:prstGeom prst="rect">
              <a:avLst/>
            </a:prstGeom>
            <a:solidFill>
              <a:srgbClr val="4584D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474138" y="140184"/>
              <a:ext cx="1088620" cy="1896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562758" y="140184"/>
              <a:ext cx="1088620" cy="1896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651378" y="140184"/>
              <a:ext cx="1088620" cy="18966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5739998" y="140184"/>
              <a:ext cx="1088620" cy="1896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7117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1777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jpe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-102906" y="802198"/>
            <a:ext cx="9457388" cy="3838958"/>
          </a:xfrm>
          <a:prstGeom prst="rect">
            <a:avLst/>
          </a:prstGeom>
          <a:solidFill>
            <a:schemeClr val="bg1"/>
          </a:solidFill>
          <a:ln w="7620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888951" y="1545626"/>
            <a:ext cx="57195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tx2"/>
                </a:solidFill>
                <a:ea typeface="微软雅黑" panose="020B0503020204020204" pitchFamily="34" charset="-122"/>
              </a:rPr>
              <a:t>认知训练系统介绍</a:t>
            </a:r>
            <a:endParaRPr lang="zh-CN" altLang="en-US" sz="4800" b="1" dirty="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77024" y="3898721"/>
            <a:ext cx="40158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南京智精灵教育科技有限公司  王</a:t>
            </a:r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偲</a:t>
            </a:r>
            <a:r>
              <a:rPr lang="zh-CN" altLang="en-US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偲</a:t>
            </a:r>
            <a:endParaRPr lang="en-US" altLang="zh-CN" b="1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2015/9/29</a:t>
            </a:r>
            <a:endParaRPr lang="zh-CN" altLang="en-US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7241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73" y="1560743"/>
            <a:ext cx="971430" cy="76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554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1"/>
          <p:cNvSpPr txBox="1"/>
          <p:nvPr/>
        </p:nvSpPr>
        <p:spPr>
          <a:xfrm>
            <a:off x="698142" y="481651"/>
            <a:ext cx="3873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sz="2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zh-CN" altLang="en-US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任意多边形 27"/>
          <p:cNvSpPr/>
          <p:nvPr/>
        </p:nvSpPr>
        <p:spPr>
          <a:xfrm>
            <a:off x="5260460" y="1337942"/>
            <a:ext cx="1072353" cy="1072352"/>
          </a:xfrm>
          <a:custGeom>
            <a:avLst/>
            <a:gdLst>
              <a:gd name="connsiteX0" fmla="*/ 0 w 1259243"/>
              <a:gd name="connsiteY0" fmla="*/ 629622 h 1259243"/>
              <a:gd name="connsiteX1" fmla="*/ 629622 w 1259243"/>
              <a:gd name="connsiteY1" fmla="*/ 0 h 1259243"/>
              <a:gd name="connsiteX2" fmla="*/ 1259244 w 1259243"/>
              <a:gd name="connsiteY2" fmla="*/ 629622 h 1259243"/>
              <a:gd name="connsiteX3" fmla="*/ 629622 w 1259243"/>
              <a:gd name="connsiteY3" fmla="*/ 1259244 h 1259243"/>
              <a:gd name="connsiteX4" fmla="*/ 0 w 1259243"/>
              <a:gd name="connsiteY4" fmla="*/ 629622 h 1259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9243" h="1259243">
                <a:moveTo>
                  <a:pt x="0" y="629622"/>
                </a:moveTo>
                <a:cubicBezTo>
                  <a:pt x="0" y="281891"/>
                  <a:pt x="281891" y="0"/>
                  <a:pt x="629622" y="0"/>
                </a:cubicBezTo>
                <a:cubicBezTo>
                  <a:pt x="977353" y="0"/>
                  <a:pt x="1259244" y="281891"/>
                  <a:pt x="1259244" y="629622"/>
                </a:cubicBezTo>
                <a:cubicBezTo>
                  <a:pt x="1259244" y="977353"/>
                  <a:pt x="977353" y="1259244"/>
                  <a:pt x="629622" y="1259244"/>
                </a:cubicBezTo>
                <a:cubicBezTo>
                  <a:pt x="281891" y="1259244"/>
                  <a:pt x="0" y="977353"/>
                  <a:pt x="0" y="629622"/>
                </a:cubicBez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0" vert="horz" wrap="square" lIns="221242" tIns="221242" rIns="221242" bIns="221242" numCol="1" spcCol="1270" anchor="ctr" anchorCtr="0">
            <a:noAutofit/>
          </a:bodyPr>
          <a:lstStyle/>
          <a:p>
            <a:pPr lvl="0" algn="ctr" defTabSz="2578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ea typeface="微软雅黑" panose="020B0503020204020204" pitchFamily="34" charset="-122"/>
              </a:rPr>
              <a:t>情绪</a:t>
            </a:r>
            <a:endParaRPr lang="zh-CN" altLang="en-US" b="1" kern="1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3" name="任意多边形 27"/>
          <p:cNvSpPr/>
          <p:nvPr/>
        </p:nvSpPr>
        <p:spPr>
          <a:xfrm>
            <a:off x="3287796" y="1337942"/>
            <a:ext cx="1072353" cy="1072352"/>
          </a:xfrm>
          <a:custGeom>
            <a:avLst/>
            <a:gdLst>
              <a:gd name="connsiteX0" fmla="*/ 0 w 1259243"/>
              <a:gd name="connsiteY0" fmla="*/ 629622 h 1259243"/>
              <a:gd name="connsiteX1" fmla="*/ 629622 w 1259243"/>
              <a:gd name="connsiteY1" fmla="*/ 0 h 1259243"/>
              <a:gd name="connsiteX2" fmla="*/ 1259244 w 1259243"/>
              <a:gd name="connsiteY2" fmla="*/ 629622 h 1259243"/>
              <a:gd name="connsiteX3" fmla="*/ 629622 w 1259243"/>
              <a:gd name="connsiteY3" fmla="*/ 1259244 h 1259243"/>
              <a:gd name="connsiteX4" fmla="*/ 0 w 1259243"/>
              <a:gd name="connsiteY4" fmla="*/ 629622 h 1259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9243" h="1259243">
                <a:moveTo>
                  <a:pt x="0" y="629622"/>
                </a:moveTo>
                <a:cubicBezTo>
                  <a:pt x="0" y="281891"/>
                  <a:pt x="281891" y="0"/>
                  <a:pt x="629622" y="0"/>
                </a:cubicBezTo>
                <a:cubicBezTo>
                  <a:pt x="977353" y="0"/>
                  <a:pt x="1259244" y="281891"/>
                  <a:pt x="1259244" y="629622"/>
                </a:cubicBezTo>
                <a:cubicBezTo>
                  <a:pt x="1259244" y="977353"/>
                  <a:pt x="977353" y="1259244"/>
                  <a:pt x="629622" y="1259244"/>
                </a:cubicBezTo>
                <a:cubicBezTo>
                  <a:pt x="281891" y="1259244"/>
                  <a:pt x="0" y="977353"/>
                  <a:pt x="0" y="629622"/>
                </a:cubicBez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0" vert="horz" wrap="square" lIns="221242" tIns="221242" rIns="221242" bIns="221242" numCol="1" spcCol="1270" anchor="ctr" anchorCtr="0">
            <a:noAutofit/>
          </a:bodyPr>
          <a:lstStyle/>
          <a:p>
            <a:pPr lvl="0" algn="ctr" defTabSz="2578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bg1"/>
                </a:solidFill>
                <a:ea typeface="微软雅黑" panose="020B0503020204020204" pitchFamily="34" charset="-122"/>
              </a:rPr>
              <a:t>认知</a:t>
            </a:r>
            <a:endParaRPr lang="zh-CN" altLang="en-US" b="1" kern="1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4" name="任意多边形 27"/>
          <p:cNvSpPr/>
          <p:nvPr/>
        </p:nvSpPr>
        <p:spPr>
          <a:xfrm>
            <a:off x="4265098" y="2943905"/>
            <a:ext cx="1072353" cy="1072352"/>
          </a:xfrm>
          <a:custGeom>
            <a:avLst/>
            <a:gdLst>
              <a:gd name="connsiteX0" fmla="*/ 0 w 1259243"/>
              <a:gd name="connsiteY0" fmla="*/ 629622 h 1259243"/>
              <a:gd name="connsiteX1" fmla="*/ 629622 w 1259243"/>
              <a:gd name="connsiteY1" fmla="*/ 0 h 1259243"/>
              <a:gd name="connsiteX2" fmla="*/ 1259244 w 1259243"/>
              <a:gd name="connsiteY2" fmla="*/ 629622 h 1259243"/>
              <a:gd name="connsiteX3" fmla="*/ 629622 w 1259243"/>
              <a:gd name="connsiteY3" fmla="*/ 1259244 h 1259243"/>
              <a:gd name="connsiteX4" fmla="*/ 0 w 1259243"/>
              <a:gd name="connsiteY4" fmla="*/ 629622 h 1259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9243" h="1259243">
                <a:moveTo>
                  <a:pt x="0" y="629622"/>
                </a:moveTo>
                <a:cubicBezTo>
                  <a:pt x="0" y="281891"/>
                  <a:pt x="281891" y="0"/>
                  <a:pt x="629622" y="0"/>
                </a:cubicBezTo>
                <a:cubicBezTo>
                  <a:pt x="977353" y="0"/>
                  <a:pt x="1259244" y="281891"/>
                  <a:pt x="1259244" y="629622"/>
                </a:cubicBezTo>
                <a:cubicBezTo>
                  <a:pt x="1259244" y="977353"/>
                  <a:pt x="977353" y="1259244"/>
                  <a:pt x="629622" y="1259244"/>
                </a:cubicBezTo>
                <a:cubicBezTo>
                  <a:pt x="281891" y="1259244"/>
                  <a:pt x="0" y="977353"/>
                  <a:pt x="0" y="629622"/>
                </a:cubicBezTo>
                <a:close/>
              </a:path>
            </a:pathLst>
          </a:cu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0" vert="horz" wrap="square" lIns="221242" tIns="221242" rIns="221242" bIns="221242" numCol="1" spcCol="1270" anchor="ctr" anchorCtr="0">
            <a:noAutofit/>
          </a:bodyPr>
          <a:lstStyle/>
          <a:p>
            <a:pPr lvl="0" algn="ctr" defTabSz="2578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kern="12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行为</a:t>
            </a:r>
            <a:endParaRPr lang="zh-CN" altLang="en-US" b="1" kern="1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5" name="左右箭头 24"/>
          <p:cNvSpPr/>
          <p:nvPr/>
        </p:nvSpPr>
        <p:spPr>
          <a:xfrm rot="18295120">
            <a:off x="5130108" y="2702825"/>
            <a:ext cx="829726" cy="222837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左右箭头 25"/>
          <p:cNvSpPr/>
          <p:nvPr/>
        </p:nvSpPr>
        <p:spPr>
          <a:xfrm rot="14647516">
            <a:off x="3633823" y="2720773"/>
            <a:ext cx="829726" cy="222837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左右箭头 26"/>
          <p:cNvSpPr/>
          <p:nvPr/>
        </p:nvSpPr>
        <p:spPr>
          <a:xfrm>
            <a:off x="4386412" y="1762699"/>
            <a:ext cx="829726" cy="222837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598280" y="1344804"/>
            <a:ext cx="195919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感知觉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注意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记忆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认知灵活性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问题解决</a:t>
            </a:r>
            <a:r>
              <a:rPr lang="en-US" altLang="zh-CN" dirty="0" smtClean="0"/>
              <a:t>/</a:t>
            </a:r>
            <a:r>
              <a:rPr lang="zh-CN" altLang="en-US" dirty="0" smtClean="0"/>
              <a:t>思维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语言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27480" y="1412452"/>
            <a:ext cx="13965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情绪识别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情绪调节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22580" y="3218964"/>
            <a:ext cx="1396536" cy="8737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外接设备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虚拟现实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28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491" y="0"/>
            <a:ext cx="5164239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199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106" y="523875"/>
            <a:ext cx="476250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309" y="2861734"/>
            <a:ext cx="4876094" cy="585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74309" y="393982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康复作业治疗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666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218142" y="1253066"/>
            <a:ext cx="6709557" cy="2314223"/>
            <a:chOff x="1218142" y="1253066"/>
            <a:chExt cx="6709557" cy="2314223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8142" y="1557514"/>
              <a:ext cx="6709557" cy="2009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矩形 3"/>
            <p:cNvSpPr/>
            <p:nvPr/>
          </p:nvSpPr>
          <p:spPr>
            <a:xfrm>
              <a:off x="1337733" y="2178049"/>
              <a:ext cx="1371601" cy="7337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体能训练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218142" y="1253067"/>
              <a:ext cx="1581502" cy="3044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</a:rPr>
                <a:t>能力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2799644" y="1253066"/>
              <a:ext cx="2585156" cy="3044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范式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384800" y="1253242"/>
              <a:ext cx="2438400" cy="3044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</a:rPr>
                <a:t>任务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57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491" y="0"/>
            <a:ext cx="5164239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4289778" y="-11289"/>
            <a:ext cx="1862666" cy="327378"/>
          </a:xfrm>
          <a:prstGeom prst="rect">
            <a:avLst/>
          </a:prstGeom>
          <a:noFill/>
          <a:ln w="57150">
            <a:solidFill>
              <a:srgbClr val="FF33C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4267200" y="1095022"/>
            <a:ext cx="931333" cy="0"/>
          </a:xfrm>
          <a:prstGeom prst="line">
            <a:avLst/>
          </a:prstGeom>
          <a:ln w="57150">
            <a:solidFill>
              <a:srgbClr val="FF33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4292599" y="2139244"/>
            <a:ext cx="931333" cy="0"/>
          </a:xfrm>
          <a:prstGeom prst="line">
            <a:avLst/>
          </a:prstGeom>
          <a:ln w="57150">
            <a:solidFill>
              <a:srgbClr val="FF33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56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35" y="993422"/>
            <a:ext cx="4337902" cy="376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49778" y="408647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C000"/>
                </a:solidFill>
              </a:rPr>
              <a:t>RSVP</a:t>
            </a:r>
            <a:endParaRPr lang="zh-CN" altLang="en-US" sz="3200" b="1" dirty="0">
              <a:solidFill>
                <a:srgbClr val="FFC000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637" y="1645885"/>
            <a:ext cx="398145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361207" y="3981580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</a:rPr>
              <a:t>演示</a:t>
            </a:r>
          </a:p>
        </p:txBody>
      </p:sp>
    </p:spTree>
    <p:extLst>
      <p:ext uri="{BB962C8B-B14F-4D97-AF65-F5344CB8AC3E}">
        <p14:creationId xmlns:p14="http://schemas.microsoft.com/office/powerpoint/2010/main" val="117635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49778" y="408647"/>
            <a:ext cx="52606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C000"/>
                </a:solidFill>
              </a:rPr>
              <a:t>RSVP </a:t>
            </a:r>
            <a:r>
              <a:rPr lang="zh-CN" altLang="en-US" sz="3200" b="1" dirty="0" smtClean="0">
                <a:solidFill>
                  <a:srgbClr val="FFC000"/>
                </a:solidFill>
              </a:rPr>
              <a:t>变式对应的训练任务</a:t>
            </a:r>
            <a:endParaRPr lang="zh-CN" altLang="en-US" sz="3200" b="1" dirty="0">
              <a:solidFill>
                <a:srgbClr val="FFC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11" y="1348317"/>
            <a:ext cx="17526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729" y="1366485"/>
            <a:ext cx="174307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119" y="1356960"/>
            <a:ext cx="1762125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200" y="1366485"/>
            <a:ext cx="18288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488266" y="3659385"/>
            <a:ext cx="2012089" cy="580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70C0"/>
                </a:solidFill>
              </a:rPr>
              <a:t>难度的调整</a:t>
            </a:r>
            <a:endParaRPr lang="en-US" altLang="zh-CN" sz="2400" dirty="0" smtClean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03162" y="394603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</a:rPr>
              <a:t>演示</a:t>
            </a:r>
          </a:p>
        </p:txBody>
      </p:sp>
    </p:spTree>
    <p:extLst>
      <p:ext uri="{BB962C8B-B14F-4D97-AF65-F5344CB8AC3E}">
        <p14:creationId xmlns:p14="http://schemas.microsoft.com/office/powerpoint/2010/main" val="222180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598311" y="900988"/>
            <a:ext cx="1151466" cy="1123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+</a:t>
            </a:r>
            <a:endParaRPr lang="zh-CN" alt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1749777" y="408647"/>
            <a:ext cx="2844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C000"/>
                </a:solidFill>
              </a:rPr>
              <a:t>Flanker  </a:t>
            </a:r>
            <a:r>
              <a:rPr lang="zh-CN" altLang="en-US" sz="3200" b="1" dirty="0" smtClean="0">
                <a:solidFill>
                  <a:srgbClr val="FFC000"/>
                </a:solidFill>
              </a:rPr>
              <a:t>范式</a:t>
            </a:r>
            <a:endParaRPr lang="zh-CN" altLang="en-US" sz="3200" b="1" dirty="0">
              <a:solidFill>
                <a:srgbClr val="FFC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452928" y="1663925"/>
            <a:ext cx="1151466" cy="1123245"/>
            <a:chOff x="5915378" y="2393244"/>
            <a:chExt cx="1490133" cy="1467556"/>
          </a:xfrm>
        </p:grpSpPr>
        <p:sp>
          <p:nvSpPr>
            <p:cNvPr id="6" name="矩形 5"/>
            <p:cNvSpPr/>
            <p:nvPr/>
          </p:nvSpPr>
          <p:spPr>
            <a:xfrm>
              <a:off x="5915378" y="2393244"/>
              <a:ext cx="1490133" cy="14675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/>
            <p:nvPr/>
          </p:nvPicPr>
          <p:blipFill rotWithShape="1">
            <a:blip r:embed="rId3"/>
            <a:srcRect l="4410" t="36673" r="67979" b="57681"/>
            <a:stretch/>
          </p:blipFill>
          <p:spPr>
            <a:xfrm>
              <a:off x="5928990" y="2886327"/>
              <a:ext cx="1456266" cy="417689"/>
            </a:xfrm>
            <a:prstGeom prst="rect">
              <a:avLst/>
            </a:prstGeom>
          </p:spPr>
        </p:pic>
      </p:grpSp>
      <p:sp>
        <p:nvSpPr>
          <p:cNvPr id="19" name="矩形 18"/>
          <p:cNvSpPr/>
          <p:nvPr/>
        </p:nvSpPr>
        <p:spPr>
          <a:xfrm>
            <a:off x="2376309" y="2374191"/>
            <a:ext cx="1151466" cy="1123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+</a:t>
            </a:r>
            <a:endParaRPr lang="zh-CN" altLang="en-US" sz="28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3222977" y="3045881"/>
            <a:ext cx="1151466" cy="1123245"/>
            <a:chOff x="6067779" y="2223912"/>
            <a:chExt cx="1490133" cy="1467556"/>
          </a:xfrm>
        </p:grpSpPr>
        <p:sp>
          <p:nvSpPr>
            <p:cNvPr id="9" name="矩形 8"/>
            <p:cNvSpPr/>
            <p:nvPr/>
          </p:nvSpPr>
          <p:spPr>
            <a:xfrm>
              <a:off x="6067779" y="2223912"/>
              <a:ext cx="1490133" cy="14675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/>
            <p:cNvPicPr/>
            <p:nvPr/>
          </p:nvPicPr>
          <p:blipFill rotWithShape="1">
            <a:blip r:embed="rId3"/>
            <a:srcRect l="37693" t="37817" r="36087" b="57224"/>
            <a:stretch/>
          </p:blipFill>
          <p:spPr>
            <a:xfrm>
              <a:off x="6141155" y="2812041"/>
              <a:ext cx="1382889" cy="366890"/>
            </a:xfrm>
            <a:prstGeom prst="rect">
              <a:avLst/>
            </a:prstGeom>
          </p:spPr>
        </p:pic>
      </p:grpSp>
      <p:grpSp>
        <p:nvGrpSpPr>
          <p:cNvPr id="33" name="组合 32"/>
          <p:cNvGrpSpPr/>
          <p:nvPr/>
        </p:nvGrpSpPr>
        <p:grpSpPr>
          <a:xfrm>
            <a:off x="4134039" y="1129469"/>
            <a:ext cx="4660005" cy="1614054"/>
            <a:chOff x="4134039" y="1129469"/>
            <a:chExt cx="4660005" cy="1614054"/>
          </a:xfrm>
        </p:grpSpPr>
        <p:grpSp>
          <p:nvGrpSpPr>
            <p:cNvPr id="15" name="组合 14"/>
            <p:cNvGrpSpPr/>
            <p:nvPr/>
          </p:nvGrpSpPr>
          <p:grpSpPr>
            <a:xfrm>
              <a:off x="7480019" y="1129469"/>
              <a:ext cx="1314025" cy="1258169"/>
              <a:chOff x="6626578" y="2365024"/>
              <a:chExt cx="1490133" cy="1467556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6626578" y="2365024"/>
                <a:ext cx="1490133" cy="14675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5" name="图片 4"/>
              <p:cNvPicPr/>
              <p:nvPr/>
            </p:nvPicPr>
            <p:blipFill rotWithShape="1">
              <a:blip r:embed="rId3"/>
              <a:srcRect l="69561" t="36811" r="4968" b="57924"/>
              <a:stretch/>
            </p:blipFill>
            <p:spPr>
              <a:xfrm>
                <a:off x="6699955" y="2885692"/>
                <a:ext cx="1343380" cy="389467"/>
              </a:xfrm>
              <a:prstGeom prst="rect">
                <a:avLst/>
              </a:prstGeom>
            </p:spPr>
          </p:pic>
        </p:grpSp>
        <p:grpSp>
          <p:nvGrpSpPr>
            <p:cNvPr id="21" name="组合 20"/>
            <p:cNvGrpSpPr/>
            <p:nvPr/>
          </p:nvGrpSpPr>
          <p:grpSpPr>
            <a:xfrm>
              <a:off x="5857905" y="1142918"/>
              <a:ext cx="1287962" cy="1231273"/>
              <a:chOff x="6067779" y="2223912"/>
              <a:chExt cx="1490133" cy="1467556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6067779" y="2223912"/>
                <a:ext cx="1490133" cy="14675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3" name="图片 22"/>
              <p:cNvPicPr/>
              <p:nvPr/>
            </p:nvPicPr>
            <p:blipFill rotWithShape="1">
              <a:blip r:embed="rId3"/>
              <a:srcRect l="37265" t="41888" r="36515" b="52357"/>
              <a:stretch/>
            </p:blipFill>
            <p:spPr>
              <a:xfrm>
                <a:off x="6141155" y="2797584"/>
                <a:ext cx="1382889" cy="425700"/>
              </a:xfrm>
              <a:prstGeom prst="rect">
                <a:avLst/>
              </a:prstGeom>
            </p:spPr>
          </p:pic>
        </p:grpSp>
        <p:grpSp>
          <p:nvGrpSpPr>
            <p:cNvPr id="24" name="组合 23"/>
            <p:cNvGrpSpPr/>
            <p:nvPr/>
          </p:nvGrpSpPr>
          <p:grpSpPr>
            <a:xfrm>
              <a:off x="4134039" y="1142918"/>
              <a:ext cx="1363650" cy="1218098"/>
              <a:chOff x="5915378" y="2393244"/>
              <a:chExt cx="1490133" cy="1467556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5915378" y="2393244"/>
                <a:ext cx="1490133" cy="14675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6" name="图片 25"/>
              <p:cNvPicPr/>
              <p:nvPr/>
            </p:nvPicPr>
            <p:blipFill rotWithShape="1">
              <a:blip r:embed="rId3"/>
              <a:srcRect l="4410" t="36673" r="67979" b="57681"/>
              <a:stretch/>
            </p:blipFill>
            <p:spPr>
              <a:xfrm>
                <a:off x="5928990" y="2886327"/>
                <a:ext cx="1456266" cy="417689"/>
              </a:xfrm>
              <a:prstGeom prst="rect">
                <a:avLst/>
              </a:prstGeom>
            </p:spPr>
          </p:pic>
        </p:grpSp>
        <p:sp>
          <p:nvSpPr>
            <p:cNvPr id="27" name="TextBox 26"/>
            <p:cNvSpPr txBox="1"/>
            <p:nvPr/>
          </p:nvSpPr>
          <p:spPr>
            <a:xfrm>
              <a:off x="4535269" y="2374191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中性</a:t>
              </a:r>
              <a:endParaRPr lang="zh-CN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195794" y="2374191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一致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698450" y="235005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不一致</a:t>
              </a:r>
              <a:endParaRPr lang="zh-CN" altLang="en-US" dirty="0"/>
            </a:p>
          </p:txBody>
        </p:sp>
      </p:grpSp>
      <p:cxnSp>
        <p:nvCxnSpPr>
          <p:cNvPr id="31" name="直接箭头连接符 30"/>
          <p:cNvCxnSpPr/>
          <p:nvPr/>
        </p:nvCxnSpPr>
        <p:spPr>
          <a:xfrm>
            <a:off x="316089" y="1954904"/>
            <a:ext cx="3497886" cy="280900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57278" y="32381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时间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686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9777" y="408647"/>
            <a:ext cx="2844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C000"/>
                </a:solidFill>
              </a:rPr>
              <a:t>Flanker  </a:t>
            </a:r>
            <a:r>
              <a:rPr lang="zh-CN" altLang="en-US" sz="3200" b="1" dirty="0" smtClean="0">
                <a:solidFill>
                  <a:srgbClr val="FFC000"/>
                </a:solidFill>
              </a:rPr>
              <a:t>范式</a:t>
            </a:r>
            <a:endParaRPr lang="zh-CN" altLang="en-US" sz="3200" b="1" dirty="0">
              <a:solidFill>
                <a:srgbClr val="FFC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388" y="1595438"/>
            <a:ext cx="370522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88266" y="3659385"/>
            <a:ext cx="2012089" cy="580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0C0"/>
                </a:solidFill>
              </a:rPr>
              <a:t>材料</a:t>
            </a:r>
            <a:r>
              <a:rPr lang="zh-CN" altLang="en-US" sz="2400" dirty="0" smtClean="0">
                <a:solidFill>
                  <a:srgbClr val="0070C0"/>
                </a:solidFill>
              </a:rPr>
              <a:t>的变幻</a:t>
            </a:r>
            <a:endParaRPr lang="en-US" altLang="zh-CN" sz="2400" dirty="0" smtClean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27340" y="3946033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</a:rPr>
              <a:t>演示</a:t>
            </a:r>
          </a:p>
        </p:txBody>
      </p:sp>
    </p:spTree>
    <p:extLst>
      <p:ext uri="{BB962C8B-B14F-4D97-AF65-F5344CB8AC3E}">
        <p14:creationId xmlns:p14="http://schemas.microsoft.com/office/powerpoint/2010/main" val="140756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9777" y="408647"/>
            <a:ext cx="4052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C000"/>
                </a:solidFill>
              </a:rPr>
              <a:t>Flanker  </a:t>
            </a:r>
            <a:r>
              <a:rPr lang="zh-CN" altLang="en-US" sz="3200" b="1" dirty="0" smtClean="0">
                <a:solidFill>
                  <a:srgbClr val="FFC000"/>
                </a:solidFill>
              </a:rPr>
              <a:t>范式变式</a:t>
            </a:r>
            <a:endParaRPr lang="zh-CN" altLang="en-US" sz="3200" b="1" dirty="0">
              <a:solidFill>
                <a:srgbClr val="FFC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1614488"/>
            <a:ext cx="36195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88266" y="3659385"/>
            <a:ext cx="2012089" cy="580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70C0"/>
                </a:solidFill>
              </a:rPr>
              <a:t>难度的调整</a:t>
            </a:r>
            <a:endParaRPr lang="en-US" altLang="zh-CN" sz="2400" dirty="0" smtClean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72495" y="394603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70C0"/>
                </a:solidFill>
              </a:rPr>
              <a:t>演示</a:t>
            </a:r>
          </a:p>
        </p:txBody>
      </p:sp>
    </p:spTree>
    <p:extLst>
      <p:ext uri="{BB962C8B-B14F-4D97-AF65-F5344CB8AC3E}">
        <p14:creationId xmlns:p14="http://schemas.microsoft.com/office/powerpoint/2010/main" val="321490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833511" y="1673570"/>
            <a:ext cx="3612443" cy="177799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</a:rPr>
              <a:t>精神障碍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2009421" y="863599"/>
            <a:ext cx="1219200" cy="1185333"/>
          </a:xfrm>
          <a:prstGeom prst="ellipse">
            <a:avLst/>
          </a:prstGeom>
          <a:ln w="57150">
            <a:solidFill>
              <a:srgbClr val="9EE42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合理膳食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3618089" y="420500"/>
            <a:ext cx="1219200" cy="1185333"/>
          </a:xfrm>
          <a:prstGeom prst="ellipse">
            <a:avLst/>
          </a:prstGeom>
          <a:ln w="57150">
            <a:solidFill>
              <a:srgbClr val="FF7C8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适当运动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5012265" y="3451567"/>
            <a:ext cx="1219200" cy="1185333"/>
          </a:xfrm>
          <a:prstGeom prst="ellipse">
            <a:avLst/>
          </a:prstGeom>
          <a:ln w="57150">
            <a:solidFill>
              <a:srgbClr val="83BF17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社交活动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1648177" y="2562568"/>
            <a:ext cx="1219200" cy="1185333"/>
          </a:xfrm>
          <a:prstGeom prst="ellipse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保证睡眠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3228621" y="3451567"/>
            <a:ext cx="1219200" cy="1185333"/>
          </a:xfrm>
          <a:prstGeom prst="ellipse">
            <a:avLst/>
          </a:prstGeom>
          <a:ln w="57150">
            <a:solidFill>
              <a:srgbClr val="FF33C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情感支持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6445954" y="1377235"/>
            <a:ext cx="1219200" cy="1185333"/>
          </a:xfrm>
          <a:prstGeom prst="ellips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药物治疗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5215464" y="479759"/>
            <a:ext cx="1219200" cy="1185333"/>
          </a:xfrm>
          <a:prstGeom prst="ellips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认知训练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6626576" y="2765772"/>
            <a:ext cx="1219200" cy="1185333"/>
          </a:xfrm>
          <a:prstGeom prst="ellipse">
            <a:avLst/>
          </a:prstGeom>
          <a:ln w="57150">
            <a:solidFill>
              <a:srgbClr val="FDB90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心理咨询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750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98143" y="481651"/>
            <a:ext cx="1545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系统结构</a:t>
            </a:r>
          </a:p>
        </p:txBody>
      </p:sp>
      <p:sp>
        <p:nvSpPr>
          <p:cNvPr id="20" name="矩形 19"/>
          <p:cNvSpPr/>
          <p:nvPr/>
        </p:nvSpPr>
        <p:spPr>
          <a:xfrm>
            <a:off x="876703" y="1396642"/>
            <a:ext cx="572405" cy="572405"/>
          </a:xfrm>
          <a:prstGeom prst="rect">
            <a:avLst/>
          </a:prstGeom>
          <a:solidFill>
            <a:srgbClr val="F5C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ea typeface="微软雅黑" panose="020B0503020204020204" pitchFamily="34" charset="-122"/>
              </a:rPr>
              <a:t>1</a:t>
            </a:r>
            <a:endParaRPr lang="zh-CN" altLang="en-US" sz="3200" b="1" dirty="0"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76703" y="2133452"/>
            <a:ext cx="572405" cy="572405"/>
          </a:xfrm>
          <a:prstGeom prst="rect">
            <a:avLst/>
          </a:prstGeom>
          <a:solidFill>
            <a:srgbClr val="F5C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微软雅黑" panose="020B0503020204020204" pitchFamily="34" charset="-122"/>
              </a:rPr>
              <a:t>2</a:t>
            </a:r>
            <a:endParaRPr lang="zh-CN" altLang="en-US" sz="3200" b="1" dirty="0"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76703" y="2870262"/>
            <a:ext cx="572405" cy="572405"/>
          </a:xfrm>
          <a:prstGeom prst="rect">
            <a:avLst/>
          </a:prstGeom>
          <a:solidFill>
            <a:srgbClr val="F5C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微软雅黑" panose="020B0503020204020204" pitchFamily="34" charset="-122"/>
              </a:rPr>
              <a:t>3</a:t>
            </a:r>
            <a:endParaRPr lang="zh-CN" altLang="en-US" sz="3200" b="1" dirty="0">
              <a:ea typeface="微软雅黑" panose="020B0503020204020204" pitchFamily="34" charset="-122"/>
            </a:endParaRPr>
          </a:p>
        </p:txBody>
      </p:sp>
      <p:sp>
        <p:nvSpPr>
          <p:cNvPr id="24" name="文本框 15"/>
          <p:cNvSpPr txBox="1"/>
          <p:nvPr/>
        </p:nvSpPr>
        <p:spPr>
          <a:xfrm>
            <a:off x="1643030" y="1477960"/>
            <a:ext cx="3967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dirty="0" smtClean="0">
                <a:solidFill>
                  <a:schemeClr val="bg1">
                    <a:lumMod val="65000"/>
                  </a:schemeClr>
                </a:solidFill>
              </a:rPr>
              <a:t>系统框架和内容 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16"/>
          <p:cNvSpPr txBox="1"/>
          <p:nvPr/>
        </p:nvSpPr>
        <p:spPr>
          <a:xfrm>
            <a:off x="1643030" y="2214770"/>
            <a:ext cx="3356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dirty="0" smtClean="0"/>
              <a:t>训练</a:t>
            </a:r>
            <a:r>
              <a:rPr lang="zh-CN" altLang="zh-CN" sz="2400" b="1" dirty="0"/>
              <a:t>任务的难度等级</a:t>
            </a:r>
            <a:endParaRPr lang="zh-CN" altLang="en-US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17"/>
          <p:cNvSpPr txBox="1"/>
          <p:nvPr/>
        </p:nvSpPr>
        <p:spPr>
          <a:xfrm>
            <a:off x="1643031" y="2951581"/>
            <a:ext cx="2798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训练成绩的评估</a:t>
            </a:r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048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98143" y="481651"/>
            <a:ext cx="3043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难度等级的设置</a:t>
            </a:r>
            <a:endParaRPr lang="zh-CN" altLang="en-US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62675" y="909449"/>
            <a:ext cx="5318836" cy="3646314"/>
            <a:chOff x="698142" y="1241775"/>
            <a:chExt cx="5318836" cy="3646314"/>
          </a:xfrm>
        </p:grpSpPr>
        <p:sp>
          <p:nvSpPr>
            <p:cNvPr id="7" name="等腰三角形 6"/>
            <p:cNvSpPr/>
            <p:nvPr/>
          </p:nvSpPr>
          <p:spPr>
            <a:xfrm>
              <a:off x="698142" y="1241776"/>
              <a:ext cx="5318836" cy="3646313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16" name="等腰三角形 15"/>
            <p:cNvSpPr/>
            <p:nvPr/>
          </p:nvSpPr>
          <p:spPr>
            <a:xfrm>
              <a:off x="1457957" y="1241775"/>
              <a:ext cx="3799205" cy="256871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7" name="等腰三角形 16"/>
            <p:cNvSpPr/>
            <p:nvPr/>
          </p:nvSpPr>
          <p:spPr>
            <a:xfrm>
              <a:off x="2280411" y="1241775"/>
              <a:ext cx="2179406" cy="1447250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79714" y="4007556"/>
              <a:ext cx="19524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 smtClean="0"/>
                <a:t>记忆犹新</a:t>
              </a:r>
              <a:endParaRPr lang="zh-CN" altLang="en-US" sz="2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379714" y="2950276"/>
              <a:ext cx="19524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 smtClean="0"/>
                <a:t>举棋不定</a:t>
              </a:r>
              <a:endParaRPr lang="zh-CN" altLang="en-US" sz="2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681209" y="2004916"/>
              <a:ext cx="15241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 smtClean="0"/>
                <a:t>收获萝卜</a:t>
              </a:r>
              <a:endParaRPr lang="zh-CN" altLang="en-US" sz="2400" dirty="0"/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4717625" y="1063139"/>
            <a:ext cx="4302550" cy="1695450"/>
            <a:chOff x="4717625" y="1063139"/>
            <a:chExt cx="4302550" cy="1695450"/>
          </a:xfrm>
        </p:grpSpPr>
        <p:grpSp>
          <p:nvGrpSpPr>
            <p:cNvPr id="108" name="组合 107"/>
            <p:cNvGrpSpPr/>
            <p:nvPr/>
          </p:nvGrpSpPr>
          <p:grpSpPr>
            <a:xfrm>
              <a:off x="5045728" y="1177997"/>
              <a:ext cx="3445087" cy="1470208"/>
              <a:chOff x="4912236" y="1912700"/>
              <a:chExt cx="3445087" cy="1470208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6210112" y="1915286"/>
                <a:ext cx="608023" cy="264340"/>
                <a:chOff x="6248212" y="1915286"/>
                <a:chExt cx="608023" cy="264340"/>
              </a:xfrm>
            </p:grpSpPr>
            <p:sp>
              <p:nvSpPr>
                <p:cNvPr id="12" name="椭圆 11"/>
                <p:cNvSpPr/>
                <p:nvPr/>
              </p:nvSpPr>
              <p:spPr>
                <a:xfrm>
                  <a:off x="6602235" y="1915286"/>
                  <a:ext cx="254000" cy="26434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38100">
                  <a:solidFill>
                    <a:schemeClr val="accent3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8" name="直接连接符 27"/>
                <p:cNvCxnSpPr/>
                <p:nvPr/>
              </p:nvCxnSpPr>
              <p:spPr>
                <a:xfrm>
                  <a:off x="6248212" y="2050930"/>
                  <a:ext cx="349423" cy="0"/>
                </a:xfrm>
                <a:prstGeom prst="line">
                  <a:avLst/>
                </a:prstGeom>
                <a:ln>
                  <a:solidFill>
                    <a:schemeClr val="accent3">
                      <a:lumMod val="75000"/>
                    </a:schemeClr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组合 31"/>
              <p:cNvGrpSpPr/>
              <p:nvPr/>
            </p:nvGrpSpPr>
            <p:grpSpPr>
              <a:xfrm>
                <a:off x="5892346" y="1963060"/>
                <a:ext cx="331108" cy="168791"/>
                <a:chOff x="6647906" y="2838838"/>
                <a:chExt cx="533944" cy="264340"/>
              </a:xfrm>
              <a:solidFill>
                <a:schemeClr val="accent3">
                  <a:lumMod val="20000"/>
                  <a:lumOff val="80000"/>
                </a:schemeClr>
              </a:solidFill>
            </p:grpSpPr>
            <p:sp>
              <p:nvSpPr>
                <p:cNvPr id="30" name="椭圆 29"/>
                <p:cNvSpPr/>
                <p:nvPr/>
              </p:nvSpPr>
              <p:spPr>
                <a:xfrm>
                  <a:off x="6647906" y="2838838"/>
                  <a:ext cx="254000" cy="264340"/>
                </a:xfrm>
                <a:prstGeom prst="ellipse">
                  <a:avLst/>
                </a:prstGeom>
                <a:grpFill/>
                <a:ln w="38100">
                  <a:solidFill>
                    <a:schemeClr val="accent3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圆角矩形 30"/>
                <p:cNvSpPr/>
                <p:nvPr/>
              </p:nvSpPr>
              <p:spPr>
                <a:xfrm>
                  <a:off x="6908447" y="2905264"/>
                  <a:ext cx="273403" cy="131487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5" name="组合 34"/>
              <p:cNvGrpSpPr/>
              <p:nvPr/>
            </p:nvGrpSpPr>
            <p:grpSpPr>
              <a:xfrm>
                <a:off x="6818135" y="1912700"/>
                <a:ext cx="800208" cy="264340"/>
                <a:chOff x="6056027" y="1915286"/>
                <a:chExt cx="800208" cy="264340"/>
              </a:xfrm>
            </p:grpSpPr>
            <p:sp>
              <p:nvSpPr>
                <p:cNvPr id="38" name="椭圆 37"/>
                <p:cNvSpPr/>
                <p:nvPr/>
              </p:nvSpPr>
              <p:spPr>
                <a:xfrm>
                  <a:off x="6602235" y="1915286"/>
                  <a:ext cx="254000" cy="26434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38100">
                  <a:solidFill>
                    <a:schemeClr val="accent3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7" name="直接连接符 36"/>
                <p:cNvCxnSpPr>
                  <a:stCxn id="12" idx="6"/>
                </p:cNvCxnSpPr>
                <p:nvPr/>
              </p:nvCxnSpPr>
              <p:spPr>
                <a:xfrm>
                  <a:off x="6056027" y="2050042"/>
                  <a:ext cx="541608" cy="888"/>
                </a:xfrm>
                <a:prstGeom prst="line">
                  <a:avLst/>
                </a:prstGeom>
                <a:ln>
                  <a:solidFill>
                    <a:schemeClr val="accent3">
                      <a:lumMod val="75000"/>
                    </a:schemeClr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椭圆 42"/>
              <p:cNvSpPr/>
              <p:nvPr/>
            </p:nvSpPr>
            <p:spPr>
              <a:xfrm>
                <a:off x="8103323" y="2353610"/>
                <a:ext cx="254000" cy="26434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38100">
                <a:solidFill>
                  <a:schemeClr val="accent3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2" name="直接连接符 41"/>
              <p:cNvCxnSpPr>
                <a:stCxn id="38" idx="5"/>
                <a:endCxn id="43" idx="1"/>
              </p:cNvCxnSpPr>
              <p:nvPr/>
            </p:nvCxnSpPr>
            <p:spPr>
              <a:xfrm>
                <a:off x="7581146" y="2138328"/>
                <a:ext cx="559374" cy="253994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合 45"/>
              <p:cNvGrpSpPr/>
              <p:nvPr/>
            </p:nvGrpSpPr>
            <p:grpSpPr>
              <a:xfrm>
                <a:off x="6821665" y="2554451"/>
                <a:ext cx="796949" cy="358854"/>
                <a:chOff x="6059286" y="1820772"/>
                <a:chExt cx="796949" cy="358854"/>
              </a:xfrm>
            </p:grpSpPr>
            <p:sp>
              <p:nvSpPr>
                <p:cNvPr id="49" name="椭圆 48"/>
                <p:cNvSpPr/>
                <p:nvPr/>
              </p:nvSpPr>
              <p:spPr>
                <a:xfrm>
                  <a:off x="6602235" y="1915286"/>
                  <a:ext cx="254000" cy="26434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38100">
                  <a:solidFill>
                    <a:schemeClr val="accent3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/>
                </a:p>
              </p:txBody>
            </p:sp>
            <p:cxnSp>
              <p:nvCxnSpPr>
                <p:cNvPr id="48" name="直接连接符 47"/>
                <p:cNvCxnSpPr>
                  <a:stCxn id="59" idx="6"/>
                  <a:endCxn id="49" idx="2"/>
                </p:cNvCxnSpPr>
                <p:nvPr/>
              </p:nvCxnSpPr>
              <p:spPr>
                <a:xfrm>
                  <a:off x="6059286" y="1820772"/>
                  <a:ext cx="542949" cy="226684"/>
                </a:xfrm>
                <a:prstGeom prst="line">
                  <a:avLst/>
                </a:prstGeom>
                <a:ln>
                  <a:solidFill>
                    <a:schemeClr val="accent3">
                      <a:lumMod val="75000"/>
                    </a:schemeClr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1" name="直接连接符 50"/>
              <p:cNvCxnSpPr>
                <a:stCxn id="49" idx="6"/>
                <a:endCxn id="43" idx="3"/>
              </p:cNvCxnSpPr>
              <p:nvPr/>
            </p:nvCxnSpPr>
            <p:spPr>
              <a:xfrm flipV="1">
                <a:off x="7618614" y="2579238"/>
                <a:ext cx="521906" cy="201897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" name="组合 55"/>
              <p:cNvGrpSpPr/>
              <p:nvPr/>
            </p:nvGrpSpPr>
            <p:grpSpPr>
              <a:xfrm>
                <a:off x="5925847" y="2422281"/>
                <a:ext cx="895818" cy="264340"/>
                <a:chOff x="5960417" y="1915286"/>
                <a:chExt cx="895818" cy="264340"/>
              </a:xfrm>
            </p:grpSpPr>
            <p:sp>
              <p:nvSpPr>
                <p:cNvPr id="59" name="椭圆 58"/>
                <p:cNvSpPr/>
                <p:nvPr/>
              </p:nvSpPr>
              <p:spPr>
                <a:xfrm>
                  <a:off x="6602235" y="1915286"/>
                  <a:ext cx="254000" cy="26434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38100">
                  <a:solidFill>
                    <a:schemeClr val="accent3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8" name="直接连接符 57"/>
                <p:cNvCxnSpPr>
                  <a:stCxn id="68" idx="6"/>
                  <a:endCxn id="59" idx="2"/>
                </p:cNvCxnSpPr>
                <p:nvPr/>
              </p:nvCxnSpPr>
              <p:spPr>
                <a:xfrm flipV="1">
                  <a:off x="5960417" y="2047456"/>
                  <a:ext cx="641818" cy="4855"/>
                </a:xfrm>
                <a:prstGeom prst="line">
                  <a:avLst/>
                </a:prstGeom>
                <a:ln>
                  <a:solidFill>
                    <a:schemeClr val="accent3">
                      <a:lumMod val="75000"/>
                    </a:schemeClr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" name="组合 64"/>
              <p:cNvGrpSpPr/>
              <p:nvPr/>
            </p:nvGrpSpPr>
            <p:grpSpPr>
              <a:xfrm>
                <a:off x="5129039" y="2427136"/>
                <a:ext cx="796808" cy="324745"/>
                <a:chOff x="6059427" y="1915286"/>
                <a:chExt cx="796808" cy="324745"/>
              </a:xfrm>
            </p:grpSpPr>
            <p:sp>
              <p:nvSpPr>
                <p:cNvPr id="68" name="椭圆 67"/>
                <p:cNvSpPr/>
                <p:nvPr/>
              </p:nvSpPr>
              <p:spPr>
                <a:xfrm>
                  <a:off x="6602235" y="1915286"/>
                  <a:ext cx="254000" cy="26434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38100">
                  <a:solidFill>
                    <a:schemeClr val="accent3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7" name="直接连接符 66"/>
                <p:cNvCxnSpPr>
                  <a:stCxn id="74" idx="7"/>
                  <a:endCxn id="68" idx="2"/>
                </p:cNvCxnSpPr>
                <p:nvPr/>
              </p:nvCxnSpPr>
              <p:spPr>
                <a:xfrm flipV="1">
                  <a:off x="6059427" y="2047456"/>
                  <a:ext cx="542808" cy="192575"/>
                </a:xfrm>
                <a:prstGeom prst="line">
                  <a:avLst/>
                </a:prstGeom>
                <a:ln>
                  <a:solidFill>
                    <a:schemeClr val="accent3">
                      <a:lumMod val="75000"/>
                    </a:schemeClr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1" name="组合 70"/>
              <p:cNvGrpSpPr/>
              <p:nvPr/>
            </p:nvGrpSpPr>
            <p:grpSpPr>
              <a:xfrm>
                <a:off x="4912236" y="2665544"/>
                <a:ext cx="762069" cy="539660"/>
                <a:chOff x="6602235" y="1915286"/>
                <a:chExt cx="762069" cy="539660"/>
              </a:xfrm>
            </p:grpSpPr>
            <p:sp>
              <p:nvSpPr>
                <p:cNvPr id="74" name="椭圆 73"/>
                <p:cNvSpPr/>
                <p:nvPr/>
              </p:nvSpPr>
              <p:spPr>
                <a:xfrm>
                  <a:off x="6602235" y="1915286"/>
                  <a:ext cx="254000" cy="26434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38100">
                  <a:solidFill>
                    <a:schemeClr val="accent3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73" name="直接连接符 72"/>
                <p:cNvCxnSpPr>
                  <a:stCxn id="74" idx="5"/>
                  <a:endCxn id="98" idx="2"/>
                </p:cNvCxnSpPr>
                <p:nvPr/>
              </p:nvCxnSpPr>
              <p:spPr>
                <a:xfrm>
                  <a:off x="6819038" y="2140914"/>
                  <a:ext cx="545266" cy="314032"/>
                </a:xfrm>
                <a:prstGeom prst="line">
                  <a:avLst/>
                </a:prstGeom>
                <a:ln>
                  <a:solidFill>
                    <a:schemeClr val="accent3">
                      <a:lumMod val="75000"/>
                    </a:schemeClr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4" name="椭圆 93"/>
              <p:cNvSpPr/>
              <p:nvPr/>
            </p:nvSpPr>
            <p:spPr>
              <a:xfrm>
                <a:off x="6579550" y="3109059"/>
                <a:ext cx="282586" cy="273849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38100">
                <a:solidFill>
                  <a:schemeClr val="accent3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3" name="直接连接符 92"/>
              <p:cNvCxnSpPr>
                <a:endCxn id="94" idx="2"/>
              </p:cNvCxnSpPr>
              <p:nvPr/>
            </p:nvCxnSpPr>
            <p:spPr>
              <a:xfrm flipV="1">
                <a:off x="5942440" y="3245984"/>
                <a:ext cx="637110" cy="3598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椭圆 97"/>
              <p:cNvSpPr/>
              <p:nvPr/>
            </p:nvSpPr>
            <p:spPr>
              <a:xfrm>
                <a:off x="5674305" y="3068279"/>
                <a:ext cx="282586" cy="273849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38100">
                <a:solidFill>
                  <a:schemeClr val="accent3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0" name="圆角矩形标注 109"/>
            <p:cNvSpPr/>
            <p:nvPr/>
          </p:nvSpPr>
          <p:spPr>
            <a:xfrm>
              <a:off x="4717625" y="1063139"/>
              <a:ext cx="4302550" cy="1695450"/>
            </a:xfrm>
            <a:prstGeom prst="wedgeRoundRectCallout">
              <a:avLst>
                <a:gd name="adj1" fmla="val -69633"/>
                <a:gd name="adj2" fmla="val -15590"/>
                <a:gd name="adj3" fmla="val 16667"/>
              </a:avLst>
            </a:prstGeom>
            <a:noFill/>
            <a:ln w="28575">
              <a:solidFill>
                <a:srgbClr val="FFC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675387" y="114089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chemeClr val="accent3">
                      <a:lumMod val="50000"/>
                    </a:schemeClr>
                  </a:solidFill>
                </a:rPr>
                <a:t>1</a:t>
              </a:r>
              <a:endParaRPr lang="zh-CN" altLang="en-US" sz="16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473809" y="1139253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chemeClr val="accent3">
                      <a:lumMod val="50000"/>
                    </a:schemeClr>
                  </a:solidFill>
                </a:rPr>
                <a:t>2</a:t>
              </a:r>
              <a:endParaRPr lang="zh-CN" altLang="en-US" sz="16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8214575" y="1587858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accent3">
                      <a:lumMod val="50000"/>
                    </a:schemeClr>
                  </a:solidFill>
                </a:rPr>
                <a:t>3</a:t>
              </a:r>
              <a:endParaRPr lang="zh-CN" altLang="en-US" sz="16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7475065" y="1864775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accent3">
                      <a:lumMod val="50000"/>
                    </a:schemeClr>
                  </a:solidFill>
                </a:rPr>
                <a:t>4</a:t>
              </a:r>
              <a:endParaRPr lang="zh-CN" altLang="en-US" sz="16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678917" y="1642256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accent3">
                      <a:lumMod val="50000"/>
                    </a:schemeClr>
                  </a:solidFill>
                </a:rPr>
                <a:t>5</a:t>
              </a:r>
              <a:endParaRPr lang="zh-CN" altLang="en-US" sz="16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777452" y="1636143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chemeClr val="accent3">
                      <a:lumMod val="50000"/>
                    </a:schemeClr>
                  </a:solidFill>
                </a:rPr>
                <a:t>6</a:t>
              </a:r>
              <a:endParaRPr lang="zh-CN" altLang="en-US" sz="16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023488" y="1893350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chemeClr val="accent3">
                      <a:lumMod val="50000"/>
                    </a:schemeClr>
                  </a:solidFill>
                </a:rPr>
                <a:t>7</a:t>
              </a:r>
              <a:endParaRPr lang="zh-CN" altLang="en-US" sz="16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799647" y="230122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chemeClr val="accent3">
                      <a:lumMod val="50000"/>
                    </a:schemeClr>
                  </a:solidFill>
                </a:rPr>
                <a:t>8</a:t>
              </a:r>
              <a:endParaRPr lang="zh-CN" altLang="en-US" sz="16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712077" y="2355306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accent3">
                      <a:lumMod val="50000"/>
                    </a:schemeClr>
                  </a:solidFill>
                </a:rPr>
                <a:t>9</a:t>
              </a:r>
              <a:endParaRPr lang="zh-CN" altLang="en-US" sz="16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583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98143" y="481651"/>
            <a:ext cx="3043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sz="2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结构：难度等级</a:t>
            </a:r>
            <a:endParaRPr lang="zh-CN" altLang="en-US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499" y="1029660"/>
            <a:ext cx="5008991" cy="3133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58" y="1029660"/>
            <a:ext cx="1357152" cy="135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24934" y="3577952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70C0"/>
                </a:solidFill>
              </a:rPr>
              <a:t>演示</a:t>
            </a:r>
          </a:p>
        </p:txBody>
      </p:sp>
    </p:spTree>
    <p:extLst>
      <p:ext uri="{BB962C8B-B14F-4D97-AF65-F5344CB8AC3E}">
        <p14:creationId xmlns:p14="http://schemas.microsoft.com/office/powerpoint/2010/main" val="22563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98143" y="481651"/>
            <a:ext cx="3043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sz="2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结构：难度等级</a:t>
            </a:r>
            <a:endParaRPr lang="zh-CN" altLang="en-US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84" y="1105179"/>
            <a:ext cx="1332663" cy="1261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244" y="1105180"/>
            <a:ext cx="5161997" cy="3234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88447" y="3623742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70C0"/>
                </a:solidFill>
              </a:rPr>
              <a:t>演示</a:t>
            </a:r>
          </a:p>
        </p:txBody>
      </p:sp>
    </p:spTree>
    <p:extLst>
      <p:ext uri="{BB962C8B-B14F-4D97-AF65-F5344CB8AC3E}">
        <p14:creationId xmlns:p14="http://schemas.microsoft.com/office/powerpoint/2010/main" val="239928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98143" y="481651"/>
            <a:ext cx="1545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系统结构</a:t>
            </a:r>
          </a:p>
        </p:txBody>
      </p:sp>
      <p:sp>
        <p:nvSpPr>
          <p:cNvPr id="20" name="矩形 19"/>
          <p:cNvSpPr/>
          <p:nvPr/>
        </p:nvSpPr>
        <p:spPr>
          <a:xfrm>
            <a:off x="876703" y="1396642"/>
            <a:ext cx="572405" cy="572405"/>
          </a:xfrm>
          <a:prstGeom prst="rect">
            <a:avLst/>
          </a:prstGeom>
          <a:solidFill>
            <a:srgbClr val="F5C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ea typeface="微软雅黑" panose="020B0503020204020204" pitchFamily="34" charset="-122"/>
              </a:rPr>
              <a:t>1</a:t>
            </a:r>
            <a:endParaRPr lang="zh-CN" altLang="en-US" sz="3200" b="1" dirty="0"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76703" y="2133452"/>
            <a:ext cx="572405" cy="572405"/>
          </a:xfrm>
          <a:prstGeom prst="rect">
            <a:avLst/>
          </a:prstGeom>
          <a:solidFill>
            <a:srgbClr val="F5C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微软雅黑" panose="020B0503020204020204" pitchFamily="34" charset="-122"/>
              </a:rPr>
              <a:t>2</a:t>
            </a:r>
            <a:endParaRPr lang="zh-CN" altLang="en-US" sz="3200" b="1" dirty="0"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76703" y="2870262"/>
            <a:ext cx="572405" cy="572405"/>
          </a:xfrm>
          <a:prstGeom prst="rect">
            <a:avLst/>
          </a:prstGeom>
          <a:solidFill>
            <a:srgbClr val="F5C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微软雅黑" panose="020B0503020204020204" pitchFamily="34" charset="-122"/>
              </a:rPr>
              <a:t>3</a:t>
            </a:r>
            <a:endParaRPr lang="zh-CN" altLang="en-US" sz="3200" b="1" dirty="0">
              <a:ea typeface="微软雅黑" panose="020B0503020204020204" pitchFamily="34" charset="-122"/>
            </a:endParaRPr>
          </a:p>
        </p:txBody>
      </p:sp>
      <p:sp>
        <p:nvSpPr>
          <p:cNvPr id="24" name="文本框 15"/>
          <p:cNvSpPr txBox="1"/>
          <p:nvPr/>
        </p:nvSpPr>
        <p:spPr>
          <a:xfrm>
            <a:off x="1643030" y="1477960"/>
            <a:ext cx="3967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dirty="0" smtClean="0">
                <a:solidFill>
                  <a:schemeClr val="bg1">
                    <a:lumMod val="65000"/>
                  </a:schemeClr>
                </a:solidFill>
              </a:rPr>
              <a:t>系统框架和内容 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16"/>
          <p:cNvSpPr txBox="1"/>
          <p:nvPr/>
        </p:nvSpPr>
        <p:spPr>
          <a:xfrm>
            <a:off x="1643030" y="2214770"/>
            <a:ext cx="3356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dirty="0" smtClean="0">
                <a:solidFill>
                  <a:schemeClr val="bg1">
                    <a:lumMod val="65000"/>
                  </a:schemeClr>
                </a:solidFill>
              </a:rPr>
              <a:t>训练</a:t>
            </a:r>
            <a:r>
              <a:rPr lang="zh-CN" altLang="zh-CN" sz="2400" b="1" dirty="0">
                <a:solidFill>
                  <a:schemeClr val="bg1">
                    <a:lumMod val="65000"/>
                  </a:schemeClr>
                </a:solidFill>
              </a:rPr>
              <a:t>任务的难度等级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17"/>
          <p:cNvSpPr txBox="1"/>
          <p:nvPr/>
        </p:nvSpPr>
        <p:spPr>
          <a:xfrm>
            <a:off x="1643031" y="2951581"/>
            <a:ext cx="2798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训练成绩的评估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69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64"/>
          <p:cNvSpPr txBox="1"/>
          <p:nvPr/>
        </p:nvSpPr>
        <p:spPr>
          <a:xfrm>
            <a:off x="266700" y="479998"/>
            <a:ext cx="321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系统结构</a:t>
            </a:r>
            <a:r>
              <a:rPr lang="zh-CN" altLang="en-US" sz="2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：成绩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评估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309688"/>
            <a:ext cx="8011352" cy="2433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982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64"/>
          <p:cNvSpPr txBox="1"/>
          <p:nvPr/>
        </p:nvSpPr>
        <p:spPr>
          <a:xfrm>
            <a:off x="266700" y="479998"/>
            <a:ext cx="321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系统结构</a:t>
            </a:r>
            <a:r>
              <a:rPr lang="zh-CN" altLang="en-US" sz="2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：成绩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934" y="1744475"/>
            <a:ext cx="2738891" cy="207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287" y="1392431"/>
            <a:ext cx="2969088" cy="255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332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64"/>
          <p:cNvSpPr txBox="1"/>
          <p:nvPr/>
        </p:nvSpPr>
        <p:spPr>
          <a:xfrm>
            <a:off x="266700" y="479998"/>
            <a:ext cx="321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系统结构</a:t>
            </a:r>
            <a:r>
              <a:rPr lang="zh-CN" altLang="en-US" sz="2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：成绩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91822" y="1537536"/>
            <a:ext cx="2371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语文    </a:t>
            </a:r>
            <a:r>
              <a:rPr lang="en-US" altLang="zh-CN" sz="3200" dirty="0" smtClean="0"/>
              <a:t>100  </a:t>
            </a:r>
            <a:endParaRPr lang="zh-CN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891822" y="2792144"/>
            <a:ext cx="2143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数学</a:t>
            </a:r>
            <a:r>
              <a:rPr lang="zh-CN" altLang="en-US" sz="3200" dirty="0" smtClean="0"/>
              <a:t>    </a:t>
            </a:r>
            <a:r>
              <a:rPr lang="en-US" altLang="zh-CN" sz="3200" dirty="0" smtClean="0"/>
              <a:t>120</a:t>
            </a:r>
            <a:endParaRPr lang="zh-CN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874750" y="1306703"/>
            <a:ext cx="1495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100 - 80</a:t>
            </a:r>
            <a:endParaRPr lang="zh-CN" altLang="en-US" sz="28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4775200" y="1829923"/>
            <a:ext cx="176106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30992" y="1829923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5</a:t>
            </a:r>
            <a:endParaRPr lang="zh-CN" alt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6610297" y="1587212"/>
            <a:ext cx="700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= 4</a:t>
            </a:r>
            <a:endParaRPr lang="zh-CN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4907772" y="2511635"/>
            <a:ext cx="1694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120 - 100</a:t>
            </a:r>
            <a:endParaRPr lang="zh-CN" altLang="en-US" sz="2800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4808222" y="3034855"/>
            <a:ext cx="176106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64014" y="3034855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10</a:t>
            </a:r>
            <a:endParaRPr lang="zh-CN" alt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6643319" y="2792144"/>
            <a:ext cx="700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= 2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1980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3" grpId="0"/>
      <p:bldP spid="15" grpId="0"/>
      <p:bldP spid="17" grpId="0"/>
      <p:bldP spid="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823585" y="113093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</a:rPr>
              <a:t>加权平均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14" name="文本框 64"/>
          <p:cNvSpPr txBox="1"/>
          <p:nvPr/>
        </p:nvSpPr>
        <p:spPr>
          <a:xfrm>
            <a:off x="266700" y="479998"/>
            <a:ext cx="321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系统结构</a:t>
            </a:r>
            <a:r>
              <a:rPr lang="zh-CN" altLang="en-US" sz="2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：成绩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评估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2264055" y="1716989"/>
            <a:ext cx="1398494" cy="72229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原始分数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1096082" y="1667043"/>
            <a:ext cx="845244" cy="82219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游戏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2264055" y="2701825"/>
            <a:ext cx="1398494" cy="72229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原始分数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1096082" y="2651878"/>
            <a:ext cx="845244" cy="82219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游戏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2264055" y="3727560"/>
            <a:ext cx="1398494" cy="72229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原始分数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1096082" y="3677613"/>
            <a:ext cx="845244" cy="82219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游戏</a:t>
            </a:r>
            <a:endParaRPr lang="zh-CN" altLang="en-US" dirty="0"/>
          </a:p>
        </p:txBody>
      </p:sp>
      <p:sp>
        <p:nvSpPr>
          <p:cNvPr id="13" name="右箭头 12"/>
          <p:cNvSpPr/>
          <p:nvPr/>
        </p:nvSpPr>
        <p:spPr>
          <a:xfrm>
            <a:off x="3854651" y="1920614"/>
            <a:ext cx="522514" cy="315047"/>
          </a:xfrm>
          <a:prstGeom prst="rightArrow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498829" y="1716987"/>
            <a:ext cx="1398494" cy="72229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标准</a:t>
            </a:r>
            <a:r>
              <a:rPr lang="zh-CN" altLang="en-US" dirty="0" smtClean="0"/>
              <a:t>分数</a:t>
            </a:r>
            <a:endParaRPr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4498829" y="2701824"/>
            <a:ext cx="1398494" cy="72229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标准</a:t>
            </a:r>
            <a:r>
              <a:rPr lang="zh-CN" altLang="en-US" dirty="0" smtClean="0"/>
              <a:t>分数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4498829" y="3727556"/>
            <a:ext cx="1398494" cy="722299"/>
          </a:xfrm>
          <a:prstGeom prst="roundRect">
            <a:avLst/>
          </a:prstGeom>
          <a:solidFill>
            <a:srgbClr val="83BF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标准</a:t>
            </a:r>
            <a:r>
              <a:rPr lang="zh-CN" altLang="en-US" dirty="0" smtClean="0"/>
              <a:t>分数</a:t>
            </a:r>
            <a:endParaRPr lang="zh-CN" altLang="en-US" dirty="0"/>
          </a:p>
        </p:txBody>
      </p:sp>
      <p:sp>
        <p:nvSpPr>
          <p:cNvPr id="28" name="右箭头 27"/>
          <p:cNvSpPr/>
          <p:nvPr/>
        </p:nvSpPr>
        <p:spPr>
          <a:xfrm>
            <a:off x="3854651" y="2849101"/>
            <a:ext cx="522514" cy="315047"/>
          </a:xfrm>
          <a:prstGeom prst="rightArrow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3854651" y="3931185"/>
            <a:ext cx="522514" cy="315047"/>
          </a:xfrm>
          <a:prstGeom prst="rightArrow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38886" y="113093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</a:rPr>
              <a:t>标准化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58008" y="114206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</a:rPr>
              <a:t>原始分数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39" name="右箭头 38"/>
          <p:cNvSpPr/>
          <p:nvPr/>
        </p:nvSpPr>
        <p:spPr>
          <a:xfrm>
            <a:off x="6127844" y="2849101"/>
            <a:ext cx="522514" cy="315047"/>
          </a:xfrm>
          <a:prstGeom prst="rightArrow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823585" y="2645474"/>
            <a:ext cx="1398494" cy="722299"/>
          </a:xfrm>
          <a:prstGeom prst="roundRect">
            <a:avLst/>
          </a:prstGeom>
          <a:solidFill>
            <a:srgbClr val="FDB90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脑能力</a:t>
            </a:r>
            <a:r>
              <a:rPr lang="zh-CN" altLang="en-US" dirty="0" smtClean="0"/>
              <a:t>分数</a:t>
            </a:r>
            <a:endParaRPr lang="zh-CN" altLang="en-US" dirty="0"/>
          </a:p>
        </p:txBody>
      </p:sp>
      <p:sp>
        <p:nvSpPr>
          <p:cNvPr id="2049" name="圆角矩形 2048"/>
          <p:cNvSpPr/>
          <p:nvPr/>
        </p:nvSpPr>
        <p:spPr>
          <a:xfrm>
            <a:off x="4377165" y="1542176"/>
            <a:ext cx="1624065" cy="3052876"/>
          </a:xfrm>
          <a:prstGeom prst="roundRect">
            <a:avLst/>
          </a:prstGeom>
          <a:noFill/>
          <a:ln w="12700">
            <a:solidFill>
              <a:srgbClr val="FDC53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64"/>
          <p:cNvSpPr txBox="1"/>
          <p:nvPr/>
        </p:nvSpPr>
        <p:spPr>
          <a:xfrm>
            <a:off x="266702" y="479999"/>
            <a:ext cx="3213100" cy="467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系统结构</a:t>
            </a:r>
            <a:r>
              <a:rPr lang="zh-CN" altLang="en-US" sz="2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：成绩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评估</a:t>
            </a: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3069271" y="1709509"/>
            <a:ext cx="2992860" cy="135727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6283" y="1138830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建立健康人群成绩常模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26756" y="318346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成绩评估</a:t>
            </a:r>
            <a:endParaRPr lang="zh-CN" altLang="en-US" sz="2400" dirty="0"/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2967673" y="3562783"/>
            <a:ext cx="3715349" cy="59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62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833511" y="1673570"/>
            <a:ext cx="3612443" cy="177799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</a:rPr>
              <a:t>精神障碍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2009421" y="863599"/>
            <a:ext cx="1219200" cy="1185333"/>
          </a:xfrm>
          <a:prstGeom prst="ellipse">
            <a:avLst/>
          </a:prstGeom>
          <a:ln w="57150">
            <a:solidFill>
              <a:srgbClr val="9EE42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合理膳食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3629377" y="423331"/>
            <a:ext cx="1219200" cy="1185333"/>
          </a:xfrm>
          <a:prstGeom prst="ellipse">
            <a:avLst/>
          </a:prstGeom>
          <a:ln w="57150">
            <a:solidFill>
              <a:srgbClr val="FF7C8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适当运动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5023551" y="3451567"/>
            <a:ext cx="1219200" cy="1185333"/>
          </a:xfrm>
          <a:prstGeom prst="ellipse">
            <a:avLst/>
          </a:prstGeom>
          <a:ln w="57150">
            <a:solidFill>
              <a:srgbClr val="83BF17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社交活动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1648177" y="2562568"/>
            <a:ext cx="1219200" cy="1185333"/>
          </a:xfrm>
          <a:prstGeom prst="ellipse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保证睡眠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3228621" y="3451567"/>
            <a:ext cx="1219200" cy="1185333"/>
          </a:xfrm>
          <a:prstGeom prst="ellipse">
            <a:avLst/>
          </a:prstGeom>
          <a:ln w="57150">
            <a:solidFill>
              <a:srgbClr val="FF33C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情感支持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6445954" y="1377235"/>
            <a:ext cx="1219200" cy="1185333"/>
          </a:xfrm>
          <a:prstGeom prst="ellips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药物治疗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5215464" y="488237"/>
            <a:ext cx="1219200" cy="1185333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认知训练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6626576" y="2765772"/>
            <a:ext cx="1219200" cy="1185333"/>
          </a:xfrm>
          <a:prstGeom prst="ellipse">
            <a:avLst/>
          </a:prstGeom>
          <a:ln w="57150">
            <a:solidFill>
              <a:srgbClr val="FDB90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心理咨询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287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58202" y="1863500"/>
            <a:ext cx="3420557" cy="5117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03759" y="1883150"/>
            <a:ext cx="3175000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系统结构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58202" y="2494100"/>
            <a:ext cx="3420557" cy="5117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03759" y="2506796"/>
            <a:ext cx="317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送方案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58202" y="3125903"/>
            <a:ext cx="3420557" cy="5117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03759" y="3131645"/>
            <a:ext cx="3175000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结果反馈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58202" y="3764661"/>
            <a:ext cx="3420557" cy="5117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03759" y="3763449"/>
            <a:ext cx="3175000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操作指南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54125" y="310240"/>
            <a:ext cx="3549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chemeClr val="tx2"/>
                </a:solidFill>
                <a:ea typeface="微软雅黑" panose="020B0503020204020204" pitchFamily="34" charset="-122"/>
              </a:rPr>
              <a:t>主要内容</a:t>
            </a:r>
            <a:endParaRPr lang="zh-CN" altLang="en-US" sz="4800" b="1" dirty="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519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2"/>
          <p:cNvSpPr txBox="1"/>
          <p:nvPr/>
        </p:nvSpPr>
        <p:spPr>
          <a:xfrm>
            <a:off x="266700" y="479998"/>
            <a:ext cx="321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推送方案</a:t>
            </a:r>
            <a:endParaRPr lang="zh-CN" altLang="en-US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菱形 22"/>
          <p:cNvSpPr/>
          <p:nvPr/>
        </p:nvSpPr>
        <p:spPr bwMode="auto">
          <a:xfrm>
            <a:off x="1815265" y="1305742"/>
            <a:ext cx="792162" cy="576262"/>
          </a:xfrm>
          <a:prstGeom prst="diamond">
            <a:avLst/>
          </a:prstGeom>
          <a:solidFill>
            <a:srgbClr val="287ED3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17"/>
          <p:cNvSpPr txBox="1">
            <a:spLocks noChangeArrowheads="1"/>
          </p:cNvSpPr>
          <p:nvPr/>
        </p:nvSpPr>
        <p:spPr bwMode="auto">
          <a:xfrm>
            <a:off x="2070108" y="1384990"/>
            <a:ext cx="304892" cy="33855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菱形 25"/>
          <p:cNvSpPr/>
          <p:nvPr/>
        </p:nvSpPr>
        <p:spPr bwMode="auto">
          <a:xfrm>
            <a:off x="3283702" y="1305742"/>
            <a:ext cx="792163" cy="576262"/>
          </a:xfrm>
          <a:prstGeom prst="diamond">
            <a:avLst/>
          </a:prstGeom>
          <a:solidFill>
            <a:srgbClr val="287E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18"/>
          <p:cNvSpPr txBox="1">
            <a:spLocks noChangeArrowheads="1"/>
          </p:cNvSpPr>
          <p:nvPr/>
        </p:nvSpPr>
        <p:spPr bwMode="auto">
          <a:xfrm>
            <a:off x="3538545" y="1396831"/>
            <a:ext cx="304892" cy="33855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菱形 28"/>
          <p:cNvSpPr/>
          <p:nvPr/>
        </p:nvSpPr>
        <p:spPr bwMode="auto">
          <a:xfrm>
            <a:off x="4768015" y="1297804"/>
            <a:ext cx="792162" cy="574675"/>
          </a:xfrm>
          <a:prstGeom prst="diamond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19"/>
          <p:cNvSpPr txBox="1">
            <a:spLocks noChangeArrowheads="1"/>
          </p:cNvSpPr>
          <p:nvPr/>
        </p:nvSpPr>
        <p:spPr bwMode="auto">
          <a:xfrm>
            <a:off x="5022858" y="1394304"/>
            <a:ext cx="304892" cy="33855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23"/>
          <p:cNvCxnSpPr>
            <a:stCxn id="23" idx="2"/>
          </p:cNvCxnSpPr>
          <p:nvPr/>
        </p:nvCxnSpPr>
        <p:spPr>
          <a:xfrm>
            <a:off x="2212140" y="1882004"/>
            <a:ext cx="0" cy="5762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24"/>
          <p:cNvCxnSpPr/>
          <p:nvPr/>
        </p:nvCxnSpPr>
        <p:spPr>
          <a:xfrm>
            <a:off x="1743827" y="2458267"/>
            <a:ext cx="87153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25"/>
          <p:cNvCxnSpPr/>
          <p:nvPr/>
        </p:nvCxnSpPr>
        <p:spPr>
          <a:xfrm>
            <a:off x="3690102" y="1872479"/>
            <a:ext cx="0" cy="5762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26"/>
          <p:cNvCxnSpPr/>
          <p:nvPr/>
        </p:nvCxnSpPr>
        <p:spPr>
          <a:xfrm>
            <a:off x="3221790" y="2448742"/>
            <a:ext cx="87153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27"/>
          <p:cNvCxnSpPr/>
          <p:nvPr/>
        </p:nvCxnSpPr>
        <p:spPr>
          <a:xfrm>
            <a:off x="5163302" y="1837554"/>
            <a:ext cx="0" cy="5762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28"/>
          <p:cNvCxnSpPr/>
          <p:nvPr/>
        </p:nvCxnSpPr>
        <p:spPr>
          <a:xfrm>
            <a:off x="4696577" y="2413817"/>
            <a:ext cx="87153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657348" y="2718504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solidFill>
                  <a:schemeClr val="accent2"/>
                </a:solidFill>
              </a:rPr>
              <a:t>基础病症</a:t>
            </a:r>
            <a:endParaRPr lang="zh-CN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188289" y="2718504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solidFill>
                  <a:schemeClr val="accent3"/>
                </a:solidFill>
              </a:rPr>
              <a:t>言语障碍</a:t>
            </a:r>
            <a:endParaRPr lang="zh-CN" altLang="en-US" sz="1600" b="1" dirty="0">
              <a:solidFill>
                <a:schemeClr val="accent3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609304" y="2702764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solidFill>
                  <a:schemeClr val="bg1">
                    <a:lumMod val="65000"/>
                  </a:schemeClr>
                </a:solidFill>
              </a:rPr>
              <a:t>情绪障碍</a:t>
            </a:r>
            <a:endParaRPr lang="zh-CN" altLang="en-US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菱形 18"/>
          <p:cNvSpPr/>
          <p:nvPr/>
        </p:nvSpPr>
        <p:spPr bwMode="auto">
          <a:xfrm>
            <a:off x="6370136" y="1296174"/>
            <a:ext cx="792162" cy="574675"/>
          </a:xfrm>
          <a:prstGeom prst="diamond">
            <a:avLst/>
          </a:prstGeom>
          <a:solidFill>
            <a:srgbClr val="287ED3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624979" y="1392674"/>
            <a:ext cx="304892" cy="33855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7"/>
          <p:cNvCxnSpPr/>
          <p:nvPr/>
        </p:nvCxnSpPr>
        <p:spPr>
          <a:xfrm>
            <a:off x="6765423" y="1835924"/>
            <a:ext cx="0" cy="5762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8"/>
          <p:cNvCxnSpPr/>
          <p:nvPr/>
        </p:nvCxnSpPr>
        <p:spPr>
          <a:xfrm>
            <a:off x="6298698" y="2412187"/>
            <a:ext cx="87153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40"/>
          <p:cNvSpPr txBox="1"/>
          <p:nvPr/>
        </p:nvSpPr>
        <p:spPr bwMode="auto">
          <a:xfrm>
            <a:off x="6234003" y="3039688"/>
            <a:ext cx="1473350" cy="10207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dirty="0" smtClean="0">
                <a:solidFill>
                  <a:srgbClr val="000000"/>
                </a:solidFill>
              </a:rPr>
              <a:t>精神分裂症</a:t>
            </a:r>
            <a:endParaRPr lang="en-US" altLang="zh-CN" sz="1600" dirty="0" smtClean="0">
              <a:solidFill>
                <a:srgbClr val="000000"/>
              </a:solidFill>
            </a:endParaRPr>
          </a:p>
          <a:p>
            <a:pPr lvl="0">
              <a:lnSpc>
                <a:spcPct val="130000"/>
              </a:lnSpc>
            </a:pPr>
            <a:r>
              <a:rPr lang="zh-CN" altLang="en-US" sz="1600" dirty="0" smtClean="0">
                <a:solidFill>
                  <a:srgbClr val="000000"/>
                </a:solidFill>
              </a:rPr>
              <a:t>老年抑郁症</a:t>
            </a:r>
            <a:endParaRPr lang="en-US" altLang="zh-CN" sz="1600" dirty="0" smtClean="0">
              <a:solidFill>
                <a:srgbClr val="000000"/>
              </a:solidFill>
            </a:endParaRPr>
          </a:p>
          <a:p>
            <a:pPr lvl="0">
              <a:lnSpc>
                <a:spcPct val="130000"/>
              </a:lnSpc>
            </a:pPr>
            <a:r>
              <a:rPr lang="zh-CN" altLang="en-US" sz="1600" dirty="0" smtClean="0">
                <a:solidFill>
                  <a:srgbClr val="000000"/>
                </a:solidFill>
              </a:rPr>
              <a:t>睡眠障碍</a:t>
            </a:r>
            <a:endParaRPr lang="zh-CN" altLang="en-US" sz="1600" dirty="0">
              <a:solidFill>
                <a:srgbClr val="00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211425" y="2701134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solidFill>
                  <a:schemeClr val="accent5"/>
                </a:solidFill>
              </a:rPr>
              <a:t>合作方案定制</a:t>
            </a:r>
            <a:endParaRPr lang="zh-CN" altLang="en-US" sz="16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66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044" y="451185"/>
            <a:ext cx="6220896" cy="4188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301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2" t="20067" r="907" b="6827"/>
          <a:stretch/>
        </p:blipFill>
        <p:spPr bwMode="auto">
          <a:xfrm>
            <a:off x="1548857" y="541613"/>
            <a:ext cx="6545276" cy="40028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908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876" y="479997"/>
            <a:ext cx="4988665" cy="4230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5918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2"/>
          <p:cNvSpPr txBox="1"/>
          <p:nvPr/>
        </p:nvSpPr>
        <p:spPr>
          <a:xfrm>
            <a:off x="266700" y="479998"/>
            <a:ext cx="4553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初始训练内容的确定</a:t>
            </a:r>
            <a:endParaRPr lang="zh-CN" altLang="en-US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9777" y="1300320"/>
            <a:ext cx="4572000" cy="224208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400" dirty="0" smtClean="0"/>
              <a:t>认知神经科学</a:t>
            </a:r>
            <a:endParaRPr lang="en-US" altLang="zh-CN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400" dirty="0" smtClean="0"/>
              <a:t>心理学</a:t>
            </a:r>
            <a:endParaRPr lang="en-US" altLang="zh-CN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400" dirty="0" smtClean="0"/>
              <a:t>临床</a:t>
            </a:r>
            <a:r>
              <a:rPr lang="zh-CN" altLang="zh-CN" sz="2400" dirty="0"/>
              <a:t>诊断</a:t>
            </a:r>
            <a:r>
              <a:rPr lang="zh-CN" altLang="zh-CN" sz="2400" dirty="0" smtClean="0"/>
              <a:t>标准</a:t>
            </a:r>
            <a:endParaRPr lang="en-US" altLang="zh-CN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400" dirty="0" smtClean="0"/>
              <a:t>及</a:t>
            </a:r>
            <a:r>
              <a:rPr lang="zh-CN" altLang="zh-CN" sz="2400" dirty="0"/>
              <a:t>临床经验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8453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90596" y="2124635"/>
            <a:ext cx="71615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800" b="1" dirty="0" smtClean="0"/>
              <a:t>阿尔兹海默病</a:t>
            </a:r>
            <a:endParaRPr lang="en-US" altLang="zh-CN" sz="4800" b="1" dirty="0" smtClean="0"/>
          </a:p>
          <a:p>
            <a:pPr algn="r"/>
            <a:r>
              <a:rPr lang="en-US" altLang="zh-CN" sz="3600" dirty="0" smtClean="0"/>
              <a:t>Alzheimer’s Disease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1997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ctangle 4"/>
          <p:cNvPicPr>
            <a:picLocks noRo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8125" y="549275"/>
            <a:ext cx="8077200" cy="536575"/>
          </a:xfrm>
          <a:prstGeom prst="rect">
            <a:avLst/>
          </a:prstGeom>
        </p:spPr>
      </p:pic>
      <p:sp>
        <p:nvSpPr>
          <p:cNvPr id="3" name="Rectangle 5"/>
          <p:cNvSpPr txBox="1">
            <a:spLocks noRot="1" noChangeArrowheads="1"/>
          </p:cNvSpPr>
          <p:nvPr/>
        </p:nvSpPr>
        <p:spPr>
          <a:xfrm>
            <a:off x="-109538" y="917455"/>
            <a:ext cx="8424863" cy="460851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>
              <a:lnSpc>
                <a:spcPct val="2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 smtClean="0">
                <a:ea typeface="黑体" pitchFamily="49" charset="-122"/>
              </a:rPr>
              <a:t>    </a:t>
            </a:r>
            <a:r>
              <a:rPr lang="zh-CN" altLang="en-US" sz="2400" dirty="0" smtClean="0">
                <a:ea typeface="黑体" pitchFamily="49" charset="-122"/>
              </a:rPr>
              <a:t>痴呆的临床表现：</a:t>
            </a:r>
            <a:r>
              <a:rPr lang="en-US" altLang="zh-CN" sz="2400" dirty="0" smtClean="0">
                <a:ea typeface="黑体" pitchFamily="49" charset="-122"/>
              </a:rPr>
              <a:t>ABC</a:t>
            </a:r>
            <a:r>
              <a:rPr lang="zh-CN" altLang="en-US" sz="2400" dirty="0" smtClean="0">
                <a:ea typeface="黑体" pitchFamily="49" charset="-122"/>
              </a:rPr>
              <a:t>三方面</a:t>
            </a:r>
          </a:p>
          <a:p>
            <a:pPr marL="271463" indent="-271463">
              <a:lnSpc>
                <a:spcPct val="2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dirty="0" smtClean="0">
                <a:ea typeface="黑体" pitchFamily="49" charset="-122"/>
              </a:rPr>
              <a:t>     </a:t>
            </a:r>
            <a:r>
              <a:rPr lang="en-US" altLang="zh-CN" sz="2400" dirty="0" smtClean="0">
                <a:ea typeface="黑体" pitchFamily="49" charset="-122"/>
              </a:rPr>
              <a:t>A----</a:t>
            </a:r>
            <a:r>
              <a:rPr lang="zh-CN" altLang="en-US" sz="2400" dirty="0" smtClean="0">
                <a:ea typeface="黑体" pitchFamily="49" charset="-122"/>
              </a:rPr>
              <a:t>日常生活自理能力下降</a:t>
            </a:r>
            <a:endParaRPr lang="en-US" altLang="zh-CN" sz="2400" dirty="0" smtClean="0">
              <a:ea typeface="黑体" pitchFamily="49" charset="-122"/>
            </a:endParaRPr>
          </a:p>
          <a:p>
            <a:pPr marL="271463" indent="-271463">
              <a:lnSpc>
                <a:spcPct val="2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dirty="0" smtClean="0">
                <a:ea typeface="黑体" pitchFamily="49" charset="-122"/>
              </a:rPr>
              <a:t>     </a:t>
            </a:r>
            <a:r>
              <a:rPr lang="en-US" altLang="zh-CN" sz="2400" dirty="0" smtClean="0">
                <a:ea typeface="黑体" pitchFamily="49" charset="-122"/>
              </a:rPr>
              <a:t>B----</a:t>
            </a:r>
            <a:r>
              <a:rPr lang="zh-CN" altLang="en-US" sz="2400" dirty="0" smtClean="0">
                <a:ea typeface="黑体" pitchFamily="49" charset="-122"/>
              </a:rPr>
              <a:t>精神行为异常</a:t>
            </a:r>
            <a:r>
              <a:rPr lang="en-US" altLang="zh-CN" sz="2400" dirty="0" smtClean="0">
                <a:ea typeface="黑体" pitchFamily="49" charset="-122"/>
              </a:rPr>
              <a:t>    </a:t>
            </a:r>
          </a:p>
          <a:p>
            <a:pPr marL="271463" indent="-271463">
              <a:lnSpc>
                <a:spcPct val="2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ea typeface="黑体" pitchFamily="49" charset="-122"/>
              </a:rPr>
              <a:t>     C----</a:t>
            </a:r>
            <a:r>
              <a:rPr lang="zh-CN" altLang="en-US" sz="2400" dirty="0" smtClean="0">
                <a:ea typeface="黑体" pitchFamily="49" charset="-122"/>
              </a:rPr>
              <a:t>认知功能障碍</a:t>
            </a:r>
            <a:endParaRPr lang="en-US" altLang="zh-CN" sz="2400" dirty="0" smtClean="0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915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ctangle 2"/>
          <p:cNvPicPr>
            <a:picLocks noRo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4133" y="480660"/>
            <a:ext cx="2341563" cy="847725"/>
          </a:xfrm>
          <a:prstGeom prst="rect">
            <a:avLst/>
          </a:prstGeom>
        </p:spPr>
      </p:pic>
      <p:sp>
        <p:nvSpPr>
          <p:cNvPr id="3" name="Rectangle 3"/>
          <p:cNvSpPr txBox="1">
            <a:spLocks noRot="1" noChangeArrowheads="1"/>
          </p:cNvSpPr>
          <p:nvPr/>
        </p:nvSpPr>
        <p:spPr>
          <a:xfrm>
            <a:off x="394200" y="1126786"/>
            <a:ext cx="7993062" cy="354681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algn="just">
              <a:lnSpc>
                <a:spcPct val="180000"/>
              </a:lnSpc>
              <a:spcBef>
                <a:spcPct val="0"/>
              </a:spcBef>
              <a:buClr>
                <a:srgbClr val="CC0066"/>
              </a:buClr>
            </a:pPr>
            <a:r>
              <a:rPr lang="zh-CN" altLang="en-US" sz="1800" dirty="0" smtClean="0">
                <a:ea typeface="黑体" pitchFamily="49" charset="-122"/>
              </a:rPr>
              <a:t>记忆障碍（近记忆，个人经历记忆，生活中重大事件）</a:t>
            </a:r>
          </a:p>
          <a:p>
            <a:pPr marL="271463" indent="-271463" algn="just">
              <a:lnSpc>
                <a:spcPct val="180000"/>
              </a:lnSpc>
              <a:spcBef>
                <a:spcPct val="0"/>
              </a:spcBef>
              <a:buClr>
                <a:srgbClr val="CC0066"/>
              </a:buClr>
            </a:pPr>
            <a:r>
              <a:rPr lang="zh-CN" altLang="en-US" sz="1800" dirty="0" smtClean="0">
                <a:ea typeface="黑体" pitchFamily="49" charset="-122"/>
              </a:rPr>
              <a:t>定向障碍（时间，地点，人物）</a:t>
            </a:r>
            <a:r>
              <a:rPr lang="en-US" altLang="zh-CN" sz="1800" dirty="0" smtClean="0">
                <a:ea typeface="黑体" pitchFamily="49" charset="-122"/>
              </a:rPr>
              <a:t>—</a:t>
            </a:r>
            <a:r>
              <a:rPr lang="zh-CN" altLang="en-US" sz="1800" dirty="0" smtClean="0">
                <a:ea typeface="黑体" pitchFamily="49" charset="-122"/>
              </a:rPr>
              <a:t>失认</a:t>
            </a:r>
          </a:p>
          <a:p>
            <a:pPr marL="271463" indent="-271463" algn="just">
              <a:lnSpc>
                <a:spcPct val="180000"/>
              </a:lnSpc>
              <a:spcBef>
                <a:spcPct val="0"/>
              </a:spcBef>
              <a:buClr>
                <a:srgbClr val="CC0066"/>
              </a:buClr>
            </a:pPr>
            <a:r>
              <a:rPr lang="zh-CN" altLang="en-US" sz="1800" dirty="0" smtClean="0">
                <a:ea typeface="黑体" pitchFamily="49" charset="-122"/>
              </a:rPr>
              <a:t>语言障碍（命名，复述，阅读，理解， 表达：模仿语言、语言空洞、流利性失语，失写）</a:t>
            </a:r>
            <a:r>
              <a:rPr lang="en-US" altLang="zh-CN" sz="1800" dirty="0" smtClean="0">
                <a:ea typeface="黑体" pitchFamily="49" charset="-122"/>
              </a:rPr>
              <a:t>—</a:t>
            </a:r>
            <a:r>
              <a:rPr lang="zh-CN" altLang="en-US" sz="1800" dirty="0" smtClean="0">
                <a:ea typeface="黑体" pitchFamily="49" charset="-122"/>
              </a:rPr>
              <a:t>失语</a:t>
            </a:r>
          </a:p>
          <a:p>
            <a:pPr marL="271463" indent="-271463" algn="just">
              <a:lnSpc>
                <a:spcPct val="180000"/>
              </a:lnSpc>
              <a:spcBef>
                <a:spcPct val="0"/>
              </a:spcBef>
              <a:buClr>
                <a:srgbClr val="CC0066"/>
              </a:buClr>
            </a:pPr>
            <a:r>
              <a:rPr lang="zh-CN" altLang="en-US" sz="1800" dirty="0" smtClean="0">
                <a:ea typeface="黑体" pitchFamily="49" charset="-122"/>
              </a:rPr>
              <a:t>计算能力下降</a:t>
            </a:r>
          </a:p>
          <a:p>
            <a:pPr marL="271463" indent="-271463" algn="just">
              <a:lnSpc>
                <a:spcPct val="180000"/>
              </a:lnSpc>
              <a:spcBef>
                <a:spcPct val="0"/>
              </a:spcBef>
              <a:buClr>
                <a:srgbClr val="CC0066"/>
              </a:buClr>
            </a:pPr>
            <a:r>
              <a:rPr lang="zh-CN" altLang="en-US" sz="1800" dirty="0" smtClean="0">
                <a:ea typeface="黑体" pitchFamily="49" charset="-122"/>
              </a:rPr>
              <a:t>视空间能力下降 </a:t>
            </a:r>
            <a:r>
              <a:rPr lang="en-US" altLang="zh-CN" sz="1800" dirty="0" smtClean="0">
                <a:ea typeface="黑体" pitchFamily="49" charset="-122"/>
              </a:rPr>
              <a:t>—</a:t>
            </a:r>
            <a:r>
              <a:rPr lang="zh-CN" altLang="en-US" sz="1800" dirty="0" smtClean="0">
                <a:ea typeface="黑体" pitchFamily="49" charset="-122"/>
              </a:rPr>
              <a:t>失用</a:t>
            </a:r>
          </a:p>
          <a:p>
            <a:pPr marL="271463" indent="-271463" algn="just">
              <a:lnSpc>
                <a:spcPct val="180000"/>
              </a:lnSpc>
              <a:spcBef>
                <a:spcPct val="0"/>
              </a:spcBef>
              <a:buClr>
                <a:srgbClr val="CC0066"/>
              </a:buClr>
            </a:pPr>
            <a:r>
              <a:rPr lang="zh-CN" altLang="en-US" sz="1800" dirty="0" smtClean="0">
                <a:ea typeface="黑体" pitchFamily="49" charset="-122"/>
              </a:rPr>
              <a:t>执行功能，判定、理解、分析能力下降</a:t>
            </a:r>
            <a:r>
              <a:rPr lang="zh-CN" altLang="en-US" sz="1400" dirty="0" smtClean="0">
                <a:ea typeface="黑体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3826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2" t="21544" r="907" b="6827"/>
          <a:stretch/>
        </p:blipFill>
        <p:spPr bwMode="auto">
          <a:xfrm>
            <a:off x="1044857" y="550505"/>
            <a:ext cx="6834788" cy="414866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圆角矩形 9"/>
          <p:cNvSpPr/>
          <p:nvPr/>
        </p:nvSpPr>
        <p:spPr>
          <a:xfrm>
            <a:off x="1546318" y="2590972"/>
            <a:ext cx="2472526" cy="281875"/>
          </a:xfrm>
          <a:prstGeom prst="roundRect">
            <a:avLst/>
          </a:prstGeom>
          <a:noFill/>
          <a:ln w="28575">
            <a:solidFill>
              <a:srgbClr val="FDB90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25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758" y="184417"/>
            <a:ext cx="7532457" cy="4818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连接符 2"/>
          <p:cNvCxnSpPr/>
          <p:nvPr/>
        </p:nvCxnSpPr>
        <p:spPr>
          <a:xfrm>
            <a:off x="4620902" y="3942005"/>
            <a:ext cx="1238031" cy="0"/>
          </a:xfrm>
          <a:prstGeom prst="line">
            <a:avLst/>
          </a:prstGeom>
          <a:ln>
            <a:solidFill>
              <a:srgbClr val="FFF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6990858" y="3904676"/>
            <a:ext cx="1342145" cy="0"/>
          </a:xfrm>
          <a:prstGeom prst="line">
            <a:avLst/>
          </a:prstGeom>
          <a:ln>
            <a:solidFill>
              <a:srgbClr val="FFF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88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840" y="931049"/>
            <a:ext cx="2066925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231" y="940574"/>
            <a:ext cx="1895475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383" y="950099"/>
            <a:ext cx="2009775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65205" y="5540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轻度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03802" y="5617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3">
                    <a:lumMod val="50000"/>
                  </a:schemeClr>
                </a:solidFill>
              </a:rPr>
              <a:t>中</a:t>
            </a:r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</a:rPr>
              <a:t>度</a:t>
            </a:r>
            <a:endParaRPr lang="zh-CN" alt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36104" y="53069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</a:rPr>
              <a:t>重</a:t>
            </a: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</a:rPr>
              <a:t>度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83643" y="1600200"/>
            <a:ext cx="7486650" cy="52387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06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90596" y="2113494"/>
            <a:ext cx="716152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400" b="1" dirty="0" smtClean="0"/>
              <a:t>轻度认知障碍</a:t>
            </a:r>
            <a:endParaRPr lang="en-US" altLang="zh-CN" sz="4400" b="1" dirty="0" smtClean="0"/>
          </a:p>
          <a:p>
            <a:pPr algn="r"/>
            <a:r>
              <a:rPr lang="en-US" altLang="zh-CN" sz="2400" dirty="0"/>
              <a:t>M</a:t>
            </a:r>
            <a:r>
              <a:rPr lang="en-US" altLang="zh-CN" sz="2400" dirty="0" smtClean="0"/>
              <a:t>ild</a:t>
            </a:r>
            <a:r>
              <a:rPr lang="en-US" altLang="zh-CN" sz="2400" dirty="0"/>
              <a:t> </a:t>
            </a:r>
            <a:r>
              <a:rPr lang="en-US" altLang="zh-CN" sz="2400" dirty="0" smtClean="0"/>
              <a:t>Cognitive</a:t>
            </a:r>
            <a:r>
              <a:rPr lang="en-US" altLang="zh-CN" sz="2400" dirty="0"/>
              <a:t> </a:t>
            </a:r>
            <a:r>
              <a:rPr lang="en-US" altLang="zh-CN" sz="2400" dirty="0" smtClean="0"/>
              <a:t>Impairment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20863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07"/>
          <a:stretch/>
        </p:blipFill>
        <p:spPr bwMode="auto">
          <a:xfrm>
            <a:off x="692214" y="372532"/>
            <a:ext cx="7571254" cy="425591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圆角矩形 2"/>
          <p:cNvSpPr/>
          <p:nvPr/>
        </p:nvSpPr>
        <p:spPr>
          <a:xfrm>
            <a:off x="1670495" y="1631416"/>
            <a:ext cx="2472526" cy="445739"/>
          </a:xfrm>
          <a:prstGeom prst="roundRect">
            <a:avLst/>
          </a:prstGeom>
          <a:noFill/>
          <a:ln w="28575">
            <a:solidFill>
              <a:srgbClr val="FDB90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46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4087"/>
          <a:stretch/>
        </p:blipFill>
        <p:spPr bwMode="auto">
          <a:xfrm>
            <a:off x="1928812" y="542923"/>
            <a:ext cx="301942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99"/>
          <a:stretch/>
        </p:blipFill>
        <p:spPr bwMode="auto">
          <a:xfrm>
            <a:off x="5157787" y="752474"/>
            <a:ext cx="3019425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2468" y="191821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accent2">
                    <a:lumMod val="50000"/>
                  </a:schemeClr>
                </a:solidFill>
              </a:rPr>
              <a:t>遗忘型</a:t>
            </a:r>
            <a:endParaRPr lang="zh-CN" altLang="en-US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29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670" y="187535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accent2">
                    <a:lumMod val="50000"/>
                  </a:schemeClr>
                </a:solidFill>
              </a:rPr>
              <a:t>非遗忘型</a:t>
            </a:r>
            <a:endParaRPr lang="zh-CN" altLang="en-US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959"/>
          <a:stretch/>
        </p:blipFill>
        <p:spPr bwMode="auto">
          <a:xfrm>
            <a:off x="1928811" y="438150"/>
            <a:ext cx="3038475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27"/>
          <a:stretch/>
        </p:blipFill>
        <p:spPr bwMode="auto">
          <a:xfrm>
            <a:off x="5176838" y="723900"/>
            <a:ext cx="3038475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509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90596" y="2113493"/>
            <a:ext cx="7161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400" b="1" dirty="0" smtClean="0"/>
              <a:t>其它病症</a:t>
            </a:r>
            <a:endParaRPr lang="en-US" altLang="zh-CN" sz="4400" b="1" dirty="0" smtClean="0"/>
          </a:p>
          <a:p>
            <a:pPr algn="r"/>
            <a:r>
              <a:rPr lang="en-US" altLang="zh-CN" sz="2800" dirty="0" smtClean="0"/>
              <a:t>Other disorder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2296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07"/>
          <a:stretch/>
        </p:blipFill>
        <p:spPr bwMode="auto">
          <a:xfrm>
            <a:off x="692214" y="372532"/>
            <a:ext cx="7571254" cy="425591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圆角矩形 2"/>
          <p:cNvSpPr/>
          <p:nvPr/>
        </p:nvSpPr>
        <p:spPr>
          <a:xfrm>
            <a:off x="5079739" y="1589166"/>
            <a:ext cx="1236263" cy="222869"/>
          </a:xfrm>
          <a:prstGeom prst="roundRect">
            <a:avLst/>
          </a:prstGeom>
          <a:noFill/>
          <a:ln w="28575">
            <a:solidFill>
              <a:srgbClr val="FDB90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37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4976" y="622985"/>
            <a:ext cx="76256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bg2">
                    <a:lumMod val="25000"/>
                  </a:schemeClr>
                </a:solidFill>
              </a:rPr>
              <a:t>注意缺陷多动障碍 （</a:t>
            </a:r>
            <a:r>
              <a:rPr lang="en-US" altLang="zh-CN" sz="2400" dirty="0" smtClean="0">
                <a:solidFill>
                  <a:schemeClr val="bg2">
                    <a:lumMod val="25000"/>
                  </a:schemeClr>
                </a:solidFill>
              </a:rPr>
              <a:t>ADHD</a:t>
            </a:r>
            <a:r>
              <a:rPr lang="zh-CN" altLang="en-US" sz="2400" dirty="0" smtClean="0">
                <a:solidFill>
                  <a:schemeClr val="bg2">
                    <a:lumMod val="25000"/>
                  </a:schemeClr>
                </a:solidFill>
              </a:rPr>
              <a:t>）</a:t>
            </a:r>
            <a:endParaRPr lang="en-US" altLang="zh-CN" sz="24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A</a:t>
            </a:r>
            <a:r>
              <a:rPr lang="en-US" altLang="zh-CN" sz="2400" dirty="0" smtClean="0">
                <a:solidFill>
                  <a:schemeClr val="bg2">
                    <a:lumMod val="25000"/>
                  </a:schemeClr>
                </a:solidFill>
              </a:rPr>
              <a:t>ttention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D</a:t>
            </a:r>
            <a:r>
              <a:rPr lang="en-US" altLang="zh-CN" sz="2400" dirty="0" smtClean="0">
                <a:solidFill>
                  <a:schemeClr val="bg2">
                    <a:lumMod val="25000"/>
                  </a:schemeClr>
                </a:solidFill>
              </a:rPr>
              <a:t>eficit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H</a:t>
            </a:r>
            <a:r>
              <a:rPr lang="en-US" altLang="zh-CN" sz="2400" dirty="0" smtClean="0">
                <a:solidFill>
                  <a:schemeClr val="bg2">
                    <a:lumMod val="25000"/>
                  </a:schemeClr>
                </a:solidFill>
              </a:rPr>
              <a:t>yperactivity disorder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9910" y="1670755"/>
            <a:ext cx="201208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5</a:t>
            </a:r>
            <a:r>
              <a:rPr lang="zh-CN" altLang="en-US" sz="2400" dirty="0" smtClean="0"/>
              <a:t>岁前起病</a:t>
            </a:r>
            <a:endParaRPr lang="en-US" altLang="zh-CN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注意不集中</a:t>
            </a:r>
            <a:endParaRPr lang="en-US" altLang="zh-CN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活动过度</a:t>
            </a:r>
            <a:endParaRPr lang="en-US" altLang="zh-CN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冲动行为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825999" y="2224753"/>
            <a:ext cx="21146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注意障碍型</a:t>
            </a:r>
            <a:endParaRPr lang="en-US" altLang="zh-CN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多</a:t>
            </a:r>
            <a:r>
              <a:rPr lang="zh-CN" altLang="en-US" sz="2400" dirty="0" smtClean="0"/>
              <a:t>动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冲动型</a:t>
            </a:r>
            <a:endParaRPr lang="en-US" altLang="zh-CN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混合型</a:t>
            </a:r>
          </a:p>
        </p:txBody>
      </p:sp>
    </p:spTree>
    <p:extLst>
      <p:ext uri="{BB962C8B-B14F-4D97-AF65-F5344CB8AC3E}">
        <p14:creationId xmlns:p14="http://schemas.microsoft.com/office/powerpoint/2010/main" val="18794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99"/>
          <a:stretch/>
        </p:blipFill>
        <p:spPr bwMode="auto">
          <a:xfrm>
            <a:off x="2494851" y="2531571"/>
            <a:ext cx="5606004" cy="1945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851" y="534887"/>
            <a:ext cx="5606003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1968" y="1099749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accent2">
                    <a:lumMod val="50000"/>
                  </a:schemeClr>
                </a:solidFill>
              </a:rPr>
              <a:t>注意障碍型</a:t>
            </a:r>
            <a:endParaRPr lang="zh-CN" altLang="en-US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968" y="3211772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accent2">
                    <a:lumMod val="50000"/>
                  </a:schemeClr>
                </a:solidFill>
              </a:rPr>
              <a:t>多动冲动型</a:t>
            </a:r>
            <a:endParaRPr lang="zh-CN" altLang="en-US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00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07"/>
          <a:stretch/>
        </p:blipFill>
        <p:spPr bwMode="auto">
          <a:xfrm>
            <a:off x="692214" y="372532"/>
            <a:ext cx="7571254" cy="425591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圆角矩形 2"/>
          <p:cNvSpPr/>
          <p:nvPr/>
        </p:nvSpPr>
        <p:spPr>
          <a:xfrm>
            <a:off x="6373152" y="1589166"/>
            <a:ext cx="1236263" cy="222869"/>
          </a:xfrm>
          <a:prstGeom prst="roundRect">
            <a:avLst/>
          </a:prstGeom>
          <a:noFill/>
          <a:ln w="28575">
            <a:solidFill>
              <a:srgbClr val="FDB90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47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6844" y="1836775"/>
            <a:ext cx="5971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我玩儿游戏不行吗？</a:t>
            </a:r>
            <a:endParaRPr lang="zh-CN" altLang="en-US" sz="5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368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ts3.cn.mm.bing.net/th?id=I4867727587084394&amp;pid=1.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1538288"/>
            <a:ext cx="2643188" cy="2105025"/>
          </a:xfrm>
          <a:prstGeom prst="rect">
            <a:avLst/>
          </a:prstGeom>
          <a:solidFill>
            <a:srgbClr val="B9CD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1102519" y="3782200"/>
            <a:ext cx="2819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右顶下小叶、右顶颞交界区、右前额叶、右基底节、丘脑、扣带回</a:t>
            </a:r>
            <a:endParaRPr lang="zh-CN" altLang="en-US" dirty="0"/>
          </a:p>
        </p:txBody>
      </p:sp>
      <p:pic>
        <p:nvPicPr>
          <p:cNvPr id="6" name="Picture 5" descr="neglect copy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302" y="519112"/>
            <a:ext cx="2508320" cy="4143375"/>
          </a:xfrm>
          <a:prstGeom prst="rect">
            <a:avLst/>
          </a:prstGeom>
          <a:noFill/>
          <a:ln w="38100" cmpd="dbl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174976" y="584885"/>
            <a:ext cx="76256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accent2">
                    <a:lumMod val="50000"/>
                  </a:schemeClr>
                </a:solidFill>
              </a:rPr>
              <a:t>单侧忽略</a:t>
            </a:r>
            <a:endParaRPr lang="en-US" altLang="zh-CN" sz="2400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U</a:t>
            </a:r>
            <a:r>
              <a:rPr lang="en-US" altLang="zh-CN" sz="2400" dirty="0" smtClean="0">
                <a:solidFill>
                  <a:schemeClr val="accent2">
                    <a:lumMod val="50000"/>
                  </a:schemeClr>
                </a:solidFill>
              </a:rPr>
              <a:t>nilateral 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r>
              <a:rPr lang="en-US" altLang="zh-CN" sz="2400" dirty="0" smtClean="0">
                <a:solidFill>
                  <a:schemeClr val="accent2">
                    <a:lumMod val="50000"/>
                  </a:schemeClr>
                </a:solidFill>
              </a:rPr>
              <a:t>eglect</a:t>
            </a:r>
            <a:endParaRPr lang="zh-CN" alt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62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neglect-improve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25" y="447675"/>
            <a:ext cx="5276850" cy="4219575"/>
          </a:xfrm>
          <a:prstGeom prst="rect">
            <a:avLst/>
          </a:prstGeom>
          <a:noFill/>
          <a:ln w="38100" cmpd="dbl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00063" y="890588"/>
            <a:ext cx="1676400" cy="4000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4400" b="1">
                <a:solidFill>
                  <a:schemeClr val="hlink"/>
                </a:solidFill>
                <a:latin typeface="Times New Roman" pitchFamily="18" charset="0"/>
                <a:ea typeface="幼圆" pitchFamily="49" charset="-122"/>
              </a:defRPr>
            </a:lvl1pPr>
            <a:lvl2pPr marL="742950" indent="-285750">
              <a:defRPr kumimoji="1" sz="4400" b="1">
                <a:solidFill>
                  <a:schemeClr val="hlink"/>
                </a:solidFill>
                <a:latin typeface="Times New Roman" pitchFamily="18" charset="0"/>
                <a:ea typeface="幼圆" pitchFamily="49" charset="-122"/>
              </a:defRPr>
            </a:lvl2pPr>
            <a:lvl3pPr marL="1143000" indent="-228600">
              <a:defRPr kumimoji="1" sz="4400" b="1">
                <a:solidFill>
                  <a:schemeClr val="hlink"/>
                </a:solidFill>
                <a:latin typeface="Times New Roman" pitchFamily="18" charset="0"/>
                <a:ea typeface="幼圆" pitchFamily="49" charset="-122"/>
              </a:defRPr>
            </a:lvl3pPr>
            <a:lvl4pPr marL="1600200" indent="-228600">
              <a:defRPr kumimoji="1" sz="4400" b="1">
                <a:solidFill>
                  <a:schemeClr val="hlink"/>
                </a:solidFill>
                <a:latin typeface="Times New Roman" pitchFamily="18" charset="0"/>
                <a:ea typeface="幼圆" pitchFamily="49" charset="-122"/>
              </a:defRPr>
            </a:lvl4pPr>
            <a:lvl5pPr marL="2057400" indent="-228600">
              <a:defRPr kumimoji="1" sz="4400" b="1">
                <a:solidFill>
                  <a:schemeClr val="hlink"/>
                </a:solidFill>
                <a:latin typeface="Times New Roman" pitchFamily="18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hlink"/>
                </a:solidFill>
                <a:latin typeface="Times New Roman" pitchFamily="18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hlink"/>
                </a:solidFill>
                <a:latin typeface="Times New Roman" pitchFamily="18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hlink"/>
                </a:solidFill>
                <a:latin typeface="Times New Roman" pitchFamily="18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hlink"/>
                </a:solidFill>
                <a:latin typeface="Times New Roman" pitchFamily="18" charset="0"/>
                <a:ea typeface="幼圆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Arial" charset="0"/>
                <a:ea typeface="宋体" charset="-122"/>
              </a:rPr>
              <a:t>不给钱</a:t>
            </a:r>
            <a:endParaRPr lang="en-US" altLang="zh-CN" sz="2000" dirty="0">
              <a:solidFill>
                <a:srgbClr val="FF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42938" y="3819525"/>
            <a:ext cx="1447800" cy="4000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4400" b="1">
                <a:solidFill>
                  <a:schemeClr val="hlink"/>
                </a:solidFill>
                <a:latin typeface="Times New Roman" pitchFamily="18" charset="0"/>
                <a:ea typeface="幼圆" pitchFamily="49" charset="-122"/>
              </a:defRPr>
            </a:lvl1pPr>
            <a:lvl2pPr marL="742950" indent="-285750">
              <a:defRPr kumimoji="1" sz="4400" b="1">
                <a:solidFill>
                  <a:schemeClr val="hlink"/>
                </a:solidFill>
                <a:latin typeface="Times New Roman" pitchFamily="18" charset="0"/>
                <a:ea typeface="幼圆" pitchFamily="49" charset="-122"/>
              </a:defRPr>
            </a:lvl2pPr>
            <a:lvl3pPr marL="1143000" indent="-228600">
              <a:defRPr kumimoji="1" sz="4400" b="1">
                <a:solidFill>
                  <a:schemeClr val="hlink"/>
                </a:solidFill>
                <a:latin typeface="Times New Roman" pitchFamily="18" charset="0"/>
                <a:ea typeface="幼圆" pitchFamily="49" charset="-122"/>
              </a:defRPr>
            </a:lvl3pPr>
            <a:lvl4pPr marL="1600200" indent="-228600">
              <a:defRPr kumimoji="1" sz="4400" b="1">
                <a:solidFill>
                  <a:schemeClr val="hlink"/>
                </a:solidFill>
                <a:latin typeface="Times New Roman" pitchFamily="18" charset="0"/>
                <a:ea typeface="幼圆" pitchFamily="49" charset="-122"/>
              </a:defRPr>
            </a:lvl4pPr>
            <a:lvl5pPr marL="2057400" indent="-228600">
              <a:defRPr kumimoji="1" sz="4400" b="1">
                <a:solidFill>
                  <a:schemeClr val="hlink"/>
                </a:solidFill>
                <a:latin typeface="Times New Roman" pitchFamily="18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hlink"/>
                </a:solidFill>
                <a:latin typeface="Times New Roman" pitchFamily="18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hlink"/>
                </a:solidFill>
                <a:latin typeface="Times New Roman" pitchFamily="18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hlink"/>
                </a:solidFill>
                <a:latin typeface="Times New Roman" pitchFamily="18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hlink"/>
                </a:solidFill>
                <a:latin typeface="Times New Roman" pitchFamily="18" charset="0"/>
                <a:ea typeface="幼圆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Arial" charset="0"/>
                <a:ea typeface="宋体" charset="-122"/>
              </a:rPr>
              <a:t>给钱</a:t>
            </a:r>
            <a:endParaRPr lang="en-US" altLang="zh-CN" sz="2000" dirty="0">
              <a:solidFill>
                <a:srgbClr val="FF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2357438" y="3676650"/>
            <a:ext cx="752475" cy="285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347913" y="1238250"/>
            <a:ext cx="7620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12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07"/>
          <a:stretch/>
        </p:blipFill>
        <p:spPr bwMode="auto">
          <a:xfrm>
            <a:off x="692214" y="372532"/>
            <a:ext cx="7571254" cy="425591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圆角矩形 2"/>
          <p:cNvSpPr/>
          <p:nvPr/>
        </p:nvSpPr>
        <p:spPr>
          <a:xfrm>
            <a:off x="6373152" y="3379866"/>
            <a:ext cx="1236263" cy="222869"/>
          </a:xfrm>
          <a:prstGeom prst="roundRect">
            <a:avLst/>
          </a:prstGeom>
          <a:noFill/>
          <a:ln w="28575">
            <a:solidFill>
              <a:srgbClr val="FDB90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95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8174" y="1219111"/>
            <a:ext cx="743902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</a:t>
            </a:r>
            <a:r>
              <a:rPr lang="zh-CN" altLang="zh-CN" dirty="0" smtClean="0"/>
              <a:t>精神分裂症</a:t>
            </a:r>
            <a:r>
              <a:rPr lang="zh-CN" altLang="zh-CN" dirty="0"/>
              <a:t>中的分裂，是指人的主观感觉、思维、意志、情感、行为等心理机能与客观现实之间的分离与不一致，而非指任何器质性的分裂样的病变。</a:t>
            </a:r>
          </a:p>
        </p:txBody>
      </p:sp>
      <p:sp>
        <p:nvSpPr>
          <p:cNvPr id="3" name="矩形 2"/>
          <p:cNvSpPr/>
          <p:nvPr/>
        </p:nvSpPr>
        <p:spPr>
          <a:xfrm>
            <a:off x="174976" y="584885"/>
            <a:ext cx="76256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accent2">
                    <a:lumMod val="50000"/>
                  </a:schemeClr>
                </a:solidFill>
              </a:rPr>
              <a:t>精神分裂症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accent2">
                    <a:lumMod val="50000"/>
                  </a:schemeClr>
                </a:solidFill>
              </a:rPr>
              <a:t>  Schizophrenia</a:t>
            </a:r>
            <a:endParaRPr lang="zh-CN" alt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1660" y="2781211"/>
            <a:ext cx="8320089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I</a:t>
            </a:r>
            <a:r>
              <a:rPr lang="zh-CN" altLang="zh-CN" dirty="0"/>
              <a:t>型精神分裂症（阳性，妄想、幻觉，病因可能是脑内生化机制过程失衡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/>
              <a:t>II</a:t>
            </a:r>
            <a:r>
              <a:rPr lang="zh-CN" altLang="zh-CN" dirty="0"/>
              <a:t>型精神分裂症（阴性，情感淡漠、言语贫乏，病因可能是脑结构异常、皮质萎缩）</a:t>
            </a:r>
          </a:p>
        </p:txBody>
      </p:sp>
    </p:spTree>
    <p:extLst>
      <p:ext uri="{BB962C8B-B14F-4D97-AF65-F5344CB8AC3E}">
        <p14:creationId xmlns:p14="http://schemas.microsoft.com/office/powerpoint/2010/main" val="264361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13582" y="1145381"/>
            <a:ext cx="7288212" cy="3252787"/>
            <a:chOff x="620713" y="2005013"/>
            <a:chExt cx="7288212" cy="3252787"/>
          </a:xfrm>
        </p:grpSpPr>
        <p:sp>
          <p:nvSpPr>
            <p:cNvPr id="3" name="圆角矩形 1"/>
            <p:cNvSpPr>
              <a:spLocks noChangeArrowheads="1"/>
            </p:cNvSpPr>
            <p:nvPr/>
          </p:nvSpPr>
          <p:spPr bwMode="auto">
            <a:xfrm>
              <a:off x="620713" y="2005013"/>
              <a:ext cx="1008062" cy="129698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2800" b="1">
                  <a:solidFill>
                    <a:schemeClr val="accent1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Char char="o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o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600" b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rPr>
                <a:t>熟悉操作   </a:t>
              </a:r>
              <a:endParaRPr lang="en-US" altLang="zh-CN" sz="1600" b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600" b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rPr>
                <a:t>界面，</a:t>
              </a:r>
              <a:endParaRPr lang="en-US" altLang="zh-CN" sz="1600" b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600" b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rPr>
                <a:t>视听觉</a:t>
              </a:r>
              <a:endParaRPr lang="en-US" altLang="zh-CN" sz="1600" b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600" b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rPr>
                <a:t>训练</a:t>
              </a:r>
              <a:endParaRPr lang="zh-CN" altLang="en-US" sz="1600" b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4" name="圆角矩形 4"/>
            <p:cNvSpPr>
              <a:spLocks noChangeArrowheads="1"/>
            </p:cNvSpPr>
            <p:nvPr/>
          </p:nvSpPr>
          <p:spPr bwMode="auto">
            <a:xfrm>
              <a:off x="2438400" y="2041525"/>
              <a:ext cx="1295400" cy="50482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2800" b="1">
                  <a:solidFill>
                    <a:schemeClr val="accent1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Char char="o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o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zh-CN" sz="1600" b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600" b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rPr>
                <a:t>视听觉训练</a:t>
              </a:r>
              <a:endParaRPr lang="en-US" altLang="zh-CN" sz="1600" b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5" name="圆角矩形 5"/>
            <p:cNvSpPr>
              <a:spLocks noChangeArrowheads="1"/>
            </p:cNvSpPr>
            <p:nvPr/>
          </p:nvSpPr>
          <p:spPr bwMode="auto">
            <a:xfrm>
              <a:off x="2438400" y="2546350"/>
              <a:ext cx="1295400" cy="57626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2800" b="1">
                  <a:solidFill>
                    <a:schemeClr val="accent1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Char char="o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o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600" b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rPr>
                <a:t>注意力训练</a:t>
              </a:r>
            </a:p>
          </p:txBody>
        </p:sp>
        <p:sp>
          <p:nvSpPr>
            <p:cNvPr id="6" name="圆角矩形 11"/>
            <p:cNvSpPr>
              <a:spLocks noChangeArrowheads="1"/>
            </p:cNvSpPr>
            <p:nvPr/>
          </p:nvSpPr>
          <p:spPr bwMode="auto">
            <a:xfrm>
              <a:off x="4340225" y="2058988"/>
              <a:ext cx="1296988" cy="29051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2800" b="1">
                  <a:solidFill>
                    <a:schemeClr val="accent1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Char char="o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o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zh-CN" sz="1600" b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600" b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rPr>
                <a:t>视听觉训练</a:t>
              </a:r>
              <a:endParaRPr lang="en-US" altLang="zh-CN" sz="1600" b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7" name="圆角矩形 13"/>
            <p:cNvSpPr>
              <a:spLocks noChangeArrowheads="1"/>
            </p:cNvSpPr>
            <p:nvPr/>
          </p:nvSpPr>
          <p:spPr bwMode="auto">
            <a:xfrm>
              <a:off x="4340225" y="2354263"/>
              <a:ext cx="1296988" cy="3048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2800" b="1">
                  <a:solidFill>
                    <a:schemeClr val="accent1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Char char="o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o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zh-CN" sz="1600" b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600" b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rPr>
                <a:t>注意力训练</a:t>
              </a:r>
              <a:endParaRPr lang="en-US" altLang="zh-CN" sz="1600" b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8" name="圆角矩形 14"/>
            <p:cNvSpPr>
              <a:spLocks noChangeArrowheads="1"/>
            </p:cNvSpPr>
            <p:nvPr/>
          </p:nvSpPr>
          <p:spPr bwMode="auto">
            <a:xfrm>
              <a:off x="4340225" y="2654300"/>
              <a:ext cx="1296988" cy="503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2800" b="1">
                  <a:solidFill>
                    <a:schemeClr val="accent1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Char char="o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o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600" b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rPr>
                <a:t>视觉空间记忆</a:t>
              </a:r>
            </a:p>
          </p:txBody>
        </p:sp>
        <p:sp>
          <p:nvSpPr>
            <p:cNvPr id="9" name="圆角矩形 15"/>
            <p:cNvSpPr>
              <a:spLocks noChangeArrowheads="1"/>
            </p:cNvSpPr>
            <p:nvPr/>
          </p:nvSpPr>
          <p:spPr bwMode="auto">
            <a:xfrm>
              <a:off x="6578600" y="2041525"/>
              <a:ext cx="1268413" cy="2047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2800" b="1">
                  <a:solidFill>
                    <a:schemeClr val="accent1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Char char="o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o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zh-CN" sz="1600" b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600" b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rPr>
                <a:t>视听觉训练</a:t>
              </a:r>
              <a:endParaRPr lang="en-US" altLang="zh-CN" sz="1600" b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0" name="圆角矩形 16"/>
            <p:cNvSpPr>
              <a:spLocks noChangeArrowheads="1"/>
            </p:cNvSpPr>
            <p:nvPr/>
          </p:nvSpPr>
          <p:spPr bwMode="auto">
            <a:xfrm>
              <a:off x="6578600" y="2233613"/>
              <a:ext cx="1295400" cy="28892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2800" b="1">
                  <a:solidFill>
                    <a:schemeClr val="accent1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Char char="o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o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600" b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rPr>
                <a:t>注意力训练</a:t>
              </a:r>
            </a:p>
          </p:txBody>
        </p:sp>
        <p:sp>
          <p:nvSpPr>
            <p:cNvPr id="11" name="圆角矩形 17"/>
            <p:cNvSpPr>
              <a:spLocks noChangeArrowheads="1"/>
            </p:cNvSpPr>
            <p:nvPr/>
          </p:nvSpPr>
          <p:spPr bwMode="auto">
            <a:xfrm>
              <a:off x="6578600" y="2544763"/>
              <a:ext cx="1295400" cy="22701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2800" b="1">
                  <a:solidFill>
                    <a:schemeClr val="accent1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Char char="o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o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600" b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rPr>
                <a:t>视觉空间记忆</a:t>
              </a:r>
            </a:p>
          </p:txBody>
        </p:sp>
        <p:sp>
          <p:nvSpPr>
            <p:cNvPr id="12" name="圆角矩形 18"/>
            <p:cNvSpPr>
              <a:spLocks noChangeArrowheads="1"/>
            </p:cNvSpPr>
            <p:nvPr/>
          </p:nvSpPr>
          <p:spPr bwMode="auto">
            <a:xfrm>
              <a:off x="6580188" y="2752725"/>
              <a:ext cx="1308100" cy="44291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2800" b="1">
                  <a:solidFill>
                    <a:schemeClr val="accent1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Char char="o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o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600" b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rPr>
                <a:t>工作记忆</a:t>
              </a:r>
            </a:p>
          </p:txBody>
        </p:sp>
        <p:sp>
          <p:nvSpPr>
            <p:cNvPr id="13" name="圆角矩形 19"/>
            <p:cNvSpPr>
              <a:spLocks noChangeArrowheads="1"/>
            </p:cNvSpPr>
            <p:nvPr/>
          </p:nvSpPr>
          <p:spPr bwMode="auto">
            <a:xfrm>
              <a:off x="6586538" y="3651250"/>
              <a:ext cx="1295400" cy="19526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2800" b="1">
                  <a:solidFill>
                    <a:schemeClr val="accent1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Char char="o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o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zh-CN" sz="1600" b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600" b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rPr>
                <a:t>视听觉训练</a:t>
              </a:r>
              <a:endParaRPr lang="en-US" altLang="zh-CN" sz="1600" b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" name="圆角矩形 20"/>
            <p:cNvSpPr>
              <a:spLocks noChangeArrowheads="1"/>
            </p:cNvSpPr>
            <p:nvPr/>
          </p:nvSpPr>
          <p:spPr bwMode="auto">
            <a:xfrm>
              <a:off x="6600825" y="3860800"/>
              <a:ext cx="1295400" cy="2159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2800" b="1">
                  <a:solidFill>
                    <a:schemeClr val="accent1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Char char="o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o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600" b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rPr>
                <a:t>注意力训练</a:t>
              </a:r>
            </a:p>
          </p:txBody>
        </p:sp>
        <p:sp>
          <p:nvSpPr>
            <p:cNvPr id="15" name="圆角矩形 21"/>
            <p:cNvSpPr>
              <a:spLocks noChangeArrowheads="1"/>
            </p:cNvSpPr>
            <p:nvPr/>
          </p:nvSpPr>
          <p:spPr bwMode="auto">
            <a:xfrm>
              <a:off x="6600825" y="4049713"/>
              <a:ext cx="1295400" cy="22701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2800" b="1">
                  <a:solidFill>
                    <a:schemeClr val="accent1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Char char="o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o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600" b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rPr>
                <a:t>视觉空间记忆</a:t>
              </a:r>
            </a:p>
          </p:txBody>
        </p:sp>
        <p:sp>
          <p:nvSpPr>
            <p:cNvPr id="16" name="圆角矩形 22"/>
            <p:cNvSpPr>
              <a:spLocks noChangeArrowheads="1"/>
            </p:cNvSpPr>
            <p:nvPr/>
          </p:nvSpPr>
          <p:spPr bwMode="auto">
            <a:xfrm>
              <a:off x="6600825" y="4276725"/>
              <a:ext cx="1308100" cy="21431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2800" b="1">
                  <a:solidFill>
                    <a:schemeClr val="accent1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Char char="o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o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600" b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rPr>
                <a:t>工作记忆</a:t>
              </a:r>
            </a:p>
          </p:txBody>
        </p:sp>
        <p:sp>
          <p:nvSpPr>
            <p:cNvPr id="17" name="圆角矩形 23"/>
            <p:cNvSpPr>
              <a:spLocks noChangeArrowheads="1"/>
            </p:cNvSpPr>
            <p:nvPr/>
          </p:nvSpPr>
          <p:spPr bwMode="auto">
            <a:xfrm>
              <a:off x="6588125" y="4489450"/>
              <a:ext cx="1309688" cy="44291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2800" b="1">
                  <a:solidFill>
                    <a:schemeClr val="accent1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Char char="o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o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600" b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rPr>
                <a:t>执行功能</a:t>
              </a:r>
            </a:p>
          </p:txBody>
        </p:sp>
        <p:sp>
          <p:nvSpPr>
            <p:cNvPr id="18" name="圆角矩形 24"/>
            <p:cNvSpPr>
              <a:spLocks noChangeArrowheads="1"/>
            </p:cNvSpPr>
            <p:nvPr/>
          </p:nvSpPr>
          <p:spPr bwMode="auto">
            <a:xfrm>
              <a:off x="4340225" y="3676650"/>
              <a:ext cx="1296988" cy="19526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2800" b="1">
                  <a:solidFill>
                    <a:schemeClr val="accent1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Char char="o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o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zh-CN" sz="1600" b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600" b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rPr>
                <a:t>视听觉训练</a:t>
              </a:r>
              <a:endParaRPr lang="en-US" altLang="zh-CN" sz="1600" b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9" name="圆角矩形 25"/>
            <p:cNvSpPr>
              <a:spLocks noChangeArrowheads="1"/>
            </p:cNvSpPr>
            <p:nvPr/>
          </p:nvSpPr>
          <p:spPr bwMode="auto">
            <a:xfrm>
              <a:off x="4340225" y="3884613"/>
              <a:ext cx="1296988" cy="2159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2800" b="1">
                  <a:solidFill>
                    <a:schemeClr val="accent1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Char char="o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o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600" b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rPr>
                <a:t>注意力训练</a:t>
              </a:r>
            </a:p>
          </p:txBody>
        </p:sp>
        <p:sp>
          <p:nvSpPr>
            <p:cNvPr id="20" name="圆角矩形 26"/>
            <p:cNvSpPr>
              <a:spLocks noChangeArrowheads="1"/>
            </p:cNvSpPr>
            <p:nvPr/>
          </p:nvSpPr>
          <p:spPr bwMode="auto">
            <a:xfrm>
              <a:off x="4340225" y="4113213"/>
              <a:ext cx="1296988" cy="2286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2800" b="1">
                  <a:solidFill>
                    <a:schemeClr val="accent1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Char char="o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o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600" b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rPr>
                <a:t>视觉空间记忆</a:t>
              </a:r>
            </a:p>
          </p:txBody>
        </p:sp>
        <p:sp>
          <p:nvSpPr>
            <p:cNvPr id="21" name="圆角矩形 27"/>
            <p:cNvSpPr>
              <a:spLocks noChangeArrowheads="1"/>
            </p:cNvSpPr>
            <p:nvPr/>
          </p:nvSpPr>
          <p:spPr bwMode="auto">
            <a:xfrm>
              <a:off x="4341813" y="4354513"/>
              <a:ext cx="1309687" cy="2159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2800" b="1">
                  <a:solidFill>
                    <a:schemeClr val="accent1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Char char="o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o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600" b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rPr>
                <a:t>工作记忆</a:t>
              </a:r>
            </a:p>
          </p:txBody>
        </p:sp>
        <p:sp>
          <p:nvSpPr>
            <p:cNvPr id="22" name="圆角矩形 28"/>
            <p:cNvSpPr>
              <a:spLocks noChangeArrowheads="1"/>
            </p:cNvSpPr>
            <p:nvPr/>
          </p:nvSpPr>
          <p:spPr bwMode="auto">
            <a:xfrm>
              <a:off x="4357688" y="4538663"/>
              <a:ext cx="1279525" cy="28416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2800" b="1">
                  <a:solidFill>
                    <a:schemeClr val="accent1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Char char="o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o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600" b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rPr>
                <a:t>执行功能</a:t>
              </a:r>
            </a:p>
          </p:txBody>
        </p:sp>
        <p:sp>
          <p:nvSpPr>
            <p:cNvPr id="23" name="圆角矩形 29"/>
            <p:cNvSpPr>
              <a:spLocks noChangeArrowheads="1"/>
            </p:cNvSpPr>
            <p:nvPr/>
          </p:nvSpPr>
          <p:spPr bwMode="auto">
            <a:xfrm>
              <a:off x="4340225" y="4814888"/>
              <a:ext cx="1309688" cy="44291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2800" b="1">
                  <a:solidFill>
                    <a:schemeClr val="accent1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Char char="o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o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600" b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rPr>
                <a:t>面部表情识别</a:t>
              </a:r>
            </a:p>
          </p:txBody>
        </p:sp>
        <p:cxnSp>
          <p:nvCxnSpPr>
            <p:cNvPr id="24" name="直接箭头连接符 9"/>
            <p:cNvCxnSpPr>
              <a:cxnSpLocks noChangeShapeType="1"/>
            </p:cNvCxnSpPr>
            <p:nvPr/>
          </p:nvCxnSpPr>
          <p:spPr bwMode="auto">
            <a:xfrm>
              <a:off x="1628775" y="2546350"/>
              <a:ext cx="809625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直接箭头连接符 30"/>
            <p:cNvCxnSpPr>
              <a:cxnSpLocks noChangeShapeType="1"/>
            </p:cNvCxnSpPr>
            <p:nvPr/>
          </p:nvCxnSpPr>
          <p:spPr bwMode="auto">
            <a:xfrm>
              <a:off x="3733800" y="2546350"/>
              <a:ext cx="606425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直接箭头连接符 32"/>
            <p:cNvCxnSpPr>
              <a:cxnSpLocks noChangeShapeType="1"/>
            </p:cNvCxnSpPr>
            <p:nvPr/>
          </p:nvCxnSpPr>
          <p:spPr bwMode="auto">
            <a:xfrm flipV="1">
              <a:off x="5649913" y="2543175"/>
              <a:ext cx="928687" cy="317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直接箭头连接符 37"/>
            <p:cNvCxnSpPr>
              <a:cxnSpLocks noChangeShapeType="1"/>
            </p:cNvCxnSpPr>
            <p:nvPr/>
          </p:nvCxnSpPr>
          <p:spPr bwMode="auto">
            <a:xfrm>
              <a:off x="6842125" y="3224213"/>
              <a:ext cx="0" cy="4413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文本框 40"/>
            <p:cNvSpPr txBox="1">
              <a:spLocks noChangeArrowheads="1"/>
            </p:cNvSpPr>
            <p:nvPr/>
          </p:nvSpPr>
          <p:spPr bwMode="auto">
            <a:xfrm>
              <a:off x="1636713" y="2203450"/>
              <a:ext cx="985837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2800" b="1">
                  <a:solidFill>
                    <a:schemeClr val="accent1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Char char="o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o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b="0">
                  <a:solidFill>
                    <a:schemeClr val="tx1"/>
                  </a:solidFill>
                  <a:latin typeface="Times New Roman" pitchFamily="18" charset="0"/>
                </a:rPr>
                <a:t>1</a:t>
              </a:r>
              <a:r>
                <a:rPr lang="zh-CN" altLang="en-US" sz="1600" b="0">
                  <a:solidFill>
                    <a:schemeClr val="tx1"/>
                  </a:solidFill>
                  <a:latin typeface="Times New Roman" pitchFamily="18" charset="0"/>
                </a:rPr>
                <a:t>周后</a:t>
              </a:r>
            </a:p>
          </p:txBody>
        </p:sp>
        <p:sp>
          <p:nvSpPr>
            <p:cNvPr id="29" name="文本框 43"/>
            <p:cNvSpPr txBox="1">
              <a:spLocks noChangeArrowheads="1"/>
            </p:cNvSpPr>
            <p:nvPr/>
          </p:nvSpPr>
          <p:spPr bwMode="auto">
            <a:xfrm>
              <a:off x="3679825" y="2197100"/>
              <a:ext cx="985838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2800" b="1">
                  <a:solidFill>
                    <a:schemeClr val="accent1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Char char="o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o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b="0">
                  <a:solidFill>
                    <a:schemeClr val="tx1"/>
                  </a:solidFill>
                  <a:latin typeface="Times New Roman" pitchFamily="18" charset="0"/>
                </a:rPr>
                <a:t>1</a:t>
              </a:r>
              <a:r>
                <a:rPr lang="zh-CN" altLang="en-US" sz="1600" b="0">
                  <a:solidFill>
                    <a:schemeClr val="tx1"/>
                  </a:solidFill>
                  <a:latin typeface="Times New Roman" pitchFamily="18" charset="0"/>
                </a:rPr>
                <a:t>周后</a:t>
              </a:r>
            </a:p>
          </p:txBody>
        </p:sp>
        <p:sp>
          <p:nvSpPr>
            <p:cNvPr id="30" name="文本框 44"/>
            <p:cNvSpPr txBox="1">
              <a:spLocks noChangeArrowheads="1"/>
            </p:cNvSpPr>
            <p:nvPr/>
          </p:nvSpPr>
          <p:spPr bwMode="auto">
            <a:xfrm>
              <a:off x="5735638" y="2216150"/>
              <a:ext cx="985837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2800" b="1">
                  <a:solidFill>
                    <a:schemeClr val="accent1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Char char="o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o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b="0">
                  <a:solidFill>
                    <a:schemeClr val="tx1"/>
                  </a:solidFill>
                  <a:latin typeface="Times New Roman" pitchFamily="18" charset="0"/>
                </a:rPr>
                <a:t>1</a:t>
              </a:r>
              <a:r>
                <a:rPr lang="zh-CN" altLang="en-US" sz="1600" b="0">
                  <a:solidFill>
                    <a:schemeClr val="tx1"/>
                  </a:solidFill>
                  <a:latin typeface="Times New Roman" pitchFamily="18" charset="0"/>
                </a:rPr>
                <a:t>周后</a:t>
              </a:r>
            </a:p>
          </p:txBody>
        </p:sp>
        <p:sp>
          <p:nvSpPr>
            <p:cNvPr id="31" name="文本框 45"/>
            <p:cNvSpPr txBox="1">
              <a:spLocks noChangeArrowheads="1"/>
            </p:cNvSpPr>
            <p:nvPr/>
          </p:nvSpPr>
          <p:spPr bwMode="auto">
            <a:xfrm>
              <a:off x="6823075" y="3252788"/>
              <a:ext cx="985838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2800" b="1">
                  <a:solidFill>
                    <a:schemeClr val="accent1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Char char="o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o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b="0" dirty="0">
                  <a:solidFill>
                    <a:schemeClr val="tx1"/>
                  </a:solidFill>
                  <a:latin typeface="Times New Roman" pitchFamily="18" charset="0"/>
                </a:rPr>
                <a:t>1</a:t>
              </a:r>
              <a:r>
                <a:rPr lang="zh-CN" altLang="en-US" sz="1600" b="0" dirty="0">
                  <a:solidFill>
                    <a:schemeClr val="tx1"/>
                  </a:solidFill>
                  <a:latin typeface="Times New Roman" pitchFamily="18" charset="0"/>
                </a:rPr>
                <a:t>周后</a:t>
              </a:r>
            </a:p>
          </p:txBody>
        </p:sp>
        <p:sp>
          <p:nvSpPr>
            <p:cNvPr id="32" name="文本框 46"/>
            <p:cNvSpPr txBox="1">
              <a:spLocks noChangeArrowheads="1"/>
            </p:cNvSpPr>
            <p:nvPr/>
          </p:nvSpPr>
          <p:spPr bwMode="auto">
            <a:xfrm>
              <a:off x="5721350" y="3802063"/>
              <a:ext cx="985838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2800" b="1">
                  <a:solidFill>
                    <a:schemeClr val="accent1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0000"/>
                <a:buChar char="o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o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b="0">
                  <a:solidFill>
                    <a:schemeClr val="tx1"/>
                  </a:solidFill>
                  <a:latin typeface="Times New Roman" pitchFamily="18" charset="0"/>
                </a:rPr>
                <a:t>1</a:t>
              </a:r>
              <a:r>
                <a:rPr lang="zh-CN" altLang="en-US" sz="1600" b="0">
                  <a:solidFill>
                    <a:schemeClr val="tx1"/>
                  </a:solidFill>
                  <a:latin typeface="Times New Roman" pitchFamily="18" charset="0"/>
                </a:rPr>
                <a:t>周后</a:t>
              </a:r>
            </a:p>
          </p:txBody>
        </p:sp>
        <p:cxnSp>
          <p:nvCxnSpPr>
            <p:cNvPr id="33" name="直接箭头连接符 49"/>
            <p:cNvCxnSpPr>
              <a:cxnSpLocks noChangeShapeType="1"/>
            </p:cNvCxnSpPr>
            <p:nvPr/>
          </p:nvCxnSpPr>
          <p:spPr bwMode="auto">
            <a:xfrm flipH="1">
              <a:off x="5649913" y="4162425"/>
              <a:ext cx="928687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4466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005" y="-1"/>
            <a:ext cx="919400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100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58202" y="1863500"/>
            <a:ext cx="3420557" cy="5117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03759" y="1883150"/>
            <a:ext cx="3175000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系统结构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58202" y="2494100"/>
            <a:ext cx="3420557" cy="5117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03759" y="2506796"/>
            <a:ext cx="317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送方案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58202" y="3125903"/>
            <a:ext cx="3420557" cy="5117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03759" y="3131645"/>
            <a:ext cx="317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结果反馈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58202" y="3764661"/>
            <a:ext cx="3420557" cy="5117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03759" y="3763449"/>
            <a:ext cx="3175000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操作指南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54125" y="310240"/>
            <a:ext cx="3549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chemeClr val="tx2"/>
                </a:solidFill>
                <a:ea typeface="微软雅黑" panose="020B0503020204020204" pitchFamily="34" charset="-122"/>
              </a:rPr>
              <a:t>主要内容</a:t>
            </a:r>
            <a:endParaRPr lang="zh-CN" altLang="en-US" sz="4800" b="1" dirty="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381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64"/>
          <p:cNvSpPr txBox="1"/>
          <p:nvPr/>
        </p:nvSpPr>
        <p:spPr>
          <a:xfrm>
            <a:off x="266700" y="479998"/>
            <a:ext cx="321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结果反馈</a:t>
            </a:r>
            <a:endParaRPr lang="zh-CN" altLang="en-US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129" y="1208594"/>
            <a:ext cx="6668664" cy="284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894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64"/>
          <p:cNvSpPr txBox="1"/>
          <p:nvPr/>
        </p:nvSpPr>
        <p:spPr>
          <a:xfrm>
            <a:off x="266700" y="479998"/>
            <a:ext cx="321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结果反馈（升级中）</a:t>
            </a:r>
            <a:endParaRPr lang="zh-CN" altLang="en-US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93" y="1299859"/>
            <a:ext cx="3307938" cy="2665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图片 23" descr="C:\Users\wangsisi\AppData\Roaming\Tencent\Users\175547143\QQ\WinTemp\RichOle\EDKUN@C3[X3Y63ZRJ$8A1DN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" r="2034"/>
          <a:stretch/>
        </p:blipFill>
        <p:spPr bwMode="auto">
          <a:xfrm>
            <a:off x="4665771" y="511992"/>
            <a:ext cx="2690958" cy="1456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645" y="3492803"/>
            <a:ext cx="2305210" cy="1212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7163855" y="3486259"/>
            <a:ext cx="1736592" cy="121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 smtClean="0"/>
              <a:t>首次练习日期：</a:t>
            </a:r>
            <a:r>
              <a:rPr lang="en-US" altLang="zh-CN" sz="1000" dirty="0" smtClean="0"/>
              <a:t>2015/1</a:t>
            </a:r>
            <a:r>
              <a:rPr lang="en-US" altLang="zh-CN" sz="1000" dirty="0"/>
              <a:t>/</a:t>
            </a:r>
            <a:r>
              <a:rPr lang="en-US" altLang="zh-CN" sz="1000" dirty="0" smtClean="0"/>
              <a:t>15</a:t>
            </a:r>
          </a:p>
          <a:p>
            <a:pPr>
              <a:lnSpc>
                <a:spcPct val="150000"/>
              </a:lnSpc>
            </a:pPr>
            <a:r>
              <a:rPr lang="zh-CN" altLang="en-US" sz="1000" dirty="0" smtClean="0"/>
              <a:t>最近练习日期：</a:t>
            </a:r>
            <a:r>
              <a:rPr lang="en-US" altLang="zh-CN" sz="1000" dirty="0" smtClean="0"/>
              <a:t>2015/9/15</a:t>
            </a:r>
            <a:endParaRPr lang="en-US" altLang="zh-CN" sz="1000" dirty="0"/>
          </a:p>
          <a:p>
            <a:pPr>
              <a:lnSpc>
                <a:spcPct val="150000"/>
              </a:lnSpc>
            </a:pPr>
            <a:r>
              <a:rPr lang="zh-CN" altLang="en-US" sz="1000" dirty="0"/>
              <a:t>月初</a:t>
            </a:r>
            <a:r>
              <a:rPr lang="zh-CN" altLang="en-US" sz="1000" dirty="0" smtClean="0"/>
              <a:t>得分：</a:t>
            </a:r>
            <a:r>
              <a:rPr lang="en-US" altLang="zh-CN" sz="1000" dirty="0" smtClean="0"/>
              <a:t>220</a:t>
            </a:r>
          </a:p>
          <a:p>
            <a:pPr>
              <a:lnSpc>
                <a:spcPct val="150000"/>
              </a:lnSpc>
            </a:pPr>
            <a:r>
              <a:rPr lang="zh-CN" altLang="en-US" sz="1000" dirty="0" smtClean="0"/>
              <a:t>最近得分：</a:t>
            </a:r>
            <a:r>
              <a:rPr lang="en-US" altLang="zh-CN" sz="1000" dirty="0" smtClean="0"/>
              <a:t>250</a:t>
            </a:r>
          </a:p>
          <a:p>
            <a:pPr>
              <a:lnSpc>
                <a:spcPct val="150000"/>
              </a:lnSpc>
            </a:pPr>
            <a:r>
              <a:rPr lang="zh-CN" altLang="en-US" sz="1000" dirty="0" smtClean="0"/>
              <a:t>提升程度：</a:t>
            </a:r>
            <a:r>
              <a:rPr lang="en-US" altLang="zh-CN" sz="1000" dirty="0" smtClean="0"/>
              <a:t>15%</a:t>
            </a:r>
            <a:endParaRPr lang="zh-CN" altLang="en-US" sz="10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153" y="2154009"/>
            <a:ext cx="3711388" cy="1137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538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64"/>
          <p:cNvSpPr txBox="1"/>
          <p:nvPr/>
        </p:nvSpPr>
        <p:spPr>
          <a:xfrm>
            <a:off x="266700" y="479998"/>
            <a:ext cx="321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结果反馈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（升级中</a:t>
            </a:r>
            <a:r>
              <a:rPr lang="zh-CN" altLang="en-US" sz="2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08" y="915292"/>
            <a:ext cx="3636789" cy="361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756" y="2086298"/>
            <a:ext cx="3359189" cy="842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5053388" y="3209206"/>
            <a:ext cx="3217926" cy="1224481"/>
            <a:chOff x="4850309" y="3209206"/>
            <a:chExt cx="3581750" cy="1412396"/>
          </a:xfrm>
        </p:grpSpPr>
        <p:pic>
          <p:nvPicPr>
            <p:cNvPr id="14342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2972" y="3209206"/>
              <a:ext cx="2249087" cy="1412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0309" y="3284653"/>
              <a:ext cx="1332663" cy="1261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756" y="848407"/>
            <a:ext cx="3829229" cy="103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826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58202" y="1863500"/>
            <a:ext cx="3420557" cy="511718"/>
          </a:xfrm>
          <a:prstGeom prst="rect">
            <a:avLst/>
          </a:prstGeom>
          <a:solidFill>
            <a:srgbClr val="458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03759" y="1883150"/>
            <a:ext cx="317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系统结构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58202" y="2494100"/>
            <a:ext cx="3420557" cy="5117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03759" y="2506796"/>
            <a:ext cx="317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送方案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58202" y="3125903"/>
            <a:ext cx="3420557" cy="5117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03759" y="3131645"/>
            <a:ext cx="317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结果反馈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58202" y="3764661"/>
            <a:ext cx="3420557" cy="5117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03759" y="3763449"/>
            <a:ext cx="317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操作指南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54125" y="310240"/>
            <a:ext cx="3549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chemeClr val="tx2"/>
                </a:solidFill>
                <a:ea typeface="微软雅黑" panose="020B0503020204020204" pitchFamily="34" charset="-122"/>
              </a:rPr>
              <a:t>主要内容</a:t>
            </a:r>
            <a:endParaRPr lang="zh-CN" altLang="en-US" sz="4800" b="1" dirty="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372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58202" y="1863500"/>
            <a:ext cx="3420557" cy="5117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03759" y="1883150"/>
            <a:ext cx="3175000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</a:rPr>
              <a:t>系统结构</a:t>
            </a:r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58202" y="2494100"/>
            <a:ext cx="3420557" cy="5117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03759" y="2506796"/>
            <a:ext cx="3175000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</a:rPr>
              <a:t>推</a:t>
            </a:r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</a:rPr>
              <a:t>送方案</a:t>
            </a:r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58202" y="3125903"/>
            <a:ext cx="3420557" cy="5117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03759" y="3131645"/>
            <a:ext cx="3175000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</a:rPr>
              <a:t>结果反馈</a:t>
            </a:r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58202" y="3764661"/>
            <a:ext cx="3420557" cy="5117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03759" y="3763449"/>
            <a:ext cx="317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</a:rPr>
              <a:t>操作指南</a:t>
            </a:r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54125" y="310240"/>
            <a:ext cx="3549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rgbClr val="073E87"/>
                </a:solidFill>
              </a:rPr>
              <a:t>主要内容</a:t>
            </a:r>
            <a:endParaRPr lang="zh-CN" altLang="en-US" sz="4800" b="1" dirty="0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03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7"/>
          <p:cNvGrpSpPr/>
          <p:nvPr/>
        </p:nvGrpSpPr>
        <p:grpSpPr>
          <a:xfrm flipV="1">
            <a:off x="30964" y="1111640"/>
            <a:ext cx="9144000" cy="2744427"/>
            <a:chOff x="324091" y="5962650"/>
            <a:chExt cx="8524577" cy="474741"/>
          </a:xfrm>
        </p:grpSpPr>
        <p:cxnSp>
          <p:nvCxnSpPr>
            <p:cNvPr id="3" name="直接连接符 21"/>
            <p:cNvCxnSpPr/>
            <p:nvPr/>
          </p:nvCxnSpPr>
          <p:spPr>
            <a:xfrm>
              <a:off x="324091" y="6437391"/>
              <a:ext cx="8524576" cy="0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组合 72"/>
            <p:cNvGrpSpPr/>
            <p:nvPr/>
          </p:nvGrpSpPr>
          <p:grpSpPr>
            <a:xfrm>
              <a:off x="324092" y="5962650"/>
              <a:ext cx="8524576" cy="474741"/>
              <a:chOff x="-456657" y="6352924"/>
              <a:chExt cx="9465697" cy="474741"/>
            </a:xfrm>
          </p:grpSpPr>
          <p:cxnSp>
            <p:nvCxnSpPr>
              <p:cNvPr id="5" name="直接连接符 26"/>
              <p:cNvCxnSpPr/>
              <p:nvPr/>
            </p:nvCxnSpPr>
            <p:spPr>
              <a:xfrm flipV="1">
                <a:off x="-456657" y="6600574"/>
                <a:ext cx="0" cy="227091"/>
              </a:xfrm>
              <a:prstGeom prst="line">
                <a:avLst/>
              </a:prstGeom>
              <a:ln>
                <a:gradFill flip="none" rotWithShape="1">
                  <a:gsLst>
                    <a:gs pos="100000">
                      <a:srgbClr val="BFBFBF"/>
                    </a:gs>
                    <a:gs pos="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28"/>
              <p:cNvCxnSpPr/>
              <p:nvPr/>
            </p:nvCxnSpPr>
            <p:spPr>
              <a:xfrm flipV="1">
                <a:off x="-236524" y="6600574"/>
                <a:ext cx="0" cy="227091"/>
              </a:xfrm>
              <a:prstGeom prst="line">
                <a:avLst/>
              </a:prstGeom>
              <a:ln>
                <a:gradFill flip="none" rotWithShape="1">
                  <a:gsLst>
                    <a:gs pos="100000">
                      <a:srgbClr val="BFBFBF"/>
                    </a:gs>
                    <a:gs pos="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29"/>
              <p:cNvCxnSpPr/>
              <p:nvPr/>
            </p:nvCxnSpPr>
            <p:spPr>
              <a:xfrm flipV="1">
                <a:off x="-16393" y="6667249"/>
                <a:ext cx="0" cy="160416"/>
              </a:xfrm>
              <a:prstGeom prst="line">
                <a:avLst/>
              </a:prstGeom>
              <a:ln>
                <a:gradFill flip="none" rotWithShape="1">
                  <a:gsLst>
                    <a:gs pos="100000">
                      <a:srgbClr val="BFBFBF"/>
                    </a:gs>
                    <a:gs pos="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30"/>
              <p:cNvCxnSpPr/>
              <p:nvPr/>
            </p:nvCxnSpPr>
            <p:spPr>
              <a:xfrm flipV="1">
                <a:off x="203740" y="6600574"/>
                <a:ext cx="0" cy="227091"/>
              </a:xfrm>
              <a:prstGeom prst="line">
                <a:avLst/>
              </a:prstGeom>
              <a:ln>
                <a:gradFill flip="none" rotWithShape="1">
                  <a:gsLst>
                    <a:gs pos="100000">
                      <a:srgbClr val="BFBFBF"/>
                    </a:gs>
                    <a:gs pos="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31"/>
              <p:cNvCxnSpPr/>
              <p:nvPr/>
            </p:nvCxnSpPr>
            <p:spPr>
              <a:xfrm flipV="1">
                <a:off x="423871" y="6667249"/>
                <a:ext cx="0" cy="160416"/>
              </a:xfrm>
              <a:prstGeom prst="line">
                <a:avLst/>
              </a:prstGeom>
              <a:ln>
                <a:gradFill flip="none" rotWithShape="1">
                  <a:gsLst>
                    <a:gs pos="100000">
                      <a:srgbClr val="BFBFBF"/>
                    </a:gs>
                    <a:gs pos="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32"/>
              <p:cNvCxnSpPr/>
              <p:nvPr/>
            </p:nvCxnSpPr>
            <p:spPr>
              <a:xfrm flipV="1">
                <a:off x="644003" y="6600574"/>
                <a:ext cx="0" cy="227091"/>
              </a:xfrm>
              <a:prstGeom prst="line">
                <a:avLst/>
              </a:prstGeom>
              <a:ln>
                <a:gradFill flip="none" rotWithShape="1">
                  <a:gsLst>
                    <a:gs pos="100000">
                      <a:srgbClr val="BFBFBF"/>
                    </a:gs>
                    <a:gs pos="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33"/>
              <p:cNvCxnSpPr/>
              <p:nvPr/>
            </p:nvCxnSpPr>
            <p:spPr>
              <a:xfrm flipV="1">
                <a:off x="864135" y="6667249"/>
                <a:ext cx="0" cy="160416"/>
              </a:xfrm>
              <a:prstGeom prst="line">
                <a:avLst/>
              </a:prstGeom>
              <a:ln>
                <a:gradFill flip="none" rotWithShape="1">
                  <a:gsLst>
                    <a:gs pos="100000">
                      <a:srgbClr val="BFBFBF"/>
                    </a:gs>
                    <a:gs pos="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34"/>
              <p:cNvCxnSpPr/>
              <p:nvPr/>
            </p:nvCxnSpPr>
            <p:spPr>
              <a:xfrm flipV="1">
                <a:off x="1084267" y="6352924"/>
                <a:ext cx="0" cy="474741"/>
              </a:xfrm>
              <a:prstGeom prst="line">
                <a:avLst/>
              </a:prstGeom>
              <a:ln>
                <a:gradFill flip="none" rotWithShape="1">
                  <a:gsLst>
                    <a:gs pos="100000">
                      <a:srgbClr val="BFBFBF"/>
                    </a:gs>
                    <a:gs pos="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35"/>
              <p:cNvCxnSpPr/>
              <p:nvPr/>
            </p:nvCxnSpPr>
            <p:spPr>
              <a:xfrm flipV="1">
                <a:off x="1304399" y="6600574"/>
                <a:ext cx="0" cy="227091"/>
              </a:xfrm>
              <a:prstGeom prst="line">
                <a:avLst/>
              </a:prstGeom>
              <a:ln>
                <a:gradFill flip="none" rotWithShape="1">
                  <a:gsLst>
                    <a:gs pos="100000">
                      <a:srgbClr val="BFBFBF"/>
                    </a:gs>
                    <a:gs pos="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36"/>
              <p:cNvCxnSpPr/>
              <p:nvPr/>
            </p:nvCxnSpPr>
            <p:spPr>
              <a:xfrm flipV="1">
                <a:off x="1524531" y="6444343"/>
                <a:ext cx="0" cy="383322"/>
              </a:xfrm>
              <a:prstGeom prst="line">
                <a:avLst/>
              </a:prstGeom>
              <a:ln>
                <a:gradFill flip="none" rotWithShape="1">
                  <a:gsLst>
                    <a:gs pos="100000">
                      <a:srgbClr val="BFBFBF"/>
                    </a:gs>
                    <a:gs pos="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37"/>
              <p:cNvCxnSpPr/>
              <p:nvPr/>
            </p:nvCxnSpPr>
            <p:spPr>
              <a:xfrm flipV="1">
                <a:off x="1744663" y="6667249"/>
                <a:ext cx="0" cy="160416"/>
              </a:xfrm>
              <a:prstGeom prst="line">
                <a:avLst/>
              </a:prstGeom>
              <a:ln>
                <a:gradFill flip="none" rotWithShape="1">
                  <a:gsLst>
                    <a:gs pos="100000">
                      <a:srgbClr val="BFBFBF"/>
                    </a:gs>
                    <a:gs pos="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38"/>
              <p:cNvCxnSpPr/>
              <p:nvPr/>
            </p:nvCxnSpPr>
            <p:spPr>
              <a:xfrm flipV="1">
                <a:off x="1964795" y="6600574"/>
                <a:ext cx="0" cy="227091"/>
              </a:xfrm>
              <a:prstGeom prst="line">
                <a:avLst/>
              </a:prstGeom>
              <a:ln>
                <a:gradFill flip="none" rotWithShape="1">
                  <a:gsLst>
                    <a:gs pos="100000">
                      <a:srgbClr val="BFBFBF"/>
                    </a:gs>
                    <a:gs pos="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39"/>
              <p:cNvCxnSpPr/>
              <p:nvPr/>
            </p:nvCxnSpPr>
            <p:spPr>
              <a:xfrm flipV="1">
                <a:off x="2184927" y="6514849"/>
                <a:ext cx="0" cy="312816"/>
              </a:xfrm>
              <a:prstGeom prst="line">
                <a:avLst/>
              </a:prstGeom>
              <a:ln>
                <a:gradFill flip="none" rotWithShape="1">
                  <a:gsLst>
                    <a:gs pos="100000">
                      <a:srgbClr val="BFBFBF"/>
                    </a:gs>
                    <a:gs pos="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40"/>
              <p:cNvCxnSpPr/>
              <p:nvPr/>
            </p:nvCxnSpPr>
            <p:spPr>
              <a:xfrm flipV="1">
                <a:off x="2405059" y="6667249"/>
                <a:ext cx="0" cy="160416"/>
              </a:xfrm>
              <a:prstGeom prst="line">
                <a:avLst/>
              </a:prstGeom>
              <a:ln>
                <a:gradFill flip="none" rotWithShape="1">
                  <a:gsLst>
                    <a:gs pos="100000">
                      <a:srgbClr val="BFBFBF"/>
                    </a:gs>
                    <a:gs pos="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41"/>
              <p:cNvCxnSpPr/>
              <p:nvPr/>
            </p:nvCxnSpPr>
            <p:spPr>
              <a:xfrm flipV="1">
                <a:off x="2625191" y="6667249"/>
                <a:ext cx="0" cy="160416"/>
              </a:xfrm>
              <a:prstGeom prst="line">
                <a:avLst/>
              </a:prstGeom>
              <a:ln>
                <a:gradFill flip="none" rotWithShape="1">
                  <a:gsLst>
                    <a:gs pos="100000">
                      <a:srgbClr val="BFBFBF"/>
                    </a:gs>
                    <a:gs pos="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42"/>
              <p:cNvCxnSpPr/>
              <p:nvPr/>
            </p:nvCxnSpPr>
            <p:spPr>
              <a:xfrm flipV="1">
                <a:off x="2845323" y="6514849"/>
                <a:ext cx="0" cy="312816"/>
              </a:xfrm>
              <a:prstGeom prst="line">
                <a:avLst/>
              </a:prstGeom>
              <a:ln>
                <a:gradFill flip="none" rotWithShape="1">
                  <a:gsLst>
                    <a:gs pos="100000">
                      <a:srgbClr val="BFBFBF"/>
                    </a:gs>
                    <a:gs pos="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43"/>
              <p:cNvCxnSpPr/>
              <p:nvPr/>
            </p:nvCxnSpPr>
            <p:spPr>
              <a:xfrm flipV="1">
                <a:off x="3065455" y="6667249"/>
                <a:ext cx="0" cy="160416"/>
              </a:xfrm>
              <a:prstGeom prst="line">
                <a:avLst/>
              </a:prstGeom>
              <a:ln>
                <a:gradFill flip="none" rotWithShape="1">
                  <a:gsLst>
                    <a:gs pos="100000">
                      <a:srgbClr val="BFBFBF"/>
                    </a:gs>
                    <a:gs pos="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44"/>
              <p:cNvCxnSpPr/>
              <p:nvPr/>
            </p:nvCxnSpPr>
            <p:spPr>
              <a:xfrm flipV="1">
                <a:off x="3285587" y="6600574"/>
                <a:ext cx="0" cy="227091"/>
              </a:xfrm>
              <a:prstGeom prst="line">
                <a:avLst/>
              </a:prstGeom>
              <a:ln>
                <a:gradFill flip="none" rotWithShape="1">
                  <a:gsLst>
                    <a:gs pos="100000">
                      <a:srgbClr val="BFBFBF"/>
                    </a:gs>
                    <a:gs pos="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45"/>
              <p:cNvCxnSpPr/>
              <p:nvPr/>
            </p:nvCxnSpPr>
            <p:spPr>
              <a:xfrm flipV="1">
                <a:off x="3505719" y="6514849"/>
                <a:ext cx="0" cy="312816"/>
              </a:xfrm>
              <a:prstGeom prst="line">
                <a:avLst/>
              </a:prstGeom>
              <a:ln>
                <a:gradFill flip="none" rotWithShape="1">
                  <a:gsLst>
                    <a:gs pos="100000">
                      <a:srgbClr val="BFBFBF"/>
                    </a:gs>
                    <a:gs pos="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46"/>
              <p:cNvCxnSpPr/>
              <p:nvPr/>
            </p:nvCxnSpPr>
            <p:spPr>
              <a:xfrm flipV="1">
                <a:off x="3725851" y="6600574"/>
                <a:ext cx="0" cy="227091"/>
              </a:xfrm>
              <a:prstGeom prst="line">
                <a:avLst/>
              </a:prstGeom>
              <a:ln>
                <a:gradFill flip="none" rotWithShape="1">
                  <a:gsLst>
                    <a:gs pos="100000">
                      <a:srgbClr val="BFBFBF"/>
                    </a:gs>
                    <a:gs pos="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47"/>
              <p:cNvCxnSpPr/>
              <p:nvPr/>
            </p:nvCxnSpPr>
            <p:spPr>
              <a:xfrm flipV="1">
                <a:off x="3945983" y="6514849"/>
                <a:ext cx="0" cy="312816"/>
              </a:xfrm>
              <a:prstGeom prst="line">
                <a:avLst/>
              </a:prstGeom>
              <a:ln>
                <a:gradFill flip="none" rotWithShape="1">
                  <a:gsLst>
                    <a:gs pos="100000">
                      <a:srgbClr val="BFBFBF"/>
                    </a:gs>
                    <a:gs pos="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48"/>
              <p:cNvCxnSpPr/>
              <p:nvPr/>
            </p:nvCxnSpPr>
            <p:spPr>
              <a:xfrm flipV="1">
                <a:off x="4166115" y="6667249"/>
                <a:ext cx="0" cy="160416"/>
              </a:xfrm>
              <a:prstGeom prst="line">
                <a:avLst/>
              </a:prstGeom>
              <a:ln>
                <a:gradFill flip="none" rotWithShape="1">
                  <a:gsLst>
                    <a:gs pos="100000">
                      <a:srgbClr val="BFBFBF"/>
                    </a:gs>
                    <a:gs pos="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49"/>
              <p:cNvCxnSpPr/>
              <p:nvPr/>
            </p:nvCxnSpPr>
            <p:spPr>
              <a:xfrm flipV="1">
                <a:off x="4386247" y="6600574"/>
                <a:ext cx="0" cy="227091"/>
              </a:xfrm>
              <a:prstGeom prst="line">
                <a:avLst/>
              </a:prstGeom>
              <a:ln>
                <a:gradFill flip="none" rotWithShape="1">
                  <a:gsLst>
                    <a:gs pos="100000">
                      <a:srgbClr val="BFBFBF"/>
                    </a:gs>
                    <a:gs pos="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50"/>
              <p:cNvCxnSpPr/>
              <p:nvPr/>
            </p:nvCxnSpPr>
            <p:spPr>
              <a:xfrm flipV="1">
                <a:off x="4606379" y="6514849"/>
                <a:ext cx="0" cy="312816"/>
              </a:xfrm>
              <a:prstGeom prst="line">
                <a:avLst/>
              </a:prstGeom>
              <a:ln>
                <a:gradFill flip="none" rotWithShape="1">
                  <a:gsLst>
                    <a:gs pos="100000">
                      <a:srgbClr val="BFBFBF"/>
                    </a:gs>
                    <a:gs pos="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51"/>
              <p:cNvCxnSpPr/>
              <p:nvPr/>
            </p:nvCxnSpPr>
            <p:spPr>
              <a:xfrm flipV="1">
                <a:off x="4826511" y="6514849"/>
                <a:ext cx="0" cy="312816"/>
              </a:xfrm>
              <a:prstGeom prst="line">
                <a:avLst/>
              </a:prstGeom>
              <a:ln>
                <a:gradFill flip="none" rotWithShape="1">
                  <a:gsLst>
                    <a:gs pos="100000">
                      <a:srgbClr val="BFBFBF"/>
                    </a:gs>
                    <a:gs pos="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52"/>
              <p:cNvCxnSpPr/>
              <p:nvPr/>
            </p:nvCxnSpPr>
            <p:spPr>
              <a:xfrm flipV="1">
                <a:off x="5046643" y="6514849"/>
                <a:ext cx="0" cy="312816"/>
              </a:xfrm>
              <a:prstGeom prst="line">
                <a:avLst/>
              </a:prstGeom>
              <a:ln>
                <a:gradFill flip="none" rotWithShape="1">
                  <a:gsLst>
                    <a:gs pos="100000">
                      <a:srgbClr val="BFBFBF"/>
                    </a:gs>
                    <a:gs pos="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53"/>
              <p:cNvCxnSpPr/>
              <p:nvPr/>
            </p:nvCxnSpPr>
            <p:spPr>
              <a:xfrm flipV="1">
                <a:off x="5266775" y="6444343"/>
                <a:ext cx="0" cy="383322"/>
              </a:xfrm>
              <a:prstGeom prst="line">
                <a:avLst/>
              </a:prstGeom>
              <a:ln>
                <a:gradFill flip="none" rotWithShape="1">
                  <a:gsLst>
                    <a:gs pos="100000">
                      <a:srgbClr val="BFBFBF"/>
                    </a:gs>
                    <a:gs pos="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54"/>
              <p:cNvCxnSpPr/>
              <p:nvPr/>
            </p:nvCxnSpPr>
            <p:spPr>
              <a:xfrm flipV="1">
                <a:off x="5486907" y="6352924"/>
                <a:ext cx="0" cy="474741"/>
              </a:xfrm>
              <a:prstGeom prst="line">
                <a:avLst/>
              </a:prstGeom>
              <a:ln>
                <a:gradFill flip="none" rotWithShape="1">
                  <a:gsLst>
                    <a:gs pos="100000">
                      <a:srgbClr val="BFBFBF"/>
                    </a:gs>
                    <a:gs pos="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55"/>
              <p:cNvCxnSpPr/>
              <p:nvPr/>
            </p:nvCxnSpPr>
            <p:spPr>
              <a:xfrm flipV="1">
                <a:off x="5707039" y="6600574"/>
                <a:ext cx="0" cy="227091"/>
              </a:xfrm>
              <a:prstGeom prst="line">
                <a:avLst/>
              </a:prstGeom>
              <a:ln>
                <a:gradFill flip="none" rotWithShape="1">
                  <a:gsLst>
                    <a:gs pos="100000">
                      <a:srgbClr val="BFBFBF"/>
                    </a:gs>
                    <a:gs pos="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56"/>
              <p:cNvCxnSpPr/>
              <p:nvPr/>
            </p:nvCxnSpPr>
            <p:spPr>
              <a:xfrm flipV="1">
                <a:off x="5927171" y="6352924"/>
                <a:ext cx="0" cy="474741"/>
              </a:xfrm>
              <a:prstGeom prst="line">
                <a:avLst/>
              </a:prstGeom>
              <a:ln>
                <a:gradFill flip="none" rotWithShape="1">
                  <a:gsLst>
                    <a:gs pos="100000">
                      <a:srgbClr val="BFBFBF"/>
                    </a:gs>
                    <a:gs pos="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57"/>
              <p:cNvCxnSpPr/>
              <p:nvPr/>
            </p:nvCxnSpPr>
            <p:spPr>
              <a:xfrm flipV="1">
                <a:off x="6147303" y="6514849"/>
                <a:ext cx="0" cy="312816"/>
              </a:xfrm>
              <a:prstGeom prst="line">
                <a:avLst/>
              </a:prstGeom>
              <a:ln>
                <a:gradFill flip="none" rotWithShape="1">
                  <a:gsLst>
                    <a:gs pos="100000">
                      <a:srgbClr val="BFBFBF"/>
                    </a:gs>
                    <a:gs pos="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58"/>
              <p:cNvCxnSpPr/>
              <p:nvPr/>
            </p:nvCxnSpPr>
            <p:spPr>
              <a:xfrm flipV="1">
                <a:off x="6367435" y="6600574"/>
                <a:ext cx="0" cy="227091"/>
              </a:xfrm>
              <a:prstGeom prst="line">
                <a:avLst/>
              </a:prstGeom>
              <a:ln>
                <a:gradFill flip="none" rotWithShape="1">
                  <a:gsLst>
                    <a:gs pos="100000">
                      <a:srgbClr val="BFBFBF"/>
                    </a:gs>
                    <a:gs pos="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59"/>
              <p:cNvCxnSpPr/>
              <p:nvPr/>
            </p:nvCxnSpPr>
            <p:spPr>
              <a:xfrm flipV="1">
                <a:off x="6587567" y="6514849"/>
                <a:ext cx="0" cy="312816"/>
              </a:xfrm>
              <a:prstGeom prst="line">
                <a:avLst/>
              </a:prstGeom>
              <a:ln>
                <a:gradFill flip="none" rotWithShape="1">
                  <a:gsLst>
                    <a:gs pos="100000">
                      <a:srgbClr val="BFBFBF"/>
                    </a:gs>
                    <a:gs pos="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60"/>
              <p:cNvCxnSpPr/>
              <p:nvPr/>
            </p:nvCxnSpPr>
            <p:spPr>
              <a:xfrm flipV="1">
                <a:off x="6807699" y="6444343"/>
                <a:ext cx="0" cy="383322"/>
              </a:xfrm>
              <a:prstGeom prst="line">
                <a:avLst/>
              </a:prstGeom>
              <a:ln>
                <a:gradFill flip="none" rotWithShape="1">
                  <a:gsLst>
                    <a:gs pos="100000">
                      <a:srgbClr val="BFBFBF"/>
                    </a:gs>
                    <a:gs pos="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61"/>
              <p:cNvCxnSpPr/>
              <p:nvPr/>
            </p:nvCxnSpPr>
            <p:spPr>
              <a:xfrm flipV="1">
                <a:off x="7027830" y="6667249"/>
                <a:ext cx="0" cy="160416"/>
              </a:xfrm>
              <a:prstGeom prst="line">
                <a:avLst/>
              </a:prstGeom>
              <a:ln>
                <a:gradFill flip="none" rotWithShape="1">
                  <a:gsLst>
                    <a:gs pos="100000">
                      <a:srgbClr val="BFBFBF"/>
                    </a:gs>
                    <a:gs pos="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62"/>
              <p:cNvCxnSpPr/>
              <p:nvPr/>
            </p:nvCxnSpPr>
            <p:spPr>
              <a:xfrm flipV="1">
                <a:off x="7247963" y="6600574"/>
                <a:ext cx="0" cy="227091"/>
              </a:xfrm>
              <a:prstGeom prst="line">
                <a:avLst/>
              </a:prstGeom>
              <a:ln>
                <a:gradFill flip="none" rotWithShape="1">
                  <a:gsLst>
                    <a:gs pos="100000">
                      <a:srgbClr val="BFBFBF"/>
                    </a:gs>
                    <a:gs pos="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63"/>
              <p:cNvCxnSpPr/>
              <p:nvPr/>
            </p:nvCxnSpPr>
            <p:spPr>
              <a:xfrm flipV="1">
                <a:off x="7468094" y="6600574"/>
                <a:ext cx="0" cy="227091"/>
              </a:xfrm>
              <a:prstGeom prst="line">
                <a:avLst/>
              </a:prstGeom>
              <a:ln>
                <a:gradFill flip="none" rotWithShape="1">
                  <a:gsLst>
                    <a:gs pos="100000">
                      <a:srgbClr val="BFBFBF"/>
                    </a:gs>
                    <a:gs pos="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64"/>
              <p:cNvCxnSpPr/>
              <p:nvPr/>
            </p:nvCxnSpPr>
            <p:spPr>
              <a:xfrm flipV="1">
                <a:off x="7688227" y="6600574"/>
                <a:ext cx="0" cy="227091"/>
              </a:xfrm>
              <a:prstGeom prst="line">
                <a:avLst/>
              </a:prstGeom>
              <a:ln>
                <a:gradFill flip="none" rotWithShape="1">
                  <a:gsLst>
                    <a:gs pos="100000">
                      <a:srgbClr val="BFBFBF"/>
                    </a:gs>
                    <a:gs pos="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65"/>
              <p:cNvCxnSpPr/>
              <p:nvPr/>
            </p:nvCxnSpPr>
            <p:spPr>
              <a:xfrm flipV="1">
                <a:off x="7908360" y="6600574"/>
                <a:ext cx="0" cy="227091"/>
              </a:xfrm>
              <a:prstGeom prst="line">
                <a:avLst/>
              </a:prstGeom>
              <a:ln>
                <a:gradFill flip="none" rotWithShape="1">
                  <a:gsLst>
                    <a:gs pos="100000">
                      <a:srgbClr val="BFBFBF"/>
                    </a:gs>
                    <a:gs pos="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66"/>
              <p:cNvCxnSpPr/>
              <p:nvPr/>
            </p:nvCxnSpPr>
            <p:spPr>
              <a:xfrm flipV="1">
                <a:off x="8128491" y="6514849"/>
                <a:ext cx="0" cy="312816"/>
              </a:xfrm>
              <a:prstGeom prst="line">
                <a:avLst/>
              </a:prstGeom>
              <a:ln>
                <a:gradFill flip="none" rotWithShape="1">
                  <a:gsLst>
                    <a:gs pos="100000">
                      <a:srgbClr val="BFBFBF"/>
                    </a:gs>
                    <a:gs pos="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67"/>
              <p:cNvCxnSpPr/>
              <p:nvPr/>
            </p:nvCxnSpPr>
            <p:spPr>
              <a:xfrm flipV="1">
                <a:off x="8348624" y="6514849"/>
                <a:ext cx="0" cy="312816"/>
              </a:xfrm>
              <a:prstGeom prst="line">
                <a:avLst/>
              </a:prstGeom>
              <a:ln>
                <a:gradFill flip="none" rotWithShape="1">
                  <a:gsLst>
                    <a:gs pos="100000">
                      <a:srgbClr val="BFBFBF"/>
                    </a:gs>
                    <a:gs pos="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68"/>
              <p:cNvCxnSpPr/>
              <p:nvPr/>
            </p:nvCxnSpPr>
            <p:spPr>
              <a:xfrm flipV="1">
                <a:off x="8568755" y="6600574"/>
                <a:ext cx="0" cy="227091"/>
              </a:xfrm>
              <a:prstGeom prst="line">
                <a:avLst/>
              </a:prstGeom>
              <a:ln>
                <a:gradFill flip="none" rotWithShape="1">
                  <a:gsLst>
                    <a:gs pos="100000">
                      <a:srgbClr val="BFBFBF"/>
                    </a:gs>
                    <a:gs pos="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69"/>
              <p:cNvCxnSpPr/>
              <p:nvPr/>
            </p:nvCxnSpPr>
            <p:spPr>
              <a:xfrm flipV="1">
                <a:off x="8788887" y="6600574"/>
                <a:ext cx="0" cy="227091"/>
              </a:xfrm>
              <a:prstGeom prst="line">
                <a:avLst/>
              </a:prstGeom>
              <a:ln>
                <a:gradFill flip="none" rotWithShape="1">
                  <a:gsLst>
                    <a:gs pos="100000">
                      <a:srgbClr val="BFBFBF"/>
                    </a:gs>
                    <a:gs pos="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70"/>
              <p:cNvCxnSpPr/>
              <p:nvPr/>
            </p:nvCxnSpPr>
            <p:spPr>
              <a:xfrm flipV="1">
                <a:off x="9009040" y="6444343"/>
                <a:ext cx="0" cy="383322"/>
              </a:xfrm>
              <a:prstGeom prst="line">
                <a:avLst/>
              </a:prstGeom>
              <a:ln>
                <a:gradFill flip="none" rotWithShape="1">
                  <a:gsLst>
                    <a:gs pos="100000">
                      <a:srgbClr val="BFBFBF"/>
                    </a:gs>
                    <a:gs pos="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TextBox 13"/>
          <p:cNvSpPr txBox="1"/>
          <p:nvPr/>
        </p:nvSpPr>
        <p:spPr>
          <a:xfrm>
            <a:off x="5134581" y="1815763"/>
            <a:ext cx="1135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prstClr val="white">
                    <a:lumMod val="50000"/>
                  </a:prstClr>
                </a:solidFill>
              </a:rPr>
              <a:t>家属端</a:t>
            </a:r>
            <a:endParaRPr lang="zh-CN" altLang="en-US" sz="20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9" name="TextBox 16"/>
          <p:cNvSpPr txBox="1"/>
          <p:nvPr/>
        </p:nvSpPr>
        <p:spPr>
          <a:xfrm>
            <a:off x="3170890" y="1815763"/>
            <a:ext cx="1135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287ED3"/>
                </a:solidFill>
              </a:rPr>
              <a:t>用户端</a:t>
            </a:r>
          </a:p>
        </p:txBody>
      </p:sp>
      <p:sp>
        <p:nvSpPr>
          <p:cNvPr id="60" name="TextBox 17"/>
          <p:cNvSpPr txBox="1"/>
          <p:nvPr/>
        </p:nvSpPr>
        <p:spPr>
          <a:xfrm>
            <a:off x="1214020" y="1815763"/>
            <a:ext cx="1135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287ED3"/>
                </a:solidFill>
              </a:rPr>
              <a:t>医生端</a:t>
            </a:r>
            <a:endParaRPr lang="zh-CN" altLang="en-US" sz="2000" b="1" dirty="0">
              <a:solidFill>
                <a:srgbClr val="287ED3"/>
              </a:solidFill>
            </a:endParaRPr>
          </a:p>
        </p:txBody>
      </p:sp>
      <p:sp>
        <p:nvSpPr>
          <p:cNvPr id="61" name="TextBox 18"/>
          <p:cNvSpPr txBox="1"/>
          <p:nvPr/>
        </p:nvSpPr>
        <p:spPr>
          <a:xfrm>
            <a:off x="7118418" y="1815763"/>
            <a:ext cx="1135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</a:rPr>
              <a:t>管理端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266700" y="479998"/>
            <a:ext cx="321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73E87"/>
                </a:solidFill>
                <a:latin typeface="微软雅黑" panose="020B0503020204020204" pitchFamily="34" charset="-122"/>
              </a:rPr>
              <a:t>进度安排及完成情况</a:t>
            </a:r>
          </a:p>
        </p:txBody>
      </p:sp>
      <p:grpSp>
        <p:nvGrpSpPr>
          <p:cNvPr id="67" name="组合 66"/>
          <p:cNvGrpSpPr/>
          <p:nvPr/>
        </p:nvGrpSpPr>
        <p:grpSpPr>
          <a:xfrm>
            <a:off x="3064796" y="2168876"/>
            <a:ext cx="1431834" cy="1411884"/>
            <a:chOff x="3464432" y="2208707"/>
            <a:chExt cx="1375112" cy="1385451"/>
          </a:xfrm>
        </p:grpSpPr>
        <p:pic>
          <p:nvPicPr>
            <p:cNvPr id="1741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209" b="100000" l="0" r="9699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4432" y="2208707"/>
              <a:ext cx="1375112" cy="1385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" name="六边形 63"/>
            <p:cNvSpPr/>
            <p:nvPr/>
          </p:nvSpPr>
          <p:spPr>
            <a:xfrm rot="5400000">
              <a:off x="3540271" y="2456809"/>
              <a:ext cx="1143045" cy="982340"/>
            </a:xfrm>
            <a:prstGeom prst="hexagon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487" y="2390796"/>
            <a:ext cx="960185" cy="968043"/>
          </a:xfrm>
          <a:prstGeom prst="ellipse">
            <a:avLst/>
          </a:prstGeom>
          <a:ln w="28575" cap="rnd">
            <a:solidFill>
              <a:schemeClr val="bg1">
                <a:lumMod val="75000"/>
              </a:schemeClr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7418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482" y="2443558"/>
            <a:ext cx="942209" cy="862517"/>
          </a:xfrm>
          <a:prstGeom prst="rect">
            <a:avLst/>
          </a:prstGeom>
          <a:ln w="3810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7419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021" y="2350538"/>
            <a:ext cx="1037935" cy="1048559"/>
          </a:xfrm>
          <a:prstGeom prst="ellips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03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0132" y="628864"/>
            <a:ext cx="5971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我玩儿游戏不行吗？</a:t>
            </a:r>
            <a:endParaRPr lang="zh-CN" altLang="en-US" sz="5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776334" y="1552194"/>
            <a:ext cx="4894306" cy="3046988"/>
            <a:chOff x="1820818" y="1545412"/>
            <a:chExt cx="4894306" cy="3046988"/>
          </a:xfrm>
        </p:grpSpPr>
        <p:sp>
          <p:nvSpPr>
            <p:cNvPr id="3" name="TextBox 2"/>
            <p:cNvSpPr txBox="1"/>
            <p:nvPr/>
          </p:nvSpPr>
          <p:spPr>
            <a:xfrm>
              <a:off x="2534333" y="1545412"/>
              <a:ext cx="4180791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3200" dirty="0">
                  <a:solidFill>
                    <a:srgbClr val="FDB90F"/>
                  </a:solidFill>
                </a:rPr>
                <a:t>量身定制的推送方案</a:t>
              </a:r>
              <a:endParaRPr lang="en-US" altLang="zh-CN" sz="3200" dirty="0">
                <a:solidFill>
                  <a:srgbClr val="FDB90F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3200" dirty="0">
                  <a:solidFill>
                    <a:schemeClr val="accent1">
                      <a:lumMod val="75000"/>
                    </a:schemeClr>
                  </a:solidFill>
                </a:rPr>
                <a:t>系统的训练方法</a:t>
              </a:r>
              <a:endParaRPr lang="en-US" altLang="zh-CN" sz="32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3200" dirty="0" smtClean="0">
                  <a:solidFill>
                    <a:srgbClr val="00B050"/>
                  </a:solidFill>
                </a:rPr>
                <a:t>适当的难度设置</a:t>
              </a:r>
              <a:endParaRPr lang="en-US" altLang="zh-CN" sz="3200" dirty="0" smtClean="0">
                <a:solidFill>
                  <a:srgbClr val="00B05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3200" dirty="0" smtClean="0">
                  <a:solidFill>
                    <a:schemeClr val="accent4">
                      <a:lumMod val="75000"/>
                    </a:schemeClr>
                  </a:solidFill>
                </a:rPr>
                <a:t>专业团队的跟踪维护</a:t>
              </a:r>
              <a:endParaRPr lang="zh-CN" altLang="en-US" sz="32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820818" y="1729205"/>
              <a:ext cx="572405" cy="572405"/>
            </a:xfrm>
            <a:prstGeom prst="rect">
              <a:avLst/>
            </a:prstGeom>
            <a:solidFill>
              <a:srgbClr val="F5C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>
                  <a:ea typeface="微软雅黑" panose="020B0503020204020204" pitchFamily="34" charset="-122"/>
                </a:rPr>
                <a:t>1</a:t>
              </a:r>
              <a:endParaRPr lang="zh-CN" altLang="en-US" sz="32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820818" y="2466015"/>
              <a:ext cx="572405" cy="572405"/>
            </a:xfrm>
            <a:prstGeom prst="rect">
              <a:avLst/>
            </a:prstGeom>
            <a:solidFill>
              <a:srgbClr val="F5C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ea typeface="微软雅黑" panose="020B0503020204020204" pitchFamily="34" charset="-122"/>
                </a:rPr>
                <a:t>2</a:t>
              </a:r>
              <a:endParaRPr lang="zh-CN" altLang="en-US" sz="3200" b="1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820818" y="3202825"/>
              <a:ext cx="572405" cy="572405"/>
            </a:xfrm>
            <a:prstGeom prst="rect">
              <a:avLst/>
            </a:prstGeom>
            <a:solidFill>
              <a:srgbClr val="F5C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ea typeface="微软雅黑" panose="020B0503020204020204" pitchFamily="34" charset="-122"/>
                </a:rPr>
                <a:t>3</a:t>
              </a:r>
              <a:endParaRPr lang="zh-CN" altLang="en-US" sz="3200" b="1" dirty="0"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843374" y="3927630"/>
              <a:ext cx="572405" cy="572405"/>
            </a:xfrm>
            <a:prstGeom prst="rect">
              <a:avLst/>
            </a:prstGeom>
            <a:solidFill>
              <a:srgbClr val="F5C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ea typeface="微软雅黑" panose="020B0503020204020204" pitchFamily="34" charset="-122"/>
                </a:rPr>
                <a:t>4</a:t>
              </a:r>
              <a:endParaRPr lang="zh-CN" altLang="en-US" sz="3200" b="1" dirty="0"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189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58202" y="1863500"/>
            <a:ext cx="3420557" cy="511718"/>
          </a:xfrm>
          <a:prstGeom prst="rect">
            <a:avLst/>
          </a:prstGeom>
          <a:solidFill>
            <a:srgbClr val="458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03759" y="1883150"/>
            <a:ext cx="317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系统结构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58202" y="2494100"/>
            <a:ext cx="3420557" cy="5117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03759" y="2506796"/>
            <a:ext cx="31750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送方案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58202" y="3125903"/>
            <a:ext cx="3420557" cy="5117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03759" y="3131645"/>
            <a:ext cx="31750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结果反馈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58202" y="3764661"/>
            <a:ext cx="3420557" cy="5117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03759" y="3763449"/>
            <a:ext cx="31750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操作指南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54125" y="310240"/>
            <a:ext cx="3549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chemeClr val="tx2"/>
                </a:solidFill>
                <a:ea typeface="微软雅黑" panose="020B0503020204020204" pitchFamily="34" charset="-122"/>
              </a:rPr>
              <a:t>主要内容</a:t>
            </a:r>
            <a:endParaRPr lang="zh-CN" altLang="en-US" sz="4800" b="1" dirty="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416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98143" y="481651"/>
            <a:ext cx="1545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系统结构</a:t>
            </a:r>
          </a:p>
        </p:txBody>
      </p:sp>
      <p:sp>
        <p:nvSpPr>
          <p:cNvPr id="20" name="矩形 19"/>
          <p:cNvSpPr/>
          <p:nvPr/>
        </p:nvSpPr>
        <p:spPr>
          <a:xfrm>
            <a:off x="876703" y="1396642"/>
            <a:ext cx="572405" cy="572405"/>
          </a:xfrm>
          <a:prstGeom prst="rect">
            <a:avLst/>
          </a:prstGeom>
          <a:solidFill>
            <a:srgbClr val="F5C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ea typeface="微软雅黑" panose="020B0503020204020204" pitchFamily="34" charset="-122"/>
              </a:rPr>
              <a:t>1</a:t>
            </a:r>
            <a:endParaRPr lang="zh-CN" altLang="en-US" sz="3200" b="1" dirty="0"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76703" y="2133452"/>
            <a:ext cx="572405" cy="572405"/>
          </a:xfrm>
          <a:prstGeom prst="rect">
            <a:avLst/>
          </a:prstGeom>
          <a:solidFill>
            <a:srgbClr val="F5C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微软雅黑" panose="020B0503020204020204" pitchFamily="34" charset="-122"/>
              </a:rPr>
              <a:t>2</a:t>
            </a:r>
            <a:endParaRPr lang="zh-CN" altLang="en-US" sz="3200" b="1" dirty="0"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76703" y="2870262"/>
            <a:ext cx="572405" cy="572405"/>
          </a:xfrm>
          <a:prstGeom prst="rect">
            <a:avLst/>
          </a:prstGeom>
          <a:solidFill>
            <a:srgbClr val="F5C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微软雅黑" panose="020B0503020204020204" pitchFamily="34" charset="-122"/>
              </a:rPr>
              <a:t>3</a:t>
            </a:r>
            <a:endParaRPr lang="zh-CN" altLang="en-US" sz="3200" b="1" dirty="0">
              <a:ea typeface="微软雅黑" panose="020B0503020204020204" pitchFamily="34" charset="-122"/>
            </a:endParaRPr>
          </a:p>
        </p:txBody>
      </p:sp>
      <p:sp>
        <p:nvSpPr>
          <p:cNvPr id="24" name="文本框 15"/>
          <p:cNvSpPr txBox="1"/>
          <p:nvPr/>
        </p:nvSpPr>
        <p:spPr>
          <a:xfrm>
            <a:off x="1643030" y="1477960"/>
            <a:ext cx="3967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dirty="0" smtClean="0"/>
              <a:t>系统</a:t>
            </a:r>
            <a:r>
              <a:rPr lang="zh-CN" altLang="en-US" sz="2400" b="1" dirty="0"/>
              <a:t>结构</a:t>
            </a:r>
            <a:r>
              <a:rPr lang="zh-CN" altLang="zh-CN" sz="2400" b="1" dirty="0" smtClean="0"/>
              <a:t>和内容 </a:t>
            </a:r>
            <a:endParaRPr lang="zh-CN" altLang="en-US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16"/>
          <p:cNvSpPr txBox="1"/>
          <p:nvPr/>
        </p:nvSpPr>
        <p:spPr>
          <a:xfrm>
            <a:off x="1643030" y="2214770"/>
            <a:ext cx="3356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dirty="0" smtClean="0"/>
              <a:t>训练</a:t>
            </a:r>
            <a:r>
              <a:rPr lang="zh-CN" altLang="zh-CN" sz="2400" b="1" dirty="0"/>
              <a:t>任务的难度等级</a:t>
            </a:r>
            <a:endParaRPr lang="zh-CN" altLang="en-US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17"/>
          <p:cNvSpPr txBox="1"/>
          <p:nvPr/>
        </p:nvSpPr>
        <p:spPr>
          <a:xfrm>
            <a:off x="1643031" y="2951581"/>
            <a:ext cx="2798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训练成绩的评估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908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98143" y="481651"/>
            <a:ext cx="3625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sz="2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zh-CN" altLang="en-US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76703" y="1396642"/>
            <a:ext cx="572405" cy="572405"/>
          </a:xfrm>
          <a:prstGeom prst="rect">
            <a:avLst/>
          </a:prstGeom>
          <a:solidFill>
            <a:srgbClr val="F5C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ea typeface="微软雅黑" panose="020B0503020204020204" pitchFamily="34" charset="-122"/>
              </a:rPr>
              <a:t>1</a:t>
            </a:r>
            <a:endParaRPr lang="zh-CN" altLang="en-US" sz="3200" b="1" dirty="0"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76703" y="2133452"/>
            <a:ext cx="572405" cy="572405"/>
          </a:xfrm>
          <a:prstGeom prst="rect">
            <a:avLst/>
          </a:prstGeom>
          <a:solidFill>
            <a:srgbClr val="F5C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微软雅黑" panose="020B0503020204020204" pitchFamily="34" charset="-122"/>
              </a:rPr>
              <a:t>2</a:t>
            </a:r>
            <a:endParaRPr lang="zh-CN" altLang="en-US" sz="3200" b="1" dirty="0"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76703" y="2870262"/>
            <a:ext cx="572405" cy="572405"/>
          </a:xfrm>
          <a:prstGeom prst="rect">
            <a:avLst/>
          </a:prstGeom>
          <a:solidFill>
            <a:srgbClr val="F5C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微软雅黑" panose="020B0503020204020204" pitchFamily="34" charset="-122"/>
              </a:rPr>
              <a:t>3</a:t>
            </a:r>
            <a:endParaRPr lang="zh-CN" altLang="en-US" sz="3200" b="1" dirty="0">
              <a:ea typeface="微软雅黑" panose="020B0503020204020204" pitchFamily="34" charset="-122"/>
            </a:endParaRPr>
          </a:p>
        </p:txBody>
      </p:sp>
      <p:sp>
        <p:nvSpPr>
          <p:cNvPr id="24" name="文本框 15"/>
          <p:cNvSpPr txBox="1"/>
          <p:nvPr/>
        </p:nvSpPr>
        <p:spPr>
          <a:xfrm>
            <a:off x="1643030" y="1477960"/>
            <a:ext cx="3967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dirty="0" smtClean="0"/>
              <a:t>系统</a:t>
            </a:r>
            <a:r>
              <a:rPr lang="zh-CN" altLang="en-US" sz="2400" b="1" dirty="0"/>
              <a:t>结构</a:t>
            </a:r>
            <a:r>
              <a:rPr lang="zh-CN" altLang="zh-CN" sz="2400" b="1" dirty="0" smtClean="0"/>
              <a:t>和内容</a:t>
            </a:r>
            <a:endParaRPr lang="zh-CN" altLang="en-US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16"/>
          <p:cNvSpPr txBox="1"/>
          <p:nvPr/>
        </p:nvSpPr>
        <p:spPr>
          <a:xfrm>
            <a:off x="1643030" y="2214770"/>
            <a:ext cx="3356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dirty="0" smtClean="0">
                <a:solidFill>
                  <a:schemeClr val="bg1">
                    <a:lumMod val="75000"/>
                  </a:schemeClr>
                </a:solidFill>
              </a:rPr>
              <a:t>训练</a:t>
            </a:r>
            <a:r>
              <a:rPr lang="zh-CN" altLang="zh-CN" sz="2400" b="1" dirty="0">
                <a:solidFill>
                  <a:schemeClr val="bg1">
                    <a:lumMod val="75000"/>
                  </a:schemeClr>
                </a:solidFill>
              </a:rPr>
              <a:t>任务的难度等级</a:t>
            </a:r>
            <a:endParaRPr lang="zh-CN" altLang="en-US" sz="24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17"/>
          <p:cNvSpPr txBox="1"/>
          <p:nvPr/>
        </p:nvSpPr>
        <p:spPr>
          <a:xfrm>
            <a:off x="1643031" y="2951581"/>
            <a:ext cx="2798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训练成绩的评估</a:t>
            </a:r>
            <a:endParaRPr lang="zh-CN" altLang="en-US" sz="24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389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1811</TotalTime>
  <Words>1002</Words>
  <Application>Microsoft Office PowerPoint</Application>
  <PresentationFormat>全屏显示(16:9)</PresentationFormat>
  <Paragraphs>311</Paragraphs>
  <Slides>62</Slides>
  <Notes>32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6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 PLUS</dc:creator>
  <cp:lastModifiedBy>wangsisi</cp:lastModifiedBy>
  <cp:revision>188</cp:revision>
  <dcterms:created xsi:type="dcterms:W3CDTF">2015-07-01T07:00:42Z</dcterms:created>
  <dcterms:modified xsi:type="dcterms:W3CDTF">2015-10-29T08:55:23Z</dcterms:modified>
</cp:coreProperties>
</file>