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</p:sldMasterIdLst>
  <p:notesMasterIdLst>
    <p:notesMasterId r:id="rId72"/>
  </p:notesMasterIdLst>
  <p:sldIdLst>
    <p:sldId id="256" r:id="rId7"/>
    <p:sldId id="257" r:id="rId8"/>
    <p:sldId id="338" r:id="rId9"/>
    <p:sldId id="258" r:id="rId10"/>
    <p:sldId id="339" r:id="rId11"/>
    <p:sldId id="259" r:id="rId12"/>
    <p:sldId id="299" r:id="rId13"/>
    <p:sldId id="260" r:id="rId14"/>
    <p:sldId id="307" r:id="rId15"/>
    <p:sldId id="305" r:id="rId16"/>
    <p:sldId id="310" r:id="rId17"/>
    <p:sldId id="309" r:id="rId18"/>
    <p:sldId id="311" r:id="rId19"/>
    <p:sldId id="312" r:id="rId20"/>
    <p:sldId id="313" r:id="rId21"/>
    <p:sldId id="328" r:id="rId22"/>
    <p:sldId id="329" r:id="rId23"/>
    <p:sldId id="331" r:id="rId24"/>
    <p:sldId id="330" r:id="rId25"/>
    <p:sldId id="334" r:id="rId26"/>
    <p:sldId id="318" r:id="rId27"/>
    <p:sldId id="317" r:id="rId28"/>
    <p:sldId id="314" r:id="rId29"/>
    <p:sldId id="320" r:id="rId30"/>
    <p:sldId id="319" r:id="rId31"/>
    <p:sldId id="336" r:id="rId32"/>
    <p:sldId id="322" r:id="rId33"/>
    <p:sldId id="325" r:id="rId34"/>
    <p:sldId id="326" r:id="rId35"/>
    <p:sldId id="337" r:id="rId36"/>
    <p:sldId id="327" r:id="rId37"/>
    <p:sldId id="335" r:id="rId38"/>
    <p:sldId id="321" r:id="rId39"/>
    <p:sldId id="353" r:id="rId40"/>
    <p:sldId id="354" r:id="rId41"/>
    <p:sldId id="316" r:id="rId42"/>
    <p:sldId id="315" r:id="rId43"/>
    <p:sldId id="350" r:id="rId44"/>
    <p:sldId id="352" r:id="rId45"/>
    <p:sldId id="332" r:id="rId46"/>
    <p:sldId id="333" r:id="rId47"/>
    <p:sldId id="300" r:id="rId48"/>
    <p:sldId id="280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01" r:id="rId59"/>
    <p:sldId id="289" r:id="rId60"/>
    <p:sldId id="275" r:id="rId61"/>
    <p:sldId id="302" r:id="rId62"/>
    <p:sldId id="288" r:id="rId63"/>
    <p:sldId id="290" r:id="rId64"/>
    <p:sldId id="303" r:id="rId65"/>
    <p:sldId id="291" r:id="rId66"/>
    <p:sldId id="292" r:id="rId67"/>
    <p:sldId id="295" r:id="rId68"/>
    <p:sldId id="296" r:id="rId69"/>
    <p:sldId id="349" r:id="rId70"/>
    <p:sldId id="355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9933"/>
    <a:srgbClr val="FFFF00"/>
    <a:srgbClr val="C97BA5"/>
    <a:srgbClr val="682A72"/>
    <a:srgbClr val="FF8000"/>
    <a:srgbClr val="008000"/>
    <a:srgbClr val="1F66B7"/>
    <a:srgbClr val="1E96D5"/>
    <a:srgbClr val="998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49" autoAdjust="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66F19-BCA5-3747-B2C3-1AED516CB3FA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0E696-A6B1-7443-A2AE-C089E75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0E696-A6B1-7443-A2AE-C089E75087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0E696-A6B1-7443-A2AE-C089E75087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0E696-A6B1-7443-A2AE-C089E750878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0E696-A6B1-7443-A2AE-C089E750878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0E696-A6B1-7443-A2AE-C089E750878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4E476A-A760-48C0-B456-0C6EC6386923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E47ED-DA0F-4986-92FC-BF31E0454B0E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4896-9F41-4054-8836-A24B2EA94BC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14B5B-83A6-4523-8B3B-CDDAA7F1B349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D9E716-159A-4BF2-AA47-154ACE1A7447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8979-E4F7-4751-8C18-E31B30CF36C2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A69CF7-1EDC-4013-B2E1-BCB932E7B2B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11A6-79E4-4225-B7A8-353C400FFFED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0828E-CA5E-4DD4-813C-7D518A06A47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05FA5-12BD-4C7D-BED6-0A649928DC46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59312-9D60-4D6C-BF66-2DF1F46B2160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26CDB-FFDF-4155-9601-45CB03A17414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7CA66-8877-4998-8E2B-C90CCB7549CE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BC1F-DEC7-435D-85FD-753C959841DD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411C3A-BA9A-46BB-9EED-F9077D0718D0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CB3C-F887-4E63-BE15-75EF2D439BDC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A6C6A-CA67-4064-A3F1-B03989694B2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E3CA8-95A7-4FED-9782-B408989A25B9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6E401-6E1C-43F4-859D-2FFBD8AF3920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F95EE-0DB5-44C6-9D0B-23564DFDB084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0F872-A1DF-4165-93D4-48126204FAAF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1E725-1985-45B6-A3AC-B49EA635AEF1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24F9F-422D-4087-84E7-F0191529C47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778E-7F2F-42A9-AF70-BE4160BEA1EE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11948A-80E0-41F8-A97E-5142F86B5DBE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25210-FBEF-4300-8926-C3C629F5DD8C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48AF1-93B4-49FC-8C42-CE58FB33112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8D40-DA39-43AC-8B48-533AC5D13E41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888D3-4899-48CB-A31E-E55BA9FCFF6E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968B9-D03D-4696-8381-106725E1F55B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251D5-E39A-4225-A889-DC2A9D8941D6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C87BF-900C-473D-BC80-22CD2C6D0C5E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FB5188-2BE7-4790-BA86-626388CEE03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29FC-7BE4-44F9-A0B1-33C8F28429FC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D1EAD-389A-48E4-B555-A2CC6BAB66D4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F6D9-0F2D-41FC-A941-69484F16BD26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DF31D-2D45-489E-8E8F-B889E27ADEDB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8BBE7-9D1F-46BA-9A96-5D2B46C15881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5AA4E-4BAE-48F8-A725-13B80E08BD76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38A77-2E7B-4311-A7F7-5B5B141D8EE3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B025E-4875-4CBF-84B3-D3F13EF9F9E4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0707-82DB-46B3-A82E-E525C57C021A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95A78-C52C-4431-B3A9-2E9A40A4CA41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D637D-8323-482F-9FD2-D343DDA16923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4E476A-A760-48C0-B456-0C6EC6386923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E47ED-DA0F-4986-92FC-BF31E0454B0E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4896-9F41-4054-8836-A24B2EA94BC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14B5B-83A6-4523-8B3B-CDDAA7F1B349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D9E716-159A-4BF2-AA47-154ACE1A7447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8979-E4F7-4751-8C18-E31B30CF36C2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A69CF7-1EDC-4013-B2E1-BCB932E7B2B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11A6-79E4-4225-B7A8-353C400FFFED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0828E-CA5E-4DD4-813C-7D518A06A47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05FA5-12BD-4C7D-BED6-0A649928DC46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59312-9D60-4D6C-BF66-2DF1F46B2160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26CDB-FFDF-4155-9601-45CB03A17414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7CA66-8877-4998-8E2B-C90CCB7549CE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BC1F-DEC7-435D-85FD-753C959841DD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411C3A-BA9A-46BB-9EED-F9077D0718D0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CB3C-F887-4E63-BE15-75EF2D439BDC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A6C6A-CA67-4064-A3F1-B03989694B2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E3CA8-95A7-4FED-9782-B408989A25B9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6E401-6E1C-43F4-859D-2FFBD8AF3920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F95EE-0DB5-44C6-9D0B-23564DFDB084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0F872-A1DF-4165-93D4-48126204FAAF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1E725-1985-45B6-A3AC-B49EA635AEF1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24F9F-422D-4087-84E7-F0191529C47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778E-7F2F-42A9-AF70-BE4160BEA1EE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11948A-80E0-41F8-A97E-5142F86B5DBE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25210-FBEF-4300-8926-C3C629F5DD8C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48AF1-93B4-49FC-8C42-CE58FB33112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8D40-DA39-43AC-8B48-533AC5D13E41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888D3-4899-48CB-A31E-E55BA9FCFF6E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968B9-D03D-4696-8381-106725E1F55B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251D5-E39A-4225-A889-DC2A9D8941D6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C87BF-900C-473D-BC80-22CD2C6D0C5E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FB5188-2BE7-4790-BA86-626388CEE038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29FC-7BE4-44F9-A0B1-33C8F28429FC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D1EAD-389A-48E4-B555-A2CC6BAB66D4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F6D9-0F2D-41FC-A941-69484F16BD26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DF31D-2D45-489E-8E8F-B889E27ADEDB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8BBE7-9D1F-46BA-9A96-5D2B46C15881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5AA4E-4BAE-48F8-A725-13B80E08BD76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38A77-2E7B-4311-A7F7-5B5B141D8EE3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B025E-4875-4CBF-84B3-D3F13EF9F9E4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0707-82DB-46B3-A82E-E525C57C021A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95A78-C52C-4431-B3A9-2E9A40A4CA41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D637D-8323-482F-9FD2-D343DDA16923}" type="slidenum">
              <a:rPr lang="zh-CN" altLang="en-US"/>
              <a:pPr/>
              <a:t>‹#›</a:t>
            </a:fld>
            <a:endParaRPr lang="zh-CN" altLang="en-US" sz="1800" b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E558B44E-A761-41A1-89C6-F0EFBEDF2E1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CE54B143-DC35-4D22-AD26-8E792A04DC9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F67F6B06-7AEB-43A0-A00E-65441B1E63E7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A66A8BE9-5445-4BBB-9223-CD26B860A6E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fld id="{75844E45-CC61-6041-A326-F966C005002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fld id="{81FB499B-D53C-E440-A5FC-43425D2E2F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xmlns:p14="http://schemas.microsoft.com/office/powerpoint/2010/main"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E558B44E-A761-41A1-89C6-F0EFBEDF2E19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CE54B143-DC35-4D22-AD26-8E792A04DC9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xmlns:p14="http://schemas.microsoft.com/office/powerpoint/2010/main"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F67F6B06-7AEB-43A0-A00E-65441B1E63E7}" type="datetime1">
              <a:rPr lang="zh-CN" altLang="en-US"/>
              <a:pPr/>
              <a:t>29/10/15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r>
              <a:rPr lang="zh-CN" altLang="en-US"/>
              <a:t>..................................................................版权所有，转发请事先征求六六脑书面许可</a:t>
            </a: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  <a:ea typeface="微软雅黑" pitchFamily="34" charset="-122"/>
                <a:sym typeface="微软雅黑" pitchFamily="34" charset="-122"/>
              </a:defRPr>
            </a:lvl1pPr>
          </a:lstStyle>
          <a:p>
            <a:fld id="{A66A8BE9-5445-4BBB-9223-CD26B860A6E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xmlns:p14="http://schemas.microsoft.com/office/powerpoint/2010/main" spd="slow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" Target="slide4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" Target="slide4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9.tif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hyperlink" Target="http://kf.66nao.com/index.php/auth/user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843"/>
            <a:ext cx="7772400" cy="1470025"/>
          </a:xfrm>
        </p:spPr>
        <p:txBody>
          <a:bodyPr/>
          <a:lstStyle/>
          <a:p>
            <a:pPr algn="ctr"/>
            <a:r>
              <a:rPr lang="zh-CN" altLang="en-US" sz="4800" b="1" dirty="0" smtClean="0">
                <a:latin typeface="华文楷体"/>
                <a:ea typeface="华文楷体"/>
                <a:cs typeface="华文楷体"/>
              </a:rPr>
              <a:t>六六脑</a:t>
            </a:r>
            <a:r>
              <a:rPr lang="en-US" altLang="zh-CN" sz="4800" b="1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4800" b="1" dirty="0" smtClean="0">
                <a:latin typeface="华文楷体"/>
                <a:ea typeface="华文楷体"/>
                <a:cs typeface="华文楷体"/>
              </a:rPr>
              <a:t>测评系统介绍</a:t>
            </a:r>
            <a:endParaRPr lang="en-US" sz="4800" b="1" dirty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62" y="5713772"/>
            <a:ext cx="1333151" cy="95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0931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1" y="768731"/>
            <a:ext cx="4235949" cy="5364405"/>
          </a:xfrm>
          <a:prstGeom prst="rect">
            <a:avLst/>
          </a:prstGeom>
        </p:spPr>
      </p:pic>
      <p:pic>
        <p:nvPicPr>
          <p:cNvPr id="11" name="Picture 10" descr="Untitled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24" y="768731"/>
            <a:ext cx="4027484" cy="2905981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15902"/>
              </p:ext>
            </p:extLst>
          </p:nvPr>
        </p:nvGraphicFramePr>
        <p:xfrm>
          <a:off x="4742582" y="3877362"/>
          <a:ext cx="3972914" cy="1920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4064"/>
                <a:gridCol w="1684064"/>
                <a:gridCol w="604786"/>
              </a:tblGrid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认知能力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分值</a:t>
                      </a:r>
                      <a:endParaRPr lang="en-US" sz="1200" dirty="0"/>
                    </a:p>
                  </a:txBody>
                  <a:tcPr/>
                </a:tc>
              </a:tr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定向力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记忆力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注意力和计算力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回忆能力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语言能力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7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8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4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视空间和执行力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61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/>
              <a:t>MMSE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/>
              <a:t>（</a:t>
            </a:r>
            <a:r>
              <a:rPr lang="en-US" altLang="zh-CN" sz="2400" b="1" dirty="0"/>
              <a:t>Mini-mental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 smtClean="0"/>
              <a:t>Examination</a:t>
            </a:r>
            <a:r>
              <a:rPr lang="zh-CN" altLang="en-US" sz="2400" b="1" dirty="0" smtClean="0"/>
              <a:t>）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208" y="2251753"/>
            <a:ext cx="8660959" cy="3539122"/>
          </a:xfr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altLang="zh-CN" sz="2400" dirty="0" smtClean="0"/>
              <a:t>       </a:t>
            </a:r>
            <a:r>
              <a:rPr lang="zh-CN" altLang="en-US" sz="2400" dirty="0" smtClean="0"/>
              <a:t>每题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分，最高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22478"/>
              </p:ext>
            </p:extLst>
          </p:nvPr>
        </p:nvGraphicFramePr>
        <p:xfrm>
          <a:off x="243207" y="3020655"/>
          <a:ext cx="866096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987"/>
                <a:gridCol w="2886987"/>
                <a:gridCol w="2886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分数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测评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程度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27-30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正常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400" dirty="0" smtClean="0"/>
                        <a:t>&lt;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认知功能障碍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21-26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轻度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中度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0-9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2561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err="1" smtClean="0"/>
              <a:t>MoCA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Montreal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Cognitive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Assessment</a:t>
            </a:r>
            <a:r>
              <a:rPr lang="zh-CN" altLang="en-US" sz="2400" b="1" dirty="0" smtClean="0"/>
              <a:t>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2090556"/>
            <a:ext cx="8660959" cy="3647201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/>
              <a:t>       2004</a:t>
            </a:r>
            <a:r>
              <a:rPr lang="zh-CN" altLang="en-US" sz="2800" dirty="0" smtClean="0"/>
              <a:t>年，</a:t>
            </a:r>
            <a:r>
              <a:rPr lang="en-US" altLang="zh-CN" sz="2800" dirty="0" err="1" smtClean="0"/>
              <a:t>Nasreddine</a:t>
            </a:r>
            <a:r>
              <a:rPr lang="zh-CN" altLang="en-US" sz="2800" dirty="0" smtClean="0"/>
              <a:t>等人编制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轻度认知障碍（</a:t>
            </a:r>
            <a:r>
              <a:rPr lang="en-US" altLang="zh-CN" sz="2800" dirty="0" smtClean="0"/>
              <a:t>MCI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简单易行，操作性强，易于理解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定向力，记忆力，注意力，语言，视空间，抽象能力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926344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a8a448eg59b1913a82c8.jpeg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/>
          <a:stretch/>
        </p:blipFill>
        <p:spPr>
          <a:xfrm>
            <a:off x="1436465" y="685174"/>
            <a:ext cx="4612193" cy="58266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562737" y="3138966"/>
            <a:ext cx="2256442" cy="9186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≥</a:t>
            </a:r>
            <a:r>
              <a:rPr lang="en-US" altLang="zh-CN" dirty="0" smtClean="0"/>
              <a:t>26</a:t>
            </a:r>
            <a:r>
              <a:rPr lang="zh-CN" altLang="en-US" dirty="0" smtClean="0"/>
              <a:t>分为正常；教育年限≤ 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78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HDS-R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修订后的长谷川简易智能量表）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0298" y="2307814"/>
            <a:ext cx="8660959" cy="3647201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zh-CN" sz="2800" dirty="0" smtClean="0"/>
              <a:t>       1974</a:t>
            </a:r>
            <a:r>
              <a:rPr lang="zh-CN" altLang="en-US" sz="2800" dirty="0" smtClean="0"/>
              <a:t>年，长谷川和夫编制，</a:t>
            </a:r>
            <a:r>
              <a:rPr lang="en-US" altLang="zh-CN" sz="2800" dirty="0" smtClean="0"/>
              <a:t>1991</a:t>
            </a:r>
            <a:r>
              <a:rPr lang="zh-CN" altLang="en-US" sz="2800" dirty="0" smtClean="0"/>
              <a:t>年修订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痴呆筛查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简单易操作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定向力，记忆力，注意力，语言流畅性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895164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HDS-R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修订后的长谷川简易智能量表）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6720" y="1919820"/>
            <a:ext cx="8660959" cy="4431271"/>
          </a:xfrm>
          <a:gradFill flip="none" rotWithShape="1">
            <a:gsLst>
              <a:gs pos="0">
                <a:schemeClr val="accent1">
                  <a:lumMod val="20000"/>
                  <a:lumOff val="80000"/>
                  <a:alpha val="54000"/>
                </a:schemeClr>
              </a:gs>
              <a:gs pos="100000">
                <a:schemeClr val="accent1">
                  <a:lumMod val="60000"/>
                  <a:lumOff val="40000"/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 1.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您现在几岁？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 2.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今天是何年何月何日？星期几？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3.</a:t>
            </a: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我们现在所在什么地方？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4.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请说出我所述的三个名称，以后还要问你，请您记住。（樱花，猫，电车；或梅，狗，汽车）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5. 100-7=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？再减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7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等于几？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6.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请您把我说的数字倒背过来。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7.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请把前面记住的名字再说一遍。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8.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下面给您看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5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件物品，因为要取走的，请记住，并要回忆起来。（钟表，钥匙，香烟，钢笔，硬币等无关物品）。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latin typeface="华文细黑"/>
                <a:ea typeface="华文细黑"/>
                <a:cs typeface="华文细黑"/>
              </a:rPr>
              <a:t> </a:t>
            </a:r>
            <a:r>
              <a:rPr lang="en-US" altLang="zh-CN" sz="1800" dirty="0" smtClean="0">
                <a:latin typeface="华文细黑"/>
                <a:ea typeface="华文细黑"/>
                <a:cs typeface="华文细黑"/>
              </a:rPr>
              <a:t>      9. </a:t>
            </a: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请尽可能多的说出蔬菜的名称。</a:t>
            </a:r>
            <a:endParaRPr lang="en-US" altLang="zh-CN" sz="1800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1800" dirty="0">
              <a:latin typeface="华文细黑"/>
              <a:ea typeface="华文细黑"/>
              <a:cs typeface="华文细黑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＊</a:t>
            </a:r>
            <a:r>
              <a:rPr lang="zh-CN" altLang="en-US" sz="1800" dirty="0" smtClean="0">
                <a:latin typeface="华文楷体"/>
                <a:ea typeface="华文楷体"/>
                <a:cs typeface="华文楷体"/>
              </a:rPr>
              <a:t>最高得分为</a:t>
            </a:r>
            <a:r>
              <a:rPr lang="en-US" altLang="zh-CN" sz="1800" dirty="0" smtClean="0">
                <a:latin typeface="华文楷体"/>
                <a:ea typeface="华文楷体"/>
                <a:cs typeface="华文楷体"/>
              </a:rPr>
              <a:t>30</a:t>
            </a:r>
            <a:r>
              <a:rPr lang="zh-CN" altLang="en-US" sz="1800" dirty="0" smtClean="0">
                <a:latin typeface="华文楷体"/>
                <a:ea typeface="华文楷体"/>
                <a:cs typeface="华文楷体"/>
              </a:rPr>
              <a:t>分，</a:t>
            </a:r>
            <a:r>
              <a:rPr lang="en-US" altLang="zh-CN" sz="1800" dirty="0" smtClean="0">
                <a:latin typeface="华文楷体"/>
                <a:ea typeface="华文楷体"/>
                <a:cs typeface="华文楷体"/>
              </a:rPr>
              <a:t>20</a:t>
            </a:r>
            <a:r>
              <a:rPr lang="zh-CN" altLang="en-US" sz="1800" dirty="0" smtClean="0">
                <a:latin typeface="华文楷体"/>
                <a:ea typeface="华文楷体"/>
                <a:cs typeface="华文楷体"/>
              </a:rPr>
              <a:t>分以下为痴呆，</a:t>
            </a:r>
            <a:r>
              <a:rPr lang="en-US" altLang="zh-CN" sz="1800" dirty="0" smtClean="0">
                <a:latin typeface="华文楷体"/>
                <a:ea typeface="华文楷体"/>
                <a:cs typeface="华文楷体"/>
              </a:rPr>
              <a:t>21</a:t>
            </a:r>
            <a:r>
              <a:rPr lang="zh-CN" altLang="en-US" sz="1800" dirty="0" smtClean="0">
                <a:latin typeface="华文楷体"/>
                <a:ea typeface="华文楷体"/>
                <a:cs typeface="华文楷体"/>
              </a:rPr>
              <a:t>分以上为非痴呆。</a:t>
            </a:r>
            <a:endParaRPr lang="en-US" altLang="zh-CN" sz="1800" dirty="0" smtClean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6269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CDR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临床痴呆评定）</a:t>
            </a:r>
            <a:endParaRPr lang="en-US" sz="24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0553" y="2123988"/>
            <a:ext cx="8211546" cy="3925591"/>
          </a:xfrm>
          <a:solidFill>
            <a:srgbClr val="FFFFFF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       </a:t>
            </a:r>
            <a:r>
              <a:rPr lang="zh-CN" altLang="en-US" dirty="0" smtClean="0"/>
              <a:t>痴呆评定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全面</a:t>
            </a:r>
            <a:r>
              <a:rPr lang="zh-CN" altLang="en-US" dirty="0"/>
              <a:t>，对测试者要求较高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   </a:t>
            </a:r>
            <a:r>
              <a:rPr lang="zh-CN" altLang="en-US" b="1" dirty="0" smtClean="0"/>
              <a:t>医生与患者</a:t>
            </a:r>
            <a:r>
              <a:rPr lang="zh-CN" altLang="en-US" dirty="0" smtClean="0"/>
              <a:t>和</a:t>
            </a:r>
            <a:r>
              <a:rPr lang="zh-CN" altLang="en-US" b="1" dirty="0"/>
              <a:t>照料</a:t>
            </a:r>
            <a:r>
              <a:rPr lang="zh-CN" altLang="en-US" dirty="0"/>
              <a:t>者进行交谈</a:t>
            </a:r>
            <a:endParaRPr lang="en-US" altLang="zh-CN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smtClean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记忆力，定向力，判断力和解决问题的能力，社会事务，家庭和个人爱好，个人料理。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384929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25283"/>
              </p:ext>
            </p:extLst>
          </p:nvPr>
        </p:nvGraphicFramePr>
        <p:xfrm>
          <a:off x="229697" y="751627"/>
          <a:ext cx="8674470" cy="494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51"/>
                <a:gridCol w="1472769"/>
                <a:gridCol w="1743001"/>
                <a:gridCol w="1810559"/>
                <a:gridCol w="1445745"/>
                <a:gridCol w="1445745"/>
              </a:tblGrid>
              <a:tr h="4348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项目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无痴呆</a:t>
                      </a:r>
                      <a:r>
                        <a:rPr lang="en-US" sz="1000" kern="100" dirty="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CDR 0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可疑痴呆</a:t>
                      </a:r>
                      <a:r>
                        <a:rPr lang="en-US" sz="1000" kern="100" dirty="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CDR 0.5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轻度痴呆</a:t>
                      </a:r>
                      <a:r>
                        <a:rPr lang="en-US" sz="1000" kern="100" dirty="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CDR1.0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中度痴呆</a:t>
                      </a:r>
                      <a:r>
                        <a:rPr lang="en-US" sz="1000" kern="100" dirty="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CDR2.0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重度痴呆</a:t>
                      </a:r>
                      <a:r>
                        <a:rPr lang="en-US" sz="1000" kern="100" dirty="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CDR3.0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  <a:tr h="701885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记忆力</a:t>
                      </a:r>
                      <a:endParaRPr lang="en-US" sz="1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无记忆力缺损或只有轻度不恒定的健忘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轻度、持续的健忘；对事情能部分回忆，属</a:t>
                      </a:r>
                      <a:r>
                        <a:rPr lang="en-US" sz="1000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良性</a:t>
                      </a:r>
                      <a:r>
                        <a:rPr lang="en-US" sz="1000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健忘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中度记忆缺损；对近事遗忘突出，有碍日常活动的记忆缺损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严重记忆缺损；能记住过去非常熟悉的事情，新材料则很快遗忘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严重记忆丧失；仅存片断的记忆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  <a:tr h="77780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定向力</a:t>
                      </a:r>
                      <a:endParaRPr lang="en-US" sz="10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能完全正确定向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除时间定向有轻微困难外，能完全正确定向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时间定向有中度困难；对检查的地点能定向；在其他地点可能有地理性失定向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时间定向有严重困难；通常对时间不能定向，常有地点失定向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仅有人物定向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  <a:tr h="952558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判断力</a:t>
                      </a:r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000" b="1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解决问题能力</a:t>
                      </a:r>
                      <a:endParaRPr lang="en-US" sz="10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能很好解决日常问题、处理职业事务和财务；判断力良好，与过去的水平有关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在解决问题、判别事物间的异同点方面有轻微缺损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在解决问题、判别事物间的异同点方面有中度困难；社会判断力通常保存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在解决问题、判别事物间的异同点方面有严重损害；社会判断力通常受损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不能做出判断，或不能解决问题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  <a:tr h="66618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社会事务</a:t>
                      </a:r>
                      <a:endParaRPr lang="en-US" sz="10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在工作、购物、志愿者和社会团体方面独立的水平与过去相同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在这些活动方面有轻微损害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虽然可能还参加但已不能独立进行这些活动；偶尔检查是正常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不能独立进行室外活动；但可被带到室外活动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不能独立进行室外活动；病重得不能被带到室外活动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  <a:tr h="708674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家庭</a:t>
                      </a:r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000" b="1" kern="100">
                          <a:solidFill>
                            <a:srgbClr val="333333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爱好</a:t>
                      </a:r>
                      <a:endParaRPr lang="en-US" sz="10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家庭生活、爱好和需用智力的兴趣均很好保持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家庭生活、爱好和需用智力的兴趣轻微受损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家庭活动轻度障碍是肯定的，放弃难度大的家务，放弃复杂的爱好和兴趣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仅能作简单家务，兴趣保持的范围和水平都非常有限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丧失有意义的家庭活动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  <a:tr h="53391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个人料理</a:t>
                      </a:r>
                      <a:endParaRPr lang="en-US" sz="1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完全有能力自我照料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完全有能力自我照料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需要督促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在穿着、卫生、个人财务保管方面需要帮助</a:t>
                      </a:r>
                      <a:endParaRPr lang="en-US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个人料理需要很多帮助；经常二便失禁</a:t>
                      </a:r>
                      <a:endParaRPr lang="en-US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625" marR="47625" marT="28575" marB="28575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9697" y="5687891"/>
            <a:ext cx="337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＊得分≥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1</a:t>
            </a:r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可评定为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AD</a:t>
            </a:r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0.5</a:t>
            </a:r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分为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MCI</a:t>
            </a:r>
            <a:endParaRPr lang="en-US" sz="1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2075129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ADAS</a:t>
            </a:r>
            <a:r>
              <a:rPr lang="zh-CN" altLang="en-US" sz="4000" b="1" dirty="0" smtClean="0"/>
              <a:t>－</a:t>
            </a:r>
            <a:r>
              <a:rPr lang="en-US" altLang="zh-CN" sz="4000" b="1" dirty="0" smtClean="0"/>
              <a:t>Cog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阿尔兹海默症评定量表－认知）</a:t>
            </a:r>
            <a:endParaRPr lang="en-US" sz="24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10806" y="2240970"/>
            <a:ext cx="7927493" cy="3647201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600" dirty="0" smtClean="0"/>
              <a:t>      </a:t>
            </a:r>
            <a:r>
              <a:rPr lang="zh-CN" altLang="en-US" sz="2600" dirty="0" smtClean="0"/>
              <a:t>痴呆评</a:t>
            </a:r>
            <a:r>
              <a:rPr lang="zh-CN" altLang="en-US" sz="2600" dirty="0"/>
              <a:t>定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sz="2600" dirty="0" smtClean="0"/>
          </a:p>
          <a:p>
            <a:pPr>
              <a:lnSpc>
                <a:spcPct val="100000"/>
              </a:lnSpc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</a:t>
            </a:r>
            <a:r>
              <a:rPr lang="zh-CN" altLang="en-US" sz="2600" dirty="0" smtClean="0"/>
              <a:t>适用于中、轻度</a:t>
            </a:r>
            <a:r>
              <a:rPr lang="en-US" altLang="zh-CN" sz="2600" dirty="0" smtClean="0"/>
              <a:t>AD</a:t>
            </a:r>
            <a:r>
              <a:rPr lang="zh-CN" altLang="en-US" sz="2600" dirty="0" smtClean="0"/>
              <a:t>患者</a:t>
            </a:r>
            <a:endParaRPr lang="en-US" altLang="zh-CN" sz="2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2600" dirty="0" smtClean="0"/>
          </a:p>
          <a:p>
            <a:pPr>
              <a:lnSpc>
                <a:spcPct val="100000"/>
              </a:lnSpc>
            </a:pPr>
            <a:r>
              <a:rPr lang="en-US" altLang="zh-CN" sz="2600" dirty="0" smtClean="0"/>
              <a:t>     </a:t>
            </a:r>
            <a:r>
              <a:rPr lang="zh-CN" altLang="en-US" sz="2600" dirty="0" smtClean="0"/>
              <a:t>记忆力，定向力，注意力，语言能力，运用能力，推理能力。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24575407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633378"/>
              </p:ext>
            </p:extLst>
          </p:nvPr>
        </p:nvGraphicFramePr>
        <p:xfrm>
          <a:off x="885577" y="1830107"/>
          <a:ext cx="730183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16"/>
                <a:gridCol w="3650916"/>
              </a:tblGrid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测评项目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得分范围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zh-CN" altLang="en-US" sz="1600" dirty="0" smtClean="0"/>
                        <a:t>单词回忆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0-10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 </a:t>
                      </a:r>
                      <a:r>
                        <a:rPr lang="zh-CN" altLang="en-US" sz="1600" dirty="0" smtClean="0"/>
                        <a:t>命名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 </a:t>
                      </a:r>
                      <a:r>
                        <a:rPr lang="zh-CN" altLang="en-US" sz="1600" dirty="0" smtClean="0"/>
                        <a:t>指令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4. </a:t>
                      </a:r>
                      <a:r>
                        <a:rPr lang="zh-CN" altLang="en-US" sz="1600" dirty="0" smtClean="0"/>
                        <a:t>结构性练习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5.</a:t>
                      </a:r>
                      <a:r>
                        <a:rPr lang="zh-CN" altLang="en-US" sz="1600" dirty="0" smtClean="0"/>
                        <a:t>意向性练习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0</a:t>
                      </a:r>
                      <a:r>
                        <a:rPr lang="en-US" altLang="zh-CN" sz="1600" dirty="0" smtClean="0"/>
                        <a:t>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6. </a:t>
                      </a:r>
                      <a:r>
                        <a:rPr lang="zh-CN" altLang="en-US" sz="1600" dirty="0" smtClean="0"/>
                        <a:t>定向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0-8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7. </a:t>
                      </a:r>
                      <a:r>
                        <a:rPr lang="zh-CN" altLang="en-US" sz="1600" dirty="0" smtClean="0"/>
                        <a:t>单词辨认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0-12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8. </a:t>
                      </a:r>
                      <a:r>
                        <a:rPr lang="zh-CN" altLang="en-US" sz="1600" dirty="0" smtClean="0"/>
                        <a:t>回忆测验指令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9. </a:t>
                      </a:r>
                      <a:r>
                        <a:rPr lang="zh-CN" altLang="en-US" sz="1600" dirty="0" smtClean="0"/>
                        <a:t>口语能力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10. </a:t>
                      </a:r>
                      <a:r>
                        <a:rPr lang="zh-CN" altLang="en-US" sz="1600" dirty="0" smtClean="0"/>
                        <a:t>找词困难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11. </a:t>
                      </a:r>
                      <a:r>
                        <a:rPr lang="zh-CN" altLang="en-US" sz="1600" dirty="0" smtClean="0"/>
                        <a:t>语言理解能力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  <a:tr h="30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12. </a:t>
                      </a:r>
                      <a:r>
                        <a:rPr lang="zh-CN" altLang="en-US" sz="1600" dirty="0" smtClean="0"/>
                        <a:t>注意力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0-5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ADAS</a:t>
            </a:r>
            <a:r>
              <a:rPr lang="zh-CN" altLang="en-US" sz="4000" b="1" dirty="0" smtClean="0"/>
              <a:t>－</a:t>
            </a:r>
            <a:r>
              <a:rPr lang="en-US" altLang="zh-CN" sz="4000" b="1" dirty="0" smtClean="0"/>
              <a:t>Cog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阿尔兹海默症评定量表－认知）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15020" y="6216973"/>
            <a:ext cx="337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＊得分</a:t>
            </a:r>
            <a:r>
              <a:rPr lang="zh-CN" altLang="zh-CN" sz="1200" dirty="0" smtClean="0">
                <a:latin typeface="华文楷体"/>
                <a:ea typeface="华文楷体"/>
                <a:cs typeface="华文楷体"/>
              </a:rPr>
              <a:t>7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-25</a:t>
            </a:r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为轻度</a:t>
            </a:r>
            <a:r>
              <a:rPr lang="zh-CN" altLang="zh-CN" sz="1200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zh-CN" sz="1200" dirty="0">
                <a:latin typeface="华文楷体"/>
                <a:ea typeface="华文楷体"/>
                <a:cs typeface="华文楷体"/>
              </a:rPr>
              <a:t>2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5-45</a:t>
            </a:r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为中度，</a:t>
            </a:r>
            <a:r>
              <a:rPr lang="zh-CN" altLang="zh-CN" sz="1200" dirty="0" smtClean="0">
                <a:latin typeface="华文楷体"/>
                <a:ea typeface="华文楷体"/>
                <a:cs typeface="华文楷体"/>
              </a:rPr>
              <a:t>4</a:t>
            </a:r>
            <a:r>
              <a:rPr lang="en-US" altLang="zh-CN" sz="1200" dirty="0" smtClean="0">
                <a:latin typeface="华文楷体"/>
                <a:ea typeface="华文楷体"/>
                <a:cs typeface="华文楷体"/>
              </a:rPr>
              <a:t>5-75</a:t>
            </a:r>
            <a:r>
              <a:rPr lang="zh-CN" altLang="en-US" sz="1200" dirty="0" smtClean="0">
                <a:latin typeface="华文楷体"/>
                <a:ea typeface="华文楷体"/>
                <a:cs typeface="华文楷体"/>
              </a:rPr>
              <a:t>为重度</a:t>
            </a:r>
            <a:endParaRPr lang="en-US" sz="1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3380707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186945" y="2502172"/>
            <a:ext cx="6400800" cy="2108116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zh-CN" altLang="en-US" sz="3200" b="1" dirty="0" smtClean="0">
                <a:solidFill>
                  <a:srgbClr val="1F66B7"/>
                </a:solidFill>
              </a:rPr>
              <a:t>系统介绍</a:t>
            </a:r>
            <a:endParaRPr lang="en-US" altLang="zh-CN" sz="3200" b="1" dirty="0" smtClean="0">
              <a:solidFill>
                <a:srgbClr val="1F66B7"/>
              </a:solidFill>
            </a:endParaRPr>
          </a:p>
          <a:p>
            <a:endParaRPr lang="en-US" altLang="zh-CN" sz="3200" b="1" dirty="0">
              <a:solidFill>
                <a:srgbClr val="1F66B7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zh-CN" altLang="en-US" sz="3200" b="1" dirty="0" smtClean="0">
                <a:solidFill>
                  <a:srgbClr val="1F66B7"/>
                </a:solidFill>
              </a:rPr>
              <a:t>系统演示</a:t>
            </a:r>
            <a:endParaRPr lang="en-US" altLang="zh-CN" sz="3200" b="1" dirty="0" smtClean="0">
              <a:solidFill>
                <a:srgbClr val="1F66B7"/>
              </a:solidFill>
            </a:endParaRPr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85815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HIS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en-US" altLang="zh-CN" sz="2400" b="1" dirty="0" err="1" smtClean="0"/>
              <a:t>Hachinski</a:t>
            </a:r>
            <a:r>
              <a:rPr lang="zh-CN" altLang="en-US" sz="2400" b="1" dirty="0" smtClean="0"/>
              <a:t>缺血指数量表）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43208" y="2174118"/>
            <a:ext cx="8660959" cy="3647201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zh-CN" sz="2800" dirty="0" smtClean="0"/>
              <a:t>       1975</a:t>
            </a:r>
            <a:r>
              <a:rPr lang="zh-CN" altLang="en-US" sz="2800" dirty="0" smtClean="0"/>
              <a:t>年，</a:t>
            </a:r>
            <a:r>
              <a:rPr lang="en-US" altLang="zh-CN" sz="2800" dirty="0" err="1" smtClean="0"/>
              <a:t>Hachinski</a:t>
            </a:r>
            <a:r>
              <a:rPr lang="zh-CN" altLang="en-US" sz="2800" dirty="0" smtClean="0"/>
              <a:t>编制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血管性痴呆简易筛查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对</a:t>
            </a:r>
            <a:r>
              <a:rPr lang="en-US" altLang="zh-CN" sz="2800" dirty="0" smtClean="0"/>
              <a:t>AD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VC</a:t>
            </a:r>
            <a:r>
              <a:rPr lang="zh-CN" altLang="en-US" sz="2800" dirty="0" smtClean="0"/>
              <a:t>有很好的区分性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两种计分方法（</a:t>
            </a:r>
            <a:r>
              <a:rPr lang="en-US" altLang="zh-CN" sz="2800" dirty="0" err="1" smtClean="0"/>
              <a:t>Hachinski</a:t>
            </a:r>
            <a:r>
              <a:rPr lang="en-US" altLang="zh-CN" sz="2800" dirty="0" smtClean="0"/>
              <a:t> &amp; Rosen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87919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HIS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en-US" altLang="zh-CN" sz="2400" b="1" dirty="0" err="1" smtClean="0"/>
              <a:t>Hachinski</a:t>
            </a:r>
            <a:r>
              <a:rPr lang="zh-CN" altLang="en-US" sz="2400" b="1" dirty="0" smtClean="0"/>
              <a:t>缺血指数量表）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2139181"/>
            <a:ext cx="8660959" cy="4107032"/>
          </a:xfrm>
          <a:solidFill>
            <a:srgbClr val="FFFFFF">
              <a:alpha val="54000"/>
            </a:srgb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000" dirty="0" smtClean="0"/>
              <a:t>            </a:t>
            </a:r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＊</a:t>
            </a:r>
            <a:r>
              <a:rPr lang="en-US" sz="1600" dirty="0" err="1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Hachinski</a:t>
            </a:r>
            <a:r>
              <a:rPr lang="en-US" sz="1600" dirty="0" err="1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计分</a:t>
            </a:r>
            <a:r>
              <a:rPr lang="en-US" sz="16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：≤4分属于Alzheimer;≥7分属于血管性痴呆；</a:t>
            </a:r>
            <a:r>
              <a:rPr lang="zh-TW" altLang="en-US" sz="2000" dirty="0"/>
              <a:t>     </a:t>
            </a:r>
            <a:endParaRPr lang="en-US" altLang="zh-TW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43393"/>
              </p:ext>
            </p:extLst>
          </p:nvPr>
        </p:nvGraphicFramePr>
        <p:xfrm>
          <a:off x="243209" y="2256162"/>
          <a:ext cx="8660958" cy="346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39"/>
                <a:gridCol w="763216"/>
                <a:gridCol w="1999723"/>
                <a:gridCol w="1688954"/>
                <a:gridCol w="702605"/>
                <a:gridCol w="1999721"/>
              </a:tblGrid>
              <a:tr h="43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选项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选项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得分</a:t>
                      </a:r>
                      <a:endParaRPr lang="en-US" dirty="0"/>
                    </a:p>
                  </a:txBody>
                  <a:tcPr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1.急性起病</a:t>
                      </a:r>
                    </a:p>
                  </a:txBody>
                  <a:tcPr marL="12700" marR="12700" marT="12700" marB="0"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HT" sz="1200" dirty="0" smtClean="0"/>
                        <a:t>A  </a:t>
                      </a:r>
                      <a:r>
                        <a:rPr lang="zh-CHT" altLang="en-US" sz="1200" dirty="0" smtClean="0"/>
                        <a:t>是</a:t>
                      </a:r>
                    </a:p>
                    <a:p>
                      <a:pPr algn="ctr"/>
                      <a:r>
                        <a:rPr lang="en-US" altLang="zh-CHT" sz="1200" dirty="0" smtClean="0"/>
                        <a:t>B  </a:t>
                      </a:r>
                      <a:r>
                        <a:rPr lang="zh-CHT" altLang="en-US" sz="1200" dirty="0" smtClean="0"/>
                        <a:t>否</a:t>
                      </a:r>
                      <a:endParaRPr lang="en-US" sz="1200" dirty="0" smtClean="0"/>
                    </a:p>
                    <a:p>
                      <a:pPr algn="just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情绪控制力减弱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HT" sz="1200" dirty="0" smtClean="0"/>
                        <a:t>A  </a:t>
                      </a:r>
                      <a:r>
                        <a:rPr lang="zh-CHT" altLang="en-US" sz="1200" dirty="0" smtClean="0"/>
                        <a:t>是</a:t>
                      </a:r>
                    </a:p>
                    <a:p>
                      <a:pPr algn="ctr"/>
                      <a:r>
                        <a:rPr lang="en-US" altLang="zh-CHT" sz="1200" dirty="0" smtClean="0"/>
                        <a:t>B  </a:t>
                      </a:r>
                      <a:r>
                        <a:rPr lang="zh-CHT" altLang="en-US" sz="1200" dirty="0" smtClean="0"/>
                        <a:t>否</a:t>
                      </a:r>
                      <a:endParaRPr lang="en-US" sz="1200" dirty="0" smtClean="0"/>
                    </a:p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病情逐步恶化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高血压病史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波动性病程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A=2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有中风病史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A=2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夜间意识模糊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伴有动脉硬化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人格相对保持完整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神经系统局灶性症状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A=2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情绪低落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神经系统局灶性体征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3324">
                <a:tc>
                  <a:txBody>
                    <a:bodyPr/>
                    <a:lstStyle/>
                    <a:p>
                      <a:pPr algn="just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躯体性不是的主诉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A=1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分，B＝0分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421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ADL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日常生活能力量表）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2055621"/>
            <a:ext cx="8660959" cy="4431272"/>
          </a:xfrm>
          <a:solidFill>
            <a:srgbClr val="FFFFFF">
              <a:alpha val="5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华文楷体"/>
                <a:ea typeface="华文楷体"/>
                <a:cs typeface="华文楷体"/>
              </a:rPr>
              <a:t>            </a:t>
            </a: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TW" altLang="en-US" sz="1400" dirty="0" smtClean="0">
                <a:latin typeface="华文楷体"/>
                <a:ea typeface="华文楷体"/>
                <a:cs typeface="华文楷体"/>
              </a:rPr>
              <a:t>得分范围为</a:t>
            </a:r>
            <a:r>
              <a:rPr lang="en-US" altLang="zh-TW" sz="1400" dirty="0">
                <a:latin typeface="华文楷体"/>
                <a:ea typeface="华文楷体"/>
                <a:cs typeface="华文楷体"/>
              </a:rPr>
              <a:t>20-80</a:t>
            </a:r>
            <a:r>
              <a:rPr lang="zh-TW" altLang="en-US" sz="1400" dirty="0">
                <a:latin typeface="华文楷体"/>
                <a:ea typeface="华文楷体"/>
                <a:cs typeface="华文楷体"/>
              </a:rPr>
              <a:t>分，</a:t>
            </a:r>
            <a:r>
              <a:rPr lang="en-US" altLang="zh-TW" sz="1400" dirty="0">
                <a:latin typeface="华文楷体"/>
                <a:ea typeface="华文楷体"/>
                <a:cs typeface="华文楷体"/>
              </a:rPr>
              <a:t>&gt;23</a:t>
            </a:r>
            <a:r>
              <a:rPr lang="zh-TW" altLang="en-US" sz="1400" dirty="0">
                <a:latin typeface="华文楷体"/>
                <a:ea typeface="华文楷体"/>
                <a:cs typeface="华文楷体"/>
              </a:rPr>
              <a:t>分为认知功能功能损害。 </a:t>
            </a:r>
            <a:endParaRPr lang="en-US" altLang="zh-TW" sz="14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77344"/>
              </p:ext>
            </p:extLst>
          </p:nvPr>
        </p:nvGraphicFramePr>
        <p:xfrm>
          <a:off x="243208" y="1739700"/>
          <a:ext cx="8715005" cy="417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67"/>
                <a:gridCol w="2857239"/>
                <a:gridCol w="2205588"/>
                <a:gridCol w="971311"/>
              </a:tblGrid>
              <a:tr h="4323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做饭。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、自己做饭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包括洗菜、切菜、打火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生火、炒菜等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 rowSpan="9">
                  <a:txBody>
                    <a:bodyPr/>
                    <a:lstStyle/>
                    <a:p>
                      <a:pPr marL="342900" indent="-342900" algn="ctr">
                        <a:buAutoNum type="alphaUcPeriod"/>
                      </a:pP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完全可以自己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B.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有些困难，自己尚能完成；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C.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需要帮助；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D.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根本没法做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1分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B＝2分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C＝3分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4分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zh-CN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穿脱衣服。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、吃药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能记住按时服药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并能服用正确的药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、洗漱。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13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、一般轻家务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扫地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擦桌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H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HT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、上下床、坐下或站起。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14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、较重家务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擦地擦窗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搬东西等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、室内走动。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H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15</a:t>
                      </a:r>
                      <a:r>
                        <a:rPr lang="zh-CHT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、洗自己的衣服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、上厕所。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16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、剪脚趾甲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、大小便控制。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17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、购物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H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CHT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、洗澡。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18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、使用电话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必须会拨号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、自己搭乘公共汽车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知道乘哪一路车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并能独自去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19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、管理个人钱财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指自己能买东西、找零钱、算钱等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、在住地附近活动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20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、独自在家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能独自在家呆一天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983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AD8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极早期失智筛查量表）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2256165"/>
            <a:ext cx="8660959" cy="4107032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华文楷体"/>
                <a:ea typeface="华文楷体"/>
                <a:cs typeface="华文楷体"/>
              </a:rPr>
              <a:t>            </a:t>
            </a: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zh-CN" altLang="en-US" sz="1900" dirty="0" smtClean="0">
                <a:latin typeface="华文楷体"/>
                <a:ea typeface="华文楷体"/>
                <a:cs typeface="华文楷体"/>
              </a:rPr>
              <a:t>＊得分≥</a:t>
            </a:r>
            <a:r>
              <a:rPr lang="en-US" altLang="zh-CN" sz="1900" dirty="0" smtClean="0">
                <a:latin typeface="华文楷体"/>
                <a:ea typeface="华文楷体"/>
                <a:cs typeface="华文楷体"/>
              </a:rPr>
              <a:t>2 </a:t>
            </a:r>
            <a:r>
              <a:rPr lang="zh-CN" altLang="en-US" sz="1900" dirty="0" smtClean="0">
                <a:latin typeface="华文楷体"/>
                <a:ea typeface="华文楷体"/>
                <a:cs typeface="华文楷体"/>
              </a:rPr>
              <a:t>有可能为早期失智表现</a:t>
            </a:r>
            <a:endParaRPr lang="en-US" altLang="zh-TW" sz="19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4383"/>
              </p:ext>
            </p:extLst>
          </p:nvPr>
        </p:nvGraphicFramePr>
        <p:xfrm>
          <a:off x="243208" y="2055620"/>
          <a:ext cx="8660958" cy="362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69"/>
                <a:gridCol w="3215770"/>
                <a:gridCol w="1418719"/>
              </a:tblGrid>
              <a:tr h="3950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403199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、判断力出现问题。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A.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是，有改变；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不是，没有改变；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C.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不知道</a:t>
                      </a:r>
                    </a:p>
                  </a:txBody>
                  <a:tcPr marL="12700" marR="12700" marT="12700" marB="0" anchor="ctr"/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A=1分，B＝C＝0分</a:t>
                      </a:r>
                    </a:p>
                  </a:txBody>
                  <a:tcPr marL="12700" marR="12700" marT="12700" marB="0" anchor="ctr"/>
                </a:tc>
              </a:tr>
              <a:tr h="40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 2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、对业余爱好、活动的兴趣下降。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40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、反复重复相同的事情。 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40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、学习使用工具等存在困难。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40319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、记不清当前月份或年份等。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40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、处理复杂的财务问题存在问题。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40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、记住约定的时间有困难。 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40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、每天都有思考和（或）记忆方面的问题。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232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NPI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神经精神科问卷）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43208" y="2157407"/>
            <a:ext cx="8660959" cy="3647201"/>
          </a:xfrm>
          <a:solidFill>
            <a:srgbClr val="FFFFFF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个常见痴呆的精神症状，包括：</a:t>
            </a:r>
            <a:r>
              <a:rPr lang="zh-CN" altLang="en-US" b="1" dirty="0" smtClean="0"/>
              <a:t>妄想、幻觉、激越、抑郁、焦虑、淡漠、欣快、脱抑制行为、异常动作、夜间行为紊乱、饮食异常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评分对象包括</a:t>
            </a:r>
            <a:r>
              <a:rPr lang="zh-CN" altLang="en-US" b="1" dirty="0" smtClean="0"/>
              <a:t>患者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照料者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四项评价（</a:t>
            </a:r>
            <a:r>
              <a:rPr lang="zh-CN" altLang="en-US" b="1" dirty="0" smtClean="0"/>
              <a:t>症状有无，发生频率，严重程度，照料者苦恼程度</a:t>
            </a:r>
            <a:r>
              <a:rPr lang="zh-CN" altLang="en-US" dirty="0" smtClean="0"/>
              <a:t>），两项计分（</a:t>
            </a:r>
            <a:r>
              <a:rPr lang="zh-CN" altLang="en-US" b="1" dirty="0" smtClean="0"/>
              <a:t>患者症状总得分</a:t>
            </a:r>
            <a:r>
              <a:rPr lang="zh-CN" altLang="en-US" dirty="0" smtClean="0"/>
              <a:t>＝求和（发生频率＊严重程度），</a:t>
            </a:r>
            <a:r>
              <a:rPr lang="zh-CN" altLang="en-US" b="1" dirty="0" smtClean="0"/>
              <a:t>照料者苦恼程度总得分</a:t>
            </a:r>
            <a:r>
              <a:rPr lang="zh-CN" altLang="en-US" dirty="0" smtClean="0"/>
              <a:t>＝求和各项）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2383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1871788"/>
            <a:ext cx="8660959" cy="4282663"/>
          </a:xfrm>
          <a:solidFill>
            <a:srgbClr val="FFFFFF">
              <a:alpha val="54000"/>
            </a:srgbClr>
          </a:solidFill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TW" sz="2000" dirty="0" smtClean="0">
                <a:latin typeface="华文楷体"/>
                <a:ea typeface="华文楷体"/>
                <a:cs typeface="华文楷体"/>
              </a:rPr>
              <a:t>            </a:t>
            </a:r>
          </a:p>
          <a:p>
            <a:pPr marL="0" indent="0" algn="ctr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 algn="ctr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 algn="ctr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 algn="ctr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 algn="ctr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 algn="ctr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1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16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16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/>
                <a:ea typeface="华文楷体"/>
                <a:cs typeface="华文楷体"/>
              </a:rPr>
              <a:t>＊</a:t>
            </a:r>
            <a:r>
              <a:rPr lang="zh-CN" altLang="en-US" sz="1600" dirty="0">
                <a:latin typeface="华文楷体"/>
                <a:ea typeface="华文楷体"/>
                <a:cs typeface="华文楷体"/>
              </a:rPr>
              <a:t>患者症状总得分</a:t>
            </a:r>
            <a:r>
              <a:rPr lang="en-US" altLang="zh-CN" sz="1600" dirty="0">
                <a:latin typeface="华文楷体"/>
                <a:ea typeface="华文楷体"/>
                <a:cs typeface="华文楷体"/>
              </a:rPr>
              <a:t>&lt;20</a:t>
            </a:r>
            <a:r>
              <a:rPr lang="zh-CN" altLang="en-US" sz="1600" dirty="0">
                <a:latin typeface="华文楷体"/>
                <a:ea typeface="华文楷体"/>
                <a:cs typeface="华文楷体"/>
              </a:rPr>
              <a:t>，为轻度症状；得分</a:t>
            </a:r>
            <a:r>
              <a:rPr lang="en-US" altLang="zh-CN" sz="1600" dirty="0">
                <a:latin typeface="华文楷体"/>
                <a:ea typeface="华文楷体"/>
                <a:cs typeface="华文楷体"/>
              </a:rPr>
              <a:t>20-50</a:t>
            </a:r>
            <a:r>
              <a:rPr lang="zh-CN" altLang="en-US" sz="1600" dirty="0">
                <a:latin typeface="华文楷体"/>
                <a:ea typeface="华文楷体"/>
                <a:cs typeface="华文楷体"/>
              </a:rPr>
              <a:t>为中度症状；得分</a:t>
            </a:r>
            <a:r>
              <a:rPr lang="en-US" altLang="zh-CN" sz="1600" dirty="0">
                <a:latin typeface="华文楷体"/>
                <a:ea typeface="华文楷体"/>
                <a:cs typeface="华文楷体"/>
              </a:rPr>
              <a:t>&gt;50</a:t>
            </a:r>
            <a:r>
              <a:rPr lang="zh-CN" altLang="en-US" sz="1600" dirty="0">
                <a:latin typeface="华文楷体"/>
                <a:ea typeface="华文楷体"/>
                <a:cs typeface="华文楷体"/>
              </a:rPr>
              <a:t>为重度症状。照料者苦恼程度得分的范围为</a:t>
            </a:r>
            <a:r>
              <a:rPr lang="en-US" altLang="zh-CN" sz="1600" dirty="0">
                <a:latin typeface="华文楷体"/>
                <a:ea typeface="华文楷体"/>
                <a:cs typeface="华文楷体"/>
              </a:rPr>
              <a:t>1-60</a:t>
            </a:r>
            <a:r>
              <a:rPr lang="zh-CN" altLang="en-US" sz="1600" dirty="0">
                <a:latin typeface="华文楷体"/>
                <a:ea typeface="华文楷体"/>
                <a:cs typeface="华文楷体"/>
              </a:rPr>
              <a:t>分，得分越高代表苦恼程度越高。 </a:t>
            </a:r>
            <a:r>
              <a:rPr lang="zh-TW" altLang="en-US" sz="2000" dirty="0">
                <a:latin typeface="华文楷体"/>
                <a:ea typeface="华文楷体"/>
                <a:cs typeface="华文楷体"/>
              </a:rPr>
              <a:t>     </a:t>
            </a:r>
            <a:endParaRPr lang="en-US" altLang="zh-TW" sz="20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38193"/>
              </p:ext>
            </p:extLst>
          </p:nvPr>
        </p:nvGraphicFramePr>
        <p:xfrm>
          <a:off x="243208" y="911647"/>
          <a:ext cx="8660957" cy="461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886"/>
                <a:gridCol w="3035564"/>
                <a:gridCol w="612578"/>
                <a:gridCol w="716117"/>
                <a:gridCol w="675581"/>
                <a:gridCol w="851231"/>
              </a:tblGrid>
              <a:tr h="37514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I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Ⅱ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与得分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Ⅲ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与得分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Ⅳ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与得分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63654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、妄想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错误的观念如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: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认为别人偷他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她的东西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怀疑有人害 他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怀疑配偶不忠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怀疑要遗弃他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、情感淡漠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对以前感兴趣的活动失去兴趣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对别人的活动和计 划漠不关心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自发活动比以前少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 rowSpan="6">
                  <a:txBody>
                    <a:bodyPr/>
                    <a:lstStyle/>
                    <a:p>
                      <a:pPr marL="228600" indent="-228600" algn="l" fontAlgn="b">
                        <a:buAutoNum type="alphaUcPeriod"/>
                      </a:pP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无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28600" indent="-228600" algn="l" fontAlgn="b">
                        <a:buAutoNum type="alphaUcPeriod"/>
                      </a:pP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有；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28600" indent="-228600" algn="l" fontAlgn="b">
                        <a:buAutoNum type="alphaUcPeriod"/>
                      </a:pP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l" fontAlgn="b">
                        <a:buNone/>
                      </a:pP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不计分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偶尔，少于每周一次；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经常，大约每周一次；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频繁，每周几次，但少于每周一次；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十分频繁，每天一次或多次或者持续</a:t>
                      </a: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l" fontAlgn="b"/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l" fontAlgn="b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分；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l" fontAlgn="b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分；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分；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 rowSpan="6"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轻度可以觉察但不明显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B.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中度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明显但不十分突出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C.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重度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非常突出的变化。</a:t>
                      </a: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l" fontAlgn="b">
                        <a:buFontTx/>
                        <a:buNone/>
                      </a:pP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分；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分；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</a:t>
                      </a: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不苦恼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B.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极轻度的苦恼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照料者无需采取措施应对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C.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中度苦恼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照料者难以自行应对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D.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重度苦恼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照料者难以应对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E.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极度苦恼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照料者无法应对。 </a:t>
                      </a: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l" fontAlgn="b"/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1分，</a:t>
                      </a:r>
                    </a:p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B＝2分，</a:t>
                      </a:r>
                    </a:p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C＝3分，D=4分，</a:t>
                      </a:r>
                    </a:p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E＝5分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</a:tr>
              <a:tr h="64434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、幻觉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视幻觉或听幻觉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看到或听到不存在的东西或声音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和 实际不存在的人说话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、脱抑制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行为突兀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如与陌生人讲话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自来熟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说话不顾及别 人的感受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说一些粗话或谈论性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而以前他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她不会说这些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、激越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攻击性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拒绝别人的帮助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难以驾驭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固执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向别人大 喊大叫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打骂别人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、易激惹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情绪不稳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不耐烦或疯狂的举动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对延误无法忍受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 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对计划中的活动不能耐心等待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突然暴怒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17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、心境恶劣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说或表现出伤心或情绪低落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哭泣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、异常运动行为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反复进行无意义的活动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如围着房屋转圈、 摆弄纽扣、用绳子包扎捆绑等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无目的的活动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多动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84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、焦虑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与照料者分开后不安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精神紧张的表现如呼吸急促、叹 气、不能放松或感觉紧张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对将来的事情担心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、睡眠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夜间行为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晚上把别人弄醒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早晨很早起床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白天频繁 打盹</a:t>
                      </a:r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17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、欣快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过于高兴、感觉过于良好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对别人并不觉得有趣的事情 感到幽默并开怀大笑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与情景场合不符的欢乐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?)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、食欲和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或进食障碍</a:t>
                      </a:r>
                    </a:p>
                  </a:txBody>
                  <a:tcPr marL="12700" marR="12700" marT="12700" marB="0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just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326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HAMD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汉密尔顿抑郁量表）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7008" y="2186115"/>
            <a:ext cx="8278382" cy="4052991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  1960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年，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Hamilton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编制</a:t>
            </a:r>
            <a:r>
              <a:rPr lang="zh-CN" altLang="zh-CN" sz="3200" dirty="0" smtClean="0">
                <a:latin typeface="华文楷体"/>
                <a:ea typeface="华文楷体"/>
                <a:cs typeface="华文楷体"/>
              </a:rPr>
              <a:t>；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最普遍使用的抑郁评定量表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标准明确，便于掌握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lang="en-US" altLang="zh-CN" sz="3200" dirty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对于焦虑症和抑郁症不能做很好的区分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9569124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HAMD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汉密尔顿抑郁量表）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84960"/>
              </p:ext>
            </p:extLst>
          </p:nvPr>
        </p:nvGraphicFramePr>
        <p:xfrm>
          <a:off x="250635" y="1783545"/>
          <a:ext cx="8621844" cy="412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566"/>
                <a:gridCol w="4934085"/>
                <a:gridCol w="2151193"/>
              </a:tblGrid>
              <a:tr h="354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660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抑郁情绪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只在问到时才诉述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在访谈中自发地表达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不用言语也可以从表情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姿势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声音或欲哭中流露出这种情绪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病人的自发言语和非语言表达几乎完全表现为这种情绪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b"/>
                </a:tc>
              </a:tr>
              <a:tr h="891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 有罪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感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责备自己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感到自己已连累他人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认为自己犯了罪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或反复思考以往的过失和错误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认为目前的疾病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是对自己错误的惩罚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或有罪恶妄想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罪恶妄想伴有指责或威胁性幻觉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b"/>
                </a:tc>
              </a:tr>
              <a:tr h="6619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自杀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觉得活着没有意义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希望自己已经死去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或常想到与死有关的事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消极观念自杀念头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有严重自杀行为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b"/>
                </a:tc>
              </a:tr>
              <a:tr h="5268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入睡困难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主诉有入睡困难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上床半小时后仍不能入睡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主诉每晚均有入睡困难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b"/>
                </a:tc>
              </a:tr>
              <a:tr h="54039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HT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 </a:t>
                      </a:r>
                      <a:r>
                        <a:rPr lang="zh-CHT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睡眠</a:t>
                      </a:r>
                      <a:r>
                        <a:rPr lang="zh-CHT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不深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睡眠浅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多恶梦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半夜（晚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点钟以前）曾醒来（不包括上厕所）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b"/>
                </a:tc>
              </a:tr>
              <a:tr h="48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6 早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醒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有早醒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比平时早醒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小时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但能重新入睡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应排除平时习惯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早醒后无法重新入睡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9479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HAMD</a:t>
            </a:r>
            <a:r>
              <a:rPr lang="zh-CN" altLang="en-US" sz="4000" b="1" dirty="0" smtClean="0"/>
              <a:t>（续）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汉密尔顿抑郁量表）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95305"/>
              </p:ext>
            </p:extLst>
          </p:nvPr>
        </p:nvGraphicFramePr>
        <p:xfrm>
          <a:off x="229700" y="1800010"/>
          <a:ext cx="8660958" cy="461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07"/>
                <a:gridCol w="5254588"/>
                <a:gridCol w="1580863"/>
              </a:tblGrid>
              <a:tr h="3548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12279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工作和兴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趣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提问时才诉述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自发地直接或间接表达对活动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工作或学习失去兴趣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如感到没精打彩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犹豫不决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不能坚持或需强迫自己去工作或活动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活动时间减少或成效下降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住院病人每天参加病房劳动或娱乐不满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小时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因目前的疾病而停止工作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住院者不参加任何活动或者没有他人帮助便不能完成病室日常事务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ctr"/>
                </a:tc>
              </a:tr>
              <a:tr h="62145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迟缓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（指思维和言语缓慢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注意力难以集中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主动性减退）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精神检查中发现轻度迟缓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精神检查中发现明显迟缓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精神检查进行困难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完全不能回答问题（木僵）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ctr"/>
                </a:tc>
              </a:tr>
              <a:tr h="567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 激越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检查时有些心神不定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明显心神不定或小动作多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不能静坐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检查中曾起立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搓手、咬手指、扯头发、咬嘴唇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ctr"/>
                </a:tc>
              </a:tr>
              <a:tr h="5268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精神性焦虑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问及时诉述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自发地表达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表情和言谈流露出明显忧虑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明显惊恐。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ctr"/>
                </a:tc>
              </a:tr>
              <a:tr h="6028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躯体性焦虑（指焦虑的生理症状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包括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: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口干、腹胀、腹泻、打呃、腹绞痛、心悸、头痛、过度换气和叹气，以及尿频和出汗）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只在问到时才诉述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在访谈中自发地表达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不用言语也可以从表情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姿势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声音或欲哭中流露出这种情绪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E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病人的自发言语和非语言表达几乎完全表现为这种情绪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211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HAMD</a:t>
            </a:r>
            <a:r>
              <a:rPr lang="zh-CN" altLang="en-US" sz="4000" b="1" dirty="0" smtClean="0"/>
              <a:t>（续）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汉密尔顿抑郁量表）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86502"/>
              </p:ext>
            </p:extLst>
          </p:nvPr>
        </p:nvGraphicFramePr>
        <p:xfrm>
          <a:off x="243212" y="1914039"/>
          <a:ext cx="8660956" cy="386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948"/>
                <a:gridCol w="4778581"/>
                <a:gridCol w="1909427"/>
              </a:tblGrid>
              <a:tr h="3515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750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胃肠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道症状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食欲减退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但不需他人鼓励便自行进食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进食需他人催促或请求和需要应用泻药或助消化药。</a:t>
                      </a:r>
                      <a:r>
                        <a:rPr lang="en-US" sz="13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ctr"/>
                </a:tc>
              </a:tr>
              <a:tr h="68298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13 </a:t>
                      </a:r>
                      <a:r>
                        <a:rPr lang="ja-JP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全身</a:t>
                      </a: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症状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没有；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四肢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背部或颈部沉重感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背痛、头痛、肌肉疼痛、全身乏力或疲倦；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症状明显。</a:t>
                      </a:r>
                      <a:r>
                        <a:rPr lang="en-US" sz="13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b"/>
                </a:tc>
              </a:tr>
              <a:tr h="58803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14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性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症状（指性欲减退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月经紊乱等）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1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轻度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重度；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不能肯定，或该项对被评者不适合。（不计入总分）。</a:t>
                      </a:r>
                      <a:r>
                        <a:rPr lang="en-US" sz="13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D=0分</a:t>
                      </a:r>
                    </a:p>
                  </a:txBody>
                  <a:tcPr marL="12700" marR="12700" marT="12700" marB="0" anchor="b"/>
                </a:tc>
              </a:tr>
              <a:tr h="435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15 疑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 1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对身体过分关注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反复考虑健康问题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有疑病妄想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伴幻觉的疑病妄想。</a:t>
                      </a:r>
                      <a:r>
                        <a:rPr lang="en-US" sz="13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A=0分，B＝1分，C＝2分，D=3分，E＝4分</a:t>
                      </a:r>
                    </a:p>
                  </a:txBody>
                  <a:tcPr marL="12700" marR="12700" marT="12700" marB="0" anchor="b"/>
                </a:tc>
              </a:tr>
              <a:tr h="34285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16 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体重减轻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没有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;B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一周内体重减轻超过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0.5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公斤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;C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一周内体重减轻超过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公斤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b"/>
                </a:tc>
              </a:tr>
              <a:tr h="710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17 自知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力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知道自己有病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表现为抑郁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b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知道自己有病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但归咎伙食太差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环境问题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工作过忙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病毒感染或需要休息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;</a:t>
                      </a:r>
                      <a:r>
                        <a:rPr lang="en-US" altLang="zh-TW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C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完全否认有病。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A=0分，B＝1分，C＝2分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63028"/>
              </p:ext>
            </p:extLst>
          </p:nvPr>
        </p:nvGraphicFramePr>
        <p:xfrm>
          <a:off x="243212" y="5844134"/>
          <a:ext cx="3619500" cy="195580"/>
        </p:xfrm>
        <a:graphic>
          <a:graphicData uri="http://schemas.openxmlformats.org/drawingml/2006/table">
            <a:tbl>
              <a:tblPr/>
              <a:tblGrid>
                <a:gridCol w="3619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＊得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分大于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17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分为提示抑郁状态。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6260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186945" y="2502172"/>
            <a:ext cx="6400800" cy="2108116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系统介绍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1F66B7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zh-CN" altLang="en-US" sz="3200" b="1" dirty="0" smtClean="0">
                <a:solidFill>
                  <a:srgbClr val="1F66B7"/>
                </a:solidFill>
              </a:rPr>
              <a:t>系统演示</a:t>
            </a:r>
            <a:endParaRPr lang="en-US" altLang="zh-CN" sz="3200" b="1" dirty="0" smtClean="0">
              <a:solidFill>
                <a:srgbClr val="1F66B7"/>
              </a:solidFill>
            </a:endParaRPr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455990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HAMA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汉密尔顿焦虑量表</a:t>
            </a:r>
            <a:r>
              <a:rPr lang="zh-CN" altLang="en-US" sz="2400" b="1" dirty="0"/>
              <a:t>）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17980" y="2140191"/>
            <a:ext cx="8386188" cy="3647691"/>
          </a:xfrm>
          <a:noFill/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1959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年，</a:t>
            </a:r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Hamilton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编制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能够很好的反映焦虑程度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2800" dirty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主要涉及躯体性焦虑和精神性焦虑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2800" dirty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对于焦虑症和抑郁症不能做很好的区分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0504488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HAMA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汉密尔顿焦虑量表</a:t>
            </a:r>
            <a:r>
              <a:rPr lang="zh-CN" altLang="en-US" sz="2400" b="1" dirty="0"/>
              <a:t>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1955349"/>
            <a:ext cx="7894075" cy="4431272"/>
          </a:xfrm>
          <a:solidFill>
            <a:srgbClr val="FFFFFF">
              <a:alpha val="54000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 smtClean="0"/>
              <a:t>           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endParaRPr lang="en-US" sz="1200" dirty="0" smtClean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  <a:p>
            <a:endParaRPr lang="en-US" sz="1200" dirty="0" smtClean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  <a:p>
            <a:endParaRPr lang="en-US" sz="1200" dirty="0" smtClean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总</a:t>
            </a:r>
            <a:r>
              <a:rPr lang="en-US" sz="12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分如小于7分，病人就没有焦虑症状；超过7分，可能有焦虑；超过14分，肯定有焦虑；超过21分，肯定有明显焦虑；超过29分，可能为严重焦虑。一般划界分为14分。</a:t>
            </a:r>
            <a:endParaRPr lang="en-US" altLang="zh-TW" sz="12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66282"/>
              </p:ext>
            </p:extLst>
          </p:nvPr>
        </p:nvGraphicFramePr>
        <p:xfrm>
          <a:off x="189162" y="1720346"/>
          <a:ext cx="8715005" cy="417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631"/>
                <a:gridCol w="3769747"/>
                <a:gridCol w="1094442"/>
                <a:gridCol w="797185"/>
              </a:tblGrid>
              <a:tr h="4323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．［焦虑心境］担心、担忧，感到有最坏的事情将要发生，容易激惹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．［感觉系统症状］视物模糊、发冷发热、软弱无力感、浑身刺痛</a:t>
                      </a:r>
                    </a:p>
                  </a:txBody>
                  <a:tcPr marL="12700" marR="12700" marT="12700" marB="0" anchor="b"/>
                </a:tc>
                <a:tc rowSpan="7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A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无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B 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症状轻微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C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有肯定的症状，但不影响生活和活动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D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症状重，需加处理，或已影响生活或活动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E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症状极重，严重影响其生活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A=0分</a:t>
                      </a:r>
                    </a:p>
                    <a:p>
                      <a:pPr algn="l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B＝1分</a:t>
                      </a:r>
                    </a:p>
                    <a:p>
                      <a:pPr algn="l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C＝2分</a:t>
                      </a:r>
                    </a:p>
                    <a:p>
                      <a:pPr algn="l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D=3分E=4分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．［紧张］紧张感、易疲劳、不能放松，情绪反应，易哭、颤抖、感到不安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．［心血管系统症状］心动过速、心悸、胸痛、血管跳动感、昏倒感、心博脱漏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．［害怕］害怕黑暗、陌生人、一人独处、动物、乘车或旅行及人多的场合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．［呼吸系统症状］胸闷、窒息感、叹息、呼吸困难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．［失眠］难以入睡、易醒、睡得不深、多梦、夜惊、醒后感疲倦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．［胃肠道症状］吞咽困难、嗳气、消化不良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进食后腹痛、腹胀、恶心、胃部饱感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、肠鸣、腹泻、体重减轻、便秘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．［认知功能］注意力不能集中，记忆力差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．［生殖泌尿系统症状］尿意频数、尿急、停经、性冷淡、早泄、阳萎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．［抑郁心境］丧失兴趣、对以往爱好缺乏快感、忧郁、早醒、昼重夜轻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13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．［植物神经系统症状］口干、潮红、苍白、易出汗、易起“鸡起疙瘩”、紧张性头痛、毛发竖起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923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．［肌肉系统症状］肌肉酸痛、活动不灵活、肌肉抽动、肢体抽动、牙齿打颤、声音发抖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．［会谈时行为表现］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(1)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一般表现：紧张、不能松弛、忐忑不安、咬手指、紧紧握拳、摸弄手帕、面肌抽动、不停顿足、手发抖、皱眉、表情僵硬、肌张力高、叹息样呼吸、面色苍白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生理表现：吞咽、打呃、安静时心率快、呼吸快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(20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次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分以上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、腱反射亢进、震颤、瞳孔放大、眼睑跳动、易出汗、眼球突出。</a:t>
                      </a:r>
                      <a:b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</a:b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329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SDS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抑郁自评量表）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43208" y="2052419"/>
            <a:ext cx="8660959" cy="4052991"/>
          </a:xfrm>
          <a:noFill/>
        </p:spPr>
        <p:txBody>
          <a:bodyPr>
            <a:no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基于</a:t>
            </a:r>
            <a:r>
              <a:rPr lang="en-US" altLang="zh-CN" dirty="0" err="1" smtClean="0">
                <a:latin typeface="华文楷体"/>
                <a:ea typeface="华文楷体"/>
                <a:cs typeface="华文楷体"/>
              </a:rPr>
              <a:t>Zung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抑郁量表（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1965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年）编制</a:t>
            </a:r>
            <a:r>
              <a:rPr lang="zh-CN" altLang="zh-CN" dirty="0" smtClean="0">
                <a:latin typeface="华文楷体"/>
                <a:ea typeface="华文楷体"/>
                <a:cs typeface="华文楷体"/>
              </a:rPr>
              <a:t>；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四种特异性症状：</a:t>
            </a:r>
            <a:r>
              <a:rPr lang="en-US" altLang="zh-TW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1.</a:t>
            </a:r>
            <a:r>
              <a:rPr lang="zh-TW" altLang="en-US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精神性</a:t>
            </a:r>
            <a:r>
              <a:rPr lang="en-US" altLang="zh-TW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-</a:t>
            </a:r>
            <a:r>
              <a:rPr lang="zh-TW" altLang="en-US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情感症状</a:t>
            </a:r>
            <a:r>
              <a:rPr lang="zh-TW" altLang="en-US" dirty="0" smtClean="0">
                <a:latin typeface="华文楷体"/>
                <a:ea typeface="华文楷体"/>
                <a:cs typeface="华文楷体"/>
              </a:rPr>
              <a:t>，包含抑郁心境和哭泣</a:t>
            </a:r>
            <a:r>
              <a:rPr lang="en-US" altLang="zh-TW" dirty="0" smtClean="0">
                <a:latin typeface="华文楷体"/>
                <a:ea typeface="华文楷体"/>
                <a:cs typeface="华文楷体"/>
              </a:rPr>
              <a:t>2</a:t>
            </a:r>
            <a:r>
              <a:rPr lang="zh-TW" altLang="en-US" dirty="0" smtClean="0">
                <a:latin typeface="华文楷体"/>
                <a:ea typeface="华文楷体"/>
                <a:cs typeface="华文楷体"/>
              </a:rPr>
              <a:t>个条目；</a:t>
            </a:r>
            <a:r>
              <a:rPr lang="en-US" altLang="zh-TW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2</a:t>
            </a:r>
            <a:r>
              <a:rPr lang="en-US" altLang="zh-TW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.</a:t>
            </a:r>
            <a:r>
              <a:rPr lang="zh-TW" altLang="en-US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躯体性障碍</a:t>
            </a:r>
            <a:r>
              <a:rPr lang="zh-TW" altLang="en-US" dirty="0">
                <a:latin typeface="华文楷体"/>
                <a:ea typeface="华文楷体"/>
                <a:cs typeface="华文楷体"/>
              </a:rPr>
              <a:t>，包含情绪的日夜差异、睡眠障碍、食欲减退、性欲减退、体重减轻、便秘、心动过速、易疲劳共</a:t>
            </a:r>
            <a:r>
              <a:rPr lang="en-US" altLang="zh-TW" dirty="0">
                <a:latin typeface="华文楷体"/>
                <a:ea typeface="华文楷体"/>
                <a:cs typeface="华文楷体"/>
              </a:rPr>
              <a:t>8</a:t>
            </a:r>
            <a:r>
              <a:rPr lang="zh-TW" altLang="en-US" dirty="0">
                <a:latin typeface="华文楷体"/>
                <a:ea typeface="华文楷体"/>
                <a:cs typeface="华文楷体"/>
              </a:rPr>
              <a:t>个条目</a:t>
            </a:r>
            <a:r>
              <a:rPr lang="zh-TW" altLang="en-US" dirty="0" smtClean="0">
                <a:latin typeface="华文楷体"/>
                <a:ea typeface="华文楷体"/>
                <a:cs typeface="华文楷体"/>
              </a:rPr>
              <a:t>；</a:t>
            </a:r>
            <a:r>
              <a:rPr lang="en-US" altLang="zh-TW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3</a:t>
            </a:r>
            <a:r>
              <a:rPr lang="en-US" altLang="zh-TW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.</a:t>
            </a:r>
            <a:r>
              <a:rPr lang="zh-TW" altLang="en-US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精神运动性障碍</a:t>
            </a:r>
            <a:r>
              <a:rPr lang="zh-TW" altLang="en-US" dirty="0">
                <a:latin typeface="华文楷体"/>
                <a:ea typeface="华文楷体"/>
                <a:cs typeface="华文楷体"/>
              </a:rPr>
              <a:t>，包含精神运动性抑制和激越</a:t>
            </a:r>
            <a:r>
              <a:rPr lang="en-US" altLang="zh-TW" dirty="0">
                <a:latin typeface="华文楷体"/>
                <a:ea typeface="华文楷体"/>
                <a:cs typeface="华文楷体"/>
              </a:rPr>
              <a:t>2</a:t>
            </a:r>
            <a:r>
              <a:rPr lang="zh-TW" altLang="en-US" dirty="0">
                <a:latin typeface="华文楷体"/>
                <a:ea typeface="华文楷体"/>
                <a:cs typeface="华文楷体"/>
              </a:rPr>
              <a:t>个条目</a:t>
            </a:r>
            <a:r>
              <a:rPr lang="zh-TW" altLang="en-US" dirty="0" smtClean="0">
                <a:latin typeface="华文楷体"/>
                <a:ea typeface="华文楷体"/>
                <a:cs typeface="华文楷体"/>
              </a:rPr>
              <a:t>；</a:t>
            </a:r>
            <a:r>
              <a:rPr lang="en-US" altLang="zh-TW" u="sng" dirty="0" smtClean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4</a:t>
            </a:r>
            <a:r>
              <a:rPr lang="en-US" altLang="zh-TW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.</a:t>
            </a:r>
            <a:r>
              <a:rPr lang="zh-TW" altLang="en-US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抑郁的心理障碍</a:t>
            </a:r>
            <a:r>
              <a:rPr lang="zh-TW" altLang="en-US" dirty="0">
                <a:latin typeface="华文楷体"/>
                <a:ea typeface="华文楷体"/>
                <a:cs typeface="华文楷体"/>
              </a:rPr>
              <a:t>包含思维混乱、无望感、易激惹、犹豫不决、自我贬值、空虚感、反复思考自杀和不满足共</a:t>
            </a:r>
            <a:r>
              <a:rPr lang="en-US" altLang="zh-TW" dirty="0">
                <a:latin typeface="华文楷体"/>
                <a:ea typeface="华文楷体"/>
                <a:cs typeface="华文楷体"/>
              </a:rPr>
              <a:t>8</a:t>
            </a:r>
            <a:r>
              <a:rPr lang="zh-TW" altLang="en-US" dirty="0">
                <a:latin typeface="华文楷体"/>
                <a:ea typeface="华文楷体"/>
                <a:cs typeface="华文楷体"/>
              </a:rPr>
              <a:t>个条目</a:t>
            </a:r>
            <a:r>
              <a:rPr lang="zh-TW" altLang="en-US" dirty="0" smtClean="0">
                <a:latin typeface="华文楷体"/>
                <a:ea typeface="华文楷体"/>
                <a:cs typeface="华文楷体"/>
              </a:rPr>
              <a:t>。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79551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SDS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抑郁自评量表）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9" y="1900607"/>
            <a:ext cx="7743694" cy="4431272"/>
          </a:xfrm>
          <a:solidFill>
            <a:srgbClr val="FFFFFF">
              <a:alpha val="54000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           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  <a:p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总粗分＝各项得分相加；总标准分＝总粗分＊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1.25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标准分正常上限参考值为53分。标准总分53－62为轻度抑郁，63－72为中度抑郁，72分以上为重度抑郁。</a:t>
            </a:r>
            <a:endParaRPr lang="en-US" altLang="zh-TW" sz="14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5202"/>
              </p:ext>
            </p:extLst>
          </p:nvPr>
        </p:nvGraphicFramePr>
        <p:xfrm>
          <a:off x="243208" y="1773124"/>
          <a:ext cx="8715005" cy="409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0"/>
                <a:gridCol w="2905811"/>
                <a:gridCol w="1809751"/>
                <a:gridCol w="1283603"/>
              </a:tblGrid>
              <a:tr h="4323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我觉得闷闷不乐，情绪低沉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我的头脑跟平常一样清楚                     </a:t>
                      </a:r>
                    </a:p>
                  </a:txBody>
                  <a:tcPr marL="12700" marR="12700" marT="12700" marB="0" anchor="b"/>
                </a:tc>
                <a:tc rowSpan="10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A.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没有或很少时间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B.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小部分时间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C.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相当多时间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D.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绝大部分或全部时间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1分，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B＝2分，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C＝3分，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4分</a:t>
                      </a:r>
                    </a:p>
                    <a:p>
                      <a:pPr algn="ctr"/>
                      <a:endParaRPr lang="en-US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14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16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17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18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20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为反向计分）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我觉得一天之中早晨最好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我觉得经常做的事情并没有困难  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我一阵阵哭出来或觉得想哭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13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我觉得不安而平静不下来        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HT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HT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我晚上睡眠不好        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14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我对将来抱有希望              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我吃的跟平常一样多：  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15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我比平常容易生气激动          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我与异性亲密接触时和以往一样感觉愉快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16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我觉得作出决定是容易的        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我发觉我的体重在下降  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17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我觉得自己是个有用的人，有人需要我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我有便秘的苦恼        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18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我的生活过得很有意思          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我心跳比平时快        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19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我认为如果我死了别人会生活得好些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我无缘无故地感到疲乏           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20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  平常感兴趣的事我仍然照样感兴趣             </a:t>
                      </a: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994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SAS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焦虑自评量表</a:t>
            </a:r>
            <a:r>
              <a:rPr lang="zh-CN" altLang="en-US" sz="2400" b="1" dirty="0"/>
              <a:t>）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17980" y="2273887"/>
            <a:ext cx="8386188" cy="3647691"/>
          </a:xfrm>
          <a:noFill/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  1971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年，</a:t>
            </a:r>
            <a:r>
              <a:rPr lang="en-US" altLang="zh-CN" sz="3200" dirty="0" err="1" smtClean="0">
                <a:latin typeface="华文楷体"/>
                <a:ea typeface="华文楷体"/>
                <a:cs typeface="华文楷体"/>
              </a:rPr>
              <a:t>Zung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编制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广泛的适用性，方法简便、易于分析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r>
              <a:rPr lang="en-US" altLang="zh-TW" sz="32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能</a:t>
            </a:r>
            <a:r>
              <a:rPr lang="zh-TW" altLang="en-US" sz="3200" dirty="0" smtClean="0">
                <a:latin typeface="华文楷体"/>
                <a:ea typeface="华文楷体"/>
                <a:cs typeface="华文楷体"/>
              </a:rPr>
              <a:t>够较</a:t>
            </a:r>
            <a:r>
              <a:rPr lang="zh-TW" altLang="en-US" sz="3200" dirty="0">
                <a:latin typeface="华文楷体"/>
                <a:ea typeface="华文楷体"/>
                <a:cs typeface="华文楷体"/>
              </a:rPr>
              <a:t>好地反映有焦虑倾向的精神病求助者的主观</a:t>
            </a:r>
            <a:r>
              <a:rPr lang="zh-TW" altLang="en-US" sz="3200" dirty="0" smtClean="0">
                <a:latin typeface="华文楷体"/>
                <a:ea typeface="华文楷体"/>
                <a:cs typeface="华文楷体"/>
              </a:rPr>
              <a:t>感受</a:t>
            </a:r>
            <a:endParaRPr lang="en-US" altLang="zh-CN" sz="32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2517730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8" y="2008870"/>
            <a:ext cx="7743694" cy="4431272"/>
          </a:xfrm>
          <a:solidFill>
            <a:srgbClr val="FFFFFF">
              <a:alpha val="54000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           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  <a:p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总粗分＝各项得分相加；总标准分＝总粗分＊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1.25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标准分正常上限参考值为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5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分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。标准总分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5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－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59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为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轻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度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焦虑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，6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－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69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为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中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度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焦虑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，7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分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以上为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重度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焦虑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。</a:t>
            </a:r>
            <a:endParaRPr lang="en-US" altLang="zh-TW" sz="14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9642"/>
              </p:ext>
            </p:extLst>
          </p:nvPr>
        </p:nvGraphicFramePr>
        <p:xfrm>
          <a:off x="243208" y="1825038"/>
          <a:ext cx="8715005" cy="398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54"/>
                <a:gridCol w="3191419"/>
                <a:gridCol w="1236466"/>
                <a:gridCol w="887766"/>
              </a:tblGrid>
              <a:tr h="4323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b="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300" b="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b="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</a:t>
                      </a:r>
                      <a:r>
                        <a:rPr lang="zh-TW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我觉得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比平时容易紧张和着急（焦虑）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0" algn="l"/>
                        </a:tabLst>
                      </a:pP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</a:t>
                      </a:r>
                      <a:r>
                        <a:rPr lang="zh-CN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．我因为一阵阵头晕而苦恼（头昏）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rowSpan="10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A. </a:t>
                      </a:r>
                      <a:r>
                        <a:rPr lang="zh-TW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没有或很少时间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B. </a:t>
                      </a:r>
                      <a:r>
                        <a:rPr lang="zh-TW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小部分时间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C. </a:t>
                      </a:r>
                      <a:r>
                        <a:rPr lang="zh-TW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相当多时间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D. </a:t>
                      </a:r>
                      <a:r>
                        <a:rPr lang="zh-TW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绝大部分或全部时间</a:t>
                      </a:r>
                      <a:endParaRPr lang="en-US" sz="1300" b="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1分</a:t>
                      </a:r>
                    </a:p>
                    <a:p>
                      <a:pPr algn="ctr"/>
                      <a:r>
                        <a:rPr 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B＝2分</a:t>
                      </a:r>
                    </a:p>
                    <a:p>
                      <a:pPr algn="ctr"/>
                      <a:r>
                        <a:rPr 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C＝3分</a:t>
                      </a:r>
                    </a:p>
                    <a:p>
                      <a:pPr algn="ctr"/>
                      <a:r>
                        <a:rPr 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D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4分</a:t>
                      </a:r>
                    </a:p>
                    <a:p>
                      <a:pPr algn="ctr"/>
                      <a:endParaRPr lang="en-US" sz="1300" b="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ctr"/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altLang="zh-CN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zh-CN" altLang="zh-CN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13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17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19</a:t>
                      </a:r>
                      <a:r>
                        <a:rPr lang="zh-CN" altLang="en-US" sz="1300" b="0" dirty="0" smtClean="0">
                          <a:latin typeface="华文楷体"/>
                          <a:ea typeface="华文楷体"/>
                          <a:cs typeface="华文楷体"/>
                        </a:rPr>
                        <a:t>为反向计分）</a:t>
                      </a:r>
                      <a:endParaRPr lang="en-US" sz="1300" b="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2.  </a:t>
                      </a:r>
                      <a:r>
                        <a:rPr lang="zh-TW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我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无缘无故地感到害怕（害怕）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CN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．我有晕倒发作，或觉得要晕倒似的（晕厥感） </a:t>
                      </a: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         </a:t>
                      </a:r>
                      <a:r>
                        <a:rPr lang="en-US" sz="1300" b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．我容易心里烦乱或觉得惊恐（惊恐）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．我呼气吸气都感到很容易（呼吸困难）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．我觉得我可能将要发疯 （发疯感）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CHT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14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．我手脚麻木和刺痛（手足刺痛）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．我觉得一切都很好，也不会发生什么不幸（不幸预感）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．我因胃痛和消化不良而苦恼（胃痛或消化不良）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．我手脚发抖打颤（手足颤抖）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16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．我常常要小便（尿意频数）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3025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0" algn="l"/>
                        </a:tabLst>
                      </a:pP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CN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．我因为头痛、颈痛和背痛而苦恼（躯体疼痛）</a:t>
                      </a: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  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17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．我的手常常是干燥温暖的（多汗）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120">
                <a:tc>
                  <a:txBody>
                    <a:bodyPr/>
                    <a:lstStyle/>
                    <a:p>
                      <a:pPr marL="73025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0" algn="l"/>
                        </a:tabLst>
                      </a:pP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CN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．我感觉容易衰弱和疲乏 （乏力）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18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．我脸红发热 （面部潮红）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73025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0" algn="l"/>
                        </a:tabLst>
                      </a:pP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CN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．我觉得心平气和，并且容易安静坐着 （静坐不能）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19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．我容易入睡并且一夜睡得很好（睡眠障碍）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zh-CN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．我觉得心跳得快（心悸） </a:t>
                      </a:r>
                      <a:r>
                        <a:rPr lang="en-US" sz="1300" b="0" kern="1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                           </a:t>
                      </a:r>
                      <a:r>
                        <a:rPr lang="en-US" sz="1300" b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20</a:t>
                      </a:r>
                      <a:r>
                        <a:rPr lang="zh-CN" alt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．我做恶梦（恶梦）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SAS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焦虑自评量表</a:t>
            </a:r>
            <a:r>
              <a:rPr lang="zh-CN" altLang="en-US" sz="2400" b="1" dirty="0"/>
              <a:t>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66448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PHQ</a:t>
            </a:r>
            <a:r>
              <a:rPr lang="zh-CN" altLang="en-US" sz="4000" b="1" dirty="0" smtClean="0"/>
              <a:t>－</a:t>
            </a:r>
            <a:r>
              <a:rPr lang="zh-CN" altLang="zh-CN" sz="4000" b="1" dirty="0"/>
              <a:t>9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抑郁症筛查量表）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9" y="1938637"/>
            <a:ext cx="7777112" cy="4431272"/>
          </a:xfrm>
          <a:solidFill>
            <a:srgbClr val="FFFFFF">
              <a:alpha val="54000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华文楷体"/>
                <a:ea typeface="华文楷体"/>
                <a:cs typeface="华文楷体"/>
              </a:rPr>
              <a:t>            </a:t>
            </a: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CN" sz="19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endParaRPr lang="en-US" sz="14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-4 没有抑郁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症</a:t>
            </a:r>
            <a:r>
              <a:rPr lang="zh-CN" alt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-9 可能有轻微抑郁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症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-14 可能有中度抑郁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症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15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-19 可能有中重度抑郁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症</a:t>
            </a:r>
            <a:r>
              <a:rPr lang="zh-CN" alt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</a:t>
            </a:r>
            <a:r>
              <a:rPr lang="en-US" sz="1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-27 可能有重度抑郁症 </a:t>
            </a:r>
            <a:endParaRPr lang="en-US" altLang="zh-TW" sz="1400" dirty="0"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3759"/>
              </p:ext>
            </p:extLst>
          </p:nvPr>
        </p:nvGraphicFramePr>
        <p:xfrm>
          <a:off x="243209" y="1741689"/>
          <a:ext cx="8660958" cy="412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0841"/>
                <a:gridCol w="1634908"/>
                <a:gridCol w="1405209"/>
              </a:tblGrid>
              <a:tr h="432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 1</a:t>
                      </a:r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、做事时提不起劲或没有兴趣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12700" marR="12700" marT="12700" marB="0"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A.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几乎每天</a:t>
                      </a:r>
                    </a:p>
                    <a:p>
                      <a:pPr algn="ctr"/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B.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一半以上的天数</a:t>
                      </a:r>
                    </a:p>
                    <a:p>
                      <a:pPr algn="ctr"/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C.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好几天</a:t>
                      </a:r>
                    </a:p>
                    <a:p>
                      <a:pPr algn="ctr"/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D.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完全不会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A=3分，B＝2分，C＝1分，D=0分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、感到心情低落、沮丧或绝望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、入睡困难、睡不安稳或睡眠过多 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、感觉疲倦或没有活力 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、食欲不振或吃太多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、觉得自己很糟，或觉得自己很失败，或让自己或家人失望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、对事物专注有困难，例如阅读报纸或看电视时不能集中注意力自己或家人失望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、动作或说话速度缓慢到别人已经觉察？或正好相反，烦躁或坐立不安、动来动去的情况更胜于平常 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、有不如死掉或用某种方式伤害自己的念头 如果发现自己有如上症状</a:t>
                      </a: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他们影响到你的家庭生活</a:t>
                      </a: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工作</a:t>
                      </a:r>
                      <a:r>
                        <a:rPr lang="en-US" altLang="zh-TW" sz="1300" dirty="0" smtClean="0">
                          <a:latin typeface="华文楷体"/>
                          <a:ea typeface="华文楷体"/>
                          <a:cs typeface="华文楷体"/>
                        </a:rPr>
                        <a:t>, </a:t>
                      </a:r>
                      <a:r>
                        <a:rPr lang="zh-TW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人际关系的程度如何？ </a:t>
                      </a:r>
                      <a:endParaRPr lang="en-US" altLang="zh-TW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480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GAD</a:t>
            </a:r>
            <a:r>
              <a:rPr lang="zh-CN" altLang="en-US" sz="4000" b="1" dirty="0" smtClean="0"/>
              <a:t>－</a:t>
            </a:r>
            <a:r>
              <a:rPr lang="en-US" altLang="zh-CN" sz="4000" b="1" dirty="0" smtClean="0"/>
              <a:t>7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广泛性焦虑量表）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27262" y="1972061"/>
            <a:ext cx="8376905" cy="3576163"/>
          </a:xfrm>
          <a:solidFill>
            <a:srgbClr val="FFFFFF">
              <a:alpha val="54000"/>
            </a:srgb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            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＊</a:t>
            </a:r>
            <a:r>
              <a:rPr lang="en-US" sz="16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-5分为轻度</a:t>
            </a:r>
            <a:r>
              <a:rPr lang="en-US" sz="16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；6</a:t>
            </a:r>
            <a:r>
              <a:rPr lang="en-US" sz="16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-10分为中度</a:t>
            </a:r>
            <a:r>
              <a:rPr lang="en-US" sz="16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；11</a:t>
            </a:r>
            <a:r>
              <a:rPr lang="en-US" sz="16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-15分为重度</a:t>
            </a:r>
            <a:r>
              <a:rPr lang="en-US" sz="16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。</a:t>
            </a:r>
            <a:r>
              <a:rPr lang="zh-TW" altLang="en-US" sz="1800" dirty="0"/>
              <a:t>     </a:t>
            </a:r>
            <a:endParaRPr lang="en-US" altLang="zh-TW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4884"/>
              </p:ext>
            </p:extLst>
          </p:nvPr>
        </p:nvGraphicFramePr>
        <p:xfrm>
          <a:off x="527262" y="2237962"/>
          <a:ext cx="811129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613"/>
                <a:gridCol w="2252434"/>
                <a:gridCol w="24422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选项</a:t>
                      </a:r>
                      <a:endParaRPr 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、紧张、焦虑或愤怒；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华文楷体"/>
                          <a:ea typeface="华文楷体"/>
                          <a:cs typeface="华文楷体"/>
                        </a:rPr>
                        <a:t>A. </a:t>
                      </a:r>
                      <a:r>
                        <a:rPr lang="zh-TW" altLang="en-US" sz="1200" dirty="0" smtClean="0">
                          <a:latin typeface="华文楷体"/>
                          <a:ea typeface="华文楷体"/>
                          <a:cs typeface="华文楷体"/>
                        </a:rPr>
                        <a:t>基本每天都是如此</a:t>
                      </a:r>
                    </a:p>
                    <a:p>
                      <a:pPr algn="ctr"/>
                      <a:r>
                        <a:rPr lang="en-US" altLang="zh-TW" sz="1200" dirty="0" smtClean="0">
                          <a:latin typeface="华文楷体"/>
                          <a:ea typeface="华文楷体"/>
                          <a:cs typeface="华文楷体"/>
                        </a:rPr>
                        <a:t>B. </a:t>
                      </a:r>
                      <a:r>
                        <a:rPr lang="zh-TW" altLang="en-US" sz="1200" dirty="0" smtClean="0">
                          <a:latin typeface="华文楷体"/>
                          <a:ea typeface="华文楷体"/>
                          <a:cs typeface="华文楷体"/>
                        </a:rPr>
                        <a:t>超过一半的时间都是如此</a:t>
                      </a:r>
                    </a:p>
                    <a:p>
                      <a:pPr algn="ctr"/>
                      <a:r>
                        <a:rPr lang="en-US" altLang="zh-TW" sz="1200" dirty="0" smtClean="0">
                          <a:latin typeface="华文楷体"/>
                          <a:ea typeface="华文楷体"/>
                          <a:cs typeface="华文楷体"/>
                        </a:rPr>
                        <a:t>C. </a:t>
                      </a:r>
                      <a:r>
                        <a:rPr lang="zh-TW" altLang="en-US" sz="1200" dirty="0" smtClean="0">
                          <a:latin typeface="华文楷体"/>
                          <a:ea typeface="华文楷体"/>
                          <a:cs typeface="华文楷体"/>
                        </a:rPr>
                        <a:t>有些天存在哪些感觉</a:t>
                      </a:r>
                    </a:p>
                    <a:p>
                      <a:pPr algn="ctr"/>
                      <a:r>
                        <a:rPr lang="en-US" altLang="zh-TW" sz="1200" dirty="0" smtClean="0">
                          <a:latin typeface="华文楷体"/>
                          <a:ea typeface="华文楷体"/>
                          <a:cs typeface="华文楷体"/>
                        </a:rPr>
                        <a:t>D. </a:t>
                      </a:r>
                      <a:r>
                        <a:rPr lang="zh-TW" altLang="en-US" sz="1200" dirty="0" smtClean="0">
                          <a:latin typeface="华文楷体"/>
                          <a:ea typeface="华文楷体"/>
                          <a:cs typeface="华文楷体"/>
                        </a:rPr>
                        <a:t>根本没有</a:t>
                      </a:r>
                      <a:endParaRPr lang="en-US" sz="12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华文楷体"/>
                          <a:ea typeface="华文楷体"/>
                          <a:cs typeface="华文楷体"/>
                        </a:rPr>
                        <a:t>A=3分，B＝2分，C＝1分，D=0分</a:t>
                      </a:r>
                      <a:endParaRPr lang="en-US" sz="12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、易被激怒；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、害怕什么可怕的事情发生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担心很多事情；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、疲劳，坐不住；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6、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不能停止或不能控制的担心</a:t>
                      </a:r>
                      <a:endParaRPr lang="en-US" altLang="zh-TW" sz="16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TW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、很难放松。 </a:t>
                      </a:r>
                      <a:endParaRPr 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45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smtClean="0"/>
              <a:t>GDS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老年抑郁量表</a:t>
            </a:r>
            <a:r>
              <a:rPr lang="zh-CN" altLang="en-US" sz="2400" b="1" dirty="0"/>
              <a:t>）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17980" y="2073343"/>
            <a:ext cx="8386188" cy="4160061"/>
          </a:xfrm>
          <a:noFill/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1982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年，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Brink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等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编制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56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岁以上老人抑郁筛查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2800" dirty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情绪低落、活动减少、易激怒、退缩、对现在、过去和将来的消极评价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sz="2800" dirty="0">
              <a:latin typeface="华文楷体"/>
              <a:ea typeface="华文楷体"/>
              <a:cs typeface="华文楷体"/>
            </a:endParaRPr>
          </a:p>
          <a:p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易误诊为抑郁（大于</a:t>
            </a:r>
            <a:r>
              <a:rPr lang="en-US" altLang="zh-CN" sz="2800" dirty="0" smtClean="0">
                <a:latin typeface="华文楷体"/>
                <a:ea typeface="华文楷体"/>
                <a:cs typeface="华文楷体"/>
              </a:rPr>
              <a:t>11</a:t>
            </a:r>
            <a:r>
              <a:rPr lang="zh-CN" altLang="en-US" sz="2800" dirty="0" smtClean="0">
                <a:latin typeface="华文楷体"/>
                <a:ea typeface="华文楷体"/>
                <a:cs typeface="华文楷体"/>
              </a:rPr>
              <a:t>分应做进一步检查）</a:t>
            </a:r>
            <a:endParaRPr lang="en-US" altLang="zh-CN" sz="2800" dirty="0" smtClean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869541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43209" y="2084439"/>
            <a:ext cx="7743694" cy="4433064"/>
          </a:xfrm>
          <a:solidFill>
            <a:srgbClr val="FFFFFF">
              <a:alpha val="54000"/>
            </a:srgb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华文楷体"/>
                <a:ea typeface="华文楷体"/>
                <a:cs typeface="华文楷体"/>
              </a:rPr>
              <a:t>            </a:t>
            </a: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altLang="zh-TW" sz="20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sz="19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1400" dirty="0" smtClean="0">
                <a:latin typeface="华文楷体"/>
                <a:ea typeface="华文楷体"/>
                <a:cs typeface="华文楷体"/>
              </a:rPr>
              <a:t>最高分</a:t>
            </a:r>
            <a:r>
              <a:rPr lang="en-US" sz="1400" dirty="0">
                <a:latin typeface="华文楷体"/>
                <a:ea typeface="华文楷体"/>
                <a:cs typeface="华文楷体"/>
              </a:rPr>
              <a:t>30</a:t>
            </a:r>
            <a:r>
              <a:rPr lang="zh-CN" altLang="en-US" sz="1400" dirty="0">
                <a:latin typeface="华文楷体"/>
                <a:ea typeface="华文楷体"/>
                <a:cs typeface="华文楷体"/>
              </a:rPr>
              <a:t>分中，得：</a:t>
            </a:r>
            <a:r>
              <a:rPr lang="en-US" sz="1400" dirty="0">
                <a:latin typeface="华文楷体"/>
                <a:ea typeface="华文楷体"/>
                <a:cs typeface="华文楷体"/>
              </a:rPr>
              <a:t>0—10</a:t>
            </a:r>
            <a:r>
              <a:rPr lang="zh-CN" altLang="en-US" sz="1400" dirty="0">
                <a:latin typeface="华文楷体"/>
                <a:ea typeface="华文楷体"/>
                <a:cs typeface="华文楷体"/>
              </a:rPr>
              <a:t>分可视为正常范围，即无郁症，</a:t>
            </a:r>
            <a:r>
              <a:rPr lang="en-US" sz="1400" dirty="0">
                <a:latin typeface="华文楷体"/>
                <a:ea typeface="华文楷体"/>
                <a:cs typeface="华文楷体"/>
              </a:rPr>
              <a:t>11—20</a:t>
            </a:r>
            <a:r>
              <a:rPr lang="zh-CN" altLang="en-US" sz="1400" dirty="0">
                <a:latin typeface="华文楷体"/>
                <a:ea typeface="华文楷体"/>
                <a:cs typeface="华文楷体"/>
              </a:rPr>
              <a:t>分显示轻度抑郁，</a:t>
            </a:r>
            <a:r>
              <a:rPr lang="en-US" sz="1400" dirty="0">
                <a:latin typeface="华文楷体"/>
                <a:ea typeface="华文楷体"/>
                <a:cs typeface="华文楷体"/>
              </a:rPr>
              <a:t>21—30</a:t>
            </a:r>
            <a:r>
              <a:rPr lang="zh-CN" altLang="en-US" sz="1400" dirty="0">
                <a:latin typeface="华文楷体"/>
                <a:ea typeface="华文楷体"/>
                <a:cs typeface="华文楷体"/>
              </a:rPr>
              <a:t>分为中重度抑郁。 </a:t>
            </a:r>
            <a:endParaRPr lang="en-US" sz="14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56660"/>
              </p:ext>
            </p:extLst>
          </p:nvPr>
        </p:nvGraphicFramePr>
        <p:xfrm>
          <a:off x="343462" y="803859"/>
          <a:ext cx="8412054" cy="507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989"/>
                <a:gridCol w="3091165"/>
                <a:gridCol w="508583"/>
                <a:gridCol w="1162317"/>
              </a:tblGrid>
              <a:tr h="3771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项目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得分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你对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生活基本上满意吗？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16.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你是否常感到心情沉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重、郁闷？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rowSpan="1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A.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是</a:t>
                      </a:r>
                      <a:endParaRPr lang="en-US" altLang="zh-CN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B</a:t>
                      </a:r>
                      <a:r>
                        <a:rPr lang="en-US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.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否</a:t>
                      </a:r>
                      <a:endParaRPr lang="en-US" altLang="zh-CN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＝</a:t>
                      </a:r>
                      <a:r>
                        <a:rPr lang="zh-CN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分，</a:t>
                      </a:r>
                    </a:p>
                    <a:p>
                      <a:pPr algn="ctr"/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B＝</a:t>
                      </a:r>
                      <a:r>
                        <a:rPr lang="zh-CN" altLang="zh-CN" sz="1300" dirty="0" smtClean="0"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分，</a:t>
                      </a:r>
                    </a:p>
                    <a:p>
                      <a:pPr algn="ctr"/>
                      <a:endParaRPr lang="en-US" sz="1300" dirty="0" smtClean="0"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algn="ctr"/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1, 5, 7, 9, 15, 19, 21, 27, 29,30</a:t>
                      </a:r>
                      <a:r>
                        <a:rPr lang="zh-CN" altLang="en-US" sz="1300" dirty="0" smtClean="0">
                          <a:latin typeface="华文楷体"/>
                          <a:ea typeface="华文楷体"/>
                          <a:cs typeface="华文楷体"/>
                        </a:rPr>
                        <a:t>为反向计分）</a:t>
                      </a:r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你是否已经放弃了许多活动和兴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趣？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17.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你是否觉得象现在这样生活毫无意义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你是否觉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得生活空虚？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18.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你是否常为过去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的事忧愁？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4.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你是否常感到厌倦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你觉得生活很令人兴奋吗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5.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你觉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得未来有希望吗？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20.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你开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始一件新的工作困难吗？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6.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你是否因为脑子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里有一些想法摆脱不掉而烦恼？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21.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你觉得生活充满活力吗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7.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是否大部分时间精力充沛？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22.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你是否觉得你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的处境毫无希望？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8.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你是否害怕会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有不幸的事落到你头上？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23.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你是否觉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得大多数人比你强的多？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23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9.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是否大部分时间感到幸福？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24.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你是否常为些小事伤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心？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10.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你是否常感到孤立无援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25.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你是否常觉得想哭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11.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你是否经常坐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立不安，心烦意乱？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26.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集中精力困难吗？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12.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你是否希望呆在家里而不愿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意去做些新鲜事？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27.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你早晨起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的很快活吗？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13.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你是否常常担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心将来？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28.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你希望避开聚会吗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14.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你是否觉得记忆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力比以前差？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29.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你做决定很容易吗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  <a:tr h="259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15.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你觉得现在生活很惬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意？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30. </a:t>
                      </a:r>
                      <a:r>
                        <a:rPr lang="zh-CN" sz="1300" kern="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你</a:t>
                      </a:r>
                      <a:r>
                        <a:rPr lang="zh-CN" sz="1300" kern="0" dirty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的头脑象往常一样清晰吗？</a:t>
                      </a:r>
                      <a:endParaRPr lang="en-US" sz="1300" kern="1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919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2605011" y="1172169"/>
            <a:ext cx="3956362" cy="1058207"/>
          </a:xfrm>
          <a:prstGeom prst="flowChartAlternateProcess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六六脑测评系统</a:t>
            </a:r>
            <a:endParaRPr lang="en-US" sz="3200" dirty="0"/>
          </a:p>
        </p:txBody>
      </p:sp>
      <p:sp>
        <p:nvSpPr>
          <p:cNvPr id="7" name="Decision 6"/>
          <p:cNvSpPr/>
          <p:nvPr/>
        </p:nvSpPr>
        <p:spPr>
          <a:xfrm>
            <a:off x="4998365" y="3913107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脑能力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评估</a:t>
            </a:r>
            <a:endParaRPr lang="en-US" sz="2400" dirty="0"/>
          </a:p>
        </p:txBody>
      </p:sp>
      <p:sp>
        <p:nvSpPr>
          <p:cNvPr id="8" name="Decision 7"/>
          <p:cNvSpPr/>
          <p:nvPr/>
        </p:nvSpPr>
        <p:spPr>
          <a:xfrm>
            <a:off x="1194405" y="3913107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测评量表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51540" y="2230376"/>
            <a:ext cx="3799416" cy="1682731"/>
            <a:chOff x="2751540" y="2230376"/>
            <a:chExt cx="3799416" cy="168273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51540" y="2783901"/>
              <a:ext cx="0" cy="1096646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0956" y="2816461"/>
              <a:ext cx="0" cy="1096646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51540" y="2783901"/>
              <a:ext cx="3799416" cy="3256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7615" y="2230376"/>
              <a:ext cx="0" cy="553525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6030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err="1" smtClean="0"/>
              <a:t>Stroop</a:t>
            </a:r>
            <a:r>
              <a:rPr lang="zh-CN" altLang="en-US" sz="4000" b="1" dirty="0" smtClean="0"/>
              <a:t>测验</a:t>
            </a:r>
            <a:endParaRPr lang="en-US" sz="2400" dirty="0"/>
          </a:p>
        </p:txBody>
      </p:sp>
      <p:pic>
        <p:nvPicPr>
          <p:cNvPr id="6" name="Picture 5" descr="Untitled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" y="1988918"/>
            <a:ext cx="3849320" cy="3914940"/>
          </a:xfrm>
          <a:prstGeom prst="rect">
            <a:avLst/>
          </a:prstGeom>
        </p:spPr>
      </p:pic>
      <p:pic>
        <p:nvPicPr>
          <p:cNvPr id="7" name="Picture 6" descr="Untitled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90" y="2029448"/>
            <a:ext cx="3532480" cy="38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59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 err="1" smtClean="0"/>
              <a:t>Stroop</a:t>
            </a:r>
            <a:r>
              <a:rPr lang="zh-CN" altLang="en-US" sz="4000" b="1" dirty="0" smtClean="0"/>
              <a:t>测验</a:t>
            </a:r>
            <a:endParaRPr lang="en-US" sz="2400" dirty="0"/>
          </a:p>
        </p:txBody>
      </p:sp>
      <p:pic>
        <p:nvPicPr>
          <p:cNvPr id="2" name="Picture 1" descr="Untitled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35" y="2067026"/>
            <a:ext cx="3949944" cy="41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237707" y="1165825"/>
            <a:ext cx="2710113" cy="10582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测评量表</a:t>
            </a:r>
            <a:endParaRPr lang="en-US" sz="3200" b="1" dirty="0"/>
          </a:p>
        </p:txBody>
      </p:sp>
      <p:sp>
        <p:nvSpPr>
          <p:cNvPr id="2" name="Diamond 1"/>
          <p:cNvSpPr/>
          <p:nvPr/>
        </p:nvSpPr>
        <p:spPr>
          <a:xfrm>
            <a:off x="716373" y="4014837"/>
            <a:ext cx="1986325" cy="1188449"/>
          </a:xfrm>
          <a:prstGeom prst="diamond">
            <a:avLst/>
          </a:prstGeom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电子化</a:t>
            </a:r>
            <a:endParaRPr lang="en-US" sz="2000" dirty="0" smtClean="0"/>
          </a:p>
          <a:p>
            <a:pPr algn="ctr"/>
            <a:r>
              <a:rPr lang="zh-CN" altLang="en-US" sz="2000" dirty="0" smtClean="0"/>
              <a:t>量表</a:t>
            </a:r>
            <a:endParaRPr lang="en-US" altLang="zh-CN" sz="2000" dirty="0" smtClean="0"/>
          </a:p>
        </p:txBody>
      </p:sp>
      <p:sp>
        <p:nvSpPr>
          <p:cNvPr id="12" name="Diamond 11"/>
          <p:cNvSpPr/>
          <p:nvPr/>
        </p:nvSpPr>
        <p:spPr>
          <a:xfrm>
            <a:off x="3596226" y="4047397"/>
            <a:ext cx="2020829" cy="1188449"/>
          </a:xfrm>
          <a:prstGeom prst="diamond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组合</a:t>
            </a:r>
            <a:endParaRPr lang="en-US" sz="2000" dirty="0"/>
          </a:p>
        </p:txBody>
      </p:sp>
      <p:sp>
        <p:nvSpPr>
          <p:cNvPr id="16" name="Diamond 15"/>
          <p:cNvSpPr/>
          <p:nvPr/>
        </p:nvSpPr>
        <p:spPr>
          <a:xfrm>
            <a:off x="6582701" y="4026596"/>
            <a:ext cx="1899866" cy="1188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推送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训练</a:t>
            </a:r>
            <a:endParaRPr lang="en-US" altLang="zh-CN" sz="20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2902002" y="4405560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33847" y="4405560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25819" y="2240312"/>
            <a:ext cx="5861278" cy="1807092"/>
            <a:chOff x="1709538" y="1855936"/>
            <a:chExt cx="5861278" cy="180709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09538" y="2450369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0816" y="2485335"/>
              <a:ext cx="0" cy="1177693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09538" y="2450369"/>
              <a:ext cx="5861278" cy="3496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2865" y="1855936"/>
              <a:ext cx="0" cy="594433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2865" y="2456246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9707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 rot="5400000">
            <a:off x="-252845" y="3034388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/>
              <a:t>功能组合</a:t>
            </a:r>
            <a:endParaRPr lang="en-US" sz="32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1790445" y="1258155"/>
            <a:ext cx="942642" cy="4502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功能</a:t>
            </a:r>
            <a:endParaRPr lang="en-US" sz="2000" b="1" dirty="0"/>
          </a:p>
        </p:txBody>
      </p:sp>
      <p:sp>
        <p:nvSpPr>
          <p:cNvPr id="36" name="Alternate Process 35"/>
          <p:cNvSpPr/>
          <p:nvPr/>
        </p:nvSpPr>
        <p:spPr>
          <a:xfrm>
            <a:off x="3089578" y="1291437"/>
            <a:ext cx="755198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认知</a:t>
            </a:r>
            <a:endParaRPr lang="en-US" b="1" dirty="0"/>
          </a:p>
        </p:txBody>
      </p:sp>
      <p:sp>
        <p:nvSpPr>
          <p:cNvPr id="38" name="Alternate Process 37"/>
          <p:cNvSpPr/>
          <p:nvPr/>
        </p:nvSpPr>
        <p:spPr>
          <a:xfrm>
            <a:off x="4172522" y="1291437"/>
            <a:ext cx="74494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情绪</a:t>
            </a:r>
            <a:endParaRPr lang="en-US" b="1" dirty="0"/>
          </a:p>
        </p:txBody>
      </p:sp>
      <p:sp>
        <p:nvSpPr>
          <p:cNvPr id="39" name="Alternate Process 38"/>
          <p:cNvSpPr/>
          <p:nvPr/>
        </p:nvSpPr>
        <p:spPr>
          <a:xfrm>
            <a:off x="5237370" y="1291437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生活能力</a:t>
            </a:r>
            <a:endParaRPr lang="en-US" b="1" dirty="0"/>
          </a:p>
        </p:txBody>
      </p:sp>
      <p:sp>
        <p:nvSpPr>
          <p:cNvPr id="40" name="Alternate Process 39"/>
          <p:cNvSpPr/>
          <p:nvPr/>
        </p:nvSpPr>
        <p:spPr>
          <a:xfrm>
            <a:off x="6763469" y="1281387"/>
            <a:ext cx="76327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运动</a:t>
            </a:r>
            <a:endParaRPr lang="en-US" b="1" dirty="0"/>
          </a:p>
        </p:txBody>
      </p:sp>
      <p:sp>
        <p:nvSpPr>
          <p:cNvPr id="42" name="Alternate Process 41"/>
          <p:cNvSpPr/>
          <p:nvPr/>
        </p:nvSpPr>
        <p:spPr>
          <a:xfrm>
            <a:off x="7885661" y="1281387"/>
            <a:ext cx="696236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综合</a:t>
            </a:r>
            <a:endParaRPr lang="en-US" b="1" dirty="0"/>
          </a:p>
        </p:txBody>
      </p:sp>
      <p:sp>
        <p:nvSpPr>
          <p:cNvPr id="69" name="Alternate Process 68"/>
          <p:cNvSpPr/>
          <p:nvPr/>
        </p:nvSpPr>
        <p:spPr>
          <a:xfrm>
            <a:off x="1790445" y="2475601"/>
            <a:ext cx="942642" cy="4238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人群</a:t>
            </a:r>
            <a:endParaRPr lang="en-US" sz="2000" b="1" dirty="0"/>
          </a:p>
        </p:txBody>
      </p:sp>
      <p:sp>
        <p:nvSpPr>
          <p:cNvPr id="70" name="Alternate Process 69"/>
          <p:cNvSpPr/>
          <p:nvPr/>
        </p:nvSpPr>
        <p:spPr>
          <a:xfrm>
            <a:off x="1790445" y="3441903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时限</a:t>
            </a:r>
            <a:endParaRPr lang="en-US" sz="2000" b="1" dirty="0"/>
          </a:p>
        </p:txBody>
      </p:sp>
      <p:sp>
        <p:nvSpPr>
          <p:cNvPr id="72" name="Alternate Process 71"/>
          <p:cNvSpPr/>
          <p:nvPr/>
        </p:nvSpPr>
        <p:spPr>
          <a:xfrm>
            <a:off x="3115182" y="2482503"/>
            <a:ext cx="755199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成人</a:t>
            </a:r>
            <a:endParaRPr lang="en-US" b="1" dirty="0"/>
          </a:p>
        </p:txBody>
      </p:sp>
      <p:sp>
        <p:nvSpPr>
          <p:cNvPr id="73" name="Alternate Process 72"/>
          <p:cNvSpPr/>
          <p:nvPr/>
        </p:nvSpPr>
        <p:spPr>
          <a:xfrm>
            <a:off x="4238663" y="2482503"/>
            <a:ext cx="74494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幼儿</a:t>
            </a:r>
            <a:endParaRPr lang="en-US" b="1" dirty="0"/>
          </a:p>
        </p:txBody>
      </p:sp>
      <p:sp>
        <p:nvSpPr>
          <p:cNvPr id="75" name="Alternate Process 74"/>
          <p:cNvSpPr/>
          <p:nvPr/>
        </p:nvSpPr>
        <p:spPr>
          <a:xfrm>
            <a:off x="3115182" y="3415337"/>
            <a:ext cx="851155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&lt;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endParaRPr lang="en-US" dirty="0"/>
          </a:p>
        </p:txBody>
      </p:sp>
      <p:sp>
        <p:nvSpPr>
          <p:cNvPr id="76" name="Alternate Process 75"/>
          <p:cNvSpPr/>
          <p:nvPr/>
        </p:nvSpPr>
        <p:spPr>
          <a:xfrm>
            <a:off x="4340447" y="3420502"/>
            <a:ext cx="896923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5-10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7" name="Alternate Process 76"/>
          <p:cNvSpPr/>
          <p:nvPr/>
        </p:nvSpPr>
        <p:spPr>
          <a:xfrm>
            <a:off x="5557092" y="3420502"/>
            <a:ext cx="1071408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10-20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8" name="Alternate Process 77"/>
          <p:cNvSpPr/>
          <p:nvPr/>
        </p:nvSpPr>
        <p:spPr>
          <a:xfrm>
            <a:off x="6938104" y="3420502"/>
            <a:ext cx="974004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9" name="Alternate Process 78">
            <a:hlinkClick r:id="rId2" action="ppaction://hlinksldjump"/>
          </p:cNvPr>
          <p:cNvSpPr/>
          <p:nvPr/>
        </p:nvSpPr>
        <p:spPr>
          <a:xfrm>
            <a:off x="1796753" y="4341919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版本</a:t>
            </a:r>
            <a:endParaRPr lang="en-US" sz="2000" b="1" dirty="0"/>
          </a:p>
        </p:txBody>
      </p:sp>
      <p:sp>
        <p:nvSpPr>
          <p:cNvPr id="19" name="Alternate Process 18"/>
          <p:cNvSpPr/>
          <p:nvPr/>
        </p:nvSpPr>
        <p:spPr>
          <a:xfrm>
            <a:off x="3130755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鼓楼医院</a:t>
            </a:r>
            <a:endParaRPr lang="en-US" b="1" dirty="0"/>
          </a:p>
        </p:txBody>
      </p:sp>
      <p:sp>
        <p:nvSpPr>
          <p:cNvPr id="20" name="Alternate Process 19"/>
          <p:cNvSpPr/>
          <p:nvPr/>
        </p:nvSpPr>
        <p:spPr>
          <a:xfrm>
            <a:off x="4686572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中大医院</a:t>
            </a:r>
            <a:endParaRPr lang="en-US" b="1" dirty="0"/>
          </a:p>
        </p:txBody>
      </p:sp>
      <p:sp>
        <p:nvSpPr>
          <p:cNvPr id="21" name="Alternate Process 20"/>
          <p:cNvSpPr/>
          <p:nvPr/>
        </p:nvSpPr>
        <p:spPr>
          <a:xfrm>
            <a:off x="6228692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浙一医院</a:t>
            </a:r>
            <a:endParaRPr lang="en-US" b="1" dirty="0"/>
          </a:p>
        </p:txBody>
      </p:sp>
      <p:sp>
        <p:nvSpPr>
          <p:cNvPr id="22" name="Alternate Process 21"/>
          <p:cNvSpPr/>
          <p:nvPr/>
        </p:nvSpPr>
        <p:spPr>
          <a:xfrm>
            <a:off x="1799489" y="5223858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7541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69" grpId="0" animBg="1"/>
      <p:bldP spid="70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 rot="5400000">
            <a:off x="-252845" y="3034388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/>
              <a:t>功能组合</a:t>
            </a:r>
            <a:endParaRPr lang="en-US" sz="32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1790445" y="1258155"/>
            <a:ext cx="942642" cy="4502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功能</a:t>
            </a:r>
            <a:endParaRPr lang="en-US" sz="2000" b="1" dirty="0"/>
          </a:p>
        </p:txBody>
      </p:sp>
      <p:sp>
        <p:nvSpPr>
          <p:cNvPr id="38" name="Alternate Process 37"/>
          <p:cNvSpPr/>
          <p:nvPr/>
        </p:nvSpPr>
        <p:spPr>
          <a:xfrm>
            <a:off x="4172522" y="1291437"/>
            <a:ext cx="74494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情绪</a:t>
            </a:r>
            <a:endParaRPr lang="en-US" b="1" dirty="0"/>
          </a:p>
        </p:txBody>
      </p:sp>
      <p:sp>
        <p:nvSpPr>
          <p:cNvPr id="39" name="Alternate Process 38"/>
          <p:cNvSpPr/>
          <p:nvPr/>
        </p:nvSpPr>
        <p:spPr>
          <a:xfrm>
            <a:off x="5237370" y="1291437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生活能力</a:t>
            </a:r>
            <a:endParaRPr lang="en-US" b="1" dirty="0"/>
          </a:p>
        </p:txBody>
      </p:sp>
      <p:sp>
        <p:nvSpPr>
          <p:cNvPr id="40" name="Alternate Process 39"/>
          <p:cNvSpPr/>
          <p:nvPr/>
        </p:nvSpPr>
        <p:spPr>
          <a:xfrm>
            <a:off x="6763469" y="1281387"/>
            <a:ext cx="76327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运动</a:t>
            </a:r>
            <a:endParaRPr lang="en-US" b="1" dirty="0"/>
          </a:p>
        </p:txBody>
      </p:sp>
      <p:sp>
        <p:nvSpPr>
          <p:cNvPr id="42" name="Alternate Process 41"/>
          <p:cNvSpPr/>
          <p:nvPr/>
        </p:nvSpPr>
        <p:spPr>
          <a:xfrm>
            <a:off x="7885661" y="1281387"/>
            <a:ext cx="696236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综合</a:t>
            </a:r>
            <a:endParaRPr lang="en-US" b="1" dirty="0"/>
          </a:p>
        </p:txBody>
      </p:sp>
      <p:sp>
        <p:nvSpPr>
          <p:cNvPr id="69" name="Alternate Process 68"/>
          <p:cNvSpPr/>
          <p:nvPr/>
        </p:nvSpPr>
        <p:spPr>
          <a:xfrm>
            <a:off x="1790445" y="2475601"/>
            <a:ext cx="942642" cy="4238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人群</a:t>
            </a:r>
            <a:endParaRPr lang="en-US" sz="2000" b="1" dirty="0"/>
          </a:p>
        </p:txBody>
      </p:sp>
      <p:sp>
        <p:nvSpPr>
          <p:cNvPr id="70" name="Alternate Process 69"/>
          <p:cNvSpPr/>
          <p:nvPr/>
        </p:nvSpPr>
        <p:spPr>
          <a:xfrm>
            <a:off x="1790445" y="3441903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时限</a:t>
            </a:r>
            <a:endParaRPr lang="en-US" sz="2000" b="1" dirty="0"/>
          </a:p>
        </p:txBody>
      </p:sp>
      <p:sp>
        <p:nvSpPr>
          <p:cNvPr id="72" name="Alternate Process 71"/>
          <p:cNvSpPr/>
          <p:nvPr/>
        </p:nvSpPr>
        <p:spPr>
          <a:xfrm>
            <a:off x="3115182" y="2482503"/>
            <a:ext cx="755199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成人</a:t>
            </a:r>
            <a:endParaRPr lang="en-US" b="1" dirty="0"/>
          </a:p>
        </p:txBody>
      </p:sp>
      <p:sp>
        <p:nvSpPr>
          <p:cNvPr id="73" name="Alternate Process 72"/>
          <p:cNvSpPr/>
          <p:nvPr/>
        </p:nvSpPr>
        <p:spPr>
          <a:xfrm>
            <a:off x="4238663" y="2482503"/>
            <a:ext cx="74494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幼儿</a:t>
            </a:r>
            <a:endParaRPr lang="en-US" b="1" dirty="0"/>
          </a:p>
        </p:txBody>
      </p:sp>
      <p:sp>
        <p:nvSpPr>
          <p:cNvPr id="75" name="Alternate Process 74"/>
          <p:cNvSpPr/>
          <p:nvPr/>
        </p:nvSpPr>
        <p:spPr>
          <a:xfrm>
            <a:off x="3115182" y="3415337"/>
            <a:ext cx="851155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&lt;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endParaRPr lang="en-US" dirty="0"/>
          </a:p>
        </p:txBody>
      </p:sp>
      <p:sp>
        <p:nvSpPr>
          <p:cNvPr id="76" name="Alternate Process 75"/>
          <p:cNvSpPr/>
          <p:nvPr/>
        </p:nvSpPr>
        <p:spPr>
          <a:xfrm>
            <a:off x="4340447" y="3420502"/>
            <a:ext cx="896923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5-10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7" name="Alternate Process 76"/>
          <p:cNvSpPr/>
          <p:nvPr/>
        </p:nvSpPr>
        <p:spPr>
          <a:xfrm>
            <a:off x="5557092" y="3420502"/>
            <a:ext cx="1071408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10-20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8" name="Alternate Process 77"/>
          <p:cNvSpPr/>
          <p:nvPr/>
        </p:nvSpPr>
        <p:spPr>
          <a:xfrm>
            <a:off x="6938104" y="3420502"/>
            <a:ext cx="974004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9" name="Alternate Process 78">
            <a:hlinkClick r:id="rId2" action="ppaction://hlinksldjump"/>
          </p:cNvPr>
          <p:cNvSpPr/>
          <p:nvPr/>
        </p:nvSpPr>
        <p:spPr>
          <a:xfrm>
            <a:off x="1796753" y="4341919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版本</a:t>
            </a:r>
            <a:endParaRPr lang="en-US" sz="2000" b="1" dirty="0"/>
          </a:p>
        </p:txBody>
      </p:sp>
      <p:sp>
        <p:nvSpPr>
          <p:cNvPr id="19" name="Alternate Process 18"/>
          <p:cNvSpPr/>
          <p:nvPr/>
        </p:nvSpPr>
        <p:spPr>
          <a:xfrm>
            <a:off x="3130755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鼓楼医院</a:t>
            </a:r>
            <a:endParaRPr lang="en-US" b="1" dirty="0"/>
          </a:p>
        </p:txBody>
      </p:sp>
      <p:sp>
        <p:nvSpPr>
          <p:cNvPr id="20" name="Alternate Process 19"/>
          <p:cNvSpPr/>
          <p:nvPr/>
        </p:nvSpPr>
        <p:spPr>
          <a:xfrm>
            <a:off x="4686572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中大医院</a:t>
            </a:r>
            <a:endParaRPr lang="en-US" b="1" dirty="0"/>
          </a:p>
        </p:txBody>
      </p:sp>
      <p:sp>
        <p:nvSpPr>
          <p:cNvPr id="21" name="Alternate Process 20"/>
          <p:cNvSpPr/>
          <p:nvPr/>
        </p:nvSpPr>
        <p:spPr>
          <a:xfrm>
            <a:off x="6228692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浙一医院</a:t>
            </a:r>
            <a:endParaRPr lang="en-US" b="1" dirty="0"/>
          </a:p>
        </p:txBody>
      </p:sp>
      <p:sp>
        <p:nvSpPr>
          <p:cNvPr id="22" name="Alternate Process 21"/>
          <p:cNvSpPr/>
          <p:nvPr/>
        </p:nvSpPr>
        <p:spPr>
          <a:xfrm>
            <a:off x="1799489" y="5223858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…</a:t>
            </a:r>
            <a:endParaRPr lang="en-US" sz="2000" b="1" dirty="0"/>
          </a:p>
        </p:txBody>
      </p:sp>
      <p:sp>
        <p:nvSpPr>
          <p:cNvPr id="23" name="Alternate Process 22"/>
          <p:cNvSpPr/>
          <p:nvPr/>
        </p:nvSpPr>
        <p:spPr>
          <a:xfrm>
            <a:off x="3116603" y="1291556"/>
            <a:ext cx="755198" cy="41691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认知</a:t>
            </a:r>
            <a:endParaRPr lang="en-US" b="1" dirty="0"/>
          </a:p>
        </p:txBody>
      </p:sp>
      <p:sp>
        <p:nvSpPr>
          <p:cNvPr id="24" name="Alternate Process 23"/>
          <p:cNvSpPr/>
          <p:nvPr/>
        </p:nvSpPr>
        <p:spPr>
          <a:xfrm>
            <a:off x="3112133" y="1860855"/>
            <a:ext cx="1127949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认知评估</a:t>
            </a:r>
            <a:endParaRPr lang="en-US" sz="1600" b="1" dirty="0"/>
          </a:p>
        </p:txBody>
      </p:sp>
      <p:sp>
        <p:nvSpPr>
          <p:cNvPr id="25" name="Alternate Process 24"/>
          <p:cNvSpPr/>
          <p:nvPr/>
        </p:nvSpPr>
        <p:spPr>
          <a:xfrm>
            <a:off x="4445795" y="1858204"/>
            <a:ext cx="753535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智力</a:t>
            </a:r>
            <a:endParaRPr lang="en-US" sz="1600" b="1" dirty="0"/>
          </a:p>
        </p:txBody>
      </p:sp>
      <p:sp>
        <p:nvSpPr>
          <p:cNvPr id="26" name="Alternate Process 25"/>
          <p:cNvSpPr/>
          <p:nvPr/>
        </p:nvSpPr>
        <p:spPr>
          <a:xfrm>
            <a:off x="5426539" y="1867987"/>
            <a:ext cx="753535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痴呆</a:t>
            </a:r>
            <a:endParaRPr lang="en-US" sz="1600" b="1" dirty="0"/>
          </a:p>
        </p:txBody>
      </p:sp>
      <p:sp>
        <p:nvSpPr>
          <p:cNvPr id="27" name="Alternate Process 26"/>
          <p:cNvSpPr/>
          <p:nvPr/>
        </p:nvSpPr>
        <p:spPr>
          <a:xfrm>
            <a:off x="6469735" y="1867987"/>
            <a:ext cx="1127949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心理发育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788295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 rot="5400000">
            <a:off x="-252845" y="3034388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/>
              <a:t>功能组合</a:t>
            </a:r>
            <a:endParaRPr lang="en-US" sz="32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1790445" y="1258155"/>
            <a:ext cx="942642" cy="4502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功能</a:t>
            </a:r>
            <a:endParaRPr lang="en-US" sz="2000" b="1" dirty="0"/>
          </a:p>
        </p:txBody>
      </p:sp>
      <p:sp>
        <p:nvSpPr>
          <p:cNvPr id="38" name="Alternate Process 37"/>
          <p:cNvSpPr/>
          <p:nvPr/>
        </p:nvSpPr>
        <p:spPr>
          <a:xfrm>
            <a:off x="4172522" y="1291437"/>
            <a:ext cx="744947" cy="41691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情绪</a:t>
            </a:r>
            <a:endParaRPr lang="en-US" b="1" dirty="0"/>
          </a:p>
        </p:txBody>
      </p:sp>
      <p:sp>
        <p:nvSpPr>
          <p:cNvPr id="39" name="Alternate Process 38"/>
          <p:cNvSpPr/>
          <p:nvPr/>
        </p:nvSpPr>
        <p:spPr>
          <a:xfrm>
            <a:off x="5237370" y="1291437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生活能力</a:t>
            </a:r>
            <a:endParaRPr lang="en-US" b="1" dirty="0"/>
          </a:p>
        </p:txBody>
      </p:sp>
      <p:sp>
        <p:nvSpPr>
          <p:cNvPr id="40" name="Alternate Process 39"/>
          <p:cNvSpPr/>
          <p:nvPr/>
        </p:nvSpPr>
        <p:spPr>
          <a:xfrm>
            <a:off x="6763469" y="1281387"/>
            <a:ext cx="76327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运动</a:t>
            </a:r>
            <a:endParaRPr lang="en-US" b="1" dirty="0"/>
          </a:p>
        </p:txBody>
      </p:sp>
      <p:sp>
        <p:nvSpPr>
          <p:cNvPr id="42" name="Alternate Process 41"/>
          <p:cNvSpPr/>
          <p:nvPr/>
        </p:nvSpPr>
        <p:spPr>
          <a:xfrm>
            <a:off x="7885661" y="1281387"/>
            <a:ext cx="696236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综合</a:t>
            </a:r>
            <a:endParaRPr lang="en-US" b="1" dirty="0"/>
          </a:p>
        </p:txBody>
      </p:sp>
      <p:sp>
        <p:nvSpPr>
          <p:cNvPr id="69" name="Alternate Process 68"/>
          <p:cNvSpPr/>
          <p:nvPr/>
        </p:nvSpPr>
        <p:spPr>
          <a:xfrm>
            <a:off x="1790445" y="2475601"/>
            <a:ext cx="942642" cy="4238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人群</a:t>
            </a:r>
            <a:endParaRPr lang="en-US" sz="2000" b="1" dirty="0"/>
          </a:p>
        </p:txBody>
      </p:sp>
      <p:sp>
        <p:nvSpPr>
          <p:cNvPr id="70" name="Alternate Process 69"/>
          <p:cNvSpPr/>
          <p:nvPr/>
        </p:nvSpPr>
        <p:spPr>
          <a:xfrm>
            <a:off x="1790445" y="3441903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时限</a:t>
            </a:r>
            <a:endParaRPr lang="en-US" sz="2000" b="1" dirty="0"/>
          </a:p>
        </p:txBody>
      </p:sp>
      <p:sp>
        <p:nvSpPr>
          <p:cNvPr id="72" name="Alternate Process 71"/>
          <p:cNvSpPr/>
          <p:nvPr/>
        </p:nvSpPr>
        <p:spPr>
          <a:xfrm>
            <a:off x="3115182" y="2482503"/>
            <a:ext cx="755199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成人</a:t>
            </a:r>
            <a:endParaRPr lang="en-US" b="1" dirty="0"/>
          </a:p>
        </p:txBody>
      </p:sp>
      <p:sp>
        <p:nvSpPr>
          <p:cNvPr id="73" name="Alternate Process 72"/>
          <p:cNvSpPr/>
          <p:nvPr/>
        </p:nvSpPr>
        <p:spPr>
          <a:xfrm>
            <a:off x="4238663" y="2482503"/>
            <a:ext cx="744947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幼儿</a:t>
            </a:r>
            <a:endParaRPr lang="en-US" b="1" dirty="0"/>
          </a:p>
        </p:txBody>
      </p:sp>
      <p:sp>
        <p:nvSpPr>
          <p:cNvPr id="75" name="Alternate Process 74"/>
          <p:cNvSpPr/>
          <p:nvPr/>
        </p:nvSpPr>
        <p:spPr>
          <a:xfrm>
            <a:off x="3115182" y="3415337"/>
            <a:ext cx="851155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&lt;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endParaRPr lang="en-US" dirty="0"/>
          </a:p>
        </p:txBody>
      </p:sp>
      <p:sp>
        <p:nvSpPr>
          <p:cNvPr id="76" name="Alternate Process 75"/>
          <p:cNvSpPr/>
          <p:nvPr/>
        </p:nvSpPr>
        <p:spPr>
          <a:xfrm>
            <a:off x="4340447" y="3420502"/>
            <a:ext cx="896923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5-10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7" name="Alternate Process 76"/>
          <p:cNvSpPr/>
          <p:nvPr/>
        </p:nvSpPr>
        <p:spPr>
          <a:xfrm>
            <a:off x="5557092" y="3420502"/>
            <a:ext cx="1071408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10-20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8" name="Alternate Process 77"/>
          <p:cNvSpPr/>
          <p:nvPr/>
        </p:nvSpPr>
        <p:spPr>
          <a:xfrm>
            <a:off x="6938104" y="3420502"/>
            <a:ext cx="974004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9" name="Alternate Process 78">
            <a:hlinkClick r:id="rId2" action="ppaction://hlinksldjump"/>
          </p:cNvPr>
          <p:cNvSpPr/>
          <p:nvPr/>
        </p:nvSpPr>
        <p:spPr>
          <a:xfrm>
            <a:off x="1796753" y="4341919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版本</a:t>
            </a:r>
            <a:endParaRPr lang="en-US" sz="2000" b="1" dirty="0"/>
          </a:p>
        </p:txBody>
      </p:sp>
      <p:sp>
        <p:nvSpPr>
          <p:cNvPr id="19" name="Alternate Process 18"/>
          <p:cNvSpPr/>
          <p:nvPr/>
        </p:nvSpPr>
        <p:spPr>
          <a:xfrm>
            <a:off x="3130755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鼓楼医院</a:t>
            </a:r>
            <a:endParaRPr lang="en-US" b="1" dirty="0"/>
          </a:p>
        </p:txBody>
      </p:sp>
      <p:sp>
        <p:nvSpPr>
          <p:cNvPr id="20" name="Alternate Process 19"/>
          <p:cNvSpPr/>
          <p:nvPr/>
        </p:nvSpPr>
        <p:spPr>
          <a:xfrm>
            <a:off x="4686572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中大医院</a:t>
            </a:r>
            <a:endParaRPr lang="en-US" b="1" dirty="0"/>
          </a:p>
        </p:txBody>
      </p:sp>
      <p:sp>
        <p:nvSpPr>
          <p:cNvPr id="21" name="Alternate Process 20"/>
          <p:cNvSpPr/>
          <p:nvPr/>
        </p:nvSpPr>
        <p:spPr>
          <a:xfrm>
            <a:off x="6228692" y="4321162"/>
            <a:ext cx="1209692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浙一医院</a:t>
            </a:r>
            <a:endParaRPr lang="en-US" b="1" dirty="0"/>
          </a:p>
        </p:txBody>
      </p:sp>
      <p:sp>
        <p:nvSpPr>
          <p:cNvPr id="22" name="Alternate Process 21"/>
          <p:cNvSpPr/>
          <p:nvPr/>
        </p:nvSpPr>
        <p:spPr>
          <a:xfrm>
            <a:off x="1799489" y="5223858"/>
            <a:ext cx="947110" cy="39616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…</a:t>
            </a:r>
            <a:endParaRPr lang="en-US" sz="20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3089578" y="1291437"/>
            <a:ext cx="755198" cy="4169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认知</a:t>
            </a:r>
            <a:endParaRPr lang="en-US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4169319" y="1858499"/>
            <a:ext cx="753535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焦虑</a:t>
            </a:r>
            <a:endParaRPr lang="en-US" sz="1600" b="1" dirty="0"/>
          </a:p>
        </p:txBody>
      </p:sp>
      <p:sp>
        <p:nvSpPr>
          <p:cNvPr id="30" name="Alternate Process 29"/>
          <p:cNvSpPr/>
          <p:nvPr/>
        </p:nvSpPr>
        <p:spPr>
          <a:xfrm>
            <a:off x="5169102" y="1858499"/>
            <a:ext cx="753535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抑郁</a:t>
            </a:r>
            <a:endParaRPr lang="en-US" sz="1600" b="1" dirty="0"/>
          </a:p>
        </p:txBody>
      </p:sp>
      <p:sp>
        <p:nvSpPr>
          <p:cNvPr id="31" name="Alternate Process 30"/>
          <p:cNvSpPr/>
          <p:nvPr/>
        </p:nvSpPr>
        <p:spPr>
          <a:xfrm>
            <a:off x="6209411" y="1858499"/>
            <a:ext cx="753535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躁狂</a:t>
            </a:r>
            <a:endParaRPr lang="en-US" sz="1600" b="1" dirty="0"/>
          </a:p>
        </p:txBody>
      </p:sp>
      <p:sp>
        <p:nvSpPr>
          <p:cNvPr id="33" name="Alternate Process 32"/>
          <p:cNvSpPr/>
          <p:nvPr/>
        </p:nvSpPr>
        <p:spPr>
          <a:xfrm>
            <a:off x="7240067" y="1869189"/>
            <a:ext cx="1325121" cy="41691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双向情感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24314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ADAS</a:t>
            </a:r>
            <a:r>
              <a:rPr lang="zh-CN" altLang="en-US" sz="1100" b="1" dirty="0"/>
              <a:t>-</a:t>
            </a:r>
            <a:r>
              <a:rPr lang="en-US" altLang="zh-CN" sz="1100" b="1" dirty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Stroop</a:t>
            </a:r>
            <a:endParaRPr lang="en-US" sz="110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Rey-</a:t>
            </a:r>
            <a:r>
              <a:rPr lang="en-US" sz="1100" b="1" dirty="0" err="1"/>
              <a:t>Osterrich</a:t>
            </a:r>
            <a:endParaRPr lang="en-US" sz="110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0</a:t>
            </a:r>
            <a:r>
              <a:rPr lang="en-US" altLang="zh-CN" sz="1100" b="1" dirty="0"/>
              <a:t>-6</a:t>
            </a:r>
            <a:r>
              <a:rPr lang="zh-CN" altLang="en-US" sz="1100" b="1" dirty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画钟测验</a:t>
            </a:r>
            <a:endParaRPr lang="en-US" altLang="zh-CN" sz="1100" b="1" dirty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构音障碍</a:t>
            </a:r>
            <a:endParaRPr lang="en-US" altLang="zh-CN" sz="1100" b="1" dirty="0"/>
          </a:p>
        </p:txBody>
      </p:sp>
      <p:sp>
        <p:nvSpPr>
          <p:cNvPr id="39" name="Alternate Process 38"/>
          <p:cNvSpPr/>
          <p:nvPr/>
        </p:nvSpPr>
        <p:spPr>
          <a:xfrm>
            <a:off x="2937884" y="402258"/>
            <a:ext cx="3309929" cy="700040"/>
          </a:xfrm>
          <a:prstGeom prst="flowChartAlternateProcess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功能分类：认知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83455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 smtClean="0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ADAS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Stroop</a:t>
            </a:r>
            <a:endParaRPr lang="en-US" sz="105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Rey-</a:t>
            </a:r>
            <a:r>
              <a:rPr lang="en-US" sz="1050" b="1" dirty="0" err="1"/>
              <a:t>Osterrich</a:t>
            </a:r>
            <a:endParaRPr lang="en-US" sz="105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GDS</a:t>
            </a:r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  <p:sp>
        <p:nvSpPr>
          <p:cNvPr id="39" name="Alternate Process 38"/>
          <p:cNvSpPr/>
          <p:nvPr/>
        </p:nvSpPr>
        <p:spPr>
          <a:xfrm>
            <a:off x="2937884" y="402258"/>
            <a:ext cx="3309929" cy="700040"/>
          </a:xfrm>
          <a:prstGeom prst="flowChartAlternateProcess">
            <a:avLst/>
          </a:prstGeom>
          <a:solidFill>
            <a:srgbClr val="FF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功能分类：情绪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677862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 smtClean="0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  <a:solidFill>
            <a:srgbClr val="682A7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ADAS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Stroop</a:t>
            </a:r>
            <a:endParaRPr lang="en-US" sz="105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Rey-</a:t>
            </a:r>
            <a:r>
              <a:rPr lang="en-US" sz="1050" b="1" dirty="0" err="1"/>
              <a:t>Osterrich</a:t>
            </a:r>
            <a:endParaRPr lang="en-US" sz="105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  <a:solidFill>
            <a:srgbClr val="682A7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  <p:sp>
        <p:nvSpPr>
          <p:cNvPr id="39" name="Alternate Process 38"/>
          <p:cNvSpPr/>
          <p:nvPr/>
        </p:nvSpPr>
        <p:spPr>
          <a:xfrm>
            <a:off x="2618690" y="402258"/>
            <a:ext cx="4098328" cy="700040"/>
          </a:xfrm>
          <a:prstGeom prst="flowChartAlternateProcess">
            <a:avLst/>
          </a:prstGeom>
          <a:solidFill>
            <a:srgbClr val="682A7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功能分类：生活能力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51249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 smtClean="0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ADAS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Stroop</a:t>
            </a:r>
            <a:endParaRPr lang="en-US" sz="105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Rey-</a:t>
            </a:r>
            <a:r>
              <a:rPr lang="en-US" sz="1050" b="1" dirty="0" err="1"/>
              <a:t>Osterrich</a:t>
            </a:r>
            <a:endParaRPr lang="en-US" sz="105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  <p:sp>
        <p:nvSpPr>
          <p:cNvPr id="39" name="Alternate Process 38"/>
          <p:cNvSpPr/>
          <p:nvPr/>
        </p:nvSpPr>
        <p:spPr>
          <a:xfrm>
            <a:off x="2937884" y="402258"/>
            <a:ext cx="3309929" cy="700040"/>
          </a:xfrm>
          <a:prstGeom prst="flowChartAlternateProcess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功能分类：运动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8995" y="5013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08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2605011" y="1172169"/>
            <a:ext cx="3956362" cy="1058207"/>
          </a:xfrm>
          <a:prstGeom prst="flowChartAlternateProcess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六六脑测评系统</a:t>
            </a:r>
            <a:endParaRPr lang="en-US" sz="3200" dirty="0"/>
          </a:p>
        </p:txBody>
      </p:sp>
      <p:sp>
        <p:nvSpPr>
          <p:cNvPr id="7" name="Decision 6"/>
          <p:cNvSpPr/>
          <p:nvPr/>
        </p:nvSpPr>
        <p:spPr>
          <a:xfrm>
            <a:off x="4998365" y="3913107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脑能力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评估</a:t>
            </a:r>
            <a:endParaRPr lang="en-US" sz="2400" dirty="0"/>
          </a:p>
        </p:txBody>
      </p:sp>
      <p:sp>
        <p:nvSpPr>
          <p:cNvPr id="8" name="Decision 7"/>
          <p:cNvSpPr/>
          <p:nvPr/>
        </p:nvSpPr>
        <p:spPr>
          <a:xfrm>
            <a:off x="1194405" y="3913107"/>
            <a:ext cx="3126015" cy="1221009"/>
          </a:xfrm>
          <a:prstGeom prst="flowChartDecision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测评量表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51540" y="2230376"/>
            <a:ext cx="3799416" cy="1682731"/>
            <a:chOff x="2751540" y="2230376"/>
            <a:chExt cx="3799416" cy="168273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51540" y="2783901"/>
              <a:ext cx="0" cy="1096646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0956" y="2816461"/>
              <a:ext cx="0" cy="1096646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51540" y="2783901"/>
              <a:ext cx="3799416" cy="3256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7615" y="2230376"/>
              <a:ext cx="0" cy="553525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2303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 smtClean="0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ADAS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Stroop</a:t>
            </a:r>
            <a:endParaRPr lang="en-US" sz="105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Rey-</a:t>
            </a:r>
            <a:r>
              <a:rPr lang="en-US" sz="1050" b="1" dirty="0" err="1"/>
              <a:t>Osterrich</a:t>
            </a:r>
            <a:endParaRPr lang="en-US" sz="105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  <a:solidFill>
            <a:srgbClr val="8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  <p:sp>
        <p:nvSpPr>
          <p:cNvPr id="39" name="Alternate Process 38"/>
          <p:cNvSpPr/>
          <p:nvPr/>
        </p:nvSpPr>
        <p:spPr>
          <a:xfrm>
            <a:off x="2937884" y="402258"/>
            <a:ext cx="3309929" cy="700040"/>
          </a:xfrm>
          <a:prstGeom prst="flowChartAlternateProcess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功能分类：综合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255340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ADAS</a:t>
            </a:r>
            <a:r>
              <a:rPr lang="zh-CN" altLang="en-US" sz="1100" b="1" dirty="0"/>
              <a:t>-</a:t>
            </a:r>
            <a:r>
              <a:rPr lang="en-US" altLang="zh-CN" sz="1100" b="1" dirty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Stroop</a:t>
            </a:r>
            <a:endParaRPr lang="en-US" sz="105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Rey-</a:t>
            </a:r>
            <a:r>
              <a:rPr lang="en-US" sz="1050" b="1" dirty="0" err="1"/>
              <a:t>Osterrich</a:t>
            </a:r>
            <a:endParaRPr lang="en-US" sz="105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  <a:solidFill>
            <a:srgbClr val="9999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  <p:sp>
        <p:nvSpPr>
          <p:cNvPr id="39" name="Alternate Process 38"/>
          <p:cNvSpPr/>
          <p:nvPr/>
        </p:nvSpPr>
        <p:spPr>
          <a:xfrm>
            <a:off x="2618690" y="402258"/>
            <a:ext cx="3998074" cy="700040"/>
          </a:xfrm>
          <a:prstGeom prst="flowChartAlternateProcess">
            <a:avLst/>
          </a:prstGeom>
          <a:solidFill>
            <a:srgbClr val="9999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功能分类：鼓楼医院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501498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883155" y="1441589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441589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44158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45334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453348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38719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3885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389910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389910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389910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462655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ADAS</a:t>
            </a:r>
            <a:r>
              <a:rPr lang="zh-CN" altLang="en-US" sz="1100" b="1" dirty="0"/>
              <a:t>-</a:t>
            </a:r>
            <a:r>
              <a:rPr lang="en-US" altLang="zh-CN" sz="1100" b="1" dirty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462655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Stroop</a:t>
            </a:r>
            <a:endParaRPr lang="en-US" sz="110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462655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Rey-</a:t>
            </a:r>
            <a:r>
              <a:rPr lang="en-US" sz="1100" b="1" dirty="0" err="1"/>
              <a:t>Osterrich</a:t>
            </a:r>
            <a:endParaRPr lang="en-US" sz="110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462655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462655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462655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462655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423199"/>
            <a:ext cx="634972" cy="651204"/>
          </a:xfrm>
          <a:prstGeom prst="flowChartAlternateProcess">
            <a:avLst/>
          </a:prstGeom>
          <a:solidFill>
            <a:srgbClr val="99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42319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39998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  <p:sp>
        <p:nvSpPr>
          <p:cNvPr id="39" name="Alternate Process 38"/>
          <p:cNvSpPr/>
          <p:nvPr/>
        </p:nvSpPr>
        <p:spPr>
          <a:xfrm>
            <a:off x="2618691" y="402258"/>
            <a:ext cx="3964656" cy="700040"/>
          </a:xfrm>
          <a:prstGeom prst="flowChartAlternateProcess">
            <a:avLst/>
          </a:prstGeom>
          <a:solidFill>
            <a:srgbClr val="9999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功能分类：中大医院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501498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237707" y="1215961"/>
            <a:ext cx="2710113" cy="10582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测评量表</a:t>
            </a:r>
            <a:endParaRPr lang="en-US" sz="3200" b="1" dirty="0"/>
          </a:p>
        </p:txBody>
      </p:sp>
      <p:sp>
        <p:nvSpPr>
          <p:cNvPr id="2" name="Diamond 1"/>
          <p:cNvSpPr/>
          <p:nvPr/>
        </p:nvSpPr>
        <p:spPr>
          <a:xfrm>
            <a:off x="716373" y="4064973"/>
            <a:ext cx="1986325" cy="1188449"/>
          </a:xfrm>
          <a:prstGeom prst="diamond">
            <a:avLst/>
          </a:prstGeom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电子化</a:t>
            </a:r>
            <a:endParaRPr lang="en-US" sz="2000" dirty="0" smtClean="0"/>
          </a:p>
          <a:p>
            <a:pPr algn="ctr"/>
            <a:r>
              <a:rPr lang="zh-CN" altLang="en-US" sz="2000" dirty="0" smtClean="0"/>
              <a:t>量表</a:t>
            </a:r>
            <a:endParaRPr lang="en-US" altLang="zh-CN" sz="2000" dirty="0" smtClean="0"/>
          </a:p>
        </p:txBody>
      </p:sp>
      <p:sp>
        <p:nvSpPr>
          <p:cNvPr id="12" name="Diamond 11"/>
          <p:cNvSpPr/>
          <p:nvPr/>
        </p:nvSpPr>
        <p:spPr>
          <a:xfrm>
            <a:off x="3596226" y="4097533"/>
            <a:ext cx="2020829" cy="1188449"/>
          </a:xfrm>
          <a:prstGeom prst="diamond">
            <a:avLst/>
          </a:prstGeom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组合</a:t>
            </a:r>
            <a:endParaRPr lang="en-US" sz="2000" dirty="0"/>
          </a:p>
        </p:txBody>
      </p:sp>
      <p:sp>
        <p:nvSpPr>
          <p:cNvPr id="16" name="Diamond 15"/>
          <p:cNvSpPr/>
          <p:nvPr/>
        </p:nvSpPr>
        <p:spPr>
          <a:xfrm>
            <a:off x="6582701" y="4076732"/>
            <a:ext cx="1899866" cy="1188449"/>
          </a:xfrm>
          <a:prstGeom prst="diamond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推送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训练</a:t>
            </a:r>
            <a:endParaRPr lang="en-US" altLang="zh-CN" sz="20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2902002" y="4455696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33847" y="4455696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25819" y="2290448"/>
            <a:ext cx="5861278" cy="1807092"/>
            <a:chOff x="1709538" y="1855936"/>
            <a:chExt cx="5861278" cy="180709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09538" y="2450369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0816" y="2485335"/>
              <a:ext cx="0" cy="1177693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09538" y="2450369"/>
              <a:ext cx="5861278" cy="3496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2865" y="1855936"/>
              <a:ext cx="0" cy="594433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2865" y="2456246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0254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 rot="5400000">
            <a:off x="-320086" y="2709903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/>
              <a:t>训练范式</a:t>
            </a:r>
            <a:endParaRPr lang="en-US" sz="3200" b="1" dirty="0"/>
          </a:p>
        </p:txBody>
      </p:sp>
      <p:pic>
        <p:nvPicPr>
          <p:cNvPr id="3" name="Picture 2" descr="Untitled2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" r="3901"/>
          <a:stretch/>
        </p:blipFill>
        <p:spPr>
          <a:xfrm>
            <a:off x="1379655" y="1212111"/>
            <a:ext cx="7093565" cy="4550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8307" y="4633920"/>
            <a:ext cx="756651" cy="7565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8906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571267" y="586691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推送训练</a:t>
            </a:r>
            <a:endParaRPr lang="en-US" sz="3200" b="1" dirty="0"/>
          </a:p>
        </p:txBody>
      </p:sp>
      <p:sp>
        <p:nvSpPr>
          <p:cNvPr id="32" name="Decision 31"/>
          <p:cNvSpPr/>
          <p:nvPr/>
        </p:nvSpPr>
        <p:spPr>
          <a:xfrm>
            <a:off x="888905" y="2446363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单测评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推送</a:t>
            </a:r>
            <a:endParaRPr lang="en-US" sz="2400" dirty="0"/>
          </a:p>
        </p:txBody>
      </p:sp>
      <p:sp>
        <p:nvSpPr>
          <p:cNvPr id="33" name="Decision 32"/>
          <p:cNvSpPr/>
          <p:nvPr/>
        </p:nvSpPr>
        <p:spPr>
          <a:xfrm>
            <a:off x="5119416" y="2446363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复合测评推送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39947" y="3667372"/>
            <a:ext cx="2823932" cy="1385359"/>
            <a:chOff x="1039947" y="3667372"/>
            <a:chExt cx="2823932" cy="1385359"/>
          </a:xfrm>
        </p:grpSpPr>
        <p:sp>
          <p:nvSpPr>
            <p:cNvPr id="2" name="Rectangle 1"/>
            <p:cNvSpPr/>
            <p:nvPr/>
          </p:nvSpPr>
          <p:spPr>
            <a:xfrm>
              <a:off x="1039947" y="4309682"/>
              <a:ext cx="2823932" cy="74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基于单个量表测评结果</a:t>
              </a:r>
              <a:endParaRPr lang="en-US" dirty="0"/>
            </a:p>
          </p:txBody>
        </p:sp>
        <p:cxnSp>
          <p:nvCxnSpPr>
            <p:cNvPr id="4" name="Straight Connector 3"/>
            <p:cNvCxnSpPr>
              <a:stCxn id="32" idx="2"/>
            </p:cNvCxnSpPr>
            <p:nvPr/>
          </p:nvCxnSpPr>
          <p:spPr>
            <a:xfrm>
              <a:off x="2451913" y="3667372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272867" y="3667372"/>
            <a:ext cx="2823932" cy="1385359"/>
            <a:chOff x="5272867" y="3667372"/>
            <a:chExt cx="2823932" cy="1385359"/>
          </a:xfrm>
        </p:grpSpPr>
        <p:sp>
          <p:nvSpPr>
            <p:cNvPr id="35" name="Rectangle 34"/>
            <p:cNvSpPr/>
            <p:nvPr/>
          </p:nvSpPr>
          <p:spPr>
            <a:xfrm>
              <a:off x="5272867" y="4309682"/>
              <a:ext cx="2823932" cy="74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基于多个量表测评结果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698339" y="3667372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421457" y="1300241"/>
            <a:ext cx="4246426" cy="1108325"/>
            <a:chOff x="2421457" y="1286731"/>
            <a:chExt cx="4246426" cy="110832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421457" y="1752746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67883" y="1752746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21457" y="1752746"/>
              <a:ext cx="4246426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4632873" y="1286731"/>
              <a:ext cx="0" cy="466015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1617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571267" y="586691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推送训练</a:t>
            </a:r>
            <a:endParaRPr lang="en-US" sz="3200" b="1" dirty="0"/>
          </a:p>
        </p:txBody>
      </p:sp>
      <p:sp>
        <p:nvSpPr>
          <p:cNvPr id="32" name="Decision 31"/>
          <p:cNvSpPr/>
          <p:nvPr/>
        </p:nvSpPr>
        <p:spPr>
          <a:xfrm>
            <a:off x="888905" y="2446363"/>
            <a:ext cx="3126015" cy="1221009"/>
          </a:xfrm>
          <a:prstGeom prst="flowChartDecision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单测评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推送</a:t>
            </a:r>
            <a:endParaRPr lang="en-US" sz="2400" dirty="0"/>
          </a:p>
        </p:txBody>
      </p:sp>
      <p:sp>
        <p:nvSpPr>
          <p:cNvPr id="33" name="Decision 32"/>
          <p:cNvSpPr/>
          <p:nvPr/>
        </p:nvSpPr>
        <p:spPr>
          <a:xfrm>
            <a:off x="5119416" y="2446363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复合测评推送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39947" y="3667372"/>
            <a:ext cx="2823932" cy="1385359"/>
            <a:chOff x="1039947" y="3667372"/>
            <a:chExt cx="2823932" cy="1385359"/>
          </a:xfrm>
        </p:grpSpPr>
        <p:sp>
          <p:nvSpPr>
            <p:cNvPr id="2" name="Rectangle 1"/>
            <p:cNvSpPr/>
            <p:nvPr/>
          </p:nvSpPr>
          <p:spPr>
            <a:xfrm>
              <a:off x="1039947" y="4309682"/>
              <a:ext cx="2823932" cy="74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基于单个量表测评结果</a:t>
              </a:r>
              <a:endParaRPr lang="en-US" dirty="0"/>
            </a:p>
          </p:txBody>
        </p:sp>
        <p:cxnSp>
          <p:nvCxnSpPr>
            <p:cNvPr id="4" name="Straight Connector 3"/>
            <p:cNvCxnSpPr>
              <a:stCxn id="32" idx="2"/>
            </p:cNvCxnSpPr>
            <p:nvPr/>
          </p:nvCxnSpPr>
          <p:spPr>
            <a:xfrm>
              <a:off x="2451913" y="3667372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272867" y="3667372"/>
            <a:ext cx="2823932" cy="1385359"/>
            <a:chOff x="5272867" y="3667372"/>
            <a:chExt cx="2823932" cy="1385359"/>
          </a:xfrm>
        </p:grpSpPr>
        <p:sp>
          <p:nvSpPr>
            <p:cNvPr id="35" name="Rectangle 34"/>
            <p:cNvSpPr/>
            <p:nvPr/>
          </p:nvSpPr>
          <p:spPr>
            <a:xfrm>
              <a:off x="5272867" y="4309682"/>
              <a:ext cx="2823932" cy="74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基于多个量表测评结果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698339" y="3667372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421457" y="1300241"/>
            <a:ext cx="4246426" cy="1108325"/>
            <a:chOff x="2421457" y="1286731"/>
            <a:chExt cx="4246426" cy="110832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421457" y="1752746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67883" y="1752746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21457" y="1752746"/>
              <a:ext cx="4246426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4632873" y="1286731"/>
              <a:ext cx="0" cy="466015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9815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361357" y="578943"/>
            <a:ext cx="2573291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单测评推送</a:t>
            </a:r>
            <a:endParaRPr lang="en-US" sz="3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74414"/>
              </p:ext>
            </p:extLst>
          </p:nvPr>
        </p:nvGraphicFramePr>
        <p:xfrm>
          <a:off x="716117" y="2045479"/>
          <a:ext cx="7676059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70632"/>
                <a:gridCol w="728996"/>
                <a:gridCol w="2048375"/>
                <a:gridCol w="1616633"/>
                <a:gridCol w="1411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认知能力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测试最低限度（含）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推荐训练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视空间与执行力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大小匹配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找大圆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命名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视图命名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注意力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听觉数字广度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骰子求和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句子复述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语言流畅性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抽象能力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图图联系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延迟记忆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宾客满门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风景如画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定向力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动点点击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9626" y="1634707"/>
            <a:ext cx="2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量表：</a:t>
            </a:r>
            <a:r>
              <a:rPr lang="en-US" altLang="zh-CN" dirty="0" err="1" smtClean="0"/>
              <a:t>MoCA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82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361357" y="578943"/>
            <a:ext cx="2573291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单测评推送</a:t>
            </a:r>
            <a:endParaRPr lang="en-US" sz="3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37636"/>
              </p:ext>
            </p:extLst>
          </p:nvPr>
        </p:nvGraphicFramePr>
        <p:xfrm>
          <a:off x="851234" y="2342698"/>
          <a:ext cx="7654190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40256"/>
                <a:gridCol w="732704"/>
                <a:gridCol w="2150464"/>
                <a:gridCol w="1436242"/>
                <a:gridCol w="1294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认知能力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测试最低限度（含）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推荐训练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定向力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动点点击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记忆力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迎面而来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注意力和计算力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骰子求和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数字筛选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回忆能力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宾客满门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风景如画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视图命名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句子复述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视空间和执行力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大小匹配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找大圆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1234" y="1946346"/>
            <a:ext cx="2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量表：</a:t>
            </a:r>
            <a:r>
              <a:rPr lang="en-US" altLang="zh-CN" dirty="0" smtClean="0">
                <a:solidFill>
                  <a:srgbClr val="000000"/>
                </a:solidFill>
              </a:rPr>
              <a:t>MMSE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504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571267" y="586691"/>
            <a:ext cx="2123212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推送训练</a:t>
            </a:r>
            <a:endParaRPr lang="en-US" sz="3200" b="1" dirty="0"/>
          </a:p>
        </p:txBody>
      </p:sp>
      <p:sp>
        <p:nvSpPr>
          <p:cNvPr id="32" name="Decision 31"/>
          <p:cNvSpPr/>
          <p:nvPr/>
        </p:nvSpPr>
        <p:spPr>
          <a:xfrm>
            <a:off x="888905" y="2446363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单测评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推送</a:t>
            </a:r>
            <a:endParaRPr lang="en-US" sz="2400" dirty="0"/>
          </a:p>
        </p:txBody>
      </p:sp>
      <p:sp>
        <p:nvSpPr>
          <p:cNvPr id="33" name="Decision 32"/>
          <p:cNvSpPr/>
          <p:nvPr/>
        </p:nvSpPr>
        <p:spPr>
          <a:xfrm>
            <a:off x="5119416" y="2446363"/>
            <a:ext cx="3126015" cy="1221009"/>
          </a:xfrm>
          <a:prstGeom prst="flowChartDecision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复合测评推送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39947" y="3667372"/>
            <a:ext cx="2823932" cy="1385359"/>
            <a:chOff x="1039947" y="3667372"/>
            <a:chExt cx="2823932" cy="1385359"/>
          </a:xfrm>
        </p:grpSpPr>
        <p:sp>
          <p:nvSpPr>
            <p:cNvPr id="2" name="Rectangle 1"/>
            <p:cNvSpPr/>
            <p:nvPr/>
          </p:nvSpPr>
          <p:spPr>
            <a:xfrm>
              <a:off x="1039947" y="4309682"/>
              <a:ext cx="2823932" cy="74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基于单个量表测评结果</a:t>
              </a:r>
              <a:endParaRPr lang="en-US" dirty="0"/>
            </a:p>
          </p:txBody>
        </p:sp>
        <p:cxnSp>
          <p:nvCxnSpPr>
            <p:cNvPr id="4" name="Straight Connector 3"/>
            <p:cNvCxnSpPr>
              <a:stCxn id="32" idx="2"/>
            </p:cNvCxnSpPr>
            <p:nvPr/>
          </p:nvCxnSpPr>
          <p:spPr>
            <a:xfrm>
              <a:off x="2451913" y="3667372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272867" y="3667372"/>
            <a:ext cx="2823932" cy="1385359"/>
            <a:chOff x="5272867" y="3667372"/>
            <a:chExt cx="2823932" cy="1385359"/>
          </a:xfrm>
        </p:grpSpPr>
        <p:sp>
          <p:nvSpPr>
            <p:cNvPr id="35" name="Rectangle 34"/>
            <p:cNvSpPr/>
            <p:nvPr/>
          </p:nvSpPr>
          <p:spPr>
            <a:xfrm>
              <a:off x="5272867" y="4309682"/>
              <a:ext cx="2823932" cy="7430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基于多个量表测评结果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698339" y="3667372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421457" y="1300241"/>
            <a:ext cx="4246426" cy="1108325"/>
            <a:chOff x="2421457" y="1286731"/>
            <a:chExt cx="4246426" cy="110832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421457" y="1752746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67883" y="1752746"/>
              <a:ext cx="0" cy="64231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21457" y="1752746"/>
              <a:ext cx="4246426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4632873" y="1286731"/>
              <a:ext cx="0" cy="466015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9815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237707" y="1182537"/>
            <a:ext cx="2710113" cy="10582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测评量表</a:t>
            </a:r>
            <a:endParaRPr lang="en-US" sz="3200" b="1" dirty="0"/>
          </a:p>
        </p:txBody>
      </p:sp>
      <p:sp>
        <p:nvSpPr>
          <p:cNvPr id="2" name="Diamond 1"/>
          <p:cNvSpPr/>
          <p:nvPr/>
        </p:nvSpPr>
        <p:spPr>
          <a:xfrm>
            <a:off x="716373" y="4031549"/>
            <a:ext cx="1986325" cy="1188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电子化</a:t>
            </a:r>
            <a:endParaRPr lang="en-US" sz="2000" dirty="0" smtClean="0"/>
          </a:p>
          <a:p>
            <a:pPr algn="ctr"/>
            <a:r>
              <a:rPr lang="zh-CN" altLang="en-US" sz="2000" dirty="0" smtClean="0"/>
              <a:t>量表</a:t>
            </a:r>
            <a:endParaRPr lang="en-US" altLang="zh-CN" sz="2000" dirty="0" smtClean="0"/>
          </a:p>
        </p:txBody>
      </p:sp>
      <p:sp>
        <p:nvSpPr>
          <p:cNvPr id="12" name="Diamond 11"/>
          <p:cNvSpPr/>
          <p:nvPr/>
        </p:nvSpPr>
        <p:spPr>
          <a:xfrm>
            <a:off x="3582571" y="4064109"/>
            <a:ext cx="2020829" cy="1188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组合</a:t>
            </a:r>
            <a:endParaRPr lang="en-US" sz="2000" dirty="0"/>
          </a:p>
        </p:txBody>
      </p:sp>
      <p:sp>
        <p:nvSpPr>
          <p:cNvPr id="16" name="Diamond 15"/>
          <p:cNvSpPr/>
          <p:nvPr/>
        </p:nvSpPr>
        <p:spPr>
          <a:xfrm>
            <a:off x="6637321" y="4043308"/>
            <a:ext cx="1899866" cy="1188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推送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训练</a:t>
            </a:r>
            <a:endParaRPr lang="en-US" altLang="zh-CN" sz="20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2902002" y="4422272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33847" y="4422272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25819" y="2257024"/>
            <a:ext cx="5861278" cy="1807092"/>
            <a:chOff x="1709538" y="1855936"/>
            <a:chExt cx="5861278" cy="180709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09538" y="2450369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0816" y="2485335"/>
              <a:ext cx="0" cy="1177693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09538" y="2450369"/>
              <a:ext cx="5861278" cy="3496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2865" y="1855936"/>
              <a:ext cx="0" cy="594433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2865" y="2456246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257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3" grpId="0" animBg="1"/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134703" y="484373"/>
            <a:ext cx="2935065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复合测评推送</a:t>
            </a:r>
            <a:endParaRPr lang="en-US" sz="3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20315"/>
              </p:ext>
            </p:extLst>
          </p:nvPr>
        </p:nvGraphicFramePr>
        <p:xfrm>
          <a:off x="716119" y="1680238"/>
          <a:ext cx="771514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394"/>
                <a:gridCol w="526954"/>
                <a:gridCol w="526953"/>
                <a:gridCol w="1067420"/>
                <a:gridCol w="513442"/>
                <a:gridCol w="432372"/>
                <a:gridCol w="1202536"/>
                <a:gridCol w="862045"/>
                <a:gridCol w="397215"/>
                <a:gridCol w="381937"/>
                <a:gridCol w="763875"/>
              </a:tblGrid>
              <a:tr h="31347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MoCA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MMSE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认知能力</a:t>
                      </a:r>
                      <a:endParaRPr lang="en-US" sz="1600" b="0" dirty="0" smtClean="0"/>
                    </a:p>
                  </a:txBody>
                  <a:tcPr anchor="ctr"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推荐训练</a:t>
                      </a:r>
                      <a:endParaRPr lang="en-US" sz="1600" b="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测试项</a:t>
                      </a:r>
                      <a:endParaRPr lang="en-US" sz="1600" b="1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分值</a:t>
                      </a:r>
                      <a:endParaRPr lang="en-US" sz="1600" b="1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最低</a:t>
                      </a:r>
                      <a:endParaRPr lang="en-US" altLang="zh-CN" sz="1600" b="1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测试项</a:t>
                      </a:r>
                      <a:endParaRPr lang="en-US" sz="1600" b="1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分值</a:t>
                      </a:r>
                      <a:endParaRPr lang="en-US" sz="1600" b="1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最低</a:t>
                      </a:r>
                      <a:endParaRPr lang="en-US" sz="1600" b="1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 gridSpan="4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定向力</a:t>
                      </a:r>
                      <a:endParaRPr lang="en-US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定向力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定向力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Yuppy SC Regular"/>
                        <a:ea typeface="+mn-ea"/>
                        <a:cs typeface="Yuppy SC Regular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动点点击</a:t>
                      </a:r>
                      <a:endParaRPr lang="en-US" sz="1600" b="1" dirty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延迟记忆</a:t>
                      </a:r>
                      <a:endParaRPr lang="en-US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记忆力＋</a:t>
                      </a: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回忆能力</a:t>
                      </a:r>
                      <a:endParaRPr lang="en-US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记忆力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Yuppy SC Regular"/>
                          <a:cs typeface="Yuppy SC Regular"/>
                        </a:rPr>
                        <a:t>宾客</a:t>
                      </a:r>
                      <a:endParaRPr lang="en-US" altLang="zh-CN" sz="1600" dirty="0" smtClean="0">
                        <a:latin typeface="Yuppy SC Regular"/>
                        <a:cs typeface="Yuppy SC Regular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满门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迎面而来</a:t>
                      </a:r>
                      <a:endParaRPr lang="en-US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风景如画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</a:tr>
              <a:tr h="541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注意力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注意力和计算力</a:t>
                      </a:r>
                      <a:endParaRPr lang="en-US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注意力</a:t>
                      </a:r>
                      <a:endParaRPr lang="en-US" sz="1600" b="1" dirty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听觉数字广度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数字筛选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骰子求和</a:t>
                      </a:r>
                      <a:endParaRPr lang="en-US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</a:tr>
              <a:tr h="541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命名＋</a:t>
                      </a: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语言</a:t>
                      </a:r>
                      <a:endParaRPr lang="en-US" altLang="zh-CN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语言能力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语言能力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语言流畅性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句子复述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视图</a:t>
                      </a:r>
                      <a:endParaRPr lang="en-US" altLang="zh-CN" sz="1600" dirty="0" smtClean="0">
                        <a:latin typeface="Yuppy SC Regular"/>
                        <a:cs typeface="Yuppy SC Regular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命名</a:t>
                      </a:r>
                      <a:endParaRPr lang="en-US" altLang="zh-CN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</a:tr>
              <a:tr h="541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视空间与执行力</a:t>
                      </a:r>
                      <a:endParaRPr lang="en-US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视空间与执行力</a:t>
                      </a:r>
                      <a:endParaRPr lang="en-US" sz="1600" dirty="0" smtClean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视空间与执行力</a:t>
                      </a:r>
                      <a:endParaRPr lang="en-US" sz="1600" b="1" dirty="0" smtClean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大小匹配</a:t>
                      </a:r>
                      <a:endParaRPr lang="en-US" sz="1600" b="1" dirty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找大圆</a:t>
                      </a:r>
                      <a:endParaRPr lang="en-US" sz="1600" b="1" dirty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抽象能力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－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－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－</a:t>
                      </a:r>
                      <a:endParaRPr lang="en-US" sz="1600" dirty="0"/>
                    </a:p>
                  </a:txBody>
                  <a:tcPr anchor="ctr">
                    <a:pattFill prst="pct50">
                      <a:fgClr>
                        <a:schemeClr val="accent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抽象能力</a:t>
                      </a:r>
                      <a:endParaRPr lang="en-US" sz="1600" b="1" dirty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Yuppy SC Regular"/>
                          <a:cs typeface="Yuppy SC Regular"/>
                        </a:rPr>
                        <a:t>图图联系</a:t>
                      </a:r>
                      <a:endParaRPr lang="en-US" sz="1600" b="1" dirty="0">
                        <a:latin typeface="Yuppy SC Regular"/>
                        <a:cs typeface="Yuppy SC 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321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2605011" y="1172169"/>
            <a:ext cx="3956362" cy="1058207"/>
          </a:xfrm>
          <a:prstGeom prst="flowChartAlternateProcess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六六脑测评系统</a:t>
            </a:r>
            <a:endParaRPr lang="en-US" sz="3200" dirty="0"/>
          </a:p>
        </p:txBody>
      </p:sp>
      <p:sp>
        <p:nvSpPr>
          <p:cNvPr id="7" name="Decision 6"/>
          <p:cNvSpPr/>
          <p:nvPr/>
        </p:nvSpPr>
        <p:spPr>
          <a:xfrm>
            <a:off x="4998365" y="3913107"/>
            <a:ext cx="3126015" cy="1221009"/>
          </a:xfrm>
          <a:prstGeom prst="flowChartDecision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脑能力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评估</a:t>
            </a:r>
            <a:endParaRPr lang="en-US" sz="2400" dirty="0"/>
          </a:p>
        </p:txBody>
      </p:sp>
      <p:sp>
        <p:nvSpPr>
          <p:cNvPr id="8" name="Decision 7"/>
          <p:cNvSpPr/>
          <p:nvPr/>
        </p:nvSpPr>
        <p:spPr>
          <a:xfrm>
            <a:off x="1194405" y="3913107"/>
            <a:ext cx="3126015" cy="1221009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测评量表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51540" y="2230376"/>
            <a:ext cx="3799416" cy="1682731"/>
            <a:chOff x="2751540" y="2230376"/>
            <a:chExt cx="3799416" cy="168273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51540" y="2783901"/>
              <a:ext cx="0" cy="1096646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0956" y="2816461"/>
              <a:ext cx="0" cy="1096646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51540" y="2783901"/>
              <a:ext cx="3799416" cy="3256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7615" y="2230376"/>
              <a:ext cx="0" cy="553525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8433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404932" y="1135627"/>
            <a:ext cx="2378048" cy="865867"/>
          </a:xfrm>
          <a:prstGeom prst="flowChartAlternateProcess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脑能力评估</a:t>
            </a:r>
            <a:endParaRPr lang="en-US" sz="2800" dirty="0"/>
          </a:p>
        </p:txBody>
      </p:sp>
      <p:sp>
        <p:nvSpPr>
          <p:cNvPr id="7" name="Decision 6"/>
          <p:cNvSpPr/>
          <p:nvPr/>
        </p:nvSpPr>
        <p:spPr>
          <a:xfrm>
            <a:off x="5569505" y="2702783"/>
            <a:ext cx="1956470" cy="729538"/>
          </a:xfrm>
          <a:prstGeom prst="flowChartDecision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综合版</a:t>
            </a:r>
            <a:endParaRPr lang="en-US" altLang="zh-CN" sz="2000" dirty="0" smtClean="0"/>
          </a:p>
        </p:txBody>
      </p:sp>
      <p:sp>
        <p:nvSpPr>
          <p:cNvPr id="8" name="Decision 7"/>
          <p:cNvSpPr/>
          <p:nvPr/>
        </p:nvSpPr>
        <p:spPr>
          <a:xfrm>
            <a:off x="1826777" y="2702783"/>
            <a:ext cx="1881394" cy="729538"/>
          </a:xfrm>
          <a:prstGeom prst="flowChartDecisio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简版</a:t>
            </a:r>
            <a:endParaRPr lang="en-US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2143516" y="3690661"/>
            <a:ext cx="1216048" cy="5133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0222" y="4837359"/>
            <a:ext cx="945818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感知觉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54412" y="4837359"/>
            <a:ext cx="970694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注意力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679064" y="4837359"/>
            <a:ext cx="970694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记忆力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57042" y="4837359"/>
            <a:ext cx="970694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灵活性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047696" y="4837359"/>
            <a:ext cx="970694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敏捷度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62112" y="4837359"/>
            <a:ext cx="1236839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逻辑思维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82549" y="4837359"/>
            <a:ext cx="1204723" cy="594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语言能力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51540" y="3418811"/>
            <a:ext cx="0" cy="25834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0956" y="3418811"/>
            <a:ext cx="0" cy="25834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42078" y="4252150"/>
            <a:ext cx="4800403" cy="571699"/>
            <a:chOff x="742078" y="3940632"/>
            <a:chExt cx="4800403" cy="57169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42078" y="425399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5409" y="425399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64433" y="425399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393992" y="424641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42481" y="425399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42078" y="4253991"/>
              <a:ext cx="4800403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751540" y="3940632"/>
              <a:ext cx="1" cy="3318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542481" y="4209970"/>
            <a:ext cx="2746634" cy="606299"/>
            <a:chOff x="5542481" y="3898452"/>
            <a:chExt cx="2746634" cy="60629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10929" y="424641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289115" y="4246411"/>
              <a:ext cx="0" cy="25834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42481" y="4246411"/>
              <a:ext cx="2746634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550956" y="3898452"/>
              <a:ext cx="1" cy="3318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942932" y="3698241"/>
            <a:ext cx="1216048" cy="5133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751540" y="2069045"/>
            <a:ext cx="3799416" cy="593210"/>
            <a:chOff x="2751540" y="1500836"/>
            <a:chExt cx="3799416" cy="80695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51540" y="1771518"/>
              <a:ext cx="0" cy="536275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51540" y="1771518"/>
              <a:ext cx="3799416" cy="15922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7615" y="1500836"/>
              <a:ext cx="0" cy="270682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0956" y="1771518"/>
              <a:ext cx="0" cy="536275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62472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3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tiff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57"/>
          <a:stretch/>
        </p:blipFill>
        <p:spPr>
          <a:xfrm>
            <a:off x="2376405" y="1207081"/>
            <a:ext cx="5730575" cy="4620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824210" y="2184799"/>
            <a:ext cx="810698" cy="2729015"/>
          </a:xfrm>
          <a:prstGeom prst="roundRect">
            <a:avLst>
              <a:gd name="adj" fmla="val 180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脑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能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力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评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估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报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9608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186945" y="2067660"/>
            <a:ext cx="6400800" cy="2108116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zh-CN" altLang="en-US" sz="3200" b="1" dirty="0" smtClean="0">
                <a:solidFill>
                  <a:srgbClr val="1F66B7"/>
                </a:solidFill>
              </a:rPr>
              <a:t>系统介绍</a:t>
            </a:r>
            <a:endParaRPr lang="en-US" altLang="zh-CN" sz="3200" b="1" dirty="0" smtClean="0">
              <a:solidFill>
                <a:srgbClr val="1F66B7"/>
              </a:solidFill>
            </a:endParaRPr>
          </a:p>
          <a:p>
            <a:endParaRPr lang="en-US" altLang="zh-CN" sz="3200" b="1" dirty="0">
              <a:solidFill>
                <a:srgbClr val="1F66B7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系统演示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748369" y="4416958"/>
            <a:ext cx="559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http://kf.</a:t>
            </a:r>
            <a:r>
              <a:rPr lang="en-US" altLang="zh-CN" sz="2400" dirty="0" smtClean="0">
                <a:hlinkClick r:id="rId2"/>
              </a:rPr>
              <a:t>66nao.com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630306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68385" y="2732852"/>
            <a:ext cx="6400800" cy="21081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5200" b="1" dirty="0" smtClean="0">
                <a:solidFill>
                  <a:srgbClr val="1F66B7"/>
                </a:solidFill>
              </a:rPr>
              <a:t>问题与讨论</a:t>
            </a:r>
            <a:endParaRPr lang="en-US" altLang="zh-CN" sz="5200" b="1" dirty="0" smtClean="0">
              <a:solidFill>
                <a:srgbClr val="1F66B7"/>
              </a:solidFill>
            </a:endParaRPr>
          </a:p>
          <a:p>
            <a:endParaRPr lang="en-US" altLang="zh-CN" sz="3200" b="1" dirty="0">
              <a:solidFill>
                <a:srgbClr val="1F66B7"/>
              </a:solidFill>
            </a:endParaRPr>
          </a:p>
          <a:p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/>
              <a:t>lixiaoqian@66nao.com</a:t>
            </a:r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4249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237707" y="1182537"/>
            <a:ext cx="2710113" cy="10582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测评量表</a:t>
            </a:r>
            <a:endParaRPr lang="en-US" sz="3200" b="1" dirty="0"/>
          </a:p>
        </p:txBody>
      </p:sp>
      <p:sp>
        <p:nvSpPr>
          <p:cNvPr id="2" name="Diamond 1"/>
          <p:cNvSpPr/>
          <p:nvPr/>
        </p:nvSpPr>
        <p:spPr>
          <a:xfrm>
            <a:off x="716373" y="4031549"/>
            <a:ext cx="1986325" cy="1188449"/>
          </a:xfrm>
          <a:prstGeom prst="diamond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电子化</a:t>
            </a:r>
            <a:endParaRPr lang="en-US" sz="2000" dirty="0" smtClean="0"/>
          </a:p>
          <a:p>
            <a:pPr algn="ctr"/>
            <a:r>
              <a:rPr lang="zh-CN" altLang="en-US" sz="2000" dirty="0" smtClean="0"/>
              <a:t>量表</a:t>
            </a:r>
            <a:endParaRPr lang="en-US" altLang="zh-CN" sz="2000" dirty="0" smtClean="0"/>
          </a:p>
        </p:txBody>
      </p:sp>
      <p:sp>
        <p:nvSpPr>
          <p:cNvPr id="12" name="Diamond 11"/>
          <p:cNvSpPr/>
          <p:nvPr/>
        </p:nvSpPr>
        <p:spPr>
          <a:xfrm>
            <a:off x="3596226" y="4064109"/>
            <a:ext cx="2020829" cy="1188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组合</a:t>
            </a:r>
            <a:endParaRPr lang="en-US" sz="2000" dirty="0"/>
          </a:p>
        </p:txBody>
      </p:sp>
      <p:sp>
        <p:nvSpPr>
          <p:cNvPr id="16" name="Diamond 15"/>
          <p:cNvSpPr/>
          <p:nvPr/>
        </p:nvSpPr>
        <p:spPr>
          <a:xfrm>
            <a:off x="6582701" y="4043308"/>
            <a:ext cx="1899866" cy="1188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推送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训练</a:t>
            </a:r>
            <a:endParaRPr lang="en-US" altLang="zh-CN" sz="20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2902002" y="4422272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33847" y="4422272"/>
            <a:ext cx="586128" cy="488403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alpha val="75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25819" y="2257024"/>
            <a:ext cx="5861278" cy="1807092"/>
            <a:chOff x="1709538" y="1855936"/>
            <a:chExt cx="5861278" cy="180709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09538" y="2450369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70816" y="2485335"/>
              <a:ext cx="0" cy="1177693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09538" y="2450369"/>
              <a:ext cx="5861278" cy="3496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2865" y="1855936"/>
              <a:ext cx="0" cy="594433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2865" y="2456246"/>
              <a:ext cx="0" cy="1177693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58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/>
          <p:cNvSpPr/>
          <p:nvPr/>
        </p:nvSpPr>
        <p:spPr>
          <a:xfrm>
            <a:off x="3134606" y="595285"/>
            <a:ext cx="2710113" cy="7000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电子化量表</a:t>
            </a:r>
            <a:endParaRPr lang="en-US" sz="3200" b="1" dirty="0"/>
          </a:p>
        </p:txBody>
      </p:sp>
      <p:sp>
        <p:nvSpPr>
          <p:cNvPr id="5" name="Alternate Process 4"/>
          <p:cNvSpPr/>
          <p:nvPr/>
        </p:nvSpPr>
        <p:spPr>
          <a:xfrm>
            <a:off x="883155" y="172569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MMSE</a:t>
            </a:r>
            <a:endParaRPr lang="en-US" sz="1100" b="1" dirty="0"/>
          </a:p>
        </p:txBody>
      </p:sp>
      <p:sp>
        <p:nvSpPr>
          <p:cNvPr id="28" name="Alternate Process 27"/>
          <p:cNvSpPr/>
          <p:nvPr/>
        </p:nvSpPr>
        <p:spPr>
          <a:xfrm>
            <a:off x="1983718" y="172569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 smtClean="0"/>
              <a:t>MoCA</a:t>
            </a:r>
            <a:endParaRPr lang="en-US" sz="1100" b="1" dirty="0"/>
          </a:p>
        </p:txBody>
      </p:sp>
      <p:sp>
        <p:nvSpPr>
          <p:cNvPr id="29" name="Alternate Process 28"/>
          <p:cNvSpPr/>
          <p:nvPr/>
        </p:nvSpPr>
        <p:spPr>
          <a:xfrm>
            <a:off x="3086998" y="172569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HDS-R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4210414" y="17374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AD8</a:t>
            </a:r>
            <a:endParaRPr lang="en-US" sz="1100" b="1" dirty="0"/>
          </a:p>
        </p:txBody>
      </p:sp>
      <p:sp>
        <p:nvSpPr>
          <p:cNvPr id="44" name="Alternate Process 43"/>
          <p:cNvSpPr/>
          <p:nvPr/>
        </p:nvSpPr>
        <p:spPr>
          <a:xfrm>
            <a:off x="5258287" y="172569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GAD-7</a:t>
            </a:r>
            <a:endParaRPr lang="en-US" sz="1100" b="1" dirty="0"/>
          </a:p>
        </p:txBody>
      </p:sp>
      <p:sp>
        <p:nvSpPr>
          <p:cNvPr id="45" name="Alternate Process 44"/>
          <p:cNvSpPr/>
          <p:nvPr/>
        </p:nvSpPr>
        <p:spPr>
          <a:xfrm>
            <a:off x="6397980" y="17374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PHQ-9</a:t>
            </a:r>
            <a:endParaRPr lang="en-US" sz="1100" b="1" dirty="0"/>
          </a:p>
        </p:txBody>
      </p:sp>
      <p:sp>
        <p:nvSpPr>
          <p:cNvPr id="46" name="Alternate Process 45"/>
          <p:cNvSpPr/>
          <p:nvPr/>
        </p:nvSpPr>
        <p:spPr>
          <a:xfrm>
            <a:off x="7423704" y="1737452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HAMD</a:t>
            </a:r>
            <a:endParaRPr lang="en-US" sz="1100" b="1" dirty="0"/>
          </a:p>
        </p:txBody>
      </p:sp>
      <p:sp>
        <p:nvSpPr>
          <p:cNvPr id="47" name="Alternate Process 46"/>
          <p:cNvSpPr/>
          <p:nvPr/>
        </p:nvSpPr>
        <p:spPr>
          <a:xfrm>
            <a:off x="883155" y="267129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HAMA</a:t>
            </a:r>
            <a:endParaRPr lang="en-US" sz="1100" b="1" dirty="0"/>
          </a:p>
        </p:txBody>
      </p:sp>
      <p:sp>
        <p:nvSpPr>
          <p:cNvPr id="48" name="Alternate Process 47"/>
          <p:cNvSpPr/>
          <p:nvPr/>
        </p:nvSpPr>
        <p:spPr>
          <a:xfrm>
            <a:off x="1983718" y="2672656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ADL</a:t>
            </a:r>
            <a:endParaRPr lang="en-US" sz="1100" b="1" dirty="0"/>
          </a:p>
        </p:txBody>
      </p:sp>
      <p:sp>
        <p:nvSpPr>
          <p:cNvPr id="49" name="Alternate Process 48"/>
          <p:cNvSpPr/>
          <p:nvPr/>
        </p:nvSpPr>
        <p:spPr>
          <a:xfrm>
            <a:off x="3086998" y="267401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Berg</a:t>
            </a:r>
            <a:endParaRPr lang="en-US" sz="1100" b="1" dirty="0"/>
          </a:p>
        </p:txBody>
      </p:sp>
      <p:sp>
        <p:nvSpPr>
          <p:cNvPr id="50" name="Alternate Process 49"/>
          <p:cNvSpPr/>
          <p:nvPr/>
        </p:nvSpPr>
        <p:spPr>
          <a:xfrm>
            <a:off x="4210414" y="267401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NPI</a:t>
            </a:r>
            <a:endParaRPr lang="en-US" sz="1100" b="1" dirty="0"/>
          </a:p>
        </p:txBody>
      </p:sp>
      <p:sp>
        <p:nvSpPr>
          <p:cNvPr id="51" name="Alternate Process 50"/>
          <p:cNvSpPr/>
          <p:nvPr/>
        </p:nvSpPr>
        <p:spPr>
          <a:xfrm>
            <a:off x="5258287" y="267401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SDS</a:t>
            </a:r>
          </a:p>
        </p:txBody>
      </p:sp>
      <p:sp>
        <p:nvSpPr>
          <p:cNvPr id="52" name="Alternate Process 51"/>
          <p:cNvSpPr/>
          <p:nvPr/>
        </p:nvSpPr>
        <p:spPr>
          <a:xfrm>
            <a:off x="6397980" y="267401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HIS</a:t>
            </a:r>
            <a:endParaRPr lang="en-US" sz="1100" b="1" dirty="0"/>
          </a:p>
        </p:txBody>
      </p:sp>
      <p:sp>
        <p:nvSpPr>
          <p:cNvPr id="53" name="Alternate Process 52"/>
          <p:cNvSpPr/>
          <p:nvPr/>
        </p:nvSpPr>
        <p:spPr>
          <a:xfrm>
            <a:off x="7423704" y="2674014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CDR</a:t>
            </a:r>
            <a:endParaRPr lang="en-US" sz="1100" b="1" dirty="0"/>
          </a:p>
        </p:txBody>
      </p:sp>
      <p:sp>
        <p:nvSpPr>
          <p:cNvPr id="54" name="Alternate Process 53"/>
          <p:cNvSpPr/>
          <p:nvPr/>
        </p:nvSpPr>
        <p:spPr>
          <a:xfrm>
            <a:off x="883155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ADAS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Cog</a:t>
            </a:r>
            <a:endParaRPr lang="en-US" sz="1100" b="1" dirty="0"/>
          </a:p>
        </p:txBody>
      </p:sp>
      <p:sp>
        <p:nvSpPr>
          <p:cNvPr id="55" name="Alternate Process 54"/>
          <p:cNvSpPr/>
          <p:nvPr/>
        </p:nvSpPr>
        <p:spPr>
          <a:xfrm>
            <a:off x="1983718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Stroop</a:t>
            </a:r>
            <a:endParaRPr lang="en-US" sz="1050" b="1" dirty="0"/>
          </a:p>
        </p:txBody>
      </p:sp>
      <p:sp>
        <p:nvSpPr>
          <p:cNvPr id="56" name="Alternate Process 55"/>
          <p:cNvSpPr/>
          <p:nvPr/>
        </p:nvSpPr>
        <p:spPr>
          <a:xfrm>
            <a:off x="3086998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Rey-</a:t>
            </a:r>
            <a:r>
              <a:rPr lang="en-US" sz="1050" b="1" dirty="0" err="1"/>
              <a:t>Osterrich</a:t>
            </a:r>
            <a:endParaRPr lang="en-US" sz="1050" b="1" dirty="0"/>
          </a:p>
        </p:txBody>
      </p:sp>
      <p:sp>
        <p:nvSpPr>
          <p:cNvPr id="57" name="Alternate Process 56"/>
          <p:cNvSpPr/>
          <p:nvPr/>
        </p:nvSpPr>
        <p:spPr>
          <a:xfrm>
            <a:off x="4210414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语言流畅性</a:t>
            </a:r>
            <a:endParaRPr lang="en-US" sz="1100" b="1" dirty="0"/>
          </a:p>
        </p:txBody>
      </p:sp>
      <p:sp>
        <p:nvSpPr>
          <p:cNvPr id="58" name="Alternate Process 57"/>
          <p:cNvSpPr/>
          <p:nvPr/>
        </p:nvSpPr>
        <p:spPr>
          <a:xfrm>
            <a:off x="5258287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语言相似性</a:t>
            </a:r>
            <a:endParaRPr lang="en-US" sz="1100" b="1" dirty="0"/>
          </a:p>
        </p:txBody>
      </p:sp>
      <p:sp>
        <p:nvSpPr>
          <p:cNvPr id="59" name="Alternate Process 58"/>
          <p:cNvSpPr/>
          <p:nvPr/>
        </p:nvSpPr>
        <p:spPr>
          <a:xfrm>
            <a:off x="6397980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数字广度顺背</a:t>
            </a:r>
            <a:endParaRPr lang="en-US" sz="1100" b="1" dirty="0"/>
          </a:p>
        </p:txBody>
      </p:sp>
      <p:sp>
        <p:nvSpPr>
          <p:cNvPr id="60" name="Alternate Process 59"/>
          <p:cNvSpPr/>
          <p:nvPr/>
        </p:nvSpPr>
        <p:spPr>
          <a:xfrm>
            <a:off x="7423704" y="3746759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数字广度倒背</a:t>
            </a:r>
            <a:endParaRPr lang="en-US" sz="1100" b="1" dirty="0"/>
          </a:p>
        </p:txBody>
      </p:sp>
      <p:sp>
        <p:nvSpPr>
          <p:cNvPr id="61" name="Alternate Process 60"/>
          <p:cNvSpPr/>
          <p:nvPr/>
        </p:nvSpPr>
        <p:spPr>
          <a:xfrm>
            <a:off x="883155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韦式</a:t>
            </a:r>
            <a:endParaRPr lang="en-US" sz="1100" b="1" dirty="0"/>
          </a:p>
        </p:txBody>
      </p:sp>
      <p:sp>
        <p:nvSpPr>
          <p:cNvPr id="62" name="Alternate Process 61"/>
          <p:cNvSpPr/>
          <p:nvPr/>
        </p:nvSpPr>
        <p:spPr>
          <a:xfrm>
            <a:off x="3086998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SF</a:t>
            </a:r>
            <a:r>
              <a:rPr lang="zh-CN" altLang="en-US" sz="1100" b="1" dirty="0" smtClean="0"/>
              <a:t>-</a:t>
            </a:r>
            <a:r>
              <a:rPr lang="en-US" altLang="zh-CN" sz="1100" b="1" dirty="0" smtClean="0"/>
              <a:t>36</a:t>
            </a:r>
            <a:endParaRPr lang="en-US" sz="1100" b="1" dirty="0"/>
          </a:p>
        </p:txBody>
      </p:sp>
      <p:sp>
        <p:nvSpPr>
          <p:cNvPr id="63" name="Alternate Process 62"/>
          <p:cNvSpPr/>
          <p:nvPr/>
        </p:nvSpPr>
        <p:spPr>
          <a:xfrm>
            <a:off x="1983718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瑞文</a:t>
            </a:r>
            <a:endParaRPr lang="en-US" sz="1100" b="1" dirty="0"/>
          </a:p>
        </p:txBody>
      </p:sp>
      <p:sp>
        <p:nvSpPr>
          <p:cNvPr id="64" name="Alternate Process 63"/>
          <p:cNvSpPr/>
          <p:nvPr/>
        </p:nvSpPr>
        <p:spPr>
          <a:xfrm>
            <a:off x="4210414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贝利婴幼儿</a:t>
            </a:r>
            <a:endParaRPr lang="en-US" sz="1100" b="1" dirty="0"/>
          </a:p>
        </p:txBody>
      </p:sp>
      <p:sp>
        <p:nvSpPr>
          <p:cNvPr id="65" name="Alternate Process 64"/>
          <p:cNvSpPr/>
          <p:nvPr/>
        </p:nvSpPr>
        <p:spPr>
          <a:xfrm>
            <a:off x="5258287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0</a:t>
            </a:r>
            <a:r>
              <a:rPr lang="en-US" altLang="zh-CN" sz="1100" b="1" dirty="0" smtClean="0"/>
              <a:t>-6</a:t>
            </a:r>
            <a:r>
              <a:rPr lang="zh-CN" altLang="en-US" sz="1100" b="1" dirty="0" smtClean="0"/>
              <a:t>小儿神经心理</a:t>
            </a:r>
            <a:endParaRPr lang="en-US" sz="1100" b="1" dirty="0"/>
          </a:p>
        </p:txBody>
      </p:sp>
      <p:sp>
        <p:nvSpPr>
          <p:cNvPr id="66" name="Alternate Process 65"/>
          <p:cNvSpPr/>
          <p:nvPr/>
        </p:nvSpPr>
        <p:spPr>
          <a:xfrm>
            <a:off x="6397980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图片命名</a:t>
            </a:r>
            <a:endParaRPr lang="en-US" sz="1100" b="1" dirty="0"/>
          </a:p>
        </p:txBody>
      </p:sp>
      <p:sp>
        <p:nvSpPr>
          <p:cNvPr id="67" name="Alternate Process 66"/>
          <p:cNvSpPr/>
          <p:nvPr/>
        </p:nvSpPr>
        <p:spPr>
          <a:xfrm>
            <a:off x="7423704" y="4707303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连线测验</a:t>
            </a:r>
            <a:endParaRPr lang="en-US" sz="1100" b="1" dirty="0"/>
          </a:p>
        </p:txBody>
      </p:sp>
      <p:sp>
        <p:nvSpPr>
          <p:cNvPr id="32" name="Alternate Process 31"/>
          <p:cNvSpPr/>
          <p:nvPr/>
        </p:nvSpPr>
        <p:spPr>
          <a:xfrm>
            <a:off x="879724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SAS</a:t>
            </a:r>
          </a:p>
        </p:txBody>
      </p:sp>
      <p:sp>
        <p:nvSpPr>
          <p:cNvPr id="34" name="Alternate Process 33"/>
          <p:cNvSpPr/>
          <p:nvPr/>
        </p:nvSpPr>
        <p:spPr>
          <a:xfrm>
            <a:off x="1983718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/>
              <a:t>GDS</a:t>
            </a:r>
            <a:endParaRPr lang="en-US" altLang="zh-CN" sz="1100" b="1" dirty="0" smtClean="0"/>
          </a:p>
        </p:txBody>
      </p:sp>
      <p:sp>
        <p:nvSpPr>
          <p:cNvPr id="33" name="Alternate Process 32"/>
          <p:cNvSpPr/>
          <p:nvPr/>
        </p:nvSpPr>
        <p:spPr>
          <a:xfrm>
            <a:off x="3086998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LES</a:t>
            </a:r>
          </a:p>
        </p:txBody>
      </p:sp>
      <p:sp>
        <p:nvSpPr>
          <p:cNvPr id="35" name="Alternate Process 34"/>
          <p:cNvSpPr/>
          <p:nvPr/>
        </p:nvSpPr>
        <p:spPr>
          <a:xfrm>
            <a:off x="4205791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NTB</a:t>
            </a:r>
          </a:p>
        </p:txBody>
      </p:sp>
      <p:sp>
        <p:nvSpPr>
          <p:cNvPr id="36" name="Alternate Process 35"/>
          <p:cNvSpPr/>
          <p:nvPr/>
        </p:nvSpPr>
        <p:spPr>
          <a:xfrm>
            <a:off x="5289861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画钟测验</a:t>
            </a:r>
            <a:endParaRPr lang="en-US" altLang="zh-CN" sz="1100" b="1" dirty="0" smtClean="0"/>
          </a:p>
        </p:txBody>
      </p:sp>
      <p:sp>
        <p:nvSpPr>
          <p:cNvPr id="37" name="Alternate Process 36"/>
          <p:cNvSpPr/>
          <p:nvPr/>
        </p:nvSpPr>
        <p:spPr>
          <a:xfrm>
            <a:off x="6410066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Gesell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7440413" y="5684088"/>
            <a:ext cx="634972" cy="65120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构音障碍</a:t>
            </a:r>
            <a:endParaRPr lang="en-US" altLang="zh-CN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4419702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4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300"/>
                            </p:stCondLst>
                            <p:childTnLst>
                              <p:par>
                                <p:cTn id="1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600"/>
                            </p:stCondLst>
                            <p:childTnLst>
                              <p:par>
                                <p:cTn id="1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900"/>
                            </p:stCondLst>
                            <p:childTnLst>
                              <p:par>
                                <p:cTn id="1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2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500"/>
                            </p:stCondLst>
                            <p:childTnLst>
                              <p:par>
                                <p:cTn id="1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800"/>
                            </p:stCondLst>
                            <p:childTnLst>
                              <p:par>
                                <p:cTn id="1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1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40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9" grpId="0" animBg="1"/>
      <p:bldP spid="3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32" grpId="0" animBg="1"/>
      <p:bldP spid="34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1861" y="445828"/>
            <a:ext cx="5201981" cy="1145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000" b="1" dirty="0"/>
              <a:t>MMSE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400" b="1" dirty="0"/>
              <a:t>（</a:t>
            </a:r>
            <a:r>
              <a:rPr lang="en-US" altLang="zh-CN" sz="2400" b="1" dirty="0"/>
              <a:t>Mini-mental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 smtClean="0"/>
              <a:t>Examination</a:t>
            </a:r>
            <a:r>
              <a:rPr lang="zh-CN" altLang="en-US" sz="2400" b="1" dirty="0" smtClean="0"/>
              <a:t>）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208" y="2190340"/>
            <a:ext cx="8660959" cy="3674713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       1975</a:t>
            </a:r>
            <a:r>
              <a:rPr lang="zh-CN" altLang="en-US" sz="2800" dirty="0" smtClean="0"/>
              <a:t>年，</a:t>
            </a:r>
            <a:r>
              <a:rPr lang="en-US" altLang="zh-CN" sz="2800" dirty="0" err="1" smtClean="0"/>
              <a:t>Folstein</a:t>
            </a:r>
            <a:r>
              <a:rPr lang="zh-CN" altLang="en-US" sz="2800" dirty="0" smtClean="0"/>
              <a:t>等人编制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认知功能障碍（老年痴呆）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简单易行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定向力，记忆力，注意力，语言，视空间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天花板效应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608661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六六脑">
  <a:themeElements>
    <a:clrScheme name="16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6_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16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六六脑">
  <a:themeElements>
    <a:clrScheme name="16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6_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16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2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3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六六脑.thmx</Template>
  <TotalTime>9639</TotalTime>
  <Words>4906</Words>
  <Application>Microsoft Macintosh PowerPoint</Application>
  <PresentationFormat>On-screen Show (4:3)</PresentationFormat>
  <Paragraphs>1286</Paragraphs>
  <Slides>65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六六脑</vt:lpstr>
      <vt:lpstr>2_Office Theme</vt:lpstr>
      <vt:lpstr>3_Office Theme</vt:lpstr>
      <vt:lpstr>1_六六脑</vt:lpstr>
      <vt:lpstr>4_Office Theme</vt:lpstr>
      <vt:lpstr>5_Office Theme</vt:lpstr>
      <vt:lpstr>六六脑 测评系统介绍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MMSE （Mini-mental state Examination）</vt:lpstr>
      <vt:lpstr>PowerPoint Presentation</vt:lpstr>
      <vt:lpstr>MMSE （Mini-mental state Examination）</vt:lpstr>
      <vt:lpstr>MoCA （Montreal Cognitive Assessment）</vt:lpstr>
      <vt:lpstr>PowerPoint Presentation</vt:lpstr>
      <vt:lpstr>HDS-R （修订后的长谷川简易智能量表）</vt:lpstr>
      <vt:lpstr>HDS-R （修订后的长谷川简易智能量表）</vt:lpstr>
      <vt:lpstr>CDR （临床痴呆评定）</vt:lpstr>
      <vt:lpstr>PowerPoint Presentation</vt:lpstr>
      <vt:lpstr>ADAS－Cog （阿尔兹海默症评定量表－认知）</vt:lpstr>
      <vt:lpstr>ADAS－Cog （阿尔兹海默症评定量表－认知）</vt:lpstr>
      <vt:lpstr>HIS （Hachinski缺血指数量表）</vt:lpstr>
      <vt:lpstr>HIS （Hachinski缺血指数量表）</vt:lpstr>
      <vt:lpstr>ADL （日常生活能力量表）</vt:lpstr>
      <vt:lpstr>AD8 （极早期失智筛查量表）</vt:lpstr>
      <vt:lpstr>NPI （神经精神科问卷）</vt:lpstr>
      <vt:lpstr>PowerPoint Presentation</vt:lpstr>
      <vt:lpstr>HAMD （汉密尔顿抑郁量表）</vt:lpstr>
      <vt:lpstr>HAMD （汉密尔顿抑郁量表）</vt:lpstr>
      <vt:lpstr>HAMD（续） （汉密尔顿抑郁量表）</vt:lpstr>
      <vt:lpstr>HAMD（续） （汉密尔顿抑郁量表）</vt:lpstr>
      <vt:lpstr>HAMA （汉密尔顿焦虑量表）</vt:lpstr>
      <vt:lpstr>HAMA （汉密尔顿焦虑量表）</vt:lpstr>
      <vt:lpstr>SDS （抑郁自评量表）</vt:lpstr>
      <vt:lpstr>SDS （抑郁自评量表）</vt:lpstr>
      <vt:lpstr>SAS （焦虑自评量表）</vt:lpstr>
      <vt:lpstr>SAS （焦虑自评量表）</vt:lpstr>
      <vt:lpstr>PHQ－9 （抑郁症筛查量表）</vt:lpstr>
      <vt:lpstr>GAD－7 （广泛性焦虑量表）</vt:lpstr>
      <vt:lpstr>GDS （老年抑郁量表）</vt:lpstr>
      <vt:lpstr>PowerPoint Presentation</vt:lpstr>
      <vt:lpstr>Stroop测验</vt:lpstr>
      <vt:lpstr>Stroop测验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六六脑 测评系统介绍</dc:title>
  <dc:creator>Xiaoqian Li</dc:creator>
  <cp:lastModifiedBy>Xiaoqian Li</cp:lastModifiedBy>
  <cp:revision>135</cp:revision>
  <dcterms:created xsi:type="dcterms:W3CDTF">2015-09-15T06:19:10Z</dcterms:created>
  <dcterms:modified xsi:type="dcterms:W3CDTF">2015-10-29T02:48:21Z</dcterms:modified>
</cp:coreProperties>
</file>