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7" r:id="rId3"/>
    <p:sldId id="258" r:id="rId5"/>
    <p:sldId id="259" r:id="rId6"/>
    <p:sldId id="416" r:id="rId7"/>
    <p:sldId id="400" r:id="rId8"/>
    <p:sldId id="430" r:id="rId9"/>
    <p:sldId id="417" r:id="rId10"/>
    <p:sldId id="428" r:id="rId11"/>
    <p:sldId id="418" r:id="rId12"/>
    <p:sldId id="426" r:id="rId13"/>
    <p:sldId id="431" r:id="rId14"/>
    <p:sldId id="429" r:id="rId15"/>
    <p:sldId id="450" r:id="rId16"/>
    <p:sldId id="421" r:id="rId17"/>
    <p:sldId id="43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B7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1261266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1287022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4000"/>
                </a:schemeClr>
              </a:gs>
              <a:gs pos="56000">
                <a:srgbClr val="FCFDFA">
                  <a:alpha val="88000"/>
                </a:srgb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1222629" y="283635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1274144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ransition spd="slow" advClick="0" advTm="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6.xml"/><Relationship Id="rId4" Type="http://schemas.openxmlformats.org/officeDocument/2006/relationships/hyperlink" Target="https://api.weixin.qq.com/cgi-bin/message/custom/send?access_token=ACCESS_TOKEN" TargetMode="External"/><Relationship Id="rId3" Type="http://schemas.openxmlformats.org/officeDocument/2006/relationships/hyperlink" Target="https://api.weixin.qq.com/cgibin/token?grant_type=client_credential&amp;appid=APPID&amp;secret=APPSECRET" TargetMode="External"/><Relationship Id="rId2" Type="http://schemas.openxmlformats.org/officeDocument/2006/relationships/hyperlink" Target="http://localhost/test/sendCustomerText?userOpenId=oJ6431M_QZNaxVPAA0ekI9rjB1u8&amp;message=hello&amp;exceptionStr=12123123131" TargetMode="External"/><Relationship Id="rId1" Type="http://schemas.openxmlformats.org/officeDocument/2006/relationships/hyperlink" Target="https://mp.weixin.qq.com/wiki?t=resource/res_main&amp;id=mp1421140547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6.xml"/><Relationship Id="rId4" Type="http://schemas.openxmlformats.org/officeDocument/2006/relationships/hyperlink" Target="https://api.weixin.qq.com/cgi-bin/media/upload?access_token=ACCESS_TOKEN&amp;type=image" TargetMode="External"/><Relationship Id="rId3" Type="http://schemas.openxmlformats.org/officeDocument/2006/relationships/hyperlink" Target="https://mp.weixin.qq.com/wiki?t=resource/res_main&amp;id=mp1444738726" TargetMode="External"/><Relationship Id="rId2" Type="http://schemas.openxmlformats.org/officeDocument/2006/relationships/hyperlink" Target="https://api.weixin.qq.com/cgi-bin/message/custom/send?access_token=ACCESS_TOKEN" TargetMode="External"/><Relationship Id="rId1" Type="http://schemas.openxmlformats.org/officeDocument/2006/relationships/hyperlink" Target="http://localhost/test/sendCustomerImage?userOpenId=oJ6431M_QZNaxVPAA0ekI9rjB1u8&amp;mediaId=Mfan8Hrc_rSTIn8yOftmxCEflYzWOR3-Mz8Vjal35w4Nx4wo0_kJ5CayQe9YHfg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hyperlink" Target="https://mp.weixin.qq.com/cgi-bin/registermidpage?action=index&amp;lang=zh_C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s://mp.weixin.qq.com/" TargetMode="External"/><Relationship Id="rId1" Type="http://schemas.openxmlformats.org/officeDocument/2006/relationships/hyperlink" Target="https://mp.weixin.qq.com/cgi-bin/frame?t=advanced/dev_tools_frame&amp;nav=10049&amp;token=1720376591&amp;lang=zh_C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451767">
            <a:off x="4375992" y="4231605"/>
            <a:ext cx="2653975" cy="45931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rot="1451767">
            <a:off x="2958063" y="3130911"/>
            <a:ext cx="2653975" cy="79018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795183">
            <a:off x="5665508" y="1941151"/>
            <a:ext cx="866188" cy="57279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795183">
            <a:off x="6067195" y="1928771"/>
            <a:ext cx="866577" cy="57279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rot="795183">
            <a:off x="6557234" y="2078740"/>
            <a:ext cx="2147735" cy="57279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3"/>
          <p:cNvSpPr txBox="1"/>
          <p:nvPr/>
        </p:nvSpPr>
        <p:spPr>
          <a:xfrm>
            <a:off x="5488618" y="2591445"/>
            <a:ext cx="6506817" cy="76941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4400" spc="300" dirty="0" smtClean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微信公众号</a:t>
            </a:r>
            <a:endParaRPr lang="zh-CN" altLang="en-US" sz="4400" spc="3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17340" y="3487869"/>
            <a:ext cx="591426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5"/>
          <p:cNvSpPr txBox="1"/>
          <p:nvPr/>
        </p:nvSpPr>
        <p:spPr>
          <a:xfrm>
            <a:off x="5574397" y="4089755"/>
            <a:ext cx="3407327" cy="2769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李洋</a:t>
            </a:r>
            <a:r>
              <a:rPr lang="en-US" altLang="zh-CN" sz="1200" dirty="0" smtClean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</a:t>
            </a:r>
            <a:r>
              <a:rPr lang="en-US" altLang="zh-CN" sz="1200" dirty="0" smtClean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2018</a:t>
            </a:r>
            <a:r>
              <a:rPr lang="zh-CN" altLang="en-US" sz="1200" dirty="0" smtClean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5488618" y="3569086"/>
            <a:ext cx="5421201" cy="415470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Clear Sans Light" pitchFamily="34" charset="0"/>
                <a:cs typeface="Clear Sans Light" pitchFamily="34" charset="0"/>
              </a:rPr>
              <a:t>开发者使用微信公众号</a:t>
            </a:r>
            <a:endParaRPr lang="id-ID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Lato" pitchFamily="34" charset="0"/>
              <a:ea typeface="Clear Sans Light" pitchFamily="34" charset="0"/>
              <a:cs typeface="Clear Sans Ligh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451767">
            <a:off x="1566012" y="4957525"/>
            <a:ext cx="8604187" cy="281305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451767">
            <a:off x="122276" y="4964174"/>
            <a:ext cx="8524719" cy="229096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7" grpId="0" animBg="1"/>
      <p:bldP spid="16" grpId="0" animBg="1"/>
      <p:bldP spid="13" grpId="0" animBg="1"/>
      <p:bldP spid="5" grpId="0"/>
      <p:bldP spid="7" grpId="0" animBg="1"/>
      <p:bldP spid="15" grpId="0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 rot="1451767">
            <a:off x="2028989" y="3351702"/>
            <a:ext cx="4964251" cy="2903038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123525" y="2461895"/>
            <a:ext cx="4567355" cy="2501619"/>
            <a:chOff x="3092644" y="1846421"/>
            <a:chExt cx="3425516" cy="1876214"/>
          </a:xfrm>
        </p:grpSpPr>
        <p:grpSp>
          <p:nvGrpSpPr>
            <p:cNvPr id="6" name="组合 5"/>
            <p:cNvGrpSpPr/>
            <p:nvPr/>
          </p:nvGrpSpPr>
          <p:grpSpPr>
            <a:xfrm>
              <a:off x="3092644" y="1846421"/>
              <a:ext cx="3425516" cy="306302"/>
              <a:chOff x="3688885" y="2119502"/>
              <a:chExt cx="4567355" cy="408403"/>
            </a:xfrm>
          </p:grpSpPr>
          <p:sp>
            <p:nvSpPr>
              <p:cNvPr id="60" name="圆角矩形 4"/>
              <p:cNvSpPr/>
              <p:nvPr/>
            </p:nvSpPr>
            <p:spPr>
              <a:xfrm>
                <a:off x="3688885" y="2119502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600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发送文本消息</a:t>
                </a:r>
                <a:endParaRPr lang="zh-CN" altLang="en-US" sz="1465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任意多边形 5"/>
              <p:cNvSpPr/>
              <p:nvPr/>
            </p:nvSpPr>
            <p:spPr>
              <a:xfrm>
                <a:off x="3688885" y="2119502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2" name="任意多边形 13"/>
              <p:cNvSpPr/>
              <p:nvPr/>
            </p:nvSpPr>
            <p:spPr bwMode="auto">
              <a:xfrm>
                <a:off x="3852133" y="2192581"/>
                <a:ext cx="224340" cy="224340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092644" y="3093943"/>
              <a:ext cx="3425516" cy="306302"/>
              <a:chOff x="3688885" y="3782865"/>
              <a:chExt cx="4567355" cy="408403"/>
            </a:xfrm>
          </p:grpSpPr>
          <p:sp>
            <p:nvSpPr>
              <p:cNvPr id="57" name="圆角矩形 10"/>
              <p:cNvSpPr/>
              <p:nvPr/>
            </p:nvSpPr>
            <p:spPr>
              <a:xfrm>
                <a:off x="3688885" y="3782865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600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对方正在输入提示</a:t>
                </a:r>
                <a:endParaRPr lang="zh-CN" altLang="en-US" sz="1465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任意多边形 11"/>
              <p:cNvSpPr/>
              <p:nvPr/>
            </p:nvSpPr>
            <p:spPr>
              <a:xfrm>
                <a:off x="3688885" y="3782865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9" name="任意多边形 14"/>
              <p:cNvSpPr/>
              <p:nvPr/>
            </p:nvSpPr>
            <p:spPr bwMode="auto">
              <a:xfrm>
                <a:off x="3852133" y="3874896"/>
                <a:ext cx="224340" cy="224340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092644" y="2678102"/>
              <a:ext cx="3425516" cy="306302"/>
              <a:chOff x="3688885" y="3228410"/>
              <a:chExt cx="4567355" cy="408403"/>
            </a:xfrm>
          </p:grpSpPr>
          <p:sp>
            <p:nvSpPr>
              <p:cNvPr id="54" name="圆角矩形 8"/>
              <p:cNvSpPr/>
              <p:nvPr/>
            </p:nvSpPr>
            <p:spPr>
              <a:xfrm>
                <a:off x="3688885" y="3228410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600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发送模板消息</a:t>
                </a:r>
                <a:endParaRPr lang="zh-CN" altLang="en-US" sz="1465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任意多边形 9"/>
              <p:cNvSpPr/>
              <p:nvPr/>
            </p:nvSpPr>
            <p:spPr>
              <a:xfrm>
                <a:off x="3688885" y="3228410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6" name="任意多边形 15"/>
              <p:cNvSpPr/>
              <p:nvPr/>
            </p:nvSpPr>
            <p:spPr bwMode="auto">
              <a:xfrm>
                <a:off x="3859934" y="3301725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092644" y="2262261"/>
              <a:ext cx="3425516" cy="306302"/>
              <a:chOff x="3688885" y="2673956"/>
              <a:chExt cx="4567355" cy="408403"/>
            </a:xfrm>
          </p:grpSpPr>
          <p:sp>
            <p:nvSpPr>
              <p:cNvPr id="51" name="圆角矩形 6"/>
              <p:cNvSpPr/>
              <p:nvPr/>
            </p:nvSpPr>
            <p:spPr>
              <a:xfrm>
                <a:off x="3688885" y="2673956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600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发送图片</a:t>
                </a:r>
                <a:endParaRPr lang="zh-CN" altLang="en-US" sz="1465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任意多边形 7"/>
              <p:cNvSpPr/>
              <p:nvPr/>
            </p:nvSpPr>
            <p:spPr>
              <a:xfrm>
                <a:off x="3688885" y="2673956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3" name="任意多边形 16"/>
              <p:cNvSpPr/>
              <p:nvPr/>
            </p:nvSpPr>
            <p:spPr bwMode="auto">
              <a:xfrm>
                <a:off x="3859934" y="2759964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4" name="任意多边形 65"/>
            <p:cNvSpPr/>
            <p:nvPr/>
          </p:nvSpPr>
          <p:spPr bwMode="auto">
            <a:xfrm>
              <a:off x="3220931" y="3554380"/>
              <a:ext cx="168255" cy="168255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3" name="矩形 2"/>
          <p:cNvSpPr/>
          <p:nvPr/>
        </p:nvSpPr>
        <p:spPr>
          <a:xfrm>
            <a:off x="2738003" y="13897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</a:rPr>
              <a:t>       当前</a:t>
            </a:r>
            <a:r>
              <a:rPr lang="zh-CN" altLang="en-US" dirty="0">
                <a:latin typeface="+mn-ea"/>
              </a:rPr>
              <a:t>测试帐号可以使用公众平台提供的所有接口，基本上微信所有的功能都基于这些接口。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  </a:t>
            </a:r>
            <a:r>
              <a:rPr lang="zh-CN" altLang="en-US" dirty="0" smtClean="0">
                <a:latin typeface="+mn-ea"/>
              </a:rPr>
              <a:t>主要</a:t>
            </a:r>
            <a:r>
              <a:rPr lang="zh-CN" altLang="en-US" dirty="0">
                <a:latin typeface="+mn-ea"/>
              </a:rPr>
              <a:t>介绍几个基本接口：</a:t>
            </a:r>
            <a:endParaRPr lang="en-US" altLang="zh-CN" dirty="0">
              <a:latin typeface="+mn-ea"/>
            </a:endParaRPr>
          </a:p>
          <a:p>
            <a:r>
              <a:rPr lang="en-US" altLang="zh-CN" b="1" dirty="0"/>
              <a:t>			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400643">
            <a:off x="6397331" y="5908408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 rot="1400643">
            <a:off x="5368098" y="4703277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 rot="1400643">
            <a:off x="6644644" y="3657876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 rot="1400643">
            <a:off x="5646635" y="2590732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2" name="淘宝店chenying0907 1"/>
          <p:cNvGrpSpPr/>
          <p:nvPr/>
        </p:nvGrpSpPr>
        <p:grpSpPr>
          <a:xfrm>
            <a:off x="5893380" y="1908098"/>
            <a:ext cx="1288653" cy="1289050"/>
            <a:chOff x="3673476" y="1131590"/>
            <a:chExt cx="966788" cy="966788"/>
          </a:xfrm>
        </p:grpSpPr>
        <p:sp>
          <p:nvSpPr>
            <p:cNvPr id="6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淘宝店chenying0907 2"/>
          <p:cNvGrpSpPr/>
          <p:nvPr/>
        </p:nvGrpSpPr>
        <p:grpSpPr>
          <a:xfrm>
            <a:off x="2311388" y="3871608"/>
            <a:ext cx="1288653" cy="1289050"/>
            <a:chOff x="4597401" y="2028528"/>
            <a:chExt cx="966788" cy="966788"/>
          </a:xfrm>
        </p:grpSpPr>
        <p:sp>
          <p:nvSpPr>
            <p:cNvPr id="8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0" name="文本框 21"/>
          <p:cNvSpPr txBox="1"/>
          <p:nvPr/>
        </p:nvSpPr>
        <p:spPr>
          <a:xfrm>
            <a:off x="42311" y="204973"/>
            <a:ext cx="315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发送文本消息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客服消息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7333413" y="1870154"/>
            <a:ext cx="219528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接口实现逻辑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2459" y="862417"/>
            <a:ext cx="4643507" cy="249299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接口文档地址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://mp.weixin.qq.com/wiki?t=resource/res_main&amp;id=mp1421140547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localhost/test/sendCustomerText?userOpenId=oJ6431M_QZNaxVPAA0ekI9rjB1u8&amp;message=hello&amp;exceptionStr=12123123131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userOpenId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是测试帐号中的用户对应标识，是唯一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是测试信息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09143" y="2266967"/>
            <a:ext cx="3345502" cy="193899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接口地址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solidFill>
                  <a:srgbClr val="333333"/>
                </a:solidFill>
                <a:latin typeface="+mn-ea"/>
              </a:rPr>
              <a:t>   </a:t>
            </a:r>
            <a:r>
              <a:rPr lang="zh-CN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https://api.weixin.qq.com/cgibin/token?grant_type=client_credential&amp;appid=APPID&amp;secret=APPSECRET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接口就是获取微信平台的授权令牌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，两个小时之内有效，基本上所有的用户授权认证登录，例如我们用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扫码登录、付款、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oauth1.0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oatuh2.0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认证登录都会用到这个接口（常用的就是微信、支付宝）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97833" y="5207981"/>
            <a:ext cx="4666199" cy="120032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成功后调用发送客服消息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请求方式: </a:t>
            </a:r>
            <a:r>
              <a:rPr lang="zh-CN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://api.weixin.qq.com/cgi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-</a:t>
            </a:r>
            <a:r>
              <a:rPr lang="zh-CN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bin/message/custom/send?access_token=ACCESS_</a:t>
            </a:r>
            <a:r>
              <a:rPr lang="zh-CN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TOKEN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         </a:t>
            </a:r>
            <a:br>
              <a:rPr lang="zh-CN" altLang="zh-CN" sz="12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1200" b="1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":"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oJ6431M_QZNaxVPAA0ekI9rjB1u8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text": 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content": 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输入信息：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"}},"</a:t>
            </a:r>
            <a:r>
              <a:rPr lang="en-US" altLang="zh-CN" sz="12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"text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“}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96131" y="2183291"/>
            <a:ext cx="350873" cy="70775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92D05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  <a:endParaRPr lang="zh-CN" altLang="en-US" sz="4000" dirty="0">
              <a:solidFill>
                <a:srgbClr val="92D050"/>
              </a:solidFill>
              <a:latin typeface="Impact" panose="020B0806030902050204" pitchFamily="34" charset="0"/>
              <a:ea typeface="方正正黑简体" panose="02000000000000000000" pitchFamily="2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36960" y="4210692"/>
            <a:ext cx="350873" cy="70775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00B05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  <a:endParaRPr lang="zh-CN" altLang="en-US" sz="4000" dirty="0">
              <a:solidFill>
                <a:srgbClr val="00B050"/>
              </a:solidFill>
              <a:latin typeface="Impact" panose="020B0806030902050204" pitchFamily="34" charset="0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26" grpId="0" animBg="1"/>
      <p:bldP spid="70" grpId="0"/>
      <p:bldP spid="71" grpId="0"/>
      <p:bldP spid="74" grpId="0"/>
      <p:bldP spid="75" grpId="0"/>
      <p:bldP spid="76" grpId="0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1400643">
            <a:off x="10040311" y="2011902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 rot="1400643">
            <a:off x="9002147" y="4245121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 rot="1400643">
            <a:off x="5924192" y="5353696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 rot="1400643">
            <a:off x="3123552" y="4302549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 rot="1400643">
            <a:off x="1952940" y="2011900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090866" y="-1522770"/>
            <a:ext cx="8452753" cy="6792943"/>
            <a:chOff x="1567743" y="-1142579"/>
            <a:chExt cx="6340420" cy="5095395"/>
          </a:xfrm>
        </p:grpSpPr>
        <p:sp>
          <p:nvSpPr>
            <p:cNvPr id="7" name="Arc 55"/>
            <p:cNvSpPr/>
            <p:nvPr/>
          </p:nvSpPr>
          <p:spPr>
            <a:xfrm rot="10800000">
              <a:off x="1577541" y="-1142578"/>
              <a:ext cx="6047299" cy="5092130"/>
            </a:xfrm>
            <a:prstGeom prst="arc">
              <a:avLst>
                <a:gd name="adj1" fmla="val 16227456"/>
                <a:gd name="adj2" fmla="val 19322291"/>
              </a:avLst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67743" y="-1142579"/>
              <a:ext cx="6340420" cy="5095395"/>
              <a:chOff x="1567743" y="-1142579"/>
              <a:chExt cx="6340420" cy="5095395"/>
            </a:xfrm>
          </p:grpSpPr>
          <p:sp>
            <p:nvSpPr>
              <p:cNvPr id="5" name="Arc 56"/>
              <p:cNvSpPr/>
              <p:nvPr/>
            </p:nvSpPr>
            <p:spPr>
              <a:xfrm rot="10800000">
                <a:off x="1571009" y="-1142579"/>
                <a:ext cx="6047299" cy="5092130"/>
              </a:xfrm>
              <a:prstGeom prst="arc">
                <a:avLst>
                  <a:gd name="adj1" fmla="val 13108932"/>
                  <a:gd name="adj2" fmla="val 16162792"/>
                </a:avLst>
              </a:prstGeom>
              <a:ln w="38100">
                <a:solidFill>
                  <a:schemeClr val="tx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1567743" y="-1139314"/>
                <a:ext cx="6340420" cy="5092130"/>
                <a:chOff x="1567743" y="-1139314"/>
                <a:chExt cx="6340420" cy="5092130"/>
              </a:xfrm>
            </p:grpSpPr>
            <p:sp>
              <p:nvSpPr>
                <p:cNvPr id="6" name="Arc 53"/>
                <p:cNvSpPr/>
                <p:nvPr/>
              </p:nvSpPr>
              <p:spPr>
                <a:xfrm rot="10800000">
                  <a:off x="1567743" y="-1139314"/>
                  <a:ext cx="6047299" cy="5092130"/>
                </a:xfrm>
                <a:prstGeom prst="arc">
                  <a:avLst>
                    <a:gd name="adj1" fmla="val 10784482"/>
                    <a:gd name="adj2" fmla="val 13050527"/>
                  </a:avLst>
                </a:prstGeom>
                <a:ln w="38100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10" name="Oval 68"/>
                <p:cNvSpPr/>
                <p:nvPr/>
              </p:nvSpPr>
              <p:spPr>
                <a:xfrm>
                  <a:off x="7321922" y="1105854"/>
                  <a:ext cx="586241" cy="586241"/>
                </a:xfrm>
                <a:prstGeom prst="ellipse">
                  <a:avLst/>
                </a:prstGeom>
                <a:solidFill>
                  <a:srgbClr val="92D05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12" name="Oval 78"/>
                <p:cNvSpPr/>
                <p:nvPr/>
              </p:nvSpPr>
              <p:spPr>
                <a:xfrm>
                  <a:off x="2080448" y="2828154"/>
                  <a:ext cx="586241" cy="586241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3" name="Group 22"/>
          <p:cNvGrpSpPr/>
          <p:nvPr/>
        </p:nvGrpSpPr>
        <p:grpSpPr>
          <a:xfrm>
            <a:off x="7220406" y="1767245"/>
            <a:ext cx="2448871" cy="1975614"/>
            <a:chOff x="1654391" y="1168462"/>
            <a:chExt cx="2657422" cy="1111251"/>
          </a:xfrm>
        </p:grpSpPr>
        <p:sp>
          <p:nvSpPr>
            <p:cNvPr id="26" name="TextBox 23"/>
            <p:cNvSpPr txBox="1"/>
            <p:nvPr/>
          </p:nvSpPr>
          <p:spPr>
            <a:xfrm>
              <a:off x="1654391" y="1168462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调用发送图片接口</a:t>
              </a:r>
              <a:endParaRPr lang="zh-CN" altLang="en-US" sz="213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4"/>
            <p:cNvSpPr txBox="1"/>
            <p:nvPr/>
          </p:nvSpPr>
          <p:spPr>
            <a:xfrm>
              <a:off x="1762632" y="1585420"/>
              <a:ext cx="2549181" cy="694293"/>
            </a:xfrm>
            <a:prstGeom prst="rect">
              <a:avLst/>
            </a:prstGeom>
          </p:spPr>
          <p:txBody>
            <a:bodyPr vert="horz" wrap="square" lIns="0" tIns="95988" rIns="0" bIns="0" anchor="t" anchorCtr="1">
              <a:noAutofit/>
            </a:bodyPr>
            <a:lstStyle/>
            <a:p>
              <a:pPr lvl="0"/>
              <a:r>
                <a:rPr lang="zh-CN" altLang="en-US" sz="1400" dirty="0">
                  <a:solidFill>
                    <a:srgbClr val="333333"/>
                  </a:solidFill>
                  <a:latin typeface="+mn-ea"/>
                </a:rPr>
                <a:t>上传成功后，调用发送图片接口：</a:t>
              </a:r>
              <a:endParaRPr lang="en-US" altLang="zh-CN" sz="1400" dirty="0">
                <a:solidFill>
                  <a:srgbClr val="333333"/>
                </a:solidFill>
                <a:latin typeface="+mn-ea"/>
              </a:endParaRPr>
            </a:p>
            <a:p>
              <a:pPr lvl="0"/>
              <a:r>
                <a:rPr lang="en-US" altLang="zh-CN" sz="14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1"/>
                </a:rPr>
                <a:t>http</a:t>
              </a:r>
              <a:r>
                <a:rPr lang="en-US" altLang="zh-CN" sz="14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1"/>
                </a:rPr>
                <a:t>://localhost/test/sendCustomerImage?userOpenId=oJ6431M_QZNaxVPAA0ekI9rjB1u8&amp;mediaId=Mfan8Hrc_rSTIn8yOftmxCEflYzWOR3-Mz8Vjal35w4Nx4wo0_kJ5CayQe9YHfgx</a:t>
              </a:r>
              <a:endPara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zh-CN" altLang="en-US" sz="1400" dirty="0" smtClean="0">
                  <a:solidFill>
                    <a:srgbClr val="333333"/>
                  </a:solidFill>
                  <a:latin typeface="+mn-ea"/>
                </a:rPr>
                <a:t>实现</a:t>
              </a:r>
              <a:r>
                <a:rPr lang="zh-CN" altLang="en-US" sz="1400" dirty="0">
                  <a:solidFill>
                    <a:srgbClr val="333333"/>
                  </a:solidFill>
                  <a:latin typeface="+mn-ea"/>
                </a:rPr>
                <a:t>原理：</a:t>
              </a:r>
              <a:endParaRPr lang="en-US" altLang="zh-CN" sz="1400" dirty="0">
                <a:solidFill>
                  <a:srgbClr val="333333"/>
                </a:solidFill>
                <a:latin typeface="+mn-ea"/>
              </a:endParaRPr>
            </a:p>
            <a:p>
              <a:pPr lvl="0"/>
              <a:r>
                <a:rPr lang="zh-CN" altLang="en-US" sz="1400" dirty="0" smtClean="0">
                  <a:solidFill>
                    <a:srgbClr val="333333"/>
                  </a:solidFill>
                  <a:latin typeface="+mn-ea"/>
                </a:rPr>
                <a:t>获取</a:t>
              </a:r>
              <a:r>
                <a:rPr lang="en-US" altLang="zh-CN" sz="1400" dirty="0" err="1">
                  <a:solidFill>
                    <a:srgbClr val="333333"/>
                  </a:solidFill>
                  <a:latin typeface="+mn-ea"/>
                </a:rPr>
                <a:t>access_token</a:t>
              </a:r>
              <a:endParaRPr lang="en-US" altLang="zh-CN" sz="1400" dirty="0">
                <a:solidFill>
                  <a:srgbClr val="333333"/>
                </a:solidFill>
                <a:latin typeface="+mn-ea"/>
              </a:endParaRPr>
            </a:p>
            <a:p>
              <a:pPr lvl="0"/>
              <a:r>
                <a:rPr lang="zh-CN" altLang="en-US" sz="1400" dirty="0" smtClean="0">
                  <a:solidFill>
                    <a:srgbClr val="333333"/>
                  </a:solidFill>
                  <a:latin typeface="+mn-ea"/>
                </a:rPr>
                <a:t>调用</a:t>
              </a:r>
              <a:r>
                <a:rPr lang="zh-CN" altLang="en-US" sz="1400" dirty="0">
                  <a:solidFill>
                    <a:srgbClr val="333333"/>
                  </a:solidFill>
                  <a:latin typeface="+mn-ea"/>
                </a:rPr>
                <a:t>发送客户消息</a:t>
              </a:r>
              <a:r>
                <a:rPr lang="zh-CN" altLang="en-US" sz="1400" dirty="0" smtClean="0">
                  <a:solidFill>
                    <a:srgbClr val="333333"/>
                  </a:solidFill>
                  <a:latin typeface="+mn-ea"/>
                </a:rPr>
                <a:t>接口</a:t>
              </a:r>
              <a:r>
                <a:rPr lang="en-US" altLang="zh-CN" sz="1400" dirty="0" smtClean="0">
                  <a:solidFill>
                    <a:srgbClr val="333333"/>
                  </a:solidFill>
                  <a:latin typeface="+mn-ea"/>
                </a:rPr>
                <a:t>        </a:t>
              </a:r>
              <a:r>
                <a:rPr lang="zh-CN" altLang="zh-CN" sz="1400" dirty="0" smtClean="0">
                  <a:solidFill>
                    <a:srgbClr val="333333"/>
                  </a:solidFill>
                  <a:latin typeface="+mn-ea"/>
                </a:rPr>
                <a:t>http</a:t>
              </a:r>
              <a:r>
                <a:rPr lang="zh-CN" altLang="zh-CN" sz="1400" dirty="0">
                  <a:solidFill>
                    <a:srgbClr val="333333"/>
                  </a:solidFill>
                  <a:latin typeface="+mn-ea"/>
                </a:rPr>
                <a:t>请求方式: POST</a:t>
              </a:r>
              <a:r>
                <a:rPr lang="zh-CN" altLang="zh-CN" sz="1400" dirty="0">
                  <a:latin typeface="+mn-ea"/>
                </a:rPr>
                <a:t> </a:t>
              </a:r>
              <a:endParaRPr lang="en-US" altLang="zh-CN" sz="14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25" name="TextBox 27"/>
          <p:cNvSpPr txBox="1"/>
          <p:nvPr/>
        </p:nvSpPr>
        <p:spPr>
          <a:xfrm>
            <a:off x="9010722" y="4792780"/>
            <a:ext cx="2403162" cy="1378213"/>
          </a:xfrm>
          <a:prstGeom prst="rect">
            <a:avLst/>
          </a:prstGeom>
        </p:spPr>
        <p:txBody>
          <a:bodyPr vert="horz" wrap="square" lIns="383948" tIns="95988" rIns="0" bIns="0" anchor="t" anchorCtr="0">
            <a:noAutofit/>
          </a:bodyPr>
          <a:lstStyle/>
          <a:p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https://api.weixin.qq.com/cgi-bin/message/custom/send?access_token=ACCESS_TOKEN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zh-CN" sz="1400" dirty="0" smtClean="0">
                <a:solidFill>
                  <a:srgbClr val="333333"/>
                </a:solidFill>
                <a:latin typeface="+mn-ea"/>
              </a:rPr>
              <a:t>{"</a:t>
            </a:r>
            <a:r>
              <a:rPr lang="zh-CN" altLang="zh-CN" sz="1400" dirty="0">
                <a:solidFill>
                  <a:srgbClr val="333333"/>
                </a:solidFill>
                <a:latin typeface="+mn-ea"/>
              </a:rPr>
              <a:t>touser":"OPENID",</a:t>
            </a:r>
            <a:br>
              <a:rPr lang="zh-CN" altLang="zh-CN" sz="1400" dirty="0">
                <a:solidFill>
                  <a:srgbClr val="333333"/>
                </a:solidFill>
                <a:latin typeface="+mn-ea"/>
              </a:rPr>
            </a:br>
            <a:r>
              <a:rPr lang="zh-CN" altLang="zh-CN" sz="1400" dirty="0" smtClean="0">
                <a:solidFill>
                  <a:srgbClr val="333333"/>
                </a:solidFill>
                <a:latin typeface="+mn-ea"/>
              </a:rPr>
              <a:t>"</a:t>
            </a:r>
            <a:r>
              <a:rPr lang="zh-CN" altLang="zh-CN" sz="1400" dirty="0">
                <a:solidFill>
                  <a:srgbClr val="333333"/>
                </a:solidFill>
                <a:latin typeface="+mn-ea"/>
              </a:rPr>
              <a:t>msgtype":"text",</a:t>
            </a:r>
            <a:br>
              <a:rPr lang="zh-CN" altLang="zh-CN" sz="1400" dirty="0">
                <a:solidFill>
                  <a:srgbClr val="333333"/>
                </a:solidFill>
                <a:latin typeface="+mn-ea"/>
              </a:rPr>
            </a:br>
            <a:r>
              <a:rPr lang="zh-CN" altLang="zh-CN" sz="1400" dirty="0" smtClean="0">
                <a:solidFill>
                  <a:srgbClr val="333333"/>
                </a:solidFill>
                <a:latin typeface="+mn-ea"/>
              </a:rPr>
              <a:t>"</a:t>
            </a:r>
            <a:r>
              <a:rPr lang="zh-CN" altLang="zh-CN" sz="1400" dirty="0">
                <a:solidFill>
                  <a:srgbClr val="333333"/>
                </a:solidFill>
                <a:latin typeface="+mn-ea"/>
              </a:rPr>
              <a:t>text"</a:t>
            </a:r>
            <a:r>
              <a:rPr lang="zh-CN" altLang="zh-CN" sz="1400" dirty="0" smtClean="0">
                <a:solidFill>
                  <a:srgbClr val="333333"/>
                </a:solidFill>
                <a:latin typeface="+mn-ea"/>
              </a:rPr>
              <a:t>:{"</a:t>
            </a:r>
            <a:r>
              <a:rPr lang="zh-CN" altLang="zh-CN" sz="1400" dirty="0">
                <a:solidFill>
                  <a:srgbClr val="333333"/>
                </a:solidFill>
                <a:latin typeface="+mn-ea"/>
              </a:rPr>
              <a:t>content"</a:t>
            </a:r>
            <a:r>
              <a:rPr lang="zh-CN" altLang="zh-CN" sz="1400" dirty="0" smtClean="0">
                <a:solidFill>
                  <a:srgbClr val="333333"/>
                </a:solidFill>
                <a:latin typeface="+mn-ea"/>
              </a:rPr>
              <a:t>:</a:t>
            </a:r>
            <a:endParaRPr lang="en-US" altLang="zh-CN" sz="1400" dirty="0" smtClean="0">
              <a:solidFill>
                <a:srgbClr val="333333"/>
              </a:solidFill>
              <a:latin typeface="+mn-ea"/>
            </a:endParaRPr>
          </a:p>
          <a:p>
            <a:r>
              <a:rPr lang="zh-CN" altLang="zh-CN" sz="1400" dirty="0" smtClean="0">
                <a:solidFill>
                  <a:srgbClr val="333333"/>
                </a:solidFill>
                <a:latin typeface="+mn-ea"/>
              </a:rPr>
              <a:t>"HelloWorl</a:t>
            </a:r>
            <a:r>
              <a:rPr lang="en-US" altLang="zh-CN" sz="1400" dirty="0" smtClean="0">
                <a:solidFill>
                  <a:srgbClr val="333333"/>
                </a:solidFill>
                <a:latin typeface="+mn-ea"/>
              </a:rPr>
              <a:t>d</a:t>
            </a:r>
            <a:r>
              <a:rPr lang="zh-CN" altLang="zh-CN" sz="1400" dirty="0" smtClean="0">
                <a:solidFill>
                  <a:srgbClr val="333333"/>
                </a:solidFill>
                <a:latin typeface="+mn-ea"/>
              </a:rPr>
              <a:t>"}}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28"/>
          <p:cNvGrpSpPr/>
          <p:nvPr/>
        </p:nvGrpSpPr>
        <p:grpSpPr>
          <a:xfrm>
            <a:off x="511730" y="3777223"/>
            <a:ext cx="3067989" cy="2427025"/>
            <a:chOff x="9305653" y="3302983"/>
            <a:chExt cx="3068403" cy="2427351"/>
          </a:xfrm>
        </p:grpSpPr>
        <p:sp>
          <p:nvSpPr>
            <p:cNvPr id="22" name="TextBox 29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0" tIns="0" rIns="383948" bIns="0" anchor="ctr" anchorCtr="0">
              <a:noAutofit/>
            </a:bodyPr>
            <a:lstStyle/>
            <a:p>
              <a:pPr algn="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调用上传图片接口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30"/>
            <p:cNvSpPr txBox="1"/>
            <p:nvPr/>
          </p:nvSpPr>
          <p:spPr>
            <a:xfrm>
              <a:off x="9305654" y="3773083"/>
              <a:ext cx="3068402" cy="1957251"/>
            </a:xfrm>
            <a:prstGeom prst="rect">
              <a:avLst/>
            </a:prstGeom>
          </p:spPr>
          <p:txBody>
            <a:bodyPr vert="horz" wrap="square" lIns="0" tIns="0" rIns="383948" bIns="0" anchor="ctr" anchorCtr="0">
              <a:normAutofit fontScale="25000" lnSpcReduction="20000"/>
            </a:bodyPr>
            <a:lstStyle/>
            <a:p>
              <a:r>
                <a:rPr lang="zh-CN" altLang="en-US" sz="4300" dirty="0">
                  <a:latin typeface="+mn-ea"/>
                </a:rPr>
                <a:t>调用上传图片接口</a:t>
              </a:r>
              <a:endParaRPr lang="en-US" altLang="zh-CN" sz="4300" dirty="0">
                <a:latin typeface="+mn-ea"/>
              </a:endParaRPr>
            </a:p>
            <a:p>
              <a:r>
                <a:rPr lang="zh-CN" altLang="en-US" sz="4300" dirty="0" smtClean="0">
                  <a:latin typeface="+mn-ea"/>
                </a:rPr>
                <a:t>文档</a:t>
              </a:r>
              <a:r>
                <a:rPr lang="zh-CN" altLang="en-US" sz="4300" dirty="0">
                  <a:latin typeface="+mn-ea"/>
                </a:rPr>
                <a:t>地址：</a:t>
              </a:r>
              <a:r>
                <a:rPr lang="en-US" altLang="zh-CN" sz="4300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https://mp.weixin.qq.com/wiki?t=resource/res_main&amp;id=mp1444738726</a:t>
              </a:r>
              <a:endParaRPr lang="en-US" altLang="zh-CN" sz="4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300" dirty="0" smtClean="0">
                  <a:latin typeface="+mn-ea"/>
                </a:rPr>
                <a:t>这里</a:t>
              </a:r>
              <a:r>
                <a:rPr lang="zh-CN" altLang="en-US" sz="4300" dirty="0">
                  <a:latin typeface="+mn-ea"/>
                </a:rPr>
                <a:t>没有自己做一个页面实现文件上传，用</a:t>
              </a:r>
              <a:r>
                <a:rPr lang="en-US" altLang="zh-CN" sz="4300" dirty="0">
                  <a:latin typeface="+mn-ea"/>
                </a:rPr>
                <a:t>chrome</a:t>
              </a:r>
              <a:r>
                <a:rPr lang="zh-CN" altLang="en-US" sz="4300" dirty="0">
                  <a:latin typeface="+mn-ea"/>
                </a:rPr>
                <a:t>自带的插件去实现</a:t>
              </a:r>
              <a:r>
                <a:rPr lang="en-US" altLang="zh-CN" sz="4300" dirty="0">
                  <a:latin typeface="+mn-ea"/>
                </a:rPr>
                <a:t>^_^</a:t>
              </a:r>
              <a:endParaRPr lang="en-US" altLang="zh-CN" sz="4300" dirty="0">
                <a:latin typeface="+mn-ea"/>
              </a:endParaRPr>
            </a:p>
            <a:p>
              <a:r>
                <a:rPr lang="zh-CN" altLang="zh-CN" sz="4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4"/>
                </a:rPr>
                <a:t>https</a:t>
              </a:r>
              <a:r>
                <a:rPr lang="zh-CN" altLang="zh-CN" sz="4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4"/>
                </a:rPr>
                <a:t>://api.weixin.qq.com/cgi-bin/media/upload?access_token=ACCESS_TOKEN&amp;type=</a:t>
              </a:r>
              <a:r>
                <a:rPr lang="en-US" altLang="zh-CN" sz="4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4"/>
                </a:rPr>
                <a:t>image</a:t>
              </a:r>
              <a:endParaRPr lang="en-US" altLang="zh-CN" sz="4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endParaRPr lang="en-US" altLang="zh-CN" sz="1400" dirty="0">
                <a:solidFill>
                  <a:srgbClr val="333333"/>
                </a:solidFill>
                <a:latin typeface="+mn-ea"/>
              </a:endParaRPr>
            </a:p>
            <a:p>
              <a:pPr algn="r">
                <a:lnSpc>
                  <a:spcPct val="120000"/>
                </a:lnSpc>
              </a:pP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r">
                <a:lnSpc>
                  <a:spcPct val="12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71017" y="871516"/>
            <a:ext cx="64203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发送文本消息类似，只是发送之前需要先上传到微信平台上临时保存，当然也可以永久保存，这里只介绍临时保存方法，有效期是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天，一般项目用这个基本上就可以满足需求了，用不着永久的保存，除非你想把它当作你们公司的文件服务器来用。。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018" y="31014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发送图片接口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7"/>
          <p:cNvSpPr txBox="1"/>
          <p:nvPr/>
        </p:nvSpPr>
        <p:spPr>
          <a:xfrm>
            <a:off x="2976656" y="3833718"/>
            <a:ext cx="350873" cy="70775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92D05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  <a:endParaRPr lang="zh-CN" altLang="en-US" sz="4000" dirty="0">
              <a:solidFill>
                <a:srgbClr val="92D050"/>
              </a:solidFill>
              <a:latin typeface="Impact" panose="020B0806030902050204" pitchFamily="34" charset="0"/>
              <a:ea typeface="方正正黑简体" panose="02000000000000000000" pitchFamily="2" charset="-122"/>
            </a:endParaRPr>
          </a:p>
        </p:txBody>
      </p:sp>
      <p:sp>
        <p:nvSpPr>
          <p:cNvPr id="38" name="TextBox 78"/>
          <p:cNvSpPr txBox="1"/>
          <p:nvPr/>
        </p:nvSpPr>
        <p:spPr>
          <a:xfrm>
            <a:off x="9907826" y="1511631"/>
            <a:ext cx="350873" cy="707758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00B05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  <a:endParaRPr lang="zh-CN" altLang="en-US" sz="4000" dirty="0">
              <a:solidFill>
                <a:srgbClr val="00B050"/>
              </a:solidFill>
              <a:latin typeface="Impact" panose="020B0806030902050204" pitchFamily="34" charset="0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1400643">
            <a:off x="10040311" y="2011902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 rot="1400643">
            <a:off x="9002147" y="4245121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 rot="1400643">
            <a:off x="5924192" y="5353696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 rot="1400643">
            <a:off x="3123552" y="4302549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 rot="1400643">
            <a:off x="1952940" y="2011900"/>
            <a:ext cx="2513104" cy="7105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71018" y="310145"/>
            <a:ext cx="1760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发送模板消息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2450" y="1732915"/>
            <a:ext cx="82086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）自定义模板，获得模板</a:t>
            </a:r>
            <a:r>
              <a:rPr lang="en-US" altLang="zh-CN"/>
              <a:t>id</a:t>
            </a:r>
            <a:endParaRPr lang="en-US" altLang="zh-CN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）发送用户信息拼接模板</a:t>
            </a:r>
            <a:endParaRPr lang="zh-CN" altLang="en-US"/>
          </a:p>
          <a:p>
            <a:pPr algn="l"/>
            <a:r>
              <a:rPr lang="zh-CN" altLang="en-US"/>
              <a:t>   localhost/test/sendCustomerMes</a:t>
            </a:r>
            <a:endParaRPr lang="zh-CN" altLang="en-US"/>
          </a:p>
          <a:p>
            <a:pPr algn="l"/>
            <a:r>
              <a:rPr lang="zh-CN" altLang="en-US"/>
              <a:t>    {</a:t>
            </a:r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"openId":"oJ6431M_QZNaxVPAA0ekI9rjB1u8",</a:t>
            </a:r>
            <a:endParaRPr lang="zh-CN" altLang="en-US"/>
          </a:p>
          <a:p>
            <a:pPr algn="l"/>
            <a:r>
              <a:rPr lang="zh-CN" altLang="en-US"/>
              <a:t>       "userName":"李洋",</a:t>
            </a:r>
            <a:endParaRPr lang="zh-CN" altLang="en-US"/>
          </a:p>
          <a:p>
            <a:pPr algn="l"/>
            <a:r>
              <a:rPr lang="zh-CN" altLang="en-US"/>
              <a:t>       "sex":1,</a:t>
            </a:r>
            <a:endParaRPr lang="zh-CN" altLang="en-US"/>
          </a:p>
          <a:p>
            <a:pPr algn="l"/>
            <a:r>
              <a:rPr lang="zh-CN" altLang="en-US"/>
              <a:t>       "cardNum":"5310",</a:t>
            </a:r>
            <a:endParaRPr lang="zh-CN" altLang="en-US"/>
          </a:p>
          <a:p>
            <a:pPr algn="l"/>
            <a:r>
              <a:rPr lang="zh-CN" altLang="en-US"/>
              <a:t>       "customAmount":"100元",</a:t>
            </a:r>
            <a:endParaRPr lang="zh-CN" altLang="en-US"/>
          </a:p>
          <a:p>
            <a:pPr algn="l"/>
            <a:r>
              <a:rPr lang="zh-CN" altLang="en-US"/>
              <a:t>       "createTime":"2018年6月1日 10:00:01",</a:t>
            </a:r>
            <a:endParaRPr lang="zh-CN" altLang="en-US"/>
          </a:p>
          <a:p>
            <a:pPr algn="l"/>
            <a:r>
              <a:rPr lang="zh-CN" altLang="en-US"/>
              <a:t>       "totalMoney":"100万",</a:t>
            </a:r>
            <a:endParaRPr lang="zh-CN" altLang="en-US"/>
          </a:p>
          <a:p>
            <a:pPr algn="l"/>
            <a:r>
              <a:rPr lang="zh-CN" altLang="en-US"/>
              <a:t>       "type":1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8825" y="923925"/>
            <a:ext cx="7715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应用场景：帐号信息和微信公众号进行绑定，如银行卡、钥匙卡等等，用户进行消费后公众号会立刻发送消费通知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4" grpId="0" bldLvl="0" animBg="1"/>
      <p:bldP spid="33" grpId="0" bldLvl="0" animBg="1"/>
      <p:bldP spid="32" grpId="0" bldLvl="0" animBg="1"/>
      <p:bldP spid="3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rot="1400643">
            <a:off x="4467956" y="3272763"/>
            <a:ext cx="7574166" cy="3848434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3741" y="815546"/>
            <a:ext cx="6549081" cy="20442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749643" y="881449"/>
            <a:ext cx="635961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对方正在输入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接口竟然在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里面找不到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这个接口很能反正出设计对产品用心思考，从用户的角度出发去实现这个需求，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让用户在聊天当中增加一些乐趣，能知道对方是不是正在回复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你除了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这些，大家也可以利用公众号去写一些文章、分享一些学习技术、娱乐相关的内容进行互动，也可以当成一个网上记事本来记录一些东西，当成博客来用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6265619" y="5039781"/>
            <a:ext cx="236672" cy="318142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2" tIns="60952" rIns="121902" bIns="60952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7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451767">
            <a:off x="4375992" y="4231605"/>
            <a:ext cx="2653975" cy="45931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rot="1451767">
            <a:off x="2958063" y="3130911"/>
            <a:ext cx="2653975" cy="79018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 rot="1451767">
            <a:off x="1798916" y="5147434"/>
            <a:ext cx="8524719" cy="3733544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1451767">
            <a:off x="122276" y="4964174"/>
            <a:ext cx="8524719" cy="229096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795183">
            <a:off x="5665508" y="1941151"/>
            <a:ext cx="866188" cy="57279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795183">
            <a:off x="6067195" y="1928771"/>
            <a:ext cx="866577" cy="57279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rot="795183">
            <a:off x="6557234" y="2078740"/>
            <a:ext cx="2147735" cy="57279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3"/>
          <p:cNvSpPr txBox="1"/>
          <p:nvPr/>
        </p:nvSpPr>
        <p:spPr>
          <a:xfrm>
            <a:off x="5488618" y="2400945"/>
            <a:ext cx="6506817" cy="1069816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谢谢</a:t>
            </a:r>
            <a:endParaRPr lang="id-ID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17340" y="3487869"/>
            <a:ext cx="591426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9" grpId="0" animBg="1"/>
      <p:bldP spid="18" grpId="0" animBg="1"/>
      <p:bldP spid="17" grpId="0" animBg="1"/>
      <p:bldP spid="16" grpId="0" animBg="1"/>
      <p:bldP spid="1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1451767">
            <a:off x="9332798" y="5664714"/>
            <a:ext cx="2611959" cy="47421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451767">
            <a:off x="6770516" y="5268445"/>
            <a:ext cx="2611959" cy="47421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1451767">
            <a:off x="4300126" y="4540201"/>
            <a:ext cx="2611959" cy="47421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451767">
            <a:off x="1764274" y="4401250"/>
            <a:ext cx="2611959" cy="47421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1451767">
            <a:off x="2042066" y="2299385"/>
            <a:ext cx="6121501" cy="2152888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1178840" y="1029902"/>
            <a:ext cx="2149351" cy="21505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830507" y="1419279"/>
            <a:ext cx="2846014" cy="1224524"/>
          </a:xfrm>
          <a:prstGeom prst="rect">
            <a:avLst/>
          </a:prstGeom>
          <a:noFill/>
          <a:ln>
            <a:noFill/>
          </a:ln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373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-3018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Oval 4"/>
          <p:cNvSpPr/>
          <p:nvPr/>
        </p:nvSpPr>
        <p:spPr>
          <a:xfrm>
            <a:off x="1706010" y="3879604"/>
            <a:ext cx="480730" cy="4831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4237966" y="4025761"/>
            <a:ext cx="480730" cy="4831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6655417" y="4737717"/>
            <a:ext cx="480730" cy="4831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Oval 4"/>
          <p:cNvSpPr/>
          <p:nvPr/>
        </p:nvSpPr>
        <p:spPr>
          <a:xfrm>
            <a:off x="9262550" y="5133011"/>
            <a:ext cx="480730" cy="4831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23861" y="4500769"/>
            <a:ext cx="984099" cy="781518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defTabSz="914400">
              <a:defRPr/>
            </a:pPr>
            <a:r>
              <a:rPr lang="zh-CN" altLang="en-US" sz="24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58967" y="4679409"/>
            <a:ext cx="984098" cy="781518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defTabSz="914400">
              <a:defRPr/>
            </a:pPr>
            <a:r>
              <a:rPr lang="zh-CN" altLang="en-US" sz="24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39472" y="3701124"/>
            <a:ext cx="2646798" cy="781518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defTabSz="914400">
              <a:defRPr/>
            </a:pPr>
            <a:r>
              <a:rPr lang="zh-CN" altLang="en-US" sz="24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普通订阅号的使用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31118" y="4168389"/>
            <a:ext cx="2339021" cy="781518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公众号开发使用</a:t>
            </a:r>
            <a:endParaRPr lang="en-US" altLang="zh-CN" sz="24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5" grpId="0" animBg="1"/>
      <p:bldP spid="14" grpId="0" animBg="1"/>
      <p:bldP spid="35" grpId="0" animBg="1"/>
      <p:bldP spid="36" grpId="0"/>
      <p:bldP spid="37" grpId="0" animBg="1"/>
      <p:bldP spid="48" grpId="0" animBg="1"/>
      <p:bldP spid="53" grpId="0" animBg="1"/>
      <p:bldP spid="56" grpId="0" animBg="1"/>
      <p:bldP spid="59" grpId="0" animBg="1"/>
      <p:bldP spid="61" grpId="0"/>
      <p:bldP spid="62" grpId="0"/>
      <p:bldP spid="63" grpId="0"/>
      <p:bldP spid="64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451767">
            <a:off x="7314416" y="2665849"/>
            <a:ext cx="4964251" cy="165099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1451767">
            <a:off x="-103716" y="4254271"/>
            <a:ext cx="7079696" cy="376966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451767">
            <a:off x="2636131" y="3084490"/>
            <a:ext cx="2653975" cy="63167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451767">
            <a:off x="120376" y="1609892"/>
            <a:ext cx="3349885" cy="122120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Oval 4"/>
          <p:cNvSpPr/>
          <p:nvPr/>
        </p:nvSpPr>
        <p:spPr>
          <a:xfrm>
            <a:off x="2471216" y="511282"/>
            <a:ext cx="1679106" cy="16874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73498" y="2776586"/>
            <a:ext cx="1005323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645618" y="1092267"/>
            <a:ext cx="1384594" cy="57223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7215" y="3617576"/>
            <a:ext cx="58946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开始想的是给大家介绍一下在之前公司使用的一些技术、工作流程和项目设计流程，后来感觉每个公司的工作内容不同，项目要求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和各种体制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，所以拿来讲作用不太大，很多东西都不适用。不过有一些还是值得借鉴的，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比如代码的版本控制和简单的设计文档之类的东西。最后定下来介绍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一下微信公众号，大家都比较熟悉了解的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东西，可能有些同事也了解一些。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之前的公司也在项目中使用到了公众号，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具体的使用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目的在后面会说明。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 animBg="1"/>
      <p:bldP spid="10" grpId="0" animBg="1"/>
      <p:bldP spid="74" grpId="0" animBg="1"/>
      <p:bldP spid="78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451767">
            <a:off x="7314415" y="2665849"/>
            <a:ext cx="4964251" cy="165099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1451767">
            <a:off x="-103716" y="4254271"/>
            <a:ext cx="7079696" cy="376966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451767">
            <a:off x="2436466" y="3118847"/>
            <a:ext cx="2653975" cy="63167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451767">
            <a:off x="120376" y="1609892"/>
            <a:ext cx="3349885" cy="122120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Oval 4"/>
          <p:cNvSpPr/>
          <p:nvPr/>
        </p:nvSpPr>
        <p:spPr>
          <a:xfrm>
            <a:off x="2678466" y="1011352"/>
            <a:ext cx="1679106" cy="16874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75309" y="2499398"/>
            <a:ext cx="2236429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简单的介绍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792346" y="1592357"/>
            <a:ext cx="1384594" cy="525486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73377" y="3505339"/>
            <a:ext cx="5988463" cy="26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微信公众号大概分为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en-US" altLang="zh-CN" sz="1865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有订阅号（人个）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服务号（企业）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企业微信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https://mp.weixin.qq.com/cgi-bin/registermidpage?action=index&amp;lang=zh_CN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 animBg="1"/>
      <p:bldP spid="10" grpId="0" animBg="1"/>
      <p:bldP spid="74" grpId="0" animBg="1"/>
      <p:bldP spid="78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 rot="1451767">
            <a:off x="6989217" y="4508857"/>
            <a:ext cx="3443507" cy="1643602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 rot="1451767">
            <a:off x="4918083" y="5403651"/>
            <a:ext cx="4964251" cy="193484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 rot="1451767">
            <a:off x="5698193" y="3407322"/>
            <a:ext cx="4964251" cy="165099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6075377" y="1359779"/>
            <a:ext cx="1424704" cy="534902"/>
            <a:chOff x="1454150" y="1619598"/>
            <a:chExt cx="768222" cy="288390"/>
          </a:xfrm>
        </p:grpSpPr>
        <p:sp>
          <p:nvSpPr>
            <p:cNvPr id="4" name="Freeform 7"/>
            <p:cNvSpPr/>
            <p:nvPr/>
          </p:nvSpPr>
          <p:spPr bwMode="auto">
            <a:xfrm>
              <a:off x="1454150" y="1640163"/>
              <a:ext cx="142875" cy="247650"/>
            </a:xfrm>
            <a:custGeom>
              <a:avLst/>
              <a:gdLst>
                <a:gd name="T0" fmla="*/ 3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1 w 90"/>
                <a:gd name="T11" fmla="*/ 78 h 156"/>
                <a:gd name="T12" fmla="*/ 3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3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1" y="78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/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60513" y="1640163"/>
              <a:ext cx="142875" cy="247650"/>
            </a:xfrm>
            <a:custGeom>
              <a:avLst/>
              <a:gdLst>
                <a:gd name="T0" fmla="*/ 0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0 w 90"/>
                <a:gd name="T11" fmla="*/ 78 h 156"/>
                <a:gd name="T12" fmla="*/ 0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0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0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4300"/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662113" y="1640163"/>
              <a:ext cx="141288" cy="247650"/>
            </a:xfrm>
            <a:custGeom>
              <a:avLst/>
              <a:gdLst>
                <a:gd name="T0" fmla="*/ 2 w 89"/>
                <a:gd name="T1" fmla="*/ 42 h 156"/>
                <a:gd name="T2" fmla="*/ 0 w 89"/>
                <a:gd name="T3" fmla="*/ 0 h 156"/>
                <a:gd name="T4" fmla="*/ 89 w 89"/>
                <a:gd name="T5" fmla="*/ 78 h 156"/>
                <a:gd name="T6" fmla="*/ 0 w 89"/>
                <a:gd name="T7" fmla="*/ 156 h 156"/>
                <a:gd name="T8" fmla="*/ 0 w 89"/>
                <a:gd name="T9" fmla="*/ 113 h 156"/>
                <a:gd name="T10" fmla="*/ 42 w 89"/>
                <a:gd name="T11" fmla="*/ 78 h 156"/>
                <a:gd name="T12" fmla="*/ 2 w 89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6">
                  <a:moveTo>
                    <a:pt x="2" y="42"/>
                  </a:moveTo>
                  <a:lnTo>
                    <a:pt x="0" y="0"/>
                  </a:lnTo>
                  <a:lnTo>
                    <a:pt x="89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2" y="78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870103" y="16199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826372" y="1619598"/>
              <a:ext cx="396000" cy="273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7930" fontAlgn="base"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defRPr/>
              </a:pPr>
              <a:r>
                <a:rPr lang="en-US" altLang="zh-CN" sz="27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7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454765" y="3535335"/>
            <a:ext cx="1418356" cy="552425"/>
            <a:chOff x="1454150" y="1610150"/>
            <a:chExt cx="764798" cy="297838"/>
          </a:xfrm>
        </p:grpSpPr>
        <p:sp>
          <p:nvSpPr>
            <p:cNvPr id="10" name="Freeform 7"/>
            <p:cNvSpPr/>
            <p:nvPr/>
          </p:nvSpPr>
          <p:spPr bwMode="auto">
            <a:xfrm>
              <a:off x="1454150" y="1640163"/>
              <a:ext cx="142875" cy="247650"/>
            </a:xfrm>
            <a:custGeom>
              <a:avLst/>
              <a:gdLst>
                <a:gd name="T0" fmla="*/ 3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1 w 90"/>
                <a:gd name="T11" fmla="*/ 78 h 156"/>
                <a:gd name="T12" fmla="*/ 3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3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1" y="78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430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560513" y="1640163"/>
              <a:ext cx="142875" cy="247650"/>
            </a:xfrm>
            <a:custGeom>
              <a:avLst/>
              <a:gdLst>
                <a:gd name="T0" fmla="*/ 0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0 w 90"/>
                <a:gd name="T11" fmla="*/ 78 h 156"/>
                <a:gd name="T12" fmla="*/ 0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0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0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4300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662113" y="1640163"/>
              <a:ext cx="141288" cy="247650"/>
            </a:xfrm>
            <a:custGeom>
              <a:avLst/>
              <a:gdLst>
                <a:gd name="T0" fmla="*/ 2 w 89"/>
                <a:gd name="T1" fmla="*/ 42 h 156"/>
                <a:gd name="T2" fmla="*/ 0 w 89"/>
                <a:gd name="T3" fmla="*/ 0 h 156"/>
                <a:gd name="T4" fmla="*/ 89 w 89"/>
                <a:gd name="T5" fmla="*/ 78 h 156"/>
                <a:gd name="T6" fmla="*/ 0 w 89"/>
                <a:gd name="T7" fmla="*/ 156 h 156"/>
                <a:gd name="T8" fmla="*/ 0 w 89"/>
                <a:gd name="T9" fmla="*/ 113 h 156"/>
                <a:gd name="T10" fmla="*/ 42 w 89"/>
                <a:gd name="T11" fmla="*/ 78 h 156"/>
                <a:gd name="T12" fmla="*/ 2 w 89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6">
                  <a:moveTo>
                    <a:pt x="2" y="42"/>
                  </a:moveTo>
                  <a:lnTo>
                    <a:pt x="0" y="0"/>
                  </a:lnTo>
                  <a:lnTo>
                    <a:pt x="89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2" y="78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4300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1870103" y="1619988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/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>
              <a:off x="1822948" y="1610150"/>
              <a:ext cx="396000" cy="273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7930" fontAlgn="base"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defRPr/>
              </a:pPr>
              <a:r>
                <a:rPr lang="en-US" altLang="zh-CN" sz="27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7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8373606" y="4013249"/>
            <a:ext cx="1405662" cy="534184"/>
            <a:chOff x="1454150" y="1619988"/>
            <a:chExt cx="757953" cy="288002"/>
          </a:xfrm>
        </p:grpSpPr>
        <p:sp>
          <p:nvSpPr>
            <p:cNvPr id="16" name="Freeform 7"/>
            <p:cNvSpPr/>
            <p:nvPr/>
          </p:nvSpPr>
          <p:spPr bwMode="auto">
            <a:xfrm>
              <a:off x="1454150" y="1640163"/>
              <a:ext cx="142875" cy="247650"/>
            </a:xfrm>
            <a:custGeom>
              <a:avLst/>
              <a:gdLst>
                <a:gd name="T0" fmla="*/ 3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1 w 90"/>
                <a:gd name="T11" fmla="*/ 78 h 156"/>
                <a:gd name="T12" fmla="*/ 3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3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1" y="78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00A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560513" y="1640163"/>
              <a:ext cx="142875" cy="247650"/>
            </a:xfrm>
            <a:custGeom>
              <a:avLst/>
              <a:gdLst>
                <a:gd name="T0" fmla="*/ 0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0 w 90"/>
                <a:gd name="T11" fmla="*/ 78 h 156"/>
                <a:gd name="T12" fmla="*/ 0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0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0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4300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62113" y="1640163"/>
              <a:ext cx="141288" cy="247650"/>
            </a:xfrm>
            <a:custGeom>
              <a:avLst/>
              <a:gdLst>
                <a:gd name="T0" fmla="*/ 2 w 89"/>
                <a:gd name="T1" fmla="*/ 42 h 156"/>
                <a:gd name="T2" fmla="*/ 0 w 89"/>
                <a:gd name="T3" fmla="*/ 0 h 156"/>
                <a:gd name="T4" fmla="*/ 89 w 89"/>
                <a:gd name="T5" fmla="*/ 78 h 156"/>
                <a:gd name="T6" fmla="*/ 0 w 89"/>
                <a:gd name="T7" fmla="*/ 156 h 156"/>
                <a:gd name="T8" fmla="*/ 0 w 89"/>
                <a:gd name="T9" fmla="*/ 113 h 156"/>
                <a:gd name="T10" fmla="*/ 42 w 89"/>
                <a:gd name="T11" fmla="*/ 78 h 156"/>
                <a:gd name="T12" fmla="*/ 2 w 89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6">
                  <a:moveTo>
                    <a:pt x="2" y="42"/>
                  </a:moveTo>
                  <a:lnTo>
                    <a:pt x="0" y="0"/>
                  </a:lnTo>
                  <a:lnTo>
                    <a:pt x="89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2" y="78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00A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1870102" y="1619988"/>
              <a:ext cx="287999" cy="288002"/>
            </a:xfrm>
            <a:prstGeom prst="ellipse">
              <a:avLst/>
            </a:prstGeom>
            <a:solidFill>
              <a:srgbClr val="00A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/>
            </a:p>
          </p:txBody>
        </p:sp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1816103" y="1623238"/>
              <a:ext cx="396000" cy="273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7930" fontAlgn="base"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defRPr/>
              </a:pPr>
              <a:r>
                <a:rPr lang="en-US" altLang="zh-CN" sz="27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7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3600819" y="1823222"/>
            <a:ext cx="4513879" cy="467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0" tIns="60936" rIns="121870" bIns="60936" numCol="1" anchor="t" anchorCtr="0" compatLnSpc="1"/>
          <a:lstStyle/>
          <a:p>
            <a:endParaRPr lang="zh-CN" altLang="en-US" sz="1800"/>
          </a:p>
        </p:txBody>
      </p:sp>
      <p:grpSp>
        <p:nvGrpSpPr>
          <p:cNvPr id="22" name="组合 21"/>
          <p:cNvGrpSpPr/>
          <p:nvPr/>
        </p:nvGrpSpPr>
        <p:grpSpPr>
          <a:xfrm>
            <a:off x="4340456" y="3738298"/>
            <a:ext cx="1959241" cy="2562041"/>
            <a:chOff x="2942294" y="2175506"/>
            <a:chExt cx="1953039" cy="2553600"/>
          </a:xfrm>
          <a:solidFill>
            <a:srgbClr val="00B050"/>
          </a:solidFill>
        </p:grpSpPr>
        <p:sp>
          <p:nvSpPr>
            <p:cNvPr id="23" name="Freeform 5"/>
            <p:cNvSpPr/>
            <p:nvPr/>
          </p:nvSpPr>
          <p:spPr bwMode="auto">
            <a:xfrm>
              <a:off x="2942294" y="2175506"/>
              <a:ext cx="1953039" cy="2553600"/>
            </a:xfrm>
            <a:custGeom>
              <a:avLst/>
              <a:gdLst>
                <a:gd name="T0" fmla="*/ 421 w 843"/>
                <a:gd name="T1" fmla="*/ 0 h 1101"/>
                <a:gd name="T2" fmla="*/ 0 w 843"/>
                <a:gd name="T3" fmla="*/ 422 h 1101"/>
                <a:gd name="T4" fmla="*/ 297 w 843"/>
                <a:gd name="T5" fmla="*/ 826 h 1101"/>
                <a:gd name="T6" fmla="*/ 99 w 843"/>
                <a:gd name="T7" fmla="*/ 1101 h 1101"/>
                <a:gd name="T8" fmla="*/ 843 w 843"/>
                <a:gd name="T9" fmla="*/ 422 h 1101"/>
                <a:gd name="T10" fmla="*/ 421 w 843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101">
                  <a:moveTo>
                    <a:pt x="421" y="0"/>
                  </a:moveTo>
                  <a:cubicBezTo>
                    <a:pt x="189" y="0"/>
                    <a:pt x="0" y="189"/>
                    <a:pt x="0" y="422"/>
                  </a:cubicBezTo>
                  <a:cubicBezTo>
                    <a:pt x="0" y="612"/>
                    <a:pt x="125" y="773"/>
                    <a:pt x="297" y="826"/>
                  </a:cubicBezTo>
                  <a:cubicBezTo>
                    <a:pt x="99" y="1101"/>
                    <a:pt x="99" y="1101"/>
                    <a:pt x="99" y="1101"/>
                  </a:cubicBezTo>
                  <a:cubicBezTo>
                    <a:pt x="351" y="945"/>
                    <a:pt x="843" y="767"/>
                    <a:pt x="843" y="422"/>
                  </a:cubicBezTo>
                  <a:cubicBezTo>
                    <a:pt x="843" y="189"/>
                    <a:pt x="654" y="0"/>
                    <a:pt x="421" y="0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20638" y="2992227"/>
              <a:ext cx="596347" cy="4141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dirty="0">
                  <a:latin typeface="+mn-ea"/>
                </a:rPr>
                <a:t>短信</a:t>
              </a:r>
              <a:endParaRPr lang="en-US" altLang="zh-CN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16717" y="3610674"/>
            <a:ext cx="1716221" cy="2239987"/>
            <a:chOff x="4587544" y="2175506"/>
            <a:chExt cx="1590099" cy="2075104"/>
          </a:xfrm>
          <a:solidFill>
            <a:srgbClr val="00A3B7"/>
          </a:solidFill>
        </p:grpSpPr>
        <p:sp>
          <p:nvSpPr>
            <p:cNvPr id="26" name="Freeform 8"/>
            <p:cNvSpPr/>
            <p:nvPr/>
          </p:nvSpPr>
          <p:spPr bwMode="auto">
            <a:xfrm flipH="1">
              <a:off x="4587544" y="2175506"/>
              <a:ext cx="1590099" cy="2075104"/>
            </a:xfrm>
            <a:custGeom>
              <a:avLst/>
              <a:gdLst>
                <a:gd name="T0" fmla="*/ 343 w 686"/>
                <a:gd name="T1" fmla="*/ 0 h 895"/>
                <a:gd name="T2" fmla="*/ 0 w 686"/>
                <a:gd name="T3" fmla="*/ 343 h 895"/>
                <a:gd name="T4" fmla="*/ 242 w 686"/>
                <a:gd name="T5" fmla="*/ 671 h 895"/>
                <a:gd name="T6" fmla="*/ 81 w 686"/>
                <a:gd name="T7" fmla="*/ 895 h 895"/>
                <a:gd name="T8" fmla="*/ 686 w 686"/>
                <a:gd name="T9" fmla="*/ 343 h 895"/>
                <a:gd name="T10" fmla="*/ 343 w 686"/>
                <a:gd name="T11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6" h="895">
                  <a:moveTo>
                    <a:pt x="343" y="0"/>
                  </a:moveTo>
                  <a:cubicBezTo>
                    <a:pt x="154" y="0"/>
                    <a:pt x="0" y="153"/>
                    <a:pt x="0" y="343"/>
                  </a:cubicBezTo>
                  <a:cubicBezTo>
                    <a:pt x="0" y="497"/>
                    <a:pt x="102" y="627"/>
                    <a:pt x="242" y="671"/>
                  </a:cubicBezTo>
                  <a:cubicBezTo>
                    <a:pt x="81" y="895"/>
                    <a:pt x="81" y="895"/>
                    <a:pt x="81" y="895"/>
                  </a:cubicBezTo>
                  <a:cubicBezTo>
                    <a:pt x="286" y="768"/>
                    <a:pt x="686" y="623"/>
                    <a:pt x="686" y="343"/>
                  </a:cubicBezTo>
                  <a:cubicBezTo>
                    <a:pt x="686" y="153"/>
                    <a:pt x="533" y="0"/>
                    <a:pt x="343" y="0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831331" y="2759070"/>
              <a:ext cx="1127565" cy="45975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000" b="1" dirty="0">
                  <a:latin typeface="+mn-ea"/>
                </a:rPr>
                <a:t>企业微信</a:t>
              </a:r>
              <a:endParaRPr lang="en-US" altLang="zh-CN" sz="18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01726" y="4309218"/>
            <a:ext cx="2583193" cy="1584622"/>
            <a:chOff x="512619" y="2768105"/>
            <a:chExt cx="1938245" cy="1188833"/>
          </a:xfrm>
        </p:grpSpPr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512619" y="3072000"/>
              <a:ext cx="1938245" cy="884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b="1" dirty="0">
                  <a:latin typeface="+mn-ea"/>
                </a:rPr>
                <a:t>响应快，发送的消息比较少，只能初步判断是哪里出现的问题，具体错误还需要看线上日志查询。成本比较高，每条都会产生费用，对小的公司来讲不太适合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19" y="2768105"/>
              <a:ext cx="600428" cy="253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优缺点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61380" y="1401874"/>
            <a:ext cx="2583193" cy="1720180"/>
            <a:chOff x="5702577" y="869066"/>
            <a:chExt cx="1938245" cy="1290533"/>
          </a:xfrm>
        </p:grpSpPr>
        <p:sp>
          <p:nvSpPr>
            <p:cNvPr id="32" name="矩形 1"/>
            <p:cNvSpPr>
              <a:spLocks noChangeArrowheads="1"/>
            </p:cNvSpPr>
            <p:nvPr/>
          </p:nvSpPr>
          <p:spPr bwMode="auto">
            <a:xfrm>
              <a:off x="5702577" y="1108410"/>
              <a:ext cx="1938245" cy="105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b="1" dirty="0">
                  <a:latin typeface="+mn-ea"/>
                </a:rPr>
                <a:t>响应不及时，通知给运维和研发人员可能会存在延迟，需要项目中增加发送邮件的功能，整体感觉比较笨重。每个人的习惯不同， 不会每天都去打开手机邮箱去看，不是很方便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08608" y="869066"/>
              <a:ext cx="600428" cy="253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优缺点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14827" y="4688898"/>
            <a:ext cx="2583193" cy="1274546"/>
            <a:chOff x="6447985" y="3337569"/>
            <a:chExt cx="1938245" cy="956204"/>
          </a:xfrm>
        </p:grpSpPr>
        <p:sp>
          <p:nvSpPr>
            <p:cNvPr id="35" name="矩形 1"/>
            <p:cNvSpPr>
              <a:spLocks noChangeArrowheads="1"/>
            </p:cNvSpPr>
            <p:nvPr/>
          </p:nvSpPr>
          <p:spPr bwMode="auto">
            <a:xfrm>
              <a:off x="6447985" y="3725750"/>
              <a:ext cx="1938245" cy="56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b="1" dirty="0">
                  <a:latin typeface="+mn-ea"/>
                </a:rPr>
                <a:t>目前有些公司在用，响应快，快速定位问题，不过普及范围还比较</a:t>
              </a:r>
              <a:r>
                <a:rPr lang="zh-CN" altLang="en-US" sz="1200" b="1" dirty="0" smtClean="0">
                  <a:latin typeface="+mn-ea"/>
                </a:rPr>
                <a:t>小，使用率比较低</a:t>
              </a:r>
              <a:endParaRPr lang="en-US" altLang="zh-CN" sz="1200" b="1" dirty="0" smtClean="0"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47985" y="3337569"/>
              <a:ext cx="600428" cy="253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优缺点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54980" y="1888800"/>
            <a:ext cx="1735274" cy="2264826"/>
            <a:chOff x="3827152" y="1152942"/>
            <a:chExt cx="1302026" cy="1699144"/>
          </a:xfrm>
          <a:solidFill>
            <a:srgbClr val="92D050"/>
          </a:solidFill>
        </p:grpSpPr>
        <p:sp>
          <p:nvSpPr>
            <p:cNvPr id="38" name="Freeform 10"/>
            <p:cNvSpPr/>
            <p:nvPr/>
          </p:nvSpPr>
          <p:spPr bwMode="auto">
            <a:xfrm>
              <a:off x="3827152" y="1152942"/>
              <a:ext cx="1302026" cy="1699144"/>
            </a:xfrm>
            <a:custGeom>
              <a:avLst/>
              <a:gdLst>
                <a:gd name="T0" fmla="*/ 281 w 562"/>
                <a:gd name="T1" fmla="*/ 733 h 733"/>
                <a:gd name="T2" fmla="*/ 562 w 562"/>
                <a:gd name="T3" fmla="*/ 452 h 733"/>
                <a:gd name="T4" fmla="*/ 364 w 562"/>
                <a:gd name="T5" fmla="*/ 184 h 733"/>
                <a:gd name="T6" fmla="*/ 496 w 562"/>
                <a:gd name="T7" fmla="*/ 0 h 733"/>
                <a:gd name="T8" fmla="*/ 0 w 562"/>
                <a:gd name="T9" fmla="*/ 452 h 733"/>
                <a:gd name="T10" fmla="*/ 281 w 562"/>
                <a:gd name="T11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733">
                  <a:moveTo>
                    <a:pt x="281" y="733"/>
                  </a:moveTo>
                  <a:cubicBezTo>
                    <a:pt x="436" y="733"/>
                    <a:pt x="562" y="607"/>
                    <a:pt x="562" y="452"/>
                  </a:cubicBezTo>
                  <a:cubicBezTo>
                    <a:pt x="562" y="326"/>
                    <a:pt x="478" y="219"/>
                    <a:pt x="364" y="184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328" y="104"/>
                    <a:pt x="0" y="223"/>
                    <a:pt x="0" y="452"/>
                  </a:cubicBezTo>
                  <a:cubicBezTo>
                    <a:pt x="0" y="607"/>
                    <a:pt x="126" y="733"/>
                    <a:pt x="281" y="733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vert="horz" wrap="square" lIns="91412" tIns="45706" rIns="91412" bIns="45706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0384" y="1978315"/>
              <a:ext cx="525855" cy="372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000" b="1" dirty="0">
                  <a:latin typeface="+mn-ea"/>
                </a:rPr>
                <a:t>邮件</a:t>
              </a:r>
              <a:endParaRPr lang="en-US" altLang="zh-CN" sz="18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239542" y="2082433"/>
            <a:ext cx="1375827" cy="3723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不足之二</a:t>
            </a:r>
            <a:endParaRPr lang="zh-CN" altLang="en-US" sz="14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58983" y="5580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开发者使用公众号来做什么？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0172" y="1168320"/>
            <a:ext cx="4510394" cy="176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每个</a:t>
            </a:r>
            <a:r>
              <a:rPr lang="zh-CN" altLang="en-US" dirty="0">
                <a:latin typeface="+mn-ea"/>
              </a:rPr>
              <a:t>公司的项目产品都有线上预警系统，线上出现故障会马上发送给相关的人员，常用的发送工具有邮件、手机短信、企业微信群等等，每个都有自己的优点，当然也会存在一些问题。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 rot="1400643">
            <a:off x="6826902" y="4891497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 rot="1400643">
            <a:off x="4563608" y="4891497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 rot="1400643">
            <a:off x="6852165" y="2683392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 rot="1400643">
            <a:off x="4563607" y="2683392"/>
            <a:ext cx="4434795" cy="11478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2" name="组合 4"/>
          <p:cNvGrpSpPr/>
          <p:nvPr/>
        </p:nvGrpSpPr>
        <p:grpSpPr>
          <a:xfrm>
            <a:off x="6678360" y="2002810"/>
            <a:ext cx="4533185" cy="1122957"/>
            <a:chOff x="6678540" y="2002809"/>
            <a:chExt cx="4534584" cy="1122957"/>
          </a:xfrm>
        </p:grpSpPr>
        <p:sp>
          <p:nvSpPr>
            <p:cNvPr id="47" name="Oval 8"/>
            <p:cNvSpPr>
              <a:spLocks noChangeArrowheads="1"/>
            </p:cNvSpPr>
            <p:nvPr/>
          </p:nvSpPr>
          <p:spPr bwMode="auto">
            <a:xfrm rot="2700000">
              <a:off x="6675661" y="2055695"/>
              <a:ext cx="1072950" cy="106719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7965">
                <a:defRPr/>
              </a:pPr>
              <a:endParaRPr lang="en-US" sz="1465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8097945" y="2002809"/>
              <a:ext cx="2284695" cy="3384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响应及时</a:t>
              </a:r>
              <a:endParaRPr lang="id-ID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097945" y="2319883"/>
              <a:ext cx="3115179" cy="3323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线上出线问题能马上返回，并发出预警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676443" y="4281248"/>
            <a:ext cx="4535103" cy="1072950"/>
            <a:chOff x="6676621" y="4281248"/>
            <a:chExt cx="4536503" cy="1072950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auto"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00A3B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9" name="AutoShape 4"/>
            <p:cNvSpPr/>
            <p:nvPr/>
          </p:nvSpPr>
          <p:spPr bwMode="auto">
            <a:xfrm>
              <a:off x="6982785" y="4556330"/>
              <a:ext cx="520409" cy="5227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7965">
                <a:defRPr/>
              </a:pPr>
              <a:endParaRPr lang="en-US" sz="1465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8097945" y="4324588"/>
              <a:ext cx="2284695" cy="3384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方便关注</a:t>
              </a:r>
              <a:endParaRPr lang="id-ID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7945" y="4641662"/>
              <a:ext cx="3115179" cy="5724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运维、开发都可以参与进去，只要关注公众号即可获得线上日志信息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976090" y="2002812"/>
            <a:ext cx="4539468" cy="1129604"/>
            <a:chOff x="974509" y="2002809"/>
            <a:chExt cx="4540869" cy="1129604"/>
          </a:xfrm>
        </p:grpSpPr>
        <p:sp>
          <p:nvSpPr>
            <p:cNvPr id="46" name="Oval 7"/>
            <p:cNvSpPr>
              <a:spLocks noChangeArrowheads="1"/>
            </p:cNvSpPr>
            <p:nvPr/>
          </p:nvSpPr>
          <p:spPr bwMode="auto">
            <a:xfrm rot="2700000">
              <a:off x="4447228" y="2055695"/>
              <a:ext cx="1069110" cy="1067191"/>
            </a:xfrm>
            <a:prstGeom prst="rect">
              <a:avLst/>
            </a:prstGeom>
            <a:solidFill>
              <a:srgbClr val="00A3B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" name="组合 55"/>
            <p:cNvGrpSpPr/>
            <p:nvPr/>
          </p:nvGrpSpPr>
          <p:grpSpPr>
            <a:xfrm>
              <a:off x="4716835" y="2320478"/>
              <a:ext cx="537625" cy="537627"/>
              <a:chOff x="3191434" y="2145028"/>
              <a:chExt cx="359165" cy="359165"/>
            </a:xfrm>
            <a:solidFill>
              <a:schemeClr val="bg1"/>
            </a:solidFill>
            <a:effectLst/>
          </p:grpSpPr>
          <p:sp>
            <p:nvSpPr>
              <p:cNvPr id="57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7965">
                  <a:defRPr/>
                </a:pPr>
                <a:endParaRPr lang="en-US" sz="14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8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7965">
                  <a:defRPr/>
                </a:pPr>
                <a:endParaRPr lang="en-US" sz="14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9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7965">
                  <a:defRPr/>
                </a:pPr>
                <a:endParaRPr lang="en-US" sz="14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4" name="TextBox 76"/>
            <p:cNvSpPr txBox="1"/>
            <p:nvPr/>
          </p:nvSpPr>
          <p:spPr>
            <a:xfrm>
              <a:off x="1775520" y="2002809"/>
              <a:ext cx="2284694" cy="3384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配置简单</a:t>
              </a:r>
              <a:endParaRPr lang="id-ID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74509" y="2319883"/>
              <a:ext cx="3115178" cy="812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对代码架构无侵入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，耦合度低</a:t>
              </a:r>
              <a:endParaRPr lang="id-ID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r">
                <a:lnSpc>
                  <a:spcPct val="130000"/>
                </a:lnSpc>
              </a:pPr>
              <a:endParaRPr lang="id-ID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976089" y="4283168"/>
            <a:ext cx="4541388" cy="1069110"/>
            <a:chOff x="974509" y="4283168"/>
            <a:chExt cx="4542789" cy="1069110"/>
          </a:xfrm>
        </p:grpSpPr>
        <p:sp>
          <p:nvSpPr>
            <p:cNvPr id="48" name="Oval 9"/>
            <p:cNvSpPr>
              <a:spLocks noChangeArrowheads="1"/>
            </p:cNvSpPr>
            <p:nvPr/>
          </p:nvSpPr>
          <p:spPr bwMode="auto">
            <a:xfrm rot="2700000">
              <a:off x="4447228" y="4282208"/>
              <a:ext cx="1069110" cy="10710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7" name="Group 112"/>
            <p:cNvGrpSpPr/>
            <p:nvPr/>
          </p:nvGrpSpPr>
          <p:grpSpPr>
            <a:xfrm>
              <a:off x="4698745" y="4574573"/>
              <a:ext cx="538545" cy="504543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54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7965">
                  <a:defRPr/>
                </a:pPr>
                <a:endParaRPr lang="en-US" sz="14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5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92" tIns="25392" rIns="25392" bIns="25392" anchor="ctr"/>
              <a:lstStyle/>
              <a:p>
                <a:pPr algn="ctr" defTabSz="227965">
                  <a:defRPr/>
                </a:pPr>
                <a:endParaRPr lang="en-US" sz="14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6" name="TextBox 76"/>
            <p:cNvSpPr txBox="1"/>
            <p:nvPr/>
          </p:nvSpPr>
          <p:spPr>
            <a:xfrm>
              <a:off x="1804993" y="4324589"/>
              <a:ext cx="2284694" cy="3384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方便排查问题</a:t>
              </a:r>
              <a:endParaRPr lang="id-ID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74509" y="4641661"/>
              <a:ext cx="3115178" cy="518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65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不需要用电脑去查看线上日志，手机即可定位错误问题</a:t>
              </a:r>
              <a:endParaRPr lang="en-US" altLang="zh-CN" sz="106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5234227" y="3019186"/>
            <a:ext cx="1723549" cy="1463415"/>
            <a:chOff x="5233959" y="3019186"/>
            <a:chExt cx="1724081" cy="1463415"/>
          </a:xfrm>
          <a:solidFill>
            <a:schemeClr val="accent1"/>
          </a:solidFill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233959" y="3534518"/>
              <a:ext cx="1724081" cy="461537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微信公众号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11850" y="7776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使用微信公众号的好处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451767">
            <a:off x="7314415" y="2665849"/>
            <a:ext cx="4964251" cy="165099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1451767">
            <a:off x="-103716" y="4254271"/>
            <a:ext cx="7079696" cy="376966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451767">
            <a:off x="2691337" y="3100297"/>
            <a:ext cx="2653975" cy="63167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451767">
            <a:off x="120376" y="1609892"/>
            <a:ext cx="3349885" cy="122120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Oval 4"/>
          <p:cNvSpPr/>
          <p:nvPr/>
        </p:nvSpPr>
        <p:spPr>
          <a:xfrm>
            <a:off x="6630970" y="1632356"/>
            <a:ext cx="1679106" cy="16874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92511" y="3686793"/>
            <a:ext cx="3467535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普通订阅号的使用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805372" y="2213341"/>
            <a:ext cx="1384594" cy="525486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74270" y="4549197"/>
            <a:ext cx="4799052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自己创建一个简单的订阅号学习使用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 animBg="1"/>
      <p:bldP spid="10" grpId="0" animBg="1"/>
      <p:bldP spid="74" grpId="0" animBg="1"/>
      <p:bldP spid="78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/>
        </p:nvGrpSpPr>
        <p:grpSpPr>
          <a:xfrm flipH="1">
            <a:off x="100853" y="1345481"/>
            <a:ext cx="9796630" cy="4630165"/>
            <a:chOff x="1171444" y="2390891"/>
            <a:chExt cx="9796676" cy="4631861"/>
          </a:xfrm>
        </p:grpSpPr>
        <p:sp>
          <p:nvSpPr>
            <p:cNvPr id="6" name="矩形 5"/>
            <p:cNvSpPr/>
            <p:nvPr/>
          </p:nvSpPr>
          <p:spPr>
            <a:xfrm flipV="1">
              <a:off x="1290088" y="4356530"/>
              <a:ext cx="9497261" cy="1344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Freeform 34"/>
            <p:cNvSpPr>
              <a:spLocks noEditPoints="1"/>
            </p:cNvSpPr>
            <p:nvPr/>
          </p:nvSpPr>
          <p:spPr bwMode="auto">
            <a:xfrm>
              <a:off x="5454129" y="2390891"/>
              <a:ext cx="1110045" cy="1511074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37"/>
            <p:cNvGrpSpPr/>
            <p:nvPr/>
          </p:nvGrpSpPr>
          <p:grpSpPr bwMode="auto">
            <a:xfrm>
              <a:off x="8851398" y="2485469"/>
              <a:ext cx="1473702" cy="1476354"/>
              <a:chOff x="0" y="0"/>
              <a:chExt cx="1154113" cy="1155698"/>
            </a:xfrm>
            <a:solidFill>
              <a:schemeClr val="bg1"/>
            </a:solidFill>
          </p:grpSpPr>
          <p:sp>
            <p:nvSpPr>
              <p:cNvPr id="13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4113" cy="115569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465" dirty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Freeform 35"/>
              <p:cNvSpPr>
                <a:spLocks noEditPoints="1"/>
              </p:cNvSpPr>
              <p:nvPr/>
            </p:nvSpPr>
            <p:spPr bwMode="auto">
              <a:xfrm>
                <a:off x="269875" y="169862"/>
                <a:ext cx="563563" cy="766762"/>
              </a:xfrm>
              <a:custGeom>
                <a:avLst/>
                <a:gdLst>
                  <a:gd name="T0" fmla="*/ 73939 w 625"/>
                  <a:gd name="T1" fmla="*/ 124194 h 852"/>
                  <a:gd name="T2" fmla="*/ 62217 w 625"/>
                  <a:gd name="T3" fmla="*/ 766762 h 852"/>
                  <a:gd name="T4" fmla="*/ 563563 w 625"/>
                  <a:gd name="T5" fmla="*/ 188091 h 852"/>
                  <a:gd name="T6" fmla="*/ 520281 w 625"/>
                  <a:gd name="T7" fmla="*/ 201590 h 852"/>
                  <a:gd name="T8" fmla="*/ 64021 w 625"/>
                  <a:gd name="T9" fmla="*/ 722664 h 852"/>
                  <a:gd name="T10" fmla="*/ 243459 w 625"/>
                  <a:gd name="T11" fmla="*/ 81896 h 852"/>
                  <a:gd name="T12" fmla="*/ 320104 w 625"/>
                  <a:gd name="T13" fmla="*/ 81896 h 852"/>
                  <a:gd name="T14" fmla="*/ 280429 w 625"/>
                  <a:gd name="T15" fmla="*/ 122394 h 852"/>
                  <a:gd name="T16" fmla="*/ 196571 w 625"/>
                  <a:gd name="T17" fmla="*/ 83696 h 852"/>
                  <a:gd name="T18" fmla="*/ 103696 w 625"/>
                  <a:gd name="T19" fmla="*/ 194390 h 852"/>
                  <a:gd name="T20" fmla="*/ 459867 w 625"/>
                  <a:gd name="T21" fmla="*/ 194390 h 852"/>
                  <a:gd name="T22" fmla="*/ 366992 w 625"/>
                  <a:gd name="T23" fmla="*/ 83696 h 852"/>
                  <a:gd name="T24" fmla="*/ 196571 w 625"/>
                  <a:gd name="T25" fmla="*/ 83696 h 852"/>
                  <a:gd name="T26" fmla="*/ 199276 w 625"/>
                  <a:gd name="T27" fmla="*/ 582271 h 852"/>
                  <a:gd name="T28" fmla="*/ 136157 w 625"/>
                  <a:gd name="T29" fmla="*/ 600270 h 852"/>
                  <a:gd name="T30" fmla="*/ 122631 w 625"/>
                  <a:gd name="T31" fmla="*/ 613770 h 852"/>
                  <a:gd name="T32" fmla="*/ 199276 w 625"/>
                  <a:gd name="T33" fmla="*/ 619169 h 852"/>
                  <a:gd name="T34" fmla="*/ 119025 w 625"/>
                  <a:gd name="T35" fmla="*/ 658767 h 852"/>
                  <a:gd name="T36" fmla="*/ 218212 w 625"/>
                  <a:gd name="T37" fmla="*/ 610170 h 852"/>
                  <a:gd name="T38" fmla="*/ 218212 w 625"/>
                  <a:gd name="T39" fmla="*/ 578671 h 852"/>
                  <a:gd name="T40" fmla="*/ 99187 w 625"/>
                  <a:gd name="T41" fmla="*/ 584971 h 852"/>
                  <a:gd name="T42" fmla="*/ 192964 w 625"/>
                  <a:gd name="T43" fmla="*/ 683966 h 852"/>
                  <a:gd name="T44" fmla="*/ 192964 w 625"/>
                  <a:gd name="T45" fmla="*/ 301485 h 852"/>
                  <a:gd name="T46" fmla="*/ 136157 w 625"/>
                  <a:gd name="T47" fmla="*/ 318584 h 852"/>
                  <a:gd name="T48" fmla="*/ 155994 w 625"/>
                  <a:gd name="T49" fmla="*/ 368982 h 852"/>
                  <a:gd name="T50" fmla="*/ 119025 w 625"/>
                  <a:gd name="T51" fmla="*/ 382481 h 852"/>
                  <a:gd name="T52" fmla="*/ 192964 w 625"/>
                  <a:gd name="T53" fmla="*/ 281686 h 852"/>
                  <a:gd name="T54" fmla="*/ 99187 w 625"/>
                  <a:gd name="T55" fmla="*/ 380681 h 852"/>
                  <a:gd name="T56" fmla="*/ 217310 w 625"/>
                  <a:gd name="T57" fmla="*/ 323084 h 852"/>
                  <a:gd name="T58" fmla="*/ 216408 w 625"/>
                  <a:gd name="T59" fmla="*/ 296985 h 852"/>
                  <a:gd name="T60" fmla="*/ 199276 w 625"/>
                  <a:gd name="T61" fmla="*/ 452678 h 852"/>
                  <a:gd name="T62" fmla="*/ 122631 w 625"/>
                  <a:gd name="T63" fmla="*/ 471577 h 852"/>
                  <a:gd name="T64" fmla="*/ 199276 w 625"/>
                  <a:gd name="T65" fmla="*/ 522874 h 852"/>
                  <a:gd name="T66" fmla="*/ 218212 w 625"/>
                  <a:gd name="T67" fmla="*/ 438278 h 852"/>
                  <a:gd name="T68" fmla="*/ 99187 w 625"/>
                  <a:gd name="T69" fmla="*/ 442778 h 852"/>
                  <a:gd name="T70" fmla="*/ 199276 w 625"/>
                  <a:gd name="T71" fmla="*/ 541773 h 852"/>
                  <a:gd name="T72" fmla="*/ 260592 w 625"/>
                  <a:gd name="T73" fmla="*/ 418479 h 852"/>
                  <a:gd name="T74" fmla="*/ 294856 w 625"/>
                  <a:gd name="T75" fmla="*/ 650668 h 852"/>
                  <a:gd name="T76" fmla="*/ 452654 w 625"/>
                  <a:gd name="T77" fmla="*/ 602070 h 852"/>
                  <a:gd name="T78" fmla="*/ 288544 w 625"/>
                  <a:gd name="T79" fmla="*/ 644368 h 852"/>
                  <a:gd name="T80" fmla="*/ 452654 w 625"/>
                  <a:gd name="T81" fmla="*/ 456277 h 852"/>
                  <a:gd name="T82" fmla="*/ 288544 w 625"/>
                  <a:gd name="T83" fmla="*/ 368982 h 852"/>
                  <a:gd name="T84" fmla="*/ 288544 w 625"/>
                  <a:gd name="T85" fmla="*/ 316784 h 85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25" h="852">
                    <a:moveTo>
                      <a:pt x="48" y="224"/>
                    </a:moveTo>
                    <a:cubicBezTo>
                      <a:pt x="48" y="200"/>
                      <a:pt x="59" y="188"/>
                      <a:pt x="82" y="188"/>
                    </a:cubicBezTo>
                    <a:lnTo>
                      <a:pt x="82" y="138"/>
                    </a:lnTo>
                    <a:cubicBezTo>
                      <a:pt x="39" y="139"/>
                      <a:pt x="0" y="167"/>
                      <a:pt x="0" y="209"/>
                    </a:cubicBezTo>
                    <a:lnTo>
                      <a:pt x="0" y="783"/>
                    </a:lnTo>
                    <a:cubicBezTo>
                      <a:pt x="0" y="818"/>
                      <a:pt x="34" y="852"/>
                      <a:pt x="69" y="852"/>
                    </a:cubicBezTo>
                    <a:lnTo>
                      <a:pt x="556" y="852"/>
                    </a:lnTo>
                    <a:cubicBezTo>
                      <a:pt x="591" y="852"/>
                      <a:pt x="625" y="818"/>
                      <a:pt x="625" y="783"/>
                    </a:cubicBezTo>
                    <a:lnTo>
                      <a:pt x="625" y="209"/>
                    </a:lnTo>
                    <a:cubicBezTo>
                      <a:pt x="625" y="167"/>
                      <a:pt x="586" y="139"/>
                      <a:pt x="543" y="138"/>
                    </a:cubicBezTo>
                    <a:lnTo>
                      <a:pt x="543" y="188"/>
                    </a:lnTo>
                    <a:cubicBezTo>
                      <a:pt x="566" y="188"/>
                      <a:pt x="577" y="200"/>
                      <a:pt x="577" y="224"/>
                    </a:cubicBezTo>
                    <a:lnTo>
                      <a:pt x="577" y="768"/>
                    </a:lnTo>
                    <a:cubicBezTo>
                      <a:pt x="577" y="785"/>
                      <a:pt x="570" y="803"/>
                      <a:pt x="554" y="803"/>
                    </a:cubicBezTo>
                    <a:lnTo>
                      <a:pt x="71" y="803"/>
                    </a:lnTo>
                    <a:cubicBezTo>
                      <a:pt x="53" y="803"/>
                      <a:pt x="48" y="783"/>
                      <a:pt x="48" y="764"/>
                    </a:cubicBezTo>
                    <a:lnTo>
                      <a:pt x="48" y="224"/>
                    </a:lnTo>
                    <a:close/>
                    <a:moveTo>
                      <a:pt x="270" y="91"/>
                    </a:moveTo>
                    <a:cubicBezTo>
                      <a:pt x="270" y="71"/>
                      <a:pt x="289" y="52"/>
                      <a:pt x="309" y="52"/>
                    </a:cubicBezTo>
                    <a:lnTo>
                      <a:pt x="316" y="52"/>
                    </a:lnTo>
                    <a:cubicBezTo>
                      <a:pt x="336" y="52"/>
                      <a:pt x="355" y="71"/>
                      <a:pt x="355" y="91"/>
                    </a:cubicBezTo>
                    <a:lnTo>
                      <a:pt x="355" y="95"/>
                    </a:lnTo>
                    <a:cubicBezTo>
                      <a:pt x="355" y="117"/>
                      <a:pt x="336" y="136"/>
                      <a:pt x="314" y="136"/>
                    </a:cubicBezTo>
                    <a:lnTo>
                      <a:pt x="311" y="136"/>
                    </a:lnTo>
                    <a:cubicBezTo>
                      <a:pt x="289" y="136"/>
                      <a:pt x="270" y="117"/>
                      <a:pt x="270" y="95"/>
                    </a:cubicBezTo>
                    <a:lnTo>
                      <a:pt x="270" y="91"/>
                    </a:lnTo>
                    <a:close/>
                    <a:moveTo>
                      <a:pt x="218" y="93"/>
                    </a:moveTo>
                    <a:lnTo>
                      <a:pt x="149" y="93"/>
                    </a:lnTo>
                    <a:cubicBezTo>
                      <a:pt x="126" y="93"/>
                      <a:pt x="115" y="104"/>
                      <a:pt x="115" y="127"/>
                    </a:cubicBezTo>
                    <a:lnTo>
                      <a:pt x="115" y="216"/>
                    </a:lnTo>
                    <a:cubicBezTo>
                      <a:pt x="115" y="231"/>
                      <a:pt x="124" y="246"/>
                      <a:pt x="138" y="246"/>
                    </a:cubicBezTo>
                    <a:lnTo>
                      <a:pt x="487" y="246"/>
                    </a:lnTo>
                    <a:cubicBezTo>
                      <a:pt x="501" y="246"/>
                      <a:pt x="510" y="231"/>
                      <a:pt x="510" y="216"/>
                    </a:cubicBezTo>
                    <a:lnTo>
                      <a:pt x="510" y="127"/>
                    </a:lnTo>
                    <a:cubicBezTo>
                      <a:pt x="510" y="104"/>
                      <a:pt x="499" y="93"/>
                      <a:pt x="476" y="93"/>
                    </a:cubicBezTo>
                    <a:lnTo>
                      <a:pt x="407" y="93"/>
                    </a:lnTo>
                    <a:cubicBezTo>
                      <a:pt x="407" y="45"/>
                      <a:pt x="366" y="0"/>
                      <a:pt x="320" y="0"/>
                    </a:cubicBezTo>
                    <a:lnTo>
                      <a:pt x="305" y="0"/>
                    </a:lnTo>
                    <a:cubicBezTo>
                      <a:pt x="259" y="0"/>
                      <a:pt x="218" y="45"/>
                      <a:pt x="218" y="93"/>
                    </a:cubicBezTo>
                    <a:close/>
                    <a:moveTo>
                      <a:pt x="132" y="654"/>
                    </a:moveTo>
                    <a:cubicBezTo>
                      <a:pt x="132" y="649"/>
                      <a:pt x="133" y="647"/>
                      <a:pt x="138" y="647"/>
                    </a:cubicBezTo>
                    <a:lnTo>
                      <a:pt x="221" y="647"/>
                    </a:lnTo>
                    <a:lnTo>
                      <a:pt x="221" y="654"/>
                    </a:lnTo>
                    <a:cubicBezTo>
                      <a:pt x="221" y="661"/>
                      <a:pt x="186" y="680"/>
                      <a:pt x="180" y="684"/>
                    </a:cubicBezTo>
                    <a:cubicBezTo>
                      <a:pt x="174" y="679"/>
                      <a:pt x="161" y="667"/>
                      <a:pt x="151" y="667"/>
                    </a:cubicBezTo>
                    <a:lnTo>
                      <a:pt x="149" y="667"/>
                    </a:lnTo>
                    <a:cubicBezTo>
                      <a:pt x="144" y="667"/>
                      <a:pt x="136" y="675"/>
                      <a:pt x="136" y="680"/>
                    </a:cubicBezTo>
                    <a:lnTo>
                      <a:pt x="136" y="682"/>
                    </a:lnTo>
                    <a:cubicBezTo>
                      <a:pt x="136" y="688"/>
                      <a:pt x="167" y="721"/>
                      <a:pt x="173" y="721"/>
                    </a:cubicBezTo>
                    <a:lnTo>
                      <a:pt x="175" y="721"/>
                    </a:lnTo>
                    <a:cubicBezTo>
                      <a:pt x="180" y="721"/>
                      <a:pt x="214" y="693"/>
                      <a:pt x="221" y="688"/>
                    </a:cubicBezTo>
                    <a:cubicBezTo>
                      <a:pt x="221" y="700"/>
                      <a:pt x="225" y="738"/>
                      <a:pt x="214" y="738"/>
                    </a:cubicBezTo>
                    <a:lnTo>
                      <a:pt x="138" y="738"/>
                    </a:lnTo>
                    <a:cubicBezTo>
                      <a:pt x="133" y="738"/>
                      <a:pt x="132" y="737"/>
                      <a:pt x="132" y="732"/>
                    </a:cubicBezTo>
                    <a:lnTo>
                      <a:pt x="132" y="654"/>
                    </a:lnTo>
                    <a:close/>
                    <a:moveTo>
                      <a:pt x="214" y="760"/>
                    </a:moveTo>
                    <a:cubicBezTo>
                      <a:pt x="255" y="760"/>
                      <a:pt x="240" y="715"/>
                      <a:pt x="242" y="678"/>
                    </a:cubicBezTo>
                    <a:cubicBezTo>
                      <a:pt x="243" y="658"/>
                      <a:pt x="292" y="642"/>
                      <a:pt x="296" y="624"/>
                    </a:cubicBezTo>
                    <a:lnTo>
                      <a:pt x="290" y="624"/>
                    </a:lnTo>
                    <a:cubicBezTo>
                      <a:pt x="275" y="624"/>
                      <a:pt x="253" y="637"/>
                      <a:pt x="242" y="643"/>
                    </a:cubicBezTo>
                    <a:cubicBezTo>
                      <a:pt x="237" y="635"/>
                      <a:pt x="232" y="626"/>
                      <a:pt x="218" y="626"/>
                    </a:cubicBezTo>
                    <a:lnTo>
                      <a:pt x="134" y="626"/>
                    </a:lnTo>
                    <a:cubicBezTo>
                      <a:pt x="122" y="626"/>
                      <a:pt x="110" y="637"/>
                      <a:pt x="110" y="650"/>
                    </a:cubicBezTo>
                    <a:lnTo>
                      <a:pt x="110" y="736"/>
                    </a:lnTo>
                    <a:cubicBezTo>
                      <a:pt x="110" y="750"/>
                      <a:pt x="123" y="760"/>
                      <a:pt x="138" y="760"/>
                    </a:cubicBezTo>
                    <a:lnTo>
                      <a:pt x="214" y="760"/>
                    </a:lnTo>
                    <a:close/>
                    <a:moveTo>
                      <a:pt x="132" y="341"/>
                    </a:moveTo>
                    <a:cubicBezTo>
                      <a:pt x="132" y="336"/>
                      <a:pt x="133" y="335"/>
                      <a:pt x="138" y="335"/>
                    </a:cubicBezTo>
                    <a:lnTo>
                      <a:pt x="214" y="335"/>
                    </a:lnTo>
                    <a:cubicBezTo>
                      <a:pt x="219" y="335"/>
                      <a:pt x="221" y="336"/>
                      <a:pt x="221" y="341"/>
                    </a:cubicBezTo>
                    <a:cubicBezTo>
                      <a:pt x="221" y="346"/>
                      <a:pt x="184" y="371"/>
                      <a:pt x="180" y="371"/>
                    </a:cubicBezTo>
                    <a:cubicBezTo>
                      <a:pt x="175" y="371"/>
                      <a:pt x="164" y="354"/>
                      <a:pt x="151" y="354"/>
                    </a:cubicBezTo>
                    <a:cubicBezTo>
                      <a:pt x="145" y="354"/>
                      <a:pt x="136" y="361"/>
                      <a:pt x="136" y="367"/>
                    </a:cubicBezTo>
                    <a:lnTo>
                      <a:pt x="136" y="369"/>
                    </a:lnTo>
                    <a:cubicBezTo>
                      <a:pt x="136" y="378"/>
                      <a:pt x="166" y="406"/>
                      <a:pt x="173" y="410"/>
                    </a:cubicBezTo>
                    <a:lnTo>
                      <a:pt x="221" y="376"/>
                    </a:lnTo>
                    <a:lnTo>
                      <a:pt x="221" y="425"/>
                    </a:lnTo>
                    <a:lnTo>
                      <a:pt x="132" y="425"/>
                    </a:lnTo>
                    <a:lnTo>
                      <a:pt x="132" y="341"/>
                    </a:lnTo>
                    <a:close/>
                    <a:moveTo>
                      <a:pt x="240" y="330"/>
                    </a:moveTo>
                    <a:cubicBezTo>
                      <a:pt x="237" y="319"/>
                      <a:pt x="228" y="313"/>
                      <a:pt x="214" y="313"/>
                    </a:cubicBezTo>
                    <a:lnTo>
                      <a:pt x="138" y="313"/>
                    </a:lnTo>
                    <a:cubicBezTo>
                      <a:pt x="123" y="313"/>
                      <a:pt x="110" y="322"/>
                      <a:pt x="110" y="337"/>
                    </a:cubicBezTo>
                    <a:lnTo>
                      <a:pt x="110" y="423"/>
                    </a:lnTo>
                    <a:cubicBezTo>
                      <a:pt x="110" y="436"/>
                      <a:pt x="122" y="447"/>
                      <a:pt x="134" y="447"/>
                    </a:cubicBezTo>
                    <a:lnTo>
                      <a:pt x="218" y="447"/>
                    </a:lnTo>
                    <a:cubicBezTo>
                      <a:pt x="252" y="447"/>
                      <a:pt x="242" y="393"/>
                      <a:pt x="241" y="359"/>
                    </a:cubicBezTo>
                    <a:lnTo>
                      <a:pt x="296" y="313"/>
                    </a:lnTo>
                    <a:cubicBezTo>
                      <a:pt x="296" y="313"/>
                      <a:pt x="292" y="311"/>
                      <a:pt x="292" y="311"/>
                    </a:cubicBezTo>
                    <a:cubicBezTo>
                      <a:pt x="271" y="311"/>
                      <a:pt x="253" y="329"/>
                      <a:pt x="240" y="330"/>
                    </a:cubicBezTo>
                    <a:close/>
                    <a:moveTo>
                      <a:pt x="132" y="492"/>
                    </a:moveTo>
                    <a:lnTo>
                      <a:pt x="221" y="492"/>
                    </a:lnTo>
                    <a:lnTo>
                      <a:pt x="221" y="503"/>
                    </a:lnTo>
                    <a:lnTo>
                      <a:pt x="180" y="529"/>
                    </a:lnTo>
                    <a:lnTo>
                      <a:pt x="152" y="508"/>
                    </a:lnTo>
                    <a:cubicBezTo>
                      <a:pt x="145" y="513"/>
                      <a:pt x="136" y="515"/>
                      <a:pt x="136" y="524"/>
                    </a:cubicBezTo>
                    <a:cubicBezTo>
                      <a:pt x="136" y="531"/>
                      <a:pt x="167" y="565"/>
                      <a:pt x="173" y="565"/>
                    </a:cubicBezTo>
                    <a:cubicBezTo>
                      <a:pt x="183" y="565"/>
                      <a:pt x="209" y="536"/>
                      <a:pt x="221" y="533"/>
                    </a:cubicBezTo>
                    <a:lnTo>
                      <a:pt x="221" y="581"/>
                    </a:lnTo>
                    <a:lnTo>
                      <a:pt x="132" y="581"/>
                    </a:lnTo>
                    <a:lnTo>
                      <a:pt x="132" y="492"/>
                    </a:lnTo>
                    <a:close/>
                    <a:moveTo>
                      <a:pt x="242" y="487"/>
                    </a:moveTo>
                    <a:cubicBezTo>
                      <a:pt x="238" y="480"/>
                      <a:pt x="233" y="470"/>
                      <a:pt x="221" y="470"/>
                    </a:cubicBezTo>
                    <a:lnTo>
                      <a:pt x="132" y="470"/>
                    </a:lnTo>
                    <a:cubicBezTo>
                      <a:pt x="121" y="470"/>
                      <a:pt x="110" y="481"/>
                      <a:pt x="110" y="492"/>
                    </a:cubicBezTo>
                    <a:lnTo>
                      <a:pt x="110" y="581"/>
                    </a:lnTo>
                    <a:cubicBezTo>
                      <a:pt x="110" y="591"/>
                      <a:pt x="121" y="602"/>
                      <a:pt x="132" y="602"/>
                    </a:cubicBezTo>
                    <a:lnTo>
                      <a:pt x="221" y="602"/>
                    </a:lnTo>
                    <a:cubicBezTo>
                      <a:pt x="252" y="602"/>
                      <a:pt x="242" y="547"/>
                      <a:pt x="242" y="515"/>
                    </a:cubicBezTo>
                    <a:lnTo>
                      <a:pt x="296" y="469"/>
                    </a:lnTo>
                    <a:lnTo>
                      <a:pt x="289" y="465"/>
                    </a:lnTo>
                    <a:lnTo>
                      <a:pt x="242" y="487"/>
                    </a:lnTo>
                    <a:close/>
                    <a:moveTo>
                      <a:pt x="320" y="716"/>
                    </a:moveTo>
                    <a:cubicBezTo>
                      <a:pt x="320" y="721"/>
                      <a:pt x="322" y="723"/>
                      <a:pt x="327" y="723"/>
                    </a:cubicBezTo>
                    <a:lnTo>
                      <a:pt x="495" y="723"/>
                    </a:lnTo>
                    <a:cubicBezTo>
                      <a:pt x="500" y="723"/>
                      <a:pt x="502" y="721"/>
                      <a:pt x="502" y="716"/>
                    </a:cubicBezTo>
                    <a:lnTo>
                      <a:pt x="502" y="669"/>
                    </a:lnTo>
                    <a:cubicBezTo>
                      <a:pt x="502" y="664"/>
                      <a:pt x="500" y="663"/>
                      <a:pt x="495" y="663"/>
                    </a:cubicBezTo>
                    <a:lnTo>
                      <a:pt x="320" y="663"/>
                    </a:lnTo>
                    <a:lnTo>
                      <a:pt x="320" y="716"/>
                    </a:lnTo>
                    <a:close/>
                    <a:moveTo>
                      <a:pt x="320" y="565"/>
                    </a:moveTo>
                    <a:lnTo>
                      <a:pt x="502" y="565"/>
                    </a:lnTo>
                    <a:lnTo>
                      <a:pt x="502" y="507"/>
                    </a:lnTo>
                    <a:lnTo>
                      <a:pt x="320" y="507"/>
                    </a:lnTo>
                    <a:lnTo>
                      <a:pt x="320" y="565"/>
                    </a:lnTo>
                    <a:close/>
                    <a:moveTo>
                      <a:pt x="320" y="410"/>
                    </a:moveTo>
                    <a:lnTo>
                      <a:pt x="452" y="410"/>
                    </a:lnTo>
                    <a:lnTo>
                      <a:pt x="452" y="352"/>
                    </a:lnTo>
                    <a:lnTo>
                      <a:pt x="320" y="352"/>
                    </a:lnTo>
                    <a:lnTo>
                      <a:pt x="320" y="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36"/>
            <p:cNvSpPr>
              <a:spLocks noEditPoints="1"/>
            </p:cNvSpPr>
            <p:nvPr/>
          </p:nvSpPr>
          <p:spPr bwMode="auto">
            <a:xfrm>
              <a:off x="2115614" y="2740631"/>
              <a:ext cx="916875" cy="902963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7"/>
            <p:cNvGrpSpPr/>
            <p:nvPr/>
          </p:nvGrpSpPr>
          <p:grpSpPr>
            <a:xfrm>
              <a:off x="1171444" y="4699850"/>
              <a:ext cx="9796676" cy="2322902"/>
              <a:chOff x="1137991" y="3631201"/>
              <a:chExt cx="9796676" cy="232290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37991" y="3631201"/>
                <a:ext cx="2771775" cy="338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平台提供测试公众帐号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19057" y="4168345"/>
                <a:ext cx="2609634" cy="178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如果</a:t>
                </a: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要注册公众号还需要提供企事业组织机构号、运营证明、企事证书等等，非常麻烦。还好微信提供了一个测试帐号入口：</a:t>
                </a: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1"/>
                  </a:rPr>
                  <a:t>https://mp.weixin.qq.com/cgi-bin/frame?t=advanced/dev_tools_frame&amp;nav=10049&amp;token=1720376591&amp;lang=zh_CN</a:t>
                </a: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，关注后可直接进行公众号开发，可以使用微信提供的所有接口功能。</a:t>
                </a:r>
                <a:endPara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19380" y="3631201"/>
                <a:ext cx="2771775" cy="338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订阅号的用途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527599" y="4168345"/>
                <a:ext cx="2782486" cy="1108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创建</a:t>
                </a: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成功后发现只能普通的发文章和图片，不能进行开发，原因是个体用户不能进行认证，没有</a:t>
                </a:r>
                <a:r>
                  <a:rPr lang="en-US" altLang="zh-CN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appId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appSecert</a:t>
                </a: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（公众号唯一标识）。</a:t>
                </a:r>
                <a:endParaRPr lang="zh-CN" altLang="en-US" sz="106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62892" y="3631201"/>
                <a:ext cx="2771775" cy="338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创建订阅号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69886" y="4168345"/>
                <a:ext cx="2783702" cy="1108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自己</a:t>
                </a: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创建一个公众号（订阅号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testly123</a:t>
                </a: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，创建比较简单，按照提示点下一步就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可以了</a:t>
                </a:r>
                <a:endPara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 smtClean="0">
                    <a:hlinkClick r:id="rId2"/>
                  </a:rPr>
                  <a:t>https://mp.weixin.qq.com/</a:t>
                </a:r>
                <a:endParaRPr lang="en-US" altLang="zh-CN" sz="1100" dirty="0" smtClean="0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65054" y="43735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普通订阅号的使用</a:t>
            </a:r>
            <a:endParaRPr lang="zh-CN" altLang="en-US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451767">
            <a:off x="7314415" y="2665849"/>
            <a:ext cx="4964251" cy="165099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1451767">
            <a:off x="-103716" y="4254271"/>
            <a:ext cx="7079696" cy="376966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451767">
            <a:off x="2691337" y="3100297"/>
            <a:ext cx="2653975" cy="631671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451767">
            <a:off x="120376" y="1609892"/>
            <a:ext cx="3349885" cy="1221209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Oval 4"/>
          <p:cNvSpPr/>
          <p:nvPr/>
        </p:nvSpPr>
        <p:spPr>
          <a:xfrm>
            <a:off x="6630970" y="1632356"/>
            <a:ext cx="1679106" cy="16874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40741" y="3704700"/>
            <a:ext cx="3593707" cy="584733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公众号的开发使用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805372" y="2213341"/>
            <a:ext cx="1384594" cy="525486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26753" y="4438125"/>
            <a:ext cx="4799052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开发者使用公众号提供的</a:t>
            </a:r>
            <a:r>
              <a:rPr lang="en-US" altLang="zh-CN" sz="186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来写自己的程序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 animBg="1"/>
      <p:bldP spid="10" grpId="0" animBg="1"/>
      <p:bldP spid="74" grpId="0" animBg="1"/>
      <p:bldP spid="78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9AC"/>
      </a:accent1>
      <a:accent2>
        <a:srgbClr val="00D1E5"/>
      </a:accent2>
      <a:accent3>
        <a:srgbClr val="0069AC"/>
      </a:accent3>
      <a:accent4>
        <a:srgbClr val="00D1E5"/>
      </a:accent4>
      <a:accent5>
        <a:srgbClr val="0069AC"/>
      </a:accent5>
      <a:accent6>
        <a:srgbClr val="00D1E5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3383</Words>
  <Application>WPS 演示</Application>
  <PresentationFormat>宽屏</PresentationFormat>
  <Paragraphs>223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Open Sans</vt:lpstr>
      <vt:lpstr>经典综艺体简</vt:lpstr>
      <vt:lpstr>锐字云字库美黑体1.0</vt:lpstr>
      <vt:lpstr>Calibri</vt:lpstr>
      <vt:lpstr>Lato</vt:lpstr>
      <vt:lpstr>Clear Sans Light</vt:lpstr>
      <vt:lpstr>Times New Roman</vt:lpstr>
      <vt:lpstr>Gill Sans</vt:lpstr>
      <vt:lpstr>Lato Regular</vt:lpstr>
      <vt:lpstr>仿宋_GB2312</vt:lpstr>
      <vt:lpstr>Impact</vt:lpstr>
      <vt:lpstr>方正正黑简体</vt:lpstr>
      <vt:lpstr>等线</vt:lpstr>
      <vt:lpstr>黑体</vt:lpstr>
      <vt:lpstr>Segoe Print</vt:lpstr>
      <vt:lpstr>Arial Unicode MS</vt:lpstr>
      <vt:lpstr>等线 Light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微信公众号</dc:title>
  <dc:creator>李洋</dc:creator>
  <dc:description>www.1ppt.com</dc:description>
  <cp:lastModifiedBy>WOring</cp:lastModifiedBy>
  <cp:revision>284</cp:revision>
  <dcterms:created xsi:type="dcterms:W3CDTF">2017-06-23T02:08:00Z</dcterms:created>
  <dcterms:modified xsi:type="dcterms:W3CDTF">2018-05-26T05:59:02Z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