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7" r:id="rId3"/>
    <p:sldId id="256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4B415-437E-4D30-B6B2-2A0544DA5E6A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73253-BA6C-4451-8732-0BB0A106B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5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73253-BA6C-4451-8732-0BB0A106BD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6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973253-BA6C-4451-8732-0BB0A106BD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5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6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1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6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3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2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3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B757-0792-4386-8C0E-4B758C80DB1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18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B757-0792-4386-8C0E-4B758C80DB18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C7A4-BD5E-451B-8E55-40F7EB751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0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cgi-bin/registermidpage?action=index&amp;lang=zh_C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cgi-bin/frame?t=advanced/dev_tools_frame&amp;nav=10049&amp;token=1720376591&amp;lang=zh_CN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est/sendCustomerText?userOpenId=oJ6431M_QZNaxVPAA0ekI9rjB1u8&amp;message=hello&amp;exceptionStr=12123123131" TargetMode="External"/><Relationship Id="rId2" Type="http://schemas.openxmlformats.org/officeDocument/2006/relationships/hyperlink" Target="https://mp.weixin.qq.com/wiki?t=resource/res_main&amp;id=mp1421140547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pi.weixin.qq.com/cgi-bin/message/custom/send?access_token=ACCESS_TOKEN" TargetMode="External"/><Relationship Id="rId4" Type="http://schemas.openxmlformats.org/officeDocument/2006/relationships/hyperlink" Target="https://api.weixin.qq.com/cgibin/token?grant_type=client_credential&amp;appid=APPID&amp;secret=APPSECR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wiki?t=resource/res_main&amp;id=mp144473872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pi.weixin.qq.com/cgi-bin/message/custom/send?access_token=ACCESS_TOKEN" TargetMode="External"/><Relationship Id="rId5" Type="http://schemas.openxmlformats.org/officeDocument/2006/relationships/hyperlink" Target="http://localhost/test/sendCustomerImage?userOpenId=oJ6431M_QZNaxVPAA0ekI9rjB1u8&amp;mediaId=Mfan8Hrc_rSTIn8yOftmxCEflYzWOR3-Mz8Vjal35w4Nx4wo0_kJ5CayQe9YHfgx" TargetMode="External"/><Relationship Id="rId4" Type="http://schemas.openxmlformats.org/officeDocument/2006/relationships/hyperlink" Target="https://api.weixin.qq.com/cgi-bin/media/upload?access_token=ACCESS_TOKEN&amp;type=im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zh-CN" altLang="en-US" dirty="0" smtClean="0"/>
              <a:t>微信公众号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从开发者的角度使用微信公众号</a:t>
            </a:r>
            <a:endParaRPr lang="en-US" altLang="zh-CN" sz="3200" b="1" dirty="0" smtClean="0"/>
          </a:p>
          <a:p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381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4000" y="698500"/>
            <a:ext cx="11722100" cy="71096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    对方正在输入接口找不到了。。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</a:t>
            </a:r>
            <a:r>
              <a:rPr lang="zh-CN" altLang="en-US" sz="2400" b="1" dirty="0" smtClean="0">
                <a:latin typeface="+mn-ea"/>
              </a:rPr>
              <a:t>这个接口很能反正出设计对产品用心思考，从用户的角度出发去实现这个需求，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让用户在聊天当中增加一些乐趣，能知道对方是不是正在回复你</a:t>
            </a:r>
            <a:endParaRPr lang="en-US" altLang="zh-CN" sz="2400" b="1" dirty="0" smtClean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</a:t>
            </a:r>
            <a:r>
              <a:rPr lang="zh-CN" altLang="en-US" sz="2400" b="1" dirty="0" smtClean="0">
                <a:latin typeface="+mn-ea"/>
              </a:rPr>
              <a:t>除了这些，大家也可以利用公众号去写一些文章、分享一些学习技术、娱乐相关的内容进行互动，也可以当成一个网上记事本来记录一些东西，当成博客来用。</a:t>
            </a:r>
            <a:endParaRPr lang="en-US" altLang="zh-CN" sz="2400" b="1" dirty="0" smtClean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2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2200" y="419100"/>
            <a:ext cx="9220200" cy="618630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latin typeface="+mn-ea"/>
              </a:rPr>
              <a:t>			</a:t>
            </a:r>
          </a:p>
          <a:p>
            <a:endParaRPr lang="en-US" altLang="zh-CN" sz="6600" b="1" dirty="0">
              <a:latin typeface="+mn-ea"/>
            </a:endParaRPr>
          </a:p>
          <a:p>
            <a:r>
              <a:rPr lang="en-US" altLang="zh-CN" sz="6600" b="1" dirty="0">
                <a:latin typeface="+mn-ea"/>
              </a:rPr>
              <a:t> </a:t>
            </a:r>
            <a:r>
              <a:rPr lang="en-US" altLang="zh-CN" sz="6600" b="1" dirty="0" smtClean="0">
                <a:latin typeface="+mn-ea"/>
              </a:rPr>
              <a:t>       </a:t>
            </a:r>
            <a:r>
              <a:rPr lang="zh-CN" altLang="en-US" sz="6600" b="1" dirty="0" smtClean="0">
                <a:latin typeface="+mn-ea"/>
              </a:rPr>
              <a:t>谢谢</a:t>
            </a:r>
            <a:r>
              <a:rPr lang="en-US" altLang="zh-CN" sz="6600" b="1" dirty="0" smtClean="0">
                <a:latin typeface="+mn-ea"/>
              </a:rPr>
              <a:t>~</a:t>
            </a:r>
          </a:p>
          <a:p>
            <a:endParaRPr lang="en-US" altLang="zh-CN" sz="6600" b="1" dirty="0">
              <a:latin typeface="+mn-ea"/>
            </a:endParaRPr>
          </a:p>
          <a:p>
            <a:endParaRPr lang="en-US" altLang="zh-CN" sz="6600" b="1" dirty="0" smtClean="0">
              <a:latin typeface="+mn-ea"/>
            </a:endParaRPr>
          </a:p>
          <a:p>
            <a:endParaRPr lang="zh-CN" altLang="en-US" sz="6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0644" y="391886"/>
            <a:ext cx="10842172" cy="40318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最开始想的是给大家介绍一下在之前公司使用的一些技术、工作流程和项目设计流程，后来感觉每个公司的工作内容不同，项目要求和体制都不相同，所以拿来讲作用不太大，很多东西都不适用。不过有一些还是值得借鉴的，比如引入代码注释模板和格式模板，规定代码的层次使用项目看起来更清晰明了等等。然后决定介绍一下微信公众号，大家都比较熟悉了解的东西。之前的公司也在项目中使用到了公众号，具体使用目的在后面会说明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60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0100" y="300038"/>
            <a:ext cx="10129838" cy="65248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 </a:t>
            </a:r>
            <a:r>
              <a:rPr lang="en-US" altLang="zh-CN" sz="6600" b="1" dirty="0" smtClean="0"/>
              <a:t>                   </a:t>
            </a:r>
            <a:r>
              <a:rPr lang="en-US" altLang="zh-CN" sz="5400" b="1" dirty="0" smtClean="0"/>
              <a:t>1</a:t>
            </a:r>
            <a:r>
              <a:rPr lang="en-US" altLang="zh-CN" sz="5400" b="1" dirty="0"/>
              <a:t>.</a:t>
            </a:r>
            <a:r>
              <a:rPr lang="zh-CN" altLang="en-US" sz="5400" b="1" dirty="0"/>
              <a:t>简介</a:t>
            </a:r>
            <a:endParaRPr lang="en-US" altLang="zh-CN" sz="5400" dirty="0" smtClean="0">
              <a:latin typeface="+mn-ea"/>
            </a:endParaRPr>
          </a:p>
          <a:p>
            <a:r>
              <a:rPr lang="zh-CN" altLang="en-US" sz="3200" dirty="0" smtClean="0">
                <a:latin typeface="+mn-ea"/>
              </a:rPr>
              <a:t>常用</a:t>
            </a:r>
            <a:r>
              <a:rPr lang="zh-CN" altLang="en-US" sz="3200" dirty="0">
                <a:latin typeface="+mn-ea"/>
              </a:rPr>
              <a:t>公众号：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1.</a:t>
            </a:r>
            <a:r>
              <a:rPr lang="zh-CN" altLang="en-US" sz="3200" dirty="0">
                <a:latin typeface="+mn-ea"/>
              </a:rPr>
              <a:t>有订阅</a:t>
            </a:r>
            <a:r>
              <a:rPr lang="zh-CN" altLang="en-US" sz="3200" dirty="0" smtClean="0">
                <a:latin typeface="+mn-ea"/>
              </a:rPr>
              <a:t>号（人个）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2.</a:t>
            </a:r>
            <a:r>
              <a:rPr lang="zh-CN" altLang="en-US" sz="3200" dirty="0">
                <a:latin typeface="+mn-ea"/>
              </a:rPr>
              <a:t>服务</a:t>
            </a:r>
            <a:r>
              <a:rPr lang="zh-CN" altLang="en-US" sz="3200" dirty="0" smtClean="0">
                <a:latin typeface="+mn-ea"/>
              </a:rPr>
              <a:t>号（企业）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3.</a:t>
            </a:r>
            <a:r>
              <a:rPr lang="zh-CN" altLang="en-US" sz="3200" dirty="0">
                <a:latin typeface="+mn-ea"/>
              </a:rPr>
              <a:t>小程序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dirty="0">
                <a:latin typeface="+mn-ea"/>
              </a:rPr>
              <a:t>4.</a:t>
            </a:r>
            <a:r>
              <a:rPr lang="zh-CN" altLang="en-US" sz="3200" dirty="0">
                <a:latin typeface="+mn-ea"/>
              </a:rPr>
              <a:t>企业微信</a:t>
            </a:r>
            <a:endParaRPr lang="en-US" altLang="zh-CN" sz="3200" dirty="0">
              <a:latin typeface="+mn-ea"/>
            </a:endParaRPr>
          </a:p>
          <a:p>
            <a:r>
              <a:rPr lang="zh-CN" altLang="en-US" sz="3200" dirty="0">
                <a:latin typeface="+mn-ea"/>
              </a:rPr>
              <a:t>链接：</a:t>
            </a:r>
            <a:r>
              <a:rPr lang="en-US" altLang="zh-CN" sz="3200" dirty="0">
                <a:latin typeface="+mn-ea"/>
                <a:hlinkClick r:id="rId2"/>
              </a:rPr>
              <a:t>https://</a:t>
            </a:r>
            <a:r>
              <a:rPr lang="en-US" altLang="zh-CN" sz="3200" dirty="0" smtClean="0">
                <a:latin typeface="+mn-ea"/>
                <a:hlinkClick r:id="rId2"/>
              </a:rPr>
              <a:t>mp.weixin.qq.com/cgi-bin/registermidpage?action=index&amp;lang=zh_CN</a:t>
            </a:r>
            <a:endParaRPr lang="en-US" altLang="zh-CN" sz="3200" dirty="0" smtClean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endParaRPr lang="en-US" altLang="zh-CN" sz="3200" dirty="0" smtClean="0">
              <a:latin typeface="+mn-ea"/>
            </a:endParaRPr>
          </a:p>
          <a:p>
            <a:endParaRPr lang="en-US" altLang="zh-CN" sz="3200" dirty="0">
              <a:latin typeface="+mn-ea"/>
            </a:endParaRPr>
          </a:p>
          <a:p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40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9" y="-2281988"/>
            <a:ext cx="6328721" cy="96934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420" y="-2228226"/>
            <a:ext cx="5158580" cy="963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838200"/>
            <a:ext cx="12103100" cy="526297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公众号对</a:t>
            </a:r>
            <a:r>
              <a:rPr lang="zh-CN" altLang="en-US" sz="2400" b="1" dirty="0">
                <a:latin typeface="+mn-ea"/>
              </a:rPr>
              <a:t>开发</a:t>
            </a:r>
            <a:r>
              <a:rPr lang="zh-CN" altLang="en-US" sz="2400" b="1" dirty="0" smtClean="0">
                <a:latin typeface="+mn-ea"/>
              </a:rPr>
              <a:t>者的用途：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	</a:t>
            </a:r>
            <a:r>
              <a:rPr lang="zh-CN" altLang="en-US" sz="2400" b="1" dirty="0" smtClean="0">
                <a:latin typeface="+mn-ea"/>
              </a:rPr>
              <a:t>每个公司的项目产品都有线上预警系统，线上出现故障会马上发送给相关的人员，常用的发送工具有邮件、手机短信、企业微信群等等，每个都有自己的优点，当然也会存在一些问题。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	</a:t>
            </a:r>
            <a:r>
              <a:rPr lang="zh-CN" altLang="en-US" sz="2400" b="1" dirty="0" smtClean="0">
                <a:latin typeface="+mn-ea"/>
              </a:rPr>
              <a:t>邮件：响应不及时，通知给运维和研发人员可能会存在延迟，需要项目中增加发送邮件的功能，整体感觉比较笨重。每个人的习惯不同， 不会每天都去打开手机邮箱去看，不是很方便；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	</a:t>
            </a:r>
            <a:r>
              <a:rPr lang="zh-CN" altLang="en-US" sz="2400" b="1" dirty="0" smtClean="0">
                <a:latin typeface="+mn-ea"/>
              </a:rPr>
              <a:t>短信：响应快，发送的消息比较少，只能初步判断是哪里出现的问题，具体错误还需要看线上日志查询。成本比较高，每条都会产生费用，对小的公司来讲不太适合；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	</a:t>
            </a:r>
            <a:r>
              <a:rPr lang="zh-CN" altLang="en-US" sz="2400" b="1" dirty="0" smtClean="0">
                <a:latin typeface="+mn-ea"/>
              </a:rPr>
              <a:t>企业微信：目前有些公司在用，响应快，快速定位问题，不过普及范围还比较小；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	</a:t>
            </a:r>
            <a:r>
              <a:rPr lang="zh-CN" altLang="en-US" sz="2400" b="1" dirty="0" smtClean="0">
                <a:latin typeface="+mn-ea"/>
              </a:rPr>
              <a:t>开发者利用微信公众微信公众号也可以进行线上错误消息预警，响应及时，每个人都可以关注，可以精确定位错误发生的地方，不用再查询线上日志。</a:t>
            </a:r>
            <a:endParaRPr lang="en-US" altLang="zh-CN" sz="2400" b="1" dirty="0" smtClean="0">
              <a:latin typeface="+mn-ea"/>
            </a:endParaRPr>
          </a:p>
          <a:p>
            <a:endParaRPr lang="en-US" altLang="zh-CN" sz="2400" b="1" dirty="0" smtClean="0">
              <a:latin typeface="+mn-ea"/>
            </a:endParaRPr>
          </a:p>
          <a:p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66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3768" y="240632"/>
            <a:ext cx="10058399" cy="55092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自己创建一个公众号（订阅号）</a:t>
            </a:r>
            <a:r>
              <a:rPr lang="en-US" altLang="zh-CN" sz="3200" dirty="0" smtClean="0"/>
              <a:t>testly123</a:t>
            </a:r>
            <a:r>
              <a:rPr lang="zh-CN" altLang="en-US" sz="3200" dirty="0" smtClean="0"/>
              <a:t>，创建比较简单，按照提示点下一步就可以了，然后创建成功后发现</a:t>
            </a:r>
            <a:r>
              <a:rPr lang="zh-CN" altLang="en-US" sz="3200" dirty="0" smtClean="0"/>
              <a:t>只能普通的发文章和图片，不能进行开发</a:t>
            </a:r>
            <a:r>
              <a:rPr lang="zh-CN" altLang="en-US" sz="3200" dirty="0" smtClean="0"/>
              <a:t>，原因是个体</a:t>
            </a:r>
            <a:r>
              <a:rPr lang="zh-CN" altLang="en-US" sz="3200" dirty="0" smtClean="0"/>
              <a:t>用户不能进行认证，没有</a:t>
            </a:r>
            <a:r>
              <a:rPr lang="en-US" altLang="zh-CN" sz="3200" dirty="0" err="1" smtClean="0"/>
              <a:t>appId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appSecert</a:t>
            </a:r>
            <a:r>
              <a:rPr lang="zh-CN" altLang="en-US" sz="3200" dirty="0" smtClean="0"/>
              <a:t>（公众号唯一标识</a:t>
            </a:r>
            <a:r>
              <a:rPr lang="zh-CN" altLang="en-US" sz="3200" dirty="0" smtClean="0"/>
              <a:t>）。如果要注册</a:t>
            </a:r>
            <a:r>
              <a:rPr lang="zh-CN" altLang="en-US" sz="3200" dirty="0" smtClean="0"/>
              <a:t>公众号还需要提供企事业组织机构号、运营证明、企事证书等等，非常麻烦。还好微信提供了一个测试帐号入口：</a:t>
            </a:r>
            <a:r>
              <a:rPr lang="en-US" altLang="zh-CN" sz="3200" dirty="0">
                <a:hlinkClick r:id="rId2"/>
              </a:rPr>
              <a:t>https://</a:t>
            </a:r>
            <a:r>
              <a:rPr lang="en-US" altLang="zh-CN" sz="3200" dirty="0" smtClean="0">
                <a:hlinkClick r:id="rId2"/>
              </a:rPr>
              <a:t>mp.weixin.qq.com/cgi-bin/frame?t=advanced/dev_tools_frame&amp;nav=10049&amp;token=1720376591&amp;lang=zh_CN</a:t>
            </a:r>
            <a:r>
              <a:rPr lang="zh-CN" altLang="en-US" sz="3200" dirty="0" smtClean="0"/>
              <a:t>，关注后可直接进行公众号开发，可以使用微信提供的所有接口功能。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5676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5527" y="1308266"/>
            <a:ext cx="11513126" cy="35394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	</a:t>
            </a:r>
            <a:r>
              <a:rPr lang="zh-CN" altLang="en-US" sz="3200" b="1" dirty="0" smtClean="0"/>
              <a:t>当前测试帐号可以使用公众平台提供的所有接口，基本上微信所有的功能都基于这些接口。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	</a:t>
            </a:r>
            <a:r>
              <a:rPr lang="zh-CN" altLang="en-US" sz="3200" b="1" dirty="0" smtClean="0"/>
              <a:t>主要介绍几个基本接口：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			1.</a:t>
            </a:r>
            <a:r>
              <a:rPr lang="zh-CN" altLang="en-US" sz="3200" b="1" dirty="0" smtClean="0"/>
              <a:t>发送文本消息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                   		2.</a:t>
            </a:r>
            <a:r>
              <a:rPr lang="zh-CN" altLang="en-US" sz="3200" b="1" dirty="0" smtClean="0"/>
              <a:t>发送图片、视频（和图片基本一致）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                   	          3.</a:t>
            </a:r>
            <a:r>
              <a:rPr lang="zh-CN" altLang="en-US" sz="3200" b="1" dirty="0" smtClean="0"/>
              <a:t>对方正在输入接口。</a:t>
            </a:r>
            <a:endParaRPr lang="en-US" altLang="zh-CN" sz="3200" b="1" dirty="0" smtClean="0"/>
          </a:p>
          <a:p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9009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399149"/>
            <a:ext cx="12192000" cy="102489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1.</a:t>
            </a:r>
            <a:r>
              <a:rPr lang="zh-CN" altLang="en-US" sz="2000" b="1" dirty="0" smtClean="0">
                <a:latin typeface="+mn-ea"/>
              </a:rPr>
              <a:t>发送文本消息</a:t>
            </a:r>
            <a:r>
              <a:rPr lang="en-US" altLang="zh-CN" sz="2000" b="1" dirty="0" smtClean="0">
                <a:latin typeface="+mn-ea"/>
              </a:rPr>
              <a:t>-------</a:t>
            </a:r>
            <a:r>
              <a:rPr lang="zh-CN" altLang="en-US" sz="2000" b="1" dirty="0" smtClean="0">
                <a:latin typeface="+mn-ea"/>
              </a:rPr>
              <a:t>客服消息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	</a:t>
            </a:r>
            <a:r>
              <a:rPr lang="zh-CN" altLang="en-US" sz="2000" b="1" dirty="0" smtClean="0">
                <a:latin typeface="+mn-ea"/>
              </a:rPr>
              <a:t>接口文档地址：</a:t>
            </a:r>
            <a:r>
              <a:rPr lang="en-US" altLang="zh-CN" sz="2000" b="1" dirty="0" smtClean="0">
                <a:latin typeface="+mn-ea"/>
              </a:rPr>
              <a:t>	</a:t>
            </a:r>
            <a:r>
              <a:rPr lang="en-US" altLang="zh-CN" sz="2000" b="1" dirty="0" smtClean="0">
                <a:latin typeface="+mn-ea"/>
                <a:hlinkClick r:id="rId2"/>
              </a:rPr>
              <a:t>https</a:t>
            </a:r>
            <a:r>
              <a:rPr lang="en-US" altLang="zh-CN" sz="2000" b="1" dirty="0">
                <a:latin typeface="+mn-ea"/>
                <a:hlinkClick r:id="rId2"/>
              </a:rPr>
              <a:t>://mp.weixin.qq.com/wiki?t=resource/res_main&amp;id=mp1421140547</a:t>
            </a:r>
            <a:endParaRPr lang="en-US" altLang="zh-CN" sz="2000" b="1" dirty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	</a:t>
            </a:r>
            <a:r>
              <a:rPr lang="zh-CN" altLang="en-US" sz="2000" b="1" dirty="0" smtClean="0">
                <a:latin typeface="+mn-ea"/>
              </a:rPr>
              <a:t>我的示例：</a:t>
            </a:r>
            <a:r>
              <a:rPr lang="en-US" altLang="zh-CN" sz="2000" b="1" dirty="0" smtClean="0">
                <a:latin typeface="+mn-ea"/>
              </a:rPr>
              <a:t>	</a:t>
            </a:r>
            <a:r>
              <a:rPr lang="en-US" altLang="zh-CN" sz="2000" b="1" dirty="0" smtClean="0">
                <a:latin typeface="+mn-ea"/>
                <a:hlinkClick r:id="rId3"/>
              </a:rPr>
              <a:t>http</a:t>
            </a:r>
            <a:r>
              <a:rPr lang="en-US" altLang="zh-CN" sz="2000" b="1" dirty="0">
                <a:latin typeface="+mn-ea"/>
                <a:hlinkClick r:id="rId3"/>
              </a:rPr>
              <a:t>://</a:t>
            </a:r>
            <a:r>
              <a:rPr lang="en-US" altLang="zh-CN" sz="2000" b="1" dirty="0" smtClean="0">
                <a:latin typeface="+mn-ea"/>
                <a:hlinkClick r:id="rId3"/>
              </a:rPr>
              <a:t>localhost/test/sendCustomerText?userOpenId=oJ6431M_QZNaxVPAA0ekI9rjB1u8&amp;message=hello&amp;exceptionStr=12123123131</a:t>
            </a:r>
            <a:endParaRPr lang="en-US" altLang="zh-CN" sz="2000" b="1" dirty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	</a:t>
            </a:r>
            <a:r>
              <a:rPr lang="zh-CN" altLang="en-US" sz="2000" b="1" dirty="0" smtClean="0">
                <a:latin typeface="+mn-ea"/>
              </a:rPr>
              <a:t>说明：</a:t>
            </a:r>
            <a:r>
              <a:rPr lang="en-US" altLang="zh-CN" sz="2000" b="1" dirty="0" err="1" smtClean="0">
                <a:latin typeface="+mn-ea"/>
              </a:rPr>
              <a:t>userOpenId</a:t>
            </a:r>
            <a:r>
              <a:rPr lang="zh-CN" altLang="en-US" sz="2000" b="1" dirty="0" smtClean="0">
                <a:latin typeface="+mn-ea"/>
              </a:rPr>
              <a:t>是测试帐号中的用户对应标识，是唯一的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   	      message</a:t>
            </a:r>
            <a:r>
              <a:rPr lang="zh-CN" altLang="en-US" sz="2000" b="1" dirty="0" smtClean="0">
                <a:latin typeface="+mn-ea"/>
              </a:rPr>
              <a:t>和</a:t>
            </a:r>
            <a:r>
              <a:rPr lang="en-US" altLang="zh-CN" sz="2000" b="1" dirty="0" smtClean="0">
                <a:latin typeface="+mn-ea"/>
              </a:rPr>
              <a:t>exception</a:t>
            </a:r>
            <a:r>
              <a:rPr lang="zh-CN" altLang="en-US" sz="2000" b="1" dirty="0" smtClean="0">
                <a:latin typeface="+mn-ea"/>
              </a:rPr>
              <a:t>是测试信息</a:t>
            </a:r>
            <a:endParaRPr lang="en-US" altLang="zh-CN" sz="2000" b="1" dirty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	</a:t>
            </a:r>
            <a:r>
              <a:rPr lang="zh-CN" altLang="en-US" sz="2000" b="1" dirty="0" smtClean="0">
                <a:latin typeface="+mn-ea"/>
              </a:rPr>
              <a:t>内部实现逻辑：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  </a:t>
            </a: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）通过</a:t>
            </a:r>
            <a:r>
              <a:rPr lang="en-US" altLang="zh-CN" sz="2000" b="1" dirty="0" err="1" smtClean="0">
                <a:latin typeface="+mn-ea"/>
              </a:rPr>
              <a:t>appId</a:t>
            </a:r>
            <a:r>
              <a:rPr lang="zh-CN" altLang="en-US" sz="2000" b="1" dirty="0" smtClean="0">
                <a:latin typeface="+mn-ea"/>
              </a:rPr>
              <a:t>和</a:t>
            </a:r>
            <a:r>
              <a:rPr lang="en-US" altLang="zh-CN" sz="2000" b="1" dirty="0" err="1" smtClean="0">
                <a:latin typeface="+mn-ea"/>
              </a:rPr>
              <a:t>appSecert</a:t>
            </a:r>
            <a:r>
              <a:rPr lang="zh-CN" altLang="en-US" sz="2000" b="1" dirty="0" smtClean="0">
                <a:latin typeface="+mn-ea"/>
              </a:rPr>
              <a:t>获得</a:t>
            </a:r>
            <a:r>
              <a:rPr lang="en-US" altLang="zh-CN" sz="2000" b="1" dirty="0" err="1" smtClean="0">
                <a:latin typeface="+mn-ea"/>
              </a:rPr>
              <a:t>access_token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   </a:t>
            </a:r>
            <a:r>
              <a:rPr lang="zh-CN" altLang="en-US" sz="2000" b="1" dirty="0" smtClean="0">
                <a:latin typeface="+mn-ea"/>
              </a:rPr>
              <a:t>接口地址：</a:t>
            </a: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   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  <a:hlinkClick r:id="rId4"/>
              </a:rPr>
              <a:t>https://api.weixin.qq.com/cgibin/token?grant_type=client_credential&amp;appid=APPID&amp;secret=APPSECRET</a:t>
            </a:r>
            <a:endParaRPr lang="en-US" altLang="zh-CN" sz="2000" b="1" dirty="0" smtClean="0">
              <a:solidFill>
                <a:srgbClr val="333333"/>
              </a:solidFill>
              <a:latin typeface="+mn-ea"/>
            </a:endParaRPr>
          </a:p>
          <a:p>
            <a:pPr lvl="0"/>
            <a:r>
              <a:rPr lang="en-US" altLang="zh-CN" sz="2000" b="1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     </a:t>
            </a:r>
            <a:r>
              <a:rPr lang="zh-CN" altLang="en-US" sz="2000" b="1" dirty="0" smtClean="0">
                <a:solidFill>
                  <a:srgbClr val="333333"/>
                </a:solidFill>
                <a:latin typeface="+mn-ea"/>
              </a:rPr>
              <a:t>这个接口就是获取微信平台的授权令牌</a:t>
            </a:r>
            <a:r>
              <a:rPr lang="zh-CN" altLang="zh-CN" sz="2000" b="1" dirty="0" smtClean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token</a:t>
            </a:r>
            <a:r>
              <a:rPr lang="zh-CN" altLang="en-US" sz="2000" b="1" dirty="0" smtClean="0">
                <a:latin typeface="+mn-ea"/>
              </a:rPr>
              <a:t>，两个小时之内有效，基本上所有的用户授权认证登录，例如我们用</a:t>
            </a:r>
            <a:r>
              <a:rPr lang="en-US" altLang="zh-CN" sz="2000" b="1" dirty="0" smtClean="0">
                <a:latin typeface="+mn-ea"/>
              </a:rPr>
              <a:t>app</a:t>
            </a:r>
            <a:r>
              <a:rPr lang="zh-CN" altLang="en-US" sz="2000" b="1" dirty="0" smtClean="0">
                <a:latin typeface="+mn-ea"/>
              </a:rPr>
              <a:t>扫码登录、付款、</a:t>
            </a:r>
            <a:r>
              <a:rPr lang="en-US" altLang="zh-CN" sz="2000" b="1" dirty="0" smtClean="0">
                <a:latin typeface="+mn-ea"/>
              </a:rPr>
              <a:t>oauth1.0</a:t>
            </a:r>
            <a:r>
              <a:rPr lang="zh-CN" altLang="en-US" sz="2000" b="1" dirty="0" smtClean="0">
                <a:latin typeface="+mn-ea"/>
              </a:rPr>
              <a:t>、</a:t>
            </a:r>
            <a:r>
              <a:rPr lang="en-US" altLang="zh-CN" sz="2000" b="1" dirty="0" smtClean="0">
                <a:latin typeface="+mn-ea"/>
              </a:rPr>
              <a:t>oatuh2.0</a:t>
            </a:r>
            <a:r>
              <a:rPr lang="zh-CN" altLang="en-US" sz="2000" b="1" dirty="0" smtClean="0">
                <a:latin typeface="+mn-ea"/>
              </a:rPr>
              <a:t>认证登录都会用到这个接口（常用的就是微信、支付宝）</a:t>
            </a:r>
            <a:endParaRPr lang="en-US" altLang="zh-CN" sz="2000" b="1" dirty="0" smtClean="0">
              <a:latin typeface="+mn-ea"/>
            </a:endParaRPr>
          </a:p>
          <a:p>
            <a:pPr lvl="0"/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         </a:t>
            </a:r>
          </a:p>
          <a:p>
            <a:pPr lvl="0"/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  </a:t>
            </a: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）获取成功后调用发送客服消息接口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   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</a:rPr>
              <a:t>http</a:t>
            </a:r>
            <a:r>
              <a:rPr lang="zh-CN" altLang="zh-CN" sz="2000" b="1" dirty="0">
                <a:solidFill>
                  <a:srgbClr val="333333"/>
                </a:solidFill>
                <a:latin typeface="+mn-ea"/>
              </a:rPr>
              <a:t>请求方式: POST</a:t>
            </a:r>
            <a:br>
              <a:rPr lang="zh-CN" altLang="zh-CN" sz="2000" b="1" dirty="0">
                <a:solidFill>
                  <a:srgbClr val="333333"/>
                </a:solidFill>
                <a:latin typeface="+mn-ea"/>
              </a:rPr>
            </a:b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   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  <a:hlinkClick r:id="rId5"/>
              </a:rPr>
              <a:t>https</a:t>
            </a:r>
            <a:r>
              <a:rPr lang="zh-CN" altLang="zh-CN" sz="2000" b="1" dirty="0">
                <a:solidFill>
                  <a:srgbClr val="333333"/>
                </a:solidFill>
                <a:latin typeface="+mn-ea"/>
                <a:hlinkClick r:id="rId5"/>
              </a:rPr>
              <a:t>://api.weixin.qq.com/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  <a:hlinkClick r:id="rId5"/>
              </a:rPr>
              <a:t>cgi</a:t>
            </a:r>
            <a:r>
              <a:rPr lang="en-US" altLang="zh-CN" sz="2000" b="1" dirty="0">
                <a:solidFill>
                  <a:srgbClr val="333333"/>
                </a:solidFill>
                <a:latin typeface="+mn-ea"/>
                <a:hlinkClick r:id="rId5"/>
              </a:rPr>
              <a:t>-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  <a:hlinkClick r:id="rId5"/>
              </a:rPr>
              <a:t>bin</a:t>
            </a:r>
            <a:r>
              <a:rPr lang="zh-CN" altLang="zh-CN" sz="2000" b="1" dirty="0">
                <a:solidFill>
                  <a:srgbClr val="333333"/>
                </a:solidFill>
                <a:latin typeface="+mn-ea"/>
                <a:hlinkClick r:id="rId5"/>
              </a:rPr>
              <a:t>/message/custom/send?access_token=ACCESS_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  <a:hlinkClick r:id="rId5"/>
              </a:rPr>
              <a:t>TOKEN</a:t>
            </a:r>
            <a:r>
              <a:rPr lang="en-US" altLang="zh-CN" sz="2000" b="1" dirty="0" smtClean="0">
                <a:solidFill>
                  <a:srgbClr val="333333"/>
                </a:solidFill>
                <a:latin typeface="+mn-ea"/>
                <a:hlinkClick r:id="rId5"/>
              </a:rPr>
              <a:t>            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  <a:hlinkClick r:id="rId5"/>
              </a:rPr>
              <a:t/>
            </a:r>
            <a:br>
              <a:rPr lang="zh-CN" altLang="zh-CN" sz="2000" b="1" dirty="0" smtClean="0">
                <a:solidFill>
                  <a:srgbClr val="333333"/>
                </a:solidFill>
                <a:latin typeface="+mn-ea"/>
                <a:hlinkClick r:id="rId5"/>
              </a:rPr>
            </a:b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          {</a:t>
            </a:r>
          </a:p>
          <a:p>
            <a:pPr lvl="3"/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"</a:t>
            </a:r>
            <a:r>
              <a:rPr lang="en-US" altLang="zh-CN" sz="2000" b="1" dirty="0" err="1" smtClean="0">
                <a:solidFill>
                  <a:srgbClr val="333333"/>
                </a:solidFill>
                <a:latin typeface="+mn-ea"/>
              </a:rPr>
              <a:t>touser</a:t>
            </a: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": "oJ6431M_QZNaxVPAA0ekI9rjB1u8",</a:t>
            </a:r>
          </a:p>
          <a:p>
            <a:pPr lvl="3"/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"text": {</a:t>
            </a:r>
          </a:p>
          <a:p>
            <a:pPr lvl="3"/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	"content": {</a:t>
            </a:r>
          </a:p>
          <a:p>
            <a:pPr lvl="3"/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		"</a:t>
            </a:r>
            <a:r>
              <a:rPr lang="zh-CN" altLang="en-US" sz="2000" b="1" dirty="0" smtClean="0">
                <a:solidFill>
                  <a:srgbClr val="333333"/>
                </a:solidFill>
                <a:latin typeface="+mn-ea"/>
              </a:rPr>
              <a:t>输入信息：</a:t>
            </a: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": "</a:t>
            </a:r>
            <a:r>
              <a:rPr lang="zh-CN" altLang="en-US" sz="2000" b="1" dirty="0" smtClean="0">
                <a:solidFill>
                  <a:srgbClr val="333333"/>
                </a:solidFill>
                <a:latin typeface="+mn-ea"/>
              </a:rPr>
              <a:t>测试</a:t>
            </a: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"</a:t>
            </a:r>
          </a:p>
          <a:p>
            <a:pPr lvl="3"/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	}</a:t>
            </a:r>
          </a:p>
          <a:p>
            <a:pPr lvl="3"/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},</a:t>
            </a:r>
          </a:p>
          <a:p>
            <a:pPr lvl="3"/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"</a:t>
            </a:r>
            <a:r>
              <a:rPr lang="en-US" altLang="zh-CN" sz="2000" b="1" dirty="0" err="1" smtClean="0">
                <a:solidFill>
                  <a:srgbClr val="333333"/>
                </a:solidFill>
                <a:latin typeface="+mn-ea"/>
              </a:rPr>
              <a:t>msgtype</a:t>
            </a: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": "text“</a:t>
            </a:r>
          </a:p>
          <a:p>
            <a:pPr lvl="3"/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}</a:t>
            </a:r>
            <a:r>
              <a:rPr lang="zh-CN" altLang="zh-CN" sz="2000" b="1" dirty="0" smtClean="0">
                <a:latin typeface="+mn-ea"/>
              </a:rPr>
              <a:t/>
            </a:r>
            <a:br>
              <a:rPr lang="zh-CN" altLang="zh-CN" sz="2000" b="1" dirty="0" smtClean="0">
                <a:latin typeface="+mn-ea"/>
              </a:rPr>
            </a:br>
            <a:endParaRPr lang="zh-CN" altLang="zh-CN" sz="2000" b="1" dirty="0" smtClean="0">
              <a:latin typeface="+mn-ea"/>
            </a:endParaRPr>
          </a:p>
          <a:p>
            <a:pPr lvl="0"/>
            <a:endParaRPr lang="zh-CN" altLang="zh-CN" sz="2000" b="1" dirty="0" smtClean="0">
              <a:latin typeface="+mn-ea"/>
            </a:endParaRPr>
          </a:p>
          <a:p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          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2100" y="399150"/>
            <a:ext cx="11899900" cy="901785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2.</a:t>
            </a:r>
            <a:r>
              <a:rPr lang="zh-CN" altLang="en-US" sz="2000" b="1" dirty="0" smtClean="0">
                <a:latin typeface="+mn-ea"/>
              </a:rPr>
              <a:t>发送图片接口</a:t>
            </a:r>
            <a:endParaRPr lang="en-US" altLang="zh-CN" sz="2000" b="1" dirty="0" smtClean="0">
              <a:latin typeface="+mn-ea"/>
            </a:endParaRPr>
          </a:p>
          <a:p>
            <a:r>
              <a:rPr lang="zh-CN" altLang="en-US" sz="2000" b="1" dirty="0" smtClean="0">
                <a:latin typeface="+mn-ea"/>
              </a:rPr>
              <a:t>和发送文本消息类似，只是发送之前需要先上传到微信平台上临时保存，当然也可以永久保存，这里只介绍临时保存方法，有效期是</a:t>
            </a:r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天，一般项目用这个基本上就可以满足需求了，用不着永久的保存，除非你想把它当作你们公司的文件服务器来用。。</a:t>
            </a:r>
            <a:endParaRPr lang="en-US" altLang="zh-CN" sz="2000" b="1" dirty="0" smtClean="0">
              <a:latin typeface="+mn-ea"/>
            </a:endParaRPr>
          </a:p>
          <a:p>
            <a:endParaRPr lang="en-US" altLang="zh-CN" sz="2000" b="1" dirty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</a:t>
            </a: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）调用上传图片接口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           </a:t>
            </a:r>
            <a:r>
              <a:rPr lang="zh-CN" altLang="en-US" sz="2000" b="1" dirty="0" smtClean="0">
                <a:latin typeface="+mn-ea"/>
              </a:rPr>
              <a:t>文档地址：</a:t>
            </a:r>
            <a:r>
              <a:rPr lang="en-US" altLang="zh-CN" sz="2000" b="1" dirty="0">
                <a:latin typeface="+mn-ea"/>
                <a:hlinkClick r:id="rId3"/>
              </a:rPr>
              <a:t>https://mp.weixin.qq.com/wiki?t=resource/res_main&amp;id=mp1444738726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              </a:t>
            </a:r>
            <a:r>
              <a:rPr lang="zh-CN" altLang="en-US" sz="2000" b="1" dirty="0" smtClean="0">
                <a:latin typeface="+mn-ea"/>
              </a:rPr>
              <a:t>这里没有自己做一个页面实现文件上传，用</a:t>
            </a:r>
            <a:r>
              <a:rPr lang="en-US" altLang="zh-CN" sz="2000" b="1" dirty="0" smtClean="0">
                <a:latin typeface="+mn-ea"/>
              </a:rPr>
              <a:t>chrome</a:t>
            </a:r>
            <a:r>
              <a:rPr lang="zh-CN" altLang="en-US" sz="2000" b="1" dirty="0" smtClean="0">
                <a:latin typeface="+mn-ea"/>
              </a:rPr>
              <a:t>自带的插件去实现</a:t>
            </a:r>
            <a:r>
              <a:rPr lang="en-US" altLang="zh-CN" sz="2000" b="1" dirty="0" smtClean="0">
                <a:latin typeface="+mn-ea"/>
              </a:rPr>
              <a:t>^_^</a:t>
            </a:r>
          </a:p>
          <a:p>
            <a:r>
              <a:rPr lang="en-US" altLang="zh-CN" sz="2000" b="1" dirty="0" smtClean="0">
                <a:latin typeface="+mn-ea"/>
              </a:rPr>
              <a:t>        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  <a:hlinkClick r:id="rId4"/>
              </a:rPr>
              <a:t>https</a:t>
            </a:r>
            <a:r>
              <a:rPr lang="zh-CN" altLang="zh-CN" sz="2000" b="1" dirty="0">
                <a:solidFill>
                  <a:srgbClr val="333333"/>
                </a:solidFill>
                <a:latin typeface="+mn-ea"/>
                <a:hlinkClick r:id="rId4"/>
              </a:rPr>
              <a:t>://api.weixin.qq.com/cgi-bin/media/upload?access_token=ACCESS_TOKEN&amp;type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  <a:hlinkClick r:id="rId4"/>
              </a:rPr>
              <a:t>=</a:t>
            </a:r>
            <a:r>
              <a:rPr lang="en-US" altLang="zh-CN" sz="2000" b="1" dirty="0" smtClean="0">
                <a:solidFill>
                  <a:srgbClr val="333333"/>
                </a:solidFill>
                <a:latin typeface="+mn-ea"/>
                <a:hlinkClick r:id="rId4"/>
              </a:rPr>
              <a:t>image</a:t>
            </a:r>
            <a:endParaRPr lang="en-US" altLang="zh-CN" sz="2000" b="1" dirty="0" smtClean="0">
              <a:solidFill>
                <a:srgbClr val="333333"/>
              </a:solidFill>
              <a:latin typeface="+mn-ea"/>
            </a:endParaRPr>
          </a:p>
          <a:p>
            <a:pPr lvl="0"/>
            <a:endParaRPr lang="en-US" altLang="zh-CN" sz="2000" b="1" dirty="0">
              <a:solidFill>
                <a:srgbClr val="333333"/>
              </a:solidFill>
              <a:latin typeface="+mn-ea"/>
            </a:endParaRPr>
          </a:p>
          <a:p>
            <a:pPr lvl="0"/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         </a:t>
            </a:r>
            <a:r>
              <a:rPr lang="zh-CN" altLang="en-US" sz="2000" b="1" dirty="0" smtClean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2</a:t>
            </a:r>
            <a:r>
              <a:rPr lang="zh-CN" altLang="en-US" sz="2000" b="1" dirty="0" smtClean="0">
                <a:solidFill>
                  <a:srgbClr val="333333"/>
                </a:solidFill>
                <a:latin typeface="+mn-ea"/>
              </a:rPr>
              <a:t>） 上传成功后，调用发送图片接口：</a:t>
            </a:r>
            <a:endParaRPr lang="en-US" altLang="zh-CN" sz="2000" b="1" dirty="0" smtClean="0">
              <a:solidFill>
                <a:srgbClr val="333333"/>
              </a:solidFill>
              <a:latin typeface="+mn-ea"/>
            </a:endParaRPr>
          </a:p>
          <a:p>
            <a:pPr lvl="0"/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</a:t>
            </a:r>
            <a:r>
              <a:rPr lang="en-US" altLang="zh-CN" sz="2000" b="1" dirty="0" smtClean="0">
                <a:solidFill>
                  <a:srgbClr val="333333"/>
                </a:solidFill>
                <a:latin typeface="+mn-ea"/>
                <a:hlinkClick r:id="rId5"/>
              </a:rPr>
              <a:t>http</a:t>
            </a:r>
            <a:r>
              <a:rPr lang="en-US" altLang="zh-CN" sz="2000" b="1" dirty="0">
                <a:solidFill>
                  <a:srgbClr val="333333"/>
                </a:solidFill>
                <a:latin typeface="+mn-ea"/>
                <a:hlinkClick r:id="rId5"/>
              </a:rPr>
              <a:t>://</a:t>
            </a:r>
            <a:r>
              <a:rPr lang="en-US" altLang="zh-CN" sz="2000" b="1" dirty="0" smtClean="0">
                <a:solidFill>
                  <a:srgbClr val="333333"/>
                </a:solidFill>
                <a:latin typeface="+mn-ea"/>
                <a:hlinkClick r:id="rId5"/>
              </a:rPr>
              <a:t>localhost/test/sendCustomerImage?userOpenId=oJ6431M_QZNaxVPAA0ekI9rjB1u8&amp;mediaId=Mfan8Hrc_rSTIn8yOftmxCEflYzWOR3-Mz8Vjal35w4Nx4wo0_kJ5CayQe9YHfgx</a:t>
            </a:r>
            <a:endParaRPr lang="en-US" altLang="zh-CN" sz="2000" b="1" dirty="0" smtClean="0">
              <a:solidFill>
                <a:srgbClr val="333333"/>
              </a:solidFill>
              <a:latin typeface="+mn-ea"/>
            </a:endParaRPr>
          </a:p>
          <a:p>
            <a:pPr lvl="0"/>
            <a:r>
              <a:rPr lang="en-US" altLang="zh-CN" sz="2000" b="1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              </a:t>
            </a:r>
            <a:r>
              <a:rPr lang="zh-CN" altLang="en-US" sz="2000" b="1" dirty="0" smtClean="0">
                <a:solidFill>
                  <a:srgbClr val="333333"/>
                </a:solidFill>
                <a:latin typeface="+mn-ea"/>
              </a:rPr>
              <a:t>实现原理：</a:t>
            </a:r>
            <a:endParaRPr lang="en-US" altLang="zh-CN" sz="2000" b="1" dirty="0" smtClean="0">
              <a:solidFill>
                <a:srgbClr val="333333"/>
              </a:solidFill>
              <a:latin typeface="+mn-ea"/>
            </a:endParaRPr>
          </a:p>
          <a:p>
            <a:pPr lvl="0"/>
            <a:r>
              <a:rPr lang="en-US" altLang="zh-CN" sz="2000" b="1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                 </a:t>
            </a:r>
            <a:r>
              <a:rPr lang="zh-CN" altLang="en-US" sz="2000" b="1" dirty="0" smtClean="0">
                <a:solidFill>
                  <a:srgbClr val="333333"/>
                </a:solidFill>
                <a:latin typeface="+mn-ea"/>
              </a:rPr>
              <a:t>获取</a:t>
            </a:r>
            <a:r>
              <a:rPr lang="en-US" altLang="zh-CN" sz="2000" b="1" dirty="0" err="1" smtClean="0">
                <a:solidFill>
                  <a:srgbClr val="333333"/>
                </a:solidFill>
                <a:latin typeface="+mn-ea"/>
              </a:rPr>
              <a:t>access_token</a:t>
            </a:r>
            <a:endParaRPr lang="en-US" altLang="zh-CN" sz="2000" b="1" dirty="0" smtClean="0">
              <a:solidFill>
                <a:srgbClr val="333333"/>
              </a:solidFill>
              <a:latin typeface="+mn-ea"/>
            </a:endParaRPr>
          </a:p>
          <a:p>
            <a:pPr lvl="0"/>
            <a:r>
              <a:rPr lang="en-US" altLang="zh-CN" sz="2000" b="1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                 </a:t>
            </a:r>
            <a:r>
              <a:rPr lang="zh-CN" altLang="en-US" sz="2000" b="1" dirty="0" smtClean="0">
                <a:solidFill>
                  <a:srgbClr val="333333"/>
                </a:solidFill>
                <a:latin typeface="+mn-ea"/>
              </a:rPr>
              <a:t>调用发送客户消息接口</a:t>
            </a:r>
            <a:endParaRPr lang="en-US" altLang="zh-CN" sz="2000" b="1" dirty="0" smtClean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           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</a:rPr>
              <a:t>http</a:t>
            </a:r>
            <a:r>
              <a:rPr lang="zh-CN" altLang="zh-CN" sz="2000" b="1" dirty="0">
                <a:solidFill>
                  <a:srgbClr val="333333"/>
                </a:solidFill>
                <a:latin typeface="+mn-ea"/>
              </a:rPr>
              <a:t>请求方式: POST</a:t>
            </a:r>
            <a:r>
              <a:rPr lang="zh-CN" altLang="zh-CN" sz="2000" b="1" dirty="0">
                <a:latin typeface="+mn-ea"/>
              </a:rPr>
              <a:t> </a:t>
            </a:r>
            <a:endParaRPr lang="en-US" altLang="zh-CN" sz="2000" b="1" dirty="0" smtClean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000" b="1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       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  <a:hlinkClick r:id="rId6"/>
              </a:rPr>
              <a:t>https</a:t>
            </a:r>
            <a:r>
              <a:rPr lang="zh-CN" altLang="zh-CN" sz="2000" b="1" dirty="0">
                <a:solidFill>
                  <a:srgbClr val="333333"/>
                </a:solidFill>
                <a:latin typeface="+mn-ea"/>
                <a:hlinkClick r:id="rId6"/>
              </a:rPr>
              <a:t>://api.weixin.qq.com/cgi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  <a:hlinkClick r:id="rId6"/>
              </a:rPr>
              <a:t>-bin</a:t>
            </a:r>
            <a:r>
              <a:rPr lang="zh-CN" altLang="zh-CN" sz="2000" b="1" dirty="0">
                <a:solidFill>
                  <a:srgbClr val="333333"/>
                </a:solidFill>
                <a:latin typeface="+mn-ea"/>
                <a:hlinkClick r:id="rId6"/>
              </a:rPr>
              <a:t>/message/custom/send?access_token=ACCESS_TOKEN</a:t>
            </a:r>
            <a:r>
              <a:rPr lang="zh-CN" altLang="zh-CN" sz="2000" b="1" dirty="0">
                <a:latin typeface="+mn-ea"/>
                <a:hlinkClick r:id="rId6"/>
              </a:rPr>
              <a:t> </a:t>
            </a: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                              </a:t>
            </a:r>
          </a:p>
          <a:p>
            <a:pPr lvl="2"/>
            <a:r>
              <a:rPr lang="zh-CN" altLang="zh-CN" sz="2000" b="1" dirty="0">
                <a:solidFill>
                  <a:srgbClr val="333333"/>
                </a:solidFill>
                <a:latin typeface="+mn-ea"/>
              </a:rPr>
              <a:t>{</a:t>
            </a:r>
            <a:br>
              <a:rPr lang="zh-CN" altLang="zh-CN" sz="2000" b="1" dirty="0">
                <a:solidFill>
                  <a:srgbClr val="333333"/>
                </a:solidFill>
                <a:latin typeface="+mn-ea"/>
              </a:rPr>
            </a:b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</a:rPr>
              <a:t>"</a:t>
            </a:r>
            <a:r>
              <a:rPr lang="zh-CN" altLang="zh-CN" sz="2000" b="1" dirty="0">
                <a:solidFill>
                  <a:srgbClr val="333333"/>
                </a:solidFill>
                <a:latin typeface="+mn-ea"/>
              </a:rPr>
              <a:t>touser":"OPENID",</a:t>
            </a:r>
            <a:br>
              <a:rPr lang="zh-CN" altLang="zh-CN" sz="2000" b="1" dirty="0">
                <a:solidFill>
                  <a:srgbClr val="333333"/>
                </a:solidFill>
                <a:latin typeface="+mn-ea"/>
              </a:rPr>
            </a:b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</a:rPr>
              <a:t>"</a:t>
            </a:r>
            <a:r>
              <a:rPr lang="zh-CN" altLang="zh-CN" sz="2000" b="1" dirty="0">
                <a:solidFill>
                  <a:srgbClr val="333333"/>
                </a:solidFill>
                <a:latin typeface="+mn-ea"/>
              </a:rPr>
              <a:t>msgtype":"text",</a:t>
            </a:r>
            <a:br>
              <a:rPr lang="zh-CN" altLang="zh-CN" sz="2000" b="1" dirty="0">
                <a:solidFill>
                  <a:srgbClr val="333333"/>
                </a:solidFill>
                <a:latin typeface="+mn-ea"/>
              </a:rPr>
            </a:b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</a:rPr>
              <a:t>"</a:t>
            </a:r>
            <a:r>
              <a:rPr lang="zh-CN" altLang="zh-CN" sz="2000" b="1" dirty="0">
                <a:solidFill>
                  <a:srgbClr val="333333"/>
                </a:solidFill>
                <a:latin typeface="+mn-ea"/>
              </a:rPr>
              <a:t>text":</a:t>
            </a:r>
            <a:br>
              <a:rPr lang="zh-CN" altLang="zh-CN" sz="2000" b="1" dirty="0">
                <a:solidFill>
                  <a:srgbClr val="333333"/>
                </a:solidFill>
                <a:latin typeface="+mn-ea"/>
              </a:rPr>
            </a:b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</a:rPr>
              <a:t>{</a:t>
            </a:r>
            <a:r>
              <a:rPr lang="zh-CN" altLang="zh-CN" sz="2000" b="1" dirty="0">
                <a:solidFill>
                  <a:srgbClr val="333333"/>
                </a:solidFill>
                <a:latin typeface="+mn-ea"/>
              </a:rPr>
              <a:t/>
            </a:r>
            <a:br>
              <a:rPr lang="zh-CN" altLang="zh-CN" sz="2000" b="1" dirty="0">
                <a:solidFill>
                  <a:srgbClr val="333333"/>
                </a:solidFill>
                <a:latin typeface="+mn-ea"/>
              </a:rPr>
            </a:b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</a:rPr>
              <a:t>"</a:t>
            </a:r>
            <a:r>
              <a:rPr lang="zh-CN" altLang="zh-CN" sz="2000" b="1" dirty="0">
                <a:solidFill>
                  <a:srgbClr val="333333"/>
                </a:solidFill>
                <a:latin typeface="+mn-ea"/>
              </a:rPr>
              <a:t>content":"Hello World"</a:t>
            </a:r>
            <a:br>
              <a:rPr lang="zh-CN" altLang="zh-CN" sz="2000" b="1" dirty="0">
                <a:solidFill>
                  <a:srgbClr val="333333"/>
                </a:solidFill>
                <a:latin typeface="+mn-ea"/>
              </a:rPr>
            </a:br>
            <a:r>
              <a:rPr lang="en-US" altLang="zh-CN" sz="2000" b="1" dirty="0" smtClean="0">
                <a:solidFill>
                  <a:srgbClr val="333333"/>
                </a:solidFill>
                <a:latin typeface="+mn-ea"/>
              </a:rPr>
              <a:t>	</a:t>
            </a:r>
            <a:r>
              <a:rPr lang="zh-CN" altLang="zh-CN" sz="2000" b="1" dirty="0" smtClean="0">
                <a:solidFill>
                  <a:srgbClr val="333333"/>
                </a:solidFill>
                <a:latin typeface="+mn-ea"/>
              </a:rPr>
              <a:t>}</a:t>
            </a:r>
            <a:r>
              <a:rPr lang="zh-CN" altLang="zh-CN" sz="2000" b="1" dirty="0">
                <a:solidFill>
                  <a:srgbClr val="333333"/>
                </a:solidFill>
                <a:latin typeface="+mn-ea"/>
              </a:rPr>
              <a:t/>
            </a:r>
            <a:br>
              <a:rPr lang="zh-CN" altLang="zh-CN" sz="2000" b="1" dirty="0">
                <a:solidFill>
                  <a:srgbClr val="333333"/>
                </a:solidFill>
                <a:latin typeface="+mn-ea"/>
              </a:rPr>
            </a:br>
            <a:r>
              <a:rPr lang="zh-CN" altLang="zh-CN" sz="2000" b="1" dirty="0">
                <a:solidFill>
                  <a:srgbClr val="333333"/>
                </a:solidFill>
                <a:latin typeface="+mn-ea"/>
              </a:rPr>
              <a:t>}</a:t>
            </a:r>
            <a:r>
              <a:rPr lang="zh-CN" altLang="zh-CN" sz="2000" b="1" dirty="0">
                <a:latin typeface="+mn-ea"/>
              </a:rPr>
              <a:t> </a:t>
            </a:r>
          </a:p>
          <a:p>
            <a:pPr lvl="0"/>
            <a:r>
              <a:rPr lang="zh-CN" altLang="zh-CN" sz="2000" b="1" dirty="0">
                <a:solidFill>
                  <a:srgbClr val="333333"/>
                </a:solidFill>
                <a:latin typeface="+mn-ea"/>
              </a:rPr>
              <a:t/>
            </a:r>
            <a:br>
              <a:rPr lang="zh-CN" altLang="zh-CN" sz="2000" b="1" dirty="0">
                <a:solidFill>
                  <a:srgbClr val="333333"/>
                </a:solidFill>
                <a:latin typeface="+mn-ea"/>
              </a:rPr>
            </a:br>
            <a:endParaRPr lang="zh-CN" altLang="zh-CN" sz="2000" b="1" dirty="0">
              <a:latin typeface="+mn-ea"/>
            </a:endParaRPr>
          </a:p>
          <a:p>
            <a:endParaRPr lang="zh-CN" altLang="en-US" sz="2000" b="1" dirty="0">
              <a:latin typeface="+mn-ea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1549400" y="72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439</Words>
  <Application>Microsoft Office PowerPoint</Application>
  <PresentationFormat>宽屏</PresentationFormat>
  <Paragraphs>86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微信公众号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李洋</dc:creator>
  <cp:lastModifiedBy>李洋</cp:lastModifiedBy>
  <cp:revision>54</cp:revision>
  <dcterms:created xsi:type="dcterms:W3CDTF">2018-05-17T02:53:16Z</dcterms:created>
  <dcterms:modified xsi:type="dcterms:W3CDTF">2018-05-18T03:53:00Z</dcterms:modified>
</cp:coreProperties>
</file>