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65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9"/>
    <p:restoredTop sz="94580"/>
  </p:normalViewPr>
  <p:slideViewPr>
    <p:cSldViewPr snapToGrid="0" snapToObjects="1">
      <p:cViewPr varScale="1">
        <p:scale>
          <a:sx n="104" d="100"/>
          <a:sy n="104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0D39C-235E-9B42-BF4E-4F092CFBD412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6B4EB-A592-FD40-84B2-FD6F583FF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8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6B4EB-A592-FD40-84B2-FD6F583FF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E7B-7E8B-7048-8CAE-0C34342E265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7F03-4FCB-714F-8458-0E38CB6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E7B-7E8B-7048-8CAE-0C34342E265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7F03-4FCB-714F-8458-0E38CB6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E7B-7E8B-7048-8CAE-0C34342E265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7F03-4FCB-714F-8458-0E38CB6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E7B-7E8B-7048-8CAE-0C34342E265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7F03-4FCB-714F-8458-0E38CB6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E7B-7E8B-7048-8CAE-0C34342E265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7F03-4FCB-714F-8458-0E38CB6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8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E7B-7E8B-7048-8CAE-0C34342E265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7F03-4FCB-714F-8458-0E38CB6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E7B-7E8B-7048-8CAE-0C34342E265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7F03-4FCB-714F-8458-0E38CB6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E7B-7E8B-7048-8CAE-0C34342E265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7F03-4FCB-714F-8458-0E38CB6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E7B-7E8B-7048-8CAE-0C34342E265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7F03-4FCB-714F-8458-0E38CB6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1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E7B-7E8B-7048-8CAE-0C34342E265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7F03-4FCB-714F-8458-0E38CB6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CE7B-7E8B-7048-8CAE-0C34342E265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7F03-4FCB-714F-8458-0E38CB6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CE7B-7E8B-7048-8CAE-0C34342E265A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7F03-4FCB-714F-8458-0E38CB613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CSCI-109-HW4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Yang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  <a:r>
              <a:rPr lang="zh-CN" altLang="en-US" dirty="0" smtClean="0"/>
              <a:t> </a:t>
            </a:r>
            <a:r>
              <a:rPr lang="en-US" altLang="zh-CN" dirty="0" smtClean="0"/>
              <a:t>(yli546@usc.edu)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25" y="0"/>
            <a:ext cx="8850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338" y="60786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1.2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1804"/>
              </p:ext>
            </p:extLst>
          </p:nvPr>
        </p:nvGraphicFramePr>
        <p:xfrm>
          <a:off x="1326148" y="1068637"/>
          <a:ext cx="13537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250"/>
                <a:gridCol w="451250"/>
                <a:gridCol w="4512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8814" y="1755228"/>
            <a:ext cx="857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strategy,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opponents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one.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657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45673" y="2119745"/>
            <a:ext cx="983672" cy="983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82291" y="1627908"/>
            <a:ext cx="983672" cy="983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06781" y="3685308"/>
            <a:ext cx="983672" cy="983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76254" y="4107871"/>
            <a:ext cx="1122218" cy="1122218"/>
            <a:chOff x="3976254" y="4107871"/>
            <a:chExt cx="1122218" cy="1122218"/>
          </a:xfrm>
        </p:grpSpPr>
        <p:sp>
          <p:nvSpPr>
            <p:cNvPr id="8" name="Oval 7"/>
            <p:cNvSpPr/>
            <p:nvPr/>
          </p:nvSpPr>
          <p:spPr>
            <a:xfrm>
              <a:off x="3976254" y="4107871"/>
              <a:ext cx="1122218" cy="11222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45527" y="4177144"/>
              <a:ext cx="983672" cy="983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1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18909" y="2542309"/>
            <a:ext cx="1122218" cy="1122218"/>
            <a:chOff x="3976254" y="4107871"/>
            <a:chExt cx="1122218" cy="1122218"/>
          </a:xfrm>
        </p:grpSpPr>
        <p:sp>
          <p:nvSpPr>
            <p:cNvPr id="11" name="Oval 10"/>
            <p:cNvSpPr/>
            <p:nvPr/>
          </p:nvSpPr>
          <p:spPr>
            <a:xfrm>
              <a:off x="3976254" y="4107871"/>
              <a:ext cx="1122218" cy="11222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45527" y="4177144"/>
              <a:ext cx="983672" cy="983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chemeClr val="tx1"/>
                  </a:solidFill>
                </a:rPr>
                <a:t>0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798617" y="2119744"/>
            <a:ext cx="762001" cy="2355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11435" y="2355274"/>
            <a:ext cx="782783" cy="47105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82981" y="3221181"/>
            <a:ext cx="207819" cy="4433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79617" y="4668980"/>
            <a:ext cx="727364" cy="19396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19599" y="2708565"/>
            <a:ext cx="117764" cy="118456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09548" y="18012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0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24058" y="47580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0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24196" y="2190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0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02591" y="33613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25064" y="31034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</a:t>
            </a:r>
            <a:endParaRPr lang="en-US" sz="20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5746" y="2611581"/>
            <a:ext cx="92081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1338" y="60786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.1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359726" y="4177144"/>
            <a:ext cx="547255" cy="2899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36375" y="38676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78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45673" y="2119745"/>
            <a:ext cx="983672" cy="983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40727" y="2119744"/>
            <a:ext cx="983672" cy="983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35782" y="2119745"/>
            <a:ext cx="983672" cy="983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730836" y="2050471"/>
            <a:ext cx="1122218" cy="1122218"/>
            <a:chOff x="3976254" y="4107871"/>
            <a:chExt cx="1122218" cy="1122218"/>
          </a:xfrm>
        </p:grpSpPr>
        <p:sp>
          <p:nvSpPr>
            <p:cNvPr id="8" name="Oval 7"/>
            <p:cNvSpPr/>
            <p:nvPr/>
          </p:nvSpPr>
          <p:spPr>
            <a:xfrm>
              <a:off x="3976254" y="4107871"/>
              <a:ext cx="1122218" cy="11222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45527" y="4177144"/>
              <a:ext cx="983672" cy="983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1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581890" y="2604652"/>
            <a:ext cx="928256" cy="692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67888" y="2611580"/>
            <a:ext cx="81741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35234" y="2618505"/>
            <a:ext cx="81741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57997" y="2583868"/>
            <a:ext cx="81741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984666" y="3172689"/>
            <a:ext cx="523007" cy="637304"/>
            <a:chOff x="1984666" y="3172689"/>
            <a:chExt cx="523007" cy="637304"/>
          </a:xfrm>
        </p:grpSpPr>
        <p:cxnSp>
          <p:nvCxnSpPr>
            <p:cNvPr id="17" name="Curved Connector 16"/>
            <p:cNvCxnSpPr/>
            <p:nvPr/>
          </p:nvCxnSpPr>
          <p:spPr>
            <a:xfrm rot="16200000" flipV="1">
              <a:off x="1953492" y="3203863"/>
              <a:ext cx="568034" cy="505686"/>
            </a:xfrm>
            <a:prstGeom prst="curvedConnector3">
              <a:avLst>
                <a:gd name="adj1" fmla="val -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490352" y="3172689"/>
              <a:ext cx="17321" cy="6373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975390" y="3172689"/>
            <a:ext cx="523007" cy="637304"/>
            <a:chOff x="1984666" y="3172689"/>
            <a:chExt cx="523007" cy="637304"/>
          </a:xfrm>
        </p:grpSpPr>
        <p:cxnSp>
          <p:nvCxnSpPr>
            <p:cNvPr id="58" name="Curved Connector 57"/>
            <p:cNvCxnSpPr/>
            <p:nvPr/>
          </p:nvCxnSpPr>
          <p:spPr>
            <a:xfrm rot="16200000" flipV="1">
              <a:off x="1953492" y="3203863"/>
              <a:ext cx="568034" cy="505686"/>
            </a:xfrm>
            <a:prstGeom prst="curvedConnector3">
              <a:avLst>
                <a:gd name="adj1" fmla="val -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490352" y="3172689"/>
              <a:ext cx="17321" cy="6373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966114" y="3179612"/>
            <a:ext cx="523007" cy="637304"/>
            <a:chOff x="1984666" y="3172689"/>
            <a:chExt cx="523007" cy="637304"/>
          </a:xfrm>
        </p:grpSpPr>
        <p:cxnSp>
          <p:nvCxnSpPr>
            <p:cNvPr id="61" name="Curved Connector 60"/>
            <p:cNvCxnSpPr/>
            <p:nvPr/>
          </p:nvCxnSpPr>
          <p:spPr>
            <a:xfrm rot="16200000" flipV="1">
              <a:off x="1953492" y="3203863"/>
              <a:ext cx="568034" cy="505686"/>
            </a:xfrm>
            <a:prstGeom prst="curvedConnector3">
              <a:avLst>
                <a:gd name="adj1" fmla="val -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490352" y="3172689"/>
              <a:ext cx="17321" cy="6373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069766" y="215684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</a:t>
            </a:r>
            <a:endParaRPr 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024239" y="216376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100457" y="2119744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</a:t>
            </a:r>
            <a:endParaRPr lang="en-US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188015" y="397154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</a:t>
            </a:r>
            <a:endParaRPr lang="en-US" sz="2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167857" y="403612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147699" y="403612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</a:t>
            </a:r>
            <a:endParaRPr lang="en-US" sz="24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9181116" y="2604652"/>
            <a:ext cx="117515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0437434" y="1981199"/>
            <a:ext cx="1122218" cy="1122218"/>
            <a:chOff x="3976254" y="4107871"/>
            <a:chExt cx="1122218" cy="1122218"/>
          </a:xfrm>
        </p:grpSpPr>
        <p:sp>
          <p:nvSpPr>
            <p:cNvPr id="74" name="Oval 73"/>
            <p:cNvSpPr/>
            <p:nvPr/>
          </p:nvSpPr>
          <p:spPr>
            <a:xfrm>
              <a:off x="3976254" y="4107871"/>
              <a:ext cx="1122218" cy="11222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045527" y="4177144"/>
              <a:ext cx="983672" cy="983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0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560620" y="2149915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</a:t>
            </a:r>
            <a:endParaRPr lang="en-US" sz="2400" b="1" dirty="0"/>
          </a:p>
        </p:txBody>
      </p:sp>
      <p:grpSp>
        <p:nvGrpSpPr>
          <p:cNvPr id="82" name="Group 81"/>
          <p:cNvGrpSpPr/>
          <p:nvPr/>
        </p:nvGrpSpPr>
        <p:grpSpPr>
          <a:xfrm>
            <a:off x="8103470" y="3179612"/>
            <a:ext cx="523007" cy="637304"/>
            <a:chOff x="1984666" y="3172689"/>
            <a:chExt cx="523007" cy="637304"/>
          </a:xfrm>
        </p:grpSpPr>
        <p:cxnSp>
          <p:nvCxnSpPr>
            <p:cNvPr id="83" name="Curved Connector 82"/>
            <p:cNvCxnSpPr/>
            <p:nvPr/>
          </p:nvCxnSpPr>
          <p:spPr>
            <a:xfrm rot="16200000" flipV="1">
              <a:off x="1953492" y="3203863"/>
              <a:ext cx="568034" cy="505686"/>
            </a:xfrm>
            <a:prstGeom prst="curvedConnector3">
              <a:avLst>
                <a:gd name="adj1" fmla="val -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490352" y="3172689"/>
              <a:ext cx="17321" cy="6373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8285055" y="403612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</a:t>
            </a:r>
            <a:endParaRPr lang="en-US" sz="2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851338" y="60786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2.2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51338" y="483301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2.3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18593" y="5580993"/>
            <a:ext cx="987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This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finite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state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machine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is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impossible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to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achieve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because</a:t>
            </a:r>
            <a:r>
              <a:rPr lang="zh-CN" alt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this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finite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state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machine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would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be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infinite,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which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contradicts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>
                <a:latin typeface="Georgia" charset="0"/>
                <a:ea typeface="Georgia" charset="0"/>
                <a:cs typeface="Georgia" charset="0"/>
              </a:rPr>
              <a:t>t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he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definition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finite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state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machines.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98073" y="3519054"/>
            <a:ext cx="858982" cy="872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06291" y="4391891"/>
            <a:ext cx="858982" cy="872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23308" y="4114798"/>
            <a:ext cx="2216728" cy="58189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9940" y="459374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</a:t>
            </a:r>
            <a:r>
              <a:rPr lang="en-US" dirty="0" err="1" smtClean="0"/>
              <a:t>,_,R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474278" y="5361703"/>
            <a:ext cx="523007" cy="637304"/>
            <a:chOff x="1984666" y="3172689"/>
            <a:chExt cx="523007" cy="637304"/>
          </a:xfrm>
        </p:grpSpPr>
        <p:cxnSp>
          <p:nvCxnSpPr>
            <p:cNvPr id="10" name="Curved Connector 9"/>
            <p:cNvCxnSpPr/>
            <p:nvPr/>
          </p:nvCxnSpPr>
          <p:spPr>
            <a:xfrm rot="16200000" flipV="1">
              <a:off x="1953492" y="3203863"/>
              <a:ext cx="568034" cy="505686"/>
            </a:xfrm>
            <a:prstGeom prst="curvedConnector3">
              <a:avLst>
                <a:gd name="adj1" fmla="val -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490352" y="3172689"/>
              <a:ext cx="17321" cy="6373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940128" y="49440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a,a,</a:t>
            </a:r>
            <a:r>
              <a:rPr lang="en-US" altLang="zh-CN" dirty="0" err="1"/>
              <a:t>L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573491" y="3433558"/>
            <a:ext cx="858982" cy="872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359236" y="4015451"/>
            <a:ext cx="3048002" cy="8128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9648" y="380352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</a:t>
            </a:r>
            <a:r>
              <a:rPr lang="en-US" dirty="0" smtClean="0"/>
              <a:t>,_,</a:t>
            </a:r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61018" y="1216830"/>
            <a:ext cx="858982" cy="872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834504" y="1944194"/>
            <a:ext cx="1738987" cy="13369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05611" y="187638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</a:t>
            </a:r>
            <a:r>
              <a:rPr lang="en-US" dirty="0" err="1" smtClean="0"/>
              <a:t>,_,</a:t>
            </a:r>
            <a:r>
              <a:rPr lang="en-US" altLang="zh-CN" dirty="0" err="1" smtClean="0"/>
              <a:t>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923308" y="1885318"/>
            <a:ext cx="3623207" cy="17895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07348" y="312714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</a:t>
            </a:r>
            <a:r>
              <a:rPr lang="en-US" dirty="0" smtClean="0"/>
              <a:t>,_,</a:t>
            </a:r>
            <a:r>
              <a:rPr lang="en-US" altLang="zh-CN" dirty="0" smtClean="0"/>
              <a:t>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130027" y="2243349"/>
            <a:ext cx="197537" cy="11209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635319" y="1215738"/>
            <a:ext cx="977167" cy="9502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/>
                </a:solidFill>
              </a:rPr>
              <a:t>5A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3383" y="262942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</a:t>
            </a:r>
            <a:r>
              <a:rPr lang="en-US" dirty="0" smtClean="0"/>
              <a:t>,_,</a:t>
            </a:r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698796" y="5166011"/>
            <a:ext cx="858982" cy="872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612485" y="4394837"/>
            <a:ext cx="338533" cy="7417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72648" y="419218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a,_,R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 rot="12537973">
            <a:off x="5868520" y="3810858"/>
            <a:ext cx="632989" cy="615415"/>
            <a:chOff x="1984666" y="3172689"/>
            <a:chExt cx="523007" cy="637304"/>
          </a:xfrm>
        </p:grpSpPr>
        <p:cxnSp>
          <p:nvCxnSpPr>
            <p:cNvPr id="35" name="Curved Connector 34"/>
            <p:cNvCxnSpPr/>
            <p:nvPr/>
          </p:nvCxnSpPr>
          <p:spPr>
            <a:xfrm rot="16200000" flipV="1">
              <a:off x="1953492" y="3203863"/>
              <a:ext cx="568034" cy="505686"/>
            </a:xfrm>
            <a:prstGeom prst="curvedConnector3">
              <a:avLst>
                <a:gd name="adj1" fmla="val -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490352" y="3172689"/>
              <a:ext cx="17321" cy="6373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452208" y="383078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</a:t>
            </a:r>
            <a:r>
              <a:rPr lang="en-US" smtClean="0"/>
              <a:t>,</a:t>
            </a:r>
            <a:r>
              <a:rPr lang="en-US" altLang="zh-CN" smtClean="0"/>
              <a:t>b</a:t>
            </a:r>
            <a:r>
              <a:rPr lang="en-US" smtClean="0"/>
              <a:t>,R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2032960" y="5273515"/>
            <a:ext cx="632989" cy="615415"/>
            <a:chOff x="1984666" y="3172689"/>
            <a:chExt cx="523007" cy="637304"/>
          </a:xfrm>
        </p:grpSpPr>
        <p:cxnSp>
          <p:nvCxnSpPr>
            <p:cNvPr id="39" name="Curved Connector 38"/>
            <p:cNvCxnSpPr/>
            <p:nvPr/>
          </p:nvCxnSpPr>
          <p:spPr>
            <a:xfrm rot="16200000" flipV="1">
              <a:off x="1953492" y="3203863"/>
              <a:ext cx="568034" cy="505686"/>
            </a:xfrm>
            <a:prstGeom prst="curvedConnector3">
              <a:avLst>
                <a:gd name="adj1" fmla="val -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490352" y="3172689"/>
              <a:ext cx="17321" cy="6373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209464" y="53860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a,a,R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 rot="16409140">
            <a:off x="3617654" y="5271748"/>
            <a:ext cx="597205" cy="598487"/>
            <a:chOff x="1984666" y="3172689"/>
            <a:chExt cx="523007" cy="637304"/>
          </a:xfrm>
        </p:grpSpPr>
        <p:cxnSp>
          <p:nvCxnSpPr>
            <p:cNvPr id="43" name="Curved Connector 42"/>
            <p:cNvCxnSpPr/>
            <p:nvPr/>
          </p:nvCxnSpPr>
          <p:spPr>
            <a:xfrm rot="16200000" flipV="1">
              <a:off x="1953492" y="3203863"/>
              <a:ext cx="568034" cy="505686"/>
            </a:xfrm>
            <a:prstGeom prst="curvedConnector3">
              <a:avLst>
                <a:gd name="adj1" fmla="val -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490352" y="3172689"/>
              <a:ext cx="17321" cy="6373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400524" y="531162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</a:t>
            </a:r>
            <a:r>
              <a:rPr lang="en-US" smtClean="0"/>
              <a:t>,</a:t>
            </a:r>
            <a:r>
              <a:rPr lang="en-US" altLang="zh-CN" smtClean="0"/>
              <a:t>b</a:t>
            </a:r>
            <a:r>
              <a:rPr lang="en-US" smtClean="0"/>
              <a:t>,R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109795" y="2806511"/>
            <a:ext cx="858982" cy="872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268232" y="3177811"/>
            <a:ext cx="1801065" cy="185272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8864" y="32429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</a:t>
            </a:r>
            <a:r>
              <a:rPr lang="en-US" dirty="0" smtClean="0"/>
              <a:t>,_,</a:t>
            </a:r>
            <a:r>
              <a:rPr lang="en-US" altLang="zh-CN" dirty="0" smtClean="0"/>
              <a:t>L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721628" y="4979513"/>
            <a:ext cx="977167" cy="9502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tx1"/>
                </a:solidFill>
              </a:rPr>
              <a:t>6R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9327886" y="4306770"/>
            <a:ext cx="268257" cy="6727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533628" y="454105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</a:t>
            </a:r>
            <a:r>
              <a:rPr lang="en-US" dirty="0" err="1" smtClean="0"/>
              <a:t>,</a:t>
            </a:r>
            <a:r>
              <a:rPr lang="en-US" altLang="zh-CN" dirty="0" err="1" smtClean="0"/>
              <a:t>b</a:t>
            </a:r>
            <a:r>
              <a:rPr lang="en-US" dirty="0" err="1" smtClean="0"/>
              <a:t>,</a:t>
            </a:r>
            <a:r>
              <a:rPr lang="en-US" altLang="zh-CN" dirty="0" err="1"/>
              <a:t>L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3006437" y="1730544"/>
            <a:ext cx="6321449" cy="20217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09915" y="21511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</a:t>
            </a:r>
            <a:r>
              <a:rPr lang="en-US" dirty="0" err="1" smtClean="0"/>
              <a:t>,_,</a:t>
            </a:r>
            <a:r>
              <a:rPr lang="en-US" altLang="zh-CN" dirty="0" err="1" smtClean="0"/>
              <a:t>L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102633" y="2055660"/>
            <a:ext cx="689487" cy="77357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1" idx="2"/>
          </p:cNvCxnSpPr>
          <p:nvPr/>
        </p:nvCxnSpPr>
        <p:spPr>
          <a:xfrm>
            <a:off x="6086965" y="3281169"/>
            <a:ext cx="2634663" cy="21734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702225" y="499488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a,a,</a:t>
            </a:r>
            <a:r>
              <a:rPr lang="en-US" altLang="zh-CN" dirty="0" err="1"/>
              <a:t>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305112" y="157174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</a:t>
            </a:r>
            <a:r>
              <a:rPr lang="en-US" dirty="0" smtClean="0"/>
              <a:t>,_,</a:t>
            </a:r>
            <a:r>
              <a:rPr lang="en-US" altLang="zh-CN" dirty="0" smtClean="0"/>
              <a:t>L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2712821" y="1949031"/>
            <a:ext cx="2365582" cy="11703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627782" y="207884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</a:t>
            </a:r>
            <a:r>
              <a:rPr lang="en-US" dirty="0" smtClean="0"/>
              <a:t>,_,</a:t>
            </a:r>
            <a:r>
              <a:rPr lang="en-US" altLang="zh-CN" dirty="0" smtClean="0"/>
              <a:t>L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 rot="12537973">
            <a:off x="7230104" y="653969"/>
            <a:ext cx="632989" cy="615415"/>
            <a:chOff x="1984666" y="3172689"/>
            <a:chExt cx="523007" cy="637304"/>
          </a:xfrm>
        </p:grpSpPr>
        <p:cxnSp>
          <p:nvCxnSpPr>
            <p:cNvPr id="78" name="Curved Connector 77"/>
            <p:cNvCxnSpPr/>
            <p:nvPr/>
          </p:nvCxnSpPr>
          <p:spPr>
            <a:xfrm rot="16200000" flipV="1">
              <a:off x="1953492" y="3203863"/>
              <a:ext cx="568034" cy="505686"/>
            </a:xfrm>
            <a:prstGeom prst="curvedConnector3">
              <a:avLst>
                <a:gd name="adj1" fmla="val -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490352" y="3172689"/>
              <a:ext cx="17321" cy="6373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5464035" y="6118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a,a,R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 rot="8227758">
            <a:off x="6148372" y="875445"/>
            <a:ext cx="632989" cy="615415"/>
            <a:chOff x="1984666" y="3172689"/>
            <a:chExt cx="523007" cy="637304"/>
          </a:xfrm>
        </p:grpSpPr>
        <p:cxnSp>
          <p:nvCxnSpPr>
            <p:cNvPr id="82" name="Curved Connector 81"/>
            <p:cNvCxnSpPr/>
            <p:nvPr/>
          </p:nvCxnSpPr>
          <p:spPr>
            <a:xfrm rot="16200000" flipV="1">
              <a:off x="1953492" y="3203863"/>
              <a:ext cx="568034" cy="505686"/>
            </a:xfrm>
            <a:prstGeom prst="curvedConnector3">
              <a:avLst>
                <a:gd name="adj1" fmla="val -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2490352" y="3172689"/>
              <a:ext cx="17321" cy="6373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5259519" y="83848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</a:t>
            </a:r>
            <a:r>
              <a:rPr lang="en-US" dirty="0" err="1" smtClean="0"/>
              <a:t>,</a:t>
            </a:r>
            <a:r>
              <a:rPr lang="en-US" altLang="zh-CN" dirty="0" err="1" smtClean="0"/>
              <a:t>b</a:t>
            </a:r>
            <a:r>
              <a:rPr lang="en-US" dirty="0" err="1" smtClean="0"/>
              <a:t>,</a:t>
            </a:r>
            <a:r>
              <a:rPr lang="en-US" altLang="zh-CN" dirty="0" err="1" smtClean="0"/>
              <a:t>L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51338" y="6078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3.1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43617"/>
              </p:ext>
            </p:extLst>
          </p:nvPr>
        </p:nvGraphicFramePr>
        <p:xfrm>
          <a:off x="2575034" y="1051034"/>
          <a:ext cx="7893270" cy="4860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070"/>
                <a:gridCol w="1025070"/>
                <a:gridCol w="262137"/>
                <a:gridCol w="241738"/>
                <a:gridCol w="262758"/>
                <a:gridCol w="252249"/>
                <a:gridCol w="241738"/>
                <a:gridCol w="231227"/>
                <a:gridCol w="262759"/>
                <a:gridCol w="1450427"/>
                <a:gridCol w="2638097"/>
              </a:tblGrid>
              <a:tr h="346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Tape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Transition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199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  <a:r>
                        <a:rPr lang="mr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_,Right,1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a. Write _, swtich to 1.</a:t>
                      </a:r>
                    </a:p>
                  </a:txBody>
                  <a:tcPr marL="12700" marR="12700" marT="12700" marB="0" anchor="b"/>
                </a:tc>
              </a:tr>
              <a:tr h="207748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*b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b, Right, 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b. Write b, stay in 1</a:t>
                      </a:r>
                    </a:p>
                  </a:txBody>
                  <a:tcPr marL="12700" marR="12700" marT="12700" marB="0" anchor="b"/>
                </a:tc>
              </a:tr>
              <a:tr h="207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a, Right, 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a. Write a, stay in 1</a:t>
                      </a:r>
                    </a:p>
                  </a:txBody>
                  <a:tcPr marL="12700" marR="12700" marT="12700" marB="0" anchor="b"/>
                </a:tc>
              </a:tr>
              <a:tr h="207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b, Right, 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b. Write b, stay in 1</a:t>
                      </a:r>
                    </a:p>
                  </a:txBody>
                  <a:tcPr marL="12700" marR="12700" marT="12700" marB="0" anchor="b"/>
                </a:tc>
              </a:tr>
              <a:tr h="207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a, Right, 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a. Write a, stay in 1</a:t>
                      </a:r>
                    </a:p>
                  </a:txBody>
                  <a:tcPr marL="12700" marR="12700" marT="12700" marB="0" anchor="b"/>
                </a:tc>
              </a:tr>
              <a:tr h="1360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 Left, 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 _. Write _, swtich to 3</a:t>
                      </a:r>
                    </a:p>
                  </a:txBody>
                  <a:tcPr marL="12700" marR="12700" marT="12700" marB="0" anchor="b"/>
                </a:tc>
              </a:tr>
              <a:tr h="22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 Left, 7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a. Write _, switch to 7</a:t>
                      </a:r>
                    </a:p>
                  </a:txBody>
                  <a:tcPr marL="12700" marR="12700" marT="12700" marB="0" anchor="b"/>
                </a:tc>
              </a:tr>
              <a:tr h="207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b, Left, 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b. Write b, stay in 7</a:t>
                      </a:r>
                    </a:p>
                  </a:txBody>
                  <a:tcPr marL="12700" marR="12700" marT="12700" marB="0" anchor="b"/>
                </a:tc>
              </a:tr>
              <a:tr h="207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a, Left, 7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a. Write a, stay in 7</a:t>
                      </a:r>
                    </a:p>
                  </a:txBody>
                  <a:tcPr marL="12700" marR="12700" marT="12700" marB="0" anchor="b"/>
                </a:tc>
              </a:tr>
              <a:tr h="207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b, Left, 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b. Write b, stay in 7</a:t>
                      </a:r>
                    </a:p>
                  </a:txBody>
                  <a:tcPr marL="12700" marR="12700" marT="12700" marB="0" anchor="b"/>
                </a:tc>
              </a:tr>
              <a:tr h="22100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 Right, 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 _. Write _, switch to 0</a:t>
                      </a:r>
                    </a:p>
                  </a:txBody>
                  <a:tcPr marL="12700" marR="12700" marT="12700" marB="0" anchor="b"/>
                </a:tc>
              </a:tr>
              <a:tr h="185462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 Right, 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b. Write_, switch to 2</a:t>
                      </a:r>
                    </a:p>
                  </a:txBody>
                  <a:tcPr marL="12700" marR="12700" marT="12700" marB="0" anchor="b"/>
                </a:tc>
              </a:tr>
              <a:tr h="207748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a, Right, 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a. Write a, stay in 2</a:t>
                      </a:r>
                    </a:p>
                  </a:txBody>
                  <a:tcPr marL="12700" marR="12700" marT="12700" marB="0" anchor="b"/>
                </a:tc>
              </a:tr>
              <a:tr h="207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b, Right, 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b. Write b, stay in 2</a:t>
                      </a:r>
                    </a:p>
                  </a:txBody>
                  <a:tcPr marL="12700" marR="12700" marT="12700" marB="0" anchor="b"/>
                </a:tc>
              </a:tr>
              <a:tr h="194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 Left, 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_. Write _, switch to 4</a:t>
                      </a:r>
                    </a:p>
                  </a:txBody>
                  <a:tcPr marL="12700" marR="12700" marT="12700" marB="0" anchor="b"/>
                </a:tc>
              </a:tr>
              <a:tr h="198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 Left, 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b. Write _, switch to 7</a:t>
                      </a:r>
                    </a:p>
                  </a:txBody>
                  <a:tcPr marL="12700" marR="12700" marT="12700" marB="0" anchor="b"/>
                </a:tc>
              </a:tr>
              <a:tr h="207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a, Left, 7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a. Write a, stay in 7</a:t>
                      </a:r>
                    </a:p>
                  </a:txBody>
                  <a:tcPr marL="12700" marR="12700" marT="12700" marB="0" anchor="b"/>
                </a:tc>
              </a:tr>
              <a:tr h="191645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Right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 _. Write _, switch to 0</a:t>
                      </a:r>
                    </a:p>
                  </a:txBody>
                  <a:tcPr marL="12700" marR="12700" marT="12700" marB="0" anchor="b"/>
                </a:tc>
              </a:tr>
              <a:tr h="1852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 Right, 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a. Write _, switch to 1</a:t>
                      </a:r>
                    </a:p>
                  </a:txBody>
                  <a:tcPr marL="12700" marR="12700" marT="12700" marB="0" anchor="b"/>
                </a:tc>
              </a:tr>
              <a:tr h="178857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 Left,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 _. Write _, switch to 3</a:t>
                      </a:r>
                    </a:p>
                  </a:txBody>
                  <a:tcPr marL="12700" marR="12700" marT="12700" marB="0" anchor="b"/>
                </a:tc>
              </a:tr>
              <a:tr h="22356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 Left, 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 _.  Write _, switch to 5</a:t>
                      </a:r>
                    </a:p>
                  </a:txBody>
                  <a:tcPr marL="12700" marR="12700" marT="12700" marB="0" anchor="b"/>
                </a:tc>
              </a:tr>
              <a:tr h="179162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Accept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1338" y="60786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3.2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9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05479"/>
              </p:ext>
            </p:extLst>
          </p:nvPr>
        </p:nvGraphicFramePr>
        <p:xfrm>
          <a:off x="2578538" y="940383"/>
          <a:ext cx="6733628" cy="1760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49"/>
                <a:gridCol w="952549"/>
                <a:gridCol w="309081"/>
                <a:gridCol w="325821"/>
                <a:gridCol w="346841"/>
                <a:gridCol w="294290"/>
                <a:gridCol w="325821"/>
                <a:gridCol w="945931"/>
                <a:gridCol w="228074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Step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State</a:t>
                      </a:r>
                    </a:p>
                  </a:txBody>
                  <a:tcPr marL="12700" marR="12700" marT="1270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Tape</a:t>
                      </a: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Note</a:t>
                      </a:r>
                    </a:p>
                  </a:txBody>
                  <a:tcPr marL="12700" marR="12700" marT="12700" marB="0" anchor="b"/>
                </a:tc>
              </a:tr>
              <a:tr h="223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  <a:r>
                        <a:rPr lang="mr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 Right, 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a. Write _, switch to 1.</a:t>
                      </a:r>
                    </a:p>
                  </a:txBody>
                  <a:tcPr marL="12700" marR="12700" marT="12700" marB="0" anchor="b"/>
                </a:tc>
              </a:tr>
              <a:tr h="231228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b, Right, 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b. Write b, stay in 1</a:t>
                      </a:r>
                    </a:p>
                  </a:txBody>
                  <a:tcPr marL="12700" marR="12700" marT="12700" marB="0" anchor="b"/>
                </a:tc>
              </a:tr>
              <a:tr h="231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b, Right, 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b. Write b, stay in 1</a:t>
                      </a:r>
                    </a:p>
                  </a:txBody>
                  <a:tcPr marL="12700" marR="12700" marT="12700" marB="0" anchor="b"/>
                </a:tc>
              </a:tr>
              <a:tr h="22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_, Left, 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 _. Write _, switch to 3</a:t>
                      </a:r>
                    </a:p>
                  </a:txBody>
                  <a:tcPr marL="12700" marR="12700" marT="12700" marB="0" anchor="b"/>
                </a:tc>
              </a:tr>
              <a:tr h="25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b, Left, 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Found an b. Write b, switch to 6</a:t>
                      </a:r>
                    </a:p>
                  </a:txBody>
                  <a:tcPr marL="12700" marR="12700" marT="12700" marB="0" anchor="b"/>
                </a:tc>
              </a:tr>
              <a:tr h="231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Reject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1338" y="60786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3.3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590" y="420239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3.4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8538" y="4708634"/>
            <a:ext cx="906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This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Turing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machine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is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processing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strings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palindromes,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so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that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it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accepts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palindrome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strings,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and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it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rejects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non-palindrome</a:t>
            </a:r>
            <a:r>
              <a:rPr lang="zh-CN" alt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dirty="0" smtClean="0">
                <a:latin typeface="Georgia" charset="0"/>
                <a:ea typeface="Georgia" charset="0"/>
                <a:cs typeface="Georgia" charset="0"/>
              </a:rPr>
              <a:t>strings.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8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684</Words>
  <Application>Microsoft Macintosh PowerPoint</Application>
  <PresentationFormat>Widescreen</PresentationFormat>
  <Paragraphs>266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DengXian</vt:lpstr>
      <vt:lpstr>DengXian Light</vt:lpstr>
      <vt:lpstr>Georgia</vt:lpstr>
      <vt:lpstr>Mangal</vt:lpstr>
      <vt:lpstr>Arial</vt:lpstr>
      <vt:lpstr>Office Theme</vt:lpstr>
      <vt:lpstr>CSCI-109-HW4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</dc:creator>
  <cp:lastModifiedBy>Yang Li</cp:lastModifiedBy>
  <cp:revision>28</cp:revision>
  <dcterms:created xsi:type="dcterms:W3CDTF">2017-11-25T18:33:47Z</dcterms:created>
  <dcterms:modified xsi:type="dcterms:W3CDTF">2017-11-28T00:45:25Z</dcterms:modified>
</cp:coreProperties>
</file>