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41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3" r:id="rId3"/>
    <p:sldId id="273" r:id="rId4"/>
    <p:sldId id="269" r:id="rId5"/>
    <p:sldId id="257" r:id="rId6"/>
    <p:sldId id="258" r:id="rId7"/>
    <p:sldId id="262" r:id="rId8"/>
    <p:sldId id="259" r:id="rId9"/>
    <p:sldId id="270" r:id="rId10"/>
    <p:sldId id="260" r:id="rId11"/>
    <p:sldId id="264" r:id="rId12"/>
    <p:sldId id="272" r:id="rId13"/>
    <p:sldId id="265" r:id="rId14"/>
    <p:sldId id="266" r:id="rId15"/>
    <p:sldId id="268" r:id="rId16"/>
    <p:sldId id="271" r:id="rId17"/>
    <p:sldId id="267" r:id="rId18"/>
    <p:sldId id="275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808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2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4723E-6A3F-5F41-8138-E10E5EE5B18C}" type="datetimeFigureOut">
              <a:rPr kumimoji="1" lang="zh-CN" altLang="en-US" smtClean="0"/>
              <a:t>16/2/24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243BE-7BB7-E447-9E45-282CDD8030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52631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13A4D-A3CA-2B44-8A5C-2D1E205D70FA}" type="datetimeFigureOut">
              <a:rPr kumimoji="1" lang="zh-CN" altLang="en-US" smtClean="0"/>
              <a:t>16/2/24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6BAE5-FDB7-B34F-9FFD-A6DA036FDA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5140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BAE5-FDB7-B34F-9FFD-A6DA036FDA4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9356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看一下例子使用</a:t>
            </a:r>
            <a:r>
              <a:rPr kumimoji="1" lang="en-US" altLang="zh-CN" dirty="0" smtClean="0"/>
              <a:t>CI/Code Coverage</a:t>
            </a:r>
            <a:r>
              <a:rPr kumimoji="1" lang="zh-CN" altLang="en-US" dirty="0" smtClean="0"/>
              <a:t>的例子： </a:t>
            </a:r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github.com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alibaba</a:t>
            </a:r>
            <a:r>
              <a:rPr kumimoji="1" lang="en-US" altLang="zh-CN" dirty="0" smtClean="0"/>
              <a:t>/multi-thread-context</a:t>
            </a:r>
            <a:r>
              <a:rPr kumimoji="1" lang="zh-CN" altLang="en-US" dirty="0" smtClean="0"/>
              <a:t>，了解</a:t>
            </a:r>
            <a:endParaRPr kumimoji="1" lang="en-US" altLang="zh-CN" dirty="0" smtClean="0"/>
          </a:p>
          <a:p>
            <a:r>
              <a:rPr kumimoji="1" lang="zh-CN" altLang="zh-CN" dirty="0" smtClean="0"/>
              <a:t>－</a:t>
            </a:r>
            <a:r>
              <a:rPr kumimoji="1" lang="zh-CN" altLang="en-US" dirty="0" smtClean="0"/>
              <a:t> 如何配置</a:t>
            </a:r>
            <a:endParaRPr kumimoji="1" lang="en-US" altLang="zh-CN" dirty="0" smtClean="0"/>
          </a:p>
          <a:p>
            <a:r>
              <a:rPr kumimoji="1" lang="zh-CN" altLang="zh-CN" dirty="0" smtClean="0"/>
              <a:t>－</a:t>
            </a:r>
            <a:r>
              <a:rPr kumimoji="1" lang="zh-CN" altLang="en-US" dirty="0" smtClean="0"/>
              <a:t> 如何运行</a:t>
            </a:r>
            <a:endParaRPr kumimoji="1" lang="en-US" altLang="zh-CN" dirty="0" smtClean="0"/>
          </a:p>
          <a:p>
            <a:r>
              <a:rPr kumimoji="1" lang="zh-CN" altLang="zh-CN" dirty="0" smtClean="0"/>
              <a:t>－</a:t>
            </a:r>
            <a:r>
              <a:rPr kumimoji="1" lang="zh-CN" altLang="en-US" dirty="0" smtClean="0"/>
              <a:t> 如何查看结果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BAE5-FDB7-B34F-9FFD-A6DA036FDA4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410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BAE5-FDB7-B34F-9FFD-A6DA036FDA4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9192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这个简单说明一下就好，因为</a:t>
            </a:r>
            <a:endParaRPr kumimoji="1" lang="en-US" altLang="zh-CN" dirty="0" smtClean="0"/>
          </a:p>
          <a:p>
            <a:r>
              <a:rPr kumimoji="1" lang="zh-CN" altLang="zh-CN" dirty="0" smtClean="0"/>
              <a:t>－</a:t>
            </a:r>
            <a:r>
              <a:rPr kumimoji="1" lang="zh-CN" altLang="en-US" dirty="0" smtClean="0"/>
              <a:t> 没有足够的使用经验往往感受不强烈。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－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的流行已经是事实，自说明有过人之处！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BAE5-FDB7-B34F-9FFD-A6DA036FDA4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18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这里说明</a:t>
            </a:r>
            <a:endParaRPr kumimoji="1" lang="en-US" altLang="zh-CN" dirty="0" smtClean="0"/>
          </a:p>
          <a:p>
            <a:r>
              <a:rPr kumimoji="1" lang="zh-CN" altLang="zh-CN" dirty="0" smtClean="0"/>
              <a:t>－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的架构</a:t>
            </a:r>
            <a:endParaRPr kumimoji="1" lang="en-US" altLang="zh-CN" dirty="0" smtClean="0"/>
          </a:p>
          <a:p>
            <a:r>
              <a:rPr kumimoji="1" lang="zh-CN" altLang="zh-CN" dirty="0" smtClean="0"/>
              <a:t>－</a:t>
            </a:r>
            <a:r>
              <a:rPr kumimoji="1" lang="zh-CN" altLang="en-US" dirty="0" smtClean="0"/>
              <a:t> 架构对象： </a:t>
            </a:r>
            <a:r>
              <a:rPr kumimoji="1" lang="en-US" altLang="zh-CN" dirty="0" smtClean="0"/>
              <a:t>index/Cache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work </a:t>
            </a:r>
            <a:r>
              <a:rPr kumimoji="1" lang="en-US" altLang="zh-CN" dirty="0" err="1" smtClean="0"/>
              <a:t>direcoty</a:t>
            </a:r>
            <a:r>
              <a:rPr kumimoji="1" lang="zh-CN" altLang="zh-CN" dirty="0" smtClean="0"/>
              <a:t>、</a:t>
            </a:r>
            <a:r>
              <a:rPr kumimoji="1" lang="en-US" altLang="zh-CN" dirty="0" err="1" smtClean="0"/>
              <a:t>repostory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Local/Remote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en-US" dirty="0" smtClean="0"/>
              <a:t>－ 概念：远程别名，比如 </a:t>
            </a:r>
            <a:r>
              <a:rPr kumimoji="1" lang="en-US" altLang="zh-CN" dirty="0" smtClean="0"/>
              <a:t>origin</a:t>
            </a:r>
            <a:r>
              <a:rPr kumimoji="1" lang="zh-CN" altLang="en-US" dirty="0" smtClean="0"/>
              <a:t>；版本号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－</a:t>
            </a:r>
            <a:r>
              <a:rPr kumimoji="1" lang="zh-CN" altLang="en-US" dirty="0" smtClean="0"/>
              <a:t> 树形历史的含义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BAE5-FDB7-B34F-9FFD-A6DA036FDA4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4097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说明</a:t>
            </a:r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可以修改提交的</a:t>
            </a:r>
            <a:r>
              <a:rPr kumimoji="1" lang="zh-CN" altLang="zh-CN" dirty="0" smtClean="0"/>
              <a:t>，</a:t>
            </a:r>
            <a:r>
              <a:rPr kumimoji="1" lang="en-US" altLang="zh-CN" dirty="0" smtClean="0"/>
              <a:t>rebase</a:t>
            </a:r>
            <a:r>
              <a:rPr kumimoji="1" lang="zh-CN" altLang="en-US" dirty="0" smtClean="0"/>
              <a:t>、历史树概念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BAE5-FDB7-B34F-9FFD-A6DA036FDA4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1490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BAE5-FDB7-B34F-9FFD-A6DA036FDA4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8894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重点不是说明这个命令，而是表达</a:t>
            </a:r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对历史的完整控制力！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BAE5-FDB7-B34F-9FFD-A6DA036FDA4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6511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BAE5-FDB7-B34F-9FFD-A6DA036FDA4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3820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看演示工程 </a:t>
            </a: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gitlab.alibaba-inc.com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cpc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cpc</a:t>
            </a:r>
            <a:r>
              <a:rPr kumimoji="1" lang="en-US" altLang="zh-CN" dirty="0" smtClean="0"/>
              <a:t>-actions/</a:t>
            </a:r>
            <a:r>
              <a:rPr kumimoji="1" lang="en-US" altLang="zh-CN" dirty="0" err="1" smtClean="0"/>
              <a:t>issues?assignee_id</a:t>
            </a:r>
            <a:r>
              <a:rPr kumimoji="1" lang="en-US" altLang="zh-CN" dirty="0" smtClean="0"/>
              <a:t>=&amp;</a:t>
            </a:r>
            <a:r>
              <a:rPr kumimoji="1" lang="en-US" altLang="zh-CN" dirty="0" err="1" smtClean="0"/>
              <a:t>label_name</a:t>
            </a:r>
            <a:r>
              <a:rPr kumimoji="1" lang="en-US" altLang="zh-CN" dirty="0" smtClean="0"/>
              <a:t>=&amp;</a:t>
            </a:r>
            <a:r>
              <a:rPr kumimoji="1" lang="en-US" altLang="zh-CN" dirty="0" err="1" smtClean="0"/>
              <a:t>milestone_id</a:t>
            </a:r>
            <a:r>
              <a:rPr kumimoji="1" lang="en-US" altLang="zh-CN" dirty="0" smtClean="0"/>
              <a:t>=&amp;scope=</a:t>
            </a:r>
            <a:r>
              <a:rPr kumimoji="1" lang="en-US" altLang="zh-CN" dirty="0" err="1" smtClean="0"/>
              <a:t>all&amp;sort</a:t>
            </a:r>
            <a:r>
              <a:rPr kumimoji="1" lang="en-US" altLang="zh-CN" dirty="0" smtClean="0"/>
              <a:t>=&amp;state=all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BAE5-FDB7-B34F-9FFD-A6DA036FDA4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4430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看工程示例 </a:t>
            </a: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gitlab.alibaba-inc.com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cpc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cpc</a:t>
            </a:r>
            <a:r>
              <a:rPr kumimoji="1" lang="en-US" altLang="zh-CN" dirty="0" smtClean="0"/>
              <a:t>-actions/</a:t>
            </a:r>
            <a:r>
              <a:rPr kumimoji="1" lang="en-US" altLang="zh-CN" dirty="0" err="1" smtClean="0"/>
              <a:t>milestones?f</a:t>
            </a:r>
            <a:r>
              <a:rPr kumimoji="1" lang="en-US" altLang="zh-CN" dirty="0" smtClean="0"/>
              <a:t>=all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BAE5-FDB7-B34F-9FFD-A6DA036FDA4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832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154729D6-5E0C-C241-9DCE-F26D0DD4FF36}" type="datetime3">
              <a:rPr lang="zh-CN" altLang="en-US" smtClean="0"/>
              <a:t>16年2月24日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D7AB-EE94-D547-870D-1056145E768A}" type="datetime3">
              <a:rPr kumimoji="1" lang="zh-CN" altLang="en-US" smtClean="0"/>
              <a:t>16年2月24日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E8C5-BD66-AB4E-AF77-A3454FC056BD}" type="datetime3">
              <a:rPr kumimoji="1" lang="zh-CN" altLang="en-US" smtClean="0"/>
              <a:t>16年2月24日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AD1D-F577-E846-8D6C-4B60E0E65113}" type="datetime3">
              <a:rPr kumimoji="1" lang="zh-CN" altLang="en-US" smtClean="0"/>
              <a:t>16年2月24日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5C97-B947-D14F-BF93-C8A56C0EDBA5}" type="datetime3">
              <a:rPr lang="zh-CN" altLang="en-US" smtClean="0"/>
              <a:t>16年2月24日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295C2-CCE8-584A-B951-ABD47299C1A2}" type="datetime3">
              <a:rPr kumimoji="1" lang="zh-CN" altLang="en-US" smtClean="0"/>
              <a:t>16年2月24日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0AA3-C134-D547-A42E-30522BF05F19}" type="datetime3">
              <a:rPr kumimoji="1" lang="zh-CN" altLang="en-US" smtClean="0"/>
              <a:t>16年2月24日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6FD-8AEE-6649-9152-8B767873C0BE}" type="datetime3">
              <a:rPr kumimoji="1" lang="zh-CN" altLang="en-US" smtClean="0"/>
              <a:t>16年2月24日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B9C2-6984-E04A-AF37-BA62349771F0}" type="datetime3">
              <a:rPr kumimoji="1" lang="zh-CN" altLang="en-US" smtClean="0"/>
              <a:t>16年2月24日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FE65-F4CE-3249-8C13-33572B942B0B}" type="datetime3">
              <a:rPr kumimoji="1" lang="zh-CN" altLang="en-US" smtClean="0"/>
              <a:t>16年2月24日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9E77-D000-2A4A-8190-C86F9AAA652D}" type="datetime3">
              <a:rPr kumimoji="1" lang="zh-CN" altLang="en-US" smtClean="0"/>
              <a:t>16年2月24日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269C626F-8ECC-AB44-8B96-A3F5D387107C}" type="datetime3">
              <a:rPr kumimoji="1" lang="zh-CN" altLang="en-US" smtClean="0"/>
              <a:t>16年2月24日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31835B38-1CEB-D84F-B3FE-052700FFD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50" r:id="rId2"/>
    <p:sldLayoutId id="2147484151" r:id="rId3"/>
    <p:sldLayoutId id="2147484152" r:id="rId4"/>
    <p:sldLayoutId id="2147484153" r:id="rId5"/>
    <p:sldLayoutId id="2147484154" r:id="rId6"/>
    <p:sldLayoutId id="2147484155" r:id="rId7"/>
    <p:sldLayoutId id="2147484156" r:id="rId8"/>
    <p:sldLayoutId id="2147484157" r:id="rId9"/>
    <p:sldLayoutId id="2147484158" r:id="rId10"/>
    <p:sldLayoutId id="21474841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oldratle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yntevo.com/smartgit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itlab.alibaba-inc.com/help/markdown/markdown.md" TargetMode="External"/><Relationship Id="rId4" Type="http://schemas.openxmlformats.org/officeDocument/2006/relationships/hyperlink" Target="https://help.github.com/articles/github-flavored-markdown/" TargetMode="External"/><Relationship Id="rId5" Type="http://schemas.openxmlformats.org/officeDocument/2006/relationships/hyperlink" Target="http://gitlab.alibaba-inc.com/help/markdown/markdown.md%23tables" TargetMode="External"/><Relationship Id="rId6" Type="http://schemas.openxmlformats.org/officeDocument/2006/relationships/hyperlink" Target="http://www.emoji-cheat-sheet.com/" TargetMode="External"/><Relationship Id="rId7" Type="http://schemas.openxmlformats.org/officeDocument/2006/relationships/hyperlink" Target="https://atom.io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ravis-ci.org/" TargetMode="External"/><Relationship Id="rId4" Type="http://schemas.openxmlformats.org/officeDocument/2006/relationships/hyperlink" Target="https://coveralls.io/" TargetMode="External"/><Relationship Id="rId5" Type="http://schemas.openxmlformats.org/officeDocument/2006/relationships/hyperlink" Target="https://codecov.io/" TargetMode="External"/><Relationship Id="rId6" Type="http://schemas.openxmlformats.org/officeDocument/2006/relationships/hyperlink" Target="http://gitlab-ci.alibaba-inc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articles/fork-a-repo/" TargetMode="External"/><Relationship Id="rId4" Type="http://schemas.openxmlformats.org/officeDocument/2006/relationships/hyperlink" Target="https://help.github.com/articles/using-pull-request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byrussell/oh-my-zsh" TargetMode="External"/><Relationship Id="rId4" Type="http://schemas.openxmlformats.org/officeDocument/2006/relationships/hyperlink" Target="https://github.com/oldratlee/why-git" TargetMode="External"/><Relationship Id="rId5" Type="http://schemas.openxmlformats.org/officeDocument/2006/relationships/hyperlink" Target="https://github.com/oldratlee/translations/tree/master/git-workflows-and-tutorials" TargetMode="External"/><Relationship Id="rId6" Type="http://schemas.openxmlformats.org/officeDocument/2006/relationships/hyperlink" Target="http://www.douban.com/doulist/1686793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xirong/my-gi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oldratlee/software-practice-miscellany/blob/master/git/README.m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byrussell/oh-my-zsh" TargetMode="External"/><Relationship Id="rId4" Type="http://schemas.openxmlformats.org/officeDocument/2006/relationships/hyperlink" Target="https://github.com/oldratlee/translations/tree/master/git-workflows-and-tutorial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Git/GitLab</a:t>
            </a:r>
            <a:r>
              <a:rPr kumimoji="1" lang="en-US" altLang="zh-CN" dirty="0"/>
              <a:t>(</a:t>
            </a:r>
            <a:r>
              <a:rPr kumimoji="1" lang="en-US" altLang="zh-CN" dirty="0" smtClean="0"/>
              <a:t>Github</a:t>
            </a:r>
            <a:r>
              <a:rPr kumimoji="1" lang="en-US" altLang="zh-CN" dirty="0"/>
              <a:t>)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使用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@</a:t>
            </a:r>
            <a:r>
              <a:rPr kumimoji="1" lang="en-US" altLang="zh-CN" dirty="0" smtClean="0">
                <a:hlinkClick r:id="rId2"/>
              </a:rPr>
              <a:t>oldratlee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6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7. GUI</a:t>
            </a:r>
            <a:r>
              <a:rPr kumimoji="1" lang="zh-CN" altLang="en-US" dirty="0" smtClean="0"/>
              <a:t>客户端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38388"/>
            <a:ext cx="7467600" cy="447561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dirty="0" err="1" smtClean="0"/>
              <a:t>SmartGit</a:t>
            </a:r>
            <a:r>
              <a:rPr kumimoji="1" lang="en-US" altLang="zh-CN" dirty="0" smtClean="0"/>
              <a:t> </a:t>
            </a:r>
            <a:r>
              <a:rPr kumimoji="1" lang="en-US" altLang="zh-CN" dirty="0">
                <a:hlinkClick r:id="rId2"/>
              </a:rPr>
              <a:t>http://www.syntevo.com/smartgit</a:t>
            </a:r>
            <a:r>
              <a:rPr kumimoji="1" lang="en-US" altLang="zh-CN" dirty="0" smtClean="0">
                <a:hlinkClick r:id="rId2"/>
              </a:rPr>
              <a:t>/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查看历史树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提交详细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可以同时查看多个指定的分支或</a:t>
            </a:r>
            <a:r>
              <a:rPr kumimoji="1" lang="en-US" altLang="zh-CN" dirty="0" smtClean="0"/>
              <a:t>Tag</a:t>
            </a:r>
          </a:p>
          <a:p>
            <a:pPr lvl="1"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查看提交修改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比较指定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个版本的差异（即</a:t>
            </a:r>
            <a:r>
              <a:rPr kumimoji="1" lang="en-US" altLang="zh-CN" dirty="0" smtClean="0"/>
              <a:t>Code Review</a:t>
            </a:r>
            <a:r>
              <a:rPr kumimoji="1" lang="zh-CN" altLang="en-US" dirty="0" smtClean="0"/>
              <a:t>！）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调整提交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zh-CN" dirty="0"/>
              <a:t>……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016312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GitLab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Github</a:t>
            </a:r>
            <a:r>
              <a:rPr kumimoji="1" lang="zh-CN" altLang="en-US" dirty="0" smtClean="0"/>
              <a:t>）</a:t>
            </a:r>
            <a:r>
              <a:rPr kumimoji="1" lang="zh-CN" altLang="en-US" dirty="0"/>
              <a:t>篇</a:t>
            </a:r>
          </a:p>
        </p:txBody>
      </p:sp>
      <p:pic>
        <p:nvPicPr>
          <p:cNvPr id="6" name="图片 5" descr="githu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465" y="2189238"/>
            <a:ext cx="4169546" cy="2717379"/>
          </a:xfrm>
          <a:prstGeom prst="rect">
            <a:avLst/>
          </a:prstGeom>
        </p:spPr>
      </p:pic>
      <p:pic>
        <p:nvPicPr>
          <p:cNvPr id="5" name="图片 4" descr="gitla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30" y="2813137"/>
            <a:ext cx="3429000" cy="1905000"/>
          </a:xfrm>
          <a:prstGeom prst="rect">
            <a:avLst/>
          </a:prstGeo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018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大纲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GitLab/Github</a:t>
            </a:r>
            <a:r>
              <a:rPr kumimoji="1" lang="zh-CN" altLang="en-US" dirty="0" smtClean="0"/>
              <a:t>提供的开发设施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服务：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457200" indent="-457200">
              <a:buFont typeface="Wingdings" charset="2"/>
              <a:buAutoNum type="circleNumWdBlackPlain"/>
            </a:pPr>
            <a:r>
              <a:rPr kumimoji="1" lang="en-US" altLang="zh-CN" dirty="0" smtClean="0"/>
              <a:t>Markdown</a:t>
            </a:r>
            <a:r>
              <a:rPr kumimoji="1" lang="en-US" altLang="zh-CN" dirty="0"/>
              <a:t>/</a:t>
            </a:r>
            <a:r>
              <a:rPr kumimoji="1" lang="en-US" altLang="zh-CN" dirty="0" smtClean="0"/>
              <a:t>Wiki</a:t>
            </a:r>
          </a:p>
          <a:p>
            <a:pPr marL="457200" indent="-457200">
              <a:buFont typeface="Wingdings" charset="2"/>
              <a:buAutoNum type="circleNumWdBlackPlain"/>
            </a:pPr>
            <a:r>
              <a:rPr kumimoji="1" lang="en-US" altLang="zh-CN" dirty="0" smtClean="0"/>
              <a:t>Issue</a:t>
            </a:r>
          </a:p>
          <a:p>
            <a:pPr marL="457200" indent="-457200">
              <a:buFont typeface="Wingdings" charset="2"/>
              <a:buAutoNum type="circleNumWdBlackPlain"/>
            </a:pPr>
            <a:r>
              <a:rPr kumimoji="1" lang="en-US" altLang="zh-CN" dirty="0" smtClean="0"/>
              <a:t>Milestone</a:t>
            </a:r>
          </a:p>
          <a:p>
            <a:pPr marL="457200" indent="-457200">
              <a:buFont typeface="Wingdings" charset="2"/>
              <a:buAutoNum type="circleNumWdBlackPlain"/>
            </a:pPr>
            <a:r>
              <a:rPr kumimoji="1" lang="en-US" altLang="zh-CN" dirty="0"/>
              <a:t>CI/Code </a:t>
            </a:r>
            <a:r>
              <a:rPr kumimoji="1" lang="en-US" altLang="zh-CN" dirty="0" smtClean="0"/>
              <a:t>Coverage</a:t>
            </a:r>
          </a:p>
          <a:p>
            <a:pPr marL="457200" indent="-457200">
              <a:buFont typeface="Wingdings" charset="2"/>
              <a:buAutoNum type="circleNumWdBlackPlain"/>
            </a:pP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Pull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Request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（社区化</a:t>
            </a:r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kumimoji="1" lang="en-US" altLang="zh-CN" dirty="0"/>
          </a:p>
          <a:p>
            <a:pPr marL="457200" indent="-457200">
              <a:buFont typeface="Wingdings" charset="2"/>
              <a:buAutoNum type="circleNumWdBlackPlain"/>
            </a:pP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118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 Markdown/Wiki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38388"/>
            <a:ext cx="7467600" cy="4475612"/>
          </a:xfrm>
        </p:spPr>
        <p:txBody>
          <a:bodyPr>
            <a:normAutofit fontScale="925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/>
              <a:t>Markdown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Reference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dirty="0" smtClean="0">
                <a:hlinkClick r:id="rId3"/>
              </a:rPr>
              <a:t>GitLab</a:t>
            </a:r>
            <a:r>
              <a:rPr kumimoji="1" lang="zh-CN" altLang="en-US" dirty="0" smtClean="0">
                <a:hlinkClick r:id="rId3"/>
              </a:rPr>
              <a:t>风格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>
                <a:hlinkClick r:id="rId4"/>
              </a:rPr>
              <a:t>Github</a:t>
            </a:r>
            <a:r>
              <a:rPr kumimoji="1" lang="zh-CN" altLang="en-US" dirty="0" smtClean="0">
                <a:hlinkClick r:id="rId4"/>
              </a:rPr>
              <a:t>风格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Tips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代码块支持语法高亮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如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```java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```bash  ```xml  ```javascript …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图片支持相比路径使用本地的 </a:t>
            </a:r>
            <a:r>
              <a:rPr kumimoji="1" lang="en-US" altLang="zh-CN" dirty="0" smtClean="0">
                <a:solidFill>
                  <a:srgbClr val="000090"/>
                </a:solidFill>
                <a:latin typeface="Monaco"/>
                <a:cs typeface="Monaco"/>
              </a:rPr>
              <a:t>![bar/</a:t>
            </a:r>
            <a:r>
              <a:rPr kumimoji="1" lang="en-US" altLang="zh-CN" dirty="0" err="1" smtClean="0">
                <a:solidFill>
                  <a:srgbClr val="000090"/>
                </a:solidFill>
                <a:latin typeface="Monaco"/>
                <a:cs typeface="Monaco"/>
              </a:rPr>
              <a:t>foo.png</a:t>
            </a:r>
            <a:r>
              <a:rPr kumimoji="1" lang="en-US" altLang="zh-CN" dirty="0" smtClean="0">
                <a:solidFill>
                  <a:srgbClr val="000090"/>
                </a:solidFill>
                <a:latin typeface="Monaco"/>
                <a:cs typeface="Monaco"/>
              </a:rPr>
              <a:t>]</a:t>
            </a:r>
            <a:endParaRPr kumimoji="1" lang="en-US" altLang="zh-CN" dirty="0"/>
          </a:p>
          <a:p>
            <a:pPr lvl="1">
              <a:buFont typeface="Wingdings" charset="2"/>
              <a:buChar char="Ø"/>
            </a:pPr>
            <a:r>
              <a:rPr kumimoji="1" lang="zh-CN" altLang="en-US" dirty="0"/>
              <a:t>支持到标题的锚点</a:t>
            </a:r>
            <a:r>
              <a:rPr kumimoji="1" lang="zh-CN" altLang="zh-CN" dirty="0"/>
              <a:t>：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0090"/>
                </a:solidFill>
                <a:latin typeface="Monaco"/>
                <a:cs typeface="Monaco"/>
              </a:rPr>
              <a:t>[</a:t>
            </a:r>
            <a:r>
              <a:rPr kumimoji="1" lang="zh-CN" altLang="en-US" dirty="0">
                <a:solidFill>
                  <a:srgbClr val="000090"/>
                </a:solidFill>
                <a:latin typeface="Monaco"/>
                <a:cs typeface="Monaco"/>
              </a:rPr>
              <a:t>到这里</a:t>
            </a:r>
            <a:r>
              <a:rPr kumimoji="1" lang="en-US" altLang="zh-CN" dirty="0">
                <a:solidFill>
                  <a:srgbClr val="000090"/>
                </a:solidFill>
                <a:latin typeface="Monaco"/>
                <a:cs typeface="Monaco"/>
              </a:rPr>
              <a:t>](#</a:t>
            </a:r>
            <a:r>
              <a:rPr kumimoji="1" lang="zh-CN" altLang="en-US" dirty="0">
                <a:solidFill>
                  <a:srgbClr val="000090"/>
                </a:solidFill>
                <a:latin typeface="Monaco"/>
                <a:cs typeface="Monaco"/>
              </a:rPr>
              <a:t>标题文字</a:t>
            </a:r>
            <a:r>
              <a:rPr kumimoji="1" lang="en-US" altLang="zh-CN" dirty="0">
                <a:solidFill>
                  <a:srgbClr val="000090"/>
                </a:solidFill>
                <a:latin typeface="Monaco"/>
                <a:cs typeface="Monaco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dirty="0"/>
              <a:t>支持表格：</a:t>
            </a:r>
            <a:r>
              <a:rPr kumimoji="1" lang="zh-CN" altLang="en-US" dirty="0" smtClean="0">
                <a:hlinkClick r:id="rId5"/>
              </a:rPr>
              <a:t>说明文档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支持</a:t>
            </a:r>
            <a:r>
              <a:rPr kumimoji="1" lang="en-US" altLang="zh-CN" dirty="0" smtClean="0"/>
              <a:t>emoji </a:t>
            </a:r>
            <a:r>
              <a:rPr kumimoji="1" lang="en-US" altLang="zh-CN" dirty="0" smtClean="0">
                <a:hlinkClick r:id="rId6"/>
              </a:rPr>
              <a:t>http</a:t>
            </a:r>
            <a:r>
              <a:rPr kumimoji="1" lang="en-US" altLang="zh-CN" dirty="0">
                <a:hlinkClick r:id="rId6"/>
              </a:rPr>
              <a:t>://www.emoji-cheat-sheet.com</a:t>
            </a:r>
            <a:r>
              <a:rPr kumimoji="1" lang="en-US" altLang="zh-CN" dirty="0" smtClean="0">
                <a:hlinkClick r:id="rId6"/>
              </a:rPr>
              <a:t>/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工程库的任何目录下</a:t>
            </a:r>
            <a:r>
              <a:rPr kumimoji="1" lang="en-US" altLang="zh-CN" sz="2100" dirty="0" err="1" smtClean="0">
                <a:solidFill>
                  <a:srgbClr val="000090"/>
                </a:solidFill>
                <a:latin typeface="Monaco"/>
                <a:cs typeface="Monaco"/>
              </a:rPr>
              <a:t>README.md</a:t>
            </a:r>
            <a:r>
              <a:rPr kumimoji="1" lang="zh-CN" altLang="en-US" dirty="0" smtClean="0"/>
              <a:t>文件会浏览目录时展示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en-US" altLang="zh-CN" dirty="0" smtClean="0"/>
              <a:t>wiki</a:t>
            </a:r>
            <a:r>
              <a:rPr kumimoji="1" lang="zh-CN" altLang="en-US" dirty="0" smtClean="0"/>
              <a:t>可以</a:t>
            </a:r>
            <a:r>
              <a:rPr kumimoji="1" lang="en-US" altLang="zh-CN" dirty="0" smtClean="0"/>
              <a:t>clone</a:t>
            </a:r>
            <a:r>
              <a:rPr kumimoji="1" lang="zh-CN" altLang="en-US" dirty="0" smtClean="0"/>
              <a:t>到本地编辑，方便上传图片和使用编辑器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使用</a:t>
            </a:r>
            <a:r>
              <a:rPr kumimoji="1" lang="en-US" altLang="zh-CN" b="1" dirty="0" smtClean="0">
                <a:solidFill>
                  <a:srgbClr val="000090"/>
                </a:solidFill>
                <a:hlinkClick r:id="rId7"/>
              </a:rPr>
              <a:t>Atom</a:t>
            </a:r>
            <a:r>
              <a:rPr kumimoji="1" lang="zh-CN" altLang="en-US" dirty="0"/>
              <a:t>编辑器可以实时预览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56892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2. Issue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38388"/>
            <a:ext cx="7467600" cy="4686564"/>
          </a:xfrm>
        </p:spPr>
        <p:txBody>
          <a:bodyPr>
            <a:normAutofit fontScale="62500" lnSpcReduction="2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Issue</a:t>
            </a:r>
            <a:r>
              <a:rPr kumimoji="1" lang="zh-CN" altLang="en-US" dirty="0" smtClean="0"/>
              <a:t>记录问题和任务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想到有要做的事，第一先速记</a:t>
            </a:r>
            <a:r>
              <a:rPr kumimoji="1" lang="en-US" altLang="zh-CN" dirty="0" smtClean="0"/>
              <a:t>Issue</a:t>
            </a:r>
            <a:r>
              <a:rPr kumimoji="1" lang="zh-CN" altLang="en-US" dirty="0" smtClean="0"/>
              <a:t>！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不要流逝灵感！不要打断手头上的工作流！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Issue</a:t>
            </a:r>
            <a:r>
              <a:rPr kumimoji="1" lang="zh-CN" altLang="en-US" dirty="0" smtClean="0"/>
              <a:t>上讨论交流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可以 </a:t>
            </a:r>
            <a:r>
              <a:rPr kumimoji="1" lang="zh-CN" altLang="zh-CN" dirty="0" smtClean="0">
                <a:solidFill>
                  <a:srgbClr val="000090"/>
                </a:solidFill>
                <a:latin typeface="Monaco"/>
                <a:cs typeface="Monaco"/>
              </a:rPr>
              <a:t>@</a:t>
            </a:r>
            <a:r>
              <a:rPr kumimoji="1" lang="zh-CN" altLang="en-US" dirty="0" smtClean="0">
                <a:solidFill>
                  <a:srgbClr val="000090"/>
                </a:solidFill>
                <a:latin typeface="Monaco"/>
                <a:cs typeface="Monaco"/>
              </a:rPr>
              <a:t>同学</a:t>
            </a:r>
            <a:r>
              <a:rPr kumimoji="1" lang="zh-CN" altLang="en-US" dirty="0" smtClean="0"/>
              <a:t>、关联其它</a:t>
            </a:r>
            <a:r>
              <a:rPr kumimoji="1" lang="en-US" altLang="zh-CN" dirty="0" smtClean="0"/>
              <a:t>Issue </a:t>
            </a:r>
            <a:r>
              <a:rPr kumimoji="1" lang="en-US" altLang="zh-CN" dirty="0" smtClean="0">
                <a:solidFill>
                  <a:srgbClr val="000090"/>
                </a:solidFill>
                <a:latin typeface="Monaco"/>
                <a:cs typeface="Monaco"/>
              </a:rPr>
              <a:t>#1234</a:t>
            </a:r>
          </a:p>
          <a:p>
            <a:pPr>
              <a:buFont typeface="Wingdings" charset="2"/>
              <a:buChar char="Ø"/>
            </a:pPr>
            <a:r>
              <a:rPr kumimoji="1" lang="zh-CN" altLang="en-US" dirty="0"/>
              <a:t>提交与</a:t>
            </a:r>
            <a:r>
              <a:rPr kumimoji="1" lang="en-US" altLang="zh-CN" dirty="0"/>
              <a:t>Issue</a:t>
            </a:r>
            <a:r>
              <a:rPr kumimoji="1" lang="zh-CN" altLang="en-US" dirty="0"/>
              <a:t>关联！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>
                <a:solidFill>
                  <a:srgbClr val="000090"/>
                </a:solidFill>
                <a:latin typeface="Monaco"/>
                <a:cs typeface="Monaco"/>
              </a:rPr>
              <a:t>git commit </a:t>
            </a:r>
            <a:r>
              <a:rPr kumimoji="1" lang="en-US" altLang="zh-CN" b="1" dirty="0">
                <a:solidFill>
                  <a:srgbClr val="008000"/>
                </a:solidFill>
                <a:latin typeface="Monaco"/>
                <a:cs typeface="Monaco"/>
              </a:rPr>
              <a:t>-m "add input </a:t>
            </a:r>
            <a:r>
              <a:rPr kumimoji="1" lang="en-US" altLang="zh-CN" b="1" dirty="0" err="1">
                <a:solidFill>
                  <a:srgbClr val="008000"/>
                </a:solidFill>
                <a:latin typeface="Monaco"/>
                <a:cs typeface="Monaco"/>
              </a:rPr>
              <a:t>param</a:t>
            </a:r>
            <a:r>
              <a:rPr kumimoji="1" lang="en-US" altLang="zh-CN" b="1" dirty="0">
                <a:solidFill>
                  <a:srgbClr val="008000"/>
                </a:solidFill>
                <a:latin typeface="Monaco"/>
                <a:cs typeface="Monaco"/>
              </a:rPr>
              <a:t> defense #1234”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分类、打标签：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en-US" altLang="zh-CN" b="1" dirty="0">
                <a:solidFill>
                  <a:srgbClr val="FF0000"/>
                </a:solidFill>
              </a:rPr>
              <a:t>bug</a:t>
            </a:r>
            <a:r>
              <a:rPr kumimoji="1" lang="en-US" altLang="zh-CN" dirty="0"/>
              <a:t>, </a:t>
            </a:r>
            <a:r>
              <a:rPr kumimoji="1" lang="en-US" altLang="zh-CN" b="1" dirty="0">
                <a:solidFill>
                  <a:srgbClr val="008000"/>
                </a:solidFill>
              </a:rPr>
              <a:t>feature</a:t>
            </a:r>
            <a:r>
              <a:rPr kumimoji="1" lang="en-US" altLang="zh-CN" dirty="0"/>
              <a:t>, </a:t>
            </a:r>
            <a:r>
              <a:rPr kumimoji="1" lang="en-US" altLang="zh-CN" b="1" dirty="0">
                <a:solidFill>
                  <a:srgbClr val="008080"/>
                </a:solidFill>
              </a:rPr>
              <a:t>improvement</a:t>
            </a:r>
            <a:r>
              <a:rPr kumimoji="1" lang="en-US" altLang="zh-CN" dirty="0"/>
              <a:t>, </a:t>
            </a:r>
            <a:r>
              <a:rPr kumimoji="1" lang="en-US" altLang="zh-CN" b="1" dirty="0">
                <a:solidFill>
                  <a:srgbClr val="000090"/>
                </a:solidFill>
              </a:rPr>
              <a:t>task</a:t>
            </a:r>
            <a:r>
              <a:rPr kumimoji="1" lang="en-US" altLang="zh-CN" dirty="0"/>
              <a:t>, </a:t>
            </a:r>
            <a:r>
              <a:rPr kumimoji="1" lang="en-US" altLang="zh-CN" b="1" dirty="0">
                <a:solidFill>
                  <a:srgbClr val="FF00FF"/>
                </a:solidFill>
              </a:rPr>
              <a:t>documentation</a:t>
            </a:r>
            <a:r>
              <a:rPr kumimoji="1" lang="en-US" altLang="zh-CN" dirty="0"/>
              <a:t>, </a:t>
            </a:r>
            <a:r>
              <a:rPr kumimoji="1" lang="en-US" altLang="zh-CN" dirty="0" err="1" smtClean="0"/>
              <a:t>etc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en-US" altLang="zh-CN" dirty="0" smtClean="0"/>
              <a:t>Issue</a:t>
            </a:r>
            <a:r>
              <a:rPr kumimoji="1" lang="zh-CN" altLang="en-US" dirty="0" smtClean="0"/>
              <a:t>关联（对应</a:t>
            </a:r>
            <a:r>
              <a:rPr kumimoji="1" lang="en-US" altLang="zh-CN" dirty="0" err="1" smtClean="0"/>
              <a:t>Jira</a:t>
            </a:r>
            <a:r>
              <a:rPr kumimoji="1" lang="zh-CN" altLang="en-US" dirty="0" smtClean="0"/>
              <a:t>子任务）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任务分派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Markdown</a:t>
            </a:r>
            <a:r>
              <a:rPr kumimoji="1" lang="zh-CN" altLang="en-US" dirty="0"/>
              <a:t>（</a:t>
            </a:r>
            <a:r>
              <a:rPr kumimoji="1" lang="en-US" altLang="zh-CN" dirty="0" smtClean="0"/>
              <a:t>Issue</a:t>
            </a:r>
            <a:r>
              <a:rPr kumimoji="1" lang="zh-CN" altLang="en-US" dirty="0" smtClean="0"/>
              <a:t>本身、讨论）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可以上传图片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整体过程，全员可见、全员贡献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参与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简单够用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 rot="340520">
            <a:off x="5685455" y="1092906"/>
            <a:ext cx="3336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cap="all" dirty="0" smtClean="0">
                <a:ln w="9000" cmpd="sng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猛用</a:t>
            </a:r>
            <a:r>
              <a:rPr kumimoji="1" lang="en-US" altLang="zh-CN" sz="3200" b="1" cap="all" dirty="0" smtClean="0">
                <a:ln w="9000" cmpd="sng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Issue</a:t>
            </a:r>
            <a:r>
              <a:rPr kumimoji="1" lang="zh-CN" altLang="en-US" sz="3200" b="1" cap="all" dirty="0" smtClean="0">
                <a:ln w="9000" cmpd="sng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！</a:t>
            </a:r>
            <a:endParaRPr kumimoji="1" lang="en-US" altLang="zh-CN" sz="3200" b="1" cap="all" dirty="0" smtClean="0">
              <a:ln w="9000" cmpd="sng">
                <a:solidFill>
                  <a:srgbClr val="FF0000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r>
              <a:rPr kumimoji="1" lang="zh-CN" altLang="en-US" sz="3200" b="1" cap="all" dirty="0" smtClean="0">
                <a:ln w="9000" cmpd="sng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并且</a:t>
            </a:r>
            <a:endParaRPr kumimoji="1" lang="en-US" altLang="zh-CN" sz="3200" b="1" cap="all" dirty="0" smtClean="0">
              <a:ln w="9000" cmpd="sng">
                <a:solidFill>
                  <a:srgbClr val="FF0000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r>
              <a:rPr kumimoji="1" lang="zh-CN" altLang="en-US" sz="3200" b="1" cap="all" dirty="0" smtClean="0">
                <a:ln w="9000" cmpd="sng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猛用</a:t>
            </a:r>
            <a:r>
              <a:rPr kumimoji="1" lang="en-US" altLang="zh-CN" sz="3200" b="1" cap="all" dirty="0" smtClean="0">
                <a:ln w="9000" cmpd="sng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Issue</a:t>
            </a:r>
            <a:r>
              <a:rPr kumimoji="1" lang="zh-CN" altLang="en-US" sz="3200" b="1" cap="all" dirty="0" smtClean="0">
                <a:ln w="9000" cmpd="sng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！！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674893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3. Milestone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zh-CN" altLang="en-US" dirty="0" smtClean="0"/>
              <a:t>版本规划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项目整体计划展示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优先级管理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kumimoji="1" lang="zh-CN" altLang="en-US" dirty="0"/>
              <a:t>整体过程，全员可见、全员贡献</a:t>
            </a:r>
            <a:r>
              <a:rPr kumimoji="1" lang="en-US" altLang="zh-CN" dirty="0"/>
              <a:t>/</a:t>
            </a:r>
            <a:r>
              <a:rPr kumimoji="1" lang="zh-CN" altLang="en-US" dirty="0"/>
              <a:t>参与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简单够</a:t>
            </a:r>
            <a:r>
              <a:rPr kumimoji="1" lang="zh-CN" altLang="en-US" dirty="0"/>
              <a:t>用</a:t>
            </a:r>
          </a:p>
          <a:p>
            <a:pPr>
              <a:buFont typeface="Wingdings" charset="2"/>
              <a:buChar char="Ø"/>
            </a:pPr>
            <a:endParaRPr kumimoji="1" lang="en-US" altLang="zh-CN" dirty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 rot="340520">
            <a:off x="5637075" y="2012126"/>
            <a:ext cx="3336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cap="all" dirty="0" smtClean="0">
                <a:ln w="9000" cmpd="sng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Issue</a:t>
            </a:r>
            <a:r>
              <a:rPr kumimoji="1" lang="zh-CN" altLang="en-US" sz="3200" b="1" cap="all" dirty="0" smtClean="0">
                <a:ln w="9000" cmpd="sng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是基石！</a:t>
            </a:r>
            <a:endParaRPr kumimoji="1" lang="en-US" altLang="zh-CN" sz="3200" b="1" cap="all" dirty="0">
              <a:ln w="9000" cmpd="sng">
                <a:solidFill>
                  <a:srgbClr val="FF0000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endParaRPr kumimoji="1" lang="en-US" altLang="zh-CN" sz="3200" b="1" cap="all" dirty="0">
              <a:ln w="9000" cmpd="sng">
                <a:solidFill>
                  <a:srgbClr val="FF0000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r>
              <a:rPr kumimoji="1" lang="zh-CN" altLang="en-US" sz="3200" b="1" cap="all" dirty="0" smtClean="0">
                <a:ln w="9000" cmpd="sng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规划！！！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14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98252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4. CI/</a:t>
            </a:r>
            <a:r>
              <a:rPr kumimoji="1" lang="en-US" altLang="zh-CN" dirty="0"/>
              <a:t>C</a:t>
            </a:r>
            <a:r>
              <a:rPr kumimoji="1" lang="en-US" altLang="zh-CN" dirty="0" smtClean="0"/>
              <a:t>ode Coverage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zh-CN" altLang="en-US" dirty="0" smtClean="0"/>
              <a:t>集成</a:t>
            </a:r>
            <a:r>
              <a:rPr kumimoji="1" lang="en-US" altLang="zh-CN" dirty="0" err="1" smtClean="0"/>
              <a:t>Github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CI</a:t>
            </a:r>
            <a:r>
              <a:rPr kumimoji="1" lang="zh-CN" altLang="en-US" dirty="0" smtClean="0"/>
              <a:t>（持续集成）服务：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>
                <a:hlinkClick r:id="rId3"/>
              </a:rPr>
              <a:t>https</a:t>
            </a:r>
            <a:r>
              <a:rPr kumimoji="1" lang="en-US" altLang="zh-CN" dirty="0">
                <a:hlinkClick r:id="rId3"/>
              </a:rPr>
              <a:t>://travis-ci.org</a:t>
            </a:r>
            <a:r>
              <a:rPr kumimoji="1" lang="en-US" altLang="zh-CN" dirty="0" smtClean="0">
                <a:hlinkClick r:id="rId3"/>
              </a:rPr>
              <a:t>/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支持执行自定义脚本，解决定制需求。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集成</a:t>
            </a:r>
            <a:r>
              <a:rPr kumimoji="1" lang="en-US" altLang="zh-CN" dirty="0" smtClean="0"/>
              <a:t>Github</a:t>
            </a:r>
            <a:r>
              <a:rPr kumimoji="1" lang="zh-CN" altLang="en-US" dirty="0" smtClean="0"/>
              <a:t>的</a:t>
            </a:r>
            <a:r>
              <a:rPr kumimoji="1" lang="en-US" altLang="zh-CN" dirty="0"/>
              <a:t>Code </a:t>
            </a:r>
            <a:r>
              <a:rPr kumimoji="1" lang="en-US" altLang="zh-CN" dirty="0" smtClean="0"/>
              <a:t>Coverage</a:t>
            </a:r>
            <a:r>
              <a:rPr kumimoji="1" lang="zh-CN" altLang="en-US" dirty="0" smtClean="0"/>
              <a:t>（代码覆盖率）服务：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>
                <a:hlinkClick r:id="rId4"/>
              </a:rPr>
              <a:t>https://coveralls.io</a:t>
            </a:r>
            <a:r>
              <a:rPr kumimoji="1" lang="en-US" altLang="zh-CN" dirty="0" smtClean="0">
                <a:hlinkClick r:id="rId4"/>
              </a:rPr>
              <a:t>/</a:t>
            </a:r>
            <a:r>
              <a:rPr kumimoji="1" lang="en-US" altLang="zh-CN" dirty="0"/>
              <a:t> | </a:t>
            </a:r>
            <a:r>
              <a:rPr kumimoji="1" lang="en-US" altLang="zh-CN" dirty="0">
                <a:hlinkClick r:id="rId5"/>
              </a:rPr>
              <a:t>https://codecov.io</a:t>
            </a:r>
            <a:r>
              <a:rPr kumimoji="1" lang="en-US" altLang="zh-CN" dirty="0" smtClean="0">
                <a:hlinkClick r:id="rId5"/>
              </a:rPr>
              <a:t>/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公司搭的</a:t>
            </a:r>
            <a:r>
              <a:rPr kumimoji="1" lang="en-US" altLang="zh-CN" dirty="0" smtClean="0"/>
              <a:t>CI</a:t>
            </a:r>
            <a:r>
              <a:rPr kumimoji="1" lang="zh-CN" altLang="en-US" dirty="0" smtClean="0"/>
              <a:t>服务：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>
                <a:hlinkClick r:id="rId6"/>
              </a:rPr>
              <a:t>http://gitlab-ci.alibaba-inc.com/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008122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5. Pull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Request</a:t>
            </a:r>
            <a:r>
              <a:rPr kumimoji="1" lang="zh-CN" altLang="en-US" dirty="0" smtClean="0"/>
              <a:t>（社区化）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Github</a:t>
            </a:r>
            <a:r>
              <a:rPr kumimoji="1" lang="zh-CN" altLang="en-US" dirty="0" smtClean="0"/>
              <a:t>玩法的亮点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公司内的开发还不用，这里跳过。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有兴趣可以看看</a:t>
            </a:r>
            <a:r>
              <a:rPr kumimoji="1" lang="en-US" altLang="zh-CN" dirty="0" err="1" smtClean="0"/>
              <a:t>GitHub</a:t>
            </a:r>
            <a:r>
              <a:rPr kumimoji="1" lang="zh-CN" altLang="en-US" dirty="0" smtClean="0"/>
              <a:t>的文档，自己操练一下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>
                <a:hlinkClick r:id="rId3"/>
              </a:rPr>
              <a:t>Fork A </a:t>
            </a:r>
            <a:r>
              <a:rPr kumimoji="1" lang="en-US" altLang="zh-CN" dirty="0" smtClean="0">
                <a:hlinkClick r:id="rId3"/>
              </a:rPr>
              <a:t>Repo</a:t>
            </a:r>
            <a:r>
              <a:rPr kumimoji="1" lang="zh-CN" altLang="en-US" dirty="0"/>
              <a:t>、</a:t>
            </a:r>
            <a:r>
              <a:rPr kumimoji="1" lang="en-US" altLang="zh-CN" dirty="0" smtClean="0">
                <a:hlinkClick r:id="rId4"/>
              </a:rPr>
              <a:t>Using </a:t>
            </a:r>
            <a:r>
              <a:rPr kumimoji="1" lang="en-US" altLang="zh-CN" dirty="0">
                <a:hlinkClick r:id="rId4"/>
              </a:rPr>
              <a:t>pull requests</a:t>
            </a:r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876854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资源索引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Git</a:t>
            </a:r>
            <a:r>
              <a:rPr kumimoji="1" lang="zh-CN" altLang="en-US" dirty="0" smtClean="0"/>
              <a:t>资料汇总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hlinkClick r:id="rId2"/>
              </a:rPr>
              <a:t>https</a:t>
            </a:r>
            <a:r>
              <a:rPr kumimoji="1" lang="en-US" altLang="zh-CN" dirty="0">
                <a:hlinkClick r:id="rId2"/>
              </a:rPr>
              <a:t>://github.com/xirong/my-</a:t>
            </a:r>
            <a:r>
              <a:rPr kumimoji="1" lang="en-US" altLang="zh-CN" dirty="0" smtClean="0">
                <a:hlinkClick r:id="rId2"/>
              </a:rPr>
              <a:t>git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丰富！</a:t>
            </a:r>
            <a:endParaRPr kumimoji="1" lang="zh-CN" altLang="en-US" dirty="0"/>
          </a:p>
          <a:p>
            <a:pPr lvl="1"/>
            <a:r>
              <a:rPr kumimoji="1" lang="en-US" altLang="zh-CN" b="1" dirty="0" err="1" smtClean="0">
                <a:solidFill>
                  <a:srgbClr val="000090"/>
                </a:solidFill>
              </a:rPr>
              <a:t>zsh</a:t>
            </a:r>
            <a:r>
              <a:rPr kumimoji="1" lang="en-US" altLang="zh-CN" b="1" dirty="0" smtClean="0">
                <a:solidFill>
                  <a:srgbClr val="000090"/>
                </a:solidFill>
              </a:rPr>
              <a:t> </a:t>
            </a:r>
            <a:r>
              <a:rPr kumimoji="1" lang="en-US" altLang="zh-CN" dirty="0"/>
              <a:t>+ </a:t>
            </a:r>
            <a:r>
              <a:rPr kumimoji="1" lang="en-US" altLang="zh-CN" b="1" dirty="0">
                <a:solidFill>
                  <a:srgbClr val="000090"/>
                </a:solidFill>
                <a:hlinkClick r:id="rId3"/>
              </a:rPr>
              <a:t>oh-my-zsh</a:t>
            </a:r>
            <a:endParaRPr kumimoji="1" lang="en-US" altLang="zh-CN" dirty="0" smtClean="0">
              <a:hlinkClick r:id="rId4"/>
            </a:endParaRPr>
          </a:p>
          <a:p>
            <a:pPr lvl="1"/>
            <a:r>
              <a:rPr kumimoji="1" lang="en-US" altLang="zh-CN" dirty="0" smtClean="0">
                <a:hlinkClick r:id="rId4"/>
              </a:rPr>
              <a:t>https</a:t>
            </a:r>
            <a:r>
              <a:rPr kumimoji="1" lang="en-US" altLang="zh-CN" dirty="0">
                <a:hlinkClick r:id="rId4"/>
              </a:rPr>
              <a:t>://github.com/oldratlee/why-</a:t>
            </a:r>
            <a:r>
              <a:rPr kumimoji="1" lang="en-US" altLang="zh-CN" dirty="0" smtClean="0">
                <a:hlinkClick r:id="rId4"/>
              </a:rPr>
              <a:t>git</a:t>
            </a:r>
            <a:endParaRPr kumimoji="1" lang="en-US" altLang="zh-CN" dirty="0" smtClean="0"/>
          </a:p>
          <a:p>
            <a:pPr lvl="1"/>
            <a:r>
              <a:rPr kumimoji="1" lang="en-US" altLang="zh-CN" dirty="0">
                <a:hlinkClick r:id="rId5"/>
              </a:rPr>
              <a:t>Git</a:t>
            </a:r>
            <a:r>
              <a:rPr kumimoji="1" lang="zh-CN" altLang="en-US" dirty="0">
                <a:hlinkClick r:id="rId5"/>
              </a:rPr>
              <a:t>工作流</a:t>
            </a:r>
            <a:r>
              <a:rPr kumimoji="1" lang="zh-CN" altLang="en-US" dirty="0" smtClean="0">
                <a:hlinkClick r:id="rId5"/>
              </a:rPr>
              <a:t>指南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书籍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hlinkClick r:id="rId6"/>
              </a:rPr>
              <a:t>http</a:t>
            </a:r>
            <a:r>
              <a:rPr kumimoji="1" lang="en-US" altLang="zh-CN" dirty="0">
                <a:hlinkClick r:id="rId6"/>
              </a:rPr>
              <a:t>://www.douban.com/doulist/1686793</a:t>
            </a:r>
            <a:r>
              <a:rPr kumimoji="1" lang="en-US" altLang="zh-CN" dirty="0" smtClean="0">
                <a:hlinkClick r:id="rId6"/>
              </a:rPr>
              <a:t>/</a:t>
            </a:r>
            <a:endParaRPr kumimoji="1" lang="en-US" altLang="zh-CN" dirty="0" smtClean="0"/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9670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432" y="3339028"/>
            <a:ext cx="3065288" cy="28098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38389"/>
            <a:ext cx="5486217" cy="16711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kumimoji="1" lang="en-US" altLang="zh-CN" sz="4000" dirty="0" smtClean="0"/>
              <a:t>Thank you</a:t>
            </a:r>
          </a:p>
          <a:p>
            <a:pPr marL="0" indent="0" algn="ctr">
              <a:buNone/>
            </a:pPr>
            <a:r>
              <a:rPr kumimoji="1" lang="en-US" altLang="zh-CN" sz="4000" dirty="0" smtClean="0"/>
              <a:t>&amp;</a:t>
            </a:r>
          </a:p>
          <a:p>
            <a:pPr marL="0" indent="0" algn="ctr">
              <a:buNone/>
            </a:pPr>
            <a:r>
              <a:rPr kumimoji="1" lang="en-US" altLang="zh-CN" sz="4000" dirty="0" smtClean="0"/>
              <a:t>QA</a:t>
            </a:r>
            <a:endParaRPr kumimoji="1" lang="zh-CN" altLang="en-US" sz="4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27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Git</a:t>
            </a:r>
            <a:r>
              <a:rPr kumimoji="1" lang="zh-CN" altLang="en-US" dirty="0"/>
              <a:t>篇</a:t>
            </a:r>
          </a:p>
        </p:txBody>
      </p:sp>
      <p:pic>
        <p:nvPicPr>
          <p:cNvPr id="5" name="图片 4" descr="g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643" y="2458365"/>
            <a:ext cx="5170715" cy="2161359"/>
          </a:xfrm>
          <a:prstGeom prst="rect">
            <a:avLst/>
          </a:prstGeo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08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大纲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AutoNum type="circleNumWdBlackPlain"/>
            </a:pPr>
            <a:r>
              <a:rPr kumimoji="1" lang="zh-CN" altLang="en-US" dirty="0"/>
              <a:t>相对</a:t>
            </a:r>
            <a:r>
              <a:rPr kumimoji="1" lang="en-US" altLang="zh-CN" dirty="0"/>
              <a:t>svn</a:t>
            </a:r>
            <a:r>
              <a:rPr kumimoji="1" lang="zh-CN" altLang="en-US" dirty="0" smtClean="0"/>
              <a:t>的优点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circleNumWdBlackPlain"/>
            </a:pPr>
            <a:r>
              <a:rPr kumimoji="1" lang="zh-CN" altLang="en-US" dirty="0"/>
              <a:t>普通的</a:t>
            </a:r>
            <a:r>
              <a:rPr kumimoji="1" lang="zh-CN" altLang="en-US" dirty="0" smtClean="0"/>
              <a:t>使用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circleNumWdBlackPlain"/>
            </a:pPr>
            <a:r>
              <a:rPr kumimoji="1" lang="zh-CN" altLang="en-US" dirty="0"/>
              <a:t>进阶的</a:t>
            </a:r>
            <a:r>
              <a:rPr kumimoji="1" lang="zh-CN" altLang="en-US" dirty="0" smtClean="0"/>
              <a:t>使用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circleNumWdBlackPlain"/>
            </a:pPr>
            <a:r>
              <a:rPr kumimoji="1" lang="zh-CN" altLang="en-US" dirty="0"/>
              <a:t>优雅的</a:t>
            </a:r>
            <a:r>
              <a:rPr kumimoji="1" lang="zh-CN" altLang="en-US" dirty="0" smtClean="0"/>
              <a:t>使用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circleNumWdBlackPlain"/>
            </a:pPr>
            <a:r>
              <a:rPr kumimoji="1" lang="zh-CN" altLang="en-US" dirty="0" smtClean="0"/>
              <a:t>像上帝一样</a:t>
            </a:r>
            <a:r>
              <a:rPr kumimoji="1" lang="zh-CN" altLang="en-US" dirty="0"/>
              <a:t>的</a:t>
            </a:r>
            <a:r>
              <a:rPr kumimoji="1" lang="zh-CN" altLang="en-US" dirty="0" smtClean="0"/>
              <a:t>使用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circleNumWdBlackPlain"/>
            </a:pPr>
            <a:r>
              <a:rPr kumimoji="1" lang="zh-CN" altLang="en-US" dirty="0" smtClean="0"/>
              <a:t>冷门但会用到的操作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circleNumWdBlackPlain"/>
            </a:pPr>
            <a:r>
              <a:rPr kumimoji="1" lang="en-US" altLang="zh-CN" dirty="0"/>
              <a:t>GUI</a:t>
            </a:r>
            <a:r>
              <a:rPr kumimoji="1" lang="zh-CN" altLang="en-US" dirty="0"/>
              <a:t>客户端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896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相对</a:t>
            </a:r>
            <a:r>
              <a:rPr kumimoji="1" lang="en-US" altLang="zh-CN" dirty="0" smtClean="0"/>
              <a:t>svn</a:t>
            </a:r>
            <a:r>
              <a:rPr kumimoji="1" lang="zh-CN" altLang="en-US" dirty="0" smtClean="0"/>
              <a:t>的优点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dirty="0"/>
              <a:t>更强大智能的合并</a:t>
            </a:r>
            <a:r>
              <a:rPr kumimoji="1" lang="zh-CN" altLang="en-US" dirty="0" smtClean="0"/>
              <a:t>能力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kumimoji="1" lang="zh-CN" altLang="en-US" dirty="0"/>
              <a:t>热操作有闪电般的</a:t>
            </a:r>
            <a:r>
              <a:rPr kumimoji="1" lang="zh-CN" altLang="en-US" dirty="0" smtClean="0"/>
              <a:t>速度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kumimoji="1" lang="zh-CN" altLang="en-US" dirty="0"/>
              <a:t>合并对提交过程的保留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kumimoji="1" lang="zh-CN" altLang="en-US" dirty="0"/>
              <a:t>一等公民支持</a:t>
            </a:r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branch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/>
              <a:t>完整配套</a:t>
            </a:r>
            <a:r>
              <a:rPr kumimoji="1" lang="zh-CN" altLang="en-US" dirty="0" smtClean="0"/>
              <a:t>的开发过程设施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详见 </a:t>
            </a:r>
            <a:r>
              <a:rPr kumimoji="1" lang="en-US" altLang="zh-CN" dirty="0" smtClean="0"/>
              <a:t>Why 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: </a:t>
            </a:r>
            <a:r>
              <a:rPr kumimoji="1" lang="en-US" altLang="zh-CN" sz="1000" dirty="0" smtClean="0">
                <a:hlinkClick r:id="rId3"/>
              </a:rPr>
              <a:t>https</a:t>
            </a:r>
            <a:r>
              <a:rPr kumimoji="1" lang="en-US" altLang="zh-CN" sz="1000" dirty="0">
                <a:hlinkClick r:id="rId3"/>
              </a:rPr>
              <a:t>://github.com/oldratlee/software-practice-miscellany/blob/master/git/</a:t>
            </a:r>
            <a:r>
              <a:rPr kumimoji="1" lang="en-US" altLang="zh-CN" sz="1000" dirty="0" smtClean="0">
                <a:hlinkClick r:id="rId3"/>
              </a:rPr>
              <a:t>README.md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281620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普通的使用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clone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modify</a:t>
            </a:r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files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add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rm</a:t>
            </a:r>
            <a:r>
              <a:rPr kumimoji="1" lang="en-US" altLang="zh-CN" dirty="0" smtClean="0"/>
              <a:t> (-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cached)/mv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status (--cached)/log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commit/push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pull</a:t>
            </a:r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 branch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(-a)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 checkout &lt;branch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name&gt;</a:t>
            </a:r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76734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r>
              <a:rPr kumimoji="1" lang="en-US" altLang="zh-CN" dirty="0" smtClean="0"/>
              <a:t>. </a:t>
            </a:r>
            <a:r>
              <a:rPr kumimoji="1" lang="zh-CN" altLang="en-US" dirty="0" smtClean="0"/>
              <a:t>进阶的使用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 pull --rebase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 </a:t>
            </a:r>
            <a:r>
              <a:rPr kumimoji="1" lang="en-US" altLang="zh-CN" dirty="0"/>
              <a:t>rebase </a:t>
            </a:r>
            <a:r>
              <a:rPr kumimoji="1" lang="en-US" altLang="zh-CN" dirty="0" smtClean="0"/>
              <a:t>--abort / 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rebase --continue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 commit --amend </a:t>
            </a:r>
            <a:r>
              <a:rPr kumimoji="1" lang="en-US" altLang="zh-CN" dirty="0"/>
              <a:t>(</a:t>
            </a:r>
            <a:r>
              <a:rPr kumimoji="1" lang="en-US" altLang="zh-CN" dirty="0" smtClean="0"/>
              <a:t>--no-edit</a:t>
            </a:r>
            <a:r>
              <a:rPr kumimoji="1" lang="en-US" altLang="zh-CN" dirty="0"/>
              <a:t>)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 push </a:t>
            </a:r>
            <a:r>
              <a:rPr kumimoji="1" lang="en-US" altLang="zh-CN" dirty="0"/>
              <a:t>(</a:t>
            </a:r>
            <a:r>
              <a:rPr kumimoji="1" lang="en-US" altLang="zh-CN" dirty="0" smtClean="0"/>
              <a:t>-f)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 diff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smtClean="0"/>
              <a:t>--cached</a:t>
            </a:r>
            <a:r>
              <a:rPr kumimoji="1" lang="en-US" altLang="zh-CN" dirty="0"/>
              <a:t>)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 reset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(--hard)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 </a:t>
            </a:r>
            <a:r>
              <a:rPr kumimoji="1" lang="en-US" altLang="zh-CN" dirty="0"/>
              <a:t>stash </a:t>
            </a:r>
            <a:r>
              <a:rPr kumimoji="1" lang="en-US" altLang="zh-CN" dirty="0" smtClean="0"/>
              <a:t>(pop)</a:t>
            </a:r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gitignore</a:t>
            </a:r>
            <a:r>
              <a:rPr kumimoji="1" lang="zh-CN" altLang="en-US" dirty="0" smtClean="0"/>
              <a:t>文件：</a:t>
            </a:r>
            <a:r>
              <a:rPr kumimoji="1" lang="en-US" altLang="zh-CN" dirty="0" smtClean="0"/>
              <a:t> </a:t>
            </a:r>
            <a:r>
              <a:rPr kumimoji="1" lang="en-US" altLang="zh-CN" sz="1900" dirty="0" smtClean="0">
                <a:latin typeface="Monaco"/>
                <a:cs typeface="Monaco"/>
              </a:rPr>
              <a:t>.</a:t>
            </a:r>
            <a:r>
              <a:rPr kumimoji="1" lang="en-US" altLang="zh-CN" sz="1900" dirty="0" err="1" smtClean="0">
                <a:latin typeface="Monaco"/>
                <a:cs typeface="Monaco"/>
              </a:rPr>
              <a:t>classpath</a:t>
            </a:r>
            <a:r>
              <a:rPr kumimoji="1" lang="en-US" altLang="zh-CN" sz="1900" dirty="0" smtClean="0">
                <a:latin typeface="Monaco"/>
                <a:cs typeface="Monaco"/>
              </a:rPr>
              <a:t> </a:t>
            </a:r>
            <a:r>
              <a:rPr kumimoji="1" lang="en-US" altLang="zh-CN" sz="1900" b="1" dirty="0" smtClean="0">
                <a:solidFill>
                  <a:srgbClr val="800000"/>
                </a:solidFill>
                <a:latin typeface="Monaco"/>
                <a:cs typeface="Monaco"/>
              </a:rPr>
              <a:t>*</a:t>
            </a:r>
            <a:r>
              <a:rPr kumimoji="1" lang="en-US" altLang="zh-CN" sz="1900" dirty="0" smtClean="0">
                <a:solidFill>
                  <a:srgbClr val="800000"/>
                </a:solidFill>
                <a:latin typeface="Monaco"/>
                <a:cs typeface="Monaco"/>
              </a:rPr>
              <a:t>.jar</a:t>
            </a:r>
            <a:r>
              <a:rPr kumimoji="1" lang="en-US" altLang="zh-CN" sz="1900" dirty="0" smtClean="0">
                <a:latin typeface="Monaco"/>
                <a:cs typeface="Monaco"/>
              </a:rPr>
              <a:t> </a:t>
            </a:r>
            <a:r>
              <a:rPr kumimoji="1" lang="en-US" altLang="zh-CN" sz="1900" b="1" dirty="0" smtClean="0">
                <a:solidFill>
                  <a:srgbClr val="000090"/>
                </a:solidFill>
                <a:latin typeface="Monaco"/>
                <a:cs typeface="Monaco"/>
              </a:rPr>
              <a:t>target/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endParaRPr kumimoji="1" lang="en-US" altLang="zh-CN" sz="20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2000" dirty="0" smtClean="0"/>
              <a:t>git </a:t>
            </a:r>
            <a:r>
              <a:rPr kumimoji="1" lang="en-US" altLang="zh-CN" sz="2000" dirty="0" err="1"/>
              <a:t>submodule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init</a:t>
            </a:r>
            <a:r>
              <a:rPr kumimoji="1" lang="en-US" altLang="zh-CN" sz="2000" dirty="0"/>
              <a:t>/update</a:t>
            </a:r>
          </a:p>
          <a:p>
            <a:pPr>
              <a:buFont typeface="Wingdings" charset="2"/>
              <a:buChar char="Ø"/>
            </a:pPr>
            <a:endParaRPr kumimoji="1" lang="zh-CN" altLang="en-US" sz="1900" b="1" dirty="0">
              <a:solidFill>
                <a:srgbClr val="000090"/>
              </a:solidFill>
              <a:latin typeface="Monaco"/>
              <a:cs typeface="Monaco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582626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en-US" altLang="zh-CN" dirty="0" smtClean="0"/>
              <a:t>. </a:t>
            </a:r>
            <a:r>
              <a:rPr kumimoji="1" lang="zh-CN" altLang="en-US" dirty="0" smtClean="0"/>
              <a:t>优雅的使用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38388"/>
            <a:ext cx="8305800" cy="448094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dirty="0" smtClean="0"/>
              <a:t>使用</a:t>
            </a:r>
            <a:r>
              <a:rPr kumimoji="1" lang="en-US" altLang="zh-CN" b="1" dirty="0" smtClean="0">
                <a:solidFill>
                  <a:srgbClr val="000090"/>
                </a:solidFill>
              </a:rPr>
              <a:t>zsh </a:t>
            </a:r>
            <a:r>
              <a:rPr kumimoji="1" lang="en-US" altLang="zh-CN" dirty="0" smtClean="0"/>
              <a:t>+ </a:t>
            </a:r>
            <a:r>
              <a:rPr kumimoji="1" lang="en-US" altLang="zh-CN" b="1" dirty="0" smtClean="0">
                <a:solidFill>
                  <a:srgbClr val="000090"/>
                </a:solidFill>
                <a:hlinkClick r:id="rId3"/>
              </a:rPr>
              <a:t>oh</a:t>
            </a:r>
            <a:r>
              <a:rPr kumimoji="1" lang="en-US" altLang="zh-CN" b="1" dirty="0">
                <a:solidFill>
                  <a:srgbClr val="000090"/>
                </a:solidFill>
                <a:hlinkClick r:id="rId3"/>
              </a:rPr>
              <a:t>-my-zsh</a:t>
            </a:r>
            <a:r>
              <a:rPr kumimoji="1" lang="zh-CN" altLang="zh-CN" dirty="0"/>
              <a:t>，</a:t>
            </a:r>
            <a:r>
              <a:rPr kumimoji="1" lang="zh-CN" altLang="en-US" dirty="0"/>
              <a:t>快捷了太多！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smtClean="0"/>
              <a:t>oh</a:t>
            </a:r>
            <a:r>
              <a:rPr kumimoji="1" lang="en-US" altLang="zh-CN" dirty="0"/>
              <a:t>-my-zsh</a:t>
            </a:r>
            <a:r>
              <a:rPr kumimoji="1" lang="zh-CN" altLang="en-US" dirty="0" smtClean="0"/>
              <a:t>给</a:t>
            </a:r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加了哪些别名</a:t>
            </a:r>
            <a:r>
              <a:rPr kumimoji="1" lang="zh-CN" altLang="en-US" dirty="0"/>
              <a:t>：</a:t>
            </a:r>
            <a:r>
              <a:rPr kumimoji="1" lang="en-US" altLang="zh-CN" b="1" dirty="0">
                <a:solidFill>
                  <a:schemeClr val="tx2">
                    <a:lumMod val="75000"/>
                    <a:lumOff val="25000"/>
                  </a:schemeClr>
                </a:solidFill>
                <a:latin typeface="Monaco"/>
                <a:cs typeface="Monaco"/>
              </a:rPr>
              <a:t>alias | grep git</a:t>
            </a:r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/>
              <a:t>git tag -a "v1.2.3" -m "release v1.2.3"</a:t>
            </a:r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 checkout -b &lt;new branch name</a:t>
            </a:r>
            <a:r>
              <a:rPr kumimoji="1" lang="en-US" altLang="zh-CN" dirty="0"/>
              <a:t>&gt;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/>
              <a:t>git rebase/git rebase --abort/git rebase –continue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 merge</a:t>
            </a:r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上面命令其实是引入工作流。更多说明参见 </a:t>
            </a:r>
            <a:r>
              <a:rPr kumimoji="1" lang="en-US" altLang="zh-CN" dirty="0" smtClean="0">
                <a:hlinkClick r:id="rId4"/>
              </a:rPr>
              <a:t>Git</a:t>
            </a:r>
            <a:r>
              <a:rPr kumimoji="1" lang="zh-CN" altLang="en-US" dirty="0">
                <a:hlinkClick r:id="rId4"/>
              </a:rPr>
              <a:t>工作流指南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我们一起走一下</a:t>
            </a:r>
            <a:r>
              <a:rPr kumimoji="1" lang="en-US" altLang="zh-CN" dirty="0"/>
              <a:t>2</a:t>
            </a:r>
            <a:r>
              <a:rPr kumimoji="1" lang="zh-CN" altLang="en-US" dirty="0" smtClean="0"/>
              <a:t>个吧</a:t>
            </a:r>
            <a:r>
              <a:rPr kumimoji="1" lang="zh-CN" altLang="zh-CN" dirty="0" smtClean="0"/>
              <a:t>：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b="1" dirty="0" smtClean="0">
                <a:solidFill>
                  <a:schemeClr val="accent5">
                    <a:lumMod val="75000"/>
                  </a:schemeClr>
                </a:solidFill>
              </a:rPr>
              <a:t>集中式</a:t>
            </a:r>
            <a:r>
              <a:rPr kumimoji="1" lang="zh-CN" altLang="en-US" dirty="0"/>
              <a:t>工作流</a:t>
            </a:r>
            <a:r>
              <a:rPr kumimoji="1" lang="en-US" altLang="zh-CN" dirty="0"/>
              <a:t> / </a:t>
            </a:r>
            <a:r>
              <a:rPr kumimoji="1" lang="zh-CN" altLang="en-US" b="1" dirty="0">
                <a:solidFill>
                  <a:srgbClr val="008000"/>
                </a:solidFill>
              </a:rPr>
              <a:t>功能分支</a:t>
            </a:r>
            <a:r>
              <a:rPr kumimoji="1" lang="zh-CN" altLang="en-US" dirty="0"/>
              <a:t>工作流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78635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r>
              <a:rPr kumimoji="1" lang="en-US" altLang="zh-CN" dirty="0" smtClean="0"/>
              <a:t>. </a:t>
            </a:r>
            <a:r>
              <a:rPr kumimoji="1" lang="zh-CN" altLang="en-US" dirty="0" smtClean="0"/>
              <a:t>像上帝一样的使用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 </a:t>
            </a:r>
            <a:r>
              <a:rPr kumimoji="1" lang="en-US" altLang="zh-CN" dirty="0"/>
              <a:t>rebase 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i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像上帝一样控制历史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332240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kumimoji="1" lang="en-US" altLang="zh-CN" dirty="0"/>
              <a:t>6</a:t>
            </a:r>
            <a:r>
              <a:rPr kumimoji="1" lang="en-US" altLang="zh-CN" dirty="0" smtClean="0"/>
              <a:t>.</a:t>
            </a:r>
            <a:r>
              <a:rPr kumimoji="1" lang="zh-CN" altLang="en-US" dirty="0"/>
              <a:t>冷门但会用到的操作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zh-CN" altLang="en-US" dirty="0" smtClean="0"/>
              <a:t>仓库移了位置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sz="1800" dirty="0" smtClean="0">
                <a:solidFill>
                  <a:srgbClr val="000090"/>
                </a:solidFill>
                <a:latin typeface="Monaco"/>
                <a:cs typeface="Monaco"/>
              </a:rPr>
              <a:t>git remote </a:t>
            </a:r>
            <a:r>
              <a:rPr kumimoji="1" lang="en-US" altLang="zh-CN" sz="1800" dirty="0">
                <a:solidFill>
                  <a:srgbClr val="000090"/>
                </a:solidFill>
                <a:latin typeface="Monaco"/>
                <a:cs typeface="Monaco"/>
              </a:rPr>
              <a:t>set-</a:t>
            </a:r>
            <a:r>
              <a:rPr kumimoji="1" lang="en-US" altLang="zh-CN" sz="1800" dirty="0" err="1">
                <a:solidFill>
                  <a:srgbClr val="000090"/>
                </a:solidFill>
                <a:latin typeface="Monaco"/>
                <a:cs typeface="Monaco"/>
              </a:rPr>
              <a:t>url</a:t>
            </a:r>
            <a:r>
              <a:rPr kumimoji="1" lang="en-US" altLang="zh-CN" sz="1800" dirty="0">
                <a:solidFill>
                  <a:srgbClr val="000090"/>
                </a:solidFill>
                <a:latin typeface="Monaco"/>
                <a:cs typeface="Monaco"/>
              </a:rPr>
              <a:t> origin </a:t>
            </a:r>
            <a:r>
              <a:rPr kumimoji="1" lang="en-US" altLang="zh-CN" sz="1800" dirty="0" smtClean="0">
                <a:solidFill>
                  <a:srgbClr val="000090"/>
                </a:solidFill>
                <a:latin typeface="Monaco"/>
                <a:cs typeface="Monaco"/>
              </a:rPr>
              <a:t>&lt;new repo </a:t>
            </a:r>
            <a:r>
              <a:rPr kumimoji="1" lang="en-US" altLang="zh-CN" sz="1800" dirty="0" err="1" smtClean="0">
                <a:solidFill>
                  <a:srgbClr val="000090"/>
                </a:solidFill>
                <a:latin typeface="Monaco"/>
                <a:cs typeface="Monaco"/>
              </a:rPr>
              <a:t>addr</a:t>
            </a:r>
            <a:r>
              <a:rPr kumimoji="1" lang="en-US" altLang="zh-CN" sz="1800" dirty="0" smtClean="0">
                <a:solidFill>
                  <a:srgbClr val="000090"/>
                </a:solidFill>
                <a:latin typeface="Monaco"/>
                <a:cs typeface="Monaco"/>
              </a:rPr>
              <a:t>&gt;</a:t>
            </a:r>
            <a:endParaRPr kumimoji="1" lang="en-US" altLang="zh-CN" dirty="0" smtClean="0">
              <a:solidFill>
                <a:srgbClr val="000090"/>
              </a:solidFill>
              <a:latin typeface="Monaco"/>
              <a:cs typeface="Monaco"/>
            </a:endParaRPr>
          </a:p>
          <a:p>
            <a:pPr>
              <a:buFont typeface="Wingdings" charset="2"/>
              <a:buChar char="Ø"/>
            </a:pP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修改提交</a:t>
            </a:r>
            <a:r>
              <a:rPr kumimoji="1" lang="zh-CN" altLang="en-US" dirty="0" smtClean="0"/>
              <a:t>的作者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公司</a:t>
            </a:r>
            <a:r>
              <a:rPr kumimoji="1" lang="en-US" altLang="zh-CN" dirty="0" err="1" smtClean="0"/>
              <a:t>GitLab</a:t>
            </a:r>
            <a:r>
              <a:rPr kumimoji="1" lang="zh-CN" altLang="en-US" dirty="0" smtClean="0"/>
              <a:t>限制用内部邮箱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先设置要的邮箱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sz="1800" dirty="0" err="1" smtClean="0">
                <a:solidFill>
                  <a:srgbClr val="000090"/>
                </a:solidFill>
                <a:latin typeface="Monaco"/>
                <a:cs typeface="Monaco"/>
              </a:rPr>
              <a:t>git</a:t>
            </a:r>
            <a:r>
              <a:rPr kumimoji="1" lang="en-US" altLang="zh-CN" sz="1800" dirty="0" smtClean="0">
                <a:solidFill>
                  <a:srgbClr val="000090"/>
                </a:solidFill>
                <a:latin typeface="Monaco"/>
                <a:cs typeface="Monaco"/>
              </a:rPr>
              <a:t> </a:t>
            </a:r>
            <a:r>
              <a:rPr kumimoji="1" lang="en-US" altLang="zh-CN" sz="1800" dirty="0" err="1">
                <a:solidFill>
                  <a:srgbClr val="000090"/>
                </a:solidFill>
                <a:latin typeface="Monaco"/>
                <a:cs typeface="Monaco"/>
              </a:rPr>
              <a:t>config</a:t>
            </a:r>
            <a:r>
              <a:rPr kumimoji="1" lang="en-US" altLang="zh-CN" sz="1800" dirty="0">
                <a:solidFill>
                  <a:srgbClr val="000090"/>
                </a:solidFill>
                <a:latin typeface="Monaco"/>
                <a:cs typeface="Monaco"/>
              </a:rPr>
              <a:t> </a:t>
            </a:r>
            <a:r>
              <a:rPr kumimoji="1" lang="en-US" altLang="zh-CN" sz="1800" dirty="0" smtClean="0">
                <a:solidFill>
                  <a:srgbClr val="000090"/>
                </a:solidFill>
                <a:latin typeface="Monaco"/>
                <a:cs typeface="Monaco"/>
              </a:rPr>
              <a:t>(--global) </a:t>
            </a:r>
            <a:r>
              <a:rPr kumimoji="1" lang="en-US" altLang="zh-CN" sz="1800" dirty="0" err="1" smtClean="0">
                <a:solidFill>
                  <a:srgbClr val="000090"/>
                </a:solidFill>
                <a:latin typeface="Monaco"/>
                <a:cs typeface="Monaco"/>
              </a:rPr>
              <a:t>user.email</a:t>
            </a:r>
            <a:r>
              <a:rPr kumimoji="1" lang="en-US" altLang="zh-CN" sz="1800" dirty="0" smtClean="0">
                <a:solidFill>
                  <a:srgbClr val="000090"/>
                </a:solidFill>
                <a:latin typeface="Monaco"/>
                <a:cs typeface="Monaco"/>
              </a:rPr>
              <a:t> </a:t>
            </a:r>
            <a:r>
              <a:rPr kumimoji="1" lang="en-US" altLang="zh-CN" sz="1800" dirty="0" err="1" smtClean="0">
                <a:solidFill>
                  <a:srgbClr val="000090"/>
                </a:solidFill>
                <a:latin typeface="Monaco"/>
                <a:cs typeface="Monaco"/>
              </a:rPr>
              <a:t>foo@tb.com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再 </a:t>
            </a:r>
            <a:r>
              <a:rPr kumimoji="1" lang="en-US" altLang="zh-CN" sz="1800" dirty="0" smtClean="0">
                <a:solidFill>
                  <a:srgbClr val="000090"/>
                </a:solidFill>
                <a:latin typeface="Monaco"/>
                <a:cs typeface="Monaco"/>
              </a:rPr>
              <a:t>git </a:t>
            </a:r>
            <a:r>
              <a:rPr kumimoji="1" lang="en-US" altLang="zh-CN" sz="1800" dirty="0">
                <a:solidFill>
                  <a:srgbClr val="000090"/>
                </a:solidFill>
                <a:latin typeface="Monaco"/>
                <a:cs typeface="Monaco"/>
              </a:rPr>
              <a:t>commit --amend --no-</a:t>
            </a:r>
            <a:r>
              <a:rPr kumimoji="1" lang="en-US" altLang="zh-CN" sz="1800" dirty="0" smtClean="0">
                <a:solidFill>
                  <a:srgbClr val="000090"/>
                </a:solidFill>
                <a:latin typeface="Monaco"/>
                <a:cs typeface="Monaco"/>
              </a:rPr>
              <a:t>edit</a:t>
            </a:r>
            <a:r>
              <a:rPr kumimoji="1" lang="zh-CN" altLang="en-US" sz="1800" dirty="0" smtClean="0">
                <a:solidFill>
                  <a:srgbClr val="000090"/>
                </a:solidFill>
                <a:latin typeface="Monaco"/>
                <a:cs typeface="Monaco"/>
              </a:rPr>
              <a:t> </a:t>
            </a:r>
            <a:r>
              <a:rPr kumimoji="1" lang="en-US" altLang="zh-CN" sz="1800" dirty="0" smtClean="0">
                <a:solidFill>
                  <a:srgbClr val="000090"/>
                </a:solidFill>
                <a:latin typeface="Monaco"/>
                <a:cs typeface="Monaco"/>
              </a:rPr>
              <a:t>-</a:t>
            </a:r>
            <a:r>
              <a:rPr kumimoji="1" lang="en-US" altLang="zh-CN" sz="1800" dirty="0">
                <a:solidFill>
                  <a:srgbClr val="000090"/>
                </a:solidFill>
                <a:latin typeface="Monaco"/>
                <a:cs typeface="Monaco"/>
              </a:rPr>
              <a:t>-reset-</a:t>
            </a:r>
            <a:r>
              <a:rPr kumimoji="1" lang="en-US" altLang="zh-CN" sz="1800" dirty="0" smtClean="0">
                <a:solidFill>
                  <a:srgbClr val="000090"/>
                </a:solidFill>
                <a:latin typeface="Monaco"/>
                <a:cs typeface="Monaco"/>
              </a:rPr>
              <a:t>author</a:t>
            </a:r>
            <a:endParaRPr kumimoji="1" lang="zh-CN" altLang="en-US" dirty="0">
              <a:solidFill>
                <a:srgbClr val="000090"/>
              </a:solidFill>
              <a:latin typeface="Monaco"/>
              <a:cs typeface="Monaco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475170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素描簿">
  <a:themeElements>
    <a:clrScheme name="素描簿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素描簿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素描簿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素描簿.thmx</Template>
  <TotalTime>1236</TotalTime>
  <Words>677</Words>
  <Application>Microsoft Macintosh PowerPoint</Application>
  <PresentationFormat>全屏显示(4:3)</PresentationFormat>
  <Paragraphs>193</Paragraphs>
  <Slides>19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素描簿</vt:lpstr>
      <vt:lpstr>Git/GitLab(Github) 使用</vt:lpstr>
      <vt:lpstr>Git篇</vt:lpstr>
      <vt:lpstr>大纲</vt:lpstr>
      <vt:lpstr>1. 相对svn的优点</vt:lpstr>
      <vt:lpstr>2. 普通的使用</vt:lpstr>
      <vt:lpstr>3. 进阶的使用</vt:lpstr>
      <vt:lpstr>4. 优雅的使用</vt:lpstr>
      <vt:lpstr>5. 像上帝一样的使用</vt:lpstr>
      <vt:lpstr>6.冷门但会用到的操作</vt:lpstr>
      <vt:lpstr>7. GUI客户端</vt:lpstr>
      <vt:lpstr>GitLab（Github）篇</vt:lpstr>
      <vt:lpstr>大纲</vt:lpstr>
      <vt:lpstr>1. Markdown/Wiki</vt:lpstr>
      <vt:lpstr>2. Issue</vt:lpstr>
      <vt:lpstr>3. Milestone</vt:lpstr>
      <vt:lpstr>4. CI/Code Coverage</vt:lpstr>
      <vt:lpstr>5. Pull Request（社区化）</vt:lpstr>
      <vt:lpstr>资源索引</vt:lpstr>
      <vt:lpstr>PowerPoint 演示文稿</vt:lpstr>
    </vt:vector>
  </TitlesOfParts>
  <Company>oldratlee.com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Git/GitLab 使用介绍</dc:title>
  <dc:creator>Jerry Lee</dc:creator>
  <cp:lastModifiedBy>鼎 李</cp:lastModifiedBy>
  <cp:revision>181</cp:revision>
  <dcterms:created xsi:type="dcterms:W3CDTF">2014-12-16T09:22:43Z</dcterms:created>
  <dcterms:modified xsi:type="dcterms:W3CDTF">2016-02-24T12:57:36Z</dcterms:modified>
</cp:coreProperties>
</file>