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4" r:id="rId4"/>
    <p:sldId id="257" r:id="rId5"/>
    <p:sldId id="260" r:id="rId6"/>
    <p:sldId id="267" r:id="rId7"/>
    <p:sldId id="265" r:id="rId8"/>
    <p:sldId id="258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96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6DD70-F89A-A14F-95F4-D75D1C3BD17E}" type="datetimeFigureOut">
              <a:rPr kumimoji="1" lang="zh-CN" altLang="en-US" smtClean="0"/>
              <a:t>14/12/17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447FE-6EC9-1A4E-A615-434BF2D2C3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53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447FE-6EC9-1A4E-A615-434BF2D2C34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64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oldratlee" TargetMode="External"/><Relationship Id="rId3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hyperlink" Target="https://github.com/oldratle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软件工程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 smtClean="0"/>
              <a:t>				</a:t>
            </a:r>
            <a:r>
              <a:rPr kumimoji="1" lang="zh-CN" altLang="zh-CN" dirty="0" smtClean="0"/>
              <a:t>@</a:t>
            </a:r>
            <a:r>
              <a:rPr kumimoji="1" lang="en-US" altLang="zh-CN" dirty="0" err="1" smtClean="0">
                <a:hlinkClick r:id="rId2"/>
              </a:rPr>
              <a:t>oldratlee</a:t>
            </a:r>
            <a:endParaRPr kumimoji="1"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1971524" y="4511524"/>
            <a:ext cx="3023809" cy="399143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2840" y="2568681"/>
            <a:ext cx="1413161" cy="205170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3668890" y="1538397"/>
            <a:ext cx="4430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别扯这些看起来</a:t>
            </a:r>
            <a:endParaRPr kumimoji="1" lang="en-US" altLang="zh-CN" sz="32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kumimoji="1" lang="zh-CN" alt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高大上的货！！！</a:t>
            </a:r>
            <a:endParaRPr kumimoji="1" lang="zh-CN" alt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9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accel="27500" fill="hold" nodeType="withEffect" p14:presetBounceEnd="81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667">
                                          <p:cBhvr additive="base">
                                            <p:cTn id="10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667">
                                          <p:cBhvr additive="base">
                                            <p:cTn id="11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accel="275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实践</a:t>
            </a:r>
            <a:r>
              <a:rPr kumimoji="1" lang="en-US" altLang="zh-CN" dirty="0" smtClean="0"/>
              <a:t>Showcase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354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kumimoji="1" lang="zh-CN" altLang="en-US" dirty="0" smtClean="0"/>
              <a:t>测试</a:t>
            </a:r>
            <a:r>
              <a:rPr kumimoji="1" lang="zh-CN" altLang="en-US" dirty="0"/>
              <a:t>、打包、验</a:t>
            </a:r>
            <a:r>
              <a:rPr kumimoji="1" lang="zh-CN" altLang="en-US" dirty="0" smtClean="0"/>
              <a:t>收、部署</a:t>
            </a:r>
            <a:r>
              <a:rPr kumimoji="1" lang="en-US" altLang="zh-CN" dirty="0"/>
              <a:t>…</a:t>
            </a:r>
            <a:r>
              <a:rPr kumimoji="1" lang="zh-CN" altLang="en-US" dirty="0"/>
              <a:t>所有重复的</a:t>
            </a:r>
            <a:r>
              <a:rPr kumimoji="1" lang="zh-CN" altLang="en-US" dirty="0" smtClean="0"/>
              <a:t>操作，</a:t>
            </a:r>
            <a:r>
              <a:rPr kumimoji="1" lang="zh-CN" altLang="en-US" dirty="0"/>
              <a:t>脚本化</a:t>
            </a:r>
            <a:r>
              <a:rPr kumimoji="1" lang="zh-CN" altLang="en-US" dirty="0" smtClean="0"/>
              <a:t>！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操作版本化、可持续改进、可重复！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自动！</a:t>
            </a:r>
            <a:r>
              <a:rPr kumimoji="1" lang="zh-CN" altLang="en-US" dirty="0"/>
              <a:t>自动</a:t>
            </a:r>
            <a:r>
              <a:rPr kumimoji="1" lang="zh-CN" altLang="en-US" dirty="0" smtClean="0"/>
              <a:t>！！快速！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58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67" t="52222" r="833" b="8888"/>
          <a:stretch>
            <a:fillRect/>
          </a:stretch>
        </p:blipFill>
        <p:spPr bwMode="auto">
          <a:xfrm rot="21429537">
            <a:off x="1786057" y="1496239"/>
            <a:ext cx="5993354" cy="211090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2209800" y="3124200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软件如何做得</a:t>
            </a:r>
            <a:r>
              <a:rPr kumimoji="1" lang="zh-CN" altLang="en-US" sz="8800" dirty="0" smtClean="0"/>
              <a:t>爽</a:t>
            </a:r>
            <a:r>
              <a:rPr kumimoji="1" lang="zh-CN" altLang="en-US" dirty="0"/>
              <a:t>！</a:t>
            </a: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2209800" y="5056632"/>
            <a:ext cx="6477000" cy="1174088"/>
          </a:xfrm>
          <a:prstGeom prst="rect">
            <a:avLst/>
          </a:prstGeo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说些工程实践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r>
              <a:rPr kumimoji="1" lang="en-US" altLang="zh-CN" dirty="0"/>
              <a:t>				</a:t>
            </a:r>
            <a:r>
              <a:rPr kumimoji="1" lang="zh-CN" altLang="zh-CN" dirty="0"/>
              <a:t>@</a:t>
            </a:r>
            <a:r>
              <a:rPr kumimoji="1" lang="en-US" altLang="zh-CN" dirty="0">
                <a:hlinkClick r:id="rId3"/>
              </a:rPr>
              <a:t>oldratlee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99417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4400" dirty="0" smtClean="0"/>
              <a:t>对系统开发者：</a:t>
            </a:r>
            <a:r>
              <a:rPr kumimoji="1" lang="en-US" altLang="zh-CN" sz="4400" dirty="0" smtClean="0"/>
              <a:t/>
            </a:r>
            <a:br>
              <a:rPr kumimoji="1" lang="en-US" altLang="zh-CN" sz="4400" dirty="0" smtClean="0"/>
            </a:br>
            <a:r>
              <a:rPr kumimoji="1" lang="zh-CN" altLang="en-US" sz="4400" b="1" dirty="0" smtClean="0">
                <a:solidFill>
                  <a:srgbClr val="000090"/>
                </a:solidFill>
              </a:rPr>
              <a:t>稳定</a:t>
            </a:r>
            <a:r>
              <a:rPr kumimoji="1" lang="zh-CN" altLang="en-US" sz="4400" dirty="0" smtClean="0"/>
              <a:t> </a:t>
            </a:r>
            <a:r>
              <a:rPr kumimoji="1" lang="zh-CN" altLang="en-US" sz="4400" b="1" dirty="0" smtClean="0">
                <a:solidFill>
                  <a:srgbClr val="FF0000"/>
                </a:solidFill>
              </a:rPr>
              <a:t>快速</a:t>
            </a:r>
            <a:r>
              <a:rPr kumimoji="1" lang="zh-CN" altLang="en-US" sz="4400" dirty="0" smtClean="0"/>
              <a:t> 的发布</a:t>
            </a:r>
            <a:endParaRPr kumimoji="1" lang="en-US" altLang="zh-CN" sz="4400" dirty="0" smtClean="0"/>
          </a:p>
          <a:p>
            <a:endParaRPr kumimoji="1" lang="en-US" altLang="zh-CN" sz="4400" dirty="0" smtClean="0"/>
          </a:p>
          <a:p>
            <a:r>
              <a:rPr kumimoji="1" lang="zh-CN" altLang="en-US" sz="4400" dirty="0" smtClean="0"/>
              <a:t>对系统用户：</a:t>
            </a:r>
            <a:r>
              <a:rPr kumimoji="1" lang="en-US" altLang="zh-CN" sz="4400" dirty="0" smtClean="0"/>
              <a:t/>
            </a:r>
            <a:br>
              <a:rPr kumimoji="1" lang="en-US" altLang="zh-CN" sz="4400" dirty="0" smtClean="0"/>
            </a:br>
            <a:r>
              <a:rPr kumimoji="1" lang="zh-CN" altLang="en-US" sz="4400" b="1" dirty="0" smtClean="0">
                <a:solidFill>
                  <a:srgbClr val="000090"/>
                </a:solidFill>
              </a:rPr>
              <a:t>稳定</a:t>
            </a:r>
            <a:r>
              <a:rPr kumimoji="1" lang="zh-CN" altLang="en-US" sz="4400" dirty="0" smtClean="0"/>
              <a:t> </a:t>
            </a:r>
            <a:r>
              <a:rPr kumimoji="1" lang="zh-CN" altLang="en-US" sz="4400" b="1" dirty="0" smtClean="0">
                <a:solidFill>
                  <a:srgbClr val="FF0000"/>
                </a:solidFill>
              </a:rPr>
              <a:t>快速 </a:t>
            </a:r>
            <a:r>
              <a:rPr kumimoji="1" lang="zh-CN" altLang="en-US" sz="4400" dirty="0" smtClean="0"/>
              <a:t>的使用</a:t>
            </a:r>
            <a:endParaRPr kumimoji="1" lang="zh-CN" altLang="en-US" sz="4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 flipV="1">
            <a:off x="5610080" y="2781834"/>
            <a:ext cx="2617933" cy="1999122"/>
          </a:xfrm>
          <a:prstGeom prst="rect">
            <a:avLst/>
          </a:prstGeom>
          <a:effectLst>
            <a:outerShdw blurRad="165100" dist="279400" dir="21594000" algn="ctr" rotWithShape="0">
              <a:schemeClr val="tx1">
                <a:alpha val="5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04063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89708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开发者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改了之后不知道会影响哪些？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环境部署好扯蛋！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环境依赖</a:t>
            </a:r>
            <a:r>
              <a:rPr kumimoji="1" lang="zh-CN" altLang="en-US" dirty="0"/>
              <a:t>不知道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依赖好复杂：环境、配置、外部系统（中间件</a:t>
            </a:r>
            <a:r>
              <a:rPr kumimoji="1" lang="en-US" altLang="zh-CN" dirty="0" smtClean="0"/>
              <a:t>etc.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如何保证修改可以上线？上线的准则是什么？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反复手工测试？下个版本验收还有这个测试</a:t>
            </a:r>
            <a:r>
              <a:rPr kumimoji="1" lang="en-US" altLang="zh-CN" dirty="0" smtClean="0"/>
              <a:t>Case</a:t>
            </a:r>
            <a:r>
              <a:rPr kumimoji="1" lang="zh-CN" altLang="en-US" dirty="0" smtClean="0"/>
              <a:t>吗？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打包方法非常易出错</a:t>
            </a:r>
            <a:r>
              <a:rPr kumimoji="1" lang="zh-CN" altLang="en-US" dirty="0"/>
              <a:t>？</a:t>
            </a:r>
            <a:r>
              <a:rPr kumimoji="1" lang="zh-CN" altLang="en-US" dirty="0" smtClean="0"/>
              <a:t>检验靠经验的人肉方式？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如何快速上手？要口中相传，还是要贴身保卫？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深入使用？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怎么知道有哪些坑？有什么最佳实践？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某个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是哪个版本可以用？不同版本的稳定度如何？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 rot="340520">
            <a:off x="5043667" y="1196527"/>
            <a:ext cx="4181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cap="all" dirty="0" smtClean="0">
                <a:ln w="9000" cmpd="sng">
                  <a:solidFill>
                    <a:srgbClr val="8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简单的操作（自动）！</a:t>
            </a:r>
            <a:endParaRPr kumimoji="1" lang="en-US" altLang="zh-CN" sz="3200" b="1" cap="all" dirty="0" smtClean="0">
              <a:ln w="9000" cmpd="sng">
                <a:solidFill>
                  <a:srgbClr val="80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kumimoji="1" lang="zh-CN" altLang="en-US" sz="3200" b="1" cap="all" dirty="0" smtClean="0">
                <a:ln w="9000" cmpd="sng">
                  <a:solidFill>
                    <a:srgbClr val="8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明确的说明（文档）！</a:t>
            </a:r>
            <a:endParaRPr kumimoji="1" lang="zh-CN" altLang="en-US" sz="3200" b="1" cap="all" dirty="0">
              <a:ln w="9000" cmpd="sng">
                <a:solidFill>
                  <a:srgbClr val="80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144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关注点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开发者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修改跟踪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协作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测试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功能确认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安全发布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快速稳</a:t>
            </a:r>
            <a:r>
              <a:rPr kumimoji="1" lang="zh-CN" altLang="en-US" dirty="0"/>
              <a:t>定的</a:t>
            </a:r>
            <a:r>
              <a:rPr kumimoji="1" lang="zh-CN" altLang="en-US" dirty="0" smtClean="0"/>
              <a:t>部署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快速上手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完整使用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版本兼容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614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深度版本化，可以方便的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Merge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可以，但是</a:t>
            </a:r>
            <a:r>
              <a:rPr kumimoji="1" lang="en-US" altLang="zh-CN" dirty="0" smtClean="0"/>
              <a:t>PPT</a:t>
            </a:r>
            <a:r>
              <a:rPr kumimoji="1" lang="zh-CN" altLang="en-US" smtClean="0"/>
              <a:t>等二进制文件不能！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4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有关开发者的实践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如何做到 </a:t>
            </a:r>
            <a:r>
              <a:rPr kumimoji="1" lang="zh-CN" altLang="en-US" b="1" dirty="0" smtClean="0">
                <a:solidFill>
                  <a:srgbClr val="000090"/>
                </a:solidFill>
              </a:rPr>
              <a:t>稳</a:t>
            </a:r>
            <a:r>
              <a:rPr kumimoji="1" lang="zh-CN" altLang="en-US" b="1" dirty="0">
                <a:solidFill>
                  <a:srgbClr val="000090"/>
                </a:solidFill>
              </a:rPr>
              <a:t>定</a:t>
            </a:r>
            <a:r>
              <a:rPr kumimoji="1" lang="zh-CN" altLang="en-US" dirty="0"/>
              <a:t> </a:t>
            </a:r>
            <a:r>
              <a:rPr kumimoji="1" lang="zh-CN" altLang="en-US" b="1" dirty="0">
                <a:solidFill>
                  <a:srgbClr val="FF0000"/>
                </a:solidFill>
              </a:rPr>
              <a:t>快速</a:t>
            </a:r>
            <a:r>
              <a:rPr kumimoji="1" lang="zh-CN" altLang="en-US" dirty="0"/>
              <a:t> 的发</a:t>
            </a:r>
            <a:r>
              <a:rPr kumimoji="1" lang="zh-CN" altLang="en-US" dirty="0" smtClean="0"/>
              <a:t>布？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mtClean="0"/>
              <a:t>如果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87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GitLab</a:t>
            </a:r>
            <a:r>
              <a:rPr kumimoji="1" lang="en-US" altLang="zh-CN" dirty="0" smtClean="0"/>
              <a:t>/VCS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953529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保证提交干净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修正提交（</a:t>
            </a:r>
            <a:r>
              <a:rPr kumimoji="1" lang="en-US" altLang="zh-CN" sz="1800" dirty="0" err="1">
                <a:solidFill>
                  <a:srgbClr val="000090"/>
                </a:solidFill>
                <a:latin typeface="Monaco"/>
                <a:cs typeface="Monaco"/>
              </a:rPr>
              <a:t>git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 commit </a:t>
            </a:r>
            <a:r>
              <a:rPr kumimoji="1" lang="en-US" altLang="zh-CN" sz="1800" b="1" dirty="0" smtClean="0">
                <a:solidFill>
                  <a:srgbClr val="008000"/>
                </a:solidFill>
                <a:latin typeface="Monaco"/>
                <a:cs typeface="Monaco"/>
              </a:rPr>
              <a:t>--amend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不要出现不必要合并提交！（</a:t>
            </a:r>
            <a:r>
              <a:rPr kumimoji="1" lang="en-US" altLang="zh-CN" sz="1800" dirty="0" err="1">
                <a:solidFill>
                  <a:srgbClr val="000090"/>
                </a:solidFill>
                <a:latin typeface="Monaco"/>
                <a:cs typeface="Monaco"/>
              </a:rPr>
              <a:t>git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 pull </a:t>
            </a:r>
            <a:r>
              <a:rPr kumimoji="1" lang="en-US" altLang="zh-CN" sz="1800" b="1" dirty="0">
                <a:solidFill>
                  <a:srgbClr val="008000"/>
                </a:solidFill>
                <a:latin typeface="Monaco"/>
                <a:cs typeface="Monaco"/>
              </a:rPr>
              <a:t>--rebase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＃ 合并提交让修改的分析变得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不可控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r>
              <a:rPr kumimoji="1" lang="zh-CN" altLang="en-US" dirty="0" smtClean="0"/>
              <a:t>功能分支开发（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的分支极其</a:t>
            </a:r>
            <a:r>
              <a:rPr kumimoji="1" lang="zh-CN" altLang="en-US" b="1" dirty="0" smtClean="0">
                <a:solidFill>
                  <a:srgbClr val="008000"/>
                </a:solidFill>
              </a:rPr>
              <a:t>廉价</a:t>
            </a:r>
            <a:r>
              <a:rPr kumimoji="1" lang="zh-CN" altLang="en-US" dirty="0" smtClean="0"/>
              <a:t>！）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保持各自的独立的开发节奏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可交流回溯的</a:t>
            </a:r>
            <a:r>
              <a:rPr kumimoji="1" lang="zh-CN" altLang="en-US" dirty="0"/>
              <a:t>修改</a:t>
            </a:r>
            <a:r>
              <a:rPr kumimoji="1" lang="zh-CN" altLang="en-US" dirty="0" smtClean="0"/>
              <a:t>意图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提交有对应的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，提交注释中带上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号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（</a:t>
            </a:r>
            <a:r>
              <a:rPr kumimoji="1" lang="en-US" altLang="zh-CN" sz="1900" dirty="0" err="1">
                <a:solidFill>
                  <a:srgbClr val="000090"/>
                </a:solidFill>
                <a:latin typeface="Monaco"/>
                <a:cs typeface="Monaco"/>
              </a:rPr>
              <a:t>git</a:t>
            </a:r>
            <a:r>
              <a:rPr kumimoji="1" lang="en-US" altLang="zh-CN" sz="1900" dirty="0">
                <a:solidFill>
                  <a:srgbClr val="000090"/>
                </a:solidFill>
                <a:latin typeface="Monaco"/>
                <a:cs typeface="Monaco"/>
              </a:rPr>
              <a:t> commit </a:t>
            </a:r>
            <a:r>
              <a:rPr kumimoji="1" lang="en-US" altLang="zh-CN" sz="1900" b="1" dirty="0">
                <a:solidFill>
                  <a:srgbClr val="008000"/>
                </a:solidFill>
                <a:latin typeface="Monaco"/>
                <a:cs typeface="Monaco"/>
              </a:rPr>
              <a:t>-</a:t>
            </a:r>
            <a:r>
              <a:rPr kumimoji="1" lang="en-US" altLang="zh-CN" sz="1900" b="1" dirty="0" smtClean="0">
                <a:solidFill>
                  <a:srgbClr val="008000"/>
                </a:solidFill>
                <a:latin typeface="Monaco"/>
                <a:cs typeface="Monaco"/>
              </a:rPr>
              <a:t>m "add input </a:t>
            </a:r>
            <a:r>
              <a:rPr kumimoji="1" lang="en-US" altLang="zh-CN" sz="1900" b="1" dirty="0" err="1" smtClean="0">
                <a:solidFill>
                  <a:srgbClr val="008000"/>
                </a:solidFill>
                <a:latin typeface="Monaco"/>
                <a:cs typeface="Monaco"/>
              </a:rPr>
              <a:t>param</a:t>
            </a:r>
            <a:r>
              <a:rPr kumimoji="1" lang="en-US" altLang="zh-CN" sz="1900" b="1" dirty="0" smtClean="0">
                <a:solidFill>
                  <a:srgbClr val="008000"/>
                </a:solidFill>
                <a:latin typeface="Monaco"/>
                <a:cs typeface="Monaco"/>
              </a:rPr>
              <a:t> defense #12"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提交内容中不要包含和这个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不相关的内容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作为记录和交流的手段，全员可见。打上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，如：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b="1" dirty="0" smtClean="0">
                <a:solidFill>
                  <a:srgbClr val="FF0000"/>
                </a:solidFill>
              </a:rPr>
              <a:t>bug</a:t>
            </a:r>
            <a:r>
              <a:rPr kumimoji="1" lang="en-US" altLang="zh-CN" dirty="0" smtClean="0"/>
              <a:t>,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feature</a:t>
            </a:r>
            <a:r>
              <a:rPr kumimoji="1" lang="en-US" altLang="zh-CN" dirty="0" smtClean="0"/>
              <a:t>, </a:t>
            </a:r>
            <a:r>
              <a:rPr kumimoji="1"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improvement</a:t>
            </a:r>
            <a:r>
              <a:rPr kumimoji="1" lang="en-US" altLang="zh-CN" dirty="0" smtClean="0"/>
              <a:t>, </a:t>
            </a:r>
            <a:r>
              <a:rPr kumimoji="1" lang="en-US" altLang="zh-CN" b="1" dirty="0" smtClean="0">
                <a:solidFill>
                  <a:srgbClr val="000090"/>
                </a:solidFill>
              </a:rPr>
              <a:t>task</a:t>
            </a:r>
            <a:r>
              <a:rPr kumimoji="1" lang="en-US" altLang="zh-CN" dirty="0" smtClean="0"/>
              <a:t>, </a:t>
            </a:r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documentation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etc</a:t>
            </a:r>
            <a:endParaRPr kumimoji="1" lang="en-US" altLang="zh-CN" dirty="0" smtClean="0"/>
          </a:p>
          <a:p>
            <a:r>
              <a:rPr kumimoji="1" lang="en-US" altLang="zh-CN" b="1" dirty="0" smtClean="0"/>
              <a:t>Milestone</a:t>
            </a:r>
            <a:r>
              <a:rPr kumimoji="1" lang="zh-CN" altLang="en-US" dirty="0" smtClean="0"/>
              <a:t>规划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发布</a:t>
            </a:r>
            <a:r>
              <a:rPr kumimoji="1" lang="en-US" altLang="zh-CN" b="1" dirty="0" smtClean="0"/>
              <a:t>Version</a:t>
            </a:r>
            <a:r>
              <a:rPr kumimoji="1" lang="zh-CN" altLang="en-US" b="1" dirty="0" smtClean="0"/>
              <a:t> </a:t>
            </a:r>
            <a:r>
              <a:rPr kumimoji="1" lang="zh-CN" altLang="en-US" dirty="0" smtClean="0"/>
              <a:t>管理（建立在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之上）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 rot="340520">
            <a:off x="6140569" y="3019188"/>
            <a:ext cx="2652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cap="all" dirty="0" smtClean="0">
                <a:ln w="9000" cmpd="sng">
                  <a:solidFill>
                    <a:srgbClr val="8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猛用</a:t>
            </a:r>
            <a:r>
              <a:rPr kumimoji="1" lang="en-US" altLang="zh-CN" sz="3200" b="1" cap="all" dirty="0" smtClean="0">
                <a:ln w="9000" cmpd="sng">
                  <a:solidFill>
                    <a:srgbClr val="8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Issue</a:t>
            </a:r>
            <a:r>
              <a:rPr kumimoji="1" lang="zh-CN" altLang="en-US" sz="3200" b="1" cap="all" dirty="0" smtClean="0">
                <a:ln w="9000" cmpd="sng">
                  <a:solidFill>
                    <a:srgbClr val="8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！</a:t>
            </a:r>
            <a:endParaRPr kumimoji="1" lang="en-US" altLang="zh-CN" sz="3200" b="1" cap="all" dirty="0" smtClean="0">
              <a:ln w="9000" cmpd="sng">
                <a:solidFill>
                  <a:srgbClr val="80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kumimoji="1" lang="zh-CN" altLang="en-US" sz="3200" b="1" cap="all" dirty="0" smtClean="0">
                <a:ln w="9000" cmpd="sng">
                  <a:solidFill>
                    <a:srgbClr val="8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猛用</a:t>
            </a:r>
            <a:r>
              <a:rPr kumimoji="1" lang="en-US" altLang="zh-CN" sz="3200" b="1" cap="all" dirty="0" smtClean="0">
                <a:ln w="9000" cmpd="sng">
                  <a:solidFill>
                    <a:srgbClr val="8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Issue</a:t>
            </a:r>
            <a:r>
              <a:rPr kumimoji="1" lang="zh-CN" altLang="en-US" sz="3200" b="1" cap="all" dirty="0" smtClean="0">
                <a:ln w="9000" cmpd="sng">
                  <a:solidFill>
                    <a:srgbClr val="8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！！</a:t>
            </a:r>
          </a:p>
        </p:txBody>
      </p:sp>
    </p:spTree>
    <p:extLst>
      <p:ext uri="{BB962C8B-B14F-4D97-AF65-F5344CB8AC3E}">
        <p14:creationId xmlns:p14="http://schemas.microsoft.com/office/powerpoint/2010/main" val="414428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有关用户的实践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593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246</TotalTime>
  <Words>221</Words>
  <Application>Microsoft Macintosh PowerPoint</Application>
  <PresentationFormat>全屏显示(4:3)</PresentationFormat>
  <Paragraphs>66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墨水池</vt:lpstr>
      <vt:lpstr>软件工程</vt:lpstr>
      <vt:lpstr>PowerPoint 演示文稿</vt:lpstr>
      <vt:lpstr>目标</vt:lpstr>
      <vt:lpstr>问题</vt:lpstr>
      <vt:lpstr>关注点</vt:lpstr>
      <vt:lpstr>关键点</vt:lpstr>
      <vt:lpstr>Part 1 有关开发者的实践</vt:lpstr>
      <vt:lpstr>Git/GitLab/VCS</vt:lpstr>
      <vt:lpstr>Part 2 有关用户的实践</vt:lpstr>
      <vt:lpstr>实践Showcase</vt:lpstr>
      <vt:lpstr>总结</vt:lpstr>
    </vt:vector>
  </TitlesOfParts>
  <Company>oldratlee.com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</dc:title>
  <dc:creator>Jerry Lee</dc:creator>
  <cp:lastModifiedBy>Jerry Lee</cp:lastModifiedBy>
  <cp:revision>48</cp:revision>
  <dcterms:created xsi:type="dcterms:W3CDTF">2014-12-16T05:34:26Z</dcterms:created>
  <dcterms:modified xsi:type="dcterms:W3CDTF">2014-12-17T06:17:02Z</dcterms:modified>
</cp:coreProperties>
</file>