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5" r:id="rId2"/>
    <p:sldId id="256" r:id="rId3"/>
    <p:sldId id="258" r:id="rId4"/>
    <p:sldId id="260" r:id="rId5"/>
    <p:sldId id="259" r:id="rId6"/>
    <p:sldId id="266" r:id="rId7"/>
    <p:sldId id="262" r:id="rId8"/>
    <p:sldId id="261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89076" autoAdjust="0"/>
  </p:normalViewPr>
  <p:slideViewPr>
    <p:cSldViewPr snapToGrid="0">
      <p:cViewPr varScale="1">
        <p:scale>
          <a:sx n="99" d="100"/>
          <a:sy n="99" d="100"/>
        </p:scale>
        <p:origin x="26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FF96DB-287C-4599-AC7E-2200E5CA16CA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A8BE1-FE64-4525-A358-1EA8F33EE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32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雅各在说，如果你还不相信我说的，那就想想神给我们最好的恩赐就是我们的主耶稣基督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A8BE1-FE64-4525-A358-1EA8F33EE1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84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A8BE1-FE64-4525-A358-1EA8F33EE1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434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A8BE1-FE64-4525-A358-1EA8F33EE1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46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A8BE1-FE64-4525-A358-1EA8F33EE1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47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A8BE1-FE64-4525-A358-1EA8F33EE1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15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A8BE1-FE64-4525-A358-1EA8F33EE1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98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A8BE1-FE64-4525-A358-1EA8F33EE1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04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A8BE1-FE64-4525-A358-1EA8F33EE1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50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4BE30-2039-3C8C-BEA5-ED7CFD4F0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86DDB-506D-3E22-EDBF-744AD9B18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93481-FBB2-7D7F-F2A9-885805F3B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6A35-C326-4A24-969D-F39554B75C8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04972-6B54-6EF3-7E37-B393F18D5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2852C-31A0-3D73-13FD-7C06FBE35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4257-79A5-4C54-BF7B-8132D823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21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FDAB2-6024-C4E2-6716-7FE7067E7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738DF7-11CD-35CB-9FD1-28617EF4D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1DC4A-639E-4DCA-E9FF-42C9A46F4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6A35-C326-4A24-969D-F39554B75C8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721E1-A5E5-F8BC-AB5D-F4753849D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8A63B-CE9F-3534-E0B8-E8A8FB4CD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4257-79A5-4C54-BF7B-8132D823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99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9446E7-7FB2-3C0A-6FD5-29F4B8D441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34DEC2-DD7D-842E-90EB-BAAAF096F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52D38-B231-8498-77FD-D238E2476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6A35-C326-4A24-969D-F39554B75C8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85EDD-5145-E295-B132-379AF926D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A96E8-B0E6-E8BF-0B25-A3296F843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4257-79A5-4C54-BF7B-8132D823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06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8A41E-CB19-E0AC-727D-58208EC2C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B2536-B1CC-D265-DCBB-EFBCF028A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EB148-4942-79A9-4016-1586207E5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6A35-C326-4A24-969D-F39554B75C8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8425A-2C86-03FB-5266-0E100841D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FA3DA-9558-59B2-7404-03AF4B5CC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4257-79A5-4C54-BF7B-8132D823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3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BC29D-C406-D468-E747-A832B44C7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4D308-449B-0E43-8CDC-664EDF607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1EC2A-6DDB-858F-329E-EB73C233B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6A35-C326-4A24-969D-F39554B75C8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A343E-160B-7EB1-449D-97B6ED40B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F99E6-49A0-1291-9EBE-952C0B46A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4257-79A5-4C54-BF7B-8132D823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5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D5887-40F1-572C-17AC-7B3A42B1E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002AD-EC81-FFDB-B30F-99889BF50E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8587A-F67E-051D-200C-03BA5E2D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A9EF8-3841-F112-E4DA-2A5FB6C90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6A35-C326-4A24-969D-F39554B75C8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536C6-F2CB-4ACD-58F8-0C06F0A06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0B0EB-E959-BC2F-F7A1-34AB963C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4257-79A5-4C54-BF7B-8132D823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04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FB006-5FE9-2B48-8801-FA9AD7010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84676-BAA6-B9ED-44CC-3E4E35B65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B4640-65EF-9E93-C68B-701ADCF05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74C260-FBC3-915A-8EF4-6D32B4ED62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2C7FA-56EC-08FB-B7FB-2D206A94B3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443BAC-DCCE-335A-BA86-FB5705ACF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6A35-C326-4A24-969D-F39554B75C8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1F7AD9-D0DC-E265-6221-50E8AF41E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DC386F-B867-0E79-6003-96DE29C52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4257-79A5-4C54-BF7B-8132D823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9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C8F9B-D61C-8854-3DE0-D39C0FC5D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8D18E-931A-062C-54B3-49C99F4C0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6A35-C326-4A24-969D-F39554B75C8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694D19-3D28-616F-FAA8-86DEB9BCF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EAA9C7-6FA6-65B8-406C-A1159D359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4257-79A5-4C54-BF7B-8132D823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64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608CB4-CF7F-D032-40B5-FF51F292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6A35-C326-4A24-969D-F39554B75C8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654294-49EB-5556-70FA-6C8F5F638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0C4B6-F991-ADD3-5F2B-A42EAB9D5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4257-79A5-4C54-BF7B-8132D823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27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D6837-EA57-2AF1-ECED-11C8C1B7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35676-3001-C456-0627-030421881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8B78A-447D-5396-00AC-3170150D0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116B8-B1D0-1B0D-968B-CA6E3E149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6A35-C326-4A24-969D-F39554B75C8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CAA32-CA6D-DEDE-7C48-F52EE2CF1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23001-8E91-413D-4B83-9D95B6A0E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4257-79A5-4C54-BF7B-8132D823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87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B58CB-257C-F3E2-06C3-EBFB3240B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D580D8-C74C-7373-7475-942DA101F7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6EBFE-27BF-8139-121C-438E1BC5C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AF744-6563-1047-997A-858A8B698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6A35-C326-4A24-969D-F39554B75C8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857E4-78C1-2EF1-6290-C4103FBEB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007F4-01BB-5FEC-C1D8-C60106851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4257-79A5-4C54-BF7B-8132D823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63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C39BB7-03A6-83E5-A81D-77B5CB6C9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F0540-2433-8366-6C8A-DB6C94FAD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1E0F4-8AF7-B827-E429-10EC71B256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C56A35-C326-4A24-969D-F39554B75C8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3DDEA-DBC5-AD4C-4CE9-8AA9ED8AC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37FB0-6824-E98B-B36A-67D857E97A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054257-79A5-4C54-BF7B-8132D823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C9D1D81-39B4-94A7-1640-09DF3FC6EB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0FCE3F-2975-F672-B6F9-70B1554D48A5}"/>
              </a:ext>
            </a:extLst>
          </p:cNvPr>
          <p:cNvSpPr txBox="1"/>
          <p:nvPr/>
        </p:nvSpPr>
        <p:spPr>
          <a:xfrm>
            <a:off x="523875" y="5317240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雅各书 </a:t>
            </a:r>
            <a:r>
              <a:rPr lang="en-US" altLang="zh-CN" sz="3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1:18-25</a:t>
            </a:r>
            <a:endParaRPr lang="en-US" sz="36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639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5B6120-152E-DD75-5514-D6CF0F033CC4}"/>
              </a:ext>
            </a:extLst>
          </p:cNvPr>
          <p:cNvSpPr txBox="1"/>
          <p:nvPr/>
        </p:nvSpPr>
        <p:spPr>
          <a:xfrm>
            <a:off x="288758" y="317634"/>
            <a:ext cx="115310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问题：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生活中如何避免自以为义</a:t>
            </a:r>
            <a:r>
              <a:rPr lang="en-US" altLang="zh-CN" dirty="0"/>
              <a:t>?</a:t>
            </a:r>
          </a:p>
          <a:p>
            <a:pPr marL="342900" indent="-342900">
              <a:buAutoNum type="arabicPeriod"/>
            </a:pPr>
            <a:r>
              <a:rPr lang="zh-CN" altLang="en-US" dirty="0"/>
              <a:t>分享你最喜欢的经文或心目中神一直提醒你的那句经文，你认为他是全备并使人自由的吗？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你是否根据经文常常考察自己，并且在生活中实践</a:t>
            </a:r>
            <a:r>
              <a:rPr lang="en-US" altLang="zh-CN" dirty="0"/>
              <a:t>?</a:t>
            </a:r>
          </a:p>
          <a:p>
            <a:pPr marL="342900" indent="-342900">
              <a:buAutoNum type="arabicPeriod"/>
            </a:pPr>
            <a:r>
              <a:rPr lang="zh-CN" altLang="en-US" dirty="0"/>
              <a:t>在实践的过程中，你对那句经文</a:t>
            </a:r>
            <a:r>
              <a:rPr lang="en-US" altLang="zh-CN" dirty="0"/>
              <a:t>/</a:t>
            </a:r>
            <a:r>
              <a:rPr lang="zh-CN" altLang="en-US" dirty="0"/>
              <a:t>圣经的理解是否有提高，并且进一步影响你的生活</a:t>
            </a:r>
            <a:r>
              <a:rPr lang="en-US" altLang="zh-CN" dirty="0"/>
              <a:t>?</a:t>
            </a:r>
          </a:p>
          <a:p>
            <a:pPr marL="342900" indent="-342900">
              <a:buAutoNum type="arabicPeriod"/>
            </a:pPr>
            <a:r>
              <a:rPr lang="zh-CN" altLang="en-US" dirty="0"/>
              <a:t>在实践的过程中，神是如何不断祝福你的</a:t>
            </a:r>
            <a:r>
              <a:rPr lang="en-US" altLang="zh-CN" dirty="0"/>
              <a:t>?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81994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03C601-80F6-220C-4851-28E3B39B4270}"/>
              </a:ext>
            </a:extLst>
          </p:cNvPr>
          <p:cNvSpPr txBox="1"/>
          <p:nvPr/>
        </p:nvSpPr>
        <p:spPr>
          <a:xfrm>
            <a:off x="116188" y="452673"/>
            <a:ext cx="531664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‪</a:t>
            </a:r>
            <a:r>
              <a:rPr lang="zh-CN" altLang="en-US" dirty="0"/>
              <a:t>‪‪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12 </a:t>
            </a:r>
            <a:r>
              <a:rPr lang="zh-CN" altLang="en-US" b="1" dirty="0"/>
              <a:t>忍受试探的人是有福的，因为他经过试验以后，必得生命的冠冕</a:t>
            </a:r>
            <a:r>
              <a:rPr lang="zh-CN" altLang="en-US" dirty="0"/>
              <a:t>；这是主应许给那些爱他之人的。</a:t>
            </a:r>
            <a:r>
              <a:rPr lang="en-US" altLang="zh-CN" dirty="0"/>
              <a:t>……</a:t>
            </a:r>
          </a:p>
          <a:p>
            <a:endParaRPr lang="en-US" altLang="zh-CN" dirty="0"/>
          </a:p>
          <a:p>
            <a:r>
              <a:rPr lang="en-US" altLang="zh-CN" dirty="0"/>
              <a:t>17 </a:t>
            </a:r>
            <a:r>
              <a:rPr lang="zh-CN" altLang="en-US" b="1" dirty="0"/>
              <a:t>各样美善的恩赐和各样全备的赏赐都是从上头来的</a:t>
            </a:r>
            <a:r>
              <a:rPr lang="zh-CN" altLang="en-US" dirty="0"/>
              <a:t>，从众光之父那里降下来的；在他并没有改变，也没有转动的影儿。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18 </a:t>
            </a:r>
            <a:r>
              <a:rPr lang="zh-CN" altLang="en-US" dirty="0"/>
              <a:t>他按自己的旨意，用真道生了我们，叫我们在他所造的万物中好像初熟的果子。</a:t>
            </a:r>
            <a:endParaRPr lang="en-US" dirty="0"/>
          </a:p>
          <a:p>
            <a:endParaRPr lang="en-US" altLang="zh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352217-A082-9C90-6BCB-3EDFE1243D28}"/>
              </a:ext>
            </a:extLst>
          </p:cNvPr>
          <p:cNvSpPr txBox="1"/>
          <p:nvPr/>
        </p:nvSpPr>
        <p:spPr>
          <a:xfrm>
            <a:off x="5568636" y="977774"/>
            <a:ext cx="6719179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‪</a:t>
            </a:r>
            <a:r>
              <a:rPr lang="zh-CN" altLang="en-US" dirty="0"/>
              <a:t>‪‪</a:t>
            </a:r>
            <a:r>
              <a:rPr lang="zh-CN" altLang="en-US" dirty="0">
                <a:solidFill>
                  <a:schemeClr val="accent4"/>
                </a:solidFill>
              </a:rPr>
              <a:t>忍受神的考验的人是有福的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>
              <a:solidFill>
                <a:schemeClr val="accent4"/>
              </a:solidFill>
            </a:endParaRPr>
          </a:p>
          <a:p>
            <a:r>
              <a:rPr lang="zh-CN" altLang="en-US" dirty="0">
                <a:solidFill>
                  <a:schemeClr val="accent4"/>
                </a:solidFill>
              </a:rPr>
              <a:t>考验也是神给我们美善恩赐和全备赏赐的方式</a:t>
            </a:r>
            <a:endParaRPr lang="en-US" altLang="zh-CN" dirty="0">
              <a:solidFill>
                <a:schemeClr val="accent4"/>
              </a:solidFill>
            </a:endParaRPr>
          </a:p>
          <a:p>
            <a:pPr algn="ctr"/>
            <a:r>
              <a:rPr lang="zh-CN" altLang="en-US" dirty="0"/>
              <a:t>‪</a:t>
            </a:r>
            <a:endParaRPr lang="en-US" altLang="zh-CN" dirty="0"/>
          </a:p>
          <a:p>
            <a:r>
              <a:rPr lang="en-US" altLang="zh-CN" dirty="0">
                <a:solidFill>
                  <a:schemeClr val="accent6"/>
                </a:solidFill>
              </a:rPr>
              <a:t>28 </a:t>
            </a:r>
            <a:r>
              <a:rPr lang="zh-CN" altLang="en-US" dirty="0">
                <a:solidFill>
                  <a:schemeClr val="accent6"/>
                </a:solidFill>
              </a:rPr>
              <a:t>我们晓得万事都互相效力，叫爱　神的人得益处，就是按他旨意被召的人。（</a:t>
            </a:r>
            <a:r>
              <a:rPr lang="en-US" altLang="zh-CN" dirty="0">
                <a:solidFill>
                  <a:schemeClr val="accent6"/>
                </a:solidFill>
              </a:rPr>
              <a:t>Rm 8:28</a:t>
            </a:r>
            <a:r>
              <a:rPr lang="zh-CN" altLang="en-US" dirty="0">
                <a:solidFill>
                  <a:schemeClr val="accent6"/>
                </a:solidFill>
              </a:rPr>
              <a:t>）</a:t>
            </a:r>
            <a:endParaRPr lang="en-US" altLang="zh-CN" dirty="0">
              <a:solidFill>
                <a:schemeClr val="accent6"/>
              </a:solidFill>
            </a:endParaRPr>
          </a:p>
          <a:p>
            <a:endParaRPr lang="en-US" dirty="0"/>
          </a:p>
          <a:p>
            <a:endParaRPr lang="en-US" altLang="zh-CN" dirty="0">
              <a:solidFill>
                <a:schemeClr val="accent4"/>
              </a:solidFill>
            </a:endParaRPr>
          </a:p>
          <a:p>
            <a:r>
              <a:rPr lang="zh-CN" altLang="en-US" dirty="0">
                <a:solidFill>
                  <a:schemeClr val="accent4"/>
                </a:solidFill>
              </a:rPr>
              <a:t>神最好的恩赐就是主耶稣基督，让我们重生，我们就分别为圣，像是收获的第一批成熟的果子，是最好的，不但成熟的早，而且果实也大，在旧约圣经中，初熟的果子都是献给神的祭物。</a:t>
            </a:r>
          </a:p>
          <a:p>
            <a:endParaRPr lang="zh-CN" altLang="en-US" dirty="0">
              <a:solidFill>
                <a:schemeClr val="accent4"/>
              </a:solidFill>
            </a:endParaRPr>
          </a:p>
          <a:p>
            <a:r>
              <a:rPr lang="zh-CN" altLang="en-US" dirty="0">
                <a:solidFill>
                  <a:schemeClr val="accent4"/>
                </a:solidFill>
              </a:rPr>
              <a:t>而且初熟的果子也指主耶稣基督，所以我们信了主，成了新造的人，有了主的样式，所以像初熟的果子一样‪</a:t>
            </a:r>
            <a:endParaRPr lang="en-US" altLang="zh-CN" dirty="0">
              <a:solidFill>
                <a:schemeClr val="accent4"/>
              </a:solidFill>
            </a:endParaRPr>
          </a:p>
          <a:p>
            <a:endParaRPr lang="en-US" altLang="zh-CN" dirty="0">
              <a:solidFill>
                <a:schemeClr val="accent4"/>
              </a:solidFill>
            </a:endParaRPr>
          </a:p>
          <a:p>
            <a:r>
              <a:rPr lang="en-US" altLang="zh-CN" dirty="0">
                <a:solidFill>
                  <a:schemeClr val="accent6"/>
                </a:solidFill>
              </a:rPr>
              <a:t>20 </a:t>
            </a:r>
            <a:r>
              <a:rPr lang="zh-CN" altLang="en-US" dirty="0">
                <a:solidFill>
                  <a:schemeClr val="accent6"/>
                </a:solidFill>
              </a:rPr>
              <a:t>但基督已经从死里复活，</a:t>
            </a:r>
            <a:r>
              <a:rPr lang="zh-CN" altLang="en-US" b="1" dirty="0">
                <a:solidFill>
                  <a:schemeClr val="accent6"/>
                </a:solidFill>
              </a:rPr>
              <a:t>成为睡了之人初熟的果子。</a:t>
            </a:r>
            <a:r>
              <a:rPr lang="en-US" altLang="zh-CN" dirty="0">
                <a:solidFill>
                  <a:schemeClr val="accent6"/>
                </a:solidFill>
              </a:rPr>
              <a:t> (1Co 15:23)</a:t>
            </a:r>
            <a:endParaRPr lang="en-US" dirty="0">
              <a:solidFill>
                <a:schemeClr val="accent6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1907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9EC799-5A8F-31EC-3B56-CA9EAEC7C920}"/>
              </a:ext>
            </a:extLst>
          </p:cNvPr>
          <p:cNvGrpSpPr/>
          <p:nvPr/>
        </p:nvGrpSpPr>
        <p:grpSpPr>
          <a:xfrm>
            <a:off x="720000" y="720000"/>
            <a:ext cx="7132849" cy="2677656"/>
            <a:chOff x="308008" y="1849367"/>
            <a:chExt cx="7132849" cy="2677656"/>
          </a:xfrm>
          <a:solidFill>
            <a:schemeClr val="bg1"/>
          </a:solidFill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58FA2B2-3900-2DB0-94A4-EFB7E5AA0070}"/>
                </a:ext>
              </a:extLst>
            </p:cNvPr>
            <p:cNvSpPr txBox="1"/>
            <p:nvPr/>
          </p:nvSpPr>
          <p:spPr>
            <a:xfrm>
              <a:off x="733547" y="1849367"/>
              <a:ext cx="6707310" cy="2677656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5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19 </a:t>
              </a:r>
              <a:r>
                <a:rPr lang="zh-CN" altLang="en-US" dirty="0"/>
                <a:t>我亲爱的弟兄们，</a:t>
              </a:r>
              <a:r>
                <a:rPr lang="zh-CN" altLang="en-US" sz="2400" b="1" dirty="0"/>
                <a:t>这</a:t>
              </a:r>
              <a:r>
                <a:rPr lang="zh-CN" altLang="en-US" dirty="0"/>
                <a:t>是你们所知道的。但你们各人要</a:t>
              </a:r>
              <a:endParaRPr lang="en-US" altLang="zh-CN" dirty="0"/>
            </a:p>
            <a:p>
              <a:r>
                <a:rPr lang="zh-CN" altLang="en-US" sz="2200" b="1" dirty="0">
                  <a:solidFill>
                    <a:schemeClr val="accent4"/>
                  </a:solidFill>
                </a:rPr>
                <a:t>快快地听，慢慢地说，</a:t>
              </a:r>
              <a:endParaRPr lang="en-US" altLang="zh-CN" sz="2200" b="1" dirty="0">
                <a:solidFill>
                  <a:schemeClr val="accent4"/>
                </a:solidFill>
              </a:endParaRPr>
            </a:p>
            <a:p>
              <a:r>
                <a:rPr lang="en-US" altLang="zh-CN" sz="2200" b="1" dirty="0">
                  <a:solidFill>
                    <a:srgbClr val="FF0000"/>
                  </a:solidFill>
                </a:rPr>
                <a:t>		              </a:t>
              </a:r>
              <a:r>
                <a:rPr lang="zh-CN" altLang="en-US" dirty="0"/>
                <a:t>慢慢地动怒</a:t>
              </a:r>
              <a:endParaRPr lang="en-US" altLang="zh-CN" dirty="0"/>
            </a:p>
            <a:p>
              <a:endParaRPr lang="en-US" altLang="zh-CN" dirty="0"/>
            </a:p>
            <a:p>
              <a:r>
                <a:rPr lang="en-US" altLang="zh-CN" dirty="0"/>
                <a:t>20 </a:t>
              </a:r>
              <a:r>
                <a:rPr lang="zh-CN" altLang="en-US" dirty="0"/>
                <a:t>因为人的怒气并不成就　神的义。</a:t>
              </a:r>
              <a:endParaRPr lang="en-US" b="1" dirty="0"/>
            </a:p>
            <a:p>
              <a:endParaRPr lang="en-US" altLang="zh-CN" dirty="0"/>
            </a:p>
            <a:p>
              <a:r>
                <a:rPr lang="en-US" altLang="zh-CN" dirty="0"/>
                <a:t>21 </a:t>
              </a:r>
              <a:r>
                <a:rPr lang="zh-CN" altLang="en-US" dirty="0"/>
                <a:t>所以，你们要脱去一切的污秽和盈余的邪恶，</a:t>
              </a:r>
            </a:p>
            <a:p>
              <a:r>
                <a:rPr lang="zh-CN" altLang="en-US" sz="2200" b="1" dirty="0">
                  <a:solidFill>
                    <a:schemeClr val="accent4"/>
                  </a:solidFill>
                </a:rPr>
                <a:t>存温柔的心领受那所栽种的道</a:t>
              </a:r>
              <a:r>
                <a:rPr lang="zh-CN" altLang="en-US" dirty="0"/>
                <a:t>，就是能救你们灵魂的道。</a:t>
              </a:r>
            </a:p>
          </p:txBody>
        </p:sp>
        <p:sp>
          <p:nvSpPr>
            <p:cNvPr id="94" name="Arc 93">
              <a:extLst>
                <a:ext uri="{FF2B5EF4-FFF2-40B4-BE49-F238E27FC236}">
                  <a16:creationId xmlns:a16="http://schemas.microsoft.com/office/drawing/2014/main" id="{B807AF50-D47F-A99F-35BB-B3299436FA2B}"/>
                </a:ext>
              </a:extLst>
            </p:cNvPr>
            <p:cNvSpPr/>
            <p:nvPr/>
          </p:nvSpPr>
          <p:spPr>
            <a:xfrm>
              <a:off x="308008" y="2414567"/>
              <a:ext cx="844237" cy="1809549"/>
            </a:xfrm>
            <a:prstGeom prst="arc">
              <a:avLst>
                <a:gd name="adj1" fmla="val 5311324"/>
                <a:gd name="adj2" fmla="val 16242450"/>
              </a:avLst>
            </a:prstGeom>
            <a:grpFill/>
            <a:ln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7DD74E4-A098-7431-B86C-6E6A94784E41}"/>
              </a:ext>
            </a:extLst>
          </p:cNvPr>
          <p:cNvSpPr txBox="1"/>
          <p:nvPr/>
        </p:nvSpPr>
        <p:spPr>
          <a:xfrm>
            <a:off x="1080000" y="3420000"/>
            <a:ext cx="10396678" cy="286232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indent="0">
              <a:buNone/>
            </a:lvl1pPr>
          </a:lstStyle>
          <a:p>
            <a:r>
              <a:rPr lang="zh-CN" altLang="en-US" dirty="0"/>
              <a:t>快快地听：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快：敏锐的，迅速的，积极的，乐意的</a:t>
            </a:r>
            <a:endParaRPr lang="en-US" altLang="zh-CN" dirty="0"/>
          </a:p>
          <a:p>
            <a:r>
              <a:rPr lang="zh-CN" altLang="en-US" dirty="0"/>
              <a:t>听：领受神的道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有耳可听的，就应当听！（福音书 </a:t>
            </a:r>
            <a:r>
              <a:rPr lang="en-US" altLang="zh-CN" dirty="0"/>
              <a:t>x 7 </a:t>
            </a:r>
            <a:r>
              <a:rPr lang="zh-CN" altLang="en-US" dirty="0"/>
              <a:t>启示录 </a:t>
            </a:r>
            <a:r>
              <a:rPr lang="en-US" altLang="zh-CN" dirty="0"/>
              <a:t>x 8</a:t>
            </a:r>
            <a:r>
              <a:rPr lang="zh-CN" altLang="en-US" dirty="0"/>
              <a:t>）</a:t>
            </a:r>
            <a:r>
              <a:rPr lang="en-US" altLang="zh-CN" dirty="0"/>
              <a:t>			  → </a:t>
            </a:r>
            <a:r>
              <a:rPr lang="zh-CN" altLang="en-US" dirty="0"/>
              <a:t>听很重要</a:t>
            </a:r>
            <a:r>
              <a:rPr lang="en-US" altLang="zh-CN" dirty="0"/>
              <a:t>	</a:t>
            </a:r>
          </a:p>
          <a:p>
            <a:endParaRPr lang="en-US" altLang="zh-CN" dirty="0"/>
          </a:p>
          <a:p>
            <a:r>
              <a:rPr lang="zh-CN" altLang="en-US" dirty="0"/>
              <a:t>你须侧耳听受智慧人的言语，留心领会我的知识。（箴言 </a:t>
            </a:r>
            <a:r>
              <a:rPr lang="en-US" altLang="zh-CN" dirty="0"/>
              <a:t>22:17 </a:t>
            </a:r>
            <a:r>
              <a:rPr lang="zh-CN" altLang="en-US" dirty="0"/>
              <a:t>）</a:t>
            </a:r>
            <a:r>
              <a:rPr lang="en-US" altLang="zh-CN" dirty="0"/>
              <a:t>	  → </a:t>
            </a:r>
            <a:r>
              <a:rPr lang="zh-CN" altLang="en-US" dirty="0"/>
              <a:t>听要用心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‪你们今日若听他的话，就不可硬着心，像惹他发怒的日子一样 （希</a:t>
            </a:r>
            <a:r>
              <a:rPr lang="en-US" altLang="zh-CN" dirty="0"/>
              <a:t>3:15</a:t>
            </a:r>
            <a:r>
              <a:rPr lang="zh-CN" altLang="en-US" dirty="0"/>
              <a:t>）  </a:t>
            </a:r>
            <a:r>
              <a:rPr lang="en-US" altLang="zh-CN" dirty="0"/>
              <a:t>→ </a:t>
            </a:r>
            <a:r>
              <a:rPr lang="zh-CN" altLang="en-US" dirty="0"/>
              <a:t>不要硬心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5054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9EC799-5A8F-31EC-3B56-CA9EAEC7C920}"/>
              </a:ext>
            </a:extLst>
          </p:cNvPr>
          <p:cNvGrpSpPr/>
          <p:nvPr/>
        </p:nvGrpSpPr>
        <p:grpSpPr>
          <a:xfrm>
            <a:off x="720000" y="720000"/>
            <a:ext cx="7129428" cy="2677656"/>
            <a:chOff x="308008" y="1916742"/>
            <a:chExt cx="7129428" cy="267765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58FA2B2-3900-2DB0-94A4-EFB7E5AA0070}"/>
                </a:ext>
              </a:extLst>
            </p:cNvPr>
            <p:cNvSpPr txBox="1"/>
            <p:nvPr/>
          </p:nvSpPr>
          <p:spPr>
            <a:xfrm>
              <a:off x="730126" y="1916742"/>
              <a:ext cx="6707310" cy="2677656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5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19 </a:t>
              </a:r>
              <a:r>
                <a:rPr lang="zh-CN" altLang="en-US" dirty="0"/>
                <a:t>我亲爱的弟兄们，</a:t>
              </a:r>
              <a:r>
                <a:rPr lang="zh-CN" altLang="en-US" sz="2400" b="1" dirty="0"/>
                <a:t>这</a:t>
              </a:r>
              <a:r>
                <a:rPr lang="zh-CN" altLang="en-US" dirty="0"/>
                <a:t>是你们所知道的。但你们各人要</a:t>
              </a:r>
              <a:endParaRPr lang="en-US" altLang="zh-CN" dirty="0"/>
            </a:p>
            <a:p>
              <a:r>
                <a:rPr lang="zh-CN" altLang="en-US" sz="2200" b="1" dirty="0">
                  <a:solidFill>
                    <a:schemeClr val="accent4"/>
                  </a:solidFill>
                </a:rPr>
                <a:t>快快地听，慢慢地说，</a:t>
              </a:r>
              <a:endParaRPr lang="en-US" altLang="zh-CN" sz="2200" b="1" dirty="0">
                <a:solidFill>
                  <a:schemeClr val="accent4"/>
                </a:solidFill>
              </a:endParaRPr>
            </a:p>
            <a:p>
              <a:r>
                <a:rPr lang="en-US" altLang="zh-CN" sz="2200" b="1" dirty="0">
                  <a:solidFill>
                    <a:srgbClr val="FF0000"/>
                  </a:solidFill>
                </a:rPr>
                <a:t>		              </a:t>
              </a:r>
              <a:r>
                <a:rPr lang="zh-CN" altLang="en-US" dirty="0"/>
                <a:t>慢慢地动怒</a:t>
              </a:r>
              <a:endParaRPr lang="en-US" altLang="zh-CN" dirty="0"/>
            </a:p>
            <a:p>
              <a:endParaRPr lang="en-US" altLang="zh-CN" dirty="0"/>
            </a:p>
            <a:p>
              <a:r>
                <a:rPr lang="en-US" altLang="zh-CN" dirty="0"/>
                <a:t>20 </a:t>
              </a:r>
              <a:r>
                <a:rPr lang="zh-CN" altLang="en-US" dirty="0"/>
                <a:t>因为人的怒气并不成就　神的义。</a:t>
              </a:r>
              <a:endParaRPr lang="en-US" b="1" dirty="0"/>
            </a:p>
            <a:p>
              <a:endParaRPr lang="en-US" altLang="zh-CN" dirty="0"/>
            </a:p>
            <a:p>
              <a:r>
                <a:rPr lang="en-US" altLang="zh-CN" dirty="0"/>
                <a:t>21 </a:t>
              </a:r>
              <a:r>
                <a:rPr lang="zh-CN" altLang="en-US" dirty="0"/>
                <a:t>所以，你们要脱去一切的污秽和盈余的邪恶，</a:t>
              </a:r>
            </a:p>
            <a:p>
              <a:r>
                <a:rPr lang="zh-CN" altLang="en-US" sz="2200" b="1" dirty="0">
                  <a:solidFill>
                    <a:schemeClr val="accent4"/>
                  </a:solidFill>
                </a:rPr>
                <a:t>存温柔的心领受那所栽种的道</a:t>
              </a:r>
              <a:r>
                <a:rPr lang="zh-CN" altLang="en-US" dirty="0"/>
                <a:t>，就是能救你们灵魂的道。</a:t>
              </a:r>
            </a:p>
          </p:txBody>
        </p:sp>
        <p:sp>
          <p:nvSpPr>
            <p:cNvPr id="94" name="Arc 93">
              <a:extLst>
                <a:ext uri="{FF2B5EF4-FFF2-40B4-BE49-F238E27FC236}">
                  <a16:creationId xmlns:a16="http://schemas.microsoft.com/office/drawing/2014/main" id="{B807AF50-D47F-A99F-35BB-B3299436FA2B}"/>
                </a:ext>
              </a:extLst>
            </p:cNvPr>
            <p:cNvSpPr/>
            <p:nvPr/>
          </p:nvSpPr>
          <p:spPr>
            <a:xfrm>
              <a:off x="308008" y="2483318"/>
              <a:ext cx="844237" cy="1809549"/>
            </a:xfrm>
            <a:prstGeom prst="arc">
              <a:avLst>
                <a:gd name="adj1" fmla="val 5311324"/>
                <a:gd name="adj2" fmla="val 16242450"/>
              </a:avLst>
            </a:prstGeom>
            <a:ln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4BBE420-C031-6348-253B-C0C5522726AF}"/>
              </a:ext>
            </a:extLst>
          </p:cNvPr>
          <p:cNvSpPr txBox="1"/>
          <p:nvPr/>
        </p:nvSpPr>
        <p:spPr>
          <a:xfrm>
            <a:off x="1080000" y="3420000"/>
            <a:ext cx="10276572" cy="34163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indent="0">
              <a:buNone/>
              <a:defRPr/>
            </a:lvl1pPr>
          </a:lstStyle>
          <a:p>
            <a:r>
              <a:rPr lang="zh-CN" altLang="en-US" dirty="0"/>
              <a:t>慢慢地说：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慢：带思考的，能分辨的</a:t>
            </a:r>
            <a:endParaRPr lang="en-US" altLang="zh-CN" dirty="0"/>
          </a:p>
          <a:p>
            <a:r>
              <a:rPr lang="zh-CN" altLang="en-US" dirty="0"/>
              <a:t>说：表达和反馈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未曾听完先回答的，便是他的愚昧和羞辱。</a:t>
            </a:r>
            <a:r>
              <a:rPr lang="en-US" altLang="zh-CN" dirty="0"/>
              <a:t>	</a:t>
            </a:r>
            <a:r>
              <a:rPr lang="zh-CN" altLang="en-US" dirty="0"/>
              <a:t>（箴</a:t>
            </a:r>
            <a:r>
              <a:rPr lang="en-US" altLang="zh-CN" dirty="0"/>
              <a:t>18:13</a:t>
            </a:r>
            <a:r>
              <a:rPr lang="zh-CN" altLang="en-US" dirty="0"/>
              <a:t>） </a:t>
            </a:r>
            <a:r>
              <a:rPr lang="en-US" altLang="zh-CN" dirty="0"/>
              <a:t>	→ </a:t>
            </a:r>
            <a:r>
              <a:rPr lang="zh-CN" altLang="en-US" dirty="0"/>
              <a:t>听是说的前提</a:t>
            </a:r>
            <a:r>
              <a:rPr lang="en-US" altLang="zh-CN" dirty="0"/>
              <a:t>	</a:t>
            </a:r>
          </a:p>
          <a:p>
            <a:endParaRPr lang="en-US" altLang="zh-CN" dirty="0"/>
          </a:p>
          <a:p>
            <a:r>
              <a:rPr lang="zh-CN" altLang="en-US" dirty="0"/>
              <a:t>多言多语难免有过。禁止嘴唇是有智慧。</a:t>
            </a:r>
            <a:r>
              <a:rPr lang="en-US" altLang="zh-CN" dirty="0"/>
              <a:t>	</a:t>
            </a:r>
            <a:r>
              <a:rPr lang="zh-CN" altLang="en-US" dirty="0"/>
              <a:t>（箴</a:t>
            </a:r>
            <a:r>
              <a:rPr lang="en-US" altLang="zh-CN" dirty="0"/>
              <a:t>10:19</a:t>
            </a:r>
            <a:r>
              <a:rPr lang="zh-CN" altLang="en-US" dirty="0"/>
              <a:t>）</a:t>
            </a:r>
            <a:r>
              <a:rPr lang="en-US" altLang="zh-CN" dirty="0"/>
              <a:t>	→ </a:t>
            </a:r>
            <a:r>
              <a:rPr lang="zh-CN" altLang="en-US" dirty="0"/>
              <a:t>言多必失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你见言语急躁的人吗？愚昧人比他更有指望。（箴</a:t>
            </a:r>
            <a:r>
              <a:rPr lang="en-US" altLang="zh-CN" dirty="0"/>
              <a:t>29:20</a:t>
            </a:r>
            <a:r>
              <a:rPr lang="zh-CN" altLang="en-US" dirty="0"/>
              <a:t>）</a:t>
            </a:r>
            <a:r>
              <a:rPr lang="en-US" altLang="zh-CN" dirty="0"/>
              <a:t>	→ </a:t>
            </a:r>
            <a:r>
              <a:rPr lang="zh-CN" altLang="en-US" dirty="0"/>
              <a:t>说话态度要调整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良言如同蜂房，使心觉甘甜，使骨得医治。</a:t>
            </a:r>
            <a:r>
              <a:rPr lang="en-US" altLang="zh-CN" dirty="0"/>
              <a:t>	</a:t>
            </a:r>
            <a:r>
              <a:rPr lang="zh-CN" altLang="en-US" dirty="0"/>
              <a:t>（箴</a:t>
            </a:r>
            <a:r>
              <a:rPr lang="en-US" altLang="zh-CN" dirty="0"/>
              <a:t>16:24</a:t>
            </a:r>
            <a:r>
              <a:rPr lang="zh-CN" altLang="en-US" dirty="0"/>
              <a:t>） </a:t>
            </a:r>
            <a:r>
              <a:rPr lang="en-US" altLang="zh-CN" dirty="0"/>
              <a:t>	→ </a:t>
            </a:r>
            <a:r>
              <a:rPr lang="zh-CN" altLang="en-US" dirty="0"/>
              <a:t>说造就人的话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71302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9EC799-5A8F-31EC-3B56-CA9EAEC7C920}"/>
              </a:ext>
            </a:extLst>
          </p:cNvPr>
          <p:cNvGrpSpPr/>
          <p:nvPr/>
        </p:nvGrpSpPr>
        <p:grpSpPr>
          <a:xfrm>
            <a:off x="423280" y="447257"/>
            <a:ext cx="5850846" cy="2554545"/>
            <a:chOff x="383116" y="2163790"/>
            <a:chExt cx="5850846" cy="2554545"/>
          </a:xfrm>
          <a:solidFill>
            <a:schemeClr val="accent6">
              <a:lumMod val="20000"/>
              <a:lumOff val="80000"/>
              <a:alpha val="50000"/>
            </a:schemeClr>
          </a:solidFill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58FA2B2-3900-2DB0-94A4-EFB7E5AA0070}"/>
                </a:ext>
              </a:extLst>
            </p:cNvPr>
            <p:cNvSpPr txBox="1"/>
            <p:nvPr/>
          </p:nvSpPr>
          <p:spPr>
            <a:xfrm>
              <a:off x="383116" y="2163790"/>
              <a:ext cx="5850846" cy="255454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19 </a:t>
              </a:r>
              <a:r>
                <a:rPr lang="zh-CN" altLang="en-US" dirty="0"/>
                <a:t>我亲爱的弟兄们，</a:t>
              </a:r>
              <a:r>
                <a:rPr lang="zh-CN" altLang="en-US" sz="2400" b="1" dirty="0"/>
                <a:t>这</a:t>
              </a:r>
              <a:r>
                <a:rPr lang="zh-CN" altLang="en-US" dirty="0"/>
                <a:t>是你们所知道的。但你们各人要</a:t>
              </a:r>
              <a:endParaRPr lang="en-US" altLang="zh-CN" dirty="0"/>
            </a:p>
            <a:p>
              <a:r>
                <a:rPr lang="zh-CN" altLang="en-US" dirty="0"/>
                <a:t>快快地听，慢慢地说，</a:t>
              </a:r>
              <a:endParaRPr lang="en-US" altLang="zh-CN" dirty="0"/>
            </a:p>
            <a:p>
              <a:r>
                <a:rPr lang="en-US" altLang="zh-CN" sz="2200" b="1" dirty="0">
                  <a:solidFill>
                    <a:srgbClr val="FF0000"/>
                  </a:solidFill>
                </a:rPr>
                <a:t>		              </a:t>
              </a:r>
              <a:r>
                <a:rPr lang="zh-CN" altLang="en-US" sz="2400" b="1" dirty="0">
                  <a:solidFill>
                    <a:srgbClr val="FF0000"/>
                  </a:solidFill>
                </a:rPr>
                <a:t>慢慢地动怒</a:t>
              </a:r>
              <a:endParaRPr lang="en-US" altLang="zh-CN" sz="2400" b="1" dirty="0">
                <a:solidFill>
                  <a:srgbClr val="FF0000"/>
                </a:solidFill>
              </a:endParaRPr>
            </a:p>
            <a:p>
              <a:endParaRPr lang="en-US" altLang="zh-CN" dirty="0"/>
            </a:p>
            <a:p>
              <a:r>
                <a:rPr lang="en-US" altLang="zh-CN" dirty="0"/>
                <a:t>20 </a:t>
              </a:r>
              <a:r>
                <a:rPr lang="zh-CN" altLang="en-US" dirty="0"/>
                <a:t>因为</a:t>
              </a:r>
              <a:r>
                <a:rPr lang="zh-CN" altLang="en-US" sz="2200" b="1" dirty="0">
                  <a:solidFill>
                    <a:srgbClr val="FF0000"/>
                  </a:solidFill>
                </a:rPr>
                <a:t>人的怒气并不成就　神的义</a:t>
              </a:r>
              <a:r>
                <a:rPr lang="zh-CN" altLang="en-US" dirty="0"/>
                <a:t>。</a:t>
              </a:r>
              <a:endParaRPr lang="en-US" b="1" dirty="0"/>
            </a:p>
            <a:p>
              <a:endParaRPr lang="en-US" altLang="zh-CN" dirty="0"/>
            </a:p>
            <a:p>
              <a:r>
                <a:rPr lang="en-US" altLang="zh-CN" dirty="0"/>
                <a:t>21 </a:t>
              </a:r>
              <a:r>
                <a:rPr lang="zh-CN" altLang="en-US" dirty="0"/>
                <a:t>所以，你们要脱去一切的污秽和盈余的邪恶，</a:t>
              </a:r>
            </a:p>
            <a:p>
              <a:r>
                <a:rPr lang="zh-CN" altLang="en-US" dirty="0"/>
                <a:t>存温柔的心领受那所栽种的道，就是能救你们灵魂的道。</a:t>
              </a:r>
            </a:p>
          </p:txBody>
        </p:sp>
        <p:sp>
          <p:nvSpPr>
            <p:cNvPr id="95" name="Arc 94">
              <a:extLst>
                <a:ext uri="{FF2B5EF4-FFF2-40B4-BE49-F238E27FC236}">
                  <a16:creationId xmlns:a16="http://schemas.microsoft.com/office/drawing/2014/main" id="{5DB583C8-4A49-FCCD-EC1B-4A724C2B8B20}"/>
                </a:ext>
              </a:extLst>
            </p:cNvPr>
            <p:cNvSpPr/>
            <p:nvPr/>
          </p:nvSpPr>
          <p:spPr>
            <a:xfrm rot="10800000">
              <a:off x="4537000" y="3032497"/>
              <a:ext cx="570280" cy="639541"/>
            </a:xfrm>
            <a:prstGeom prst="arc">
              <a:avLst>
                <a:gd name="adj1" fmla="val 5477238"/>
                <a:gd name="adj2" fmla="val 16242450"/>
              </a:avLst>
            </a:prstGeom>
            <a:noFill/>
            <a:ln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FEC3602-7247-186C-91E4-3A73DF245C82}"/>
              </a:ext>
            </a:extLst>
          </p:cNvPr>
          <p:cNvSpPr txBox="1"/>
          <p:nvPr/>
        </p:nvSpPr>
        <p:spPr>
          <a:xfrm>
            <a:off x="1655314" y="3083404"/>
            <a:ext cx="56727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如果是为了成就神的义，是不是就可以发怒了 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我们不容易掌握生气的度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我们不是神，首先这样的想法比较危险</a:t>
            </a:r>
            <a:endParaRPr lang="en-US" altLang="zh-CN" dirty="0"/>
          </a:p>
          <a:p>
            <a:r>
              <a:rPr lang="zh-CN" altLang="en-US" dirty="0"/>
              <a:t>‪敬畏耶和华，是智慧的开端（箴</a:t>
            </a:r>
            <a:r>
              <a:rPr lang="en-US" altLang="zh-CN" dirty="0"/>
              <a:t>9:10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有时祷告，让主伸冤更好</a:t>
            </a:r>
            <a:endParaRPr lang="en-US" dirty="0"/>
          </a:p>
          <a:p>
            <a:r>
              <a:rPr lang="zh-CN" altLang="en-US" dirty="0"/>
              <a:t>亲爱的弟兄，不要自己伸冤，宁可让步，听凭主怒（或作“让人发怒”）；因为经上记着：“主说：‘伸冤在我，我必报应。’ （罗</a:t>
            </a:r>
            <a:r>
              <a:rPr lang="en-US" altLang="zh-CN" dirty="0"/>
              <a:t>12:19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B1E2EF-C222-9DCB-0BDB-00B7407FE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8208" y="4545414"/>
            <a:ext cx="3639402" cy="231258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943CF7C-F89F-D4B5-487A-242918D26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123" y="852095"/>
            <a:ext cx="3684925" cy="369331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3E9E8A9-2A64-BC76-8DC4-56384AC1FAFB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5147444" y="2698755"/>
            <a:ext cx="1995679" cy="1157444"/>
          </a:xfrm>
          <a:prstGeom prst="bentConnector3">
            <a:avLst>
              <a:gd name="adj1" fmla="val 79903"/>
            </a:avLst>
          </a:prstGeom>
          <a:ln>
            <a:prstDash val="sysDash"/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BEA1146-D7C0-615A-A20A-5C815CDFB0E5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6096000" y="4641046"/>
            <a:ext cx="2402208" cy="1060661"/>
          </a:xfrm>
          <a:prstGeom prst="bentConnector3">
            <a:avLst>
              <a:gd name="adj1" fmla="val 50000"/>
            </a:avLst>
          </a:prstGeom>
          <a:ln>
            <a:prstDash val="sysDash"/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769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E3B710-3BEF-7D07-20CF-5C14029B1149}"/>
              </a:ext>
            </a:extLst>
          </p:cNvPr>
          <p:cNvSpPr txBox="1"/>
          <p:nvPr/>
        </p:nvSpPr>
        <p:spPr>
          <a:xfrm>
            <a:off x="327260" y="317634"/>
            <a:ext cx="114925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问题：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分享在生活中如果实践“快快地听，慢慢的说，慢慢的动怒”的例子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什么是污秽和盈余的邪恶？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讨论下面的情况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想象你和你亲人意见不同起了争执，愈演愈烈，然后亲人开始不断引用上帝的话语指责你，如果化解争执</a:t>
            </a:r>
            <a:endParaRPr lang="en-US" altLang="zh-CN" dirty="0"/>
          </a:p>
          <a:p>
            <a:endParaRPr lang="en-US" altLang="zh-CN" dirty="0"/>
          </a:p>
          <a:p>
            <a:r>
              <a:rPr lang="en-US" dirty="0"/>
              <a:t>2.</a:t>
            </a:r>
            <a:r>
              <a:rPr lang="zh-CN" altLang="en-US" dirty="0"/>
              <a:t>想象教会中的弟兄姐妹软弱跌倒时，如何帮助他们</a:t>
            </a:r>
            <a:endParaRPr lang="en-US" altLang="zh-CN" dirty="0"/>
          </a:p>
          <a:p>
            <a:endParaRPr lang="en-US" altLang="zh-CN" dirty="0"/>
          </a:p>
          <a:p>
            <a:r>
              <a:rPr lang="en-US" dirty="0"/>
              <a:t>3.</a:t>
            </a:r>
            <a:r>
              <a:rPr lang="zh-CN" altLang="en-US" dirty="0"/>
              <a:t>想象自己的孩子犯错，如何教育他们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98906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8ABDB7C-FC06-437F-5E9D-E154AF0A2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494" y="3219320"/>
            <a:ext cx="4599667" cy="35336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8FA2B2-3900-2DB0-94A4-EFB7E5AA0070}"/>
              </a:ext>
            </a:extLst>
          </p:cNvPr>
          <p:cNvSpPr txBox="1"/>
          <p:nvPr/>
        </p:nvSpPr>
        <p:spPr>
          <a:xfrm>
            <a:off x="423280" y="447257"/>
            <a:ext cx="5850846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‪</a:t>
            </a:r>
            <a:r>
              <a:rPr lang="en-US" altLang="zh-CN" dirty="0"/>
              <a:t>22 </a:t>
            </a:r>
            <a:r>
              <a:rPr lang="zh-CN" altLang="en-US" dirty="0"/>
              <a:t>只是你们要</a:t>
            </a:r>
            <a:r>
              <a:rPr lang="zh-CN" altLang="en-US" sz="2200" b="1" dirty="0">
                <a:solidFill>
                  <a:schemeClr val="accent4"/>
                </a:solidFill>
              </a:rPr>
              <a:t>行道</a:t>
            </a:r>
            <a:r>
              <a:rPr lang="zh-CN" altLang="en-US" dirty="0"/>
              <a:t>，不要单单</a:t>
            </a:r>
            <a:r>
              <a:rPr lang="zh-CN" altLang="en-US" sz="2200" b="1" dirty="0">
                <a:solidFill>
                  <a:schemeClr val="accent5"/>
                </a:solidFill>
              </a:rPr>
              <a:t>听道</a:t>
            </a:r>
            <a:r>
              <a:rPr lang="zh-CN" altLang="en-US" dirty="0"/>
              <a:t>，自己欺哄自己。</a:t>
            </a:r>
          </a:p>
          <a:p>
            <a:endParaRPr lang="en-US" altLang="zh-CN" dirty="0"/>
          </a:p>
          <a:p>
            <a:r>
              <a:rPr lang="en-US" altLang="zh-CN" dirty="0"/>
              <a:t>23 </a:t>
            </a:r>
            <a:r>
              <a:rPr lang="zh-CN" altLang="en-US" dirty="0"/>
              <a:t>因为听道而不行道的，就像人对着镜子看自己本来的面目，</a:t>
            </a:r>
          </a:p>
          <a:p>
            <a:endParaRPr lang="en-US" altLang="zh-CN" dirty="0"/>
          </a:p>
          <a:p>
            <a:r>
              <a:rPr lang="en-US" altLang="zh-CN" dirty="0"/>
              <a:t>24 </a:t>
            </a:r>
            <a:r>
              <a:rPr lang="zh-CN" altLang="en-US" dirty="0"/>
              <a:t>看见，走后，随即忘了他的相貌如何。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E885F5-4F5E-17C0-FD29-0BAEEFBE1CFD}"/>
              </a:ext>
            </a:extLst>
          </p:cNvPr>
          <p:cNvSpPr txBox="1"/>
          <p:nvPr/>
        </p:nvSpPr>
        <p:spPr>
          <a:xfrm>
            <a:off x="712038" y="2551837"/>
            <a:ext cx="736355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u="sng" dirty="0"/>
              <a:t>大前提</a:t>
            </a:r>
            <a:r>
              <a:rPr lang="en-US" b="1" u="sng" dirty="0"/>
              <a:t>‪</a:t>
            </a:r>
          </a:p>
          <a:p>
            <a:endParaRPr lang="en-US" dirty="0"/>
          </a:p>
          <a:p>
            <a:r>
              <a:rPr lang="en-US" dirty="0"/>
              <a:t>众人问他说：“我们当行什么才算做　神的工呢？”</a:t>
            </a:r>
          </a:p>
          <a:p>
            <a:r>
              <a:rPr lang="en-US" dirty="0"/>
              <a:t>耶稣回答说：“信　神所差来的，这就是做　神的工。” </a:t>
            </a:r>
            <a:r>
              <a:rPr lang="zh-CN" altLang="en-US" dirty="0"/>
              <a:t>（约</a:t>
            </a:r>
            <a:r>
              <a:rPr lang="en-US" altLang="zh-CN" dirty="0"/>
              <a:t>6:29-30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508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58FA2B2-3900-2DB0-94A4-EFB7E5AA0070}"/>
              </a:ext>
            </a:extLst>
          </p:cNvPr>
          <p:cNvSpPr txBox="1"/>
          <p:nvPr/>
        </p:nvSpPr>
        <p:spPr>
          <a:xfrm>
            <a:off x="423280" y="447257"/>
            <a:ext cx="5850846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‪</a:t>
            </a:r>
            <a:r>
              <a:rPr lang="en-US" altLang="zh-CN" dirty="0"/>
              <a:t>22 </a:t>
            </a:r>
            <a:r>
              <a:rPr lang="zh-CN" altLang="en-US" dirty="0"/>
              <a:t>只是你们要</a:t>
            </a:r>
            <a:r>
              <a:rPr lang="zh-CN" altLang="en-US" sz="2200" b="1" dirty="0">
                <a:solidFill>
                  <a:schemeClr val="accent4"/>
                </a:solidFill>
              </a:rPr>
              <a:t>行道</a:t>
            </a:r>
            <a:r>
              <a:rPr lang="zh-CN" altLang="en-US" dirty="0"/>
              <a:t>，不要单单</a:t>
            </a:r>
            <a:r>
              <a:rPr lang="zh-CN" altLang="en-US" sz="2200" b="1" dirty="0">
                <a:solidFill>
                  <a:schemeClr val="accent5"/>
                </a:solidFill>
              </a:rPr>
              <a:t>听道</a:t>
            </a:r>
            <a:r>
              <a:rPr lang="zh-CN" altLang="en-US" dirty="0"/>
              <a:t>，自己欺哄自己。</a:t>
            </a:r>
          </a:p>
          <a:p>
            <a:endParaRPr lang="en-US" altLang="zh-CN" dirty="0"/>
          </a:p>
          <a:p>
            <a:r>
              <a:rPr lang="en-US" altLang="zh-CN" dirty="0"/>
              <a:t>23 </a:t>
            </a:r>
            <a:r>
              <a:rPr lang="zh-CN" altLang="en-US" dirty="0"/>
              <a:t>因为听道而不行道的，就像人对着镜子看自己本来的面目，</a:t>
            </a:r>
          </a:p>
          <a:p>
            <a:endParaRPr lang="en-US" altLang="zh-CN" dirty="0"/>
          </a:p>
          <a:p>
            <a:r>
              <a:rPr lang="en-US" altLang="zh-CN" dirty="0"/>
              <a:t>24 </a:t>
            </a:r>
            <a:r>
              <a:rPr lang="zh-CN" altLang="en-US" dirty="0"/>
              <a:t>看见，走后，随即忘了他的相貌如何。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91DB0B-9DCA-C8AF-4130-153810E44F57}"/>
              </a:ext>
            </a:extLst>
          </p:cNvPr>
          <p:cNvSpPr txBox="1"/>
          <p:nvPr/>
        </p:nvSpPr>
        <p:spPr>
          <a:xfrm>
            <a:off x="299901" y="2953643"/>
            <a:ext cx="609760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‪12 　神的道是活泼的，是有功效的，比一切两刃的剑更快，甚至魂与灵，骨节与骨髓，都能刺入、剖开，连心中的思念和主意都能辨明。</a:t>
            </a:r>
          </a:p>
          <a:p>
            <a:endParaRPr lang="en-US" dirty="0"/>
          </a:p>
          <a:p>
            <a:r>
              <a:rPr lang="en-US" dirty="0"/>
              <a:t>13 并且被造的没有一样在他面前不显然的；原来万物在那与我们有关系的主眼前，都是赤露敞开的。(</a:t>
            </a:r>
            <a:r>
              <a:rPr lang="zh-CN" altLang="en-US" dirty="0"/>
              <a:t>希</a:t>
            </a:r>
            <a:r>
              <a:rPr lang="en-US" altLang="zh-CN" dirty="0"/>
              <a:t>4:12-13</a:t>
            </a:r>
            <a:r>
              <a:rPr lang="en-US" dirty="0"/>
              <a:t>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44A810-CA6B-25F6-BD78-267DFBECE1E3}"/>
              </a:ext>
            </a:extLst>
          </p:cNvPr>
          <p:cNvGrpSpPr/>
          <p:nvPr/>
        </p:nvGrpSpPr>
        <p:grpSpPr>
          <a:xfrm>
            <a:off x="7262702" y="230125"/>
            <a:ext cx="5057217" cy="4222433"/>
            <a:chOff x="7306109" y="859579"/>
            <a:chExt cx="5057217" cy="422243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2858BF4-E22B-2628-894D-56FC78A63E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06109" y="1159967"/>
              <a:ext cx="3933876" cy="3922045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6BD5ACB-41C9-FE8C-C2F9-930E0A19E94E}"/>
                </a:ext>
              </a:extLst>
            </p:cNvPr>
            <p:cNvSpPr txBox="1"/>
            <p:nvPr/>
          </p:nvSpPr>
          <p:spPr>
            <a:xfrm>
              <a:off x="10562833" y="1467535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镜子（神的道）</a:t>
              </a:r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BA0D3F8-2C8F-6403-7DC8-A3E155CFBFED}"/>
                </a:ext>
              </a:extLst>
            </p:cNvPr>
            <p:cNvSpPr txBox="1"/>
            <p:nvPr/>
          </p:nvSpPr>
          <p:spPr>
            <a:xfrm>
              <a:off x="8762340" y="859579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听道（照镜子）</a:t>
              </a:r>
              <a:endParaRPr lang="en-US" dirty="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880CD312-4E23-25E9-C704-0EFB58ECE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047" y="2350874"/>
            <a:ext cx="1563309" cy="295986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Arc 13">
            <a:extLst>
              <a:ext uri="{FF2B5EF4-FFF2-40B4-BE49-F238E27FC236}">
                <a16:creationId xmlns:a16="http://schemas.microsoft.com/office/drawing/2014/main" id="{CE359A1A-4106-2262-4D9B-74B9A5E9A526}"/>
              </a:ext>
            </a:extLst>
          </p:cNvPr>
          <p:cNvSpPr/>
          <p:nvPr/>
        </p:nvSpPr>
        <p:spPr>
          <a:xfrm>
            <a:off x="7645437" y="3770312"/>
            <a:ext cx="3858602" cy="1353851"/>
          </a:xfrm>
          <a:prstGeom prst="arc">
            <a:avLst>
              <a:gd name="adj1" fmla="val 20669136"/>
              <a:gd name="adj2" fmla="val 9862267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0754B7-F334-6CA9-017D-5BA7FFFBBC30}"/>
              </a:ext>
            </a:extLst>
          </p:cNvPr>
          <p:cNvSpPr txBox="1"/>
          <p:nvPr/>
        </p:nvSpPr>
        <p:spPr>
          <a:xfrm>
            <a:off x="8774286" y="516058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行道（改变）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882560-C414-C8BA-E77B-AFA4650ACDA6}"/>
              </a:ext>
            </a:extLst>
          </p:cNvPr>
          <p:cNvSpPr txBox="1"/>
          <p:nvPr/>
        </p:nvSpPr>
        <p:spPr>
          <a:xfrm>
            <a:off x="6527112" y="3214405"/>
            <a:ext cx="85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新我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40EDD9-9E22-309A-C05D-C3212C5328E9}"/>
              </a:ext>
            </a:extLst>
          </p:cNvPr>
          <p:cNvSpPr txBox="1"/>
          <p:nvPr/>
        </p:nvSpPr>
        <p:spPr>
          <a:xfrm>
            <a:off x="10191708" y="3162356"/>
            <a:ext cx="65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老我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F1AD94D0-7224-67E5-F104-51C531BF68A4}"/>
              </a:ext>
            </a:extLst>
          </p:cNvPr>
          <p:cNvSpPr/>
          <p:nvPr/>
        </p:nvSpPr>
        <p:spPr>
          <a:xfrm rot="12828775">
            <a:off x="7127405" y="1573473"/>
            <a:ext cx="1377821" cy="1353851"/>
          </a:xfrm>
          <a:prstGeom prst="arc">
            <a:avLst>
              <a:gd name="adj1" fmla="val 19388745"/>
              <a:gd name="adj2" fmla="val 143687"/>
            </a:avLst>
          </a:prstGeom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6B6E78-DCA1-F4ED-D9E3-C1E1A2D71D43}"/>
              </a:ext>
            </a:extLst>
          </p:cNvPr>
          <p:cNvSpPr txBox="1"/>
          <p:nvPr/>
        </p:nvSpPr>
        <p:spPr>
          <a:xfrm>
            <a:off x="6601537" y="17344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欺哄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010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58FA2B2-3900-2DB0-94A4-EFB7E5AA0070}"/>
              </a:ext>
            </a:extLst>
          </p:cNvPr>
          <p:cNvSpPr txBox="1"/>
          <p:nvPr/>
        </p:nvSpPr>
        <p:spPr>
          <a:xfrm>
            <a:off x="217204" y="797644"/>
            <a:ext cx="5850846" cy="2215991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25 </a:t>
            </a:r>
            <a:r>
              <a:rPr lang="zh-CN" altLang="en-US" dirty="0"/>
              <a:t>惟有</a:t>
            </a:r>
            <a:r>
              <a:rPr lang="zh-CN" altLang="en-US" sz="2400" b="1" dirty="0"/>
              <a:t>详细察看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zh-CN" altLang="en-US" sz="2400" b="1" dirty="0"/>
              <a:t>那全备、使人自由之律法</a:t>
            </a:r>
            <a:r>
              <a:rPr lang="zh-CN" altLang="en-US" dirty="0"/>
              <a:t>的，并且</a:t>
            </a:r>
            <a:r>
              <a:rPr lang="zh-CN" altLang="en-US" sz="2400" b="1" dirty="0"/>
              <a:t>时常如此</a:t>
            </a:r>
            <a:r>
              <a:rPr lang="zh-CN" altLang="en-US" dirty="0"/>
              <a:t>，这人既不是听了就忘，乃是</a:t>
            </a:r>
            <a:endParaRPr lang="en-US" altLang="zh-CN" dirty="0"/>
          </a:p>
          <a:p>
            <a:endParaRPr lang="en-US" altLang="zh-CN" sz="2400" b="1" dirty="0"/>
          </a:p>
          <a:p>
            <a:r>
              <a:rPr lang="zh-CN" altLang="en-US" sz="2400" b="1" dirty="0"/>
              <a:t>实在行出来</a:t>
            </a:r>
            <a:r>
              <a:rPr lang="zh-CN" altLang="en-US" dirty="0"/>
              <a:t>，就在他所行的事上必然得福。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5BCAE65-CEB0-D6E0-3A3D-094A1E3EA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877" y="-99997"/>
            <a:ext cx="3226526" cy="253358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F6267B7-9883-F697-9EAF-922D16C0E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0224" y="3323279"/>
            <a:ext cx="2877806" cy="286915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5337EC6-5A68-088F-0A61-761E0DA191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4933" y="3839761"/>
            <a:ext cx="1563309" cy="295986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7" name="Arc 26">
            <a:extLst>
              <a:ext uri="{FF2B5EF4-FFF2-40B4-BE49-F238E27FC236}">
                <a16:creationId xmlns:a16="http://schemas.microsoft.com/office/drawing/2014/main" id="{FF38180D-E17C-5729-0567-C476388F0276}"/>
              </a:ext>
            </a:extLst>
          </p:cNvPr>
          <p:cNvSpPr/>
          <p:nvPr/>
        </p:nvSpPr>
        <p:spPr>
          <a:xfrm>
            <a:off x="8388350" y="2118231"/>
            <a:ext cx="2074018" cy="2150129"/>
          </a:xfrm>
          <a:prstGeom prst="arc">
            <a:avLst>
              <a:gd name="adj1" fmla="val 17242890"/>
              <a:gd name="adj2" fmla="val 21114486"/>
            </a:avLst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F4B7F3B1-8F12-3FD2-5AA5-E9D2D1ADC9C5}"/>
              </a:ext>
            </a:extLst>
          </p:cNvPr>
          <p:cNvSpPr/>
          <p:nvPr/>
        </p:nvSpPr>
        <p:spPr>
          <a:xfrm rot="7810818">
            <a:off x="7510021" y="3090925"/>
            <a:ext cx="2074018" cy="2150129"/>
          </a:xfrm>
          <a:prstGeom prst="arc">
            <a:avLst>
              <a:gd name="adj1" fmla="val 17242890"/>
              <a:gd name="adj2" fmla="val 21114486"/>
            </a:avLst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26C94A58-A9D9-34AB-B1F0-18AF2CAC56F3}"/>
              </a:ext>
            </a:extLst>
          </p:cNvPr>
          <p:cNvSpPr/>
          <p:nvPr/>
        </p:nvSpPr>
        <p:spPr>
          <a:xfrm rot="14476245">
            <a:off x="6605555" y="2256683"/>
            <a:ext cx="2074018" cy="2150129"/>
          </a:xfrm>
          <a:prstGeom prst="arc">
            <a:avLst>
              <a:gd name="adj1" fmla="val 16571333"/>
              <a:gd name="adj2" fmla="val 21114486"/>
            </a:avLst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72D132-E2EE-2407-0E3F-02E9C31C2E46}"/>
              </a:ext>
            </a:extLst>
          </p:cNvPr>
          <p:cNvSpPr txBox="1"/>
          <p:nvPr/>
        </p:nvSpPr>
        <p:spPr>
          <a:xfrm>
            <a:off x="8101018" y="3210953"/>
            <a:ext cx="11309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/>
              <a:t>时常如此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D075B8-A516-A64F-2EDE-8A500C2F45F6}"/>
              </a:ext>
            </a:extLst>
          </p:cNvPr>
          <p:cNvSpPr txBox="1"/>
          <p:nvPr/>
        </p:nvSpPr>
        <p:spPr>
          <a:xfrm>
            <a:off x="7945654" y="58375"/>
            <a:ext cx="36944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/>
              <a:t>详细察看</a:t>
            </a:r>
            <a:r>
              <a:rPr lang="en-US" altLang="zh-CN" b="1" dirty="0"/>
              <a:t> </a:t>
            </a:r>
            <a:r>
              <a:rPr lang="zh-CN" altLang="en-US" sz="1800" b="1" dirty="0"/>
              <a:t>那全备、使人自由之律法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A11024-B992-2B58-E913-2BAA7192AA38}"/>
              </a:ext>
            </a:extLst>
          </p:cNvPr>
          <p:cNvSpPr txBox="1"/>
          <p:nvPr/>
        </p:nvSpPr>
        <p:spPr>
          <a:xfrm>
            <a:off x="8134716" y="5368172"/>
            <a:ext cx="14101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/>
              <a:t>实在行出来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F004743-963C-48E0-15D3-443216330BC6}"/>
              </a:ext>
            </a:extLst>
          </p:cNvPr>
          <p:cNvSpPr txBox="1"/>
          <p:nvPr/>
        </p:nvSpPr>
        <p:spPr>
          <a:xfrm>
            <a:off x="114084" y="4818581"/>
            <a:ext cx="608729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‪37 耶稣对他说：“</a:t>
            </a:r>
          </a:p>
          <a:p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你要尽心、尽性、尽意，爱主你的　神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。</a:t>
            </a:r>
            <a:endParaRPr lang="en-US" dirty="0"/>
          </a:p>
          <a:p>
            <a:r>
              <a:rPr lang="en-US" dirty="0"/>
              <a:t>38 这是诫命中的第一，且是最大的。</a:t>
            </a:r>
          </a:p>
          <a:p>
            <a:r>
              <a:rPr lang="en-US" dirty="0"/>
              <a:t>39 其次也相仿，就是要</a:t>
            </a:r>
          </a:p>
          <a:p>
            <a:r>
              <a:rPr lang="en-US" sz="2400" dirty="0"/>
              <a:t>		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爱人如己。</a:t>
            </a:r>
          </a:p>
          <a:p>
            <a:r>
              <a:rPr lang="en-US" dirty="0"/>
              <a:t>40 这两条诫命是律法和先知一切道理的总纲。”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C0DA40-1E7A-C65D-9B2A-DAC9F238C017}"/>
              </a:ext>
            </a:extLst>
          </p:cNvPr>
          <p:cNvSpPr txBox="1"/>
          <p:nvPr/>
        </p:nvSpPr>
        <p:spPr>
          <a:xfrm>
            <a:off x="5599725" y="3981323"/>
            <a:ext cx="11117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必然得福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9044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1757</Words>
  <Application>Microsoft Office PowerPoint</Application>
  <PresentationFormat>Widescreen</PresentationFormat>
  <Paragraphs>146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YanJun Li</dc:creator>
  <cp:lastModifiedBy>YanJun Li</cp:lastModifiedBy>
  <cp:revision>3</cp:revision>
  <dcterms:created xsi:type="dcterms:W3CDTF">2024-05-07T12:05:18Z</dcterms:created>
  <dcterms:modified xsi:type="dcterms:W3CDTF">2024-05-10T14:25:58Z</dcterms:modified>
</cp:coreProperties>
</file>