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4" r:id="rId7"/>
    <p:sldId id="260" r:id="rId8"/>
    <p:sldId id="268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BCFD0-3B13-4836-A193-04E76A77629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AA76E12-4D23-4B0A-9B84-1F4E54C3E131}">
      <dgm:prSet phldrT="[Text]"/>
      <dgm:spPr/>
      <dgm:t>
        <a:bodyPr/>
        <a:lstStyle/>
        <a:p>
          <a:endParaRPr lang="en-IN" dirty="0"/>
        </a:p>
        <a:p>
          <a:r>
            <a:rPr lang="en-IN" dirty="0"/>
            <a:t>Obtain		</a:t>
          </a:r>
        </a:p>
      </dgm:t>
    </dgm:pt>
    <dgm:pt modelId="{0D6EAB7F-6AB2-477D-A80A-CB2F372D8798}" type="parTrans" cxnId="{79CC1590-B9F3-40EB-988F-5A63FB09469B}">
      <dgm:prSet/>
      <dgm:spPr/>
      <dgm:t>
        <a:bodyPr/>
        <a:lstStyle/>
        <a:p>
          <a:endParaRPr lang="en-IN"/>
        </a:p>
      </dgm:t>
    </dgm:pt>
    <dgm:pt modelId="{76CABE1D-3700-4C8B-9BF6-F0E0C205260B}" type="sibTrans" cxnId="{79CC1590-B9F3-40EB-988F-5A63FB09469B}">
      <dgm:prSet/>
      <dgm:spPr/>
      <dgm:t>
        <a:bodyPr/>
        <a:lstStyle/>
        <a:p>
          <a:endParaRPr lang="en-IN"/>
        </a:p>
      </dgm:t>
    </dgm:pt>
    <dgm:pt modelId="{75F7D6F9-5650-4DA3-BF66-7B02F83FCB30}">
      <dgm:prSet phldrT="[Text]"/>
      <dgm:spPr/>
      <dgm:t>
        <a:bodyPr/>
        <a:lstStyle/>
        <a:p>
          <a:r>
            <a:rPr lang="en-IN" dirty="0"/>
            <a:t>Scrub	</a:t>
          </a:r>
        </a:p>
      </dgm:t>
    </dgm:pt>
    <dgm:pt modelId="{CE9A2ED3-2D64-4541-BAF4-49A9A68354E1}" type="parTrans" cxnId="{818DD438-FD4D-45EE-B7F8-77DAE69E8247}">
      <dgm:prSet/>
      <dgm:spPr/>
      <dgm:t>
        <a:bodyPr/>
        <a:lstStyle/>
        <a:p>
          <a:endParaRPr lang="en-IN"/>
        </a:p>
      </dgm:t>
    </dgm:pt>
    <dgm:pt modelId="{F2ED1426-AA34-488E-9260-9AA9A5D5C7A8}" type="sibTrans" cxnId="{818DD438-FD4D-45EE-B7F8-77DAE69E8247}">
      <dgm:prSet/>
      <dgm:spPr/>
      <dgm:t>
        <a:bodyPr/>
        <a:lstStyle/>
        <a:p>
          <a:endParaRPr lang="en-IN"/>
        </a:p>
      </dgm:t>
    </dgm:pt>
    <dgm:pt modelId="{852FE0B3-7E33-4556-B34B-0DB8CFBAFE32}">
      <dgm:prSet phldrT="[Text]"/>
      <dgm:spPr/>
      <dgm:t>
        <a:bodyPr/>
        <a:lstStyle/>
        <a:p>
          <a:r>
            <a:rPr lang="en-IN" dirty="0"/>
            <a:t>Interpret</a:t>
          </a:r>
        </a:p>
      </dgm:t>
    </dgm:pt>
    <dgm:pt modelId="{3BCCD5B3-16CE-4B40-BC23-20FBDB3FCE51}" type="parTrans" cxnId="{ECD66E4E-61DB-4145-AF27-41403C2BB90A}">
      <dgm:prSet/>
      <dgm:spPr/>
      <dgm:t>
        <a:bodyPr/>
        <a:lstStyle/>
        <a:p>
          <a:endParaRPr lang="en-IN"/>
        </a:p>
      </dgm:t>
    </dgm:pt>
    <dgm:pt modelId="{63911391-F195-41F7-B9FA-8A42F1D54755}" type="sibTrans" cxnId="{ECD66E4E-61DB-4145-AF27-41403C2BB90A}">
      <dgm:prSet/>
      <dgm:spPr/>
      <dgm:t>
        <a:bodyPr/>
        <a:lstStyle/>
        <a:p>
          <a:endParaRPr lang="en-IN"/>
        </a:p>
      </dgm:t>
    </dgm:pt>
    <dgm:pt modelId="{93C3964D-312A-4DBE-87E1-C30D61DD72AF}">
      <dgm:prSet/>
      <dgm:spPr/>
      <dgm:t>
        <a:bodyPr/>
        <a:lstStyle/>
        <a:p>
          <a:r>
            <a:rPr lang="en-IN" dirty="0"/>
            <a:t>Model</a:t>
          </a:r>
        </a:p>
      </dgm:t>
    </dgm:pt>
    <dgm:pt modelId="{AEE45C93-DD0C-40CE-9D48-9A7000D830A0}" type="parTrans" cxnId="{351133B8-9CD3-4C16-8899-33F4434150C6}">
      <dgm:prSet/>
      <dgm:spPr/>
      <dgm:t>
        <a:bodyPr/>
        <a:lstStyle/>
        <a:p>
          <a:endParaRPr lang="en-IN"/>
        </a:p>
      </dgm:t>
    </dgm:pt>
    <dgm:pt modelId="{94E88419-A915-4175-AC62-D07183E80AB2}" type="sibTrans" cxnId="{351133B8-9CD3-4C16-8899-33F4434150C6}">
      <dgm:prSet/>
      <dgm:spPr/>
      <dgm:t>
        <a:bodyPr/>
        <a:lstStyle/>
        <a:p>
          <a:endParaRPr lang="en-IN"/>
        </a:p>
      </dgm:t>
    </dgm:pt>
    <dgm:pt modelId="{377B2DDC-2ACF-4F6A-B9FF-0FF4BEC070EA}">
      <dgm:prSet/>
      <dgm:spPr/>
      <dgm:t>
        <a:bodyPr/>
        <a:lstStyle/>
        <a:p>
          <a:r>
            <a:rPr lang="en-IN" dirty="0"/>
            <a:t>Explore	</a:t>
          </a:r>
        </a:p>
      </dgm:t>
    </dgm:pt>
    <dgm:pt modelId="{91B8E1C6-3855-436B-99B4-EF328AF13E03}" type="parTrans" cxnId="{48227DBF-E926-43E2-B9CC-5425F8BA3ADD}">
      <dgm:prSet/>
      <dgm:spPr/>
      <dgm:t>
        <a:bodyPr/>
        <a:lstStyle/>
        <a:p>
          <a:endParaRPr lang="en-IN"/>
        </a:p>
      </dgm:t>
    </dgm:pt>
    <dgm:pt modelId="{E6F2D432-6E9C-4B08-84F1-8AEAC3B587A5}" type="sibTrans" cxnId="{48227DBF-E926-43E2-B9CC-5425F8BA3ADD}">
      <dgm:prSet/>
      <dgm:spPr/>
      <dgm:t>
        <a:bodyPr/>
        <a:lstStyle/>
        <a:p>
          <a:endParaRPr lang="en-IN"/>
        </a:p>
      </dgm:t>
    </dgm:pt>
    <dgm:pt modelId="{C51B0468-D088-4DDD-860B-7D5007003C3B}" type="pres">
      <dgm:prSet presAssocID="{682BCFD0-3B13-4836-A193-04E76A776297}" presName="Name0" presStyleCnt="0">
        <dgm:presLayoutVars>
          <dgm:dir/>
          <dgm:animLvl val="lvl"/>
          <dgm:resizeHandles val="exact"/>
        </dgm:presLayoutVars>
      </dgm:prSet>
      <dgm:spPr/>
    </dgm:pt>
    <dgm:pt modelId="{1CEB94AD-4916-4083-BB2F-AAEBB63611F8}" type="pres">
      <dgm:prSet presAssocID="{AAA76E12-4D23-4B0A-9B84-1F4E54C3E131}" presName="parTxOnly" presStyleLbl="node1" presStyleIdx="0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77A394FD-1A3B-49D1-AF41-ED53B18910CF}" type="pres">
      <dgm:prSet presAssocID="{76CABE1D-3700-4C8B-9BF6-F0E0C205260B}" presName="parTxOnlySpace" presStyleCnt="0"/>
      <dgm:spPr/>
    </dgm:pt>
    <dgm:pt modelId="{D2982546-C632-444F-B6D9-6FEB6CBAAEEA}" type="pres">
      <dgm:prSet presAssocID="{75F7D6F9-5650-4DA3-BF66-7B02F83FCB30}" presName="parTxOnly" presStyleLbl="node1" presStyleIdx="1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A9FF5EB3-6D09-451A-B0FC-58B58C3117EE}" type="pres">
      <dgm:prSet presAssocID="{F2ED1426-AA34-488E-9260-9AA9A5D5C7A8}" presName="parTxOnlySpace" presStyleCnt="0"/>
      <dgm:spPr/>
    </dgm:pt>
    <dgm:pt modelId="{DCE8017A-FFFE-4634-9973-42F53C083F6C}" type="pres">
      <dgm:prSet presAssocID="{377B2DDC-2ACF-4F6A-B9FF-0FF4BEC070EA}" presName="parTxOnly" presStyleLbl="node1" presStyleIdx="2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98AE9082-84A7-4330-ABE0-359C94B411BD}" type="pres">
      <dgm:prSet presAssocID="{E6F2D432-6E9C-4B08-84F1-8AEAC3B587A5}" presName="parTxOnlySpace" presStyleCnt="0"/>
      <dgm:spPr/>
    </dgm:pt>
    <dgm:pt modelId="{3E3ECAF4-D836-4BE8-BF05-D18A345759A6}" type="pres">
      <dgm:prSet presAssocID="{93C3964D-312A-4DBE-87E1-C30D61DD72AF}" presName="parTxOnly" presStyleLbl="node1" presStyleIdx="3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  <dgm:pt modelId="{CB0162A5-D467-4E98-9DA3-8EA23D725C1A}" type="pres">
      <dgm:prSet presAssocID="{94E88419-A915-4175-AC62-D07183E80AB2}" presName="parTxOnlySpace" presStyleCnt="0"/>
      <dgm:spPr/>
    </dgm:pt>
    <dgm:pt modelId="{FCFE11A0-8F0F-4B0B-9DAF-66470D247889}" type="pres">
      <dgm:prSet presAssocID="{852FE0B3-7E33-4556-B34B-0DB8CFBAFE32}" presName="parTxOnly" presStyleLbl="node1" presStyleIdx="4" presStyleCnt="5" custLinFactY="-26769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18DD438-FD4D-45EE-B7F8-77DAE69E8247}" srcId="{682BCFD0-3B13-4836-A193-04E76A776297}" destId="{75F7D6F9-5650-4DA3-BF66-7B02F83FCB30}" srcOrd="1" destOrd="0" parTransId="{CE9A2ED3-2D64-4541-BAF4-49A9A68354E1}" sibTransId="{F2ED1426-AA34-488E-9260-9AA9A5D5C7A8}"/>
    <dgm:cxn modelId="{1C480D3A-7622-420C-A395-583EED11D415}" type="presOf" srcId="{93C3964D-312A-4DBE-87E1-C30D61DD72AF}" destId="{3E3ECAF4-D836-4BE8-BF05-D18A345759A6}" srcOrd="0" destOrd="0" presId="urn:microsoft.com/office/officeart/2005/8/layout/chevron1"/>
    <dgm:cxn modelId="{65CDBE3E-26E7-4FCA-96BA-3AE4B2BABBB6}" type="presOf" srcId="{852FE0B3-7E33-4556-B34B-0DB8CFBAFE32}" destId="{FCFE11A0-8F0F-4B0B-9DAF-66470D247889}" srcOrd="0" destOrd="0" presId="urn:microsoft.com/office/officeart/2005/8/layout/chevron1"/>
    <dgm:cxn modelId="{CCF7CE5E-AC16-4598-B968-47CBA56A5F0F}" type="presOf" srcId="{682BCFD0-3B13-4836-A193-04E76A776297}" destId="{C51B0468-D088-4DDD-860B-7D5007003C3B}" srcOrd="0" destOrd="0" presId="urn:microsoft.com/office/officeart/2005/8/layout/chevron1"/>
    <dgm:cxn modelId="{ECD66E4E-61DB-4145-AF27-41403C2BB90A}" srcId="{682BCFD0-3B13-4836-A193-04E76A776297}" destId="{852FE0B3-7E33-4556-B34B-0DB8CFBAFE32}" srcOrd="4" destOrd="0" parTransId="{3BCCD5B3-16CE-4B40-BC23-20FBDB3FCE51}" sibTransId="{63911391-F195-41F7-B9FA-8A42F1D54755}"/>
    <dgm:cxn modelId="{6FD4544F-85C2-4E90-A62B-55D591A6C729}" type="presOf" srcId="{75F7D6F9-5650-4DA3-BF66-7B02F83FCB30}" destId="{D2982546-C632-444F-B6D9-6FEB6CBAAEEA}" srcOrd="0" destOrd="0" presId="urn:microsoft.com/office/officeart/2005/8/layout/chevron1"/>
    <dgm:cxn modelId="{C58E225A-F040-4B10-9556-F15706E5EF9D}" type="presOf" srcId="{377B2DDC-2ACF-4F6A-B9FF-0FF4BEC070EA}" destId="{DCE8017A-FFFE-4634-9973-42F53C083F6C}" srcOrd="0" destOrd="0" presId="urn:microsoft.com/office/officeart/2005/8/layout/chevron1"/>
    <dgm:cxn modelId="{79CC1590-B9F3-40EB-988F-5A63FB09469B}" srcId="{682BCFD0-3B13-4836-A193-04E76A776297}" destId="{AAA76E12-4D23-4B0A-9B84-1F4E54C3E131}" srcOrd="0" destOrd="0" parTransId="{0D6EAB7F-6AB2-477D-A80A-CB2F372D8798}" sibTransId="{76CABE1D-3700-4C8B-9BF6-F0E0C205260B}"/>
    <dgm:cxn modelId="{351133B8-9CD3-4C16-8899-33F4434150C6}" srcId="{682BCFD0-3B13-4836-A193-04E76A776297}" destId="{93C3964D-312A-4DBE-87E1-C30D61DD72AF}" srcOrd="3" destOrd="0" parTransId="{AEE45C93-DD0C-40CE-9D48-9A7000D830A0}" sibTransId="{94E88419-A915-4175-AC62-D07183E80AB2}"/>
    <dgm:cxn modelId="{48227DBF-E926-43E2-B9CC-5425F8BA3ADD}" srcId="{682BCFD0-3B13-4836-A193-04E76A776297}" destId="{377B2DDC-2ACF-4F6A-B9FF-0FF4BEC070EA}" srcOrd="2" destOrd="0" parTransId="{91B8E1C6-3855-436B-99B4-EF328AF13E03}" sibTransId="{E6F2D432-6E9C-4B08-84F1-8AEAC3B587A5}"/>
    <dgm:cxn modelId="{D9A9CFC5-0243-41F3-B4EE-637318B94C28}" type="presOf" srcId="{AAA76E12-4D23-4B0A-9B84-1F4E54C3E131}" destId="{1CEB94AD-4916-4083-BB2F-AAEBB63611F8}" srcOrd="0" destOrd="0" presId="urn:microsoft.com/office/officeart/2005/8/layout/chevron1"/>
    <dgm:cxn modelId="{F7E19808-DE22-4617-92A2-940D64FBDA56}" type="presParOf" srcId="{C51B0468-D088-4DDD-860B-7D5007003C3B}" destId="{1CEB94AD-4916-4083-BB2F-AAEBB63611F8}" srcOrd="0" destOrd="0" presId="urn:microsoft.com/office/officeart/2005/8/layout/chevron1"/>
    <dgm:cxn modelId="{E92FF0F2-EB08-44AC-8E48-DDAC0F6006B1}" type="presParOf" srcId="{C51B0468-D088-4DDD-860B-7D5007003C3B}" destId="{77A394FD-1A3B-49D1-AF41-ED53B18910CF}" srcOrd="1" destOrd="0" presId="urn:microsoft.com/office/officeart/2005/8/layout/chevron1"/>
    <dgm:cxn modelId="{641DB04D-734B-43C5-93B2-A63ABC5E5C94}" type="presParOf" srcId="{C51B0468-D088-4DDD-860B-7D5007003C3B}" destId="{D2982546-C632-444F-B6D9-6FEB6CBAAEEA}" srcOrd="2" destOrd="0" presId="urn:microsoft.com/office/officeart/2005/8/layout/chevron1"/>
    <dgm:cxn modelId="{C5814E81-B00E-4243-8F76-F762E8D26418}" type="presParOf" srcId="{C51B0468-D088-4DDD-860B-7D5007003C3B}" destId="{A9FF5EB3-6D09-451A-B0FC-58B58C3117EE}" srcOrd="3" destOrd="0" presId="urn:microsoft.com/office/officeart/2005/8/layout/chevron1"/>
    <dgm:cxn modelId="{30842996-EBB5-4E2B-9524-73A7709334BD}" type="presParOf" srcId="{C51B0468-D088-4DDD-860B-7D5007003C3B}" destId="{DCE8017A-FFFE-4634-9973-42F53C083F6C}" srcOrd="4" destOrd="0" presId="urn:microsoft.com/office/officeart/2005/8/layout/chevron1"/>
    <dgm:cxn modelId="{EFA95FE6-A5E9-4FB2-ABD4-C5F1EBA79517}" type="presParOf" srcId="{C51B0468-D088-4DDD-860B-7D5007003C3B}" destId="{98AE9082-84A7-4330-ABE0-359C94B411BD}" srcOrd="5" destOrd="0" presId="urn:microsoft.com/office/officeart/2005/8/layout/chevron1"/>
    <dgm:cxn modelId="{32C903D9-DAA6-4666-A0D3-8E926A4BE679}" type="presParOf" srcId="{C51B0468-D088-4DDD-860B-7D5007003C3B}" destId="{3E3ECAF4-D836-4BE8-BF05-D18A345759A6}" srcOrd="6" destOrd="0" presId="urn:microsoft.com/office/officeart/2005/8/layout/chevron1"/>
    <dgm:cxn modelId="{82D8FD5C-0056-4FD4-AE3A-94BA70429306}" type="presParOf" srcId="{C51B0468-D088-4DDD-860B-7D5007003C3B}" destId="{CB0162A5-D467-4E98-9DA3-8EA23D725C1A}" srcOrd="7" destOrd="0" presId="urn:microsoft.com/office/officeart/2005/8/layout/chevron1"/>
    <dgm:cxn modelId="{C506776F-3EE2-4CD9-AB6E-AA72DFF32D4E}" type="presParOf" srcId="{C51B0468-D088-4DDD-860B-7D5007003C3B}" destId="{FCFE11A0-8F0F-4B0B-9DAF-66470D2478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B94AD-4916-4083-BB2F-AAEBB63611F8}">
      <dsp:nvSpPr>
        <dsp:cNvPr id="0" name=""/>
        <dsp:cNvSpPr/>
      </dsp:nvSpPr>
      <dsp:spPr>
        <a:xfrm>
          <a:off x="1984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Obtain		</a:t>
          </a:r>
        </a:p>
      </dsp:txBody>
      <dsp:txXfrm>
        <a:off x="355203" y="1460570"/>
        <a:ext cx="1059656" cy="706437"/>
      </dsp:txXfrm>
    </dsp:sp>
    <dsp:sp modelId="{D2982546-C632-444F-B6D9-6FEB6CBAAEEA}">
      <dsp:nvSpPr>
        <dsp:cNvPr id="0" name=""/>
        <dsp:cNvSpPr/>
      </dsp:nvSpPr>
      <dsp:spPr>
        <a:xfrm>
          <a:off x="1591468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Scrub	</a:t>
          </a:r>
        </a:p>
      </dsp:txBody>
      <dsp:txXfrm>
        <a:off x="1944687" y="1460570"/>
        <a:ext cx="1059656" cy="706437"/>
      </dsp:txXfrm>
    </dsp:sp>
    <dsp:sp modelId="{DCE8017A-FFFE-4634-9973-42F53C083F6C}">
      <dsp:nvSpPr>
        <dsp:cNvPr id="0" name=""/>
        <dsp:cNvSpPr/>
      </dsp:nvSpPr>
      <dsp:spPr>
        <a:xfrm>
          <a:off x="3180953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Explore	</a:t>
          </a:r>
        </a:p>
      </dsp:txBody>
      <dsp:txXfrm>
        <a:off x="3534172" y="1460570"/>
        <a:ext cx="1059656" cy="706437"/>
      </dsp:txXfrm>
    </dsp:sp>
    <dsp:sp modelId="{3E3ECAF4-D836-4BE8-BF05-D18A345759A6}">
      <dsp:nvSpPr>
        <dsp:cNvPr id="0" name=""/>
        <dsp:cNvSpPr/>
      </dsp:nvSpPr>
      <dsp:spPr>
        <a:xfrm>
          <a:off x="4770437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Model</a:t>
          </a:r>
        </a:p>
      </dsp:txBody>
      <dsp:txXfrm>
        <a:off x="5123656" y="1460570"/>
        <a:ext cx="1059656" cy="706437"/>
      </dsp:txXfrm>
    </dsp:sp>
    <dsp:sp modelId="{FCFE11A0-8F0F-4B0B-9DAF-66470D247889}">
      <dsp:nvSpPr>
        <dsp:cNvPr id="0" name=""/>
        <dsp:cNvSpPr/>
      </dsp:nvSpPr>
      <dsp:spPr>
        <a:xfrm>
          <a:off x="6359921" y="1460570"/>
          <a:ext cx="1766093" cy="7064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Interpret</a:t>
          </a:r>
        </a:p>
      </dsp:txBody>
      <dsp:txXfrm>
        <a:off x="6713140" y="1460570"/>
        <a:ext cx="1059656" cy="70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scikit-learn.org/stable/modules/generated/sklearn.cluster.KMeans.html" TargetMode="External"/><Relationship Id="rId4" Type="http://schemas.openxmlformats.org/officeDocument/2006/relationships/hyperlink" Target="https://en.wikipedia.org/wiki/K-means_cluste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5215-9B12-4717-B378-CFE68F520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IBM </a:t>
            </a:r>
            <a:r>
              <a:rPr lang="en-IN" dirty="0" err="1"/>
              <a:t>DataSCIENCE</a:t>
            </a:r>
            <a:r>
              <a:rPr lang="en-IN" dirty="0"/>
              <a:t> CAPTSTONE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CB3F3-9721-458E-8BAC-F7321078F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864151"/>
          </a:xfrm>
        </p:spPr>
        <p:txBody>
          <a:bodyPr/>
          <a:lstStyle/>
          <a:p>
            <a:r>
              <a:rPr lang="en-IN" dirty="0"/>
              <a:t>The BATTLE OF NEIGHBORHOODS CHOOSING A LOCATION FOR OPENING A WAFFLE SHOP IN DOWNTOWN TORONTO</a:t>
            </a:r>
          </a:p>
          <a:p>
            <a:endParaRPr lang="en-IN" dirty="0"/>
          </a:p>
          <a:p>
            <a:pPr algn="l"/>
            <a:r>
              <a:rPr lang="en-IN" sz="1400" dirty="0"/>
              <a:t>BY RAGHU GOPALKRISHNAN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8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and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https://en.wikipedia.org/wiki/List_of_postal_codes_of_Canada:_M</a:t>
            </a:r>
            <a:endParaRPr lang="en-IN" dirty="0"/>
          </a:p>
          <a:p>
            <a:r>
              <a:rPr lang="en-IN" dirty="0">
                <a:hlinkClick r:id="rId3"/>
              </a:rPr>
              <a:t>https://foursquare.com/</a:t>
            </a:r>
            <a:endParaRPr lang="en-IN" dirty="0"/>
          </a:p>
          <a:p>
            <a:r>
              <a:rPr lang="en-IN" dirty="0">
                <a:hlinkClick r:id="rId4"/>
              </a:rPr>
              <a:t>https://en.wikipedia.org/wiki/K-means_clustering</a:t>
            </a:r>
            <a:endParaRPr lang="en-IN" dirty="0"/>
          </a:p>
          <a:p>
            <a:r>
              <a:rPr lang="en-IN" dirty="0">
                <a:hlinkClick r:id="rId5"/>
              </a:rPr>
              <a:t>https://scikit-learn.org/stable/modules/generated/sklearn.cluster.KMeans.html</a:t>
            </a:r>
            <a:endParaRPr lang="en-IN" dirty="0"/>
          </a:p>
          <a:p>
            <a:r>
              <a:rPr lang="en-IN" dirty="0">
                <a:hlinkClick r:id="rId6"/>
              </a:rPr>
              <a:t>https://pandas.pydata.org/</a:t>
            </a:r>
            <a:endParaRPr lang="en-IN" dirty="0"/>
          </a:p>
          <a:p>
            <a:r>
              <a:rPr lang="en-IN"/>
              <a:t>https://pypi.org/project/wikipedia/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2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9559-7294-4BB6-B54C-F3924C48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759F-F342-420E-86DB-8D414DAFA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A SUCCESSFUL EUROPEAN WAFFLE MANUFACTURER WANTS TO EXPAND THEIR FOOTPRINT IN North America</a:t>
            </a:r>
          </a:p>
          <a:p>
            <a:r>
              <a:rPr lang="en-IN" dirty="0"/>
              <a:t>North America is a potential market and presents numerous opportunities to expand the waffle business</a:t>
            </a:r>
          </a:p>
          <a:p>
            <a:r>
              <a:rPr lang="en-IN" dirty="0"/>
              <a:t>Their market research team has identified they have taken a decision to invest in downtown Toronto.</a:t>
            </a:r>
          </a:p>
          <a:p>
            <a:r>
              <a:rPr lang="en-IN" dirty="0"/>
              <a:t>They have asked our </a:t>
            </a:r>
            <a:r>
              <a:rPr lang="en-IN" dirty="0" err="1"/>
              <a:t>datascience</a:t>
            </a:r>
            <a:r>
              <a:rPr lang="en-IN" dirty="0"/>
              <a:t> company to find the right neighbourhood to start a franchise based on relevant data, exploration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446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Since Toronto is a large area choosing the right neighbourhood to open the waffle shop is crucial</a:t>
            </a:r>
          </a:p>
          <a:p>
            <a:r>
              <a:rPr lang="en-IN" dirty="0"/>
              <a:t>Due to high real estate prices it is vital that the right location be chosen to avoid business losses.</a:t>
            </a:r>
          </a:p>
          <a:p>
            <a:r>
              <a:rPr lang="en-IN" dirty="0"/>
              <a:t>If a right neighbourhood it could be detrimental to their expansion plans in north America.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84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and 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objective of this project is to find suitable neighbourhoods for a waffle manufacturing company in downtown Toronto. This company plans to </a:t>
            </a:r>
            <a:r>
              <a:rPr lang="en-IN" dirty="0" err="1"/>
              <a:t>opena</a:t>
            </a:r>
            <a:r>
              <a:rPr lang="en-IN" dirty="0"/>
              <a:t> franchise for the waffle business</a:t>
            </a:r>
          </a:p>
          <a:p>
            <a:r>
              <a:rPr lang="en-IN" dirty="0"/>
              <a:t>Scope</a:t>
            </a:r>
          </a:p>
          <a:p>
            <a:pPr lvl="1"/>
            <a:r>
              <a:rPr lang="en-IN" dirty="0"/>
              <a:t>We will limit the scope of this project to the ‘downtown Toronto’ area</a:t>
            </a:r>
          </a:p>
          <a:p>
            <a:pPr lvl="1"/>
            <a:r>
              <a:rPr lang="en-IN" dirty="0"/>
              <a:t>Rental prices, other influencing factors which might be detrimental to open a shop in an area are not within the scope of this project.</a:t>
            </a:r>
          </a:p>
          <a:p>
            <a:pPr lvl="1"/>
            <a:r>
              <a:rPr lang="en-IN" dirty="0"/>
              <a:t>Customer demand, taste, preferences etc are not within the scope of this project.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9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List of neighbourhoods in Toronto according to boroughs. This information will be sourced from Wikipedia.</a:t>
            </a:r>
          </a:p>
          <a:p>
            <a:r>
              <a:rPr lang="en-IN" dirty="0"/>
              <a:t>Geospatial information per postal code from </a:t>
            </a:r>
            <a:r>
              <a:rPr lang="en-IN"/>
              <a:t>a csv file.</a:t>
            </a:r>
            <a:endParaRPr lang="en-IN" dirty="0"/>
          </a:p>
          <a:p>
            <a:r>
              <a:rPr lang="en-IN" dirty="0"/>
              <a:t>List of venues per neighbourhood, this information will be obtained form the foursquare </a:t>
            </a:r>
            <a:r>
              <a:rPr lang="en-IN" dirty="0" err="1"/>
              <a:t>api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35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129-DC54-495C-A947-9A39E2B2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AA19-DFF1-4860-ABE5-CB3CE3FF95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 target audience for this project would be the management for the waffle company who are interested in opening their franchise in NA</a:t>
            </a:r>
          </a:p>
          <a:p>
            <a:r>
              <a:rPr lang="en-IN" dirty="0"/>
              <a:t>This paper will also interest students of the </a:t>
            </a:r>
            <a:r>
              <a:rPr lang="en-IN" dirty="0" err="1"/>
              <a:t>datascience</a:t>
            </a:r>
            <a:r>
              <a:rPr lang="en-IN" dirty="0"/>
              <a:t> field as </a:t>
            </a:r>
            <a:r>
              <a:rPr lang="en-IN"/>
              <a:t>a reference </a:t>
            </a:r>
          </a:p>
        </p:txBody>
      </p:sp>
    </p:spTree>
    <p:extLst>
      <p:ext uri="{BB962C8B-B14F-4D97-AF65-F5344CB8AC3E}">
        <p14:creationId xmlns:p14="http://schemas.microsoft.com/office/powerpoint/2010/main" val="237731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2D5-5B7B-4C4E-9CE9-227E2E51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E5C5-6416-4AE4-8B4D-88201AC17A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30D82D-E46E-43E1-83B5-E16D641B4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6573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D0E84B-7844-439F-875F-6CC978E1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25639"/>
              </p:ext>
            </p:extLst>
          </p:nvPr>
        </p:nvGraphicFramePr>
        <p:xfrm>
          <a:off x="2032000" y="3063029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8880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164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 data from Wikipedia, convert to DF</a:t>
                      </a:r>
                    </a:p>
                    <a:p>
                      <a:r>
                        <a:rPr lang="en-IN" dirty="0"/>
                        <a:t>Obtain Geospatial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Scrub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Remove unwanted data, retain only needed columns. Data wrangling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Foursquare API to obtain venue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6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K-means clustering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8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Interpret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Interpret clustering results, draw conclusions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0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94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CCC2-6865-45CB-A05C-F7A28E7C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BDB1-5497-45D9-8D04-E451269E99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was successfully able to cluster neighborhood's based on the k-means clustering algorithm based on similar parameters</a:t>
            </a:r>
          </a:p>
          <a:p>
            <a:r>
              <a:rPr lang="en-US" dirty="0"/>
              <a:t>From these clusters it was easy to identify which neighborhood's are suitable to setup the business based on various parameters</a:t>
            </a:r>
          </a:p>
          <a:p>
            <a:r>
              <a:rPr lang="en-US" dirty="0"/>
              <a:t>We were able to square down to suitable venues as outlined in the project report and the company needs to take a final decision.</a:t>
            </a:r>
          </a:p>
        </p:txBody>
      </p:sp>
    </p:spTree>
    <p:extLst>
      <p:ext uri="{BB962C8B-B14F-4D97-AF65-F5344CB8AC3E}">
        <p14:creationId xmlns:p14="http://schemas.microsoft.com/office/powerpoint/2010/main" val="31272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CCC2-6865-45CB-A05C-F7A28E7C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BDB1-5497-45D9-8D04-E451269E99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purpose of our project was to identify suitable neighborhood's in the Downtown Toronto area which are suitable to open a Waffle franchise so that the Client Management of the Waffle company can narrow down to suitable areas to start their franchise business. </a:t>
            </a:r>
          </a:p>
          <a:p>
            <a:r>
              <a:rPr lang="en-US" dirty="0"/>
              <a:t>Using the Foursquare API we were able to identify venues closer to the neighborhood's and then </a:t>
            </a:r>
            <a:r>
              <a:rPr lang="en-US" dirty="0" err="1"/>
              <a:t>alongwith</a:t>
            </a:r>
            <a:r>
              <a:rPr lang="en-US" dirty="0"/>
              <a:t> the K-means clustering algorithm we were able to group the data on feature similarity in order to find suitable locations. </a:t>
            </a:r>
          </a:p>
          <a:p>
            <a:r>
              <a:rPr lang="en-US" dirty="0"/>
              <a:t>the final decision to select a </a:t>
            </a:r>
            <a:r>
              <a:rPr lang="en-US" dirty="0" err="1"/>
              <a:t>neighbourhood</a:t>
            </a:r>
            <a:r>
              <a:rPr lang="en-US" dirty="0"/>
              <a:t> will be done the European Waffle manufacturer based on commercial/legal parameters, market research, customer tastes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1721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641</TotalTime>
  <Words>633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IBM DataSCIENCE CAPTSTONE Project</vt:lpstr>
      <vt:lpstr>BACKGROUND</vt:lpstr>
      <vt:lpstr>Problem statement</vt:lpstr>
      <vt:lpstr>Objective and scope of the project</vt:lpstr>
      <vt:lpstr>Data requirements</vt:lpstr>
      <vt:lpstr>Audience</vt:lpstr>
      <vt:lpstr>methodology</vt:lpstr>
      <vt:lpstr>Overall results</vt:lpstr>
      <vt:lpstr>conclusion</vt:lpstr>
      <vt:lpstr>References and literature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DataSCIENCE CAPTSTONE Project</dc:title>
  <dc:creator>RAGHU GOPALKRISHNAN</dc:creator>
  <cp:lastModifiedBy>RAGHU GOPALKRISHNAN</cp:lastModifiedBy>
  <cp:revision>31</cp:revision>
  <dcterms:created xsi:type="dcterms:W3CDTF">2019-05-05T06:56:03Z</dcterms:created>
  <dcterms:modified xsi:type="dcterms:W3CDTF">2019-05-07T10:04:20Z</dcterms:modified>
</cp:coreProperties>
</file>