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08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9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24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513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150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064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134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60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89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4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2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4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47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D5B-F47E-4849-93B6-1762894A7C7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6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AA1D5B-F47E-4849-93B6-1762894A7C7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063F86-F369-4E08-8AC0-59C7EAB7C2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74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liyansong2018/CVE/tree/main/2021/CVE-2021-3420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iyansong2018/CVE/tree/main/2021/CVE-2021-29302" TargetMode="External"/><Relationship Id="rId5" Type="http://schemas.openxmlformats.org/officeDocument/2006/relationships/hyperlink" Target="https://cve.mitre.org/cgi-bin/cvename.cgi?name=CVE-2021-30123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E50A3DA5-DEA9-4D88-8E0C-BA7F6657089D}"/>
              </a:ext>
            </a:extLst>
          </p:cNvPr>
          <p:cNvGrpSpPr/>
          <p:nvPr/>
        </p:nvGrpSpPr>
        <p:grpSpPr>
          <a:xfrm>
            <a:off x="763479" y="674702"/>
            <a:ext cx="8416031" cy="3269202"/>
            <a:chOff x="763479" y="674702"/>
            <a:chExt cx="8416031" cy="3269202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C2C1A7A-F22C-4FF1-8279-76E98CDB9328}"/>
                </a:ext>
              </a:extLst>
            </p:cNvPr>
            <p:cNvCxnSpPr>
              <a:stCxn id="46" idx="0"/>
              <a:endCxn id="47" idx="2"/>
            </p:cNvCxnSpPr>
            <p:nvPr/>
          </p:nvCxnSpPr>
          <p:spPr>
            <a:xfrm flipH="1" flipV="1">
              <a:off x="5707367" y="1606126"/>
              <a:ext cx="906549" cy="280949"/>
            </a:xfrm>
            <a:prstGeom prst="line">
              <a:avLst/>
            </a:prstGeom>
            <a:noFill/>
            <a:ln w="19050" cap="flat" cmpd="sng" algn="ctr"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  <a:effectLst/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D5FF793-EE3B-4279-99C3-060A7A4943E2}"/>
                </a:ext>
              </a:extLst>
            </p:cNvPr>
            <p:cNvCxnSpPr>
              <a:stCxn id="46" idx="0"/>
              <a:endCxn id="48" idx="2"/>
            </p:cNvCxnSpPr>
            <p:nvPr/>
          </p:nvCxnSpPr>
          <p:spPr>
            <a:xfrm flipV="1">
              <a:off x="6613916" y="1614720"/>
              <a:ext cx="873985" cy="272355"/>
            </a:xfrm>
            <a:prstGeom prst="line">
              <a:avLst/>
            </a:prstGeom>
            <a:noFill/>
            <a:ln w="19050" cap="flat" cmpd="sng" algn="ctr"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  <a:effectLst/>
          </p:spPr>
        </p:cxn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A831C70-23AA-498E-8951-145DE2D69C38}"/>
                </a:ext>
              </a:extLst>
            </p:cNvPr>
            <p:cNvGrpSpPr/>
            <p:nvPr/>
          </p:nvGrpSpPr>
          <p:grpSpPr>
            <a:xfrm>
              <a:off x="763479" y="674702"/>
              <a:ext cx="8416031" cy="3269202"/>
              <a:chOff x="763479" y="674702"/>
              <a:chExt cx="8416031" cy="3269202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90A0B64-F93D-40E9-9E59-15B96EA8000F}"/>
                  </a:ext>
                </a:extLst>
              </p:cNvPr>
              <p:cNvGrpSpPr/>
              <p:nvPr/>
            </p:nvGrpSpPr>
            <p:grpSpPr>
              <a:xfrm>
                <a:off x="763479" y="674702"/>
                <a:ext cx="8416031" cy="3269202"/>
                <a:chOff x="763479" y="674702"/>
                <a:chExt cx="8416031" cy="3269202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0F358213-C841-4B0A-AE1B-1E7D7439EF9C}"/>
                    </a:ext>
                  </a:extLst>
                </p:cNvPr>
                <p:cNvGrpSpPr/>
                <p:nvPr/>
              </p:nvGrpSpPr>
              <p:grpSpPr>
                <a:xfrm>
                  <a:off x="763479" y="674702"/>
                  <a:ext cx="8416031" cy="3269202"/>
                  <a:chOff x="816746" y="1635710"/>
                  <a:chExt cx="8975324" cy="3586579"/>
                </a:xfrm>
              </p:grpSpPr>
              <p:grpSp>
                <p:nvGrpSpPr>
                  <p:cNvPr id="30" name="组合 29">
                    <a:extLst>
                      <a:ext uri="{FF2B5EF4-FFF2-40B4-BE49-F238E27FC236}">
                        <a16:creationId xmlns:a16="http://schemas.microsoft.com/office/drawing/2014/main" id="{FCD2AFB2-DFB9-4A92-B0F9-2F7AE9BC1112}"/>
                      </a:ext>
                    </a:extLst>
                  </p:cNvPr>
                  <p:cNvGrpSpPr/>
                  <p:nvPr/>
                </p:nvGrpSpPr>
                <p:grpSpPr>
                  <a:xfrm>
                    <a:off x="996972" y="2014769"/>
                    <a:ext cx="8473629" cy="2865479"/>
                    <a:chOff x="2861283" y="1952625"/>
                    <a:chExt cx="8473629" cy="2865479"/>
                  </a:xfrm>
                </p:grpSpPr>
                <p:grpSp>
                  <p:nvGrpSpPr>
                    <p:cNvPr id="31" name="组合 30">
                      <a:extLst>
                        <a:ext uri="{FF2B5EF4-FFF2-40B4-BE49-F238E27FC236}">
                          <a16:creationId xmlns:a16="http://schemas.microsoft.com/office/drawing/2014/main" id="{7C268D49-5419-4FCE-AD53-04A764ED87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1283" y="1952625"/>
                      <a:ext cx="8473629" cy="2865479"/>
                      <a:chOff x="2861283" y="1952625"/>
                      <a:chExt cx="8473629" cy="2865479"/>
                    </a:xfrm>
                  </p:grpSpPr>
                  <p:pic>
                    <p:nvPicPr>
                      <p:cNvPr id="33" name="图片 32">
                        <a:extLst>
                          <a:ext uri="{FF2B5EF4-FFF2-40B4-BE49-F238E27FC236}">
                            <a16:creationId xmlns:a16="http://schemas.microsoft.com/office/drawing/2014/main" id="{8C171A6E-4285-42C7-9D93-6BC53D88F24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802273" y="2734620"/>
                        <a:ext cx="522596" cy="52259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4" name="图片 33">
                        <a:extLst>
                          <a:ext uri="{FF2B5EF4-FFF2-40B4-BE49-F238E27FC236}">
                            <a16:creationId xmlns:a16="http://schemas.microsoft.com/office/drawing/2014/main" id="{A76135A0-F870-4640-9F94-5795EF8885D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374318" y="2630596"/>
                        <a:ext cx="535717" cy="53571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5" name="图片 34">
                        <a:extLst>
                          <a:ext uri="{FF2B5EF4-FFF2-40B4-BE49-F238E27FC236}">
                            <a16:creationId xmlns:a16="http://schemas.microsoft.com/office/drawing/2014/main" id="{37196336-E668-440D-BA07-CC4F7506C18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547985" y="3879530"/>
                        <a:ext cx="542085" cy="542085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36" name="组合 35">
                        <a:extLst>
                          <a:ext uri="{FF2B5EF4-FFF2-40B4-BE49-F238E27FC236}">
                            <a16:creationId xmlns:a16="http://schemas.microsoft.com/office/drawing/2014/main" id="{29DEB1B6-54C6-40D7-8B92-C1649F64900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61283" y="1952625"/>
                        <a:ext cx="8473629" cy="2865479"/>
                        <a:chOff x="2861283" y="1952625"/>
                        <a:chExt cx="8473629" cy="2865479"/>
                      </a:xfrm>
                    </p:grpSpPr>
                    <p:grpSp>
                      <p:nvGrpSpPr>
                        <p:cNvPr id="37" name="组合 36">
                          <a:extLst>
                            <a:ext uri="{FF2B5EF4-FFF2-40B4-BE49-F238E27FC236}">
                              <a16:creationId xmlns:a16="http://schemas.microsoft.com/office/drawing/2014/main" id="{ECFFF37E-2C06-47BB-860E-646FF30F85E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861283" y="1952625"/>
                          <a:ext cx="8473629" cy="2865479"/>
                          <a:chOff x="2861284" y="2521516"/>
                          <a:chExt cx="7501916" cy="2198911"/>
                        </a:xfrm>
                      </p:grpSpPr>
                      <p:sp>
                        <p:nvSpPr>
                          <p:cNvPr id="40" name="圆角矩形 3">
                            <a:extLst>
                              <a:ext uri="{FF2B5EF4-FFF2-40B4-BE49-F238E27FC236}">
                                <a16:creationId xmlns:a16="http://schemas.microsoft.com/office/drawing/2014/main" id="{9125A545-B7F2-4B01-97AB-15B9663E39F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47137" y="3621101"/>
                            <a:ext cx="889686" cy="248167"/>
                          </a:xfrm>
                          <a:prstGeom prst="roundRect">
                            <a:avLst/>
                          </a:prstGeom>
                          <a:gradFill rotWithShape="1">
                            <a:gsLst>
                              <a:gs pos="0">
                                <a:srgbClr val="54BCDF">
                                  <a:tint val="94000"/>
                                  <a:satMod val="105000"/>
                                  <a:lumMod val="102000"/>
                                </a:srgbClr>
                              </a:gs>
                              <a:gs pos="100000">
                                <a:srgbClr val="54BCDF">
                                  <a:shade val="74000"/>
                                  <a:satMod val="128000"/>
                                  <a:lumMod val="100000"/>
                                </a:srgbClr>
                              </a:gs>
                            </a:gsLst>
                            <a:lin ang="5400000" scaled="0"/>
                          </a:gradFill>
                          <a:ln>
                            <a:noFill/>
                          </a:ln>
                          <a:effectLst>
                            <a:outerShdw blurRad="57150" dist="19050" dir="5400000" algn="ctr" rotWithShape="0">
                              <a:srgbClr val="000000">
                                <a:alpha val="63000"/>
                              </a:srgbClr>
                            </a:outerShdw>
                          </a:effectLst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zh-CN" altLang="en-US" sz="1200" b="1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+mn-cs"/>
                              </a:rPr>
                              <a:t>二进制</a:t>
                            </a:r>
                          </a:p>
                        </p:txBody>
                      </p:sp>
                      <p:sp>
                        <p:nvSpPr>
                          <p:cNvPr id="41" name="圆角矩形 4">
                            <a:extLst>
                              <a:ext uri="{FF2B5EF4-FFF2-40B4-BE49-F238E27FC236}">
                                <a16:creationId xmlns:a16="http://schemas.microsoft.com/office/drawing/2014/main" id="{4BC7E310-CE13-4CCB-8A42-6CD2770B2E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09848" y="4469431"/>
                            <a:ext cx="1224109" cy="250996"/>
                          </a:xfrm>
                          <a:prstGeom prst="roundRect">
                            <a:avLst/>
                          </a:prstGeom>
                          <a:gradFill rotWithShape="1">
                            <a:gsLst>
                              <a:gs pos="0">
                                <a:srgbClr val="84C350">
                                  <a:tint val="94000"/>
                                  <a:satMod val="105000"/>
                                  <a:lumMod val="102000"/>
                                </a:srgbClr>
                              </a:gs>
                              <a:gs pos="100000">
                                <a:srgbClr val="84C350">
                                  <a:shade val="74000"/>
                                  <a:satMod val="128000"/>
                                  <a:lumMod val="100000"/>
                                </a:srgbClr>
                              </a:gs>
                            </a:gsLst>
                            <a:lin ang="5400000" scaled="0"/>
                          </a:gradFill>
                          <a:ln>
                            <a:noFill/>
                          </a:ln>
                          <a:effectLst>
                            <a:outerShdw blurRad="57150" dist="19050" dir="5400000" algn="ctr" rotWithShape="0">
                              <a:srgbClr val="000000">
                                <a:alpha val="63000"/>
                              </a:srgbClr>
                            </a:outerShdw>
                          </a:effectLst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altLang="zh-CN" sz="1200" b="1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+mn-cs"/>
                              </a:rPr>
                              <a:t>ISO 21434</a:t>
                            </a:r>
                            <a:endParaRPr kumimoji="0" lang="zh-CN" alt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" name="圆角矩形 7">
                            <a:extLst>
                              <a:ext uri="{FF2B5EF4-FFF2-40B4-BE49-F238E27FC236}">
                                <a16:creationId xmlns:a16="http://schemas.microsoft.com/office/drawing/2014/main" id="{F4CC1315-4814-4636-8204-17234083D9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87792" y="4021804"/>
                            <a:ext cx="788108" cy="248168"/>
                          </a:xfrm>
                          <a:prstGeom prst="roundRect">
                            <a:avLst/>
                          </a:prstGeom>
                          <a:gradFill rotWithShape="1">
                            <a:gsLst>
                              <a:gs pos="0">
                                <a:srgbClr val="84C350">
                                  <a:tint val="94000"/>
                                  <a:satMod val="105000"/>
                                  <a:lumMod val="102000"/>
                                </a:srgbClr>
                              </a:gs>
                              <a:gs pos="100000">
                                <a:srgbClr val="84C350">
                                  <a:shade val="74000"/>
                                  <a:satMod val="128000"/>
                                  <a:lumMod val="100000"/>
                                </a:srgbClr>
                              </a:gs>
                            </a:gsLst>
                            <a:lin ang="5400000" scaled="0"/>
                          </a:gradFill>
                          <a:ln>
                            <a:noFill/>
                          </a:ln>
                          <a:effectLst>
                            <a:outerShdw blurRad="57150" dist="19050" dir="5400000" algn="ctr" rotWithShape="0">
                              <a:srgbClr val="000000">
                                <a:alpha val="63000"/>
                              </a:srgbClr>
                            </a:outerShdw>
                          </a:effectLst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altLang="zh-CN" sz="1200" b="1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+mn-cs"/>
                              </a:rPr>
                              <a:t>WP 29</a:t>
                            </a:r>
                            <a:endParaRPr kumimoji="0" lang="zh-CN" alt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" name="圆角矩形 8">
                            <a:extLst>
                              <a:ext uri="{FF2B5EF4-FFF2-40B4-BE49-F238E27FC236}">
                                <a16:creationId xmlns:a16="http://schemas.microsoft.com/office/drawing/2014/main" id="{CC7966A0-826C-4D8A-BDF7-2A29CD75A8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656601" y="4110622"/>
                            <a:ext cx="788108" cy="249271"/>
                          </a:xfrm>
                          <a:prstGeom prst="roundRect">
                            <a:avLst/>
                          </a:prstGeom>
                          <a:gradFill rotWithShape="1">
                            <a:gsLst>
                              <a:gs pos="0">
                                <a:srgbClr val="84C350">
                                  <a:tint val="94000"/>
                                  <a:satMod val="105000"/>
                                  <a:lumMod val="102000"/>
                                </a:srgbClr>
                              </a:gs>
                              <a:gs pos="100000">
                                <a:srgbClr val="84C350">
                                  <a:shade val="74000"/>
                                  <a:satMod val="128000"/>
                                  <a:lumMod val="100000"/>
                                </a:srgbClr>
                              </a:gs>
                            </a:gsLst>
                            <a:lin ang="5400000" scaled="0"/>
                          </a:gradFill>
                          <a:ln>
                            <a:noFill/>
                          </a:ln>
                          <a:effectLst>
                            <a:outerShdw blurRad="57150" dist="19050" dir="5400000" algn="ctr" rotWithShape="0">
                              <a:srgbClr val="000000">
                                <a:alpha val="63000"/>
                              </a:srgbClr>
                            </a:outerShdw>
                          </a:effectLst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altLang="zh-CN" sz="1200" b="1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+mn-cs"/>
                              </a:rPr>
                              <a:t>GDPR</a:t>
                            </a:r>
                            <a:endParaRPr kumimoji="0" lang="zh-CN" alt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4" name="圆角矩形 9">
                            <a:extLst>
                              <a:ext uri="{FF2B5EF4-FFF2-40B4-BE49-F238E27FC236}">
                                <a16:creationId xmlns:a16="http://schemas.microsoft.com/office/drawing/2014/main" id="{8362C792-4686-4B01-8FB2-8D44791167B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07457" y="3112314"/>
                            <a:ext cx="889686" cy="248167"/>
                          </a:xfrm>
                          <a:prstGeom prst="roundRect">
                            <a:avLst/>
                          </a:prstGeom>
                          <a:solidFill>
                            <a:srgbClr val="FF9933"/>
                          </a:solidFill>
                          <a:ln>
                            <a:noFill/>
                          </a:ln>
                          <a:effectLst>
                            <a:outerShdw blurRad="57150" dist="19050" dir="5400000" algn="ctr" rotWithShape="0">
                              <a:srgbClr val="000000">
                                <a:alpha val="63000"/>
                              </a:srgbClr>
                            </a:outerShdw>
                          </a:effectLst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zh-CN" altLang="en-US" sz="1400" b="1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+mn-cs"/>
                              </a:rPr>
                              <a:t>逆向</a:t>
                            </a:r>
                          </a:p>
                        </p:txBody>
                      </p:sp>
                      <p:sp>
                        <p:nvSpPr>
                          <p:cNvPr id="45" name="圆角矩形 11">
                            <a:extLst>
                              <a:ext uri="{FF2B5EF4-FFF2-40B4-BE49-F238E27FC236}">
                                <a16:creationId xmlns:a16="http://schemas.microsoft.com/office/drawing/2014/main" id="{E9121DEA-D39D-4823-92B3-78D8962939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16608" y="3112313"/>
                            <a:ext cx="693990" cy="248167"/>
                          </a:xfrm>
                          <a:prstGeom prst="roundRect">
                            <a:avLst/>
                          </a:prstGeom>
                          <a:solidFill>
                            <a:srgbClr val="FF99CC"/>
                          </a:solidFill>
                          <a:ln>
                            <a:noFill/>
                          </a:ln>
                          <a:effectLst>
                            <a:outerShdw blurRad="57150" dist="19050" dir="5400000" algn="ctr" rotWithShape="0">
                              <a:srgbClr val="000000">
                                <a:alpha val="63000"/>
                              </a:srgbClr>
                            </a:outerShdw>
                          </a:effectLst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altLang="zh-CN" sz="1400" b="1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+mn-cs"/>
                              </a:rPr>
                              <a:t>PWN</a:t>
                            </a:r>
                            <a:endParaRPr kumimoji="0" lang="zh-CN" altLang="en-US" sz="14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" name="圆角矩形 12">
                            <a:extLst>
                              <a:ext uri="{FF2B5EF4-FFF2-40B4-BE49-F238E27FC236}">
                                <a16:creationId xmlns:a16="http://schemas.microsoft.com/office/drawing/2014/main" id="{A6AFA0CE-8A4E-4C9F-9E15-F1F1F912768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80631" y="3251304"/>
                            <a:ext cx="889686" cy="248167"/>
                          </a:xfrm>
                          <a:prstGeom prst="roundRect">
                            <a:avLst/>
                          </a:prstGeom>
                          <a:gradFill rotWithShape="1">
                            <a:gsLst>
                              <a:gs pos="0">
                                <a:srgbClr val="A262D0">
                                  <a:tint val="94000"/>
                                  <a:satMod val="105000"/>
                                  <a:lumMod val="102000"/>
                                </a:srgbClr>
                              </a:gs>
                              <a:gs pos="100000">
                                <a:srgbClr val="A262D0">
                                  <a:shade val="74000"/>
                                  <a:satMod val="128000"/>
                                  <a:lumMod val="100000"/>
                                </a:srgbClr>
                              </a:gs>
                            </a:gsLst>
                            <a:lin ang="5400000" scaled="0"/>
                          </a:gradFill>
                          <a:ln>
                            <a:noFill/>
                          </a:ln>
                          <a:effectLst>
                            <a:outerShdw blurRad="57150" dist="19050" dir="5400000" algn="ctr" rotWithShape="0">
                              <a:srgbClr val="000000">
                                <a:alpha val="63000"/>
                              </a:srgbClr>
                            </a:outerShdw>
                          </a:effectLst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altLang="zh-CN" sz="1200" b="1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+mn-cs"/>
                              </a:rPr>
                              <a:t>Fuzz</a:t>
                            </a:r>
                            <a:endParaRPr kumimoji="0" lang="zh-CN" alt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" name="圆角矩形 13">
                            <a:extLst>
                              <a:ext uri="{FF2B5EF4-FFF2-40B4-BE49-F238E27FC236}">
                                <a16:creationId xmlns:a16="http://schemas.microsoft.com/office/drawing/2014/main" id="{EE528CF6-BB0E-4CF3-B0F2-B2DB4BD929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605135" y="2766612"/>
                            <a:ext cx="1528822" cy="248167"/>
                          </a:xfrm>
                          <a:prstGeom prst="roundRect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  <a:effectLst>
                            <a:outerShdw blurRad="57150" dist="19050" dir="5400000" algn="ctr" rotWithShape="0">
                              <a:srgbClr val="000000">
                                <a:alpha val="63000"/>
                              </a:srgbClr>
                            </a:outerShdw>
                          </a:effectLst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altLang="zh-CN" sz="1200" b="1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+mn-cs"/>
                              </a:rPr>
                              <a:t>AFL</a:t>
                            </a:r>
                            <a:r>
                              <a:rPr lang="en-US" altLang="zh-CN" sz="1200" b="1" kern="0" dirty="0">
                                <a:solidFill>
                                  <a:prstClr val="white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a:t>/</a:t>
                            </a:r>
                            <a:r>
                              <a:rPr lang="en-US" altLang="zh-CN" sz="1200" b="1" kern="0" dirty="0" err="1">
                                <a:solidFill>
                                  <a:prstClr val="white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a:t>Syzkaller</a:t>
                            </a:r>
                            <a:r>
                              <a:rPr lang="en-US" altLang="zh-CN" sz="1200" b="1" kern="0" dirty="0">
                                <a:solidFill>
                                  <a:prstClr val="white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</a:rPr>
                              <a:t>/…</a:t>
                            </a:r>
                            <a:endParaRPr kumimoji="0" lang="zh-CN" alt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" name="圆角矩形 14">
                            <a:extLst>
                              <a:ext uri="{FF2B5EF4-FFF2-40B4-BE49-F238E27FC236}">
                                <a16:creationId xmlns:a16="http://schemas.microsoft.com/office/drawing/2014/main" id="{FBB14B81-8BDB-4547-8231-A2F7DDD8D6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250792" y="2773847"/>
                            <a:ext cx="1599725" cy="248167"/>
                          </a:xfrm>
                          <a:prstGeom prst="roundRect">
                            <a:avLst/>
                          </a:prstGeom>
                          <a:gradFill rotWithShape="1">
                            <a:gsLst>
                              <a:gs pos="0">
                                <a:srgbClr val="A262D0">
                                  <a:tint val="94000"/>
                                  <a:satMod val="105000"/>
                                  <a:lumMod val="102000"/>
                                </a:srgbClr>
                              </a:gs>
                              <a:gs pos="100000">
                                <a:srgbClr val="A262D0">
                                  <a:shade val="74000"/>
                                  <a:satMod val="128000"/>
                                  <a:lumMod val="100000"/>
                                </a:srgbClr>
                              </a:gs>
                            </a:gsLst>
                            <a:lin ang="5400000" scaled="0"/>
                          </a:gradFill>
                          <a:ln>
                            <a:noFill/>
                          </a:ln>
                          <a:effectLst>
                            <a:outerShdw blurRad="57150" dist="19050" dir="5400000" algn="ctr" rotWithShape="0">
                              <a:srgbClr val="000000">
                                <a:alpha val="63000"/>
                              </a:srgbClr>
                            </a:outerShdw>
                          </a:effectLst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altLang="zh-CN" sz="1200" b="1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+mn-cs"/>
                              </a:rPr>
                              <a:t>Peach/</a:t>
                            </a:r>
                            <a:r>
                              <a:rPr kumimoji="0" lang="en-US" altLang="zh-CN" sz="1200" b="1" i="0" u="none" strike="noStrike" kern="0" cap="none" spc="0" normalizeH="0" baseline="0" noProof="0" dirty="0" err="1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+mn-cs"/>
                              </a:rPr>
                              <a:t>Defensices</a:t>
                            </a:r>
                            <a:endParaRPr kumimoji="0" lang="en-US" altLang="zh-CN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" name="圆角矩形 15">
                            <a:extLst>
                              <a:ext uri="{FF2B5EF4-FFF2-40B4-BE49-F238E27FC236}">
                                <a16:creationId xmlns:a16="http://schemas.microsoft.com/office/drawing/2014/main" id="{0DC9352C-44EF-41E4-8BEC-798C40682C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70995" y="3129939"/>
                            <a:ext cx="702227" cy="248167"/>
                          </a:xfrm>
                          <a:prstGeom prst="roundRect">
                            <a:avLst/>
                          </a:prstGeom>
                          <a:gradFill rotWithShape="1">
                            <a:gsLst>
                              <a:gs pos="0">
                                <a:srgbClr val="54BCDF">
                                  <a:tint val="94000"/>
                                  <a:satMod val="105000"/>
                                  <a:lumMod val="102000"/>
                                </a:srgbClr>
                              </a:gs>
                              <a:gs pos="100000">
                                <a:srgbClr val="54BCDF">
                                  <a:shade val="74000"/>
                                  <a:satMod val="128000"/>
                                  <a:lumMod val="100000"/>
                                </a:srgbClr>
                              </a:gs>
                            </a:gsLst>
                            <a:lin ang="5400000" scaled="0"/>
                          </a:gradFill>
                          <a:ln>
                            <a:noFill/>
                          </a:ln>
                          <a:effectLst>
                            <a:outerShdw blurRad="57150" dist="19050" dir="5400000" algn="ctr" rotWithShape="0">
                              <a:srgbClr val="000000">
                                <a:alpha val="63000"/>
                              </a:srgbClr>
                            </a:outerShdw>
                          </a:effectLst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zh-CN" altLang="en-US" sz="1200" b="1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+mn-cs"/>
                              </a:rPr>
                              <a:t>固件</a:t>
                            </a:r>
                          </a:p>
                        </p:txBody>
                      </p:sp>
                      <p:sp>
                        <p:nvSpPr>
                          <p:cNvPr id="50" name="圆角矩形 21">
                            <a:extLst>
                              <a:ext uri="{FF2B5EF4-FFF2-40B4-BE49-F238E27FC236}">
                                <a16:creationId xmlns:a16="http://schemas.microsoft.com/office/drawing/2014/main" id="{37F6763B-240C-4DD7-AEA3-D67E523EEB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97750" y="2759684"/>
                            <a:ext cx="702227" cy="248167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  <a:effectLst>
                            <a:outerShdw blurRad="57150" dist="19050" dir="5400000" algn="ctr" rotWithShape="0">
                              <a:srgbClr val="000000">
                                <a:alpha val="63000"/>
                              </a:srgbClr>
                            </a:outerShdw>
                          </a:effectLst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zh-CN" altLang="en-US" sz="1400" b="1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+mn-cs"/>
                              </a:rPr>
                              <a:t>仿真</a:t>
                            </a:r>
                          </a:p>
                        </p:txBody>
                      </p:sp>
                      <p:sp>
                        <p:nvSpPr>
                          <p:cNvPr id="51" name="文本框 50">
                            <a:extLst>
                              <a:ext uri="{FF2B5EF4-FFF2-40B4-BE49-F238E27FC236}">
                                <a16:creationId xmlns:a16="http://schemas.microsoft.com/office/drawing/2014/main" id="{DD606741-F62E-4F25-BF44-37FD5BD68B9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837436" y="2521516"/>
                            <a:ext cx="1410068" cy="2202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altLang="zh-CN" sz="11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FF00"/>
                                </a:solidFill>
                                <a:effectLst/>
                                <a:uLnTx/>
                                <a:uFillTx/>
                                <a:latin typeface="Tw Cen MT" panose="020B0602020104020603"/>
                                <a:ea typeface="宋体" panose="02010600030101010101" pitchFamily="2" charset="-122"/>
                                <a:hlinkClick r:id="rId5">
                                  <a:extLst>
                                    <a:ext uri="{A12FA001-AC4F-418D-AE19-62706E023703}">
                                      <ahyp:hlinkClr xmlns:ahyp="http://schemas.microsoft.com/office/drawing/2018/hyperlinkcolor" val="tx"/>
                                    </a:ext>
                                  </a:extLst>
                                </a:hlinkClick>
                              </a:rPr>
                              <a:t>CVE-2021-30123</a:t>
                            </a:r>
                            <a:endParaRPr kumimoji="0" lang="zh-CN" altLang="en-US" sz="11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Tw Cen MT" panose="020B0602020104020603"/>
                              <a:ea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52" name="文本框 51">
                            <a:extLst>
                              <a:ext uri="{FF2B5EF4-FFF2-40B4-BE49-F238E27FC236}">
                                <a16:creationId xmlns:a16="http://schemas.microsoft.com/office/drawing/2014/main" id="{075E543A-DF27-4FBF-A4E8-0FC67DF77B7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5515" y="2521516"/>
                            <a:ext cx="1410068" cy="5052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altLang="zh-CN" sz="1100" i="0" u="sng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FF00"/>
                                </a:solidFill>
                                <a:effectLst/>
                                <a:uLnTx/>
                                <a:uFillTx/>
                                <a:latin typeface="Tw Cen MT" panose="020B0602020104020603"/>
                                <a:ea typeface="宋体" panose="02010600030101010101" pitchFamily="2" charset="-122"/>
                                <a:hlinkClick r:id="rId6" tooltip="CVE-2021-29302">
                                  <a:extLst>
                                    <a:ext uri="{A12FA001-AC4F-418D-AE19-62706E023703}">
                                      <ahyp:hlinkClr xmlns:ahyp="http://schemas.microsoft.com/office/drawing/2018/hyperlinkcolor" val="tx"/>
                                    </a:ext>
                                  </a:extLst>
                                </a:hlinkClick>
                              </a:rPr>
                              <a:t>CVE-2021-29302</a:t>
                            </a:r>
                            <a:endParaRPr kumimoji="0" lang="en-US" altLang="zh-CN" sz="1100" i="0" u="sng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Tw Cen MT" panose="020B0602020104020603"/>
                              <a:ea typeface="宋体" panose="02010600030101010101" pitchFamily="2" charset="-122"/>
                            </a:endParaRPr>
                          </a:p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altLang="zh-CN" sz="1100" i="0" u="sng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FF00"/>
                                </a:solidFill>
                                <a:effectLst/>
                                <a:uLnTx/>
                                <a:uFillTx/>
                                <a:latin typeface="Tw Cen MT" panose="020B0602020104020603"/>
                                <a:ea typeface="宋体" panose="02010600030101010101" pitchFamily="2" charset="-122"/>
                                <a:hlinkClick r:id="rId7" tooltip="CVE-2021-34202">
                                  <a:extLst>
                                    <a:ext uri="{A12FA001-AC4F-418D-AE19-62706E023703}">
                                      <ahyp:hlinkClr xmlns:ahyp="http://schemas.microsoft.com/office/drawing/2018/hyperlinkcolor" val="tx"/>
                                    </a:ext>
                                  </a:extLst>
                                </a:hlinkClick>
                              </a:rPr>
                              <a:t>CVE-2021-34202</a:t>
                            </a:r>
                            <a:endParaRPr kumimoji="0" lang="en-US" altLang="zh-CN" sz="1100" i="0" u="sng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Tw Cen MT" panose="020B0602020104020603"/>
                              <a:ea typeface="宋体" panose="02010600030101010101" pitchFamily="2" charset="-122"/>
                            </a:endParaRPr>
                          </a:p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altLang="zh-CN" sz="1100" i="0" u="sng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FF00"/>
                                </a:solidFill>
                                <a:effectLst/>
                                <a:uLnTx/>
                                <a:uFillTx/>
                                <a:latin typeface="Tw Cen MT" panose="020B0602020104020603"/>
                                <a:ea typeface="宋体" panose="02010600030101010101" pitchFamily="2" charset="-122"/>
                                <a:hlinkClick r:id="rId7" tooltip="CVE-2021-34202">
                                  <a:extLst>
                                    <a:ext uri="{A12FA001-AC4F-418D-AE19-62706E023703}">
                                      <ahyp:hlinkClr xmlns:ahyp="http://schemas.microsoft.com/office/drawing/2018/hyperlinkcolor" val="tx"/>
                                    </a:ext>
                                  </a:extLst>
                                </a:hlinkClick>
                              </a:rPr>
                              <a:t>CVE-2021-34203</a:t>
                            </a:r>
                            <a:endParaRPr kumimoji="0" lang="zh-CN" altLang="en-US" sz="110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Tw Cen MT" panose="020B0602020104020603"/>
                              <a:ea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53" name="矩形 52">
                            <a:extLst>
                              <a:ext uri="{FF2B5EF4-FFF2-40B4-BE49-F238E27FC236}">
                                <a16:creationId xmlns:a16="http://schemas.microsoft.com/office/drawing/2014/main" id="{102ADBAF-AC21-4A8E-92CB-04B1578DD0E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677573" y="3035131"/>
                            <a:ext cx="1361967" cy="3627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altLang="zh-CN" sz="11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A262D0">
                                    <a:lumMod val="40000"/>
                                    <a:lumOff val="6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Tw Cen MT" panose="020B0602020104020603"/>
                                <a:ea typeface="宋体" panose="02010600030101010101" pitchFamily="2" charset="-122"/>
                              </a:rPr>
                              <a:t>Android bug id</a:t>
                            </a:r>
                          </a:p>
                          <a:p>
                            <a:pPr marL="0" marR="0" lvl="0" indent="0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zh-CN" altLang="en-US" sz="11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A262D0">
                                    <a:lumMod val="40000"/>
                                    <a:lumOff val="6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Tw Cen MT" panose="020B0602020104020603"/>
                                <a:ea typeface="宋体" panose="02010600030101010101" pitchFamily="2" charset="-122"/>
                              </a:rPr>
                              <a:t>178637310</a:t>
                            </a:r>
                          </a:p>
                        </p:txBody>
                      </p:sp>
                      <p:sp>
                        <p:nvSpPr>
                          <p:cNvPr id="54" name="任意多边形 40">
                            <a:extLst>
                              <a:ext uri="{FF2B5EF4-FFF2-40B4-BE49-F238E27FC236}">
                                <a16:creationId xmlns:a16="http://schemas.microsoft.com/office/drawing/2014/main" id="{2C489ABB-B3B2-4F53-A674-63636C0E0E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98789" y="3738716"/>
                            <a:ext cx="6664411" cy="447627"/>
                          </a:xfrm>
                          <a:custGeom>
                            <a:avLst/>
                            <a:gdLst>
                              <a:gd name="connsiteX0" fmla="*/ 0 w 6664411"/>
                              <a:gd name="connsiteY0" fmla="*/ 133068 h 447627"/>
                              <a:gd name="connsiteX1" fmla="*/ 1293341 w 6664411"/>
                              <a:gd name="connsiteY1" fmla="*/ 446106 h 447627"/>
                              <a:gd name="connsiteX2" fmla="*/ 3023287 w 6664411"/>
                              <a:gd name="connsiteY2" fmla="*/ 17738 h 447627"/>
                              <a:gd name="connsiteX3" fmla="*/ 6664411 w 6664411"/>
                              <a:gd name="connsiteY3" fmla="*/ 75403 h 4476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6664411" h="447627">
                                <a:moveTo>
                                  <a:pt x="0" y="133068"/>
                                </a:moveTo>
                                <a:cubicBezTo>
                                  <a:pt x="394730" y="299198"/>
                                  <a:pt x="789460" y="465328"/>
                                  <a:pt x="1293341" y="446106"/>
                                </a:cubicBezTo>
                                <a:cubicBezTo>
                                  <a:pt x="1797222" y="426884"/>
                                  <a:pt x="2128109" y="79522"/>
                                  <a:pt x="3023287" y="17738"/>
                                </a:cubicBezTo>
                                <a:cubicBezTo>
                                  <a:pt x="3918465" y="-44046"/>
                                  <a:pt x="6664411" y="75403"/>
                                  <a:pt x="6664411" y="75403"/>
                                </a:cubicBezTo>
                              </a:path>
                            </a:pathLst>
                          </a:custGeom>
                          <a:noFill/>
                          <a:ln w="15875" cap="flat" cmpd="sng" algn="ctr">
                            <a:solidFill>
                              <a:sysClr val="window" lastClr="FFFFFF"/>
                            </a:solidFill>
                            <a:prstDash val="solid"/>
                            <a:headEnd type="none" w="med" len="med"/>
                            <a:tailEnd type="arrow" w="med" len="me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zh-CN" altLang="en-US" sz="16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Tw Cen MT" panose="020B0602020104020603"/>
                              <a:ea typeface="宋体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" name="圆角矩形 45">
                            <a:extLst>
                              <a:ext uri="{FF2B5EF4-FFF2-40B4-BE49-F238E27FC236}">
                                <a16:creationId xmlns:a16="http://schemas.microsoft.com/office/drawing/2014/main" id="{D939BB7E-3CC0-495C-A5FB-69E19F1649B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861284" y="3744481"/>
                            <a:ext cx="848348" cy="249271"/>
                          </a:xfrm>
                          <a:prstGeom prst="roundRect">
                            <a:avLst/>
                          </a:prstGeom>
                          <a:gradFill rotWithShape="1">
                            <a:gsLst>
                              <a:gs pos="0">
                                <a:srgbClr val="D7537B">
                                  <a:tint val="94000"/>
                                  <a:satMod val="105000"/>
                                  <a:lumMod val="102000"/>
                                </a:srgbClr>
                              </a:gs>
                              <a:gs pos="100000">
                                <a:srgbClr val="D7537B">
                                  <a:shade val="74000"/>
                                  <a:satMod val="128000"/>
                                  <a:lumMod val="100000"/>
                                </a:srgbClr>
                              </a:gs>
                            </a:gsLst>
                            <a:lin ang="5400000" scaled="0"/>
                          </a:gradFill>
                          <a:ln>
                            <a:noFill/>
                          </a:ln>
                          <a:effectLst>
                            <a:outerShdw blurRad="57150" dist="19050" dir="5400000" algn="ctr" rotWithShape="0">
                              <a:srgbClr val="000000">
                                <a:alpha val="63000"/>
                              </a:srgbClr>
                            </a:outerShdw>
                          </a:effectLst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altLang="zh-CN" sz="1200" b="1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+mn-cs"/>
                              </a:rPr>
                              <a:t>IoT/ICV</a:t>
                            </a:r>
                            <a:endParaRPr kumimoji="0" lang="zh-CN" altLang="en-US" sz="12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38" name="直接连接符 37">
                          <a:extLst>
                            <a:ext uri="{FF2B5EF4-FFF2-40B4-BE49-F238E27FC236}">
                              <a16:creationId xmlns:a16="http://schemas.microsoft.com/office/drawing/2014/main" id="{5A46CD71-BA56-4412-8374-18977A0D662B}"/>
                            </a:ext>
                          </a:extLst>
                        </p:cNvPr>
                        <p:cNvCxnSpPr>
                          <a:stCxn id="54" idx="1"/>
                          <a:endCxn id="40" idx="2"/>
                        </p:cNvCxnSpPr>
                        <p:nvPr/>
                      </p:nvCxnSpPr>
                      <p:spPr>
                        <a:xfrm flipH="1" flipV="1">
                          <a:off x="5267965" y="3708928"/>
                          <a:ext cx="170" cy="411210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chemeClr val="tx2">
                              <a:lumMod val="75000"/>
                            </a:schemeClr>
                          </a:solidFill>
                          <a:prstDash val="solid"/>
                        </a:ln>
                        <a:effectLst/>
                      </p:spPr>
                    </p:cxnSp>
                    <p:cxnSp>
                      <p:nvCxnSpPr>
                        <p:cNvPr id="39" name="直接连接符 38">
                          <a:extLst>
                            <a:ext uri="{FF2B5EF4-FFF2-40B4-BE49-F238E27FC236}">
                              <a16:creationId xmlns:a16="http://schemas.microsoft.com/office/drawing/2014/main" id="{2FA56E75-95CB-4571-BE5E-9ED706C8B167}"/>
                            </a:ext>
                          </a:extLst>
                        </p:cNvPr>
                        <p:cNvCxnSpPr>
                          <a:endCxn id="46" idx="2"/>
                        </p:cNvCxnSpPr>
                        <p:nvPr/>
                      </p:nvCxnSpPr>
                      <p:spPr>
                        <a:xfrm flipV="1">
                          <a:off x="8920289" y="3227033"/>
                          <a:ext cx="0" cy="311768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prstDash val="solid"/>
                        </a:ln>
                        <a:effectLst/>
                      </p:spPr>
                    </p:cxnSp>
                  </p:grpSp>
                </p:grpSp>
                <p:cxnSp>
                  <p:nvCxnSpPr>
                    <p:cNvPr id="32" name="直接连接符 31">
                      <a:extLst>
                        <a:ext uri="{FF2B5EF4-FFF2-40B4-BE49-F238E27FC236}">
                          <a16:creationId xmlns:a16="http://schemas.microsoft.com/office/drawing/2014/main" id="{A7966277-186F-432A-9531-E3B2660CBDC8}"/>
                        </a:ext>
                      </a:extLst>
                    </p:cNvPr>
                    <p:cNvCxnSpPr>
                      <a:endCxn id="35" idx="0"/>
                    </p:cNvCxnSpPr>
                    <p:nvPr/>
                  </p:nvCxnSpPr>
                  <p:spPr>
                    <a:xfrm>
                      <a:off x="6819027" y="3629025"/>
                      <a:ext cx="1" cy="250505"/>
                    </a:xfrm>
                    <a:prstGeom prst="line">
                      <a:avLst/>
                    </a:prstGeom>
                    <a:ln w="19050">
                      <a:solidFill>
                        <a:schemeClr val="accent3">
                          <a:lumMod val="20000"/>
                          <a:lumOff val="80000"/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" name="椭圆 1">
                    <a:extLst>
                      <a:ext uri="{FF2B5EF4-FFF2-40B4-BE49-F238E27FC236}">
                        <a16:creationId xmlns:a16="http://schemas.microsoft.com/office/drawing/2014/main" id="{27A68704-3C29-4B55-BC65-625ECC41B8F4}"/>
                      </a:ext>
                    </a:extLst>
                  </p:cNvPr>
                  <p:cNvSpPr/>
                  <p:nvPr/>
                </p:nvSpPr>
                <p:spPr>
                  <a:xfrm>
                    <a:off x="816746" y="1635710"/>
                    <a:ext cx="8975324" cy="358657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</p:grpSp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BF2745EA-CD29-4316-8ADF-85232F962257}"/>
                    </a:ext>
                  </a:extLst>
                </p:cNvPr>
                <p:cNvCxnSpPr>
                  <a:stCxn id="40" idx="0"/>
                  <a:endCxn id="49" idx="2"/>
                </p:cNvCxnSpPr>
                <p:nvPr/>
              </p:nvCxnSpPr>
              <p:spPr>
                <a:xfrm flipH="1" flipV="1">
                  <a:off x="2592280" y="2061188"/>
                  <a:ext cx="596905" cy="26514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/>
              </p:spPr>
            </p:cxnSp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65B51EC1-F66F-401E-9F41-9C765C8F167C}"/>
                    </a:ext>
                  </a:extLst>
                </p:cNvPr>
                <p:cNvCxnSpPr>
                  <a:stCxn id="40" idx="0"/>
                  <a:endCxn id="44" idx="2"/>
                </p:cNvCxnSpPr>
                <p:nvPr/>
              </p:nvCxnSpPr>
              <p:spPr>
                <a:xfrm flipV="1">
                  <a:off x="3189185" y="2016758"/>
                  <a:ext cx="487544" cy="30957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/>
              </p:spPr>
            </p:cxn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504B4A5C-DF97-473E-BE0E-E37CF534348A}"/>
                    </a:ext>
                  </a:extLst>
                </p:cNvPr>
                <p:cNvCxnSpPr>
                  <a:stCxn id="40" idx="0"/>
                  <a:endCxn id="45" idx="2"/>
                </p:cNvCxnSpPr>
                <p:nvPr/>
              </p:nvCxnSpPr>
              <p:spPr>
                <a:xfrm flipV="1">
                  <a:off x="3189185" y="2016757"/>
                  <a:ext cx="1664573" cy="309571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/>
              </p:spPr>
            </p:cxnSp>
          </p:grp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46F4CEAF-88DA-4A53-A875-8D4A9B9E2763}"/>
                  </a:ext>
                </a:extLst>
              </p:cNvPr>
              <p:cNvCxnSpPr>
                <a:stCxn id="42" idx="2"/>
                <a:endCxn id="41" idx="0"/>
              </p:cNvCxnSpPr>
              <p:nvPr/>
            </p:nvCxnSpPr>
            <p:spPr>
              <a:xfrm flipH="1">
                <a:off x="5868734" y="3097070"/>
                <a:ext cx="487146" cy="236922"/>
              </a:xfrm>
              <a:prstGeom prst="line">
                <a:avLst/>
              </a:prstGeom>
              <a:ln w="19050">
                <a:solidFill>
                  <a:schemeClr val="accent3">
                    <a:lumMod val="20000"/>
                    <a:lumOff val="80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A53F926A-A13A-466B-A498-B7F41B4CF0EF}"/>
                  </a:ext>
                </a:extLst>
              </p:cNvPr>
              <p:cNvCxnSpPr>
                <a:cxnSpLocks/>
                <a:stCxn id="42" idx="3"/>
                <a:endCxn id="43" idx="1"/>
              </p:cNvCxnSpPr>
              <p:nvPr/>
            </p:nvCxnSpPr>
            <p:spPr>
              <a:xfrm>
                <a:off x="6773239" y="2949681"/>
                <a:ext cx="297302" cy="106155"/>
              </a:xfrm>
              <a:prstGeom prst="line">
                <a:avLst/>
              </a:prstGeom>
              <a:ln w="19050">
                <a:solidFill>
                  <a:schemeClr val="accent3">
                    <a:lumMod val="20000"/>
                    <a:lumOff val="80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010BA754-295E-44FB-97CA-D8528D0E28D0}"/>
                  </a:ext>
                </a:extLst>
              </p:cNvPr>
              <p:cNvCxnSpPr>
                <a:stCxn id="35" idx="3"/>
                <a:endCxn id="42" idx="1"/>
              </p:cNvCxnSpPr>
              <p:nvPr/>
            </p:nvCxnSpPr>
            <p:spPr>
              <a:xfrm flipV="1">
                <a:off x="4897746" y="2949681"/>
                <a:ext cx="1040774" cy="73988"/>
              </a:xfrm>
              <a:prstGeom prst="line">
                <a:avLst/>
              </a:prstGeom>
              <a:ln w="19050">
                <a:solidFill>
                  <a:schemeClr val="accent3">
                    <a:lumMod val="20000"/>
                    <a:lumOff val="80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0939363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TM02900771[[fn=幻灯片]]</Template>
  <TotalTime>12</TotalTime>
  <Words>29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Century Gothic</vt:lpstr>
      <vt:lpstr>Tw Cen MT</vt:lpstr>
      <vt:lpstr>Wingdings 3</vt:lpstr>
      <vt:lpstr>切片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yansong</dc:creator>
  <cp:lastModifiedBy>li yansong</cp:lastModifiedBy>
  <cp:revision>10</cp:revision>
  <dcterms:created xsi:type="dcterms:W3CDTF">2021-07-16T12:10:43Z</dcterms:created>
  <dcterms:modified xsi:type="dcterms:W3CDTF">2021-07-30T15:00:49Z</dcterms:modified>
</cp:coreProperties>
</file>