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8" r:id="rId4"/>
    <p:sldId id="280" r:id="rId5"/>
    <p:sldId id="281" r:id="rId6"/>
    <p:sldId id="282" r:id="rId7"/>
    <p:sldId id="283" r:id="rId8"/>
    <p:sldId id="28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5" r:id="rId18"/>
    <p:sldId id="326" r:id="rId19"/>
    <p:sldId id="327" r:id="rId20"/>
    <p:sldId id="328" r:id="rId21"/>
    <p:sldId id="329" r:id="rId22"/>
    <p:sldId id="330" r:id="rId23"/>
    <p:sldId id="290" r:id="rId24"/>
    <p:sldId id="291" r:id="rId25"/>
    <p:sldId id="292" r:id="rId26"/>
    <p:sldId id="334" r:id="rId27"/>
    <p:sldId id="335" r:id="rId28"/>
    <p:sldId id="336" r:id="rId29"/>
    <p:sldId id="331" r:id="rId30"/>
    <p:sldId id="332" r:id="rId31"/>
    <p:sldId id="333" r:id="rId3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B55DF0-8F42-4010-8B7A-91E23E8EFC2F}">
          <p14:sldIdLst>
            <p14:sldId id="256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相邻比特能级差" id="{4BCAF38A-EC33-4973-9730-23044590D33B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27"/>
            <p14:sldId id="328"/>
            <p14:sldId id="329"/>
          </p14:sldIdLst>
        </p14:section>
        <p14:section name="能级排列方案" id="{FBD3BF3A-2D29-4AAB-B152-B019EC6C4221}">
          <p14:sldIdLst>
            <p14:sldId id="330"/>
            <p14:sldId id="290"/>
            <p14:sldId id="291"/>
            <p14:sldId id="292"/>
            <p14:sldId id="334"/>
            <p14:sldId id="335"/>
            <p14:sldId id="336"/>
          </p14:sldIdLst>
        </p14:section>
        <p14:section name="IBM排布（附录）" id="{5C65B74B-B7DC-4223-826D-25BAD33F26A4}">
          <p14:sldIdLst>
            <p14:sldId id="331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3" y="2130433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646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46"/>
            <a:ext cx="8025356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3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92225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431759"/>
            <a:ext cx="10514231" cy="474520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8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6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1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83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8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98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5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6908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4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4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8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7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7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7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8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0" y="6356358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2" y="6356358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E86-927C-44EF-8DAB-9990D9DF7E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8B83-FE07-4619-81C3-9E06899765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方案比特频率排布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5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F:\laboratory\Sync\程序\programme\two qubit gate\CZgate\IBM\result\能级排列\g = 3.7M\f_omega0.0037_0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31" y="1479286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two qubit gate\CZgate\IBM\result\能级排列\g = 3.7M\f_omega0.0037_0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30" y="3965187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laboratory\Sync\程序\programme\two qubit gate\CZgate\IBM\result\能级排列\g = 3.7M\f_omega0.0037_0.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56" y="1385889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laboratory\Sync\程序\programme\two qubit gate\CZgate\IBM\result\能级排列\g = 3.7M\f_omega0.0037_0.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57" y="1385889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laboratory\Sync\程序\programme\two qubit gate\CZgate\IBM\result\能级排列\g = 3.7M\f_omega0.0037_0.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56" y="3904802"/>
            <a:ext cx="3233016" cy="24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5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由上面几幅图可以得出：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时，</a:t>
            </a:r>
            <a:r>
              <a:rPr lang="zh-CN" altLang="en-US" dirty="0"/>
              <a:t>当</a:t>
            </a:r>
            <a:r>
              <a:rPr lang="zh-CN" altLang="en-US" dirty="0" smtClean="0"/>
              <a:t>驱动强度大概在</a:t>
            </a:r>
            <a:r>
              <a:rPr lang="en-US" altLang="zh-CN" dirty="0" smtClean="0"/>
              <a:t>0.4</a:t>
            </a:r>
            <a:r>
              <a:rPr lang="el-GR" altLang="zh-CN" dirty="0"/>
              <a:t> Δ</a:t>
            </a:r>
            <a:r>
              <a:rPr lang="zh-CN" altLang="en-US" dirty="0" smtClean="0"/>
              <a:t>附近时，普遍能获得较好的保真度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，当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150M</a:t>
            </a:r>
            <a:r>
              <a:rPr lang="zh-CN" altLang="en-US" dirty="0" smtClean="0"/>
              <a:t>时，保真度还能保证比较高，再高的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，保真度就会下降。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至少应该小于</a:t>
            </a:r>
            <a:r>
              <a:rPr lang="en-US" altLang="zh-CN" dirty="0" smtClean="0"/>
              <a:t>150M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2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g = 1.7M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再考虑耦合强度为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的情况，将</a:t>
            </a:r>
            <a:r>
              <a:rPr lang="en-US" altLang="zh-CN" dirty="0"/>
              <a:t>qubit0</a:t>
            </a:r>
            <a:r>
              <a:rPr lang="zh-CN" altLang="en-US" dirty="0"/>
              <a:t>频率设为</a:t>
            </a:r>
            <a:r>
              <a:rPr lang="en-US" altLang="zh-CN" dirty="0"/>
              <a:t>5.1G</a:t>
            </a:r>
            <a:r>
              <a:rPr lang="zh-CN" altLang="en-US" dirty="0"/>
              <a:t>，</a:t>
            </a:r>
            <a:r>
              <a:rPr lang="en-US" altLang="zh-CN" dirty="0"/>
              <a:t>qubit1</a:t>
            </a:r>
            <a:r>
              <a:rPr lang="zh-CN" altLang="en-US" dirty="0"/>
              <a:t>频率设为</a:t>
            </a:r>
            <a:r>
              <a:rPr lang="en-US" altLang="zh-CN" dirty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固定耦合强度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detuning </a:t>
            </a:r>
            <a:r>
              <a:rPr lang="el-GR" altLang="zh-CN" dirty="0"/>
              <a:t>Δ</a:t>
            </a:r>
            <a:r>
              <a:rPr lang="zh-CN" altLang="en-US" dirty="0"/>
              <a:t>，观察不同驱动强度下，保真度的变化，以寻求固定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l-GR" altLang="zh-CN" dirty="0"/>
              <a:t>Δ</a:t>
            </a:r>
            <a:r>
              <a:rPr lang="zh-CN" altLang="en-US" dirty="0"/>
              <a:t>下，普遍较好的驱动</a:t>
            </a:r>
            <a:r>
              <a:rPr lang="zh-CN" altLang="en-US" dirty="0" smtClean="0"/>
              <a:t>强度</a:t>
            </a:r>
            <a:endParaRPr lang="en-US" altLang="zh-CN" dirty="0" smtClean="0"/>
          </a:p>
          <a:p>
            <a:r>
              <a:rPr lang="zh-CN" altLang="en-US" dirty="0" smtClean="0"/>
              <a:t>下面图中的标题格式为：</a:t>
            </a:r>
            <a:r>
              <a:rPr lang="en-US" altLang="zh-CN" dirty="0" smtClean="0"/>
              <a:t>g_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（单位为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5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F:\laboratory\Sync\程序\programme\two qubit gate\CZgate\IBM\result\能级排列\g = 1.7M\f_omega0.0017_0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22" y="4229671"/>
            <a:ext cx="2898552" cy="21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laboratory\Sync\程序\programme\two qubit gate\CZgate\IBM\result\能级排列\g = 1.7M\f_omega0.0017_0.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46" y="1426086"/>
            <a:ext cx="3319377" cy="24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laboratory\Sync\程序\programme\two qubit gate\CZgate\IBM\result\能级排列\g = 1.7M\f_omega0.0017_0.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31" y="1515441"/>
            <a:ext cx="3135402" cy="23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laboratory\Sync\程序\programme\two qubit gate\CZgate\IBM\result\能级排列\g = 1.7M\f_omega0.0017_0.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06" y="4096514"/>
            <a:ext cx="3075066" cy="23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laboratory\Sync\程序\programme\two qubit gate\CZgate\IBM\result\能级排列\g = 1.7M\驱动\f_omega0.0017_0.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22" y="1426086"/>
            <a:ext cx="3048652" cy="22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6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由上面几幅图可以得出：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g = 1.7M</a:t>
            </a:r>
            <a:r>
              <a:rPr lang="zh-CN" altLang="en-US" dirty="0" smtClean="0"/>
              <a:t>时，</a:t>
            </a:r>
            <a:r>
              <a:rPr lang="zh-CN" altLang="en-US" dirty="0"/>
              <a:t>当</a:t>
            </a:r>
            <a:r>
              <a:rPr lang="zh-CN" altLang="en-US" dirty="0" smtClean="0"/>
              <a:t>驱动强度大概在</a:t>
            </a:r>
            <a:r>
              <a:rPr lang="en-US" altLang="zh-CN" dirty="0" smtClean="0"/>
              <a:t>0.4</a:t>
            </a:r>
            <a:r>
              <a:rPr lang="el-GR" altLang="zh-CN" dirty="0"/>
              <a:t> Δ</a:t>
            </a:r>
            <a:r>
              <a:rPr lang="zh-CN" altLang="en-US" dirty="0" smtClean="0"/>
              <a:t>附近时，普遍能获得较好的保真度</a:t>
            </a:r>
            <a:endParaRPr lang="en-US" altLang="zh-CN" dirty="0" smtClean="0"/>
          </a:p>
          <a:p>
            <a:r>
              <a:rPr lang="zh-CN" altLang="en-US" dirty="0" smtClean="0"/>
              <a:t>第四张图，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en-US" altLang="zh-CN" dirty="0" smtClean="0"/>
              <a:t>=0.12G</a:t>
            </a:r>
            <a:r>
              <a:rPr lang="zh-CN" altLang="en-US" dirty="0" smtClean="0"/>
              <a:t>的结果可能是寻优的迭代次数不够，没有找到</a:t>
            </a:r>
            <a:r>
              <a:rPr lang="zh-CN" altLang="en-US" dirty="0" smtClean="0"/>
              <a:t>最优解。因为</a:t>
            </a:r>
            <a:r>
              <a:rPr lang="zh-CN" altLang="en-US" dirty="0" smtClean="0"/>
              <a:t>主要想得到普遍较好驱动强度，所以这个问题就暂时忽略了。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50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相邻比特频率选取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因为改变</a:t>
            </a:r>
            <a:r>
              <a:rPr lang="el-GR" altLang="zh-CN" dirty="0" smtClean="0"/>
              <a:t>Δ</a:t>
            </a:r>
            <a:r>
              <a:rPr lang="zh-CN" altLang="en-US" dirty="0" smtClean="0"/>
              <a:t>会改变门</a:t>
            </a:r>
            <a:r>
              <a:rPr lang="zh-CN" altLang="en-US" dirty="0" smtClean="0"/>
              <a:t>的时间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但是同时也会改变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效应积累的额外相位，为了平衡这</a:t>
            </a:r>
            <a:r>
              <a:rPr lang="zh-CN" altLang="en-US" dirty="0" smtClean="0"/>
              <a:t>两种影响</a:t>
            </a:r>
            <a:r>
              <a:rPr lang="zh-CN" altLang="en-US" dirty="0" smtClean="0"/>
              <a:t>，选用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效应积累相位</a:t>
            </a:r>
            <a:r>
              <a:rPr lang="en-US" altLang="zh-CN" dirty="0" smtClean="0"/>
              <a:t>π/4</a:t>
            </a:r>
            <a:r>
              <a:rPr lang="zh-CN" altLang="en-US" dirty="0" smtClean="0"/>
              <a:t>时，可以完成的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作为标准，使这个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尽可能大。</a:t>
            </a:r>
            <a:endParaRPr lang="en-US" altLang="zh-CN" dirty="0" smtClean="0"/>
          </a:p>
          <a:p>
            <a:r>
              <a:rPr lang="zh-CN" altLang="en-US" dirty="0"/>
              <a:t>接下来将驱动强度固定在</a:t>
            </a:r>
            <a:r>
              <a:rPr lang="en-US" altLang="zh-CN" dirty="0"/>
              <a:t>0.4</a:t>
            </a:r>
            <a:r>
              <a:rPr lang="el-GR" altLang="zh-CN" dirty="0"/>
              <a:t> Δ</a:t>
            </a:r>
            <a:r>
              <a:rPr lang="zh-CN" altLang="en-US" dirty="0"/>
              <a:t>，对不同</a:t>
            </a:r>
            <a:r>
              <a:rPr lang="el-GR" altLang="zh-CN" dirty="0"/>
              <a:t>Δ</a:t>
            </a:r>
            <a:r>
              <a:rPr lang="zh-CN" altLang="en-US" dirty="0"/>
              <a:t>下的门的保真度进行寻优，得到对应的时间和</a:t>
            </a:r>
            <a:r>
              <a:rPr lang="zh-CN" altLang="en-US" dirty="0" smtClean="0"/>
              <a:t>保真度，以及门个数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g = 3.7M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 = 1.7M</a:t>
            </a:r>
            <a:r>
              <a:rPr lang="zh-CN" altLang="en-US" dirty="0" smtClean="0"/>
              <a:t>两种情况</a:t>
            </a:r>
            <a:endParaRPr lang="en-US" altLang="zh-CN" dirty="0"/>
          </a:p>
          <a:p>
            <a:r>
              <a:rPr lang="en-US" altLang="zh-CN" dirty="0" smtClean="0"/>
              <a:t>ZZ</a:t>
            </a:r>
            <a:r>
              <a:rPr lang="zh-CN" altLang="en-US" dirty="0" smtClean="0"/>
              <a:t>效应计算公式为：计算</a:t>
            </a:r>
            <a:r>
              <a:rPr lang="en-US" altLang="zh-CN" dirty="0" smtClean="0"/>
              <a:t>Q1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Q0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</a:t>
            </a:r>
            <a:endParaRPr lang="en-US" altLang="zh-CN" dirty="0" smtClean="0"/>
          </a:p>
        </p:txBody>
      </p:sp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788026"/>
              </p:ext>
            </p:extLst>
          </p:nvPr>
        </p:nvGraphicFramePr>
        <p:xfrm>
          <a:off x="3340300" y="4554667"/>
          <a:ext cx="205395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1066680" imgH="457200" progId="Equation.3">
                  <p:embed/>
                </p:oleObj>
              </mc:Choice>
              <mc:Fallback>
                <p:oleObj r:id="rId3" imgW="106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300" y="4554667"/>
                        <a:ext cx="205395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76" y="4685311"/>
            <a:ext cx="289522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66" y="5589240"/>
            <a:ext cx="198094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65" y="5636865"/>
            <a:ext cx="2619034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95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pic>
        <p:nvPicPr>
          <p:cNvPr id="8194" name="Picture 2" descr="F:\laboratory\Sync\程序\programme\two qubit gate\CZgate\IBM\result\能级排列\g = 3.7M\能级间隔\Total\totlet_delta_3.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69" y="1312737"/>
            <a:ext cx="369033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laboratory\Sync\程序\programme\two qubit gate\CZgate\IBM\result\能级排列\g = 3.7M\能级间隔\Total\fid_delta_3.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56" y="3743017"/>
            <a:ext cx="369033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:\laboratory\Sync\程序\programme\two qubit gate\CZgate\IBM\result\能级排列\g = 3.7M\能级间隔\Total\N_delta_3.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89" y="1184721"/>
            <a:ext cx="3690330" cy="27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3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3.7M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从上面三幅图来比较</a:t>
            </a:r>
            <a:r>
              <a:rPr lang="zh-CN" altLang="en-US" dirty="0" smtClean="0"/>
              <a:t>，综合考虑门的保真度、时长和门的个数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，则最优选择为：当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3.2</a:t>
            </a:r>
            <a:r>
              <a:rPr lang="zh-CN" altLang="en-US" dirty="0" smtClean="0"/>
              <a:t>左右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170ns</a:t>
            </a:r>
            <a:r>
              <a:rPr lang="zh-CN" altLang="en-US" dirty="0" smtClean="0"/>
              <a:t>左右，保真度为</a:t>
            </a:r>
            <a:r>
              <a:rPr lang="en-US" altLang="zh-CN" dirty="0" smtClean="0"/>
              <a:t>99.7.</a:t>
            </a:r>
          </a:p>
          <a:p>
            <a:r>
              <a:rPr lang="zh-CN" altLang="en-US" dirty="0" smtClean="0"/>
              <a:t>或者考虑能级排布更紧密一些，</a:t>
            </a:r>
            <a:r>
              <a:rPr lang="zh-CN" altLang="en-US" dirty="0"/>
              <a:t>当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 smtClean="0"/>
              <a:t>100M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左右</a:t>
            </a:r>
            <a:r>
              <a:rPr lang="zh-CN" altLang="en-US" dirty="0"/>
              <a:t>，一个</a:t>
            </a:r>
            <a:r>
              <a:rPr lang="en-US" altLang="zh-CN" dirty="0"/>
              <a:t>CR</a:t>
            </a:r>
            <a:r>
              <a:rPr lang="zh-CN" altLang="en-US" dirty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215ns</a:t>
            </a:r>
            <a:r>
              <a:rPr lang="zh-CN" altLang="en-US" dirty="0"/>
              <a:t>左右，保真度为</a:t>
            </a:r>
            <a:r>
              <a:rPr lang="en-US" altLang="zh-CN" dirty="0" smtClean="0"/>
              <a:t>99.8</a:t>
            </a:r>
          </a:p>
          <a:p>
            <a:r>
              <a:rPr lang="zh-CN" altLang="en-US" dirty="0" smtClean="0"/>
              <a:t>保真度在</a:t>
            </a:r>
            <a:r>
              <a:rPr lang="el-GR" altLang="zh-CN" dirty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125~130M</a:t>
            </a:r>
            <a:r>
              <a:rPr lang="zh-CN" altLang="en-US" dirty="0" smtClean="0"/>
              <a:t>时有个较大的谷，演化过程有极大的能级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泄露，因为这时驱动频率恰好在该比特</a:t>
            </a:r>
            <a:r>
              <a:rPr lang="en-US" altLang="zh-CN" dirty="0" smtClean="0"/>
              <a:t>0-2</a:t>
            </a:r>
            <a:r>
              <a:rPr lang="zh-CN" altLang="en-US" dirty="0" smtClean="0"/>
              <a:t>频率的一半，比特直接由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激发到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95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pic>
        <p:nvPicPr>
          <p:cNvPr id="9218" name="Picture 2" descr="F:\laboratory\Sync\程序\programme\two qubit gate\CZgate\IBM\result\能级排列\g = 1.7M\能级间隔\total\totlet_delta_1.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04" y="1001841"/>
            <a:ext cx="3928043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F:\laboratory\Sync\程序\programme\two qubit gate\CZgate\IBM\result\能级排列\g = 1.7M\能级间隔\total\fid_delta_1.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30" y="3662745"/>
            <a:ext cx="3928043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:\laboratory\Sync\程序\programme\two qubit gate\CZgate\IBM\result\能级排列\g = 1.7M\能级间隔\total\N_delta_1.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5" y="1001841"/>
            <a:ext cx="3928043" cy="29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8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g = </a:t>
            </a:r>
            <a:r>
              <a:rPr lang="en-US" altLang="zh-CN" dirty="0" smtClean="0">
                <a:latin typeface="+mj-ea"/>
              </a:rPr>
              <a:t>1.7M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从上面三幅图来比较</a:t>
            </a:r>
            <a:r>
              <a:rPr lang="zh-CN" altLang="en-US" dirty="0" smtClean="0"/>
              <a:t>，综合考虑门的保真度、时长和门的个数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，则最优选择为：当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9.6</a:t>
            </a:r>
            <a:r>
              <a:rPr lang="zh-CN" altLang="en-US" dirty="0" smtClean="0"/>
              <a:t>左右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260ns</a:t>
            </a:r>
            <a:r>
              <a:rPr lang="zh-CN" altLang="en-US" dirty="0" smtClean="0"/>
              <a:t>左右，保真度为</a:t>
            </a:r>
            <a:r>
              <a:rPr lang="en-US" altLang="zh-CN" dirty="0" smtClean="0"/>
              <a:t>99.8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或者考虑能级排布更紧密一些，当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/>
              <a:t>100M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最大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7.9</a:t>
            </a:r>
            <a:r>
              <a:rPr lang="zh-CN" altLang="en-US" dirty="0" smtClean="0"/>
              <a:t>左右</a:t>
            </a:r>
            <a:r>
              <a:rPr lang="zh-CN" altLang="en-US" dirty="0"/>
              <a:t>，一个</a:t>
            </a:r>
            <a:r>
              <a:rPr lang="en-US" altLang="zh-CN" dirty="0"/>
              <a:t>CR</a:t>
            </a:r>
            <a:r>
              <a:rPr lang="zh-CN" altLang="en-US" dirty="0"/>
              <a:t>门总时长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336ns</a:t>
            </a:r>
            <a:r>
              <a:rPr lang="zh-CN" altLang="en-US" dirty="0"/>
              <a:t>左右，保真度为</a:t>
            </a:r>
            <a:r>
              <a:rPr lang="en-US" altLang="zh-CN" dirty="0" smtClean="0"/>
              <a:t>99.7</a:t>
            </a:r>
          </a:p>
          <a:p>
            <a:r>
              <a:rPr lang="zh-CN" altLang="en-US" dirty="0"/>
              <a:t>保真度在</a:t>
            </a:r>
            <a:r>
              <a:rPr lang="el-GR" altLang="zh-CN" dirty="0"/>
              <a:t>Δ</a:t>
            </a:r>
            <a:r>
              <a:rPr lang="zh-CN" altLang="en-US" dirty="0"/>
              <a:t>为</a:t>
            </a:r>
            <a:r>
              <a:rPr lang="en-US" altLang="zh-CN" dirty="0"/>
              <a:t>125~130M</a:t>
            </a:r>
            <a:r>
              <a:rPr lang="zh-CN" altLang="en-US" dirty="0"/>
              <a:t>时有个较大的谷，演化过程有极大的能级</a:t>
            </a:r>
            <a:r>
              <a:rPr lang="en-US" altLang="zh-CN" dirty="0"/>
              <a:t>2</a:t>
            </a:r>
            <a:r>
              <a:rPr lang="zh-CN" altLang="en-US" dirty="0"/>
              <a:t>泄露，因为这时驱动频率恰好在该比特</a:t>
            </a:r>
            <a:r>
              <a:rPr lang="en-US" altLang="zh-CN" dirty="0"/>
              <a:t>0-2</a:t>
            </a:r>
            <a:r>
              <a:rPr lang="zh-CN" altLang="en-US" dirty="0"/>
              <a:t>频率的一半，比特直接由</a:t>
            </a:r>
            <a:r>
              <a:rPr lang="en-US" altLang="zh-CN" dirty="0"/>
              <a:t>0</a:t>
            </a:r>
            <a:r>
              <a:rPr lang="zh-CN" altLang="en-US" dirty="0"/>
              <a:t>激发到</a:t>
            </a:r>
            <a:r>
              <a:rPr lang="en-US" altLang="zh-CN" dirty="0"/>
              <a:t>2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38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介绍选用的保真度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Sfidelity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r>
              <a:rPr lang="zh-CN" altLang="en-US" dirty="0" smtClean="0"/>
              <a:t>介绍选用的旋转坐标系和驱动频率</a:t>
            </a:r>
            <a:endParaRPr lang="en-US" altLang="zh-CN" dirty="0" smtClean="0"/>
          </a:p>
          <a:p>
            <a:r>
              <a:rPr lang="zh-CN" altLang="en-US" dirty="0" smtClean="0"/>
              <a:t>介绍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比特频率选择情况，</a:t>
            </a:r>
            <a:endParaRPr lang="en-US" altLang="zh-CN" dirty="0" smtClean="0"/>
          </a:p>
          <a:p>
            <a:r>
              <a:rPr lang="zh-CN" altLang="en-US" dirty="0" smtClean="0"/>
              <a:t>介绍相邻比特频率间隔与次近邻比特间隔排布规律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8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相邻比特能级排布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这里利用了假设，驱动强度等于</a:t>
            </a:r>
            <a:r>
              <a:rPr lang="en-US" altLang="zh-CN" dirty="0" smtClean="0"/>
              <a:t>0.4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，以减小计算量，且保证不同</a:t>
            </a:r>
            <a:r>
              <a:rPr lang="el-GR" altLang="zh-CN" dirty="0"/>
              <a:t>Δ</a:t>
            </a:r>
            <a:r>
              <a:rPr lang="zh-CN" altLang="en-US" dirty="0" smtClean="0"/>
              <a:t>普遍能获得较好保真度，但是对于很多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，改变驱动</a:t>
            </a:r>
            <a:r>
              <a:rPr lang="zh-CN" altLang="en-US" dirty="0" smtClean="0"/>
              <a:t>强度也可以很好保持较好保真度，且可以减小门时间，也就是还有继续改良的空间，这里只是提供了一个可以明确得到下限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结果来看应该选用</a:t>
            </a:r>
            <a:r>
              <a:rPr lang="en-US" altLang="zh-CN" dirty="0" smtClean="0">
                <a:solidFill>
                  <a:srgbClr val="FF0000"/>
                </a:solidFill>
              </a:rPr>
              <a:t>g=1.7M</a:t>
            </a:r>
            <a:r>
              <a:rPr lang="zh-CN" altLang="en-US" dirty="0" smtClean="0">
                <a:solidFill>
                  <a:srgbClr val="FF0000"/>
                </a:solidFill>
              </a:rPr>
              <a:t>，相邻比特间隔为</a:t>
            </a:r>
            <a:r>
              <a:rPr lang="en-US" altLang="zh-CN" dirty="0" smtClean="0">
                <a:solidFill>
                  <a:srgbClr val="FF0000"/>
                </a:solidFill>
              </a:rPr>
              <a:t>160M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cost function</a:t>
            </a:r>
            <a:r>
              <a:rPr lang="zh-CN" altLang="en-US" dirty="0" smtClean="0"/>
              <a:t>的凸性不好，利用</a:t>
            </a:r>
            <a:r>
              <a:rPr lang="en-US" altLang="zh-CN" dirty="0" smtClean="0"/>
              <a:t>quasi-Newton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Nelder</a:t>
            </a:r>
            <a:r>
              <a:rPr lang="en-US" altLang="zh-CN" dirty="0"/>
              <a:t>-</a:t>
            </a:r>
            <a:r>
              <a:rPr lang="en-US" altLang="zh-CN" dirty="0" smtClean="0"/>
              <a:t>Mead</a:t>
            </a:r>
            <a:r>
              <a:rPr lang="zh-CN" altLang="en-US" dirty="0" smtClean="0"/>
              <a:t>方法总是限于局域最优值，所以采用了遍历搜索的方式，现在准备利用</a:t>
            </a:r>
            <a:r>
              <a:rPr lang="en-US" altLang="zh-CN" dirty="0" smtClean="0"/>
              <a:t>SUSSADE</a:t>
            </a:r>
            <a:r>
              <a:rPr lang="zh-CN" altLang="en-US" dirty="0" smtClean="0"/>
              <a:t>，看能不能直接找到更好的解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24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现在有两种排布方案，一种是</a:t>
            </a:r>
            <a:r>
              <a:rPr lang="en-US" altLang="zh-CN" dirty="0"/>
              <a:t>W</a:t>
            </a:r>
            <a:r>
              <a:rPr lang="zh-CN" altLang="en-US" dirty="0"/>
              <a:t>型结构，在一定频率范围内，先由高到低，再由低到高；另一种是一高一低的</a:t>
            </a:r>
            <a:r>
              <a:rPr lang="en-US" altLang="zh-CN" dirty="0"/>
              <a:t>target-control-target</a:t>
            </a:r>
            <a:r>
              <a:rPr lang="zh-CN" altLang="en-US" dirty="0"/>
              <a:t>方案。现在对两种方案进行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型方案，主要是相邻比特间的影响，如果频率太近，相邻比特间</a:t>
            </a:r>
            <a:r>
              <a:rPr lang="zh-CN" altLang="en-US" dirty="0" smtClean="0"/>
              <a:t>的耦合效应就会很强，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CR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门保真度都有</a:t>
            </a:r>
            <a:r>
              <a:rPr lang="zh-CN" altLang="en-US" dirty="0" smtClean="0"/>
              <a:t>影响；如果太远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门保真度会相对</a:t>
            </a:r>
            <a:r>
              <a:rPr lang="zh-CN" altLang="en-US" dirty="0" smtClean="0"/>
              <a:t>较差，主要是距离相邻比特能级</a:t>
            </a:r>
            <a:r>
              <a:rPr lang="en-US" altLang="zh-CN" dirty="0" smtClean="0"/>
              <a:t>2</a:t>
            </a:r>
            <a:r>
              <a:rPr lang="zh-CN" altLang="en-US" dirty="0" smtClean="0"/>
              <a:t>太</a:t>
            </a:r>
            <a:r>
              <a:rPr lang="zh-CN" altLang="en-US" dirty="0" smtClean="0"/>
              <a:t>近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smtClean="0"/>
              <a:t>TCT</a:t>
            </a:r>
            <a:r>
              <a:rPr lang="zh-CN" altLang="en-US" dirty="0" smtClean="0"/>
              <a:t>方案，主要是次临近两个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影响，如果</a:t>
            </a:r>
            <a:r>
              <a:rPr lang="zh-CN" altLang="en-US" dirty="0"/>
              <a:t>两个</a:t>
            </a:r>
            <a:r>
              <a:rPr lang="en-US" altLang="zh-CN" dirty="0"/>
              <a:t>target</a:t>
            </a:r>
            <a:r>
              <a:rPr lang="zh-CN" altLang="en-US" dirty="0"/>
              <a:t>频率接近，当驱动一个</a:t>
            </a:r>
            <a:r>
              <a:rPr lang="en-US" altLang="zh-CN" dirty="0"/>
              <a:t>target</a:t>
            </a:r>
            <a:r>
              <a:rPr lang="zh-CN" altLang="en-US" dirty="0"/>
              <a:t>时，另一个也会有一定的驱动，造成保真度</a:t>
            </a:r>
            <a:r>
              <a:rPr lang="zh-CN" altLang="en-US" dirty="0" smtClean="0"/>
              <a:t>下降；</a:t>
            </a:r>
            <a:r>
              <a:rPr lang="en-US" altLang="zh-CN" dirty="0" smtClean="0"/>
              <a:t>T-C</a:t>
            </a:r>
            <a:r>
              <a:rPr lang="zh-CN" altLang="en-US" dirty="0" smtClean="0"/>
              <a:t>之间的关系与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型的相邻比特间关系</a:t>
            </a:r>
            <a:r>
              <a:rPr lang="zh-CN" altLang="en-US" dirty="0" smtClean="0"/>
              <a:t>近似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14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两种方案主要是分别受到临近和次临近影响，现在</a:t>
            </a:r>
            <a:r>
              <a:rPr lang="zh-CN" altLang="en-US" dirty="0" smtClean="0"/>
              <a:t>主要</a:t>
            </a:r>
            <a:r>
              <a:rPr lang="zh-CN" altLang="en-US" dirty="0" smtClean="0"/>
              <a:t>研究做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门的两个比特的临近</a:t>
            </a:r>
            <a:r>
              <a:rPr lang="zh-CN" altLang="en-US" dirty="0" smtClean="0"/>
              <a:t>比特和次近邻比特影响</a:t>
            </a:r>
            <a:endParaRPr lang="en-US" altLang="zh-CN" dirty="0" smtClean="0"/>
          </a:p>
          <a:p>
            <a:r>
              <a:rPr lang="zh-CN" altLang="en-US" dirty="0" smtClean="0"/>
              <a:t>将之前的两比特拓展到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比特，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和比特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门的比特，比特</a:t>
            </a:r>
            <a:r>
              <a:rPr lang="en-US" altLang="zh-CN" dirty="0" smtClean="0"/>
              <a:t>1</a:t>
            </a:r>
            <a:r>
              <a:rPr lang="zh-CN" altLang="en-US" dirty="0" smtClean="0"/>
              <a:t>频率</a:t>
            </a:r>
            <a:r>
              <a:rPr lang="en-US" altLang="zh-CN" dirty="0" smtClean="0"/>
              <a:t>5.1G</a:t>
            </a:r>
            <a:r>
              <a:rPr lang="zh-CN" altLang="en-US" dirty="0" smtClean="0"/>
              <a:t>，比特</a:t>
            </a:r>
            <a:r>
              <a:rPr lang="en-US" altLang="zh-CN" dirty="0" smtClean="0"/>
              <a:t>2</a:t>
            </a:r>
            <a:r>
              <a:rPr lang="zh-CN" altLang="en-US" dirty="0" smtClean="0"/>
              <a:t>频率</a:t>
            </a:r>
            <a:r>
              <a:rPr lang="en-US" altLang="zh-CN" dirty="0" smtClean="0"/>
              <a:t>4.94G</a:t>
            </a:r>
            <a:r>
              <a:rPr lang="zh-CN" altLang="en-US" dirty="0" smtClean="0"/>
              <a:t>，能级差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个比特耦合强度都为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，非简谐性</a:t>
            </a:r>
            <a:r>
              <a:rPr lang="en-US" altLang="zh-CN" dirty="0" smtClean="0"/>
              <a:t>250M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保持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不变，分别改变</a:t>
            </a:r>
            <a:r>
              <a:rPr lang="en-US" altLang="zh-CN" dirty="0" smtClean="0"/>
              <a:t>qubit0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的频率，观察保真度变化，从而得出在现有耦合强度下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），近邻比特和次近邻比特能级差距的下限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95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次临近影响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频率：当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逐渐接近</a:t>
            </a:r>
            <a:r>
              <a:rPr lang="en-US" altLang="zh-CN" sz="2400" dirty="0" smtClean="0"/>
              <a:t>qubit1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4.85G</a:t>
            </a:r>
            <a:r>
              <a:rPr lang="zh-CN" altLang="en-US" sz="2400" dirty="0" smtClean="0"/>
              <a:t>时，保真度下降，</a:t>
            </a:r>
            <a:r>
              <a:rPr lang="zh-CN" altLang="en-US" sz="2400" dirty="0" smtClean="0"/>
              <a:t>随后上升</a:t>
            </a:r>
            <a:r>
              <a:rPr lang="zh-CN" altLang="en-US" sz="2400" dirty="0" smtClean="0"/>
              <a:t>；当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频率接近</a:t>
            </a:r>
            <a:r>
              <a:rPr lang="en-US" altLang="zh-CN" sz="2400" dirty="0" smtClean="0"/>
              <a:t>qubit2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时，保真度下降，</a:t>
            </a:r>
            <a:r>
              <a:rPr lang="zh-CN" altLang="en-US" sz="2400" dirty="0" smtClean="0"/>
              <a:t>随后又</a:t>
            </a:r>
            <a:r>
              <a:rPr lang="zh-CN" altLang="en-US" sz="2400" dirty="0"/>
              <a:t>有一</a:t>
            </a:r>
            <a:r>
              <a:rPr lang="zh-CN" altLang="en-US" sz="2400" dirty="0" smtClean="0"/>
              <a:t>个上升；当频率接近</a:t>
            </a:r>
            <a:r>
              <a:rPr lang="en-US" altLang="zh-CN" sz="2400" dirty="0" smtClean="0"/>
              <a:t>5.0G</a:t>
            </a:r>
            <a:r>
              <a:rPr lang="zh-CN" altLang="en-US" sz="2400" dirty="0" smtClean="0"/>
              <a:t>时保真度下降，原因未知；最终接近比特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5.1G</a:t>
            </a:r>
            <a:r>
              <a:rPr lang="zh-CN" altLang="en-US" sz="2400" dirty="0" smtClean="0"/>
              <a:t>，保真度下降</a:t>
            </a:r>
            <a:r>
              <a:rPr lang="zh-CN" altLang="en-US" sz="2400" dirty="0" smtClean="0"/>
              <a:t>。（固定比特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频率为</a:t>
            </a:r>
            <a:r>
              <a:rPr lang="en-US" altLang="zh-CN" sz="2400" dirty="0" smtClean="0"/>
              <a:t>4.78G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如果要保证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频率与比特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，相差至少要</a:t>
            </a:r>
            <a:r>
              <a:rPr lang="en-US" altLang="zh-CN" sz="2400" dirty="0" smtClean="0"/>
              <a:t>20M</a:t>
            </a:r>
            <a:r>
              <a:rPr lang="zh-CN" altLang="en-US" sz="2400" dirty="0" smtClean="0"/>
              <a:t>以上，说明次临近比特频率差至少为</a:t>
            </a:r>
            <a:r>
              <a:rPr lang="en-US" altLang="zh-CN" sz="2400" dirty="0" smtClean="0"/>
              <a:t>20M</a:t>
            </a:r>
            <a:endParaRPr lang="zh-CN" altLang="en-US" sz="2400" dirty="0"/>
          </a:p>
        </p:txBody>
      </p:sp>
      <p:pic>
        <p:nvPicPr>
          <p:cNvPr id="4099" name="Picture 3" descr="F:\laboratory\Sync\程序\programme\two qubit gate\CZgate\IBM\result\能级排列\g = 1.7M\能级间隔\total\wq0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64" y="3789040"/>
            <a:ext cx="3672408" cy="27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38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继续</a:t>
            </a:r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频率，大于比特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，类似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型排布：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远离</a:t>
            </a:r>
            <a:r>
              <a:rPr lang="en-US" altLang="zh-CN" sz="2400" dirty="0" smtClean="0"/>
              <a:t>qubit1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5.1G</a:t>
            </a:r>
            <a:r>
              <a:rPr lang="zh-CN" altLang="en-US" sz="2400" dirty="0" smtClean="0"/>
              <a:t>，保真度逐渐</a:t>
            </a:r>
            <a:r>
              <a:rPr lang="zh-CN" altLang="en-US" sz="2400" dirty="0" smtClean="0"/>
              <a:t>增大；当比特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能级接近比特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能级时，驱动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的同时也会驱动比特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，所以在</a:t>
            </a:r>
            <a:r>
              <a:rPr lang="en-US" altLang="zh-CN" sz="2400" dirty="0" smtClean="0"/>
              <a:t>5.19G</a:t>
            </a:r>
            <a:r>
              <a:rPr lang="zh-CN" altLang="en-US" sz="2400" dirty="0" smtClean="0"/>
              <a:t>附近保真度下降</a:t>
            </a:r>
            <a:endParaRPr lang="en-US" altLang="zh-CN" sz="2400" dirty="0" smtClean="0"/>
          </a:p>
          <a:p>
            <a:r>
              <a:rPr lang="zh-CN" altLang="en-US" sz="2400" dirty="0" smtClean="0"/>
              <a:t>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的能级差要大于</a:t>
            </a:r>
            <a:r>
              <a:rPr lang="en-US" altLang="zh-CN" sz="2400" dirty="0" smtClean="0"/>
              <a:t>50M</a:t>
            </a:r>
            <a:r>
              <a:rPr lang="zh-CN" altLang="en-US" sz="2400" dirty="0" smtClean="0"/>
              <a:t>，即临近比特频率差最好要大于</a:t>
            </a:r>
            <a:r>
              <a:rPr lang="en-US" altLang="zh-CN" sz="2400" dirty="0" smtClean="0"/>
              <a:t>50M</a:t>
            </a:r>
            <a:endParaRPr lang="zh-CN" altLang="en-US" sz="2400" dirty="0"/>
          </a:p>
        </p:txBody>
      </p:sp>
      <p:pic>
        <p:nvPicPr>
          <p:cNvPr id="5122" name="Picture 2" descr="F:\laboratory\Sync\程序\programme\two qubit gate\CZgate\IBM\result\能级排列\g = 1.7M\能级间隔\total\wq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28" y="3429000"/>
            <a:ext cx="3877989" cy="29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511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临近比特影响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频率，小于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，类似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型排布：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qubit3</a:t>
            </a:r>
            <a:r>
              <a:rPr lang="zh-CN" altLang="en-US" sz="2400" dirty="0" smtClean="0"/>
              <a:t>远离</a:t>
            </a:r>
            <a:r>
              <a:rPr lang="en-US" altLang="zh-CN" sz="2400" dirty="0" smtClean="0"/>
              <a:t>qubit2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4.94G</a:t>
            </a:r>
            <a:r>
              <a:rPr lang="zh-CN" altLang="en-US" sz="2400" dirty="0" smtClean="0"/>
              <a:t>，保真度逐渐</a:t>
            </a:r>
            <a:r>
              <a:rPr lang="zh-CN" altLang="en-US" sz="2400" dirty="0" smtClean="0"/>
              <a:t>增大；（保持比特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频率为</a:t>
            </a:r>
            <a:r>
              <a:rPr lang="en-US" altLang="zh-CN" sz="2400" dirty="0" smtClean="0"/>
              <a:t>5.260G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要保证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与比特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的能级差要大于</a:t>
            </a:r>
            <a:r>
              <a:rPr lang="en-US" altLang="zh-CN" sz="2400" dirty="0" smtClean="0"/>
              <a:t>40M</a:t>
            </a:r>
            <a:r>
              <a:rPr lang="zh-CN" altLang="en-US" sz="2400" dirty="0" smtClean="0"/>
              <a:t>，即临近比特频率差最好要大于</a:t>
            </a:r>
            <a:r>
              <a:rPr lang="en-US" altLang="zh-CN" sz="2400" dirty="0" smtClean="0"/>
              <a:t>40M</a:t>
            </a:r>
            <a:endParaRPr lang="zh-CN" altLang="en-US" sz="2400" dirty="0"/>
          </a:p>
        </p:txBody>
      </p:sp>
      <p:pic>
        <p:nvPicPr>
          <p:cNvPr id="6146" name="Picture 2" descr="F:\laboratory\Sync\程序\programme\two qubit gate\CZgate\IBM\result\能级排列\g = 1.7M\能级间隔\total\wq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89" y="3140968"/>
            <a:ext cx="4157733" cy="31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70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综上所述，在非简谐性固定在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的情况下，相邻比特间能级差为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排列方式选为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型，以消除次临近的影响，即不会同时驱动两个比特。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型的上拐角处，最高点两侧的比特频率差可以分别选择为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80M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185M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93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当两个做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门的比特相差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control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另一边的比特如果频率差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，会使门的保真度下降，原因还未明。（对能级排布有较大影响）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780928"/>
            <a:ext cx="5616624" cy="28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89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IBM</a:t>
            </a:r>
            <a:r>
              <a:rPr lang="zh-CN" altLang="en-US" dirty="0" smtClean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先看</a:t>
            </a:r>
            <a:r>
              <a:rPr lang="en-US" altLang="zh-CN" dirty="0" smtClean="0"/>
              <a:t>IBM16</a:t>
            </a:r>
            <a:r>
              <a:rPr lang="zh-CN" altLang="en-US" dirty="0" smtClean="0"/>
              <a:t>比特的能级排列，</a:t>
            </a:r>
            <a:r>
              <a:rPr lang="en-US" altLang="zh-CN" dirty="0" smtClean="0"/>
              <a:t>IBM16</a:t>
            </a:r>
            <a:r>
              <a:rPr lang="zh-CN" altLang="en-US" dirty="0" smtClean="0"/>
              <a:t>比特能级上下两层排列如下图：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32" y="2925803"/>
            <a:ext cx="8968350" cy="375698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53" y="2366879"/>
            <a:ext cx="8396909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08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IBM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12" y="2856357"/>
            <a:ext cx="8762619" cy="244623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38" y="1770507"/>
            <a:ext cx="8331766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16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定义</a:t>
            </a:r>
            <a:r>
              <a:rPr lang="en-US" altLang="zh-CN" dirty="0" err="1" smtClean="0">
                <a:latin typeface="+mj-ea"/>
              </a:rPr>
              <a:t>Sfidelity</a:t>
            </a:r>
            <a:r>
              <a:rPr lang="zh-CN" altLang="en-US" dirty="0" smtClean="0">
                <a:latin typeface="+mj-ea"/>
              </a:rPr>
              <a:t>，</a:t>
            </a:r>
            <a:r>
              <a:rPr lang="en-US" altLang="zh-CN" dirty="0" err="1" smtClean="0">
                <a:latin typeface="+mj-ea"/>
              </a:rPr>
              <a:t>Ufidelity</a:t>
            </a:r>
            <a:endParaRPr lang="zh-CN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个比特的情况，分别定初态为</a:t>
                </a:r>
                <a:r>
                  <a:rPr lang="en-US" altLang="zh-CN" dirty="0" smtClean="0"/>
                  <a:t>0000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0001~1111</a:t>
                </a:r>
                <a:r>
                  <a:rPr lang="zh-CN" altLang="en-US" dirty="0" smtClean="0"/>
                  <a:t>共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个基矢，进行态演化，得到末态，构成模拟的演化矩阵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sim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Sfidelity</a:t>
                </a:r>
                <a:r>
                  <a:rPr lang="zh-CN" altLang="en-US" dirty="0" smtClean="0"/>
                  <a:t>就是这十六个态演化保真度的平均值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由理想的演化矩阵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ideal</m:t>
                        </m:r>
                      </m:sub>
                    </m:sSub>
                  </m:oMath>
                </a14:m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ideal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sim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err="1" smtClean="0"/>
                  <a:t>Ufidelity</a:t>
                </a:r>
                <a:r>
                  <a:rPr lang="en-US" altLang="zh-CN" dirty="0" smtClean="0"/>
                  <a:t>=abs(</a:t>
                </a:r>
                <a:r>
                  <a:rPr lang="en-US" altLang="zh-CN" dirty="0" err="1" smtClean="0"/>
                  <a:t>tr</a:t>
                </a:r>
                <a:r>
                  <a:rPr lang="en-US" altLang="zh-CN" dirty="0" smtClean="0"/>
                  <a:t>(E))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(E</a:t>
                </a:r>
                <a:r>
                  <a:rPr lang="zh-CN" altLang="en-US" dirty="0" smtClean="0"/>
                  <a:t>的理想形式是单位矩阵</a:t>
                </a:r>
                <a:r>
                  <a:rPr lang="en-US" altLang="zh-CN" dirty="0" smtClean="0"/>
                  <a:t>I)</a:t>
                </a:r>
              </a:p>
              <a:p>
                <a:r>
                  <a:rPr lang="zh-CN" altLang="en-US" dirty="0" smtClean="0"/>
                  <a:t>这个</a:t>
                </a:r>
                <a:r>
                  <a:rPr lang="en-US" altLang="zh-CN" dirty="0" err="1" smtClean="0"/>
                  <a:t>Ufidelity</a:t>
                </a:r>
                <a:r>
                  <a:rPr lang="zh-CN" altLang="en-US" dirty="0" smtClean="0"/>
                  <a:t>是整个希尔伯特空间保真度平均值的下限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4347936"/>
            <a:ext cx="837138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575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IBM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上面一行能级排列是比较明显的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型结构，在一定频率范围内，先由高到低，再由低到高，并不是一高一低这种排列</a:t>
            </a:r>
            <a:endParaRPr lang="en-US" altLang="zh-CN" dirty="0" smtClean="0"/>
          </a:p>
          <a:p>
            <a:r>
              <a:rPr lang="zh-CN" altLang="en-US" dirty="0" smtClean="0"/>
              <a:t>下面一行排列的比较混乱，既有由高到低排列，又有一高一低这种排列</a:t>
            </a:r>
            <a:endParaRPr lang="en-US" altLang="zh-CN" dirty="0" smtClean="0"/>
          </a:p>
          <a:p>
            <a:r>
              <a:rPr lang="zh-CN" altLang="en-US" dirty="0" smtClean="0"/>
              <a:t>整体比特的频率范围在</a:t>
            </a:r>
            <a:r>
              <a:rPr lang="en-US" altLang="zh-CN" dirty="0" smtClean="0"/>
              <a:t>4.870G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5.400G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zh-CN" altLang="en-US" dirty="0" smtClean="0"/>
              <a:t>相邻比特最小频率差为</a:t>
            </a:r>
            <a:r>
              <a:rPr lang="en-US" altLang="zh-CN" dirty="0" smtClean="0"/>
              <a:t>40M</a:t>
            </a:r>
            <a:r>
              <a:rPr lang="zh-CN" altLang="en-US" dirty="0" smtClean="0"/>
              <a:t>，发生在上下两行连接的</a:t>
            </a:r>
            <a:r>
              <a:rPr lang="en-US" altLang="zh-CN" dirty="0" smtClean="0"/>
              <a:t>Q8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Q9</a:t>
            </a:r>
            <a:r>
              <a:rPr lang="zh-CN" altLang="en-US" dirty="0" smtClean="0"/>
              <a:t>之间，同一行最小频率差为</a:t>
            </a:r>
            <a:r>
              <a:rPr lang="en-US" altLang="zh-CN" dirty="0" smtClean="0"/>
              <a:t>69M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Q10</a:t>
            </a:r>
            <a:r>
              <a:rPr lang="zh-CN" altLang="en-US" dirty="0" smtClean="0"/>
              <a:t>之间，频率间隔最大是</a:t>
            </a:r>
            <a:r>
              <a:rPr lang="en-US" altLang="zh-CN" dirty="0" smtClean="0"/>
              <a:t>240M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Q14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zh-CN" altLang="en-US" dirty="0"/>
              <a:t>次</a:t>
            </a:r>
            <a:r>
              <a:rPr lang="zh-CN" altLang="en-US" dirty="0" smtClean="0"/>
              <a:t>近邻比特最小频率差为</a:t>
            </a:r>
            <a:r>
              <a:rPr lang="en-US" altLang="zh-CN" dirty="0" smtClean="0"/>
              <a:t>19M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Q0</a:t>
            </a:r>
            <a:r>
              <a:rPr lang="zh-CN" altLang="en-US" dirty="0" smtClean="0"/>
              <a:t>之间，同一行间次近邻频率差最小为</a:t>
            </a:r>
            <a:r>
              <a:rPr lang="en-US" altLang="zh-CN" dirty="0" smtClean="0"/>
              <a:t>22M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Q11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1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旋转</a:t>
            </a:r>
            <a:r>
              <a:rPr lang="zh-CN" altLang="en-US" dirty="0" smtClean="0"/>
              <a:t>坐标系的定义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现在旋转坐标系频率选取一般都为周围比特状态为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时的共振频率</a:t>
            </a:r>
            <a:r>
              <a:rPr lang="en-US" altLang="zh-CN" dirty="0" smtClean="0"/>
              <a:t>f01</a:t>
            </a:r>
            <a:r>
              <a:rPr lang="zh-CN" altLang="en-US" dirty="0" smtClean="0"/>
              <a:t>，这就会导致一个问题：在这个旋转坐标系下，比特间的耦合导致的频率偏移并不是</a:t>
            </a:r>
            <a:r>
              <a:rPr lang="en-US" altLang="zh-CN" dirty="0" smtClean="0"/>
              <a:t>ZZ</a:t>
            </a:r>
            <a:r>
              <a:rPr lang="zh-CN" altLang="en-US" dirty="0" smtClean="0"/>
              <a:t>，而是</a:t>
            </a:r>
            <a:r>
              <a:rPr lang="en-US" altLang="zh-CN" dirty="0" smtClean="0"/>
              <a:t>NN</a:t>
            </a:r>
            <a:r>
              <a:rPr lang="zh-CN" altLang="en-US" dirty="0" smtClean="0"/>
              <a:t>，即周围比特为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时，没有频率偏移；周围比特为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时，有频率偏移。</a:t>
            </a:r>
            <a:endParaRPr lang="en-US" altLang="zh-CN" dirty="0" smtClean="0"/>
          </a:p>
          <a:p>
            <a:r>
              <a:rPr lang="zh-CN" altLang="en-US" dirty="0" smtClean="0"/>
              <a:t>这样通过加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波进行</a:t>
            </a:r>
            <a:r>
              <a:rPr lang="en-US" altLang="zh-CN" dirty="0" smtClean="0"/>
              <a:t>dynamical decoupling </a:t>
            </a:r>
            <a:r>
              <a:rPr lang="zh-CN" altLang="en-US" dirty="0" smtClean="0"/>
              <a:t>不会消掉耦合导致的能级偏移，而是无论周围比特状态如何，固定积累一个相位，需要利用施加在比特上的</a:t>
            </a:r>
            <a:r>
              <a:rPr lang="zh-CN" altLang="en-US" dirty="0"/>
              <a:t>相位</a:t>
            </a:r>
            <a:r>
              <a:rPr lang="zh-CN" altLang="en-US" dirty="0" smtClean="0"/>
              <a:t>门调制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5" y="4592193"/>
            <a:ext cx="1847609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9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旋转坐标系的定义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如果将旋转坐标系的旋转频率改为周围比特全为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和全为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的平均值，则耦合导致的频率偏移为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效应，通过施加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波可以有效进行</a:t>
            </a:r>
            <a:r>
              <a:rPr lang="en-US" altLang="zh-CN" dirty="0" smtClean="0"/>
              <a:t>decoupling</a:t>
            </a:r>
            <a:r>
              <a:rPr lang="zh-CN" altLang="en-US" dirty="0" smtClean="0"/>
              <a:t>，可以将周围比特导致的频率偏移消掉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27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旋转坐标系的选取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横坐标为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0000,0001—1111</a:t>
            </a:r>
            <a:r>
              <a:rPr lang="zh-CN" altLang="en-US" dirty="0" smtClean="0"/>
              <a:t>，纵坐标为额外积累的相位，即上面</a:t>
            </a:r>
            <a:r>
              <a:rPr lang="en-US" altLang="zh-CN" dirty="0" smtClean="0"/>
              <a:t>E</a:t>
            </a:r>
            <a:r>
              <a:rPr lang="zh-CN" altLang="en-US" dirty="0" smtClean="0"/>
              <a:t>矩阵中复数对角元的角度</a:t>
            </a:r>
            <a:endParaRPr lang="en-US" altLang="zh-CN" dirty="0" smtClean="0"/>
          </a:p>
          <a:p>
            <a:r>
              <a:rPr lang="zh-CN" altLang="en-US" dirty="0" smtClean="0"/>
              <a:t>可以看到采用平均参考系，可以有效减少额外相位积累，而采用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态参考系，需要在施加门前，先对各个比特进行相位补偿</a:t>
            </a:r>
            <a:endParaRPr lang="zh-CN" altLang="en-US" dirty="0"/>
          </a:p>
        </p:txBody>
      </p:sp>
      <p:pic>
        <p:nvPicPr>
          <p:cNvPr id="4098" name="Picture 2" descr="F:\laboratory\Sync\程序\programme\two qubit gate\CZgate\IBM\result\4qubit\RF_0_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14" y="3347356"/>
            <a:ext cx="4143124" cy="31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two qubit gate\CZgate\IBM\result\4qubit\RF_ave_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89" y="3347358"/>
            <a:ext cx="4143122" cy="31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3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驱动强度选择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也是因为耦合</a:t>
            </a:r>
            <a:r>
              <a:rPr lang="en-US" altLang="zh-CN" dirty="0" smtClean="0"/>
              <a:t>ZZ</a:t>
            </a:r>
            <a:r>
              <a:rPr lang="zh-CN" altLang="en-US" dirty="0" smtClean="0"/>
              <a:t>导致了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频率变化，如果选择周围比特为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的频率进行驱动，就会导致周围比特为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门的保真度不高；</a:t>
            </a:r>
            <a:endParaRPr lang="en-US" altLang="zh-CN" dirty="0" smtClean="0"/>
          </a:p>
          <a:p>
            <a:r>
              <a:rPr lang="zh-CN" altLang="en-US" dirty="0" smtClean="0"/>
              <a:t>所以我们选择了周围比特为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态时，共振频率的平均值，这样保证无论周围比特状态，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门都相对较好。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相邻频率选取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首先考虑做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门的两个比特，将一个比特频率定为</a:t>
            </a:r>
            <a:r>
              <a:rPr lang="en-US" altLang="zh-CN" dirty="0" smtClean="0"/>
              <a:t>5.1G</a:t>
            </a:r>
            <a:r>
              <a:rPr lang="zh-CN" altLang="en-US" dirty="0" smtClean="0"/>
              <a:t>，另一个比特频率为</a:t>
            </a:r>
            <a:r>
              <a:rPr lang="en-US" altLang="zh-CN" dirty="0" smtClean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r>
              <a:rPr lang="zh-CN" altLang="en-US" dirty="0" smtClean="0"/>
              <a:t>，耦合强度分别为</a:t>
            </a:r>
            <a:r>
              <a:rPr lang="en-US" altLang="zh-CN" dirty="0" smtClean="0"/>
              <a:t>1.7M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3.7M</a:t>
            </a:r>
          </a:p>
          <a:p>
            <a:r>
              <a:rPr lang="zh-CN" altLang="en-US" dirty="0" smtClean="0"/>
              <a:t>为了减小计算量，首先计算各个</a:t>
            </a:r>
            <a:r>
              <a:rPr lang="el-GR" altLang="zh-CN" dirty="0" smtClean="0"/>
              <a:t>Δ</a:t>
            </a:r>
            <a:r>
              <a:rPr lang="zh-CN" altLang="en-US" dirty="0" smtClean="0"/>
              <a:t>下的，不同驱动强度能达到的保真度，以寻求一个普遍能得到较好保真度的驱动强度（减少一个自由度）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24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g = 3.7M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首先考虑耦合强度为</a:t>
            </a:r>
            <a:r>
              <a:rPr lang="en-US" altLang="zh-CN" dirty="0" smtClean="0"/>
              <a:t>3.7M</a:t>
            </a:r>
            <a:r>
              <a:rPr lang="zh-CN" altLang="en-US" dirty="0" smtClean="0"/>
              <a:t>的情况，将</a:t>
            </a:r>
            <a:r>
              <a:rPr lang="en-US" altLang="zh-CN" dirty="0"/>
              <a:t>qubit0</a:t>
            </a:r>
            <a:r>
              <a:rPr lang="zh-CN" altLang="en-US" dirty="0"/>
              <a:t>频率设为</a:t>
            </a:r>
            <a:r>
              <a:rPr lang="en-US" altLang="zh-CN" dirty="0"/>
              <a:t>5.1G</a:t>
            </a:r>
            <a:r>
              <a:rPr lang="zh-CN" altLang="en-US" dirty="0"/>
              <a:t>，</a:t>
            </a:r>
            <a:r>
              <a:rPr lang="en-US" altLang="zh-CN" dirty="0"/>
              <a:t>qubit1</a:t>
            </a:r>
            <a:r>
              <a:rPr lang="zh-CN" altLang="en-US" dirty="0"/>
              <a:t>频率设为</a:t>
            </a:r>
            <a:r>
              <a:rPr lang="en-US" altLang="zh-CN" dirty="0"/>
              <a:t>(5.1-</a:t>
            </a:r>
            <a:r>
              <a:rPr lang="el-GR" altLang="zh-CN" dirty="0"/>
              <a:t>Δ</a:t>
            </a:r>
            <a:r>
              <a:rPr lang="en-US" altLang="zh-CN" dirty="0" smtClean="0"/>
              <a:t>)G</a:t>
            </a:r>
            <a:r>
              <a:rPr lang="zh-CN" altLang="en-US" dirty="0" smtClean="0"/>
              <a:t>，非简谐性为</a:t>
            </a:r>
            <a:r>
              <a:rPr lang="en-US" altLang="zh-CN" dirty="0" smtClean="0"/>
              <a:t>-250M</a:t>
            </a:r>
            <a:endParaRPr lang="zh-CN" altLang="en-US" dirty="0"/>
          </a:p>
          <a:p>
            <a:r>
              <a:rPr lang="zh-CN" altLang="en-US" dirty="0" smtClean="0"/>
              <a:t>固定耦合强度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detuning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，观察不同驱动强度下，保真度的变化，以寻求固定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l-GR" altLang="zh-CN" dirty="0"/>
              <a:t>Δ</a:t>
            </a:r>
            <a:r>
              <a:rPr lang="zh-CN" altLang="en-US" dirty="0" smtClean="0"/>
              <a:t>下，普遍较好的驱动</a:t>
            </a:r>
            <a:r>
              <a:rPr lang="zh-CN" altLang="en-US" dirty="0" smtClean="0"/>
              <a:t>强度（保真度为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，以下不特殊说明均为</a:t>
            </a:r>
            <a:r>
              <a:rPr lang="en-US" altLang="zh-CN" dirty="0" err="1" smtClean="0"/>
              <a:t>Ufidelity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下面图中的标题格式为：</a:t>
            </a:r>
            <a:r>
              <a:rPr lang="en-US" altLang="zh-CN" dirty="0" smtClean="0"/>
              <a:t>g_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（单位为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0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2179</Words>
  <Application>Microsoft Office PowerPoint</Application>
  <PresentationFormat>自定义</PresentationFormat>
  <Paragraphs>97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Office 主题</vt:lpstr>
      <vt:lpstr>1_Office 主题</vt:lpstr>
      <vt:lpstr>Microsoft 公式 3.0</vt:lpstr>
      <vt:lpstr>IBM方案比特频率排布</vt:lpstr>
      <vt:lpstr>目标</vt:lpstr>
      <vt:lpstr>定义Sfidelity，Ufidelity</vt:lpstr>
      <vt:lpstr>旋转坐标系的定义</vt:lpstr>
      <vt:lpstr>旋转坐标系的定义</vt:lpstr>
      <vt:lpstr>旋转坐标系的选取</vt:lpstr>
      <vt:lpstr>驱动强度选择</vt:lpstr>
      <vt:lpstr>相邻频率选取</vt:lpstr>
      <vt:lpstr>g = 3.7M</vt:lpstr>
      <vt:lpstr>g = 3.7M</vt:lpstr>
      <vt:lpstr>g = 3.7M</vt:lpstr>
      <vt:lpstr>g = 1.7M</vt:lpstr>
      <vt:lpstr>g = 1.7M</vt:lpstr>
      <vt:lpstr>g = 1.7M</vt:lpstr>
      <vt:lpstr>相邻比特频率选取</vt:lpstr>
      <vt:lpstr>g = 3.7M</vt:lpstr>
      <vt:lpstr>g = 3.7M</vt:lpstr>
      <vt:lpstr>g = 1.7M</vt:lpstr>
      <vt:lpstr>g = 1.7M</vt:lpstr>
      <vt:lpstr>相邻比特能级排布</vt:lpstr>
      <vt:lpstr>Qubit频率选取</vt:lpstr>
      <vt:lpstr>Qubit频率选取</vt:lpstr>
      <vt:lpstr>次临近影响</vt:lpstr>
      <vt:lpstr>临近比特影响</vt:lpstr>
      <vt:lpstr>临近比特影响</vt:lpstr>
      <vt:lpstr>总结</vt:lpstr>
      <vt:lpstr>问题</vt:lpstr>
      <vt:lpstr>IBM的Qubit频率选取</vt:lpstr>
      <vt:lpstr>IBM的Qubit频率选取</vt:lpstr>
      <vt:lpstr>IBM的Qubit频率选取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IBM方案比特频率排布</dc:title>
  <dc:creator>Chen</dc:creator>
  <cp:lastModifiedBy>PC</cp:lastModifiedBy>
  <cp:revision>43</cp:revision>
  <dcterms:created xsi:type="dcterms:W3CDTF">2017-12-07T13:08:24Z</dcterms:created>
  <dcterms:modified xsi:type="dcterms:W3CDTF">2017-12-18T13:18:18Z</dcterms:modified>
</cp:coreProperties>
</file>