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9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6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0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25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1758"/>
            <a:ext cx="10515600" cy="474520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2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1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5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52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14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5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5E86-927C-44EF-8DAB-9990D9DF7E84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24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55E86-927C-44EF-8DAB-9990D9DF7E84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08B83-FE07-4619-81C3-9E0689976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2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CNOT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门的初步仿真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215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关于如何在较强微波强度，较小时间内，而且非简谐性还小的条件下完成高保真度的</a:t>
            </a:r>
            <a:r>
              <a:rPr lang="en-US" altLang="zh-CN" dirty="0" smtClean="0"/>
              <a:t>CNOT</a:t>
            </a:r>
            <a:r>
              <a:rPr lang="zh-CN" altLang="en-US" dirty="0" smtClean="0"/>
              <a:t>门，我暂时还没有好想法，我准备调研一下</a:t>
            </a:r>
            <a:r>
              <a:rPr lang="en-US" altLang="zh-CN" dirty="0" smtClean="0"/>
              <a:t>IBM</a:t>
            </a:r>
            <a:r>
              <a:rPr lang="zh-CN" altLang="en-US" dirty="0" smtClean="0"/>
              <a:t>近几年的论文，看他们是否提出了什么好想法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74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提高非简谐性仿真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先将非简谐性提高到</a:t>
                </a:r>
                <a:r>
                  <a:rPr lang="en-US" altLang="zh-CN" dirty="0" smtClean="0"/>
                  <a:t>1.33G</a:t>
                </a:r>
                <a:r>
                  <a:rPr lang="zh-CN" altLang="en-US" dirty="0" smtClean="0"/>
                  <a:t>，消除二能级的影响，观察其他因素对</a:t>
                </a:r>
                <a:r>
                  <a:rPr lang="en-US" altLang="zh-CN" dirty="0" smtClean="0"/>
                  <a:t>CNOT</a:t>
                </a:r>
                <a:r>
                  <a:rPr lang="zh-CN" altLang="en-US" dirty="0" smtClean="0"/>
                  <a:t>门保真度影响的大小。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[</a:t>
                </a:r>
                <a:r>
                  <a:rPr lang="en-US" altLang="zh-CN" dirty="0" err="1" smtClean="0"/>
                  <a:t>tp</a:t>
                </a:r>
                <a:r>
                  <a:rPr lang="en-US" altLang="zh-CN" dirty="0" smtClean="0"/>
                  <a:t>,</a:t>
                </a:r>
                <a:r>
                  <a:rPr lang="el-GR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] = [70.1805,175.9M]</a:t>
                </a:r>
                <a:r>
                  <a:rPr lang="zh-CN" altLang="en-US" dirty="0" smtClean="0"/>
                  <a:t>或</a:t>
                </a:r>
                <a:r>
                  <a:rPr lang="en-US" altLang="zh-CN" dirty="0" smtClean="0"/>
                  <a:t>[</a:t>
                </a:r>
                <a:r>
                  <a:rPr lang="en-US" altLang="zh-CN" dirty="0" err="1" smtClean="0"/>
                  <a:t>tp</a:t>
                </a:r>
                <a:r>
                  <a:rPr lang="en-US" altLang="zh-CN" dirty="0" smtClean="0"/>
                  <a:t>,</a:t>
                </a:r>
                <a:r>
                  <a:rPr lang="el-GR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] = [84.9425,130.0M]</a:t>
                </a:r>
                <a:r>
                  <a:rPr lang="zh-CN" altLang="en-US" dirty="0" smtClean="0"/>
                  <a:t>时，保真度都可以达到</a:t>
                </a:r>
                <a:r>
                  <a:rPr lang="en-US" altLang="zh-CN" dirty="0" smtClean="0"/>
                  <a:t>99.97%</a:t>
                </a:r>
                <a:r>
                  <a:rPr lang="zh-CN" altLang="en-US" dirty="0" smtClean="0"/>
                  <a:t>，这说明之前的误差几乎都是由能级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影响产生的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99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58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初态为</a:t>
            </a:r>
            <a:r>
              <a:rPr lang="en-US" altLang="zh-CN" dirty="0" smtClean="0"/>
              <a:t>01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53" y="2619695"/>
            <a:ext cx="2911473" cy="29114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379" y="2880360"/>
            <a:ext cx="2641604" cy="26416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80" y="2638104"/>
            <a:ext cx="3857419" cy="289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2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由上图可以看出，消除掉二能级影响后，前后两个</a:t>
            </a:r>
            <a:r>
              <a:rPr lang="en-US" altLang="zh-CN" dirty="0" smtClean="0"/>
              <a:t>CR</a:t>
            </a:r>
            <a:r>
              <a:rPr lang="zh-CN" altLang="en-US" dirty="0" smtClean="0"/>
              <a:t>的演化过程都很正常，保真度也很高。</a:t>
            </a:r>
            <a:endParaRPr lang="en-US" altLang="zh-CN" dirty="0" smtClean="0"/>
          </a:p>
          <a:p>
            <a:r>
              <a:rPr lang="zh-CN" altLang="en-US" dirty="0" smtClean="0"/>
              <a:t>但是微波对</a:t>
            </a:r>
            <a:r>
              <a:rPr lang="en-US" altLang="zh-CN" dirty="0" smtClean="0"/>
              <a:t>qubit1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0-1</a:t>
            </a:r>
            <a:r>
              <a:rPr lang="zh-CN" altLang="en-US" dirty="0" smtClean="0"/>
              <a:t>能级的非共振驱动作用也很大，但是通过选择合适的时间和强度可以将末态归于大致正确的位置，对保真度的影响似乎并不大。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41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cross talk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和补偿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在对</a:t>
                </a:r>
                <a:r>
                  <a:rPr lang="en-US" altLang="zh-CN" dirty="0" smtClean="0"/>
                  <a:t>qubit1</a:t>
                </a:r>
                <a:r>
                  <a:rPr lang="zh-CN" altLang="en-US" dirty="0" smtClean="0"/>
                  <a:t>施加微波时，一部分信号会通过地传到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上去，造成</a:t>
                </a:r>
                <a:r>
                  <a:rPr lang="en-US" altLang="zh-CN" dirty="0" smtClean="0"/>
                  <a:t>cross talk</a:t>
                </a:r>
                <a:r>
                  <a:rPr lang="zh-CN" altLang="en-US" dirty="0" smtClean="0"/>
                  <a:t>，对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进行共振驱动，这部分</a:t>
                </a:r>
                <a:r>
                  <a:rPr lang="en-US" altLang="zh-CN" dirty="0" smtClean="0"/>
                  <a:t>cross talk</a:t>
                </a:r>
                <a:r>
                  <a:rPr lang="zh-CN" altLang="en-US" dirty="0" smtClean="0"/>
                  <a:t>既有与原信号同相的，也有异相的。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通过仿真得出，利用</a:t>
                </a:r>
                <a:r>
                  <a:rPr lang="en-US" altLang="zh-CN" dirty="0" smtClean="0"/>
                  <a:t>echo scheme</a:t>
                </a:r>
                <a:r>
                  <a:rPr lang="zh-CN" altLang="en-US" dirty="0" smtClean="0"/>
                  <a:t>施加微波，几乎消除了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共振</m:t>
                    </m:r>
                  </m:oMath>
                </a14:m>
                <a:r>
                  <a:rPr lang="zh-CN" altLang="en-US" dirty="0" smtClean="0"/>
                  <a:t>驱动的影响，无论同相</a:t>
                </a:r>
                <a:r>
                  <a:rPr lang="en-US" altLang="zh-CN" dirty="0" smtClean="0"/>
                  <a:t>cross talk</a:t>
                </a:r>
                <a:r>
                  <a:rPr lang="zh-CN" altLang="en-US" dirty="0" smtClean="0"/>
                  <a:t>有多大，对保真度几乎没有影响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对保真度的影响主要是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非同相</a:t>
                </a:r>
                <a:r>
                  <a:rPr lang="en-US" altLang="zh-CN" dirty="0" smtClean="0"/>
                  <a:t>cross talk</a:t>
                </a:r>
                <a:r>
                  <a:rPr lang="zh-CN" altLang="en-US" dirty="0" smtClean="0"/>
                  <a:t>的影响，这一部分无法用</a:t>
                </a:r>
                <a:r>
                  <a:rPr lang="en-US" altLang="zh-CN" dirty="0" smtClean="0"/>
                  <a:t>echo scheme</a:t>
                </a:r>
                <a:r>
                  <a:rPr lang="zh-CN" altLang="en-US" dirty="0" smtClean="0"/>
                  <a:t>消除，只能对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施加补偿微波进行补偿消除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257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5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理论解释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47472" y="1431758"/>
                <a:ext cx="11512296" cy="47452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/>
                  <a:t>对于同相</a:t>
                </a:r>
                <a:r>
                  <a:rPr lang="en-US" altLang="zh-CN" sz="2400" dirty="0" smtClean="0"/>
                  <a:t>cross talk</a:t>
                </a:r>
                <a:r>
                  <a:rPr lang="zh-CN" altLang="en-US" sz="2400" dirty="0" smtClean="0"/>
                  <a:t>，波形序列可写成：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bSup>
                          </m:e>
                        </m:d>
                      </m:sup>
                    </m:sSup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bSup>
                          </m:e>
                        </m:d>
                      </m:sup>
                    </m:sSup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，而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bSup>
                          </m:e>
                        </m:d>
                      </m:sup>
                    </m:sSup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bSup>
                          </m:e>
                        </m:d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互相对易，可以将指数部分简单相加，最终乘积为理想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t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p>
                            </m:sSubSup>
                          </m:e>
                        </m:d>
                      </m:sup>
                    </m:sSup>
                  </m:oMath>
                </a14:m>
                <a:r>
                  <a:rPr lang="zh-CN" altLang="en-US" sz="2400" dirty="0" smtClean="0"/>
                  <a:t>。同理同相</a:t>
                </a:r>
                <a:r>
                  <a:rPr lang="en-US" altLang="zh-CN" sz="2400" dirty="0" smtClean="0"/>
                  <a:t>cross talk</a:t>
                </a:r>
                <a:r>
                  <a:rPr lang="zh-CN" altLang="en-US" sz="2400" dirty="0" smtClean="0"/>
                  <a:t>除了用</a:t>
                </a:r>
                <a:r>
                  <a:rPr lang="en-US" altLang="zh-CN" sz="2400" dirty="0" smtClean="0"/>
                  <a:t>echo scheme</a:t>
                </a:r>
                <a:r>
                  <a:rPr lang="zh-CN" altLang="en-US" sz="2400" dirty="0" smtClean="0"/>
                  <a:t>，还可以用单比特</a:t>
                </a:r>
                <a:r>
                  <a:rPr lang="en-US" altLang="zh-CN" sz="2400" dirty="0" smtClean="0"/>
                  <a:t>X</a:t>
                </a:r>
                <a:r>
                  <a:rPr lang="zh-CN" altLang="en-US" sz="2400" dirty="0" smtClean="0"/>
                  <a:t>门作用在</a:t>
                </a:r>
                <a:r>
                  <a:rPr lang="en-US" altLang="zh-CN" sz="2400" dirty="0" smtClean="0"/>
                  <a:t>qubit2</a:t>
                </a:r>
                <a:r>
                  <a:rPr lang="zh-CN" altLang="en-US" sz="2400" dirty="0" smtClean="0"/>
                  <a:t>上进行补偿</a:t>
                </a:r>
                <a:endParaRPr lang="en-US" altLang="zh-CN" sz="2400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/>
                  <a:t>对于异相</a:t>
                </a:r>
                <a:r>
                  <a:rPr lang="en-US" altLang="zh-CN" sz="2400" dirty="0" smtClean="0"/>
                  <a:t>cross talk</a:t>
                </a:r>
                <a:r>
                  <a:rPr lang="zh-CN" altLang="en-US" sz="2400" dirty="0" smtClean="0"/>
                  <a:t>，</a:t>
                </a:r>
                <a:r>
                  <a:rPr lang="zh-CN" altLang="en-US" sz="2400" dirty="0"/>
                  <a:t>波形序列可写成：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sup>
                            </m:sSubSup>
                          </m:e>
                        </m:d>
                      </m:sup>
                    </m:sSup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sup>
                            </m:sSubSup>
                          </m:e>
                        </m:d>
                      </m:sup>
                    </m:sSup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sup>
                            </m:sSubSup>
                          </m:e>
                        </m:d>
                      </m:sup>
                    </m:sSup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it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𝑦</m:t>
                                </m:r>
                              </m:sup>
                            </m:sSubSup>
                          </m:e>
                        </m:d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不对易，将指数部分相加后，还有新的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项生成，所以无法利用</a:t>
                </a:r>
                <a:r>
                  <a:rPr lang="en-US" altLang="zh-CN" sz="2400" dirty="0" smtClean="0"/>
                  <a:t>echo scheme</a:t>
                </a:r>
                <a:r>
                  <a:rPr lang="zh-CN" altLang="en-US" sz="2400" dirty="0" smtClean="0"/>
                  <a:t>消除异相</a:t>
                </a:r>
                <a:r>
                  <a:rPr lang="en-US" altLang="zh-CN" sz="2400" dirty="0" smtClean="0"/>
                  <a:t>cross talk</a:t>
                </a:r>
                <a:r>
                  <a:rPr lang="zh-CN" altLang="en-US" sz="2400" dirty="0" smtClean="0"/>
                  <a:t>的影响。同理，利用单比特</a:t>
                </a:r>
                <a:r>
                  <a:rPr lang="en-US" altLang="zh-CN" sz="2400" dirty="0" smtClean="0"/>
                  <a:t>Y</a:t>
                </a:r>
                <a:r>
                  <a:rPr lang="zh-CN" altLang="en-US" sz="2400" dirty="0" smtClean="0"/>
                  <a:t>门作用在</a:t>
                </a:r>
                <a:r>
                  <a:rPr lang="en-US" altLang="zh-CN" sz="2400" dirty="0" smtClean="0"/>
                  <a:t>qubi2</a:t>
                </a:r>
                <a:r>
                  <a:rPr lang="zh-CN" altLang="en-US" sz="2400" dirty="0" smtClean="0"/>
                  <a:t>上无法进行补偿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72" y="1431758"/>
                <a:ext cx="11512296" cy="4745205"/>
              </a:xfrm>
              <a:blipFill rotWithShape="0">
                <a:blip r:embed="rId2"/>
                <a:stretch>
                  <a:fillRect l="-688" t="-643" r="-3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523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仿真结果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在对</a:t>
                </a:r>
                <a:r>
                  <a:rPr lang="en-US" altLang="zh-CN" dirty="0" smtClean="0"/>
                  <a:t>qubit1</a:t>
                </a:r>
                <a:r>
                  <a:rPr lang="zh-CN" altLang="en-US" dirty="0" smtClean="0"/>
                  <a:t>施加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微波时，假定产生的</a:t>
                </a:r>
                <a:r>
                  <a:rPr lang="en-US" altLang="zh-CN" dirty="0" smtClean="0"/>
                  <a:t>cross talk</a:t>
                </a:r>
                <a:r>
                  <a:rPr lang="zh-CN" altLang="en-US" dirty="0" smtClean="0"/>
                  <a:t>是同等大小的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，即相位变化了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 smtClean="0"/>
                  <a:t>，对不同</a:t>
                </a:r>
                <a:r>
                  <a:rPr lang="en-US" altLang="zh-CN" dirty="0" smtClean="0"/>
                  <a:t>cross talk</a:t>
                </a:r>
                <a:r>
                  <a:rPr lang="zh-CN" altLang="en-US" dirty="0" smtClean="0"/>
                  <a:t>强度</a:t>
                </a:r>
                <a:r>
                  <a:rPr lang="en-US" altLang="zh-CN" dirty="0" smtClean="0"/>
                  <a:t>alpha</a:t>
                </a:r>
                <a:r>
                  <a:rPr lang="zh-CN" altLang="en-US" smtClean="0"/>
                  <a:t>（微波振幅的比值）进行</a:t>
                </a:r>
                <a:r>
                  <a:rPr lang="zh-CN" altLang="en-US" dirty="0" smtClean="0"/>
                  <a:t>仿真，结果如下：</a:t>
                </a:r>
                <a:endParaRPr lang="en-US" altLang="zh-CN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 smtClean="0"/>
                  <a:t>Alpha = 0.15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fidelity = 93.15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Alpha = </a:t>
                </a:r>
                <a:r>
                  <a:rPr lang="en-US" altLang="zh-CN" dirty="0" smtClean="0"/>
                  <a:t>0.10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fidelity = </a:t>
                </a:r>
                <a:r>
                  <a:rPr lang="en-US" altLang="zh-CN" dirty="0" smtClean="0"/>
                  <a:t>93.86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Alpha = </a:t>
                </a:r>
                <a:r>
                  <a:rPr lang="en-US" altLang="zh-CN" dirty="0" smtClean="0"/>
                  <a:t>0.01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fidelity = </a:t>
                </a:r>
                <a:r>
                  <a:rPr lang="en-US" altLang="zh-CN" dirty="0" smtClean="0"/>
                  <a:t>99.17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Alpha = </a:t>
                </a:r>
                <a:r>
                  <a:rPr lang="en-US" altLang="zh-CN" dirty="0" smtClean="0"/>
                  <a:t>0.005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fidelity = </a:t>
                </a:r>
                <a:r>
                  <a:rPr lang="en-US" altLang="zh-CN" dirty="0" smtClean="0"/>
                  <a:t>99.79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Alpha = </a:t>
                </a:r>
                <a:r>
                  <a:rPr lang="en-US" altLang="zh-CN" dirty="0" smtClean="0"/>
                  <a:t>0.001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fidelity = </a:t>
                </a:r>
                <a:r>
                  <a:rPr lang="en-US" altLang="zh-CN" dirty="0" smtClean="0"/>
                  <a:t>99.97</a:t>
                </a: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endParaRPr lang="en-US" altLang="zh-CN" dirty="0" smtClean="0"/>
              </a:p>
              <a:p>
                <a:pPr lvl="1">
                  <a:lnSpc>
                    <a:spcPct val="100000"/>
                  </a:lnSpc>
                </a:pP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28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zh-CN" altLang="en-US" dirty="0" smtClean="0"/>
                  <a:t>消除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的方法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947" b="-1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IBM</a:t>
                </a:r>
                <a:r>
                  <a:rPr lang="zh-CN" altLang="en-US" dirty="0" smtClean="0"/>
                  <a:t>提出一种方法：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先利用</a:t>
                </a:r>
                <a:r>
                  <a:rPr lang="en-US" altLang="zh-CN" dirty="0"/>
                  <a:t>Bloch equation model 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拟合出不同参数下</a:t>
                </a:r>
                <a:r>
                  <a:rPr lang="en-US" altLang="zh-CN" dirty="0" smtClean="0"/>
                  <a:t>ZX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ZY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IX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IY</a:t>
                </a:r>
                <a:r>
                  <a:rPr lang="zh-CN" altLang="en-US" dirty="0" smtClean="0"/>
                  <a:t>的强度大小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找出</a:t>
                </a:r>
                <a:r>
                  <a:rPr lang="en-US" altLang="zh-CN" dirty="0" smtClean="0"/>
                  <a:t>CR</a:t>
                </a:r>
                <a:r>
                  <a:rPr lang="zh-CN" altLang="en-US" dirty="0" smtClean="0"/>
                  <a:t>波形的相位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，对应</a:t>
                </a:r>
                <a:r>
                  <a:rPr lang="en-US" altLang="zh-CN" dirty="0" smtClean="0"/>
                  <a:t>ZY</a:t>
                </a:r>
                <a:r>
                  <a:rPr lang="zh-CN" altLang="en-US" dirty="0" smtClean="0"/>
                  <a:t>效应强度为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；再找出相位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，对应</a:t>
                </a:r>
                <a:r>
                  <a:rPr lang="en-US" altLang="zh-CN" dirty="0" smtClean="0"/>
                  <a:t>IY</a:t>
                </a:r>
                <a:r>
                  <a:rPr lang="zh-CN" altLang="en-US" dirty="0" smtClean="0"/>
                  <a:t>效应强度为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，则施加在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上的补偿共振微波相位为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𝜙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</m:t>
                        </m:r>
                        <m:r>
                          <a:rPr lang="zh-CN" altLang="en-US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再不断改变施加在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的微波强度，直到</a:t>
                </a:r>
                <a:r>
                  <a:rPr lang="en-US" altLang="zh-CN" dirty="0" smtClean="0"/>
                  <a:t>IX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IY</a:t>
                </a:r>
                <a:r>
                  <a:rPr lang="zh-CN" altLang="en-US" dirty="0" smtClean="0"/>
                  <a:t>效应强度同时为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，如果不同时为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，则之前相位找的有问题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这样就消除掉了</a:t>
                </a:r>
                <a:r>
                  <a:rPr lang="en-US" altLang="zh-CN" dirty="0" smtClean="0"/>
                  <a:t>IX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IY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ZY</a:t>
                </a:r>
                <a:r>
                  <a:rPr lang="zh-CN" altLang="en-US" dirty="0" smtClean="0"/>
                  <a:t>的影响，得到了完好的</a:t>
                </a:r>
                <a:r>
                  <a:rPr lang="en-US" altLang="zh-CN" smtClean="0"/>
                  <a:t>ZX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43" t="-257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01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对</a:t>
                </a:r>
                <a:r>
                  <a:rPr lang="en-US" altLang="zh-CN" dirty="0" smtClean="0"/>
                  <a:t>qubit1</a:t>
                </a:r>
                <a:r>
                  <a:rPr lang="zh-CN" altLang="en-US" dirty="0" smtClean="0"/>
                  <a:t>施加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共振频率的微波，</a:t>
                </a:r>
                <a:r>
                  <a:rPr lang="en-US" altLang="zh-CN" dirty="0" smtClean="0"/>
                  <a:t>qubit2</a:t>
                </a:r>
                <a:r>
                  <a:rPr lang="zh-CN" altLang="en-US" dirty="0" smtClean="0"/>
                  <a:t>不施加微波，在旋转坐标系下，进行旋转波近似后得到的有效</a:t>
                </a:r>
                <a:r>
                  <a:rPr lang="en-US" altLang="zh-CN" dirty="0" smtClean="0"/>
                  <a:t>Hamilton</a:t>
                </a:r>
                <a:r>
                  <a:rPr lang="zh-CN" altLang="en-US" dirty="0" smtClean="0"/>
                  <a:t>量为：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xx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2g</a:t>
                </a:r>
                <a:r>
                  <a:rPr lang="zh-CN" altLang="en-US" dirty="0" smtClean="0"/>
                  <a:t>，为耦合强度，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为微波驱动强度，</a:t>
                </a:r>
                <a:r>
                  <a:rPr lang="el-GR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为两比特能级差，进行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的近似，并使得微波初相位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=0</a:t>
                </a:r>
                <a:r>
                  <a:rPr lang="zh-CN" altLang="en-US" dirty="0" smtClean="0"/>
                  <a:t>，则</a:t>
                </a:r>
                <a:r>
                  <a:rPr lang="en-US" altLang="zh-CN" dirty="0" smtClean="0"/>
                  <a:t>Hamilton</a:t>
                </a:r>
                <a:r>
                  <a:rPr lang="zh-CN" altLang="en-US" dirty="0" smtClean="0"/>
                  <a:t>量简化为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l-GR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xx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den>
                    </m:f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290" y="2465483"/>
            <a:ext cx="476342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0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理论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l-GR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xx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时，构成了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再分别施加</a:t>
                </a:r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单比特</m:t>
                    </m:r>
                  </m:oMath>
                </a14:m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Z</a:t>
                </a:r>
                <a:r>
                  <a:rPr lang="zh-CN" altLang="en-US" dirty="0" smtClean="0"/>
                  <a:t>门，就构成了</a:t>
                </a:r>
                <a:r>
                  <a:rPr lang="en-US" altLang="zh-CN" dirty="0" smtClean="0"/>
                  <a:t>CNOT</a:t>
                </a:r>
                <a:r>
                  <a:rPr lang="zh-CN" altLang="en-US" dirty="0" smtClean="0"/>
                  <a:t>门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/>
                  <a:t>的矩阵表示为：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682" y="2952750"/>
            <a:ext cx="3706636" cy="501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679073" y="3786929"/>
                <a:ext cx="2833853" cy="2500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ⅈ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073" y="3786929"/>
                <a:ext cx="2833853" cy="25008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11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理论演化过程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初态为</a:t>
            </a:r>
            <a:r>
              <a:rPr lang="en-US" altLang="zh-CN" dirty="0" smtClean="0"/>
              <a:t>01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1" y="2542377"/>
            <a:ext cx="2917834" cy="29178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96" y="2542377"/>
            <a:ext cx="3148019" cy="314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1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理论演化过程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初态为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qubit1</a:t>
            </a:r>
            <a:r>
              <a:rPr lang="zh-CN" altLang="en-US" dirty="0" smtClean="0"/>
              <a:t>处于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态，</a:t>
            </a:r>
            <a:r>
              <a:rPr lang="en-US" altLang="zh-CN" dirty="0" smtClean="0"/>
              <a:t>qubit2</a:t>
            </a:r>
            <a:r>
              <a:rPr lang="zh-CN" altLang="en-US" dirty="0" smtClean="0"/>
              <a:t>分别绕着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轴逆时针和顺时针旋转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57" y="3113881"/>
            <a:ext cx="3063082" cy="30630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195" y="3113881"/>
            <a:ext cx="2832105" cy="28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3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分别将初态制备成</a:t>
            </a:r>
            <a:r>
              <a:rPr lang="en-US" altLang="zh-CN" dirty="0" smtClean="0"/>
              <a:t>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，进行演化，得到末态与理论末态之间的保真度，求其平均值，作为整体保真度。</a:t>
            </a:r>
            <a:endParaRPr lang="en-US" altLang="zh-CN" dirty="0" smtClean="0"/>
          </a:p>
          <a:p>
            <a:r>
              <a:rPr lang="en-US" altLang="zh-CN" dirty="0" smtClean="0"/>
              <a:t>Qubit</a:t>
            </a:r>
            <a:r>
              <a:rPr lang="zh-CN" altLang="en-US" dirty="0" smtClean="0"/>
              <a:t>参数为：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01</a:t>
            </a:r>
            <a:r>
              <a:rPr lang="zh-CN" altLang="en-US" dirty="0" smtClean="0"/>
              <a:t>间频率</a:t>
            </a:r>
            <a:r>
              <a:rPr lang="zh-CN" altLang="en-US" dirty="0"/>
              <a:t>：</a:t>
            </a:r>
            <a:r>
              <a:rPr lang="en-US" altLang="zh-CN" dirty="0" smtClean="0"/>
              <a:t>4.914G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5.114G</a:t>
            </a:r>
          </a:p>
          <a:p>
            <a:pPr lvl="1"/>
            <a:r>
              <a:rPr lang="zh-CN" altLang="en-US" dirty="0" smtClean="0"/>
              <a:t>耦合强度：</a:t>
            </a:r>
            <a:r>
              <a:rPr lang="en-US" altLang="zh-CN" dirty="0" smtClean="0"/>
              <a:t>3.8M</a:t>
            </a:r>
          </a:p>
          <a:p>
            <a:pPr lvl="1"/>
            <a:r>
              <a:rPr lang="zh-CN" altLang="en-US" dirty="0"/>
              <a:t>非简</a:t>
            </a:r>
            <a:r>
              <a:rPr lang="zh-CN" altLang="en-US" dirty="0" smtClean="0"/>
              <a:t>谐性：</a:t>
            </a:r>
            <a:r>
              <a:rPr lang="en-US" altLang="zh-CN" dirty="0" smtClean="0"/>
              <a:t>-330M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-330M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35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96900" y="1473200"/>
                <a:ext cx="10998200" cy="5079999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微波序列：为了减弱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z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的影响，采用</a:t>
                </a:r>
                <a:r>
                  <a:rPr lang="en-US" altLang="zh-CN" dirty="0" smtClean="0"/>
                  <a:t>echo scheme</a:t>
                </a:r>
                <a:r>
                  <a:rPr lang="zh-CN" altLang="en-US" dirty="0" smtClean="0"/>
                  <a:t>，序列为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IX</m:t>
                        </m:r>
                      </m:e>
                    </m:d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IX</m:t>
                        </m:r>
                      </m:e>
                    </m:d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改变半个</a:t>
                </a:r>
                <a:r>
                  <a:rPr lang="en-US" altLang="zh-CN" dirty="0" smtClean="0"/>
                  <a:t>CR(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的时长</a:t>
                </a:r>
                <a:r>
                  <a:rPr lang="en-US" altLang="zh-CN" dirty="0" err="1" smtClean="0"/>
                  <a:t>tp</a:t>
                </a:r>
                <a:r>
                  <a:rPr lang="zh-CN" altLang="en-US" dirty="0" smtClean="0"/>
                  <a:t>与驱动强度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，寻找最高保真度。在</a:t>
                </a:r>
                <a:r>
                  <a:rPr lang="en-US" altLang="zh-CN" dirty="0" err="1" smtClean="0"/>
                  <a:t>tp</a:t>
                </a:r>
                <a:r>
                  <a:rPr lang="en-US" altLang="zh-CN" dirty="0" smtClean="0"/>
                  <a:t>=80</a:t>
                </a:r>
                <a:r>
                  <a:rPr lang="zh-CN" altLang="en-US" dirty="0" smtClean="0"/>
                  <a:t>附近，需要的驱动强度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对于非简谐性较大，一部分状态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上粒子数被激发到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态上，虽然随着微波包络的减小，这部分粒子也会回到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态上，但是在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态上额外积累相位的误差却保留了，所以最高保真度在</a:t>
                </a:r>
                <a:r>
                  <a:rPr lang="en-US" altLang="zh-CN" dirty="0" smtClean="0"/>
                  <a:t>98.9%</a:t>
                </a:r>
                <a:r>
                  <a:rPr lang="zh-CN" altLang="en-US" dirty="0" smtClean="0"/>
                  <a:t>附近。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总</a:t>
                </a:r>
                <a:r>
                  <a:rPr lang="en-US" altLang="zh-CN" dirty="0" smtClean="0"/>
                  <a:t>CR</a:t>
                </a:r>
                <a:r>
                  <a:rPr lang="zh-CN" altLang="en-US" dirty="0" smtClean="0"/>
                  <a:t>波（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/>
                  <a:t>）时长大概在</a:t>
                </a:r>
                <a:r>
                  <a:rPr lang="en-US" altLang="zh-CN" dirty="0" smtClean="0"/>
                  <a:t>T=2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tp+40</a:t>
                </a:r>
                <a:r>
                  <a:rPr lang="zh-CN" altLang="en-US" dirty="0" smtClean="0"/>
                  <a:t>左右。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900" y="1473200"/>
                <a:ext cx="10998200" cy="5079999"/>
              </a:xfrm>
              <a:blipFill rotWithShape="0">
                <a:blip r:embed="rId2"/>
                <a:stretch>
                  <a:fillRect l="-887" t="-1321" r="-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2578893"/>
            <a:ext cx="4381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3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非简谐性为</a:t>
            </a:r>
            <a:r>
              <a:rPr lang="en-US" altLang="zh-CN" dirty="0" smtClean="0"/>
              <a:t>-330M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qubit</a:t>
            </a:r>
            <a:r>
              <a:rPr lang="zh-CN" altLang="en-US" dirty="0" smtClean="0"/>
              <a:t>，具体演化过程：（保真度在</a:t>
            </a:r>
            <a:r>
              <a:rPr lang="en-US" altLang="zh-CN" dirty="0" smtClean="0"/>
              <a:t>98.9</a:t>
            </a:r>
            <a:r>
              <a:rPr lang="zh-CN" altLang="en-US" dirty="0" smtClean="0"/>
              <a:t>附近）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初态为</a:t>
            </a:r>
            <a:r>
              <a:rPr lang="en-US" altLang="zh-CN" dirty="0" smtClean="0"/>
              <a:t>01</a:t>
            </a:r>
            <a:r>
              <a:rPr lang="zh-CN" altLang="en-US" dirty="0" smtClean="0"/>
              <a:t>，图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为</a:t>
            </a:r>
            <a:r>
              <a:rPr lang="en-US" altLang="zh-CN" dirty="0" smtClean="0"/>
              <a:t>qubit</a:t>
            </a:r>
            <a:r>
              <a:rPr lang="zh-CN" altLang="en-US" dirty="0" smtClean="0"/>
              <a:t>演化，图</a:t>
            </a:r>
            <a:r>
              <a:rPr lang="en-US" altLang="zh-CN" dirty="0" smtClean="0"/>
              <a:t>3</a:t>
            </a:r>
            <a:r>
              <a:rPr lang="zh-CN" altLang="en-US" dirty="0" smtClean="0"/>
              <a:t>是泄露到</a:t>
            </a:r>
            <a:r>
              <a:rPr lang="en-US" altLang="zh-CN" dirty="0" smtClean="0"/>
              <a:t>2</a:t>
            </a:r>
            <a:r>
              <a:rPr lang="zh-CN" altLang="en-US" dirty="0" smtClean="0"/>
              <a:t>态的粒子数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5741"/>
            <a:ext cx="2989263" cy="29892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86" y="2725741"/>
            <a:ext cx="3255176" cy="32551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014" y="2771460"/>
            <a:ext cx="3863764" cy="289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3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仿真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由上图可以看到仿真与理论的差距：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图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中，在</a:t>
                </a:r>
                <a:r>
                  <a:rPr lang="en-US" altLang="zh-CN" dirty="0" smtClean="0"/>
                  <a:t>Bloch</a:t>
                </a:r>
                <a:r>
                  <a:rPr lang="zh-CN" altLang="en-US" dirty="0" smtClean="0"/>
                  <a:t>球两个极点盘旋的过程是受到了微波非共振驱动</a:t>
                </a:r>
                <a:r>
                  <a:rPr lang="en-US" altLang="zh-CN" dirty="0" smtClean="0"/>
                  <a:t>qubit1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01</a:t>
                </a:r>
                <a:r>
                  <a:rPr lang="zh-CN" altLang="en-US" dirty="0" smtClean="0"/>
                  <a:t>能级的影响，在理论中，这一部分由旋转波近似而忽略，但是实际中由于驱动强，影响比较大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从图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中可以看出，后半部分</a:t>
                </a:r>
                <a:r>
                  <a:rPr lang="en-US" altLang="zh-CN" dirty="0" smtClean="0"/>
                  <a:t>CR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ZX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的偏差较大，这是由于后半部分</a:t>
                </a:r>
                <a:r>
                  <a:rPr lang="en-US" altLang="zh-CN" dirty="0" smtClean="0"/>
                  <a:t>qubit1</a:t>
                </a:r>
                <a:r>
                  <a:rPr lang="zh-CN" altLang="en-US" dirty="0" smtClean="0"/>
                  <a:t>处于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态，部分被激发到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态上，导致了演化过程偏差较大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/>
                  <a:t>这</a:t>
                </a:r>
                <a:r>
                  <a:rPr lang="zh-CN" altLang="en-US" dirty="0" smtClean="0"/>
                  <a:t>一部分被驱动到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态的影响，无法用</a:t>
                </a:r>
                <a:r>
                  <a:rPr lang="en-US" altLang="zh-CN" dirty="0" smtClean="0"/>
                  <a:t>DRAG</a:t>
                </a:r>
                <a:r>
                  <a:rPr lang="zh-CN" altLang="en-US" dirty="0" smtClean="0"/>
                  <a:t>消除，因为</a:t>
                </a:r>
                <a:r>
                  <a:rPr lang="en-US" altLang="zh-CN" dirty="0" smtClean="0"/>
                  <a:t>DRAG</a:t>
                </a:r>
                <a:r>
                  <a:rPr lang="zh-CN" altLang="en-US" dirty="0" smtClean="0"/>
                  <a:t>消除的是微波中</a:t>
                </a:r>
                <a:r>
                  <a:rPr lang="en-US" altLang="zh-CN" dirty="0" smtClean="0"/>
                  <a:t>1—2</a:t>
                </a:r>
                <a:r>
                  <a:rPr lang="zh-CN" altLang="en-US" dirty="0" smtClean="0"/>
                  <a:t>跃迁频率的分量，即共振跃迁部分，</a:t>
                </a:r>
                <a:r>
                  <a:rPr lang="zh-CN" altLang="en-US" dirty="0"/>
                  <a:t>而</a:t>
                </a:r>
                <a:r>
                  <a:rPr lang="zh-CN" altLang="en-US" dirty="0" smtClean="0"/>
                  <a:t>不是</a:t>
                </a:r>
                <a:r>
                  <a:rPr lang="en-US" altLang="zh-CN" dirty="0" smtClean="0"/>
                  <a:t>0—1</a:t>
                </a:r>
                <a:r>
                  <a:rPr lang="zh-CN" altLang="en-US" dirty="0" smtClean="0"/>
                  <a:t>分量对</a:t>
                </a:r>
                <a:r>
                  <a:rPr lang="en-US" altLang="zh-CN" dirty="0" smtClean="0"/>
                  <a:t>1—2</a:t>
                </a:r>
                <a:r>
                  <a:rPr lang="zh-CN" altLang="en-US" dirty="0" smtClean="0"/>
                  <a:t>非共振跃迁的影响。</a:t>
                </a:r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99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557</Words>
  <Application>Microsoft Office PowerPoint</Application>
  <PresentationFormat>宽屏</PresentationFormat>
  <Paragraphs>74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黑体</vt:lpstr>
      <vt:lpstr>微软雅黑</vt:lpstr>
      <vt:lpstr>Arial</vt:lpstr>
      <vt:lpstr>Arial Black</vt:lpstr>
      <vt:lpstr>Cambria Math</vt:lpstr>
      <vt:lpstr>Office 主题</vt:lpstr>
      <vt:lpstr>IBM的CNOT门的初步仿真</vt:lpstr>
      <vt:lpstr>理论</vt:lpstr>
      <vt:lpstr>理论</vt:lpstr>
      <vt:lpstr>理论演化过程</vt:lpstr>
      <vt:lpstr>理论演化过程</vt:lpstr>
      <vt:lpstr>仿真</vt:lpstr>
      <vt:lpstr>仿真</vt:lpstr>
      <vt:lpstr>仿真</vt:lpstr>
      <vt:lpstr>仿真</vt:lpstr>
      <vt:lpstr>仿真</vt:lpstr>
      <vt:lpstr>提高非简谐性仿真</vt:lpstr>
      <vt:lpstr>仿真</vt:lpstr>
      <vt:lpstr>仿真</vt:lpstr>
      <vt:lpstr>关于cross talk和补偿</vt:lpstr>
      <vt:lpstr>理论解释</vt:lpstr>
      <vt:lpstr>仿真结果</vt:lpstr>
      <vt:lpstr>消除I_1 σ_2^y的方法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IBM的CNOT门的初步仿真</dc:title>
  <dc:creator>lenovo</dc:creator>
  <cp:lastModifiedBy>lenovo</cp:lastModifiedBy>
  <cp:revision>24</cp:revision>
  <dcterms:created xsi:type="dcterms:W3CDTF">2017-10-31T14:05:03Z</dcterms:created>
  <dcterms:modified xsi:type="dcterms:W3CDTF">2017-11-01T04:02:28Z</dcterms:modified>
</cp:coreProperties>
</file>