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8" r:id="rId5"/>
    <p:sldId id="271" r:id="rId6"/>
    <p:sldId id="272" r:id="rId7"/>
    <p:sldId id="274" r:id="rId8"/>
    <p:sldId id="273" r:id="rId9"/>
    <p:sldId id="275" r:id="rId10"/>
    <p:sldId id="279" r:id="rId11"/>
    <p:sldId id="280" r:id="rId12"/>
    <p:sldId id="281" r:id="rId13"/>
    <p:sldId id="282" r:id="rId14"/>
    <p:sldId id="283" r:id="rId15"/>
    <p:sldId id="284" r:id="rId16"/>
    <p:sldId id="261" r:id="rId17"/>
    <p:sldId id="257" r:id="rId18"/>
    <p:sldId id="258" r:id="rId19"/>
    <p:sldId id="263" r:id="rId20"/>
    <p:sldId id="264" r:id="rId21"/>
    <p:sldId id="265" r:id="rId22"/>
    <p:sldId id="266" r:id="rId23"/>
    <p:sldId id="267" r:id="rId24"/>
    <p:sldId id="268" r:id="rId25"/>
    <p:sldId id="285" r:id="rId26"/>
    <p:sldId id="292" r:id="rId27"/>
    <p:sldId id="286" r:id="rId28"/>
    <p:sldId id="289" r:id="rId29"/>
    <p:sldId id="288" r:id="rId30"/>
    <p:sldId id="2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7bd0b155-5691-4446-b694-839261bb9c26}">
          <p14:sldIdLst>
            <p14:sldId id="256"/>
          </p14:sldIdLst>
        </p14:section>
        <p14:section name="CR门" id="{13703a88-0992-4f3c-b702-d4d487e077b9}">
          <p14:sldIdLst>
            <p14:sldId id="276"/>
          </p14:sldIdLst>
        </p14:section>
        <p14:section name="原理分析" id="{f11fee49-2860-467b-9db0-260f4df3d712}">
          <p14:sldIdLst>
            <p14:sldId id="278"/>
            <p14:sldId id="274"/>
            <p14:sldId id="272"/>
            <p14:sldId id="271"/>
            <p14:sldId id="275"/>
            <p14:sldId id="273"/>
            <p14:sldId id="279"/>
          </p14:sldIdLst>
        </p14:section>
        <p14:section name="哈密顿矩阵数值解" id="{c96d64e9-7f89-4e4f-82b1-4ab4f58f2f04}">
          <p14:sldIdLst>
            <p14:sldId id="280"/>
            <p14:sldId id="281"/>
            <p14:sldId id="282"/>
          </p14:sldIdLst>
        </p14:section>
        <p14:section name="接近IBM论文实验参数的仿真结果" id="{ae8c6105-65fc-4946-89ee-757cf2407c51}">
          <p14:sldIdLst>
            <p14:sldId id="283"/>
            <p14:sldId id="284"/>
          </p14:sldIdLst>
        </p14:section>
        <p14:section name="仿真结果1：二能级系统近似" id="{d29b39d7-70ba-4a27-bf09-cf890b953619}">
          <p14:sldIdLst>
            <p14:sldId id="261"/>
            <p14:sldId id="258"/>
            <p14:sldId id="257"/>
          </p14:sldIdLst>
        </p14:section>
        <p14:section name="仿真结果2：含腔三能级系统" id="{d1259ca0-2dac-4ff2-87d1-f9334e48ac92}">
          <p14:sldIdLst>
            <p14:sldId id="263"/>
            <p14:sldId id="264"/>
          </p14:sldIdLst>
        </p14:section>
        <p14:section name="仿真结果3：增大驱动强度减小门时间" id="{0a701881-0adc-4860-9135-afee282528b2}">
          <p14:sldIdLst>
            <p14:sldId id="265"/>
            <p14:sldId id="266"/>
          </p14:sldIdLst>
        </p14:section>
        <p14:section name="仿真结果4：尝试IBM耦合参数" id="{077e59cb-7441-4544-bdd5-749b31064495}">
          <p14:sldIdLst>
            <p14:sldId id="267"/>
            <p14:sldId id="268"/>
            <p14:sldId id="292"/>
            <p14:sldId id="289"/>
            <p14:sldId id="288"/>
            <p14:sldId id="286"/>
            <p14:sldId id="28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9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12" Type="http://schemas.openxmlformats.org/officeDocument/2006/relationships/image" Target="../media/image8.png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7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44183"/>
            <a:ext cx="9144000" cy="2387600"/>
          </a:xfrm>
        </p:spPr>
        <p:txBody>
          <a:bodyPr/>
          <a:p>
            <a:r>
              <a:rPr lang="en-US" altLang="zh-CN"/>
              <a:t>IBM CNOT GATE </a:t>
            </a:r>
            <a:r>
              <a:rPr lang="zh-CN" altLang="zh-CN"/>
              <a:t>仿真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83903"/>
            <a:ext cx="9144000" cy="1655762"/>
          </a:xfrm>
        </p:spPr>
        <p:txBody>
          <a:bodyPr/>
          <a:p>
            <a:pPr algn="r"/>
            <a:r>
              <a:rPr lang="zh-CN" altLang="zh-CN"/>
              <a:t>制作人：   李少炜</a:t>
            </a:r>
            <a:endParaRPr lang="zh-CN" altLang="zh-CN"/>
          </a:p>
          <a:p>
            <a:pPr algn="r"/>
            <a:r>
              <a:rPr lang="zh-CN" altLang="zh-CN"/>
              <a:t>时间：</a:t>
            </a:r>
            <a:r>
              <a:rPr lang="en-US" altLang="zh-CN"/>
              <a:t>2017.11.12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哈密顿矩阵数值解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由于耦合项比较复杂，准确的分析需要数值解。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按照</a:t>
            </a:r>
            <a:r>
              <a:rPr lang="en-US" altLang="zh-CN"/>
              <a:t>IBM</a:t>
            </a:r>
            <a:r>
              <a:rPr lang="zh-CN" altLang="en-US"/>
              <a:t>实验方案：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代入参数：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2915" y="2820670"/>
          <a:ext cx="2187575" cy="251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774065" imgH="889000" progId="Equation.KSEE3">
                  <p:embed/>
                </p:oleObj>
              </mc:Choice>
              <mc:Fallback>
                <p:oleObj name="" r:id="rId1" imgW="774065" imgH="8890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2915" y="2820670"/>
                        <a:ext cx="2187575" cy="2512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803390" y="2171065"/>
            <a:ext cx="5197475" cy="2164715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578" y="298450"/>
          <a:ext cx="5467985" cy="7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1663700" imgH="241300" progId="Equation.KSEE3">
                  <p:embed/>
                </p:oleObj>
              </mc:Choice>
              <mc:Fallback>
                <p:oleObj name="" r:id="rId1" imgW="1663700" imgH="2413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578" y="298450"/>
                        <a:ext cx="5467985" cy="79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895" y="1362710"/>
          <a:ext cx="5768340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2616200" imgH="762000" progId="Equation.KSEE3">
                  <p:embed/>
                </p:oleObj>
              </mc:Choice>
              <mc:Fallback>
                <p:oleObj name="" r:id="rId3" imgW="2616200" imgH="7620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95" y="1362710"/>
                        <a:ext cx="5768340" cy="168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805" y="3326765"/>
          <a:ext cx="5684520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5" imgW="2578100" imgH="762000" progId="Equation.KSEE3">
                  <p:embed/>
                </p:oleObj>
              </mc:Choice>
              <mc:Fallback>
                <p:oleObj name="" r:id="rId5" imgW="2578100" imgH="7620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805" y="3326765"/>
                        <a:ext cx="5684520" cy="168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1345" y="2326005"/>
          <a:ext cx="4901565" cy="185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7" imgW="1879600" imgH="711200" progId="Equation.KSEE3">
                  <p:embed/>
                </p:oleObj>
              </mc:Choice>
              <mc:Fallback>
                <p:oleObj name="" r:id="rId7" imgW="1879600" imgH="711200" progId="Equation.KSEE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1345" y="2326005"/>
                        <a:ext cx="4901565" cy="185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803390" y="2171065"/>
            <a:ext cx="5197475" cy="2164715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605" y="288290"/>
          <a:ext cx="5718810" cy="7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1739900" imgH="241300" progId="Equation.KSEE3">
                  <p:embed/>
                </p:oleObj>
              </mc:Choice>
              <mc:Fallback>
                <p:oleObj name="" r:id="rId1" imgW="1739900" imgH="2413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605" y="288290"/>
                        <a:ext cx="5718810" cy="79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500" y="1362710"/>
          <a:ext cx="5739130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2602865" imgH="762000" progId="Equation.KSEE3">
                  <p:embed/>
                </p:oleObj>
              </mc:Choice>
              <mc:Fallback>
                <p:oleObj name="" r:id="rId3" imgW="2602865" imgH="7620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500" y="1362710"/>
                        <a:ext cx="5739130" cy="168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775" y="3326765"/>
          <a:ext cx="5656580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2565400" imgH="762000" progId="Equation.KSEE3">
                  <p:embed/>
                </p:oleObj>
              </mc:Choice>
              <mc:Fallback>
                <p:oleObj name="" r:id="rId5" imgW="2565400" imgH="7620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775" y="3326765"/>
                        <a:ext cx="5656580" cy="168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1345" y="2326005"/>
          <a:ext cx="4901565" cy="185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7" imgW="1879600" imgH="711200" progId="Equation.KSEE3">
                  <p:embed/>
                </p:oleObj>
              </mc:Choice>
              <mc:Fallback>
                <p:oleObj name="" r:id="rId7" imgW="1879600" imgH="711200" progId="Equation.KSEE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1345" y="2326005"/>
                        <a:ext cx="4901565" cy="185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尝试</a:t>
            </a:r>
            <a:r>
              <a:rPr lang="en-US" altLang="zh-CN"/>
              <a:t>IBM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/>
              <a:t>耦合项：</a:t>
            </a:r>
            <a:r>
              <a:rPr lang="en-US" altLang="zh-CN" sz="2000"/>
              <a:t>tensor(a+a.dag(),</a:t>
            </a:r>
            <a:r>
              <a:rPr lang="en-US" altLang="zh-CN" sz="2000">
                <a:sym typeface="+mn-ea"/>
              </a:rPr>
              <a:t>a+a.dag())</a:t>
            </a:r>
            <a:r>
              <a:rPr lang="zh-CN" altLang="en-US" sz="2000">
                <a:sym typeface="+mn-ea"/>
              </a:rPr>
              <a:t>（比特和腔之间）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/>
              <a:t>驱动项：</a:t>
            </a:r>
            <a:r>
              <a:rPr lang="en-US" altLang="zh-CN" sz="2000">
                <a:sym typeface="+mn-ea"/>
              </a:rPr>
              <a:t>a+a.dag()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t_gate=(57+40+57+40)ns=180ns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drive_amp=60.5M</a:t>
            </a:r>
            <a:r>
              <a:rPr lang="zh-CN" altLang="en-US" sz="2000">
                <a:sym typeface="+mn-ea"/>
              </a:rPr>
              <a:t>（引入高斯包络，能量轴偏移近似绝热）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coupling_strength</a:t>
            </a:r>
            <a:r>
              <a:rPr lang="en-US" altLang="zh-CN" sz="2000">
                <a:sym typeface="+mn-ea"/>
              </a:rPr>
              <a:t>=83M</a:t>
            </a:r>
            <a:r>
              <a:rPr lang="zh-CN" altLang="en-US" sz="2000">
                <a:sym typeface="+mn-ea"/>
              </a:rPr>
              <a:t>（腔和比特之间）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delta=w_control-w_target=200M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（参数手动优化）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X</a:t>
            </a:r>
            <a:r>
              <a:rPr lang="zh-CN" altLang="zh-CN" sz="2000">
                <a:sym typeface="+mn-ea"/>
              </a:rPr>
              <a:t>门加入</a:t>
            </a:r>
            <a:r>
              <a:rPr lang="en-US" altLang="zh-CN" sz="2000">
                <a:sym typeface="+mn-ea"/>
              </a:rPr>
              <a:t>drag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target qubit</a:t>
            </a:r>
            <a:r>
              <a:rPr lang="zh-CN" altLang="en-US" sz="2000">
                <a:sym typeface="+mn-ea"/>
              </a:rPr>
              <a:t>加入校正波形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文件：</a:t>
            </a:r>
            <a:r>
              <a:rPr lang="en-US" altLang="zh-CN" sz="2000">
                <a:sym typeface="+mn-ea"/>
              </a:rPr>
              <a:t>IBM_CNOT_Simulation(4).py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fidelity and phase of 4 basis and '++','00+11'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25195" y="2139315"/>
          <a:ext cx="64414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1073785"/>
                <a:gridCol w="1072515"/>
                <a:gridCol w="1074420"/>
                <a:gridCol w="10731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0.99700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0.99465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0.9915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0.99253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phase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-142.689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-147.975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34.668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22.215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0.99316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0.98413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0.98879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0.99630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0.99797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0.99444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5195" y="4290060"/>
          <a:ext cx="50863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017270"/>
                <a:gridCol w="1017270"/>
                <a:gridCol w="1017270"/>
                <a:gridCol w="1017270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-142.689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-147.975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-5.286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-8.870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34.668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22.215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-12.453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177.357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170.190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control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173.774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22035" y="467106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-142.689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-139.105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-139.106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-142.689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619365" y="2139315"/>
          <a:ext cx="72059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85"/>
                <a:gridCol w="12007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00+11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0.99415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0.99524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-142.813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-144.55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0.99215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0.99609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12085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without compensate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796530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 compensate</a:t>
            </a: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二能级系统近似</a:t>
            </a:r>
            <a:r>
              <a:rPr lang="en-US" altLang="zh-CN"/>
              <a:t>(</a:t>
            </a:r>
            <a:r>
              <a:rPr lang="zh-CN" altLang="en-US"/>
              <a:t>非绝热驱动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耦合项：</a:t>
            </a:r>
            <a:r>
              <a:rPr lang="en-US" altLang="zh-CN"/>
              <a:t>tensor(sigmax,</a:t>
            </a:r>
            <a:r>
              <a:rPr lang="en-US" altLang="zh-CN">
                <a:sym typeface="+mn-ea"/>
              </a:rPr>
              <a:t>sigmax)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驱动项：</a:t>
            </a:r>
            <a:r>
              <a:rPr lang="en-US" altLang="zh-CN">
                <a:sym typeface="+mn-ea"/>
              </a:rPr>
              <a:t>sigmax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sigmax=[0 1 0;1 0 0; 0 0 0]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t_gate=450ns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drive_amp=60M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coupling_strength=3.8M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fidelity and phase of 4 basis</a:t>
            </a:r>
            <a:r>
              <a:rPr lang="en-US" altLang="zh-CN">
                <a:sym typeface="+mn-ea"/>
              </a:rPr>
              <a:t>(without compensate)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25195" y="1763395"/>
          <a:ext cx="87566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883"/>
                <a:gridCol w="1459442"/>
                <a:gridCol w="1459442"/>
                <a:gridCol w="1459441"/>
                <a:gridCol w="1459442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0.99670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0.99770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</a:t>
                      </a:r>
                      <a:r>
                        <a:rPr lang="en-US" altLang="zh-CN" sz="1800">
                          <a:sym typeface="+mn-ea"/>
                        </a:rPr>
                        <a:t>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98.708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118.567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228.554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fidelity(norm)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0.97973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0.97970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0.97549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0.97891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0.99343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0.99543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5195" y="4290060"/>
          <a:ext cx="50863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017270"/>
                <a:gridCol w="1017270"/>
                <a:gridCol w="1017270"/>
                <a:gridCol w="1017270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98.708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106.391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108.189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118.567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228.554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109.897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126.250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129.846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control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128.048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22035" y="467106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fidelity and phase of 4 basis(with compensate)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925195" y="1763395"/>
          <a:ext cx="105537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060"/>
                <a:gridCol w="1318260"/>
                <a:gridCol w="1319530"/>
                <a:gridCol w="1319530"/>
                <a:gridCol w="1319530"/>
                <a:gridCol w="1318260"/>
                <a:gridCol w="13195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00+11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fidelity(rotate)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0.99988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0.99988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0.99670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0.99770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0.99607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0.99533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</a:t>
                      </a:r>
                      <a:r>
                        <a:rPr lang="en-US" altLang="zh-CN" sz="1800">
                          <a:sym typeface="+mn-ea"/>
                        </a:rPr>
                        <a:t>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-8.624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-8.096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fidelity(norm)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0.97973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0.97970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0.97549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0.97891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0.28710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0.47828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0.99398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0.99211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0.99343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0.99715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25195" y="442468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含腔三能级系统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0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耦合项：</a:t>
            </a:r>
            <a:r>
              <a:rPr lang="en-US" altLang="zh-CN"/>
              <a:t>tensor(a+a.dag(),</a:t>
            </a:r>
            <a:r>
              <a:rPr lang="en-US" altLang="zh-CN">
                <a:sym typeface="+mn-ea"/>
              </a:rPr>
              <a:t>a+a.dag())</a:t>
            </a:r>
            <a:r>
              <a:rPr lang="zh-CN" altLang="en-US">
                <a:sym typeface="+mn-ea"/>
              </a:rPr>
              <a:t>（比特和腔之间）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驱动项：</a:t>
            </a:r>
            <a:r>
              <a:rPr lang="en-US" altLang="zh-CN">
                <a:sym typeface="+mn-ea"/>
              </a:rPr>
              <a:t>a+a.dag()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t_gate=(175+25+175+25)ns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drive_amp=60M</a:t>
            </a:r>
            <a:r>
              <a:rPr lang="zh-CN" altLang="en-US">
                <a:sym typeface="+mn-ea"/>
              </a:rPr>
              <a:t>（引入高斯包络，能量轴偏移近似绝热）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coupling_strength</a:t>
            </a:r>
            <a:r>
              <a:rPr lang="en-US" altLang="zh-CN">
                <a:sym typeface="+mn-ea"/>
              </a:rPr>
              <a:t>=100M</a:t>
            </a:r>
            <a:r>
              <a:rPr lang="zh-CN" altLang="en-US">
                <a:sym typeface="+mn-ea"/>
              </a:rPr>
              <a:t>（腔和比特之间）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delta=w_control-w_target=-200M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（参数手动优化）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文件：</a:t>
            </a:r>
            <a:r>
              <a:rPr lang="en-US" altLang="zh-CN">
                <a:sym typeface="+mn-ea"/>
              </a:rPr>
              <a:t>IBM_CNOT_Simulation(1).py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fidelity and phase of 4 basis and '++','00+11'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25195" y="2139315"/>
          <a:ext cx="64414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1073785"/>
                <a:gridCol w="1072515"/>
                <a:gridCol w="1074420"/>
                <a:gridCol w="10731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fidelity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0.9926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0.9892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0.9906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0.9849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phase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-48.07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-96.53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163.40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123.80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0.9802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5195" y="4290060"/>
          <a:ext cx="50863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017270"/>
                <a:gridCol w="1017270"/>
                <a:gridCol w="1017270"/>
                <a:gridCol w="1017270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-48.07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-96.53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-48.46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-44.03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163.40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123.80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-39.60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211.47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220.33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control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215.90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22035" y="467106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-48.07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-52.50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-52.50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-48.07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619365" y="2139315"/>
          <a:ext cx="72059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85"/>
                <a:gridCol w="12007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00+11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0.9922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0.9917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-45.41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-43.28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0.9904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0.9909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0.9882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12085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without compensate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796530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 compensate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80" y="31115"/>
            <a:ext cx="3359785" cy="335343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708" y="3494405"/>
          <a:ext cx="255016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2" imgW="1371600" imgH="254000" progId="Equation.KSEE3">
                  <p:embed/>
                </p:oleObj>
              </mc:Choice>
              <mc:Fallback>
                <p:oleObj name="" r:id="rId2" imgW="1371600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3708" y="3494405"/>
                        <a:ext cx="255016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4870" y="3494405"/>
          <a:ext cx="252666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358900" imgH="254000" progId="Equation.KSEE3">
                  <p:embed/>
                </p:oleObj>
              </mc:Choice>
              <mc:Fallback>
                <p:oleObj name="" r:id="rId4" imgW="1358900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4870" y="3494405"/>
                        <a:ext cx="2526665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015" y="31115"/>
            <a:ext cx="3255010" cy="3261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115" y="31115"/>
            <a:ext cx="3274695" cy="3261995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5581" y="3494405"/>
          <a:ext cx="252666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1358900" imgH="254000" progId="Equation.KSEE3">
                  <p:embed/>
                </p:oleObj>
              </mc:Choice>
              <mc:Fallback>
                <p:oleObj name="" r:id="rId8" imgW="1358900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45581" y="3494405"/>
                        <a:ext cx="2526665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94838" y="3494405"/>
          <a:ext cx="250317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1346200" imgH="254000" progId="Equation.KSEE3">
                  <p:embed/>
                </p:oleObj>
              </mc:Choice>
              <mc:Fallback>
                <p:oleObj name="" r:id="rId10" imgW="1346200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94838" y="3494405"/>
                        <a:ext cx="250317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8750" y="215900"/>
            <a:ext cx="3088640" cy="3077210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025" y="4218305"/>
          <a:ext cx="1921510" cy="226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3" imgW="862965" imgH="1016000" progId="Equation.KSEE3">
                  <p:embed/>
                </p:oleObj>
              </mc:Choice>
              <mc:Fallback>
                <p:oleObj name="" r:id="rId13" imgW="862965" imgH="10160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4025" y="4218305"/>
                        <a:ext cx="1921510" cy="226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704465" y="4309745"/>
            <a:ext cx="88233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加入驱动后，</a:t>
            </a:r>
            <a:r>
              <a:rPr lang="en-US" altLang="zh-CN" sz="2400"/>
              <a:t>00</a:t>
            </a:r>
            <a:r>
              <a:rPr lang="zh-CN" altLang="en-US" sz="2400"/>
              <a:t>与</a:t>
            </a:r>
            <a:r>
              <a:rPr lang="en-US" altLang="zh-CN" sz="2400"/>
              <a:t>01</a:t>
            </a:r>
            <a:r>
              <a:rPr lang="zh-CN" altLang="en-US" sz="2400"/>
              <a:t>耦合形成新的能量本征态</a:t>
            </a:r>
            <a:r>
              <a:rPr lang="en-US" altLang="zh-CN" sz="2400"/>
              <a:t>0+</a:t>
            </a:r>
            <a:r>
              <a:rPr lang="zh-CN" altLang="en-US" sz="2400"/>
              <a:t>，</a:t>
            </a:r>
            <a:r>
              <a:rPr lang="en-US" altLang="zh-CN" sz="2400"/>
              <a:t>0-</a:t>
            </a:r>
            <a:r>
              <a:rPr lang="zh-CN" altLang="en-US" sz="2400"/>
              <a:t>，</a:t>
            </a:r>
            <a:r>
              <a:rPr lang="en-US" altLang="zh-CN" sz="2400"/>
              <a:t>E(0+)&gt;E(0-)</a:t>
            </a:r>
            <a:endParaRPr lang="en-US" altLang="zh-CN" sz="2400"/>
          </a:p>
          <a:p>
            <a:pPr algn="l"/>
            <a:r>
              <a:rPr lang="zh-CN" altLang="en-US" sz="2400"/>
              <a:t>转动频率</a:t>
            </a:r>
            <a:r>
              <a:rPr lang="en-US" altLang="zh-CN" sz="2400">
                <a:sym typeface="+mn-ea"/>
              </a:rPr>
              <a:t>E(0+)-E(0-)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2766060" y="5470525"/>
            <a:ext cx="91281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加入驱动后，</a:t>
            </a:r>
            <a:r>
              <a:rPr lang="en-US" altLang="zh-CN" sz="2400"/>
              <a:t>10</a:t>
            </a:r>
            <a:r>
              <a:rPr lang="zh-CN" altLang="en-US" sz="2400"/>
              <a:t>与</a:t>
            </a:r>
            <a:r>
              <a:rPr lang="en-US" altLang="zh-CN" sz="2400"/>
              <a:t>11</a:t>
            </a:r>
            <a:r>
              <a:rPr lang="zh-CN" altLang="en-US" sz="2400"/>
              <a:t>耦合形成新的能量本征态</a:t>
            </a:r>
            <a:r>
              <a:rPr lang="en-US" altLang="zh-CN" sz="2400"/>
              <a:t>1</a:t>
            </a:r>
            <a:r>
              <a:rPr lang="en-US" altLang="zh-CN" sz="2400"/>
              <a:t>-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zh-CN" sz="2400"/>
              <a:t>+</a:t>
            </a:r>
            <a:r>
              <a:rPr lang="zh-CN" altLang="en-US" sz="2400"/>
              <a:t>，</a:t>
            </a:r>
            <a:r>
              <a:rPr lang="en-US" altLang="zh-CN" sz="2400"/>
              <a:t>E(1-)&gt;E(0+)</a:t>
            </a:r>
            <a:r>
              <a:rPr lang="zh-CN" altLang="en-US" sz="2400"/>
              <a:t>）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转动频率</a:t>
            </a:r>
            <a:r>
              <a:rPr lang="en-US" altLang="zh-CN" sz="2400">
                <a:sym typeface="+mn-ea"/>
              </a:rPr>
              <a:t>E(1-)-E(1+)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增大耦合强度减小门时间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628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耦合项：</a:t>
            </a:r>
            <a:r>
              <a:rPr lang="en-US" altLang="zh-CN"/>
              <a:t>tensor(a+a.dag(),</a:t>
            </a:r>
            <a:r>
              <a:rPr lang="en-US" altLang="zh-CN">
                <a:sym typeface="+mn-ea"/>
              </a:rPr>
              <a:t>a+a.dag())</a:t>
            </a:r>
            <a:r>
              <a:rPr lang="zh-CN" altLang="en-US">
                <a:sym typeface="+mn-ea"/>
              </a:rPr>
              <a:t>（比特和腔之间）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驱动项：</a:t>
            </a:r>
            <a:r>
              <a:rPr lang="en-US" altLang="zh-CN">
                <a:sym typeface="+mn-ea"/>
              </a:rPr>
              <a:t>a+a.dag()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t_gate=(100+30+100+30)ns=260ns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drive_amp=60M</a:t>
            </a:r>
            <a:r>
              <a:rPr lang="zh-CN" altLang="en-US">
                <a:sym typeface="+mn-ea"/>
              </a:rPr>
              <a:t>（引入高斯包络，能量轴偏移近似绝热）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coupling_strength</a:t>
            </a:r>
            <a:r>
              <a:rPr lang="en-US" altLang="zh-CN">
                <a:sym typeface="+mn-ea"/>
              </a:rPr>
              <a:t>=100M</a:t>
            </a:r>
            <a:r>
              <a:rPr lang="zh-CN" altLang="en-US">
                <a:sym typeface="+mn-ea"/>
              </a:rPr>
              <a:t>（腔和比特之间）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delta=w_control-w_target=-200M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（参数手动优化）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文件：</a:t>
            </a:r>
            <a:r>
              <a:rPr lang="en-US" altLang="zh-CN">
                <a:sym typeface="+mn-ea"/>
              </a:rPr>
              <a:t>IBM_CNOT_Simulation(2).py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fidelity and phase of 4 basis and '++','00+11'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25195" y="2139315"/>
          <a:ext cx="64414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1073785"/>
                <a:gridCol w="1072515"/>
                <a:gridCol w="1074420"/>
                <a:gridCol w="10731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0.98958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0.98942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0.98397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0.98118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phase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85.275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37.141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146.994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96.125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0.98263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0.98204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0.97294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0.96455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0.98580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0.98561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0.98275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5195" y="4290060"/>
          <a:ext cx="50863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017270"/>
                <a:gridCol w="1017270"/>
                <a:gridCol w="1017270"/>
                <a:gridCol w="1017270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85.275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37.141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-48.134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-50.502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146.994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94.125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-52.869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61.719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56.984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control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59.352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22035" y="467106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85.275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87.643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87.642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85.275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619365" y="2139315"/>
          <a:ext cx="72059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85"/>
                <a:gridCol w="12007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00+11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0.98885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0.99027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79.650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78.847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0.98613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0.98516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0.98941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0.98806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12085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without compensate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796530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 compensate</a:t>
            </a:r>
            <a:endParaRPr lang="en-US" altLang="zh-CN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尝试</a:t>
            </a:r>
            <a:r>
              <a:rPr lang="en-US" altLang="zh-CN"/>
              <a:t>IBM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/>
              <a:t>耦合项：</a:t>
            </a:r>
            <a:r>
              <a:rPr lang="en-US" altLang="zh-CN" sz="2000"/>
              <a:t>tensor(a+a.dag(),</a:t>
            </a:r>
            <a:r>
              <a:rPr lang="en-US" altLang="zh-CN" sz="2000">
                <a:sym typeface="+mn-ea"/>
              </a:rPr>
              <a:t>a+a.dag())</a:t>
            </a:r>
            <a:r>
              <a:rPr lang="zh-CN" altLang="en-US" sz="2000">
                <a:sym typeface="+mn-ea"/>
              </a:rPr>
              <a:t>（比特和腔之间）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/>
              <a:t>驱动项：</a:t>
            </a:r>
            <a:r>
              <a:rPr lang="en-US" altLang="zh-CN" sz="2000">
                <a:sym typeface="+mn-ea"/>
              </a:rPr>
              <a:t>a+a.dag()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t_gate=(57+40+57+40)ns=180ns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drive_amp=60.5M</a:t>
            </a:r>
            <a:r>
              <a:rPr lang="zh-CN" altLang="en-US" sz="2000">
                <a:sym typeface="+mn-ea"/>
              </a:rPr>
              <a:t>（引入高斯包络，能量轴偏移近似绝热）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coupling_strength</a:t>
            </a:r>
            <a:r>
              <a:rPr lang="en-US" altLang="zh-CN" sz="2000">
                <a:sym typeface="+mn-ea"/>
              </a:rPr>
              <a:t>=83M</a:t>
            </a:r>
            <a:r>
              <a:rPr lang="zh-CN" altLang="en-US" sz="2000">
                <a:sym typeface="+mn-ea"/>
              </a:rPr>
              <a:t>（腔和比特之间）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（参数手动优化）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X</a:t>
            </a:r>
            <a:r>
              <a:rPr lang="zh-CN" altLang="zh-CN" sz="2000">
                <a:sym typeface="+mn-ea"/>
              </a:rPr>
              <a:t>门加入</a:t>
            </a:r>
            <a:r>
              <a:rPr lang="en-US" altLang="zh-CN" sz="2000">
                <a:sym typeface="+mn-ea"/>
              </a:rPr>
              <a:t>drag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control qubit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target qubit</a:t>
            </a:r>
            <a:r>
              <a:rPr lang="zh-CN" altLang="en-US" sz="2000">
                <a:sym typeface="+mn-ea"/>
              </a:rPr>
              <a:t>交换（转动加速），</a:t>
            </a:r>
            <a:r>
              <a:rPr lang="en-US" altLang="zh-CN" sz="2000">
                <a:sym typeface="+mn-ea"/>
              </a:rPr>
              <a:t>target qubit</a:t>
            </a:r>
            <a:r>
              <a:rPr lang="zh-CN" altLang="en-US" sz="2000">
                <a:sym typeface="+mn-ea"/>
              </a:rPr>
              <a:t>加入校正波形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文件：</a:t>
            </a:r>
            <a:r>
              <a:rPr lang="en-US" altLang="zh-CN" sz="2000">
                <a:sym typeface="+mn-ea"/>
              </a:rPr>
              <a:t>IBM_CNOT_Simulation(4).py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fidelity and phase of 4 basis and '++','00+11'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25195" y="2139315"/>
          <a:ext cx="64414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1073785"/>
                <a:gridCol w="1072515"/>
                <a:gridCol w="1074420"/>
                <a:gridCol w="10731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0.99700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0.99465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0.9915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0.99253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phase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-142.689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-147.975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34.668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22.215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0.99316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0.98413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0.98879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0.99630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0.99797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0.99444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5195" y="4290060"/>
          <a:ext cx="50863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017270"/>
                <a:gridCol w="1017270"/>
                <a:gridCol w="1017270"/>
                <a:gridCol w="1017270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-142.689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-147.975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-5.286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-8.870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34.668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22.215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-12.453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177.357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170.190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control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173.774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22035" y="467106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-142.689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-139.105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-139.106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-142.689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619365" y="2139315"/>
          <a:ext cx="72059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85"/>
                <a:gridCol w="12007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00+11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0.99415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0.99524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-142.813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-144.55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0.99215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0.99609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12085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without compensate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796530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 compensate</a:t>
            </a:r>
            <a:endParaRPr lang="en-US" altLang="zh-CN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0795"/>
            <a:ext cx="11431270" cy="683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40" y="73025"/>
            <a:ext cx="2052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psi0:00</a:t>
            </a:r>
            <a:endParaRPr lang="en-US" altLang="zh-CN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0795"/>
            <a:ext cx="11431270" cy="683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40" y="73025"/>
            <a:ext cx="2052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psi0:01</a:t>
            </a:r>
            <a:endParaRPr lang="en-US" altLang="zh-CN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0795"/>
            <a:ext cx="11431270" cy="683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40" y="73025"/>
            <a:ext cx="2052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psi0:10</a:t>
            </a:r>
            <a:endParaRPr lang="en-US" altLang="zh-CN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0795"/>
            <a:ext cx="11431270" cy="6835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440" y="73025"/>
            <a:ext cx="2052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psi0:11</a:t>
            </a:r>
            <a:endParaRPr lang="en-US" altLang="zh-CN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0795"/>
            <a:ext cx="11431270" cy="683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40" y="73025"/>
            <a:ext cx="2052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psi0:++</a:t>
            </a:r>
            <a:endParaRPr lang="en-US" altLang="zh-CN"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0795"/>
            <a:ext cx="11431270" cy="6835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440" y="73025"/>
            <a:ext cx="2052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psi0:00+11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原理分析</a:t>
            </a:r>
            <a:r>
              <a:rPr lang="zh-CN" altLang="en-US" sz="2400">
                <a:solidFill>
                  <a:srgbClr val="FF0000"/>
                </a:solidFill>
              </a:rPr>
              <a:t>（注：由于编排没协调好，本节</a:t>
            </a:r>
            <a:r>
              <a:rPr lang="en-US" altLang="zh-CN" sz="2400">
                <a:solidFill>
                  <a:srgbClr val="FF0000"/>
                </a:solidFill>
              </a:rPr>
              <a:t>control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r>
              <a:rPr lang="en-US" altLang="zh-CN" sz="2400">
                <a:solidFill>
                  <a:srgbClr val="FF0000"/>
                </a:solidFill>
              </a:rPr>
              <a:t>target</a:t>
            </a:r>
            <a:r>
              <a:rPr lang="zh-CN" altLang="en-US" sz="2400">
                <a:solidFill>
                  <a:srgbClr val="FF0000"/>
                </a:solidFill>
              </a:rPr>
              <a:t>顺序对调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哈密顿量（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target</a:t>
            </a:r>
            <a:r>
              <a:rPr lang="zh-CN" altLang="en-US"/>
              <a:t>；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control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0755" y="2390458"/>
          <a:ext cx="6325235" cy="378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479800" imgH="2082800" progId="Equation.KSEE3">
                  <p:embed/>
                </p:oleObj>
              </mc:Choice>
              <mc:Fallback>
                <p:oleObj name="" r:id="rId1" imgW="3479800" imgH="2082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0755" y="2390458"/>
                        <a:ext cx="6325235" cy="378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825" y="509270"/>
          <a:ext cx="5660390" cy="262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124200" imgH="1447800" progId="Equation.KSEE3">
                  <p:embed/>
                </p:oleObj>
              </mc:Choice>
              <mc:Fallback>
                <p:oleObj name="" r:id="rId1" imgW="3124200" imgH="1447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825" y="509270"/>
                        <a:ext cx="5660390" cy="2623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825" y="3705860"/>
          <a:ext cx="5637530" cy="142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111500" imgH="787400" progId="Equation.KSEE3">
                  <p:embed/>
                </p:oleObj>
              </mc:Choice>
              <mc:Fallback>
                <p:oleObj name="" r:id="rId3" imgW="3111500" imgH="787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825" y="3705860"/>
                        <a:ext cx="5637530" cy="142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弧形箭头 5"/>
          <p:cNvSpPr/>
          <p:nvPr/>
        </p:nvSpPr>
        <p:spPr>
          <a:xfrm>
            <a:off x="7106285" y="2014855"/>
            <a:ext cx="1500505" cy="25933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6690" y="28765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3200"/>
              <a:t>旋波近似</a:t>
            </a:r>
            <a:endParaRPr lang="zh-CN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045" y="1091248"/>
          <a:ext cx="7233285" cy="535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635500" imgH="3429000" progId="Equation.KSEE3">
                  <p:embed/>
                </p:oleObj>
              </mc:Choice>
              <mc:Fallback>
                <p:oleObj name="" r:id="rId1" imgW="4635500" imgH="3429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8045" y="1091248"/>
                        <a:ext cx="7233285" cy="535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330" y="433070"/>
          <a:ext cx="736409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3708400" imgH="254000" progId="Equation.KSEE3">
                  <p:embed/>
                </p:oleObj>
              </mc:Choice>
              <mc:Fallback>
                <p:oleObj name="" r:id="rId3" imgW="3708400" imgH="254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330" y="433070"/>
                        <a:ext cx="736409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6500" y="278130"/>
          <a:ext cx="2471420" cy="65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952500" imgH="254000" progId="Equation.KSEE3">
                  <p:embed/>
                </p:oleObj>
              </mc:Choice>
              <mc:Fallback>
                <p:oleObj name="" r:id="rId5" imgW="952500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26500" y="278130"/>
                        <a:ext cx="2471420" cy="65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2660" y="1674813"/>
          <a:ext cx="2958465" cy="121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117600" imgH="457200" progId="Equation.KSEE3">
                  <p:embed/>
                </p:oleObj>
              </mc:Choice>
              <mc:Fallback>
                <p:oleObj name="" r:id="rId7" imgW="1117600" imgH="457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82660" y="1674813"/>
                        <a:ext cx="2958465" cy="121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590"/>
            <a:ext cx="10515600" cy="1325563"/>
          </a:xfrm>
        </p:spPr>
        <p:txBody>
          <a:bodyPr/>
          <a:p>
            <a:r>
              <a:rPr lang="zh-CN" altLang="en-US"/>
              <a:t>间接耦合简要分析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2058670"/>
          <a:ext cx="3245485" cy="173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333500" imgH="711200" progId="Equation.KSEE3">
                  <p:embed/>
                </p:oleObj>
              </mc:Choice>
              <mc:Fallback>
                <p:oleObj name="" r:id="rId1" imgW="1333500" imgH="711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058670"/>
                        <a:ext cx="3245485" cy="173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125" y="1474470"/>
          <a:ext cx="292227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270000" imgH="254000" progId="Equation.KSEE3">
                  <p:embed/>
                </p:oleObj>
              </mc:Choice>
              <mc:Fallback>
                <p:oleObj name="" r:id="rId3" imgW="1270000" imgH="254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125" y="1474470"/>
                        <a:ext cx="292227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7765" y="1298575"/>
          <a:ext cx="623951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3048000" imgH="457200" progId="Equation.KSEE3">
                  <p:embed/>
                </p:oleObj>
              </mc:Choice>
              <mc:Fallback>
                <p:oleObj name="" r:id="rId5" imgW="3048000" imgH="457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7765" y="1298575"/>
                        <a:ext cx="6239510" cy="93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5700" y="2489835"/>
          <a:ext cx="5825490" cy="164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7" imgW="3429000" imgH="965200" progId="Equation.KSEE3">
                  <p:embed/>
                </p:oleObj>
              </mc:Choice>
              <mc:Fallback>
                <p:oleObj name="" r:id="rId7" imgW="3429000" imgH="965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5700" y="2489835"/>
                        <a:ext cx="5825490" cy="164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453" y="4431665"/>
          <a:ext cx="966406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1" imgW="4977765" imgH="812800" progId="Equation.KSEE3">
                  <p:embed/>
                </p:oleObj>
              </mc:Choice>
              <mc:Fallback>
                <p:oleObj name="" r:id="rId11" imgW="4977765" imgH="8128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6453" y="4431665"/>
                        <a:ext cx="9664065" cy="1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0" y="810895"/>
            <a:ext cx="10424795" cy="5727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550" y="221615"/>
            <a:ext cx="3543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00</a:t>
            </a:r>
            <a:r>
              <a:rPr lang="zh-CN" altLang="en-US" sz="2400"/>
              <a:t>与</a:t>
            </a:r>
            <a:r>
              <a:rPr lang="en-US" altLang="zh-CN" sz="2400"/>
              <a:t>10</a:t>
            </a:r>
            <a:r>
              <a:rPr lang="zh-CN" altLang="en-US" sz="2400"/>
              <a:t>之间的耦合示意图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765175"/>
            <a:ext cx="10326370" cy="586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720" y="304800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01</a:t>
            </a:r>
            <a:r>
              <a:rPr lang="zh-CN" altLang="en-US" sz="2400"/>
              <a:t>与</a:t>
            </a:r>
            <a:r>
              <a:rPr lang="en-US" altLang="zh-CN" sz="2400"/>
              <a:t>11</a:t>
            </a:r>
            <a:r>
              <a:rPr lang="zh-CN" altLang="en-US" sz="2400"/>
              <a:t>之间的耦合示意图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5658" y="1511935"/>
          <a:ext cx="3310890" cy="242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459865" imgH="1066800" progId="Equation.KSEE3">
                  <p:embed/>
                </p:oleObj>
              </mc:Choice>
              <mc:Fallback>
                <p:oleObj name="" r:id="rId1" imgW="1459865" imgH="1066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658" y="1511935"/>
                        <a:ext cx="3310890" cy="2420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15975" y="701675"/>
            <a:ext cx="4124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黄绿部分</a:t>
            </a:r>
            <a:r>
              <a:rPr lang="en-US" altLang="zh-CN" sz="3200"/>
              <a:t>(02</a:t>
            </a:r>
            <a:r>
              <a:rPr lang="zh-CN" altLang="zh-CN" sz="3200"/>
              <a:t>为媒介</a:t>
            </a:r>
            <a:r>
              <a:rPr lang="en-US" altLang="zh-CN" sz="3200"/>
              <a:t>)</a:t>
            </a:r>
            <a:endParaRPr lang="en-US" altLang="zh-CN" sz="32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91923" y="1511618"/>
          <a:ext cx="2362200" cy="213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041400" imgH="939800" progId="Equation.KSEE3">
                  <p:embed/>
                </p:oleObj>
              </mc:Choice>
              <mc:Fallback>
                <p:oleObj name="" r:id="rId3" imgW="1041400" imgH="939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1923" y="1511618"/>
                        <a:ext cx="2362200" cy="213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600190" y="474980"/>
            <a:ext cx="400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黄紫部分</a:t>
            </a:r>
            <a:r>
              <a:rPr lang="en-US" altLang="zh-CN" sz="3200"/>
              <a:t>(10</a:t>
            </a:r>
            <a:r>
              <a:rPr lang="zh-CN" altLang="en-US" sz="3200"/>
              <a:t>为媒介</a:t>
            </a:r>
            <a:r>
              <a:rPr lang="en-US" altLang="zh-CN" sz="3200"/>
              <a:t>)</a:t>
            </a:r>
            <a:endParaRPr lang="en-US" altLang="zh-CN" sz="32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713" y="4085273"/>
          <a:ext cx="11019790" cy="240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5" imgW="6629400" imgH="1447800" progId="Equation.KSEE3">
                  <p:embed/>
                </p:oleObj>
              </mc:Choice>
              <mc:Fallback>
                <p:oleObj name="" r:id="rId5" imgW="6629400" imgH="14478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713" y="4085273"/>
                        <a:ext cx="11019790" cy="240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4843</Words>
  <Application>WPS 演示</Application>
  <PresentationFormat>宽屏</PresentationFormat>
  <Paragraphs>965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29</vt:i4>
      </vt:variant>
    </vt:vector>
  </HeadingPairs>
  <TitlesOfParts>
    <vt:vector size="6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IBM CNOT GATE simulate</vt:lpstr>
      <vt:lpstr>PowerPoint 演示文稿</vt:lpstr>
      <vt:lpstr>原理分析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尝试IBM参数</vt:lpstr>
      <vt:lpstr>fidelity and phase of 4 basis and '++','00+11'</vt:lpstr>
      <vt:lpstr>未考虑二能级激发</vt:lpstr>
      <vt:lpstr>fidelity and phase of 4 basis(without compensate)</vt:lpstr>
      <vt:lpstr>fidelity and phase of 4 basis(with compensate)</vt:lpstr>
      <vt:lpstr>考虑二能级激发，腔作为三能级系统</vt:lpstr>
      <vt:lpstr>fidelity and phase of 4 basis and '++','00+11'</vt:lpstr>
      <vt:lpstr>考虑二能级激发，腔作为三能级系统</vt:lpstr>
      <vt:lpstr>fidelity and phase of 4 basis and '++','00+11'</vt:lpstr>
      <vt:lpstr>考虑二能级激发，腔作为三能级系统</vt:lpstr>
      <vt:lpstr>fidelity and phase of 4 basis and '++','00+11'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李少炜</dc:creator>
  <cp:lastModifiedBy>Administrator</cp:lastModifiedBy>
  <cp:revision>4</cp:revision>
  <dcterms:created xsi:type="dcterms:W3CDTF">2015-05-05T08:02:00Z</dcterms:created>
  <dcterms:modified xsi:type="dcterms:W3CDTF">2017-11-26T11:35:44Z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