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9" r:id="rId23"/>
    <p:sldId id="277" r:id="rId24"/>
    <p:sldId id="278" r:id="rId25"/>
    <p:sldId id="280" r:id="rId26"/>
    <p:sldId id="282" r:id="rId27"/>
    <p:sldId id="283" r:id="rId28"/>
    <p:sldId id="284" r:id="rId29"/>
    <p:sldId id="285" r:id="rId30"/>
    <p:sldId id="287" r:id="rId31"/>
    <p:sldId id="286" r:id="rId32"/>
    <p:sldId id="281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F83BFA-18FE-41EB-939D-0B4C6595ADA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4"/>
            <p14:sldId id="279"/>
            <p14:sldId id="277"/>
            <p14:sldId id="278"/>
            <p14:sldId id="280"/>
          </p14:sldIdLst>
        </p14:section>
        <p14:section name="4比特仿真" id="{829C1706-6FD8-46B1-8259-AC2966ED2986}">
          <p14:sldIdLst>
            <p14:sldId id="282"/>
            <p14:sldId id="283"/>
            <p14:sldId id="284"/>
            <p14:sldId id="285"/>
            <p14:sldId id="287"/>
            <p14:sldId id="286"/>
            <p14:sldId id="281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 snapToGrid="0">
      <p:cViewPr varScale="1">
        <p:scale>
          <a:sx n="83" d="100"/>
          <a:sy n="83" d="100"/>
        </p:scale>
        <p:origin x="-629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52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1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E86-927C-44EF-8DAB-9990D9DF7E8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门的初步仿真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1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关于如何在较强微波强度，较小时间内，而且非简谐性还小的条件下完成高保真度的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门，我暂时还没有好想法，我准备调研一下</a:t>
            </a:r>
            <a:r>
              <a:rPr lang="en-US" altLang="zh-CN" dirty="0" smtClean="0"/>
              <a:t>IBM</a:t>
            </a:r>
            <a:r>
              <a:rPr lang="zh-CN" altLang="en-US" dirty="0" smtClean="0"/>
              <a:t>近几年的论文，看他们是否提出了什么好想法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74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提高非简谐性仿真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先将非简谐性提高到</a:t>
                </a:r>
                <a:r>
                  <a:rPr lang="en-US" altLang="zh-CN" dirty="0" smtClean="0"/>
                  <a:t>1.33G</a:t>
                </a:r>
                <a:r>
                  <a:rPr lang="zh-CN" altLang="en-US" dirty="0" smtClean="0"/>
                  <a:t>，消除二能级的影响，观察其他因素对</a:t>
                </a:r>
                <a:r>
                  <a:rPr lang="en-US" altLang="zh-CN" dirty="0" smtClean="0"/>
                  <a:t>CNOT</a:t>
                </a:r>
                <a:r>
                  <a:rPr lang="zh-CN" altLang="en-US" dirty="0" smtClean="0"/>
                  <a:t>门保真度影响的大小。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] = [70.1805,175.9M]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] = [84.9425,130.0M]</a:t>
                </a:r>
                <a:r>
                  <a:rPr lang="zh-CN" altLang="en-US" dirty="0" smtClean="0"/>
                  <a:t>时，保真度都可以达到</a:t>
                </a:r>
                <a:r>
                  <a:rPr lang="en-US" altLang="zh-CN" dirty="0" smtClean="0"/>
                  <a:t>99.97%</a:t>
                </a:r>
                <a:r>
                  <a:rPr lang="zh-CN" altLang="en-US" dirty="0" smtClean="0"/>
                  <a:t>，这说明之前的误差几乎都是由能级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影响产生的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8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53" y="2619695"/>
            <a:ext cx="2911473" cy="2911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79" y="2880360"/>
            <a:ext cx="2641604" cy="2641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80" y="2638104"/>
            <a:ext cx="3857419" cy="2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2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由上图可以看出，消除掉二能级影响后，前后两个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的演化过程都很正常，保真度也很高。</a:t>
            </a:r>
            <a:endParaRPr lang="en-US" altLang="zh-CN" dirty="0" smtClean="0"/>
          </a:p>
          <a:p>
            <a:r>
              <a:rPr lang="zh-CN" altLang="en-US" dirty="0" smtClean="0"/>
              <a:t>但是微波对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能级的非共振驱动作用也很大，但是通过选择合适的时间和强度可以将末态归于大致正确的位置，对保真度的影响似乎并不大。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1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 talk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和补偿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施加微波时，一部分信号会通过地传到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上去，造成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，对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进行共振驱动，这部分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既有与原信号同相的，也有异相的。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通过仿真得出，利用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施加微波，几乎消除了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共振</m:t>
                    </m:r>
                  </m:oMath>
                </a14:m>
                <a:r>
                  <a:rPr lang="zh-CN" altLang="en-US" dirty="0" smtClean="0"/>
                  <a:t>驱动的影响，无论同相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有多大，对保真度几乎没有影响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对保真度的影响主要是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非同相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的影响，这一部分无法用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消除，只能对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施加补偿微波进行补偿消除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7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1431758"/>
                <a:ext cx="11512296" cy="47452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对于同相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，波形序列可写成：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互相对易，可以将指数部分简单相加，最终乘积为理想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r>
                  <a:rPr lang="zh-CN" altLang="en-US" sz="2400" dirty="0" smtClean="0"/>
                  <a:t>。同理同相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除了用</a:t>
                </a:r>
                <a:r>
                  <a:rPr lang="en-US" altLang="zh-CN" sz="2400" dirty="0" smtClean="0"/>
                  <a:t>echo scheme</a:t>
                </a:r>
                <a:r>
                  <a:rPr lang="zh-CN" altLang="en-US" sz="2400" dirty="0" smtClean="0"/>
                  <a:t>，还可以用单比特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门作用在</a:t>
                </a:r>
                <a:r>
                  <a:rPr lang="en-US" altLang="zh-CN" sz="2400" dirty="0" smtClean="0"/>
                  <a:t>qubit2</a:t>
                </a:r>
                <a:r>
                  <a:rPr lang="zh-CN" altLang="en-US" sz="2400" dirty="0" smtClean="0"/>
                  <a:t>上进行补偿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对于异相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波形序列可写成：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不对易，将指数部分相加后，还有新的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项生成，所以无法利用</a:t>
                </a:r>
                <a:r>
                  <a:rPr lang="en-US" altLang="zh-CN" sz="2400" dirty="0" smtClean="0"/>
                  <a:t>echo scheme</a:t>
                </a:r>
                <a:r>
                  <a:rPr lang="zh-CN" altLang="en-US" sz="2400" dirty="0" smtClean="0"/>
                  <a:t>消除异相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的影响。同理，利用单比特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门作用在</a:t>
                </a:r>
                <a:r>
                  <a:rPr lang="en-US" altLang="zh-CN" sz="2400" dirty="0" smtClean="0"/>
                  <a:t>qubi2</a:t>
                </a:r>
                <a:r>
                  <a:rPr lang="zh-CN" altLang="en-US" sz="2400" dirty="0" smtClean="0"/>
                  <a:t>上无法进行补偿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1431758"/>
                <a:ext cx="11512296" cy="4745205"/>
              </a:xfrm>
              <a:blipFill rotWithShape="0">
                <a:blip r:embed="rId2"/>
                <a:stretch>
                  <a:fillRect l="-688" t="-643" r="-3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在对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微波时，假定产生的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是同等大小的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，即相位变化了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，对不同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强度</a:t>
                </a:r>
                <a:r>
                  <a:rPr lang="en-US" altLang="zh-CN" dirty="0" smtClean="0"/>
                  <a:t>alpha</a:t>
                </a:r>
                <a:r>
                  <a:rPr lang="zh-CN" altLang="en-US" smtClean="0"/>
                  <a:t>（微波振幅的比值）进行</a:t>
                </a:r>
                <a:r>
                  <a:rPr lang="zh-CN" altLang="en-US" dirty="0" smtClean="0"/>
                  <a:t>仿真，结果如下：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/>
                  <a:t>Alpha = 0.15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fidelity = 93.15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0.10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93.86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0.01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99.17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0.005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99.79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0.001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99.97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8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zh-CN" altLang="en-US" dirty="0" smtClean="0"/>
                  <a:t>消除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的方法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947" b="-1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IBM</a:t>
                </a:r>
                <a:r>
                  <a:rPr lang="zh-CN" altLang="en-US" dirty="0" smtClean="0"/>
                  <a:t>提出一种方法：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先利用</a:t>
                </a:r>
                <a:r>
                  <a:rPr lang="en-US" altLang="zh-CN" dirty="0"/>
                  <a:t>Bloch equation model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拟合出不同参数下</a:t>
                </a:r>
                <a:r>
                  <a:rPr lang="en-US" altLang="zh-CN" dirty="0" smtClean="0"/>
                  <a:t>ZX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的强度大小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找出</a:t>
                </a:r>
                <a:r>
                  <a:rPr lang="en-US" altLang="zh-CN" dirty="0" smtClean="0"/>
                  <a:t>CR</a:t>
                </a:r>
                <a:r>
                  <a:rPr lang="zh-CN" altLang="en-US" dirty="0" smtClean="0"/>
                  <a:t>波形的相位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，对应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效应强度为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；再找出相位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，对应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效应强度为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，则施加在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上的补偿共振微波相位为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再不断改变施加在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的微波强度，直到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效应强度同时为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，如果不同时为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，则之前相位找的有问题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这样就消除掉了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的影响，得到了完好的</a:t>
                </a:r>
                <a:r>
                  <a:rPr lang="en-US" altLang="zh-CN" smtClean="0"/>
                  <a:t>ZX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57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1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Qubit</a:t>
            </a:r>
            <a:r>
              <a:rPr lang="zh-CN" altLang="en-US" dirty="0"/>
              <a:t>参数为：</a:t>
            </a:r>
            <a:endParaRPr lang="en-US" altLang="zh-CN" dirty="0"/>
          </a:p>
          <a:p>
            <a:pPr lvl="1"/>
            <a:r>
              <a:rPr lang="en-US" altLang="zh-CN" dirty="0"/>
              <a:t>01</a:t>
            </a:r>
            <a:r>
              <a:rPr lang="zh-CN" altLang="en-US" dirty="0"/>
              <a:t>间频率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5.114G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4.914G</a:t>
            </a:r>
            <a:endParaRPr lang="en-US" altLang="zh-CN" dirty="0"/>
          </a:p>
          <a:p>
            <a:pPr lvl="1"/>
            <a:r>
              <a:rPr lang="zh-CN" altLang="en-US" dirty="0"/>
              <a:t>耦合强度：</a:t>
            </a:r>
            <a:r>
              <a:rPr lang="en-US" altLang="zh-CN" dirty="0"/>
              <a:t>3.8M</a:t>
            </a:r>
          </a:p>
          <a:p>
            <a:pPr lvl="1"/>
            <a:r>
              <a:rPr lang="zh-CN" altLang="en-US" dirty="0"/>
              <a:t>非简谐性：</a:t>
            </a:r>
            <a:r>
              <a:rPr lang="en-US" altLang="zh-CN" dirty="0"/>
              <a:t>-330M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en-US" altLang="zh-CN" dirty="0" smtClean="0"/>
              <a:t>330M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将驱动比特频率和旋转坐标系频率设为周围比特为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态时候的共振频率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31366"/>
              </p:ext>
            </p:extLst>
          </p:nvPr>
        </p:nvGraphicFramePr>
        <p:xfrm>
          <a:off x="1657096" y="4709159"/>
          <a:ext cx="8128000" cy="1155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0.00246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0.9958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0.000931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将驱动比特频率设为周围比特为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态时候的共振频率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将旋转坐标系频率设为周围比特分别为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态的平均值</a:t>
            </a:r>
            <a:r>
              <a:rPr lang="en-US" altLang="zh-CN" dirty="0" smtClean="0"/>
              <a:t>(w0+w1)/2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将驱动比特频率设</a:t>
            </a:r>
            <a:r>
              <a:rPr lang="zh-CN" altLang="en-US" dirty="0" smtClean="0"/>
              <a:t>为</a:t>
            </a:r>
            <a:r>
              <a:rPr lang="zh-CN" altLang="en-US" dirty="0"/>
              <a:t>周围比特分别为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态的平均值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将</a:t>
            </a:r>
            <a:r>
              <a:rPr lang="zh-CN" altLang="en-US" dirty="0"/>
              <a:t>旋转坐标系频率设为周围比特分别为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态的平均值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19114"/>
              </p:ext>
            </p:extLst>
          </p:nvPr>
        </p:nvGraphicFramePr>
        <p:xfrm>
          <a:off x="1794256" y="2386583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0.000816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95482"/>
              </p:ext>
            </p:extLst>
          </p:nvPr>
        </p:nvGraphicFramePr>
        <p:xfrm>
          <a:off x="1809496" y="4358639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0.000636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04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共振频率的微波，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不施加微波，在旋转坐标系下，进行旋转波近似后得到的有效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量为：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2g</a:t>
                </a:r>
                <a:r>
                  <a:rPr lang="zh-CN" altLang="en-US" dirty="0" smtClean="0"/>
                  <a:t>，为耦合强度，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为微波驱动强度，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为两比特能级差，进行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的近似，并使得微波初相位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量简化为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altLang="zh-CN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290" y="2465483"/>
            <a:ext cx="476342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以上都是</a:t>
            </a:r>
            <a:r>
              <a:rPr lang="en-US" altLang="zh-CN" dirty="0" smtClean="0"/>
              <a:t>cut-off</a:t>
            </a:r>
            <a:r>
              <a:rPr lang="zh-CN" altLang="en-US" dirty="0" smtClean="0"/>
              <a:t>的高斯包络，下面是</a:t>
            </a:r>
            <a:r>
              <a:rPr lang="en-US" altLang="zh-CN" dirty="0" err="1" smtClean="0"/>
              <a:t>erf</a:t>
            </a:r>
            <a:r>
              <a:rPr lang="zh-CN" altLang="en-US" dirty="0" smtClean="0"/>
              <a:t>波形：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含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21199"/>
              </p:ext>
            </p:extLst>
          </p:nvPr>
        </p:nvGraphicFramePr>
        <p:xfrm>
          <a:off x="1794256" y="2386583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0.000896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97291"/>
              </p:ext>
            </p:extLst>
          </p:nvPr>
        </p:nvGraphicFramePr>
        <p:xfrm>
          <a:off x="1809496" y="4358639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0.000494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11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高频率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control </a:t>
            </a:r>
            <a:r>
              <a:rPr lang="en-US" altLang="zh-CN" dirty="0" err="1" smtClean="0"/>
              <a:t>qubit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，低频率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，旋转速度大幅提高，可以达到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r>
              <a:rPr lang="en-US" altLang="zh-CN" dirty="0" smtClean="0"/>
              <a:t>Control 0</a:t>
            </a:r>
            <a:r>
              <a:rPr lang="zh-CN" altLang="en-US" dirty="0" smtClean="0"/>
              <a:t>态时，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旋转的慢；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旋转快；如果是低频驱动高频，则</a:t>
            </a:r>
            <a:r>
              <a:rPr lang="en-US" altLang="zh-CN" dirty="0" smtClean="0"/>
              <a:t>control 0</a:t>
            </a:r>
            <a:r>
              <a:rPr lang="zh-CN" altLang="en-US" dirty="0" smtClean="0"/>
              <a:t>态时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旋转快，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态几乎不旋转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67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95" y="1404906"/>
            <a:ext cx="7085077" cy="445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87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这种方法的本质</a:t>
            </a:r>
            <a:r>
              <a:rPr lang="en-US" altLang="zh-CN" dirty="0" smtClean="0"/>
              <a:t>00—01,10—11</a:t>
            </a:r>
            <a:r>
              <a:rPr lang="zh-CN" altLang="en-US" dirty="0" smtClean="0"/>
              <a:t>间的耦合，它们之间并没有直接耦合，需要通过一个媒介（另一个能级）来进行耦合</a:t>
            </a:r>
            <a:endParaRPr lang="en-US" altLang="zh-CN" dirty="0" smtClean="0"/>
          </a:p>
          <a:p>
            <a:r>
              <a:rPr lang="en-US" altLang="zh-CN" dirty="0" smtClean="0"/>
              <a:t>00—01</a:t>
            </a:r>
            <a:r>
              <a:rPr lang="zh-CN" altLang="en-US" dirty="0" smtClean="0"/>
              <a:t>的媒介是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3" y="2999042"/>
            <a:ext cx="2168632" cy="200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75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的媒介是</a:t>
            </a:r>
            <a:r>
              <a:rPr lang="en-US" altLang="zh-CN" dirty="0" smtClean="0"/>
              <a:t>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7" y="2161223"/>
            <a:ext cx="3596036" cy="29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31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3204"/>
            <a:ext cx="10515600" cy="4933760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</a:t>
            </a:r>
            <a:r>
              <a:rPr lang="zh-CN" altLang="en-US" dirty="0"/>
              <a:t>远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|</a:t>
            </a:r>
            <a:r>
              <a:rPr lang="el-GR" altLang="zh-CN" dirty="0" smtClean="0"/>
              <a:t>Δ</a:t>
            </a:r>
            <a:r>
              <a:rPr lang="en-US" altLang="zh-CN" dirty="0" smtClean="0"/>
              <a:t>|</a:t>
            </a:r>
            <a:r>
              <a:rPr lang="zh-CN" altLang="en-US" dirty="0" smtClean="0"/>
              <a:t>时，前两个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的等效耦合强度为：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在这里</a:t>
            </a:r>
            <a:r>
              <a:rPr lang="el-GR" altLang="zh-CN" dirty="0" smtClean="0"/>
              <a:t>Δ1</a:t>
            </a:r>
            <a:r>
              <a:rPr lang="en-US" altLang="zh-CN" dirty="0" smtClean="0"/>
              <a:t>=</a:t>
            </a:r>
            <a:r>
              <a:rPr lang="el-GR" altLang="zh-CN" dirty="0"/>
              <a:t> </a:t>
            </a:r>
            <a:r>
              <a:rPr lang="el-GR" altLang="zh-CN" dirty="0" smtClean="0"/>
              <a:t>Δ</a:t>
            </a:r>
            <a:r>
              <a:rPr lang="en-US" altLang="zh-CN" dirty="0" smtClean="0"/>
              <a:t>2=-</a:t>
            </a:r>
            <a:r>
              <a:rPr lang="el-GR" altLang="zh-CN" dirty="0" smtClean="0"/>
              <a:t> Δ </a:t>
            </a:r>
            <a:endParaRPr lang="en-US" altLang="zh-CN" dirty="0" smtClean="0"/>
          </a:p>
          <a:p>
            <a:r>
              <a:rPr lang="zh-CN" altLang="en-US" dirty="0" smtClean="0"/>
              <a:t>在高频驱动低频时，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态会对</a:t>
            </a:r>
            <a:r>
              <a:rPr lang="en-US" altLang="zh-CN" dirty="0" smtClean="0"/>
              <a:t>10—11</a:t>
            </a:r>
            <a:r>
              <a:rPr lang="zh-CN" altLang="en-US" dirty="0" smtClean="0"/>
              <a:t>间转化起到加速作用；</a:t>
            </a:r>
            <a:endParaRPr lang="en-US" altLang="zh-CN" dirty="0" smtClean="0"/>
          </a:p>
          <a:p>
            <a:r>
              <a:rPr lang="zh-CN" altLang="en-US" dirty="0" smtClean="0"/>
              <a:t>在低频驱动高频时，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态会对</a:t>
            </a:r>
            <a:r>
              <a:rPr lang="en-US" altLang="zh-CN" dirty="0" smtClean="0"/>
              <a:t>10—11</a:t>
            </a:r>
            <a:r>
              <a:rPr lang="zh-CN" altLang="en-US" dirty="0" smtClean="0"/>
              <a:t>态转化起到一定抑制作用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07" y="1243203"/>
            <a:ext cx="14668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077" y="2204085"/>
            <a:ext cx="1933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79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比特参数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比特频率：</a:t>
            </a:r>
            <a:r>
              <a:rPr lang="en-US" altLang="zh-CN" dirty="0" smtClean="0"/>
              <a:t>4.946G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5.110G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5.042G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5.155G</a:t>
            </a:r>
          </a:p>
          <a:p>
            <a:endParaRPr lang="en-US" altLang="zh-CN" dirty="0" smtClean="0"/>
          </a:p>
          <a:p>
            <a:r>
              <a:rPr lang="zh-CN" altLang="en-US" dirty="0"/>
              <a:t>耦合</a:t>
            </a:r>
            <a:r>
              <a:rPr lang="zh-CN" altLang="en-US" dirty="0" smtClean="0"/>
              <a:t>强度：</a:t>
            </a:r>
            <a:r>
              <a:rPr lang="en-US" altLang="zh-CN" dirty="0" smtClean="0"/>
              <a:t>3.8M</a:t>
            </a:r>
          </a:p>
          <a:p>
            <a:endParaRPr lang="en-US" altLang="zh-CN" dirty="0" smtClean="0"/>
          </a:p>
          <a:p>
            <a:r>
              <a:rPr lang="zh-CN" altLang="en-US" dirty="0"/>
              <a:t>非简谐</a:t>
            </a:r>
            <a:r>
              <a:rPr lang="zh-CN" altLang="en-US" dirty="0" smtClean="0"/>
              <a:t>性：</a:t>
            </a:r>
            <a:r>
              <a:rPr lang="en-US" altLang="zh-CN" dirty="0" smtClean="0"/>
              <a:t>-299M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-290.7M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-291.5M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-297.6M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5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定义</a:t>
            </a:r>
            <a:r>
              <a:rPr lang="en-US" altLang="zh-CN" dirty="0" err="1" smtClean="0">
                <a:latin typeface="+mj-ea"/>
              </a:rPr>
              <a:t>Ufidelity</a:t>
            </a:r>
            <a:endParaRPr lang="zh-CN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个比特的情况，分别定初态为</a:t>
                </a:r>
                <a:r>
                  <a:rPr lang="en-US" altLang="zh-CN" dirty="0" smtClean="0"/>
                  <a:t>0000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0001~1111</a:t>
                </a:r>
                <a:r>
                  <a:rPr lang="zh-CN" altLang="en-US" dirty="0" smtClean="0"/>
                  <a:t>共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个基矢，进行态演化，得到末态，构成模拟的演化矩阵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sim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由理想的演化矩阵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ideal</m:t>
                        </m:r>
                      </m:sub>
                    </m:sSub>
                  </m:oMath>
                </a14:m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ideal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sim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err="1" smtClean="0"/>
                  <a:t>Ufidelity</a:t>
                </a:r>
                <a:r>
                  <a:rPr lang="en-US" altLang="zh-CN" dirty="0" smtClean="0"/>
                  <a:t>=abs(</a:t>
                </a:r>
                <a:r>
                  <a:rPr lang="en-US" altLang="zh-CN" dirty="0" err="1" smtClean="0"/>
                  <a:t>tr</a:t>
                </a:r>
                <a:r>
                  <a:rPr lang="en-US" altLang="zh-CN" dirty="0" smtClean="0"/>
                  <a:t>(E))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(E</a:t>
                </a:r>
                <a:r>
                  <a:rPr lang="zh-CN" altLang="en-US" dirty="0" smtClean="0"/>
                  <a:t>的理想形式是单位矩阵</a:t>
                </a:r>
                <a:r>
                  <a:rPr lang="en-US" altLang="zh-CN" dirty="0" smtClean="0"/>
                  <a:t>I)</a:t>
                </a:r>
              </a:p>
              <a:p>
                <a:r>
                  <a:rPr lang="zh-CN" altLang="en-US" dirty="0" smtClean="0"/>
                  <a:t>这个</a:t>
                </a:r>
                <a:r>
                  <a:rPr lang="en-US" altLang="zh-CN" dirty="0" err="1" smtClean="0"/>
                  <a:t>Ufidelity</a:t>
                </a:r>
                <a:r>
                  <a:rPr lang="zh-CN" altLang="en-US" dirty="0" smtClean="0"/>
                  <a:t>是整个希尔伯特空间保真度平均值的下限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09" y="3870198"/>
            <a:ext cx="83724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61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旋转</a:t>
            </a:r>
            <a:r>
              <a:rPr lang="zh-CN" altLang="en-US" dirty="0" smtClean="0"/>
              <a:t>坐标系的定义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现在旋转坐标系频率选取一般都为周围比特状态为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时的共振频率</a:t>
            </a:r>
            <a:r>
              <a:rPr lang="en-US" altLang="zh-CN" dirty="0" smtClean="0"/>
              <a:t>f01</a:t>
            </a:r>
            <a:r>
              <a:rPr lang="zh-CN" altLang="en-US" dirty="0" smtClean="0"/>
              <a:t>，这就会导致一个问题：在这个旋转坐标系下，比特间的耦合导致的频率偏移并不是</a:t>
            </a:r>
            <a:r>
              <a:rPr lang="en-US" altLang="zh-CN" dirty="0" smtClean="0"/>
              <a:t>ZZ</a:t>
            </a:r>
            <a:r>
              <a:rPr lang="zh-CN" altLang="en-US" dirty="0" smtClean="0"/>
              <a:t>，而是</a:t>
            </a:r>
            <a:r>
              <a:rPr lang="en-US" altLang="zh-CN" dirty="0" smtClean="0"/>
              <a:t>NN</a:t>
            </a:r>
            <a:r>
              <a:rPr lang="zh-CN" altLang="en-US" dirty="0" smtClean="0"/>
              <a:t>，即周围比特为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时，没有频率偏移；周围比特为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时，有频率偏移。</a:t>
            </a:r>
            <a:endParaRPr lang="en-US" altLang="zh-CN" dirty="0" smtClean="0"/>
          </a:p>
          <a:p>
            <a:r>
              <a:rPr lang="zh-CN" altLang="en-US" dirty="0" smtClean="0"/>
              <a:t>这样通过加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波进行</a:t>
            </a:r>
            <a:r>
              <a:rPr lang="en-US" altLang="zh-CN" dirty="0" smtClean="0"/>
              <a:t>dynamical decoupling </a:t>
            </a:r>
            <a:r>
              <a:rPr lang="zh-CN" altLang="en-US" dirty="0" smtClean="0"/>
              <a:t>不会消掉耦合导致的能级偏移，而是无论周围比特状态如何，固定积累一个相位，需要利用施加在比特上的</a:t>
            </a:r>
            <a:r>
              <a:rPr lang="zh-CN" altLang="en-US" dirty="0"/>
              <a:t>相位</a:t>
            </a:r>
            <a:r>
              <a:rPr lang="zh-CN" altLang="en-US" dirty="0" smtClean="0"/>
              <a:t>门调制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35" y="4592193"/>
            <a:ext cx="18478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791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旋转坐标系的定义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如果将旋转坐标系的旋转频率改为周围比特全为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和全为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的平均值，则耦合导致的频率偏移为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效应，通过施加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波可以有效进行</a:t>
            </a:r>
            <a:r>
              <a:rPr lang="en-US" altLang="zh-CN" dirty="0" smtClean="0"/>
              <a:t>decoupling</a:t>
            </a:r>
            <a:r>
              <a:rPr lang="zh-CN" altLang="en-US" dirty="0" smtClean="0"/>
              <a:t>，可以将周围比特导致的频率偏移消掉。</a:t>
            </a:r>
            <a:endParaRPr lang="en-US" altLang="zh-CN" dirty="0" smtClean="0"/>
          </a:p>
          <a:p>
            <a:r>
              <a:rPr lang="zh-CN" altLang="en-US" dirty="0" smtClean="0"/>
              <a:t>在上面的比特参数中，</a:t>
            </a:r>
            <a:r>
              <a:rPr lang="en-US" altLang="zh-CN" dirty="0"/>
              <a:t>ZZ</a:t>
            </a:r>
            <a:r>
              <a:rPr lang="zh-CN" altLang="en-US" dirty="0" smtClean="0"/>
              <a:t>效应导致的偏移（</a:t>
            </a:r>
            <a:r>
              <a:rPr lang="en-US" altLang="zh-CN" dirty="0" smtClean="0"/>
              <a:t>E11-E01-E10+E00</a:t>
            </a:r>
            <a:r>
              <a:rPr lang="zh-CN" altLang="en-US" dirty="0" smtClean="0"/>
              <a:t>）分别为：</a:t>
            </a:r>
            <a:r>
              <a:rPr lang="en-US" altLang="zh-CN" dirty="0" smtClean="0"/>
              <a:t>286K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496K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435K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226K</a:t>
            </a:r>
            <a:r>
              <a:rPr lang="zh-CN" altLang="en-US" dirty="0" smtClean="0"/>
              <a:t>（中间两个大是因为旁边有两个比特，</a:t>
            </a:r>
            <a:r>
              <a:rPr lang="en-US" altLang="zh-CN" dirty="0"/>
              <a:t> </a:t>
            </a:r>
            <a:r>
              <a:rPr lang="en-US" altLang="zh-CN" dirty="0" smtClean="0"/>
              <a:t>E111-E101-E010+E000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33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altLang="zh-CN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时，构成了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再分别施加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单比特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门，就构成了</a:t>
                </a:r>
                <a:r>
                  <a:rPr lang="en-US" altLang="zh-CN" dirty="0" smtClean="0"/>
                  <a:t>CNOT</a:t>
                </a:r>
                <a:r>
                  <a:rPr lang="zh-CN" altLang="en-US" dirty="0" smtClean="0"/>
                  <a:t>门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的矩阵表示为：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82" y="2952750"/>
            <a:ext cx="3706636" cy="50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9073" y="3786929"/>
                <a:ext cx="2833853" cy="2500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73" y="3786929"/>
                <a:ext cx="2833853" cy="25008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1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旋转坐标系的选取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横坐标为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0000,0001—1111</a:t>
            </a:r>
            <a:r>
              <a:rPr lang="zh-CN" altLang="en-US" dirty="0" smtClean="0"/>
              <a:t>，横坐标为额外积累的相位，即上面</a:t>
            </a:r>
            <a:r>
              <a:rPr lang="en-US" altLang="zh-CN" dirty="0" smtClean="0"/>
              <a:t>E</a:t>
            </a:r>
            <a:r>
              <a:rPr lang="zh-CN" altLang="en-US" dirty="0" smtClean="0"/>
              <a:t>矩阵中对角线上元的角度</a:t>
            </a:r>
            <a:endParaRPr lang="en-US" altLang="zh-CN" dirty="0" smtClean="0"/>
          </a:p>
          <a:p>
            <a:r>
              <a:rPr lang="zh-CN" altLang="en-US" dirty="0" smtClean="0"/>
              <a:t>可以看到采用平均参考系，可以有效减少额外相位积累，而采用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态参考系，需要在施加门前，先对各个比特进行相位补偿</a:t>
            </a:r>
            <a:endParaRPr lang="zh-CN" altLang="en-US" dirty="0"/>
          </a:p>
        </p:txBody>
      </p:sp>
      <p:pic>
        <p:nvPicPr>
          <p:cNvPr id="4098" name="Picture 2" descr="F:\laboratory\Sync\程序\programme\two qubit gate\CZgate\IBM\result\4qubit\RF_0_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43" y="3347355"/>
            <a:ext cx="3517074" cy="26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laboratory\Sync\程序\programme\two qubit gate\CZgate\IBM\result\4qubit\RF_ave_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47" y="3347355"/>
            <a:ext cx="3517074" cy="26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01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驱动强度选择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也是因为耦合导致了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频率变化，如果选择周围比特为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的频率进行驱动，就会导致周围比特为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门的保真度不高；</a:t>
            </a:r>
            <a:endParaRPr lang="en-US" altLang="zh-CN" dirty="0" smtClean="0"/>
          </a:p>
          <a:p>
            <a:r>
              <a:rPr lang="zh-CN" altLang="en-US" dirty="0" smtClean="0"/>
              <a:t>所以我们选择了周围比特为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态时，共振频率的平均值，这样保证无论周围比特状态，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门都相对较好。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53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比特仿真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0~1~2~3</a:t>
            </a:r>
            <a:r>
              <a:rPr lang="zh-CN" altLang="en-US" sz="2400" dirty="0" smtClean="0"/>
              <a:t>四个比特，比特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作为</a:t>
            </a:r>
            <a:r>
              <a:rPr lang="en-US" altLang="zh-CN" sz="2400" dirty="0" smtClean="0"/>
              <a:t>control </a:t>
            </a:r>
            <a:r>
              <a:rPr lang="en-US" altLang="zh-CN" sz="2400" dirty="0" err="1" smtClean="0"/>
              <a:t>qubit</a:t>
            </a:r>
            <a:r>
              <a:rPr lang="zh-CN" altLang="en-US" sz="2400" dirty="0" smtClean="0"/>
              <a:t>，比特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最为</a:t>
            </a:r>
            <a:r>
              <a:rPr lang="en-US" altLang="zh-CN" sz="2400" dirty="0" smtClean="0"/>
              <a:t>target </a:t>
            </a:r>
            <a:r>
              <a:rPr lang="en-US" altLang="zh-CN" sz="2400" dirty="0" err="1" smtClean="0"/>
              <a:t>qubit</a:t>
            </a:r>
            <a:endParaRPr lang="en-US" altLang="zh-CN" sz="2400" dirty="0" smtClean="0"/>
          </a:p>
          <a:p>
            <a:r>
              <a:rPr lang="zh-CN" altLang="en-US" sz="2400" dirty="0" smtClean="0"/>
              <a:t>先只考虑</a:t>
            </a:r>
            <a:r>
              <a:rPr lang="en-US" altLang="zh-CN" sz="2400" dirty="0" smtClean="0"/>
              <a:t>1~2</a:t>
            </a:r>
            <a:r>
              <a:rPr lang="zh-CN" altLang="en-US" sz="2400" dirty="0" smtClean="0"/>
              <a:t>间的</a:t>
            </a:r>
            <a:r>
              <a:rPr lang="en-US" altLang="zh-CN" sz="2400" dirty="0" smtClean="0"/>
              <a:t>CR</a:t>
            </a:r>
            <a:r>
              <a:rPr lang="zh-CN" altLang="en-US" sz="2400" dirty="0" smtClean="0"/>
              <a:t>门：</a:t>
            </a:r>
            <a:r>
              <a:rPr lang="en-US" altLang="zh-CN" sz="2400" dirty="0" err="1" smtClean="0"/>
              <a:t>tp</a:t>
            </a:r>
            <a:r>
              <a:rPr lang="en-US" altLang="zh-CN" sz="2400" dirty="0" smtClean="0"/>
              <a:t>=83.3ns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 = 28.16M</a:t>
            </a:r>
          </a:p>
          <a:p>
            <a:pPr marL="0" indent="0">
              <a:buNone/>
            </a:pPr>
            <a:r>
              <a:rPr lang="zh-CN" altLang="en-US" sz="2400" dirty="0" smtClean="0"/>
              <a:t>（对每个比特的相位补偿都很小，都取为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669"/>
              </p:ext>
            </p:extLst>
          </p:nvPr>
        </p:nvGraphicFramePr>
        <p:xfrm>
          <a:off x="1730248" y="28685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比特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4.93e-4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比特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6.58e-5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比特（无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门）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6.70e-5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比特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0</a:t>
                      </a:r>
                      <a:r>
                        <a:rPr lang="zh-CN" altLang="en-US" sz="1600" dirty="0" smtClean="0"/>
                        <a:t>态坐标系）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6.58e-5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0.9428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19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IBM16</a:t>
            </a:r>
            <a:r>
              <a:rPr lang="zh-CN" altLang="en-US" dirty="0" smtClean="0"/>
              <a:t>比特能级上下两层排列如下图：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1" y="2925803"/>
            <a:ext cx="8969518" cy="375698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99" y="1982828"/>
            <a:ext cx="839800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61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8" y="2856357"/>
            <a:ext cx="8763760" cy="244623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93" y="1770507"/>
            <a:ext cx="833285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118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+mj-ea"/>
              </a:rPr>
              <a:t>Qubit</a:t>
            </a:r>
            <a:r>
              <a:rPr lang="zh-CN" altLang="en-US" dirty="0" smtClean="0">
                <a:latin typeface="+mj-ea"/>
              </a:rPr>
              <a:t>频率选取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上面一行能级排列是比较明显的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型结构，在一定频率范围内，先由高到低，再由低到高，并不是一高一低这种排列</a:t>
            </a:r>
            <a:endParaRPr lang="en-US" altLang="zh-CN" dirty="0" smtClean="0"/>
          </a:p>
          <a:p>
            <a:r>
              <a:rPr lang="zh-CN" altLang="en-US" dirty="0" smtClean="0"/>
              <a:t>下面一行排列的比较混乱，既有由高到低排列，又有一高一低这种排列</a:t>
            </a:r>
            <a:endParaRPr lang="en-US" altLang="zh-CN" dirty="0" smtClean="0"/>
          </a:p>
          <a:p>
            <a:r>
              <a:rPr lang="zh-CN" altLang="en-US" dirty="0" smtClean="0"/>
              <a:t>整体比特的频率范围在</a:t>
            </a:r>
            <a:r>
              <a:rPr lang="en-US" altLang="zh-CN" dirty="0" smtClean="0"/>
              <a:t>4.870G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5.400G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zh-CN" altLang="en-US" dirty="0" smtClean="0"/>
              <a:t>相邻比特最小频率差为</a:t>
            </a:r>
            <a:r>
              <a:rPr lang="en-US" altLang="zh-CN" dirty="0" smtClean="0"/>
              <a:t>40M</a:t>
            </a:r>
            <a:r>
              <a:rPr lang="zh-CN" altLang="en-US" dirty="0" smtClean="0"/>
              <a:t>，发生在上下两行连接的</a:t>
            </a:r>
            <a:r>
              <a:rPr lang="en-US" altLang="zh-CN" dirty="0" smtClean="0"/>
              <a:t>Q8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Q9</a:t>
            </a:r>
            <a:r>
              <a:rPr lang="zh-CN" altLang="en-US" dirty="0" smtClean="0"/>
              <a:t>之间，同一行最小频率差为</a:t>
            </a:r>
            <a:r>
              <a:rPr lang="en-US" altLang="zh-CN" dirty="0" smtClean="0"/>
              <a:t>69M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Q10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zh-CN" altLang="en-US" dirty="0"/>
              <a:t>次</a:t>
            </a:r>
            <a:r>
              <a:rPr lang="zh-CN" altLang="en-US" dirty="0" smtClean="0"/>
              <a:t>近邻比特最小频率差为</a:t>
            </a:r>
            <a:r>
              <a:rPr lang="en-US" altLang="zh-CN" dirty="0" smtClean="0"/>
              <a:t>19M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Q0</a:t>
            </a:r>
            <a:r>
              <a:rPr lang="zh-CN" altLang="en-US" dirty="0" smtClean="0"/>
              <a:t>之间，同一行间次近邻频率差最小为</a:t>
            </a:r>
            <a:r>
              <a:rPr lang="en-US" altLang="zh-CN" dirty="0" smtClean="0"/>
              <a:t>22M</a:t>
            </a:r>
            <a:r>
              <a:rPr lang="zh-CN" altLang="en-US" dirty="0" smtClean="0"/>
              <a:t>，发生在</a:t>
            </a:r>
            <a:r>
              <a:rPr lang="en-US" altLang="zh-CN" dirty="0" smtClean="0"/>
              <a:t>Q13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Q11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32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近邻的影响，主要是相邻比特频率越近，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效应越明显，对于相位积累，以及</a:t>
            </a:r>
            <a:r>
              <a:rPr lang="en-US" altLang="zh-CN" dirty="0" smtClean="0"/>
              <a:t>CR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门保真度都有影响。</a:t>
            </a:r>
            <a:endParaRPr lang="en-US" altLang="zh-CN" dirty="0" smtClean="0"/>
          </a:p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次近邻的影响，主要在</a:t>
            </a:r>
            <a:r>
              <a:rPr lang="en-US" altLang="zh-CN" dirty="0" err="1" smtClean="0"/>
              <a:t>Target~Control~Target</a:t>
            </a:r>
            <a:r>
              <a:rPr lang="zh-CN" altLang="en-US" dirty="0" smtClean="0"/>
              <a:t>模型中，如果两个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频率接近，当驱动一个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时，另一个也会有一定的驱动，造成保真度下降。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19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比特仿真中，保持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不变，分别改变</a:t>
            </a:r>
            <a:r>
              <a:rPr lang="en-US" altLang="zh-CN" dirty="0" smtClean="0"/>
              <a:t>qubit0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的频率，观察保真度变化，从而得出在现有耦合强度下（</a:t>
            </a:r>
            <a:r>
              <a:rPr lang="en-US" altLang="zh-CN" dirty="0" smtClean="0"/>
              <a:t>3.8M</a:t>
            </a:r>
            <a:r>
              <a:rPr lang="zh-CN" altLang="en-US" dirty="0" smtClean="0"/>
              <a:t>），近邻和次近邻比特最近能到多少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608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频率：当</a:t>
            </a:r>
            <a:r>
              <a:rPr lang="en-US" altLang="zh-CN" sz="2400" dirty="0" smtClean="0"/>
              <a:t>qubit0</a:t>
            </a:r>
            <a:r>
              <a:rPr lang="zh-CN" altLang="en-US" sz="2400" dirty="0" smtClean="0"/>
              <a:t>逐渐接近</a:t>
            </a:r>
            <a:r>
              <a:rPr lang="en-US" altLang="zh-CN" sz="2400" dirty="0" smtClean="0"/>
              <a:t>qubit2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5.042G</a:t>
            </a:r>
            <a:r>
              <a:rPr lang="zh-CN" altLang="en-US" sz="2400" dirty="0" smtClean="0"/>
              <a:t>时，保真度下降，随后远离</a:t>
            </a:r>
            <a:r>
              <a:rPr lang="en-US" altLang="zh-CN" sz="2400" dirty="0" smtClean="0"/>
              <a:t>5.042G</a:t>
            </a:r>
            <a:r>
              <a:rPr lang="zh-CN" altLang="en-US" sz="2400" dirty="0" smtClean="0"/>
              <a:t>，有个上升，随后又接近</a:t>
            </a:r>
            <a:r>
              <a:rPr lang="en-US" altLang="zh-CN" sz="2400" dirty="0" smtClean="0"/>
              <a:t>qubit1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5.110G</a:t>
            </a:r>
            <a:r>
              <a:rPr lang="zh-CN" altLang="en-US" sz="2400" dirty="0" smtClean="0"/>
              <a:t>，保真度有接着下降。</a:t>
            </a:r>
            <a:endParaRPr lang="en-US" altLang="zh-CN" sz="2400" dirty="0" smtClean="0"/>
          </a:p>
          <a:p>
            <a:r>
              <a:rPr lang="zh-CN" altLang="en-US" sz="2400" dirty="0" smtClean="0"/>
              <a:t>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的最大</a:t>
            </a:r>
            <a:r>
              <a:rPr lang="en-US" altLang="zh-CN" sz="2400" dirty="0" smtClean="0"/>
              <a:t>wq0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5.017G</a:t>
            </a:r>
            <a:r>
              <a:rPr lang="zh-CN" altLang="en-US" sz="2400" dirty="0" smtClean="0"/>
              <a:t>，距</a:t>
            </a:r>
            <a:r>
              <a:rPr lang="en-US" altLang="zh-CN" sz="2400" dirty="0" smtClean="0"/>
              <a:t>5.042G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25M</a:t>
            </a:r>
            <a:r>
              <a:rPr lang="zh-CN" altLang="en-US" sz="2400" dirty="0" smtClean="0"/>
              <a:t>，即保证</a:t>
            </a:r>
            <a:r>
              <a:rPr lang="en-US" altLang="zh-CN" sz="2400" dirty="0" smtClean="0"/>
              <a:t>TCT</a:t>
            </a:r>
            <a:r>
              <a:rPr lang="zh-CN" altLang="en-US" sz="2400" dirty="0" smtClean="0"/>
              <a:t>模型中，次近邻超过</a:t>
            </a:r>
            <a:r>
              <a:rPr lang="en-US" altLang="zh-CN" sz="2400" dirty="0" smtClean="0"/>
              <a:t>25M</a:t>
            </a:r>
            <a:endParaRPr lang="zh-CN" altLang="en-US" sz="2400" dirty="0"/>
          </a:p>
        </p:txBody>
      </p:sp>
      <p:pic>
        <p:nvPicPr>
          <p:cNvPr id="7170" name="Picture 2" descr="F:\laboratory\Sync\程序\programme\two qubit gate\CZgate\IBM\result\临近比特影响\wq0_f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43" y="3078238"/>
            <a:ext cx="4465002" cy="33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58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改变比特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频率：当</a:t>
            </a:r>
            <a:r>
              <a:rPr lang="en-US" altLang="zh-CN" sz="2400" dirty="0" smtClean="0"/>
              <a:t>qubit3</a:t>
            </a:r>
            <a:r>
              <a:rPr lang="zh-CN" altLang="en-US" sz="2400" dirty="0" smtClean="0"/>
              <a:t>远离</a:t>
            </a:r>
            <a:r>
              <a:rPr lang="en-US" altLang="zh-CN" sz="2400" dirty="0" smtClean="0"/>
              <a:t>qubit2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5.042G</a:t>
            </a:r>
            <a:r>
              <a:rPr lang="zh-CN" altLang="en-US" sz="2400" dirty="0" smtClean="0"/>
              <a:t>，保真度逐渐增大</a:t>
            </a:r>
            <a:endParaRPr lang="en-US" altLang="zh-CN" sz="2400" dirty="0" smtClean="0"/>
          </a:p>
          <a:p>
            <a:r>
              <a:rPr lang="zh-CN" altLang="en-US" sz="2400" dirty="0" smtClean="0"/>
              <a:t>保证</a:t>
            </a:r>
            <a:r>
              <a:rPr lang="en-US" altLang="zh-CN" sz="2400" dirty="0" err="1" smtClean="0"/>
              <a:t>Ufidelity</a:t>
            </a:r>
            <a:r>
              <a:rPr lang="zh-CN" altLang="en-US" sz="2400" dirty="0" smtClean="0"/>
              <a:t>仍大于</a:t>
            </a:r>
            <a:r>
              <a:rPr lang="en-US" altLang="zh-CN" sz="2400" dirty="0" smtClean="0"/>
              <a:t>0.99</a:t>
            </a:r>
            <a:r>
              <a:rPr lang="zh-CN" altLang="en-US" sz="2400" dirty="0" smtClean="0"/>
              <a:t>的最小</a:t>
            </a:r>
            <a:r>
              <a:rPr lang="en-US" altLang="zh-CN" sz="2400" dirty="0" smtClean="0"/>
              <a:t>wq3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5.115G</a:t>
            </a:r>
            <a:r>
              <a:rPr lang="zh-CN" altLang="en-US" sz="2400" dirty="0" smtClean="0"/>
              <a:t>，距</a:t>
            </a:r>
            <a:r>
              <a:rPr lang="en-US" altLang="zh-CN" sz="2400" dirty="0" smtClean="0"/>
              <a:t>5.042G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73M</a:t>
            </a:r>
            <a:r>
              <a:rPr lang="zh-CN" altLang="en-US" sz="2400" dirty="0" smtClean="0"/>
              <a:t>，临近</a:t>
            </a:r>
            <a:r>
              <a:rPr lang="en-US" altLang="zh-CN" sz="2400" dirty="0" err="1" smtClean="0"/>
              <a:t>qubit</a:t>
            </a:r>
            <a:r>
              <a:rPr lang="zh-CN" altLang="en-US" sz="2400" dirty="0"/>
              <a:t>频率</a:t>
            </a:r>
            <a:r>
              <a:rPr lang="zh-CN" altLang="en-US" sz="2400" dirty="0" smtClean="0"/>
              <a:t>差最好超过</a:t>
            </a:r>
            <a:r>
              <a:rPr lang="en-US" altLang="zh-CN" sz="2400" dirty="0" smtClean="0"/>
              <a:t>73M</a:t>
            </a:r>
            <a:endParaRPr lang="zh-CN" altLang="en-US" sz="2400" dirty="0"/>
          </a:p>
        </p:txBody>
      </p:sp>
      <p:pic>
        <p:nvPicPr>
          <p:cNvPr id="8194" name="Picture 2" descr="F:\laboratory\Sync\程序\programme\two qubit gate\CZgate\IBM\result\临近比特影响\wq3_f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59" y="2643878"/>
            <a:ext cx="4629594" cy="34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8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理论演化过程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1" y="2542377"/>
            <a:ext cx="2917834" cy="2917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2542377"/>
            <a:ext cx="3148019" cy="31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0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IBM16</a:t>
            </a:r>
            <a:r>
              <a:rPr lang="zh-CN" altLang="en-US" dirty="0" smtClean="0"/>
              <a:t>比特差别：我们这里频率选用与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相同，但选用的耦合强度为</a:t>
            </a:r>
            <a:r>
              <a:rPr lang="en-US" altLang="zh-CN" dirty="0" smtClean="0"/>
              <a:t>3.8M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IBM16</a:t>
            </a:r>
            <a:r>
              <a:rPr lang="zh-CN" altLang="en-US" dirty="0" smtClean="0"/>
              <a:t>比特耦合强度通过他给出的</a:t>
            </a:r>
            <a:r>
              <a:rPr lang="en-US" altLang="zh-CN" dirty="0" smtClean="0"/>
              <a:t>ZZ</a:t>
            </a:r>
            <a:r>
              <a:rPr lang="zh-CN" altLang="en-US" dirty="0" smtClean="0"/>
              <a:t>效应表单推测，大约在</a:t>
            </a:r>
            <a:r>
              <a:rPr lang="en-US" altLang="zh-CN" dirty="0" smtClean="0"/>
              <a:t>1~2M</a:t>
            </a:r>
            <a:r>
              <a:rPr lang="zh-CN" altLang="en-US" dirty="0" smtClean="0"/>
              <a:t>。这样临近比特频率差应该可以比</a:t>
            </a:r>
            <a:r>
              <a:rPr lang="en-US" altLang="zh-CN" dirty="0" smtClean="0"/>
              <a:t>73M</a:t>
            </a:r>
            <a:r>
              <a:rPr lang="zh-CN" altLang="en-US" dirty="0" smtClean="0"/>
              <a:t>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158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+mj-ea"/>
              </a:rPr>
              <a:t>Qubit</a:t>
            </a:r>
            <a:r>
              <a:rPr lang="zh-CN" altLang="en-US" dirty="0">
                <a:latin typeface="+mj-ea"/>
              </a:rPr>
              <a:t>频率选取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通过现有的信息分析，我认为</a:t>
            </a:r>
            <a:r>
              <a:rPr lang="zh-CN" altLang="en-US" dirty="0"/>
              <a:t>先由高到低，再由低到</a:t>
            </a:r>
            <a:r>
              <a:rPr lang="zh-CN" altLang="en-US" dirty="0" smtClean="0"/>
              <a:t>高的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型结构是个比较好的能级排列方式。</a:t>
            </a:r>
            <a:endParaRPr lang="en-US" altLang="zh-CN" dirty="0" smtClean="0"/>
          </a:p>
          <a:p>
            <a:r>
              <a:rPr lang="zh-CN" altLang="en-US" dirty="0" smtClean="0"/>
              <a:t>耦合强度取</a:t>
            </a:r>
            <a:r>
              <a:rPr lang="en-US" altLang="zh-CN" dirty="0" smtClean="0"/>
              <a:t>3.8M</a:t>
            </a:r>
            <a:r>
              <a:rPr lang="zh-CN" altLang="en-US" dirty="0" smtClean="0"/>
              <a:t>，相邻比特频率在</a:t>
            </a:r>
            <a:r>
              <a:rPr lang="en-US" altLang="zh-CN" dirty="0" smtClean="0"/>
              <a:t>80~90M</a:t>
            </a:r>
            <a:r>
              <a:rPr lang="zh-CN" altLang="en-US" dirty="0" smtClean="0"/>
              <a:t>左右，</a:t>
            </a:r>
            <a:r>
              <a:rPr lang="en-US" altLang="zh-CN" dirty="0" smtClean="0"/>
              <a:t>TCT</a:t>
            </a:r>
            <a:r>
              <a:rPr lang="zh-CN" altLang="en-US" dirty="0" smtClean="0"/>
              <a:t>模型的次临近在</a:t>
            </a:r>
            <a:r>
              <a:rPr lang="en-US" altLang="zh-CN" dirty="0" smtClean="0"/>
              <a:t>40M</a:t>
            </a:r>
            <a:r>
              <a:rPr lang="zh-CN" altLang="en-US" smtClean="0"/>
              <a:t>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2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理论演化过程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qubit1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态，</a:t>
            </a:r>
            <a:r>
              <a:rPr lang="en-US" altLang="zh-CN" dirty="0" smtClean="0"/>
              <a:t>qubit2</a:t>
            </a:r>
            <a:r>
              <a:rPr lang="zh-CN" altLang="en-US" dirty="0" smtClean="0"/>
              <a:t>分别绕着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轴逆时针和顺时针旋转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57" y="3113881"/>
            <a:ext cx="3063082" cy="30630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5" y="3113881"/>
            <a:ext cx="2832105" cy="28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分别将初态制备成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，进行演化，得到末态与理论末态之间的保真度，求其平均值，作为整体保真度。</a:t>
            </a:r>
            <a:endParaRPr lang="en-US" altLang="zh-CN" dirty="0" smtClean="0"/>
          </a:p>
          <a:p>
            <a:r>
              <a:rPr lang="en-US" altLang="zh-CN" dirty="0" smtClean="0"/>
              <a:t>Qubit</a:t>
            </a:r>
            <a:r>
              <a:rPr lang="zh-CN" altLang="en-US" dirty="0" smtClean="0"/>
              <a:t>参数为：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</a:t>
            </a:r>
            <a:r>
              <a:rPr lang="zh-CN" altLang="en-US" dirty="0" smtClean="0"/>
              <a:t>间频率</a:t>
            </a:r>
            <a:r>
              <a:rPr lang="zh-CN" altLang="en-US" dirty="0"/>
              <a:t>：</a:t>
            </a:r>
            <a:r>
              <a:rPr lang="en-US" altLang="zh-CN" dirty="0" smtClean="0"/>
              <a:t>4.914G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5.114G</a:t>
            </a:r>
          </a:p>
          <a:p>
            <a:pPr lvl="1"/>
            <a:r>
              <a:rPr lang="zh-CN" altLang="en-US" dirty="0" smtClean="0"/>
              <a:t>耦合强度：</a:t>
            </a:r>
            <a:r>
              <a:rPr lang="en-US" altLang="zh-CN" dirty="0" smtClean="0"/>
              <a:t>3.8M</a:t>
            </a:r>
          </a:p>
          <a:p>
            <a:pPr lvl="1"/>
            <a:r>
              <a:rPr lang="zh-CN" altLang="en-US" dirty="0"/>
              <a:t>非简</a:t>
            </a:r>
            <a:r>
              <a:rPr lang="zh-CN" altLang="en-US" dirty="0" smtClean="0"/>
              <a:t>谐性：</a:t>
            </a:r>
            <a:r>
              <a:rPr lang="en-US" altLang="zh-CN" dirty="0" smtClean="0"/>
              <a:t>-330M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-330M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35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473200"/>
                <a:ext cx="10998200" cy="50799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微波序列：为了减弱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的影响，采用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，序列为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改变半个</a:t>
                </a:r>
                <a:r>
                  <a:rPr lang="en-US" altLang="zh-CN" dirty="0" smtClean="0"/>
                  <a:t>CR(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的时长</a:t>
                </a:r>
                <a:r>
                  <a:rPr lang="en-US" altLang="zh-CN" dirty="0" err="1" smtClean="0"/>
                  <a:t>tp</a:t>
                </a:r>
                <a:r>
                  <a:rPr lang="zh-CN" altLang="en-US" dirty="0" smtClean="0"/>
                  <a:t>与驱动强度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，寻找最高保真度。在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=80</a:t>
                </a:r>
                <a:r>
                  <a:rPr lang="zh-CN" altLang="en-US" dirty="0" smtClean="0"/>
                  <a:t>附近，需要的驱动强度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对于非简谐性较大，一部分状态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上粒子数被激发到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态上，虽然随着微波包络的减小，这部分粒子也会回到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态上，但是在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态上额外积累相位的误差却保留了，所以最高保真度在</a:t>
                </a:r>
                <a:r>
                  <a:rPr lang="en-US" altLang="zh-CN" dirty="0" smtClean="0"/>
                  <a:t>98.9%</a:t>
                </a:r>
                <a:r>
                  <a:rPr lang="zh-CN" altLang="en-US" dirty="0" smtClean="0"/>
                  <a:t>附近。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</a:t>
                </a:r>
                <a:r>
                  <a:rPr lang="en-US" altLang="zh-CN" dirty="0" smtClean="0"/>
                  <a:t>CR</a:t>
                </a:r>
                <a:r>
                  <a:rPr lang="zh-CN" altLang="en-US" dirty="0" smtClean="0"/>
                  <a:t>波（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）时长大概在</a:t>
                </a:r>
                <a:r>
                  <a:rPr lang="en-US" altLang="zh-CN" dirty="0" smtClean="0"/>
                  <a:t>T=2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tp+40</a:t>
                </a:r>
                <a:r>
                  <a:rPr lang="zh-CN" altLang="en-US" dirty="0" smtClean="0"/>
                  <a:t>左右。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473200"/>
                <a:ext cx="10998200" cy="5079999"/>
              </a:xfrm>
              <a:blipFill rotWithShape="0">
                <a:blip r:embed="rId2"/>
                <a:stretch>
                  <a:fillRect l="-887" t="-1321" r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578893"/>
            <a:ext cx="4381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非简谐性为</a:t>
            </a:r>
            <a:r>
              <a:rPr lang="en-US" altLang="zh-CN" dirty="0" smtClean="0"/>
              <a:t>-330M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，具体演化过程：（保真度在</a:t>
            </a:r>
            <a:r>
              <a:rPr lang="en-US" altLang="zh-CN" dirty="0" smtClean="0"/>
              <a:t>98.9</a:t>
            </a:r>
            <a:r>
              <a:rPr lang="zh-CN" altLang="en-US" dirty="0" smtClean="0"/>
              <a:t>附近）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演化，图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是泄露到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态的粒子数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741"/>
            <a:ext cx="2989263" cy="298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86" y="2725741"/>
            <a:ext cx="3255176" cy="3255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14" y="2771460"/>
            <a:ext cx="3863764" cy="28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由上图可以看到仿真与理论的差距：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中，在</a:t>
                </a:r>
                <a:r>
                  <a:rPr lang="en-US" altLang="zh-CN" dirty="0" smtClean="0"/>
                  <a:t>Bloch</a:t>
                </a:r>
                <a:r>
                  <a:rPr lang="zh-CN" altLang="en-US" dirty="0" smtClean="0"/>
                  <a:t>球两个极点盘旋的过程是受到了微波非共振驱动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能级的影响，在理论中，这一部分由旋转波近似而忽略，但是实际中由于驱动强，影响比较大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中可以看出，后半部分</a:t>
                </a:r>
                <a:r>
                  <a:rPr lang="en-US" altLang="zh-CN" dirty="0" smtClean="0"/>
                  <a:t>CR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的偏差较大，这是由于后半部分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处于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态，部分被激发到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态上，导致了演化过程偏差较大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这</a:t>
                </a:r>
                <a:r>
                  <a:rPr lang="zh-CN" altLang="en-US" dirty="0" smtClean="0"/>
                  <a:t>一部分被驱动到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态的影响，无法用</a:t>
                </a:r>
                <a:r>
                  <a:rPr lang="en-US" altLang="zh-CN" dirty="0" smtClean="0"/>
                  <a:t>DRAG</a:t>
                </a:r>
                <a:r>
                  <a:rPr lang="zh-CN" altLang="en-US" dirty="0" smtClean="0"/>
                  <a:t>消除，因为</a:t>
                </a:r>
                <a:r>
                  <a:rPr lang="en-US" altLang="zh-CN" dirty="0" smtClean="0"/>
                  <a:t>DRAG</a:t>
                </a:r>
                <a:r>
                  <a:rPr lang="zh-CN" altLang="en-US" dirty="0" smtClean="0"/>
                  <a:t>消除的是微波中</a:t>
                </a:r>
                <a:r>
                  <a:rPr lang="en-US" altLang="zh-CN" dirty="0" smtClean="0"/>
                  <a:t>1—2</a:t>
                </a:r>
                <a:r>
                  <a:rPr lang="zh-CN" altLang="en-US" dirty="0" smtClean="0"/>
                  <a:t>跃迁频率的分量，即共振跃迁部分，</a:t>
                </a:r>
                <a:r>
                  <a:rPr lang="zh-CN" altLang="en-US" dirty="0"/>
                  <a:t>而</a:t>
                </a:r>
                <a:r>
                  <a:rPr lang="zh-CN" altLang="en-US" dirty="0" smtClean="0"/>
                  <a:t>不是</a:t>
                </a:r>
                <a:r>
                  <a:rPr lang="en-US" altLang="zh-CN" dirty="0" smtClean="0"/>
                  <a:t>0—1</a:t>
                </a:r>
                <a:r>
                  <a:rPr lang="zh-CN" altLang="en-US" dirty="0" smtClean="0"/>
                  <a:t>分量对</a:t>
                </a:r>
                <a:r>
                  <a:rPr lang="en-US" altLang="zh-CN" dirty="0" smtClean="0"/>
                  <a:t>1—2</a:t>
                </a:r>
                <a:r>
                  <a:rPr lang="zh-CN" altLang="en-US" dirty="0" smtClean="0"/>
                  <a:t>非共振跃迁的影响。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12387</TotalTime>
  <Words>3254</Words>
  <Application>Microsoft Office PowerPoint</Application>
  <PresentationFormat>自定义</PresentationFormat>
  <Paragraphs>271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IBM的CNOT门的初步仿真</vt:lpstr>
      <vt:lpstr>理论</vt:lpstr>
      <vt:lpstr>理论</vt:lpstr>
      <vt:lpstr>理论演化过程</vt:lpstr>
      <vt:lpstr>理论演化过程</vt:lpstr>
      <vt:lpstr>仿真</vt:lpstr>
      <vt:lpstr>仿真</vt:lpstr>
      <vt:lpstr>仿真</vt:lpstr>
      <vt:lpstr>仿真</vt:lpstr>
      <vt:lpstr>仿真</vt:lpstr>
      <vt:lpstr>提高非简谐性仿真</vt:lpstr>
      <vt:lpstr>仿真</vt:lpstr>
      <vt:lpstr>仿真</vt:lpstr>
      <vt:lpstr>关于cross talk和补偿</vt:lpstr>
      <vt:lpstr>理论解释</vt:lpstr>
      <vt:lpstr>仿真结果</vt:lpstr>
      <vt:lpstr>消除I_1 σ_2^y的方法</vt:lpstr>
      <vt:lpstr>将qubit1,2频率对调</vt:lpstr>
      <vt:lpstr>将qubit1,2频率对调</vt:lpstr>
      <vt:lpstr>将qubit1,2频率对调</vt:lpstr>
      <vt:lpstr>问题</vt:lpstr>
      <vt:lpstr>解释</vt:lpstr>
      <vt:lpstr>解释</vt:lpstr>
      <vt:lpstr>解释</vt:lpstr>
      <vt:lpstr>解释</vt:lpstr>
      <vt:lpstr>比特参数</vt:lpstr>
      <vt:lpstr>定义Ufidelity</vt:lpstr>
      <vt:lpstr>旋转坐标系的定义</vt:lpstr>
      <vt:lpstr>旋转坐标系的定义</vt:lpstr>
      <vt:lpstr>旋转坐标系的选取</vt:lpstr>
      <vt:lpstr>驱动强度选择</vt:lpstr>
      <vt:lpstr>4比特仿真</vt:lpstr>
      <vt:lpstr>Qubit频率选取</vt:lpstr>
      <vt:lpstr>Qubit频率选取</vt:lpstr>
      <vt:lpstr>Qubit频率选取</vt:lpstr>
      <vt:lpstr>Qubit频率选取</vt:lpstr>
      <vt:lpstr>Qubit频率选取</vt:lpstr>
      <vt:lpstr>Qubit频率选取</vt:lpstr>
      <vt:lpstr>Qubit频率选取</vt:lpstr>
      <vt:lpstr>Qubit频率选取</vt:lpstr>
      <vt:lpstr>Qubit频率选取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IBM的CNOT门的初步仿真</dc:title>
  <dc:creator>lenovo</dc:creator>
  <cp:lastModifiedBy>PC</cp:lastModifiedBy>
  <cp:revision>90</cp:revision>
  <dcterms:created xsi:type="dcterms:W3CDTF">2017-10-31T14:05:03Z</dcterms:created>
  <dcterms:modified xsi:type="dcterms:W3CDTF">2017-12-04T13:53:32Z</dcterms:modified>
</cp:coreProperties>
</file>