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24"/>
  </p:notesMasterIdLst>
  <p:sldIdLst>
    <p:sldId id="256" r:id="rId2"/>
    <p:sldId id="257" r:id="rId3"/>
    <p:sldId id="279" r:id="rId4"/>
    <p:sldId id="278" r:id="rId5"/>
    <p:sldId id="266" r:id="rId6"/>
    <p:sldId id="268" r:id="rId7"/>
    <p:sldId id="269" r:id="rId8"/>
    <p:sldId id="292" r:id="rId9"/>
    <p:sldId id="271" r:id="rId10"/>
    <p:sldId id="274" r:id="rId11"/>
    <p:sldId id="280" r:id="rId12"/>
    <p:sldId id="281" r:id="rId13"/>
    <p:sldId id="288" r:id="rId14"/>
    <p:sldId id="270" r:id="rId15"/>
    <p:sldId id="293" r:id="rId16"/>
    <p:sldId id="275" r:id="rId17"/>
    <p:sldId id="294" r:id="rId18"/>
    <p:sldId id="283" r:id="rId19"/>
    <p:sldId id="289" r:id="rId20"/>
    <p:sldId id="286" r:id="rId21"/>
    <p:sldId id="290" r:id="rId22"/>
    <p:sldId id="265" r:id="rId23"/>
  </p:sldIdLst>
  <p:sldSz cx="23039388" cy="13823950"/>
  <p:notesSz cx="6858000" cy="9144000"/>
  <p:defaultTextStyle>
    <a:defPPr>
      <a:defRPr lang="zh-CN"/>
    </a:defPPr>
    <a:lvl1pPr marL="0" algn="l" defTabSz="1769102" rtl="0" eaLnBrk="1" latinLnBrk="0" hangingPunct="1">
      <a:defRPr sz="3482" kern="1200">
        <a:solidFill>
          <a:schemeClr val="tx1"/>
        </a:solidFill>
        <a:latin typeface="+mn-lt"/>
        <a:ea typeface="+mn-ea"/>
        <a:cs typeface="+mn-cs"/>
      </a:defRPr>
    </a:lvl1pPr>
    <a:lvl2pPr marL="884551" algn="l" defTabSz="1769102" rtl="0" eaLnBrk="1" latinLnBrk="0" hangingPunct="1">
      <a:defRPr sz="3482" kern="1200">
        <a:solidFill>
          <a:schemeClr val="tx1"/>
        </a:solidFill>
        <a:latin typeface="+mn-lt"/>
        <a:ea typeface="+mn-ea"/>
        <a:cs typeface="+mn-cs"/>
      </a:defRPr>
    </a:lvl2pPr>
    <a:lvl3pPr marL="1769102" algn="l" defTabSz="1769102" rtl="0" eaLnBrk="1" latinLnBrk="0" hangingPunct="1">
      <a:defRPr sz="3482" kern="1200">
        <a:solidFill>
          <a:schemeClr val="tx1"/>
        </a:solidFill>
        <a:latin typeface="+mn-lt"/>
        <a:ea typeface="+mn-ea"/>
        <a:cs typeface="+mn-cs"/>
      </a:defRPr>
    </a:lvl3pPr>
    <a:lvl4pPr marL="2653652" algn="l" defTabSz="1769102" rtl="0" eaLnBrk="1" latinLnBrk="0" hangingPunct="1">
      <a:defRPr sz="3482" kern="1200">
        <a:solidFill>
          <a:schemeClr val="tx1"/>
        </a:solidFill>
        <a:latin typeface="+mn-lt"/>
        <a:ea typeface="+mn-ea"/>
        <a:cs typeface="+mn-cs"/>
      </a:defRPr>
    </a:lvl4pPr>
    <a:lvl5pPr marL="3538203" algn="l" defTabSz="1769102" rtl="0" eaLnBrk="1" latinLnBrk="0" hangingPunct="1">
      <a:defRPr sz="3482" kern="1200">
        <a:solidFill>
          <a:schemeClr val="tx1"/>
        </a:solidFill>
        <a:latin typeface="+mn-lt"/>
        <a:ea typeface="+mn-ea"/>
        <a:cs typeface="+mn-cs"/>
      </a:defRPr>
    </a:lvl5pPr>
    <a:lvl6pPr marL="4422754" algn="l" defTabSz="1769102" rtl="0" eaLnBrk="1" latinLnBrk="0" hangingPunct="1">
      <a:defRPr sz="3482" kern="1200">
        <a:solidFill>
          <a:schemeClr val="tx1"/>
        </a:solidFill>
        <a:latin typeface="+mn-lt"/>
        <a:ea typeface="+mn-ea"/>
        <a:cs typeface="+mn-cs"/>
      </a:defRPr>
    </a:lvl6pPr>
    <a:lvl7pPr marL="5307305" algn="l" defTabSz="1769102" rtl="0" eaLnBrk="1" latinLnBrk="0" hangingPunct="1">
      <a:defRPr sz="3482" kern="1200">
        <a:solidFill>
          <a:schemeClr val="tx1"/>
        </a:solidFill>
        <a:latin typeface="+mn-lt"/>
        <a:ea typeface="+mn-ea"/>
        <a:cs typeface="+mn-cs"/>
      </a:defRPr>
    </a:lvl7pPr>
    <a:lvl8pPr marL="6191855" algn="l" defTabSz="1769102" rtl="0" eaLnBrk="1" latinLnBrk="0" hangingPunct="1">
      <a:defRPr sz="3482" kern="1200">
        <a:solidFill>
          <a:schemeClr val="tx1"/>
        </a:solidFill>
        <a:latin typeface="+mn-lt"/>
        <a:ea typeface="+mn-ea"/>
        <a:cs typeface="+mn-cs"/>
      </a:defRPr>
    </a:lvl8pPr>
    <a:lvl9pPr marL="7076406" algn="l" defTabSz="1769102" rtl="0" eaLnBrk="1" latinLnBrk="0" hangingPunct="1">
      <a:defRPr sz="34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54" userDrawn="1">
          <p15:clr>
            <a:srgbClr val="A4A3A4"/>
          </p15:clr>
        </p15:guide>
        <p15:guide id="2" pos="7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2155" autoAdjust="0"/>
  </p:normalViewPr>
  <p:slideViewPr>
    <p:cSldViewPr snapToGrid="0" snapToObjects="1" showGuides="1">
      <p:cViewPr varScale="1">
        <p:scale>
          <a:sx n="50" d="100"/>
          <a:sy n="50" d="100"/>
        </p:scale>
        <p:origin x="-1092" y="-102"/>
      </p:cViewPr>
      <p:guideLst>
        <p:guide orient="horz" pos="4354"/>
        <p:guide pos="72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62A0F-E367-DC40-90F7-299BB1A0AC89}" type="datetimeFigureOut">
              <a:rPr kumimoji="1" lang="zh-CN" altLang="en-US" smtClean="0"/>
              <a:t>2018/12/3 Monday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86EED-B1F2-8444-A647-9422BBDBBD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722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69102" rtl="0" eaLnBrk="1" latinLnBrk="0" hangingPunct="1">
      <a:defRPr sz="2322" kern="1200">
        <a:solidFill>
          <a:schemeClr val="tx1"/>
        </a:solidFill>
        <a:latin typeface="+mn-lt"/>
        <a:ea typeface="+mn-ea"/>
        <a:cs typeface="+mn-cs"/>
      </a:defRPr>
    </a:lvl1pPr>
    <a:lvl2pPr marL="884551" algn="l" defTabSz="1769102" rtl="0" eaLnBrk="1" latinLnBrk="0" hangingPunct="1">
      <a:defRPr sz="2322" kern="1200">
        <a:solidFill>
          <a:schemeClr val="tx1"/>
        </a:solidFill>
        <a:latin typeface="+mn-lt"/>
        <a:ea typeface="+mn-ea"/>
        <a:cs typeface="+mn-cs"/>
      </a:defRPr>
    </a:lvl2pPr>
    <a:lvl3pPr marL="1769102" algn="l" defTabSz="1769102" rtl="0" eaLnBrk="1" latinLnBrk="0" hangingPunct="1">
      <a:defRPr sz="2322" kern="1200">
        <a:solidFill>
          <a:schemeClr val="tx1"/>
        </a:solidFill>
        <a:latin typeface="+mn-lt"/>
        <a:ea typeface="+mn-ea"/>
        <a:cs typeface="+mn-cs"/>
      </a:defRPr>
    </a:lvl3pPr>
    <a:lvl4pPr marL="2653652" algn="l" defTabSz="1769102" rtl="0" eaLnBrk="1" latinLnBrk="0" hangingPunct="1">
      <a:defRPr sz="2322" kern="1200">
        <a:solidFill>
          <a:schemeClr val="tx1"/>
        </a:solidFill>
        <a:latin typeface="+mn-lt"/>
        <a:ea typeface="+mn-ea"/>
        <a:cs typeface="+mn-cs"/>
      </a:defRPr>
    </a:lvl4pPr>
    <a:lvl5pPr marL="3538203" algn="l" defTabSz="1769102" rtl="0" eaLnBrk="1" latinLnBrk="0" hangingPunct="1">
      <a:defRPr sz="2322" kern="1200">
        <a:solidFill>
          <a:schemeClr val="tx1"/>
        </a:solidFill>
        <a:latin typeface="+mn-lt"/>
        <a:ea typeface="+mn-ea"/>
        <a:cs typeface="+mn-cs"/>
      </a:defRPr>
    </a:lvl5pPr>
    <a:lvl6pPr marL="4422754" algn="l" defTabSz="1769102" rtl="0" eaLnBrk="1" latinLnBrk="0" hangingPunct="1">
      <a:defRPr sz="2322" kern="1200">
        <a:solidFill>
          <a:schemeClr val="tx1"/>
        </a:solidFill>
        <a:latin typeface="+mn-lt"/>
        <a:ea typeface="+mn-ea"/>
        <a:cs typeface="+mn-cs"/>
      </a:defRPr>
    </a:lvl6pPr>
    <a:lvl7pPr marL="5307305" algn="l" defTabSz="1769102" rtl="0" eaLnBrk="1" latinLnBrk="0" hangingPunct="1">
      <a:defRPr sz="2322" kern="1200">
        <a:solidFill>
          <a:schemeClr val="tx1"/>
        </a:solidFill>
        <a:latin typeface="+mn-lt"/>
        <a:ea typeface="+mn-ea"/>
        <a:cs typeface="+mn-cs"/>
      </a:defRPr>
    </a:lvl7pPr>
    <a:lvl8pPr marL="6191855" algn="l" defTabSz="1769102" rtl="0" eaLnBrk="1" latinLnBrk="0" hangingPunct="1">
      <a:defRPr sz="2322" kern="1200">
        <a:solidFill>
          <a:schemeClr val="tx1"/>
        </a:solidFill>
        <a:latin typeface="+mn-lt"/>
        <a:ea typeface="+mn-ea"/>
        <a:cs typeface="+mn-cs"/>
      </a:defRPr>
    </a:lvl8pPr>
    <a:lvl9pPr marL="7076406" algn="l" defTabSz="1769102" rtl="0" eaLnBrk="1" latinLnBrk="0" hangingPunct="1">
      <a:defRPr sz="232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86EED-B1F2-8444-A647-9422BBDBBDD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6654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86EED-B1F2-8444-A647-9422BBDBBDD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6955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86EED-B1F2-8444-A647-9422BBDBBDD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6955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86EED-B1F2-8444-A647-9422BBDBBDD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9175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对于人数较多的数据集，假如说是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个人头，我们如果少计算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个。那么</a:t>
            </a:r>
            <a:r>
              <a:rPr lang="en-US" altLang="zh-CN" dirty="0" smtClean="0"/>
              <a:t>MAE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95%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对于人数较少的数据集，假如说是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个人头，我们如果少计算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个，那么</a:t>
            </a:r>
            <a:r>
              <a:rPr lang="en-US" altLang="zh-CN" dirty="0" smtClean="0"/>
              <a:t>MAE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50%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所以原始的损失函数对人数较多的很人数较少的奖励机制不完备。使用改进的损失函数来平衡。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86EED-B1F2-8444-A647-9422BBDBBDD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069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61433"/>
            <a:ext cx="22847393" cy="13886988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73B1-BEFC-3440-ACBE-0E39E79D8690}" type="datetimeFigureOut">
              <a:rPr kumimoji="1" lang="zh-CN" altLang="en-US" smtClean="0"/>
              <a:t>2018/12/3 Monday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5E52-71A3-914C-8BCF-8A716829C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3" name="Rectangle 112"/>
          <p:cNvSpPr/>
          <p:nvPr/>
        </p:nvSpPr>
        <p:spPr>
          <a:xfrm>
            <a:off x="0" y="3839986"/>
            <a:ext cx="12479669" cy="629757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641" tIns="105321" rIns="210641" bIns="105321"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4147185"/>
            <a:ext cx="12097679" cy="5686380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985" y="4294386"/>
            <a:ext cx="11135704" cy="3225844"/>
          </a:xfrm>
        </p:spPr>
        <p:txBody>
          <a:bodyPr anchor="b">
            <a:normAutofit/>
          </a:bodyPr>
          <a:lstStyle>
            <a:lvl1pPr algn="l">
              <a:defRPr sz="8300" b="1" cap="none" spc="92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985" y="7526373"/>
            <a:ext cx="11135704" cy="2150392"/>
          </a:xfrm>
        </p:spPr>
        <p:txBody>
          <a:bodyPr>
            <a:normAutofit/>
          </a:bodyPr>
          <a:lstStyle>
            <a:lvl1pPr marL="0" indent="0" algn="l">
              <a:buNone/>
              <a:defRPr sz="5100">
                <a:solidFill>
                  <a:srgbClr val="FFFFFF"/>
                </a:solidFill>
              </a:defRPr>
            </a:lvl1pPr>
            <a:lvl2pPr marL="1053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06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59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12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66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19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7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25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73B1-BEFC-3440-ACBE-0E39E79D8690}" type="datetimeFigureOut">
              <a:rPr kumimoji="1" lang="zh-CN" altLang="en-US" smtClean="0"/>
              <a:t>2018/12/3 Monday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5E52-71A3-914C-8BCF-8A716829C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03556" y="553600"/>
            <a:ext cx="5183862" cy="1179515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1969" y="553600"/>
            <a:ext cx="15167597" cy="1179515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73B1-BEFC-3440-ACBE-0E39E79D8690}" type="datetimeFigureOut">
              <a:rPr kumimoji="1" lang="zh-CN" altLang="en-US" smtClean="0"/>
              <a:t>2018/12/3 Monday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5E52-71A3-914C-8BCF-8A716829C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73B1-BEFC-3440-ACBE-0E39E79D8690}" type="datetimeFigureOut">
              <a:rPr kumimoji="1" lang="zh-CN" altLang="en-US" smtClean="0"/>
              <a:t>2018/12/3 Monday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5E52-71A3-914C-8BCF-8A716829C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4" y="-61436"/>
            <a:ext cx="22847391" cy="9768925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8690197"/>
            <a:ext cx="23039388" cy="383998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641" tIns="105321" rIns="210641" bIns="105321"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8843796"/>
            <a:ext cx="23039388" cy="320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12373383"/>
            <a:ext cx="23039388" cy="320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969" y="11331213"/>
            <a:ext cx="20927444" cy="835825"/>
          </a:xfrm>
        </p:spPr>
        <p:txBody>
          <a:bodyPr anchor="t"/>
          <a:lstStyle>
            <a:lvl1pPr marL="0" indent="0">
              <a:buNone/>
              <a:defRPr sz="4600">
                <a:solidFill>
                  <a:srgbClr val="FFFFFF"/>
                </a:solidFill>
              </a:defRPr>
            </a:lvl1pPr>
            <a:lvl2pPr marL="1053206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106412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5961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21282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6603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31923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7244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42564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1151969" y="8997396"/>
            <a:ext cx="20927444" cy="230399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73B1-BEFC-3440-ACBE-0E39E79D8690}" type="datetimeFigureOut">
              <a:rPr kumimoji="1" lang="zh-CN" altLang="en-US" smtClean="0"/>
              <a:t>2018/12/3 Monday</a:t>
            </a:fld>
            <a:endParaRPr kumimoji="1" lang="zh-CN" alt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5E52-71A3-914C-8BCF-8A716829C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969" y="3225589"/>
            <a:ext cx="10175730" cy="9123168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11689" y="3225589"/>
            <a:ext cx="10175730" cy="9123168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73B1-BEFC-3440-ACBE-0E39E79D8690}" type="datetimeFigureOut">
              <a:rPr kumimoji="1" lang="zh-CN" altLang="en-US" smtClean="0"/>
              <a:t>2018/12/3 Monday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5E52-71A3-914C-8BCF-8A716829C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969" y="3094390"/>
            <a:ext cx="10179731" cy="1289594"/>
          </a:xfrm>
        </p:spPr>
        <p:txBody>
          <a:bodyPr anchor="b"/>
          <a:lstStyle>
            <a:lvl1pPr marL="0" indent="0" algn="ctr">
              <a:buNone/>
              <a:defRPr sz="5500" b="1"/>
            </a:lvl1pPr>
            <a:lvl2pPr marL="1053206" indent="0">
              <a:buNone/>
              <a:defRPr sz="4600" b="1"/>
            </a:lvl2pPr>
            <a:lvl3pPr marL="2106412" indent="0">
              <a:buNone/>
              <a:defRPr sz="4100" b="1"/>
            </a:lvl3pPr>
            <a:lvl4pPr marL="3159618" indent="0">
              <a:buNone/>
              <a:defRPr sz="3700" b="1"/>
            </a:lvl4pPr>
            <a:lvl5pPr marL="4212824" indent="0">
              <a:buNone/>
              <a:defRPr sz="3700" b="1"/>
            </a:lvl5pPr>
            <a:lvl6pPr marL="5266030" indent="0">
              <a:buNone/>
              <a:defRPr sz="3700" b="1"/>
            </a:lvl6pPr>
            <a:lvl7pPr marL="6319236" indent="0">
              <a:buNone/>
              <a:defRPr sz="3700" b="1"/>
            </a:lvl7pPr>
            <a:lvl8pPr marL="7372441" indent="0">
              <a:buNone/>
              <a:defRPr sz="3700" b="1"/>
            </a:lvl8pPr>
            <a:lvl9pPr marL="8425647" indent="0">
              <a:buNone/>
              <a:defRPr sz="3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1969" y="4383984"/>
            <a:ext cx="10179731" cy="7964772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703691" y="3094390"/>
            <a:ext cx="10183729" cy="1289594"/>
          </a:xfrm>
        </p:spPr>
        <p:txBody>
          <a:bodyPr anchor="b"/>
          <a:lstStyle>
            <a:lvl1pPr marL="0" indent="0" algn="ctr">
              <a:buNone/>
              <a:defRPr sz="5500" b="1"/>
            </a:lvl1pPr>
            <a:lvl2pPr marL="1053206" indent="0">
              <a:buNone/>
              <a:defRPr sz="4600" b="1"/>
            </a:lvl2pPr>
            <a:lvl3pPr marL="2106412" indent="0">
              <a:buNone/>
              <a:defRPr sz="4100" b="1"/>
            </a:lvl3pPr>
            <a:lvl4pPr marL="3159618" indent="0">
              <a:buNone/>
              <a:defRPr sz="3700" b="1"/>
            </a:lvl4pPr>
            <a:lvl5pPr marL="4212824" indent="0">
              <a:buNone/>
              <a:defRPr sz="3700" b="1"/>
            </a:lvl5pPr>
            <a:lvl6pPr marL="5266030" indent="0">
              <a:buNone/>
              <a:defRPr sz="3700" b="1"/>
            </a:lvl6pPr>
            <a:lvl7pPr marL="6319236" indent="0">
              <a:buNone/>
              <a:defRPr sz="3700" b="1"/>
            </a:lvl7pPr>
            <a:lvl8pPr marL="7372441" indent="0">
              <a:buNone/>
              <a:defRPr sz="3700" b="1"/>
            </a:lvl8pPr>
            <a:lvl9pPr marL="8425647" indent="0">
              <a:buNone/>
              <a:defRPr sz="3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703691" y="4383984"/>
            <a:ext cx="10183729" cy="7964772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73B1-BEFC-3440-ACBE-0E39E79D8690}" type="datetimeFigureOut">
              <a:rPr kumimoji="1" lang="zh-CN" altLang="en-US" smtClean="0"/>
              <a:t>2018/12/3 Monday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5E52-71A3-914C-8BCF-8A716829C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73B1-BEFC-3440-ACBE-0E39E79D8690}" type="datetimeFigureOut">
              <a:rPr kumimoji="1" lang="zh-CN" altLang="en-US" smtClean="0"/>
              <a:t>2018/12/3 Monday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5E52-71A3-914C-8BCF-8A716829C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73B1-BEFC-3440-ACBE-0E39E79D8690}" type="datetimeFigureOut">
              <a:rPr kumimoji="1" lang="zh-CN" altLang="en-US" smtClean="0"/>
              <a:t>2018/12/3 Monday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5E52-71A3-914C-8BCF-8A716829C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3786" y="550399"/>
            <a:ext cx="13823633" cy="11798358"/>
          </a:xfrm>
        </p:spPr>
        <p:txBody>
          <a:bodyPr/>
          <a:lstStyle>
            <a:lvl1pPr>
              <a:defRPr sz="7400"/>
            </a:lvl1pPr>
            <a:lvl2pPr>
              <a:defRPr sz="65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73B1-BEFC-3440-ACBE-0E39E79D8690}" type="datetimeFigureOut">
              <a:rPr kumimoji="1" lang="zh-CN" altLang="en-US" smtClean="0"/>
              <a:t>2018/12/3 Monday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5E52-71A3-914C-8BCF-8A716829C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7" name="Rectangle 36"/>
          <p:cNvSpPr/>
          <p:nvPr/>
        </p:nvSpPr>
        <p:spPr>
          <a:xfrm>
            <a:off x="0" y="3151861"/>
            <a:ext cx="6957895" cy="667850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641" tIns="105321" rIns="210641" bIns="105321"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3602755" y="6493184"/>
            <a:ext cx="6082538" cy="200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3452916"/>
            <a:ext cx="6681423" cy="320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9541597"/>
            <a:ext cx="6681423" cy="320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990" y="3833842"/>
            <a:ext cx="5990241" cy="2764790"/>
          </a:xfrm>
        </p:spPr>
        <p:txBody>
          <a:bodyPr anchor="b">
            <a:normAutofit/>
          </a:bodyPr>
          <a:lstStyle>
            <a:lvl1pPr algn="l" defTabSz="2106412" rtl="0" eaLnBrk="1" latinLnBrk="0" hangingPunct="1">
              <a:spcBef>
                <a:spcPct val="0"/>
              </a:spcBef>
              <a:buNone/>
              <a:tabLst>
                <a:tab pos="8824258" algn="l"/>
              </a:tabLst>
              <a:defRPr lang="en-US" sz="6000" b="1" kern="1200" cap="none" spc="46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990" y="6598632"/>
            <a:ext cx="5990241" cy="2764790"/>
          </a:xfrm>
        </p:spPr>
        <p:txBody>
          <a:bodyPr>
            <a:normAutofit/>
          </a:bodyPr>
          <a:lstStyle>
            <a:lvl1pPr marL="0" indent="0">
              <a:buNone/>
              <a:defRPr sz="4100">
                <a:solidFill>
                  <a:srgbClr val="FFFFFF"/>
                </a:solidFill>
              </a:defRPr>
            </a:lvl1pPr>
            <a:lvl2pPr marL="1053206" indent="0">
              <a:buNone/>
              <a:defRPr sz="2800"/>
            </a:lvl2pPr>
            <a:lvl3pPr marL="2106412" indent="0">
              <a:buNone/>
              <a:defRPr sz="2300"/>
            </a:lvl3pPr>
            <a:lvl4pPr marL="3159618" indent="0">
              <a:buNone/>
              <a:defRPr sz="2100"/>
            </a:lvl4pPr>
            <a:lvl5pPr marL="4212824" indent="0">
              <a:buNone/>
              <a:defRPr sz="2100"/>
            </a:lvl5pPr>
            <a:lvl6pPr marL="5266030" indent="0">
              <a:buNone/>
              <a:defRPr sz="2100"/>
            </a:lvl6pPr>
            <a:lvl7pPr marL="6319236" indent="0">
              <a:buNone/>
              <a:defRPr sz="2100"/>
            </a:lvl7pPr>
            <a:lvl8pPr marL="7372441" indent="0">
              <a:buNone/>
              <a:defRPr sz="2100"/>
            </a:lvl8pPr>
            <a:lvl9pPr marL="8425647" indent="0">
              <a:buNone/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63786" y="767997"/>
            <a:ext cx="14015628" cy="11366359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7400"/>
            </a:lvl1pPr>
            <a:lvl2pPr marL="1053206" indent="0">
              <a:buNone/>
              <a:defRPr sz="6500"/>
            </a:lvl2pPr>
            <a:lvl3pPr marL="2106412" indent="0">
              <a:buNone/>
              <a:defRPr sz="5500"/>
            </a:lvl3pPr>
            <a:lvl4pPr marL="3159618" indent="0">
              <a:buNone/>
              <a:defRPr sz="4600"/>
            </a:lvl4pPr>
            <a:lvl5pPr marL="4212824" indent="0">
              <a:buNone/>
              <a:defRPr sz="4600"/>
            </a:lvl5pPr>
            <a:lvl6pPr marL="5266030" indent="0">
              <a:buNone/>
              <a:defRPr sz="4600"/>
            </a:lvl6pPr>
            <a:lvl7pPr marL="6319236" indent="0">
              <a:buNone/>
              <a:defRPr sz="4600"/>
            </a:lvl7pPr>
            <a:lvl8pPr marL="7372441" indent="0">
              <a:buNone/>
              <a:defRPr sz="4600"/>
            </a:lvl8pPr>
            <a:lvl9pPr marL="8425647" indent="0">
              <a:buNone/>
              <a:defRPr sz="4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73B1-BEFC-3440-ACBE-0E39E79D8690}" type="datetimeFigureOut">
              <a:rPr kumimoji="1" lang="zh-CN" altLang="en-US" smtClean="0"/>
              <a:t>2018/12/3 Monday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5E52-71A3-914C-8BCF-8A716829C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3" name="Rectangle 32"/>
          <p:cNvSpPr/>
          <p:nvPr/>
        </p:nvSpPr>
        <p:spPr>
          <a:xfrm>
            <a:off x="0" y="3151861"/>
            <a:ext cx="6957895" cy="667850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641" tIns="105321" rIns="210641" bIns="105321"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3602755" y="6493184"/>
            <a:ext cx="6082538" cy="200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3452916"/>
            <a:ext cx="6681423" cy="320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9541597"/>
            <a:ext cx="6681423" cy="320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670" y="3839986"/>
            <a:ext cx="5990241" cy="2764790"/>
          </a:xfrm>
        </p:spPr>
        <p:txBody>
          <a:bodyPr anchor="b">
            <a:normAutofit/>
          </a:bodyPr>
          <a:lstStyle>
            <a:lvl1pPr algn="l">
              <a:defRPr sz="6000" b="1" cap="none" spc="46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990" y="6604776"/>
            <a:ext cx="5990241" cy="2764790"/>
          </a:xfrm>
        </p:spPr>
        <p:txBody>
          <a:bodyPr>
            <a:normAutofit/>
          </a:bodyPr>
          <a:lstStyle>
            <a:lvl1pPr marL="0" indent="0">
              <a:buNone/>
              <a:defRPr sz="4100">
                <a:solidFill>
                  <a:srgbClr val="FFFFFF"/>
                </a:solidFill>
              </a:defRPr>
            </a:lvl1pPr>
            <a:lvl2pPr marL="1053206" indent="0">
              <a:buNone/>
              <a:defRPr sz="2800"/>
            </a:lvl2pPr>
            <a:lvl3pPr marL="2106412" indent="0">
              <a:buNone/>
              <a:defRPr sz="2300"/>
            </a:lvl3pPr>
            <a:lvl4pPr marL="3159618" indent="0">
              <a:buNone/>
              <a:defRPr sz="2100"/>
            </a:lvl4pPr>
            <a:lvl5pPr marL="4212824" indent="0">
              <a:buNone/>
              <a:defRPr sz="2100"/>
            </a:lvl5pPr>
            <a:lvl6pPr marL="5266030" indent="0">
              <a:buNone/>
              <a:defRPr sz="2100"/>
            </a:lvl6pPr>
            <a:lvl7pPr marL="6319236" indent="0">
              <a:buNone/>
              <a:defRPr sz="2100"/>
            </a:lvl7pPr>
            <a:lvl8pPr marL="7372441" indent="0">
              <a:buNone/>
              <a:defRPr sz="2100"/>
            </a:lvl8pPr>
            <a:lvl9pPr marL="8425647" indent="0">
              <a:buNone/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376310" y="276479"/>
            <a:ext cx="22348206" cy="13270992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641" tIns="105321" rIns="210641" bIns="105321"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1970" y="553599"/>
            <a:ext cx="20735449" cy="2303992"/>
          </a:xfrm>
          <a:prstGeom prst="rect">
            <a:avLst/>
          </a:prstGeom>
        </p:spPr>
        <p:txBody>
          <a:bodyPr vert="horz" lIns="210641" tIns="105321" rIns="210641" bIns="105321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970" y="3225589"/>
            <a:ext cx="20735449" cy="9123168"/>
          </a:xfrm>
          <a:prstGeom prst="rect">
            <a:avLst/>
          </a:prstGeom>
        </p:spPr>
        <p:txBody>
          <a:bodyPr vert="horz" lIns="210641" tIns="105321" rIns="210641" bIns="10532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1969" y="12724179"/>
            <a:ext cx="5375857" cy="735997"/>
          </a:xfrm>
          <a:prstGeom prst="rect">
            <a:avLst/>
          </a:prstGeom>
        </p:spPr>
        <p:txBody>
          <a:bodyPr vert="horz" lIns="210641" tIns="105321" rIns="210641" bIns="105321" rtlCol="0" anchor="ctr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fld id="{AFB673B1-BEFC-3440-ACBE-0E39E79D8690}" type="datetimeFigureOut">
              <a:rPr kumimoji="1" lang="zh-CN" altLang="en-US" smtClean="0"/>
              <a:t>2018/12/3 Monday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33349" y="12724179"/>
            <a:ext cx="8772690" cy="735997"/>
          </a:xfrm>
          <a:prstGeom prst="rect">
            <a:avLst/>
          </a:prstGeom>
        </p:spPr>
        <p:txBody>
          <a:bodyPr vert="horz" lIns="210641" tIns="105321" rIns="210641" bIns="105321" rtlCol="0" anchor="ctr"/>
          <a:lstStyle>
            <a:lvl1pPr algn="ctr">
              <a:defRPr sz="28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11562" y="12724179"/>
            <a:ext cx="5375857" cy="735997"/>
          </a:xfrm>
          <a:prstGeom prst="rect">
            <a:avLst/>
          </a:prstGeom>
        </p:spPr>
        <p:txBody>
          <a:bodyPr vert="horz" lIns="210641" tIns="105321" rIns="210641" bIns="105321" rtlCol="0" anchor="ctr"/>
          <a:lstStyle>
            <a:lvl1pPr algn="r">
              <a:defRPr sz="2800">
                <a:solidFill>
                  <a:schemeClr val="tx2"/>
                </a:solidFill>
              </a:defRPr>
            </a:lvl1pPr>
          </a:lstStyle>
          <a:p>
            <a:fld id="{59B45E52-71A3-914C-8BCF-8A716829C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106412" rtl="0" eaLnBrk="1" latinLnBrk="0" hangingPunct="1">
        <a:spcBef>
          <a:spcPct val="0"/>
        </a:spcBef>
        <a:buNone/>
        <a:tabLst>
          <a:tab pos="8824258" algn="l"/>
        </a:tabLst>
        <a:defRPr sz="8300" b="1" kern="1200" cap="none" spc="115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631924" indent="-631924" algn="l" defTabSz="2106412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5500" kern="1200">
          <a:solidFill>
            <a:schemeClr val="tx2"/>
          </a:solidFill>
          <a:latin typeface="+mn-lt"/>
          <a:ea typeface="+mn-ea"/>
          <a:cs typeface="+mn-cs"/>
        </a:defRPr>
      </a:lvl1pPr>
      <a:lvl2pPr marL="1263847" indent="-421282" algn="l" defTabSz="2106412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2pPr>
      <a:lvl3pPr marL="2106412" indent="-526603" algn="l" defTabSz="2106412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4600" kern="1200">
          <a:solidFill>
            <a:schemeClr val="tx2"/>
          </a:solidFill>
          <a:latin typeface="+mn-lt"/>
          <a:ea typeface="+mn-ea"/>
          <a:cs typeface="+mn-cs"/>
        </a:defRPr>
      </a:lvl3pPr>
      <a:lvl4pPr marL="2738335" indent="-526603" algn="l" defTabSz="2106412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3370259" indent="-526603" algn="l" defTabSz="2106412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37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96862" indent="-421282" algn="l" defTabSz="2106412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4423465" indent="-421282" algn="l" defTabSz="2106412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4950068" indent="-421282" algn="l" defTabSz="2106412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5476671" indent="-421282" algn="l" defTabSz="2106412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0641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206" algn="l" defTabSz="210641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106412" algn="l" defTabSz="210641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59618" algn="l" defTabSz="210641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212824" algn="l" defTabSz="210641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66030" algn="l" defTabSz="210641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319236" algn="l" defTabSz="210641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72441" algn="l" defTabSz="210641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425647" algn="l" defTabSz="210641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382979" y="3645725"/>
            <a:ext cx="184731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人群密度估计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密度估计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7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1970" y="553599"/>
            <a:ext cx="20735449" cy="1424491"/>
          </a:xfrm>
        </p:spPr>
        <p:txBody>
          <a:bodyPr/>
          <a:lstStyle/>
          <a:p>
            <a:pPr algn="ctr"/>
            <a:r>
              <a:rPr lang="zh-CN" altLang="en-US" sz="6000" dirty="0"/>
              <a:t>数据分析与处理</a:t>
            </a:r>
          </a:p>
        </p:txBody>
      </p:sp>
      <p:pic>
        <p:nvPicPr>
          <p:cNvPr id="1026" name="Picture 2" descr="C:\Users\Administrator\Desktop\百度之星stakei队员信息\images\st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805" y="3400952"/>
            <a:ext cx="8984196" cy="673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28633" y="10264663"/>
            <a:ext cx="7296539" cy="62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1.</a:t>
            </a:r>
            <a:r>
              <a:rPr lang="zh-CN" altLang="en-US" dirty="0" smtClean="0"/>
              <a:t>第一阶段训练数据分布直方图</a:t>
            </a:r>
            <a:endParaRPr lang="zh-CN" altLang="en-US" dirty="0"/>
          </a:p>
        </p:txBody>
      </p:sp>
      <p:pic>
        <p:nvPicPr>
          <p:cNvPr id="13" name="Picture 2" descr="C:\Users\Administrator\Desktop\百度之星stakei队员信息\images\stag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021" y="3400952"/>
            <a:ext cx="9102215" cy="673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2554858" y="10243093"/>
            <a:ext cx="7296539" cy="62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第一阶段训练数据分布直方图</a:t>
            </a:r>
            <a:endParaRPr lang="zh-CN" altLang="en-US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901277" y="2328580"/>
            <a:ext cx="20735449" cy="9660220"/>
          </a:xfrm>
          <a:prstGeom prst="rect">
            <a:avLst/>
          </a:prstGeom>
        </p:spPr>
        <p:txBody>
          <a:bodyPr vert="horz" lIns="210641" tIns="105321" rIns="210641" bIns="105321" rtlCol="0">
            <a:normAutofit/>
          </a:bodyPr>
          <a:lstStyle>
            <a:lvl1pPr marL="631924" indent="-631924" algn="l" defTabSz="2106412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5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263847" indent="-421282" algn="l" defTabSz="2106412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06412" indent="-526603" algn="l" defTabSz="2106412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4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738335" indent="-526603" algn="l" defTabSz="2106412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70259" indent="-526603" algn="l" defTabSz="2106412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37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96862" indent="-421282" algn="l" defTabSz="2106412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23465" indent="-421282" algn="l" defTabSz="2106412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0068" indent="-421282" algn="l" defTabSz="2106412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76671" indent="-421282" algn="l" defTabSz="2106412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zh-CN" altLang="en-US" sz="4000" dirty="0" smtClean="0"/>
              <a:t>竞赛数据分析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4045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1970" y="553599"/>
            <a:ext cx="20735449" cy="1480474"/>
          </a:xfrm>
        </p:spPr>
        <p:txBody>
          <a:bodyPr/>
          <a:lstStyle/>
          <a:p>
            <a:pPr algn="ctr"/>
            <a:r>
              <a:rPr lang="zh-CN" altLang="en-US" sz="6000" dirty="0"/>
              <a:t>数据分析与处理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901277" y="2328580"/>
            <a:ext cx="20735449" cy="9660220"/>
          </a:xfrm>
          <a:prstGeom prst="rect">
            <a:avLst/>
          </a:prstGeom>
        </p:spPr>
        <p:txBody>
          <a:bodyPr vert="horz" lIns="210641" tIns="105321" rIns="210641" bIns="105321" rtlCol="0">
            <a:normAutofit/>
          </a:bodyPr>
          <a:lstStyle>
            <a:lvl1pPr marL="631924" indent="-631924" algn="l" defTabSz="2106412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5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263847" indent="-421282" algn="l" defTabSz="2106412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06412" indent="-526603" algn="l" defTabSz="2106412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4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738335" indent="-526603" algn="l" defTabSz="2106412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70259" indent="-526603" algn="l" defTabSz="2106412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37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96862" indent="-421282" algn="l" defTabSz="2106412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23465" indent="-421282" algn="l" defTabSz="2106412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0068" indent="-421282" algn="l" defTabSz="2106412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76671" indent="-421282" algn="l" defTabSz="2106412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zh-CN" altLang="en-US" sz="4000" dirty="0" smtClean="0"/>
              <a:t>竞赛数据分析</a:t>
            </a:r>
            <a:endParaRPr lang="en-US" altLang="zh-CN" sz="4000" dirty="0" smtClean="0"/>
          </a:p>
          <a:p>
            <a:pPr marL="842565" lvl="1" indent="0">
              <a:buNone/>
            </a:pPr>
            <a:endParaRPr lang="en-US" altLang="zh-CN" sz="3200" dirty="0" smtClean="0"/>
          </a:p>
          <a:p>
            <a:pPr marL="1585515" lvl="1" indent="-742950">
              <a:buFont typeface="+mj-lt"/>
              <a:buAutoNum type="arabicPeriod"/>
            </a:pPr>
            <a:r>
              <a:rPr lang="zh-CN" altLang="en-US" sz="3600" dirty="0" smtClean="0"/>
              <a:t>从</a:t>
            </a:r>
            <a:r>
              <a:rPr lang="zh-CN" altLang="en-US" sz="3600" dirty="0"/>
              <a:t>图</a:t>
            </a:r>
            <a:r>
              <a:rPr lang="en-US" altLang="zh-CN" sz="3600" dirty="0"/>
              <a:t>1</a:t>
            </a:r>
            <a:r>
              <a:rPr lang="zh-CN" altLang="en-US" sz="3600" dirty="0"/>
              <a:t>、</a:t>
            </a:r>
            <a:r>
              <a:rPr lang="en-US" altLang="zh-CN" sz="3600" dirty="0"/>
              <a:t>2</a:t>
            </a:r>
            <a:r>
              <a:rPr lang="zh-CN" altLang="en-US" sz="3600" dirty="0"/>
              <a:t>和表</a:t>
            </a:r>
            <a:r>
              <a:rPr lang="en-US" altLang="zh-CN" sz="3600" dirty="0"/>
              <a:t>5</a:t>
            </a:r>
            <a:r>
              <a:rPr lang="zh-CN" altLang="en-US" sz="3600" dirty="0"/>
              <a:t>中可以看出训练数据的分布是极为不均匀</a:t>
            </a:r>
            <a:r>
              <a:rPr lang="zh-CN" altLang="en-US" sz="3600" dirty="0" smtClean="0"/>
              <a:t>的</a:t>
            </a:r>
            <a:endParaRPr lang="en-US" altLang="zh-CN" sz="3600" dirty="0" smtClean="0"/>
          </a:p>
          <a:p>
            <a:pPr marL="1585515" lvl="1" indent="-742950">
              <a:buFont typeface="+mj-lt"/>
              <a:buAutoNum type="arabicPeriod"/>
            </a:pPr>
            <a:r>
              <a:rPr lang="zh-CN" altLang="en-US" sz="3600" dirty="0" smtClean="0"/>
              <a:t>训练数据分为</a:t>
            </a:r>
            <a:r>
              <a:rPr lang="en-US" altLang="zh-CN" sz="3600" dirty="0" smtClean="0"/>
              <a:t>dot</a:t>
            </a:r>
            <a:r>
              <a:rPr lang="zh-CN" altLang="en-US" sz="3600" dirty="0" smtClean="0"/>
              <a:t>和</a:t>
            </a:r>
            <a:r>
              <a:rPr lang="en-US" altLang="zh-CN" sz="3600" dirty="0" err="1" smtClean="0"/>
              <a:t>bbox</a:t>
            </a:r>
            <a:r>
              <a:rPr lang="zh-CN" altLang="en-US" sz="3600" dirty="0" smtClean="0"/>
              <a:t>类型，如图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所示</a:t>
            </a:r>
            <a:endParaRPr lang="en-US" altLang="zh-CN" sz="3600" dirty="0" smtClean="0"/>
          </a:p>
          <a:p>
            <a:pPr marL="842565" lvl="1" indent="0">
              <a:buNone/>
            </a:pPr>
            <a:endParaRPr lang="en-US" altLang="zh-CN" sz="3600" dirty="0"/>
          </a:p>
        </p:txBody>
      </p:sp>
      <p:pic>
        <p:nvPicPr>
          <p:cNvPr id="3074" name="Picture 2" descr="C:\Users\Administrator\Desktop\百度之星stakei队员信息\images\b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653" y="5780912"/>
            <a:ext cx="6800417" cy="510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esktop\百度之星stakei队员信息\images\dot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244" y="5811642"/>
            <a:ext cx="6863861" cy="514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63610" y="10987194"/>
            <a:ext cx="3750907" cy="62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3.bbox</a:t>
            </a:r>
            <a:r>
              <a:rPr lang="zh-CN" altLang="en-US" dirty="0" smtClean="0"/>
              <a:t>类型图像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33325" y="11072481"/>
            <a:ext cx="3750907" cy="62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/>
              <a:t>4</a:t>
            </a:r>
            <a:r>
              <a:rPr lang="en-US" altLang="zh-CN" dirty="0" smtClean="0"/>
              <a:t>.dot</a:t>
            </a:r>
            <a:r>
              <a:rPr lang="zh-CN" altLang="en-US" dirty="0" smtClean="0"/>
              <a:t>类型图像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3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1970" y="553599"/>
            <a:ext cx="20735449" cy="1480474"/>
          </a:xfrm>
        </p:spPr>
        <p:txBody>
          <a:bodyPr/>
          <a:lstStyle/>
          <a:p>
            <a:pPr algn="ctr"/>
            <a:r>
              <a:rPr lang="zh-CN" altLang="en-US" sz="6000" dirty="0"/>
              <a:t>数据分析与处理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901277" y="2328580"/>
            <a:ext cx="20735449" cy="9660220"/>
          </a:xfrm>
          <a:prstGeom prst="rect">
            <a:avLst/>
          </a:prstGeom>
        </p:spPr>
        <p:txBody>
          <a:bodyPr vert="horz" lIns="210641" tIns="105321" rIns="210641" bIns="105321" rtlCol="0">
            <a:normAutofit/>
          </a:bodyPr>
          <a:lstStyle>
            <a:lvl1pPr marL="631924" indent="-631924" algn="l" defTabSz="2106412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5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263847" indent="-421282" algn="l" defTabSz="2106412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06412" indent="-526603" algn="l" defTabSz="2106412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4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738335" indent="-526603" algn="l" defTabSz="2106412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70259" indent="-526603" algn="l" defTabSz="2106412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37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96862" indent="-421282" algn="l" defTabSz="2106412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23465" indent="-421282" algn="l" defTabSz="2106412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0068" indent="-421282" algn="l" defTabSz="2106412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76671" indent="-421282" algn="l" defTabSz="2106412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zh-CN" altLang="en-US" sz="4000" dirty="0" smtClean="0"/>
              <a:t>数据处理（标签归一化）</a:t>
            </a:r>
            <a:endParaRPr lang="en-US" altLang="zh-CN" sz="4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324391" y="11007844"/>
            <a:ext cx="3750907" cy="62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5.</a:t>
            </a:r>
            <a:r>
              <a:rPr lang="zh-CN" altLang="en-US" dirty="0" smtClean="0"/>
              <a:t>标签归一化</a:t>
            </a:r>
            <a:endParaRPr lang="zh-CN" altLang="en-US" dirty="0"/>
          </a:p>
        </p:txBody>
      </p:sp>
      <p:pic>
        <p:nvPicPr>
          <p:cNvPr id="4098" name="Picture 2" descr="C:\Users\Administrator\Desktop\百度之星stakei队员信息\images\normal_clas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918" y="3403349"/>
            <a:ext cx="12248328" cy="74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617784" y="4401872"/>
            <a:ext cx="7156939" cy="1688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tx1"/>
                </a:solidFill>
              </a:rPr>
              <a:t>目标检测</a:t>
            </a:r>
            <a:r>
              <a:rPr lang="en-US" altLang="zh-CN" sz="4000" dirty="0" smtClean="0">
                <a:solidFill>
                  <a:schemeClr val="tx1"/>
                </a:solidFill>
              </a:rPr>
              <a:t>+</a:t>
            </a:r>
            <a:r>
              <a:rPr lang="zh-CN" altLang="en-US" sz="4000" dirty="0" smtClean="0">
                <a:solidFill>
                  <a:schemeClr val="tx1"/>
                </a:solidFill>
              </a:rPr>
              <a:t>密度估计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17784" y="7351274"/>
            <a:ext cx="7156939" cy="1688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归一化数据</a:t>
            </a:r>
            <a:r>
              <a:rPr lang="zh-CN" altLang="en-US" sz="4000" dirty="0"/>
              <a:t>标签</a:t>
            </a:r>
          </a:p>
        </p:txBody>
      </p:sp>
    </p:spTree>
    <p:extLst>
      <p:ext uri="{BB962C8B-B14F-4D97-AF65-F5344CB8AC3E}">
        <p14:creationId xmlns:p14="http://schemas.microsoft.com/office/powerpoint/2010/main" val="258447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1970" y="553599"/>
            <a:ext cx="20735449" cy="1480474"/>
          </a:xfrm>
        </p:spPr>
        <p:txBody>
          <a:bodyPr/>
          <a:lstStyle/>
          <a:p>
            <a:pPr algn="ctr"/>
            <a:r>
              <a:rPr lang="zh-CN" altLang="en-US" sz="6000" dirty="0"/>
              <a:t>数据分析与处理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901277" y="2328580"/>
            <a:ext cx="20735449" cy="9660220"/>
          </a:xfrm>
          <a:prstGeom prst="rect">
            <a:avLst/>
          </a:prstGeom>
        </p:spPr>
        <p:txBody>
          <a:bodyPr vert="horz" lIns="210641" tIns="105321" rIns="210641" bIns="105321" rtlCol="0">
            <a:normAutofit/>
          </a:bodyPr>
          <a:lstStyle>
            <a:lvl1pPr marL="631924" indent="-631924" algn="l" defTabSz="2106412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5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263847" indent="-421282" algn="l" defTabSz="2106412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06412" indent="-526603" algn="l" defTabSz="2106412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4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738335" indent="-526603" algn="l" defTabSz="2106412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70259" indent="-526603" algn="l" defTabSz="2106412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37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96862" indent="-421282" algn="l" defTabSz="2106412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23465" indent="-421282" algn="l" defTabSz="2106412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0068" indent="-421282" algn="l" defTabSz="2106412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76671" indent="-421282" algn="l" defTabSz="2106412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zh-CN" altLang="en-US" sz="4000" dirty="0" smtClean="0"/>
              <a:t>数据处理（标签制作）</a:t>
            </a:r>
            <a:endParaRPr lang="en-US" altLang="zh-CN" sz="4000" dirty="0" smtClean="0"/>
          </a:p>
          <a:p>
            <a:pPr marL="842565" lvl="1" indent="0">
              <a:buNone/>
            </a:pPr>
            <a:endParaRPr lang="en-US" altLang="zh-CN" sz="3200" dirty="0" smtClean="0"/>
          </a:p>
          <a:p>
            <a:pPr marL="1585515" lvl="1" indent="-742950">
              <a:buFont typeface="+mj-lt"/>
              <a:buAutoNum type="arabicPeriod" startAt="3"/>
            </a:pPr>
            <a:r>
              <a:rPr lang="zh-CN" altLang="en-US" sz="3600" dirty="0" smtClean="0"/>
              <a:t>人群标签制作，如图</a:t>
            </a:r>
            <a:r>
              <a:rPr lang="en-US" altLang="zh-CN" sz="3600" dirty="0" smtClean="0"/>
              <a:t>6</a:t>
            </a:r>
            <a:r>
              <a:rPr lang="zh-CN" altLang="en-US" sz="3600" dirty="0" smtClean="0"/>
              <a:t>所示</a:t>
            </a:r>
            <a:endParaRPr lang="en-US" altLang="zh-CN" sz="3600" dirty="0" smtClean="0"/>
          </a:p>
          <a:p>
            <a:pPr marL="1585515" lvl="1" indent="-742950">
              <a:buFont typeface="+mj-lt"/>
              <a:buAutoNum type="arabicPeriod" startAt="3"/>
            </a:pPr>
            <a:endParaRPr lang="en-US" altLang="zh-CN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9869769" y="10755098"/>
            <a:ext cx="3793478" cy="62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6.</a:t>
            </a:r>
            <a:r>
              <a:rPr lang="zh-CN" altLang="en-US" dirty="0" smtClean="0"/>
              <a:t>标签图</a:t>
            </a:r>
            <a:endParaRPr lang="zh-CN" altLang="en-US" dirty="0"/>
          </a:p>
        </p:txBody>
      </p:sp>
      <p:pic>
        <p:nvPicPr>
          <p:cNvPr id="4099" name="Picture 3" descr="C:\Users\Administrator\Desktop\百度之星stakei队员信息\images\density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1556" y="4759749"/>
            <a:ext cx="8695158" cy="536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dministrator\Desktop\百度之星stakei队员信息\images\DENSITY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369" y="4759748"/>
            <a:ext cx="8993275" cy="536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97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1970" y="553599"/>
            <a:ext cx="20735449" cy="1723070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网络</a:t>
            </a:r>
            <a:r>
              <a:rPr lang="zh-CN" altLang="en-US" sz="6000" dirty="0"/>
              <a:t>模型</a:t>
            </a: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760268"/>
              </p:ext>
            </p:extLst>
          </p:nvPr>
        </p:nvGraphicFramePr>
        <p:xfrm>
          <a:off x="6125697" y="3367157"/>
          <a:ext cx="4477825" cy="799982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477825"/>
              </a:tblGrid>
              <a:tr h="6000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Input</a:t>
                      </a:r>
                      <a:endParaRPr lang="zh-CN" altLang="en-US" dirty="0"/>
                    </a:p>
                  </a:txBody>
                  <a:tcPr/>
                </a:tc>
              </a:tr>
              <a:tr h="756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Conv1-1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Conv1-2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Max-Pooling</a:t>
                      </a:r>
                    </a:p>
                  </a:txBody>
                  <a:tcPr/>
                </a:tc>
              </a:tr>
              <a:tr h="7432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Conv2-1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Conv2-2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Max-Pooling</a:t>
                      </a:r>
                      <a:endParaRPr lang="zh-CN" altLang="en-US" dirty="0"/>
                    </a:p>
                  </a:txBody>
                  <a:tcPr/>
                </a:tc>
              </a:tr>
              <a:tr h="7702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Conv3-1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Conv3-2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Conv3-3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Max-Pooling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0" name="组合 59"/>
          <p:cNvGrpSpPr/>
          <p:nvPr/>
        </p:nvGrpSpPr>
        <p:grpSpPr>
          <a:xfrm>
            <a:off x="8352691" y="2830705"/>
            <a:ext cx="5668303" cy="8915818"/>
            <a:chOff x="6910754" y="2813120"/>
            <a:chExt cx="5668303" cy="8915818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6910754" y="11349400"/>
              <a:ext cx="0" cy="37953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6922672" y="11728938"/>
              <a:ext cx="2924713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9847385" y="2813120"/>
              <a:ext cx="0" cy="891581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9847385" y="2813120"/>
              <a:ext cx="273167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12579057" y="2813120"/>
              <a:ext cx="0" cy="5823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09335"/>
              </p:ext>
            </p:extLst>
          </p:nvPr>
        </p:nvGraphicFramePr>
        <p:xfrm>
          <a:off x="11782082" y="3470106"/>
          <a:ext cx="4477825" cy="799982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477825"/>
              </a:tblGrid>
              <a:tr h="756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Conv4-1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Conv4-2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Conv4-3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Max-Pooling</a:t>
                      </a:r>
                    </a:p>
                  </a:txBody>
                  <a:tcPr/>
                </a:tc>
              </a:tr>
              <a:tr h="7432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Conv5-1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Conv5-2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Conv5-3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Conv6</a:t>
                      </a:r>
                      <a:endParaRPr lang="zh-CN" altLang="en-US" dirty="0"/>
                    </a:p>
                  </a:txBody>
                  <a:tcPr/>
                </a:tc>
              </a:tr>
              <a:tr h="770206">
                <a:tc>
                  <a:txBody>
                    <a:bodyPr/>
                    <a:lstStyle/>
                    <a:p>
                      <a:pPr marL="0" marR="0" lvl="0" indent="0" algn="ctr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Conv6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Conv8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Conv9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00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1970" y="553599"/>
            <a:ext cx="20735449" cy="1723070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网络</a:t>
            </a:r>
            <a:r>
              <a:rPr lang="zh-CN" altLang="en-US" sz="6000" dirty="0"/>
              <a:t>模型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1970" y="2499028"/>
            <a:ext cx="5001207" cy="62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Table 4. </a:t>
            </a:r>
            <a:r>
              <a:rPr lang="zh-CN" altLang="en-US" dirty="0" smtClean="0"/>
              <a:t>模型结构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1151970" y="3603255"/>
          <a:ext cx="17336281" cy="4690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414"/>
                <a:gridCol w="1735763"/>
                <a:gridCol w="1735763"/>
                <a:gridCol w="1735763"/>
                <a:gridCol w="1735763"/>
                <a:gridCol w="1735763"/>
                <a:gridCol w="1735763"/>
                <a:gridCol w="1735763"/>
                <a:gridCol w="1735763"/>
                <a:gridCol w="1735763"/>
              </a:tblGrid>
              <a:tr h="700213">
                <a:tc gridSpan="10"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Models</a:t>
                      </a:r>
                      <a:endParaRPr lang="zh-CN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12046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Front-end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Conv1-1</a:t>
                      </a:r>
                    </a:p>
                    <a:p>
                      <a:r>
                        <a:rPr lang="en-US" altLang="zh-CN" sz="2800" dirty="0" smtClean="0"/>
                        <a:t>3*64*1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Conv1-2</a:t>
                      </a:r>
                    </a:p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3*64*1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Max-pooling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Conv2-1</a:t>
                      </a:r>
                    </a:p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3*128*1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Conv2-2</a:t>
                      </a:r>
                    </a:p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3*128*1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Max-pooling</a:t>
                      </a:r>
                      <a:endParaRPr lang="zh-CN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Conv3-1</a:t>
                      </a:r>
                    </a:p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3*256*1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Conv3-2</a:t>
                      </a:r>
                    </a:p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3*256*1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Conv3-3</a:t>
                      </a:r>
                    </a:p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3*256*1</a:t>
                      </a:r>
                    </a:p>
                  </a:txBody>
                  <a:tcPr/>
                </a:tc>
              </a:tr>
              <a:tr h="1120462">
                <a:tc vMerge="1"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Max-pooling</a:t>
                      </a:r>
                      <a:endParaRPr lang="zh-CN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Conv4-1</a:t>
                      </a:r>
                    </a:p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3*512*1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Conv4-2</a:t>
                      </a:r>
                    </a:p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3*512*1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Conv4-3</a:t>
                      </a:r>
                    </a:p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3*512*1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dirty="0" smtClean="0"/>
                    </a:p>
                  </a:txBody>
                  <a:tcPr/>
                </a:tc>
              </a:tr>
              <a:tr h="1120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Back-end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Conv5-1</a:t>
                      </a:r>
                    </a:p>
                    <a:p>
                      <a:r>
                        <a:rPr lang="en-US" altLang="zh-CN" sz="2800" dirty="0" smtClean="0"/>
                        <a:t>3</a:t>
                      </a:r>
                      <a:r>
                        <a:rPr lang="zh-CN" altLang="en-US" sz="2800" dirty="0" smtClean="0"/>
                        <a:t>*</a:t>
                      </a:r>
                      <a:r>
                        <a:rPr lang="en-US" altLang="zh-CN" sz="2800" dirty="0" smtClean="0"/>
                        <a:t>512</a:t>
                      </a:r>
                      <a:r>
                        <a:rPr lang="zh-CN" altLang="en-US" sz="2800" dirty="0" smtClean="0"/>
                        <a:t>*</a:t>
                      </a:r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Conv5-2</a:t>
                      </a:r>
                    </a:p>
                    <a:p>
                      <a:r>
                        <a:rPr lang="en-US" altLang="zh-CN" sz="2800" dirty="0" smtClean="0"/>
                        <a:t>3</a:t>
                      </a:r>
                      <a:r>
                        <a:rPr lang="zh-CN" altLang="en-US" sz="2800" dirty="0" smtClean="0"/>
                        <a:t>*</a:t>
                      </a:r>
                      <a:r>
                        <a:rPr lang="en-US" altLang="zh-CN" sz="2800" dirty="0" smtClean="0"/>
                        <a:t>512</a:t>
                      </a:r>
                      <a:r>
                        <a:rPr lang="zh-CN" altLang="en-US" sz="2800" dirty="0" smtClean="0"/>
                        <a:t>*</a:t>
                      </a:r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Conv5-3</a:t>
                      </a:r>
                    </a:p>
                    <a:p>
                      <a:r>
                        <a:rPr lang="en-US" altLang="zh-CN" sz="2800" dirty="0" smtClean="0"/>
                        <a:t>3</a:t>
                      </a:r>
                      <a:r>
                        <a:rPr lang="zh-CN" altLang="en-US" sz="2800" dirty="0" smtClean="0"/>
                        <a:t>*</a:t>
                      </a:r>
                      <a:r>
                        <a:rPr lang="en-US" altLang="zh-CN" sz="2800" dirty="0" smtClean="0"/>
                        <a:t>512</a:t>
                      </a:r>
                      <a:r>
                        <a:rPr lang="zh-CN" altLang="en-US" sz="2800" dirty="0" smtClean="0"/>
                        <a:t>*</a:t>
                      </a:r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Conv6</a:t>
                      </a:r>
                    </a:p>
                    <a:p>
                      <a:r>
                        <a:rPr lang="en-US" altLang="zh-CN" sz="2800" dirty="0" smtClean="0"/>
                        <a:t>3</a:t>
                      </a:r>
                      <a:r>
                        <a:rPr lang="zh-CN" altLang="en-US" sz="2800" dirty="0" smtClean="0"/>
                        <a:t>*</a:t>
                      </a:r>
                      <a:r>
                        <a:rPr lang="en-US" altLang="zh-CN" sz="2800" dirty="0" smtClean="0"/>
                        <a:t>256</a:t>
                      </a:r>
                      <a:r>
                        <a:rPr lang="zh-CN" altLang="en-US" sz="2800" dirty="0" smtClean="0"/>
                        <a:t>*</a:t>
                      </a:r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Conv7</a:t>
                      </a:r>
                    </a:p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3</a:t>
                      </a:r>
                      <a:r>
                        <a:rPr lang="zh-CN" altLang="en-US" sz="2800" dirty="0" smtClean="0"/>
                        <a:t>*</a:t>
                      </a:r>
                      <a:r>
                        <a:rPr lang="en-US" altLang="zh-CN" sz="2800" dirty="0" smtClean="0"/>
                        <a:t>128</a:t>
                      </a:r>
                      <a:r>
                        <a:rPr lang="zh-CN" altLang="en-US" sz="2800" dirty="0" smtClean="0"/>
                        <a:t>*</a:t>
                      </a:r>
                      <a:r>
                        <a:rPr lang="en-US" altLang="zh-CN" sz="2800" dirty="0" smtClean="0"/>
                        <a:t>2</a:t>
                      </a:r>
                      <a:endParaRPr lang="zh-CN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Conv8</a:t>
                      </a:r>
                    </a:p>
                    <a:p>
                      <a:r>
                        <a:rPr lang="en-US" altLang="zh-CN" sz="2800" dirty="0" smtClean="0"/>
                        <a:t>3</a:t>
                      </a:r>
                      <a:r>
                        <a:rPr lang="zh-CN" altLang="en-US" sz="2800" dirty="0" smtClean="0"/>
                        <a:t>*</a:t>
                      </a:r>
                      <a:r>
                        <a:rPr lang="en-US" altLang="zh-CN" sz="2800" dirty="0" smtClean="0"/>
                        <a:t>64</a:t>
                      </a:r>
                      <a:r>
                        <a:rPr lang="zh-CN" altLang="en-US" sz="2800" dirty="0" smtClean="0"/>
                        <a:t>*</a:t>
                      </a:r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Conv9</a:t>
                      </a:r>
                    </a:p>
                    <a:p>
                      <a:r>
                        <a:rPr lang="en-US" altLang="zh-CN" sz="2800" dirty="0" smtClean="0"/>
                        <a:t>1</a:t>
                      </a:r>
                      <a:r>
                        <a:rPr lang="zh-CN" altLang="en-US" sz="2800" dirty="0" smtClean="0"/>
                        <a:t>*</a:t>
                      </a:r>
                      <a:r>
                        <a:rPr lang="en-US" altLang="zh-CN" sz="2800" dirty="0" smtClean="0"/>
                        <a:t>1</a:t>
                      </a:r>
                      <a:r>
                        <a:rPr lang="zh-CN" altLang="en-US" sz="2800" dirty="0" smtClean="0"/>
                        <a:t>*</a:t>
                      </a:r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</a:tr>
              <a:tr h="628777">
                <a:tc gridSpan="10">
                  <a:txBody>
                    <a:bodyPr/>
                    <a:lstStyle/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注：</a:t>
                      </a:r>
                      <a:r>
                        <a:rPr lang="en-US" altLang="zh-CN" sz="2800" dirty="0" smtClean="0"/>
                        <a:t>3*64*1</a:t>
                      </a:r>
                      <a:r>
                        <a:rPr lang="zh-CN" altLang="en-US" sz="2800" baseline="0" dirty="0" smtClean="0"/>
                        <a:t> 中的</a:t>
                      </a:r>
                      <a:r>
                        <a:rPr lang="en-US" altLang="zh-CN" sz="2800" baseline="0" dirty="0" smtClean="0"/>
                        <a:t>3</a:t>
                      </a:r>
                      <a:r>
                        <a:rPr lang="zh-CN" altLang="en-US" sz="2800" baseline="0" dirty="0" smtClean="0"/>
                        <a:t>表示卷积核大小，</a:t>
                      </a:r>
                      <a:r>
                        <a:rPr lang="en-US" altLang="zh-CN" sz="2800" baseline="0" dirty="0" smtClean="0"/>
                        <a:t>64</a:t>
                      </a:r>
                      <a:r>
                        <a:rPr lang="zh-CN" altLang="en-US" sz="2800" baseline="0" dirty="0" smtClean="0"/>
                        <a:t>表示卷集核个数，</a:t>
                      </a:r>
                      <a:r>
                        <a:rPr lang="en-US" altLang="zh-CN" sz="2800" baseline="0" dirty="0" smtClean="0"/>
                        <a:t>1</a:t>
                      </a:r>
                      <a:r>
                        <a:rPr lang="zh-CN" altLang="en-US" sz="2800" baseline="0" dirty="0" smtClean="0"/>
                        <a:t>表示空洞卷积的扩张率。</a:t>
                      </a:r>
                      <a:endParaRPr lang="en-US" altLang="zh-CN" sz="2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51970" y="8769673"/>
            <a:ext cx="17751492" cy="1699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所有的卷积层都使用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使</a:t>
            </a:r>
            <a:r>
              <a:rPr lang="en-US" altLang="zh-CN" dirty="0" smtClean="0"/>
              <a:t>feature maps</a:t>
            </a:r>
            <a:r>
              <a:rPr lang="zh-CN" altLang="en-US" dirty="0" smtClean="0"/>
              <a:t>在卷积后和卷积前保持一致，</a:t>
            </a:r>
            <a:r>
              <a:rPr lang="en-US" altLang="zh-CN" dirty="0" smtClean="0"/>
              <a:t>max-pooling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smtClean="0"/>
              <a:t>window=2*2</a:t>
            </a:r>
            <a:r>
              <a:rPr lang="zh-CN" altLang="en-US" dirty="0"/>
              <a:t>和</a:t>
            </a:r>
            <a:r>
              <a:rPr lang="en-US" altLang="zh-CN" dirty="0" smtClean="0"/>
              <a:t>stride=2</a:t>
            </a:r>
            <a:r>
              <a:rPr lang="zh-CN" altLang="en-US" dirty="0" smtClean="0"/>
              <a:t>的最大池化操作。在</a:t>
            </a:r>
            <a:r>
              <a:rPr lang="en-US" altLang="zh-CN" dirty="0" smtClean="0"/>
              <a:t>Back-end</a:t>
            </a:r>
            <a:r>
              <a:rPr lang="zh-CN" altLang="en-US" dirty="0" smtClean="0"/>
              <a:t>中，每一个卷积层后都会</a:t>
            </a:r>
            <a:r>
              <a:rPr lang="en-US" altLang="zh-CN" dirty="0" smtClean="0"/>
              <a:t>BN</a:t>
            </a:r>
            <a:r>
              <a:rPr lang="zh-CN" altLang="en-US" dirty="0" smtClean="0"/>
              <a:t>操作</a:t>
            </a:r>
            <a:r>
              <a:rPr lang="zh-CN" altLang="en-US" dirty="0"/>
              <a:t>，</a:t>
            </a:r>
            <a:r>
              <a:rPr lang="zh-CN" altLang="en-US" dirty="0" smtClean="0"/>
              <a:t>且中</a:t>
            </a:r>
            <a:endParaRPr lang="en-US" altLang="zh-CN" dirty="0" smtClean="0"/>
          </a:p>
          <a:p>
            <a:r>
              <a:rPr lang="zh-CN" altLang="en-US" dirty="0" smtClean="0"/>
              <a:t>间层的激活函数选用的是</a:t>
            </a:r>
            <a:r>
              <a:rPr lang="en-US" altLang="zh-CN" dirty="0" err="1" smtClean="0"/>
              <a:t>Relu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4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1970" y="553599"/>
            <a:ext cx="20735449" cy="15737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/>
              <a:t>训练与优化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9921" y="2334825"/>
            <a:ext cx="20735449" cy="912316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4000" dirty="0" smtClean="0"/>
              <a:t>迁移学习：通过使用</a:t>
            </a:r>
            <a:r>
              <a:rPr lang="en-US" altLang="zh-CN" sz="4000" dirty="0" smtClean="0"/>
              <a:t>VGG16</a:t>
            </a:r>
            <a:r>
              <a:rPr lang="zh-CN" altLang="en-US" sz="4000" dirty="0" smtClean="0"/>
              <a:t>的部分权重初始化我们的网络</a:t>
            </a:r>
            <a:endParaRPr lang="en-US" altLang="zh-CN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sz="4000" dirty="0" smtClean="0"/>
              <a:t>设置模型的停止条件</a:t>
            </a:r>
            <a:endParaRPr lang="en-US" altLang="zh-CN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sz="4000" dirty="0" smtClean="0"/>
              <a:t>分析选取最优模型</a:t>
            </a:r>
            <a:endParaRPr lang="en-US" altLang="zh-CN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sz="4000" dirty="0" smtClean="0"/>
              <a:t>在测试集上预测密度估计图，如图</a:t>
            </a:r>
            <a:r>
              <a:rPr lang="en-US" altLang="zh-CN" sz="4000" dirty="0" smtClean="0"/>
              <a:t>7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8</a:t>
            </a:r>
            <a:r>
              <a:rPr lang="zh-CN" altLang="en-US" sz="4000" dirty="0" smtClean="0"/>
              <a:t>所示</a:t>
            </a:r>
            <a:endParaRPr lang="en-US" altLang="zh-CN" sz="4000" dirty="0" smtClean="0"/>
          </a:p>
          <a:p>
            <a:pPr marL="742950" indent="-742950">
              <a:buFont typeface="+mj-lt"/>
              <a:buAutoNum type="arabicPeriod"/>
            </a:pPr>
            <a:endParaRPr lang="en-US" altLang="zh-CN" sz="4000" dirty="0" smtClean="0"/>
          </a:p>
        </p:txBody>
      </p:sp>
      <p:pic>
        <p:nvPicPr>
          <p:cNvPr id="5122" name="Picture 2" descr="C:\Users\Administrator\Desktop\百度之星stakei队员信息\images\test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395" y="5733377"/>
            <a:ext cx="8284371" cy="538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dministrator\Desktop\百度之星stakei队员信息\images\tes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923" y="5696345"/>
            <a:ext cx="8113685" cy="542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08967" y="11341954"/>
            <a:ext cx="6923314" cy="62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图</a:t>
            </a:r>
            <a:r>
              <a:rPr lang="en-US" altLang="zh-CN" dirty="0" smtClean="0"/>
              <a:t>7.</a:t>
            </a:r>
            <a:r>
              <a:rPr lang="zh-CN" altLang="en-US" dirty="0" smtClean="0"/>
              <a:t>预测密度估计图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402490" y="11341955"/>
            <a:ext cx="6923314" cy="62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图</a:t>
            </a:r>
            <a:r>
              <a:rPr lang="en-US" altLang="zh-CN" dirty="0"/>
              <a:t>8</a:t>
            </a:r>
            <a:r>
              <a:rPr lang="en-US" altLang="zh-CN" dirty="0" smtClean="0"/>
              <a:t>.</a:t>
            </a:r>
            <a:r>
              <a:rPr lang="zh-CN" altLang="en-US" dirty="0" smtClean="0"/>
              <a:t>预测密度估计图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34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151970" y="553599"/>
            <a:ext cx="20735449" cy="1573781"/>
          </a:xfrm>
          <a:prstGeom prst="rect">
            <a:avLst/>
          </a:prstGeom>
        </p:spPr>
        <p:txBody>
          <a:bodyPr vert="horz" lIns="210641" tIns="105321" rIns="210641" bIns="105321" rtlCol="0" anchor="b">
            <a:normAutofit/>
          </a:bodyPr>
          <a:lstStyle>
            <a:lvl1pPr algn="l" defTabSz="2106412" rtl="0" eaLnBrk="1" latinLnBrk="0" hangingPunct="1">
              <a:spcBef>
                <a:spcPct val="0"/>
              </a:spcBef>
              <a:buNone/>
              <a:tabLst>
                <a:tab pos="8824258" algn="l"/>
              </a:tabLst>
              <a:defRPr sz="8300" b="1" kern="1200" cap="none" spc="115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 smtClean="0"/>
              <a:t>训练与优化</a:t>
            </a:r>
            <a:endParaRPr lang="zh-CN" altLang="en-US" sz="6000" dirty="0"/>
          </a:p>
        </p:txBody>
      </p:sp>
      <p:pic>
        <p:nvPicPr>
          <p:cNvPr id="1028" name="Picture 4" descr="C:\Users\Administrator\Desktop\LO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447" y="9083481"/>
            <a:ext cx="7186612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M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69" y="6067601"/>
            <a:ext cx="6461125" cy="177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\Desktop\MA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70" y="3480092"/>
            <a:ext cx="6461125" cy="177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strator\Desktop\lossaf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4920" y="9089831"/>
            <a:ext cx="7259637" cy="177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1754759" y="11627340"/>
            <a:ext cx="8032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会倾向于将人数较多的图片估计的更准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054920" y="11615999"/>
            <a:ext cx="95624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如果只是在分母上加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Fi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的话，使得给人数较少的图片更大的权值。最后添加一个超参数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alpha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来均衡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52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1970" y="553599"/>
            <a:ext cx="20735449" cy="15737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方案优化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9921" y="2334825"/>
            <a:ext cx="20735449" cy="912316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lang="zh-CN" altLang="en-US" sz="4000" dirty="0" smtClean="0"/>
              <a:t>修改模型：在当前模型下增加两列来分别训练稀疏人群和密集人群</a:t>
            </a:r>
            <a:endParaRPr lang="en-US" altLang="zh-CN" sz="4000" dirty="0" smtClean="0"/>
          </a:p>
          <a:p>
            <a:pPr marL="0" indent="0">
              <a:buNone/>
            </a:pPr>
            <a:endParaRPr lang="en-US" altLang="zh-CN" sz="4000" dirty="0" smtClean="0"/>
          </a:p>
        </p:txBody>
      </p:sp>
      <p:pic>
        <p:nvPicPr>
          <p:cNvPr id="11" name="Picture 2" descr="C:\Users\Administrator\Desktop\百度之星stakei队员信息\images\bbo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8" t="12372" r="10702" b="11398"/>
          <a:stretch/>
        </p:blipFill>
        <p:spPr bwMode="auto">
          <a:xfrm>
            <a:off x="2907516" y="3320844"/>
            <a:ext cx="6348047" cy="471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Administrator\Desktop\百度之星stakei队员信息\images\density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3" t="38336" r="52122" b="37582"/>
          <a:stretch/>
        </p:blipFill>
        <p:spPr bwMode="auto">
          <a:xfrm>
            <a:off x="10843157" y="3363640"/>
            <a:ext cx="7093151" cy="467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4631996" y="8407456"/>
            <a:ext cx="9955650" cy="2943792"/>
            <a:chOff x="4433738" y="8310957"/>
            <a:chExt cx="9955650" cy="2943792"/>
          </a:xfrm>
        </p:grpSpPr>
        <p:sp>
          <p:nvSpPr>
            <p:cNvPr id="4" name="矩形 3"/>
            <p:cNvSpPr/>
            <p:nvPr/>
          </p:nvSpPr>
          <p:spPr>
            <a:xfrm>
              <a:off x="4433738" y="9477376"/>
              <a:ext cx="3974123" cy="79130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判别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97680" y="8310957"/>
              <a:ext cx="3974123" cy="7913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稀疏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415265" y="10463441"/>
              <a:ext cx="3974123" cy="79130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密集</a:t>
              </a:r>
              <a:endParaRPr lang="zh-CN" altLang="en-US" dirty="0"/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V="1">
              <a:off x="8405447" y="8620360"/>
              <a:ext cx="1987062" cy="12638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3"/>
            </p:cNvCxnSpPr>
            <p:nvPr/>
          </p:nvCxnSpPr>
          <p:spPr>
            <a:xfrm>
              <a:off x="8407861" y="9873030"/>
              <a:ext cx="1987061" cy="10290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12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1970" y="553599"/>
            <a:ext cx="20735449" cy="15737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方案优化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9921" y="2334825"/>
            <a:ext cx="20735449" cy="912316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4000" dirty="0" smtClean="0"/>
              <a:t>修改分支模型的学习率</a:t>
            </a:r>
            <a:r>
              <a:rPr lang="en-US" altLang="zh-CN" sz="4000" dirty="0" err="1" smtClean="0"/>
              <a:t>lr</a:t>
            </a:r>
            <a:r>
              <a:rPr lang="en-US" altLang="zh-CN" sz="4000" dirty="0" smtClean="0"/>
              <a:t>=1e-7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sz="4000" dirty="0" smtClean="0"/>
              <a:t>分别选取最优模型</a:t>
            </a:r>
            <a:endParaRPr lang="en-US" altLang="zh-CN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sz="4000" dirty="0" smtClean="0"/>
              <a:t>测试得到密度估计图和计数如图</a:t>
            </a:r>
            <a:r>
              <a:rPr lang="en-US" altLang="zh-CN" sz="4000" dirty="0" smtClean="0"/>
              <a:t>9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10</a:t>
            </a:r>
            <a:r>
              <a:rPr lang="zh-CN" altLang="en-US" sz="4000" dirty="0" smtClean="0"/>
              <a:t>所示</a:t>
            </a:r>
            <a:endParaRPr lang="en-US" altLang="zh-CN" sz="4000" dirty="0" smtClean="0"/>
          </a:p>
          <a:p>
            <a:pPr marL="742950" indent="-742950">
              <a:buFont typeface="+mj-lt"/>
              <a:buAutoNum type="arabicPeriod"/>
            </a:pPr>
            <a:endParaRPr lang="en-US" altLang="zh-CN" sz="4000" dirty="0" smtClean="0"/>
          </a:p>
        </p:txBody>
      </p:sp>
      <p:pic>
        <p:nvPicPr>
          <p:cNvPr id="1026" name="Picture 2" descr="C:\Users\Administrator\Desktop\百度之星stakei队员信息\images\tes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421" y="4868025"/>
            <a:ext cx="9154750" cy="574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百度之星stakei队员信息\images\test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638" y="4868025"/>
            <a:ext cx="8439151" cy="567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59351" y="10895398"/>
            <a:ext cx="6923314" cy="62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图</a:t>
            </a:r>
            <a:r>
              <a:rPr lang="en-US" altLang="zh-CN" dirty="0"/>
              <a:t>9</a:t>
            </a:r>
            <a:r>
              <a:rPr lang="en-US" altLang="zh-CN" dirty="0" smtClean="0"/>
              <a:t>.</a:t>
            </a:r>
            <a:r>
              <a:rPr lang="zh-CN" altLang="en-US" dirty="0" smtClean="0"/>
              <a:t>预测密度估计图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50556" y="10986853"/>
            <a:ext cx="6923314" cy="62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图</a:t>
            </a:r>
            <a:r>
              <a:rPr lang="en-US" altLang="zh-CN" dirty="0" smtClean="0"/>
              <a:t>10.</a:t>
            </a:r>
            <a:r>
              <a:rPr lang="zh-CN" altLang="en-US" dirty="0" smtClean="0"/>
              <a:t>预测密度估计图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39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1970" y="553599"/>
            <a:ext cx="20735449" cy="1499136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 smtClean="0"/>
              <a:t>目录</a:t>
            </a:r>
            <a:endParaRPr lang="zh-CN" altLang="en-US" sz="7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1971" y="2052736"/>
            <a:ext cx="8783338" cy="993606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5400" dirty="0"/>
              <a:t>难点</a:t>
            </a:r>
            <a:r>
              <a:rPr lang="zh-CN" altLang="en-US" sz="5400" dirty="0" smtClean="0"/>
              <a:t>分析</a:t>
            </a:r>
            <a:endParaRPr lang="en-US" altLang="zh-CN" sz="5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5400" dirty="0"/>
              <a:t>现存方案</a:t>
            </a:r>
            <a:endParaRPr lang="en-US" altLang="zh-CN" sz="5400" dirty="0"/>
          </a:p>
          <a:p>
            <a:pPr>
              <a:buFont typeface="Wingdings" pitchFamily="2" charset="2"/>
              <a:buChar char="Ø"/>
            </a:pPr>
            <a:r>
              <a:rPr lang="zh-CN" altLang="en-US" sz="5400" dirty="0"/>
              <a:t>解决</a:t>
            </a:r>
            <a:r>
              <a:rPr lang="zh-CN" altLang="en-US" sz="5400" dirty="0" smtClean="0"/>
              <a:t>方案</a:t>
            </a:r>
            <a:endParaRPr lang="en-US" altLang="zh-CN" sz="54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4400" dirty="0" smtClean="0"/>
              <a:t>数据分析</a:t>
            </a:r>
            <a:r>
              <a:rPr lang="zh-CN" altLang="en-US" sz="4400" dirty="0"/>
              <a:t>与</a:t>
            </a:r>
            <a:r>
              <a:rPr lang="zh-CN" altLang="en-US" sz="4400" dirty="0" smtClean="0"/>
              <a:t>处理</a:t>
            </a:r>
            <a:endParaRPr lang="en-US" altLang="zh-CN" sz="44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4400" dirty="0" smtClean="0"/>
              <a:t>构建训练模型</a:t>
            </a:r>
            <a:endParaRPr lang="en-US" altLang="zh-CN" sz="44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4400" dirty="0" smtClean="0"/>
              <a:t>训练与优化</a:t>
            </a:r>
            <a:endParaRPr lang="en-US" altLang="zh-CN" sz="44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4400" dirty="0"/>
              <a:t>运行环境</a:t>
            </a:r>
            <a:r>
              <a:rPr lang="zh-CN" altLang="en-US" sz="4400" dirty="0" smtClean="0"/>
              <a:t>和效率分析</a:t>
            </a:r>
            <a:endParaRPr lang="en-US" altLang="zh-CN" sz="4400" dirty="0"/>
          </a:p>
          <a:p>
            <a:pPr>
              <a:buFont typeface="Wingdings" pitchFamily="2" charset="2"/>
              <a:buChar char="Ø"/>
            </a:pPr>
            <a:r>
              <a:rPr lang="zh-CN" altLang="en-US" sz="5400" dirty="0" smtClean="0"/>
              <a:t>总结</a:t>
            </a:r>
            <a:endParaRPr lang="en-US" altLang="zh-CN" sz="5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5400" dirty="0"/>
              <a:t>致谢</a:t>
            </a:r>
            <a:endParaRPr lang="en-US" altLang="zh-CN" sz="5400" dirty="0" smtClean="0"/>
          </a:p>
        </p:txBody>
      </p:sp>
    </p:spTree>
    <p:extLst>
      <p:ext uri="{BB962C8B-B14F-4D97-AF65-F5344CB8AC3E}">
        <p14:creationId xmlns:p14="http://schemas.microsoft.com/office/powerpoint/2010/main" val="69622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1970" y="553599"/>
            <a:ext cx="20735449" cy="15737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/>
              <a:t>运行</a:t>
            </a:r>
            <a:r>
              <a:rPr lang="zh-CN" altLang="en-US" sz="6000" dirty="0" smtClean="0"/>
              <a:t>环境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9921" y="2334825"/>
            <a:ext cx="20735449" cy="91231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4400" dirty="0"/>
              <a:t>运行环境</a:t>
            </a:r>
            <a:r>
              <a:rPr lang="en-US" altLang="zh-CN" sz="4400" dirty="0" smtClean="0"/>
              <a:t>:</a:t>
            </a:r>
          </a:p>
          <a:p>
            <a:pPr marL="1356915" lvl="1" indent="-514350">
              <a:buFont typeface="+mj-lt"/>
              <a:buAutoNum type="arabicPeriod"/>
            </a:pPr>
            <a:r>
              <a:rPr lang="en-US" altLang="zh-CN" sz="4400" dirty="0" smtClean="0"/>
              <a:t>Ubuntu16.04 64Bit </a:t>
            </a:r>
            <a:endParaRPr lang="en-US" altLang="zh-CN" sz="4400" dirty="0"/>
          </a:p>
          <a:p>
            <a:pPr marL="1356915" lvl="1" indent="-514350">
              <a:buFont typeface="+mj-lt"/>
              <a:buAutoNum type="arabicPeriod"/>
            </a:pPr>
            <a:r>
              <a:rPr lang="en-US" altLang="zh-CN" sz="4400" dirty="0" smtClean="0"/>
              <a:t>GTX1080TI 11G</a:t>
            </a:r>
          </a:p>
          <a:p>
            <a:pPr marL="1356915" lvl="1" indent="-514350">
              <a:buFont typeface="+mj-lt"/>
              <a:buAutoNum type="arabicPeriod"/>
            </a:pPr>
            <a:r>
              <a:rPr lang="en-US" altLang="zh-CN" sz="4400" dirty="0" smtClean="0"/>
              <a:t>I7-7700</a:t>
            </a:r>
          </a:p>
          <a:p>
            <a:pPr marL="1356915" lvl="1" indent="-514350">
              <a:buFont typeface="+mj-lt"/>
              <a:buAutoNum type="arabicPeriod"/>
            </a:pPr>
            <a:r>
              <a:rPr lang="en-US" altLang="zh-CN" sz="4400" dirty="0" smtClean="0"/>
              <a:t>16G</a:t>
            </a:r>
            <a:r>
              <a:rPr lang="zh-CN" altLang="en-US" sz="4400" dirty="0" smtClean="0"/>
              <a:t>内存</a:t>
            </a:r>
            <a:endParaRPr lang="en-US" altLang="zh-CN" sz="4400" dirty="0" smtClean="0"/>
          </a:p>
          <a:p>
            <a:pPr marL="1356915" lvl="1" indent="-514350">
              <a:buFont typeface="+mj-lt"/>
              <a:buAutoNum type="arabicPeriod"/>
            </a:pPr>
            <a:r>
              <a:rPr lang="en-US" altLang="zh-CN" sz="4400" dirty="0" smtClean="0"/>
              <a:t>Fluid V0.14.0</a:t>
            </a:r>
          </a:p>
          <a:p>
            <a:pPr marL="1356915" lvl="1" indent="-514350">
              <a:buFont typeface="+mj-lt"/>
              <a:buAutoNum type="arabicPeriod"/>
            </a:pPr>
            <a:r>
              <a:rPr lang="en-US" altLang="zh-CN" sz="4400" dirty="0" smtClean="0"/>
              <a:t>CUDA8.X+Cudnn7.X</a:t>
            </a:r>
          </a:p>
          <a:p>
            <a:pPr marL="1356915" lvl="1" indent="-514350">
              <a:buFont typeface="+mj-lt"/>
              <a:buAutoNum type="arabicPeriod"/>
            </a:pPr>
            <a:r>
              <a:rPr lang="en-US" altLang="zh-CN" sz="4400" dirty="0" smtClean="0"/>
              <a:t>Python2.7</a:t>
            </a:r>
          </a:p>
          <a:p>
            <a:pPr marL="842565" lvl="1" indent="0">
              <a:buNone/>
            </a:pPr>
            <a:endParaRPr lang="en-US" altLang="zh-CN" sz="3500" dirty="0" smtClean="0"/>
          </a:p>
          <a:p>
            <a:pPr marL="842565" lvl="1" indent="0">
              <a:buNone/>
            </a:pPr>
            <a:endParaRPr lang="en-US" altLang="zh-CN" sz="3500" dirty="0"/>
          </a:p>
          <a:p>
            <a:pPr marL="742950" indent="-742950">
              <a:buFont typeface="+mj-lt"/>
              <a:buAutoNum type="arabicPeriod" startAt="5"/>
            </a:pP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75923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1970" y="553599"/>
            <a:ext cx="20735449" cy="1984328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1970" y="3079102"/>
            <a:ext cx="20735449" cy="9269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主要工作：</a:t>
            </a:r>
            <a:endParaRPr lang="en-US" altLang="zh-CN" sz="4000" dirty="0" smtClean="0"/>
          </a:p>
          <a:p>
            <a:pPr marL="1546323" lvl="1" indent="-914400">
              <a:buFont typeface="+mj-lt"/>
              <a:buAutoNum type="arabicPeriod"/>
            </a:pPr>
            <a:r>
              <a:rPr lang="zh-CN" altLang="en-US" sz="3600" dirty="0" smtClean="0"/>
              <a:t>当前解决方案深度对比分析</a:t>
            </a:r>
            <a:endParaRPr lang="en-US" altLang="zh-CN" sz="3600" dirty="0" smtClean="0"/>
          </a:p>
          <a:p>
            <a:pPr marL="1546323" lvl="1" indent="-914400">
              <a:buFont typeface="+mj-lt"/>
              <a:buAutoNum type="arabicPeriod"/>
            </a:pPr>
            <a:r>
              <a:rPr lang="zh-CN" altLang="en-US" sz="3600" dirty="0" smtClean="0"/>
              <a:t>完成数据预处理</a:t>
            </a:r>
            <a:endParaRPr lang="en-US" altLang="zh-CN" sz="3600" dirty="0" smtClean="0"/>
          </a:p>
          <a:p>
            <a:pPr marL="1546323" lvl="1" indent="-914400">
              <a:buFont typeface="+mj-lt"/>
              <a:buAutoNum type="arabicPeriod"/>
            </a:pPr>
            <a:r>
              <a:rPr lang="zh-CN" altLang="en-US" sz="3600" dirty="0" smtClean="0"/>
              <a:t>设计、训练和优化网络模型</a:t>
            </a:r>
            <a:endParaRPr lang="en-US" altLang="zh-CN" sz="3600" dirty="0"/>
          </a:p>
          <a:p>
            <a:pPr marL="1546323" lvl="1" indent="-914400">
              <a:buFont typeface="+mj-lt"/>
              <a:buAutoNum type="arabicPeriod"/>
            </a:pPr>
            <a:r>
              <a:rPr lang="zh-CN" altLang="en-US" sz="3600" dirty="0" smtClean="0"/>
              <a:t>结果评估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4000" dirty="0"/>
              <a:t>完善方向：</a:t>
            </a:r>
            <a:endParaRPr lang="en-US" altLang="zh-CN" sz="4000" dirty="0"/>
          </a:p>
          <a:p>
            <a:pPr marL="1546323" lvl="1" indent="-914400">
              <a:buFont typeface="+mj-lt"/>
              <a:buAutoNum type="arabicPeriod"/>
            </a:pPr>
            <a:r>
              <a:rPr lang="zh-CN" altLang="en-US" sz="3600" dirty="0"/>
              <a:t>多模型融合</a:t>
            </a:r>
            <a:endParaRPr lang="en-US" altLang="zh-CN" sz="3600" dirty="0"/>
          </a:p>
          <a:p>
            <a:pPr marL="1546323" lvl="1" indent="-914400">
              <a:buFont typeface="+mj-lt"/>
              <a:buAutoNum type="arabicPeriod"/>
            </a:pPr>
            <a:r>
              <a:rPr lang="zh-CN" altLang="en-US" sz="3600" dirty="0"/>
              <a:t>多方法融合</a:t>
            </a:r>
            <a:endParaRPr lang="en-US" altLang="zh-CN" sz="3600" dirty="0"/>
          </a:p>
          <a:p>
            <a:pPr marL="1546323" lvl="1" indent="-914400">
              <a:buFont typeface="+mj-lt"/>
              <a:buAutoNum type="arabicPeriod"/>
            </a:pPr>
            <a:r>
              <a:rPr lang="zh-CN" altLang="en-US" sz="3600" dirty="0"/>
              <a:t>数据</a:t>
            </a:r>
            <a:r>
              <a:rPr lang="zh-CN" altLang="en-US" sz="3600" dirty="0" smtClean="0"/>
              <a:t>增强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sz="4000" dirty="0"/>
              <a:t>扩展方向：</a:t>
            </a:r>
            <a:endParaRPr lang="en-US" altLang="zh-CN" sz="4000" dirty="0"/>
          </a:p>
          <a:p>
            <a:pPr marL="1546323" lvl="1" indent="-914400">
              <a:buFont typeface="+mj-lt"/>
              <a:buAutoNum type="arabicPeriod"/>
            </a:pPr>
            <a:r>
              <a:rPr lang="zh-CN" altLang="en-US" sz="3600" dirty="0"/>
              <a:t>小目标检测</a:t>
            </a:r>
            <a:endParaRPr lang="en-US" altLang="zh-CN" sz="3600" dirty="0"/>
          </a:p>
          <a:p>
            <a:pPr marL="1546323" lvl="1" indent="-914400">
              <a:buFont typeface="+mj-lt"/>
              <a:buAutoNum type="arabicPeriod"/>
            </a:pPr>
            <a:r>
              <a:rPr lang="zh-CN" altLang="en-US" sz="3600" dirty="0"/>
              <a:t>多类密度估计（动物迁移</a:t>
            </a:r>
            <a:r>
              <a:rPr lang="zh-CN" altLang="en-US" sz="3600" dirty="0" smtClean="0"/>
              <a:t>）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12274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1970" y="553599"/>
            <a:ext cx="20735449" cy="146181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1970" y="2407298"/>
            <a:ext cx="20735449" cy="9941459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sz="6000" dirty="0" smtClean="0"/>
              <a:t>[1]. </a:t>
            </a:r>
            <a:r>
              <a:rPr lang="en-US" altLang="zh-CN" sz="6000" dirty="0"/>
              <a:t>Zhang Y, Zhou D, Chen S, et al. Single-image crowd counting via multi-column convolutional neural network[C]//Proceedings of the IEEE conference on computer vision and pattern recognition. 2016: 589-597.</a:t>
            </a:r>
          </a:p>
          <a:p>
            <a:r>
              <a:rPr lang="en-US" altLang="zh-CN" sz="6000" dirty="0" smtClean="0"/>
              <a:t>[2]. </a:t>
            </a:r>
            <a:r>
              <a:rPr lang="en-US" altLang="zh-CN" sz="6000" dirty="0" err="1"/>
              <a:t>Shen</a:t>
            </a:r>
            <a:r>
              <a:rPr lang="en-US" altLang="zh-CN" sz="6000" dirty="0"/>
              <a:t> Z, </a:t>
            </a:r>
            <a:r>
              <a:rPr lang="en-US" altLang="zh-CN" sz="6000" dirty="0" err="1"/>
              <a:t>Xu</a:t>
            </a:r>
            <a:r>
              <a:rPr lang="en-US" altLang="zh-CN" sz="6000" dirty="0"/>
              <a:t> Y, Ni B, et al. Crowd Counting via Adversarial Cross-Scale Consistency Pursuit[C]//Proceedings of the IEEE Conference on Computer Vision and Pattern Recognition. 2018: 5245-5254.</a:t>
            </a:r>
          </a:p>
          <a:p>
            <a:r>
              <a:rPr lang="en-US" altLang="zh-CN" sz="6000" dirty="0" smtClean="0"/>
              <a:t>[3]. </a:t>
            </a:r>
            <a:r>
              <a:rPr lang="en-US" altLang="zh-CN" sz="6000" dirty="0"/>
              <a:t>Sam D B, Surya S, </a:t>
            </a:r>
            <a:r>
              <a:rPr lang="en-US" altLang="zh-CN" sz="6000" dirty="0" err="1"/>
              <a:t>Babu</a:t>
            </a:r>
            <a:r>
              <a:rPr lang="en-US" altLang="zh-CN" sz="6000" dirty="0"/>
              <a:t> R V. Switching convolutional neural network for crowd counting[C]//Proceedings of the IEEE Conference on Computer Vision and Pattern Recognition. 2017, 1(3): 6.</a:t>
            </a:r>
          </a:p>
          <a:p>
            <a:r>
              <a:rPr lang="en-US" altLang="zh-CN" sz="6000" dirty="0" smtClean="0"/>
              <a:t>[4]. </a:t>
            </a:r>
            <a:r>
              <a:rPr lang="en-US" altLang="zh-CN" sz="6000" dirty="0" err="1"/>
              <a:t>Zeng</a:t>
            </a:r>
            <a:r>
              <a:rPr lang="en-US" altLang="zh-CN" sz="6000" dirty="0"/>
              <a:t> L, </a:t>
            </a:r>
            <a:r>
              <a:rPr lang="en-US" altLang="zh-CN" sz="6000" dirty="0" err="1"/>
              <a:t>Xu</a:t>
            </a:r>
            <a:r>
              <a:rPr lang="en-US" altLang="zh-CN" sz="6000" dirty="0"/>
              <a:t> X, </a:t>
            </a:r>
            <a:r>
              <a:rPr lang="en-US" altLang="zh-CN" sz="6000" dirty="0" err="1"/>
              <a:t>Cai</a:t>
            </a:r>
            <a:r>
              <a:rPr lang="en-US" altLang="zh-CN" sz="6000" dirty="0"/>
              <a:t> B, et al. Multi-scale convolutional neural networks for crowd counting[C]//Image Processing (ICIP), 2017 IEEE International Conference on. IEEE, 2017: 465-469.</a:t>
            </a:r>
          </a:p>
          <a:p>
            <a:r>
              <a:rPr lang="en-US" altLang="zh-CN" sz="6000" dirty="0" smtClean="0"/>
              <a:t>[5]. </a:t>
            </a:r>
            <a:r>
              <a:rPr lang="en-US" altLang="zh-CN" sz="6000" dirty="0"/>
              <a:t>Li Y, Zhang X, Chen D. </a:t>
            </a:r>
            <a:r>
              <a:rPr lang="en-US" altLang="zh-CN" sz="6000" dirty="0" err="1"/>
              <a:t>CSRNet</a:t>
            </a:r>
            <a:r>
              <a:rPr lang="en-US" altLang="zh-CN" sz="6000" dirty="0"/>
              <a:t>: Dilated convolutional neural networks for understanding the highly congested scenes[C]//Proceedings of the IEEE Conference on Computer Vision and Pattern Recognition. 2018: 1091-1100.</a:t>
            </a:r>
          </a:p>
          <a:p>
            <a:r>
              <a:rPr lang="en-US" altLang="zh-CN" sz="6000" dirty="0" smtClean="0"/>
              <a:t>[6]. </a:t>
            </a:r>
            <a:r>
              <a:rPr lang="en-US" altLang="zh-CN" sz="6000" dirty="0"/>
              <a:t>Liu J, </a:t>
            </a:r>
            <a:r>
              <a:rPr lang="en-US" altLang="zh-CN" sz="6000" dirty="0" err="1"/>
              <a:t>Gao</a:t>
            </a:r>
            <a:r>
              <a:rPr lang="en-US" altLang="zh-CN" sz="6000" dirty="0"/>
              <a:t> C, </a:t>
            </a:r>
            <a:r>
              <a:rPr lang="en-US" altLang="zh-CN" sz="6000" dirty="0" err="1"/>
              <a:t>Meng</a:t>
            </a:r>
            <a:r>
              <a:rPr lang="en-US" altLang="zh-CN" sz="6000" dirty="0"/>
              <a:t> D, et al. </a:t>
            </a:r>
            <a:r>
              <a:rPr lang="en-US" altLang="zh-CN" sz="6000" dirty="0" err="1"/>
              <a:t>DecideNet</a:t>
            </a:r>
            <a:r>
              <a:rPr lang="en-US" altLang="zh-CN" sz="6000" dirty="0"/>
              <a:t>: Counting Varying Density Crowds Through Attention Guided Detection and Density Estimation[J]. 2017</a:t>
            </a:r>
            <a:r>
              <a:rPr lang="en-US" altLang="zh-CN" sz="6000" dirty="0" smtClean="0"/>
              <a:t>.</a:t>
            </a:r>
          </a:p>
          <a:p>
            <a:r>
              <a:rPr lang="en-US" altLang="zh-CN" sz="6000" dirty="0" smtClean="0"/>
              <a:t>[7].</a:t>
            </a:r>
            <a:r>
              <a:rPr lang="en-US" altLang="zh-CN" sz="3200" dirty="0" smtClean="0"/>
              <a:t>  </a:t>
            </a:r>
            <a:r>
              <a:rPr lang="en-US" altLang="zh-CN" sz="6000" dirty="0" smtClean="0"/>
              <a:t>Wang</a:t>
            </a:r>
            <a:r>
              <a:rPr lang="en-US" altLang="zh-CN" sz="6000" dirty="0"/>
              <a:t>, C., Zhang, H., Yang, L., Liu, S., Cao, X., 2015. </a:t>
            </a:r>
            <a:r>
              <a:rPr lang="en-US" altLang="zh-CN" sz="6000" dirty="0" smtClean="0"/>
              <a:t>Deep people counting </a:t>
            </a:r>
            <a:r>
              <a:rPr lang="en-US" altLang="zh-CN" sz="6000" dirty="0"/>
              <a:t>in extremely dense crowds, in: Proceedings of the 23rd </a:t>
            </a:r>
            <a:r>
              <a:rPr lang="en-US" altLang="zh-CN" sz="6000" dirty="0" smtClean="0"/>
              <a:t>ACM international </a:t>
            </a:r>
            <a:r>
              <a:rPr lang="en-US" altLang="zh-CN" sz="6000" dirty="0"/>
              <a:t>conference on Multimedia, ACM. pp. 1299–1302.</a:t>
            </a:r>
          </a:p>
          <a:p>
            <a:r>
              <a:rPr lang="en-US" altLang="zh-CN" sz="6000" dirty="0" smtClean="0"/>
              <a:t>[8]. </a:t>
            </a:r>
            <a:r>
              <a:rPr lang="en-US" altLang="zh-CN" sz="3200" dirty="0" smtClean="0"/>
              <a:t> </a:t>
            </a:r>
            <a:r>
              <a:rPr lang="en-US" altLang="zh-CN" sz="6100" dirty="0" err="1"/>
              <a:t>Mundhenk</a:t>
            </a:r>
            <a:r>
              <a:rPr lang="en-US" altLang="zh-CN" sz="6100" dirty="0"/>
              <a:t>, T.N., </a:t>
            </a:r>
            <a:r>
              <a:rPr lang="en-US" altLang="zh-CN" sz="6100" dirty="0" err="1"/>
              <a:t>Konjevod</a:t>
            </a:r>
            <a:r>
              <a:rPr lang="en-US" altLang="zh-CN" sz="6100" dirty="0"/>
              <a:t>, G., </a:t>
            </a:r>
            <a:r>
              <a:rPr lang="en-US" altLang="zh-CN" sz="6100" dirty="0" err="1"/>
              <a:t>Sakla</a:t>
            </a:r>
            <a:r>
              <a:rPr lang="en-US" altLang="zh-CN" sz="6100" dirty="0"/>
              <a:t>, W.A., </a:t>
            </a:r>
            <a:r>
              <a:rPr lang="en-US" altLang="zh-CN" sz="6100" dirty="0" err="1"/>
              <a:t>Boakye</a:t>
            </a:r>
            <a:r>
              <a:rPr lang="en-US" altLang="zh-CN" sz="6100" dirty="0"/>
              <a:t>, K., 2016. A </a:t>
            </a:r>
            <a:r>
              <a:rPr lang="en-US" altLang="zh-CN" sz="6100" dirty="0" smtClean="0"/>
              <a:t>large contextual </a:t>
            </a:r>
            <a:r>
              <a:rPr lang="en-US" altLang="zh-CN" sz="6100" dirty="0"/>
              <a:t>dataset for classification, detection and counting of cars </a:t>
            </a:r>
            <a:r>
              <a:rPr lang="en-US" altLang="zh-CN" sz="6100" dirty="0" smtClean="0"/>
              <a:t>with deep </a:t>
            </a:r>
            <a:r>
              <a:rPr lang="en-US" altLang="zh-CN" sz="6100" dirty="0"/>
              <a:t>learning, in: European Conference on Computer Vision, </a:t>
            </a:r>
            <a:r>
              <a:rPr lang="en-US" altLang="zh-CN" sz="6100" dirty="0" smtClean="0"/>
              <a:t>Springer. pp</a:t>
            </a:r>
            <a:r>
              <a:rPr lang="en-US" altLang="zh-CN" sz="6100" dirty="0"/>
              <a:t>. 785–800.</a:t>
            </a:r>
          </a:p>
          <a:p>
            <a:r>
              <a:rPr lang="en-US" altLang="zh-CN" sz="6000" dirty="0" smtClean="0"/>
              <a:t>[9]. </a:t>
            </a:r>
            <a:r>
              <a:rPr lang="de-DE" altLang="zh-CN" sz="2800" dirty="0" smtClean="0"/>
              <a:t> </a:t>
            </a:r>
            <a:r>
              <a:rPr lang="de-DE" altLang="zh-CN" sz="6100" dirty="0"/>
              <a:t>Fu, M., Xu, P., Li, X., Liu, Q., Ye, M., Zhu, C., 2015. Fast crowd </a:t>
            </a:r>
            <a:r>
              <a:rPr lang="de-DE" altLang="zh-CN" sz="6100" dirty="0" smtClean="0"/>
              <a:t>density </a:t>
            </a:r>
            <a:r>
              <a:rPr lang="en-US" altLang="zh-CN" sz="6100" dirty="0" smtClean="0"/>
              <a:t>estimation </a:t>
            </a:r>
            <a:r>
              <a:rPr lang="en-US" altLang="zh-CN" sz="6100" dirty="0"/>
              <a:t>with convolutional neural networks. Engineering </a:t>
            </a:r>
            <a:r>
              <a:rPr lang="en-US" altLang="zh-CN" sz="6100" dirty="0" smtClean="0"/>
              <a:t>Applications of </a:t>
            </a:r>
            <a:r>
              <a:rPr lang="en-US" altLang="zh-CN" sz="6100" dirty="0"/>
              <a:t>Artificial Intelligence 43, 81–88</a:t>
            </a:r>
            <a:r>
              <a:rPr lang="en-US" altLang="zh-CN" sz="6100" dirty="0" smtClean="0"/>
              <a:t>.</a:t>
            </a:r>
          </a:p>
          <a:p>
            <a:r>
              <a:rPr lang="en-US" altLang="zh-CN" sz="6100" dirty="0" smtClean="0"/>
              <a:t>[10]. </a:t>
            </a:r>
            <a:r>
              <a:rPr lang="en-US" altLang="zh-CN" sz="6100" dirty="0"/>
              <a:t>Shang, C., Ai, H., </a:t>
            </a:r>
            <a:r>
              <a:rPr lang="en-US" altLang="zh-CN" sz="6100" dirty="0" err="1"/>
              <a:t>Bai</a:t>
            </a:r>
            <a:r>
              <a:rPr lang="en-US" altLang="zh-CN" sz="6100" dirty="0"/>
              <a:t>, B., 2016. End-to-end crowd counting via </a:t>
            </a:r>
            <a:r>
              <a:rPr lang="en-US" altLang="zh-CN" sz="6100" dirty="0" smtClean="0"/>
              <a:t>joint learning </a:t>
            </a:r>
            <a:r>
              <a:rPr lang="en-US" altLang="zh-CN" sz="6100" dirty="0"/>
              <a:t>local and global count, in: Image Processing (ICIP), 2016 </a:t>
            </a:r>
            <a:r>
              <a:rPr lang="en-US" altLang="zh-CN" sz="6100" dirty="0" smtClean="0"/>
              <a:t>IEEE International </a:t>
            </a:r>
            <a:r>
              <a:rPr lang="en-US" altLang="zh-CN" sz="6100" dirty="0"/>
              <a:t>Conference on, IEEE. pp. 1215–1219</a:t>
            </a:r>
            <a:r>
              <a:rPr lang="en-US" altLang="zh-CN" sz="6100" dirty="0" smtClean="0"/>
              <a:t>.</a:t>
            </a:r>
          </a:p>
          <a:p>
            <a:r>
              <a:rPr lang="en-US" altLang="zh-CN" sz="6000" dirty="0"/>
              <a:t>[</a:t>
            </a:r>
            <a:r>
              <a:rPr lang="en-US" altLang="zh-CN" sz="6000" dirty="0" smtClean="0"/>
              <a:t>11]. </a:t>
            </a:r>
            <a:r>
              <a:rPr lang="en-US" altLang="zh-CN" sz="6000" dirty="0"/>
              <a:t>Sheng, B., </a:t>
            </a:r>
            <a:r>
              <a:rPr lang="en-US" altLang="zh-CN" sz="6000" dirty="0" err="1"/>
              <a:t>Shen</a:t>
            </a:r>
            <a:r>
              <a:rPr lang="en-US" altLang="zh-CN" sz="6000" dirty="0"/>
              <a:t>, C., Lin, G., Li, J., Yang, W., Sun, C., 2016. </a:t>
            </a:r>
            <a:r>
              <a:rPr lang="en-US" altLang="zh-CN" sz="6000" dirty="0" smtClean="0"/>
              <a:t>Crowd counting </a:t>
            </a:r>
            <a:r>
              <a:rPr lang="en-US" altLang="zh-CN" sz="6000" dirty="0"/>
              <a:t>via weighted </a:t>
            </a:r>
            <a:r>
              <a:rPr lang="en-US" altLang="zh-CN" sz="6000" dirty="0" err="1"/>
              <a:t>vlad</a:t>
            </a:r>
            <a:r>
              <a:rPr lang="en-US" altLang="zh-CN" sz="6000" dirty="0"/>
              <a:t> on dense attribute feature maps. IEEE </a:t>
            </a:r>
            <a:r>
              <a:rPr lang="en-US" altLang="zh-CN" sz="6000" dirty="0" smtClean="0"/>
              <a:t>Transactions on </a:t>
            </a:r>
            <a:r>
              <a:rPr lang="en-US" altLang="zh-CN" sz="6000" dirty="0"/>
              <a:t>Circuits and Systems for Video Technology </a:t>
            </a:r>
            <a:r>
              <a:rPr lang="en-US" altLang="zh-CN" sz="6000" dirty="0" smtClean="0"/>
              <a:t>.</a:t>
            </a:r>
          </a:p>
          <a:p>
            <a:r>
              <a:rPr lang="en-US" altLang="zh-CN" sz="6000" dirty="0" smtClean="0"/>
              <a:t>[12]. </a:t>
            </a:r>
            <a:r>
              <a:rPr lang="en-US" altLang="zh-CN" sz="6000" dirty="0"/>
              <a:t>Zhang, C., Li, H., Wang, X., Yang, X., 2015. Cross-scene crowd </a:t>
            </a:r>
            <a:r>
              <a:rPr lang="en-US" altLang="zh-CN" sz="6000" dirty="0" smtClean="0"/>
              <a:t>counting via </a:t>
            </a:r>
            <a:r>
              <a:rPr lang="en-US" altLang="zh-CN" sz="6000" dirty="0"/>
              <a:t>deep convolutional neural networks, in: Proceedings of the </a:t>
            </a:r>
            <a:r>
              <a:rPr lang="en-US" altLang="zh-CN" sz="6000" dirty="0" smtClean="0"/>
              <a:t>IEEE Conference </a:t>
            </a:r>
            <a:r>
              <a:rPr lang="en-US" altLang="zh-CN" sz="6000" dirty="0"/>
              <a:t>on Computer Vision and Pattern Recognition, pp. 833–841</a:t>
            </a:r>
            <a:r>
              <a:rPr lang="en-US" altLang="zh-CN" sz="6000" dirty="0" smtClean="0"/>
              <a:t>.</a:t>
            </a:r>
          </a:p>
          <a:p>
            <a:r>
              <a:rPr lang="en-US" altLang="zh-CN" sz="6000" dirty="0" smtClean="0"/>
              <a:t>[13]. </a:t>
            </a:r>
            <a:r>
              <a:rPr lang="en-US" altLang="zh-CN" sz="6000" dirty="0" err="1"/>
              <a:t>Sindagi</a:t>
            </a:r>
            <a:r>
              <a:rPr lang="en-US" altLang="zh-CN" sz="6000" dirty="0"/>
              <a:t>, V., Patel, V., 2017. </a:t>
            </a:r>
            <a:r>
              <a:rPr lang="en-US" altLang="zh-CN" sz="6000" dirty="0" err="1"/>
              <a:t>Cnn</a:t>
            </a:r>
            <a:r>
              <a:rPr lang="en-US" altLang="zh-CN" sz="6000" dirty="0"/>
              <a:t>-based cascaded multi-task </a:t>
            </a:r>
            <a:r>
              <a:rPr lang="en-US" altLang="zh-CN" sz="6000" dirty="0" smtClean="0"/>
              <a:t>learning of </a:t>
            </a:r>
            <a:r>
              <a:rPr lang="en-US" altLang="zh-CN" sz="6000" dirty="0"/>
              <a:t>high-level prior and density estimation for crowd counting, in: </a:t>
            </a:r>
            <a:r>
              <a:rPr lang="en-US" altLang="zh-CN" sz="6000" dirty="0" smtClean="0"/>
              <a:t>Advanced Video </a:t>
            </a:r>
            <a:r>
              <a:rPr lang="en-US" altLang="zh-CN" sz="6000" dirty="0"/>
              <a:t>and Signal Based Surveillance (AVSS), 2017 IEEE </a:t>
            </a:r>
            <a:r>
              <a:rPr lang="en-US" altLang="zh-CN" sz="6000" dirty="0" smtClean="0"/>
              <a:t>International Conference </a:t>
            </a:r>
            <a:r>
              <a:rPr lang="en-US" altLang="zh-CN" sz="6000" dirty="0"/>
              <a:t>on, IEEE</a:t>
            </a:r>
            <a:r>
              <a:rPr lang="en-US" altLang="zh-CN" sz="6000" dirty="0" smtClean="0"/>
              <a:t>.</a:t>
            </a:r>
          </a:p>
          <a:p>
            <a:r>
              <a:rPr lang="en-US" altLang="zh-CN" sz="6000" dirty="0" smtClean="0"/>
              <a:t>[</a:t>
            </a:r>
            <a:r>
              <a:rPr lang="en-US" altLang="zh-CN" sz="6000" dirty="0"/>
              <a:t>14]. </a:t>
            </a:r>
            <a:r>
              <a:rPr lang="en-US" altLang="zh-CN" sz="6000" dirty="0" err="1"/>
              <a:t>Xu</a:t>
            </a:r>
            <a:r>
              <a:rPr lang="en-US" altLang="zh-CN" sz="6000" dirty="0"/>
              <a:t> B, </a:t>
            </a:r>
            <a:r>
              <a:rPr lang="en-US" altLang="zh-CN" sz="6000" dirty="0" err="1"/>
              <a:t>Qiu</a:t>
            </a:r>
            <a:r>
              <a:rPr lang="en-US" altLang="zh-CN" sz="6000" dirty="0"/>
              <a:t> G. Crowd density estimation based on rich features and random projection forest[C]// IEEE Winter Conference on Applications of Computer Vision. IEEE Computer Society, 2016:1-8.</a:t>
            </a:r>
            <a:endParaRPr lang="zh-CN" altLang="en-US" sz="6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05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1970" y="553599"/>
            <a:ext cx="20735449" cy="1499136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/>
              <a:t>难点</a:t>
            </a:r>
            <a:r>
              <a:rPr lang="zh-CN" altLang="en-US" sz="6000" dirty="0" smtClean="0"/>
              <a:t>分析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5640" y="2684414"/>
            <a:ext cx="20735449" cy="91231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4400" dirty="0" smtClean="0"/>
              <a:t>人群密度估计与计数存在以下等几个难点</a:t>
            </a:r>
            <a:r>
              <a:rPr lang="zh-CN" altLang="en-US" sz="4400" dirty="0" smtClean="0">
                <a:sym typeface="Wingdings" pitchFamily="2" charset="2"/>
              </a:rPr>
              <a:t>：</a:t>
            </a:r>
            <a:endParaRPr lang="en-US" altLang="zh-CN" sz="4400" dirty="0" smtClean="0">
              <a:sym typeface="Wingdings" pitchFamily="2" charset="2"/>
            </a:endParaRPr>
          </a:p>
          <a:p>
            <a:pPr marL="631923" lvl="1" indent="0">
              <a:lnSpc>
                <a:spcPct val="150000"/>
              </a:lnSpc>
              <a:buNone/>
            </a:pPr>
            <a:r>
              <a:rPr lang="zh-CN" altLang="en-US" sz="4000" dirty="0" smtClean="0">
                <a:sym typeface="Wingdings" pitchFamily="2" charset="2"/>
              </a:rPr>
              <a:t>（</a:t>
            </a:r>
            <a:r>
              <a:rPr lang="en-US" altLang="zh-CN" sz="4000" dirty="0" smtClean="0">
                <a:sym typeface="Wingdings" pitchFamily="2" charset="2"/>
              </a:rPr>
              <a:t>1</a:t>
            </a:r>
            <a:r>
              <a:rPr lang="zh-CN" altLang="en-US" sz="4000" dirty="0" smtClean="0">
                <a:sym typeface="Wingdings" pitchFamily="2" charset="2"/>
              </a:rPr>
              <a:t>）人物的遮挡</a:t>
            </a:r>
            <a:endParaRPr lang="en-US" altLang="zh-CN" sz="4000" dirty="0" smtClean="0">
              <a:sym typeface="Wingdings" pitchFamily="2" charset="2"/>
            </a:endParaRPr>
          </a:p>
          <a:p>
            <a:pPr marL="631923" lvl="1" indent="0">
              <a:lnSpc>
                <a:spcPct val="150000"/>
              </a:lnSpc>
              <a:buNone/>
            </a:pPr>
            <a:r>
              <a:rPr lang="zh-CN" altLang="en-US" sz="4000" dirty="0" smtClean="0">
                <a:sym typeface="Wingdings" pitchFamily="2" charset="2"/>
              </a:rPr>
              <a:t>（</a:t>
            </a:r>
            <a:r>
              <a:rPr lang="en-US" altLang="zh-CN" sz="4000" dirty="0" smtClean="0">
                <a:sym typeface="Wingdings" pitchFamily="2" charset="2"/>
              </a:rPr>
              <a:t>2</a:t>
            </a:r>
            <a:r>
              <a:rPr lang="zh-CN" altLang="en-US" sz="4000" dirty="0" smtClean="0">
                <a:sym typeface="Wingdings" pitchFamily="2" charset="2"/>
              </a:rPr>
              <a:t>）图像分辨率低</a:t>
            </a:r>
            <a:endParaRPr lang="en-US" altLang="zh-CN" sz="4000" dirty="0" smtClean="0">
              <a:sym typeface="Wingdings" pitchFamily="2" charset="2"/>
            </a:endParaRPr>
          </a:p>
          <a:p>
            <a:pPr marL="631923" lvl="1" indent="0">
              <a:lnSpc>
                <a:spcPct val="150000"/>
              </a:lnSpc>
              <a:buNone/>
            </a:pPr>
            <a:r>
              <a:rPr lang="zh-CN" altLang="en-US" sz="4000" dirty="0" smtClean="0">
                <a:sym typeface="Wingdings" pitchFamily="2" charset="2"/>
              </a:rPr>
              <a:t>（</a:t>
            </a:r>
            <a:r>
              <a:rPr lang="en-US" altLang="zh-CN" sz="4000" dirty="0" smtClean="0">
                <a:sym typeface="Wingdings" pitchFamily="2" charset="2"/>
              </a:rPr>
              <a:t>3</a:t>
            </a:r>
            <a:r>
              <a:rPr lang="zh-CN" altLang="en-US" sz="4000" dirty="0" smtClean="0">
                <a:sym typeface="Wingdings" pitchFamily="2" charset="2"/>
              </a:rPr>
              <a:t>）图像存在透视变换</a:t>
            </a:r>
            <a:endParaRPr lang="en-US" altLang="zh-CN" sz="4000" dirty="0" smtClean="0">
              <a:sym typeface="Wingdings" pitchFamily="2" charset="2"/>
            </a:endParaRPr>
          </a:p>
          <a:p>
            <a:pPr marL="631923" lvl="1" indent="0">
              <a:lnSpc>
                <a:spcPct val="150000"/>
              </a:lnSpc>
              <a:buNone/>
            </a:pPr>
            <a:r>
              <a:rPr lang="zh-CN" altLang="en-US" sz="4000" dirty="0" smtClean="0">
                <a:sym typeface="Wingdings" pitchFamily="2" charset="2"/>
              </a:rPr>
              <a:t>（</a:t>
            </a:r>
            <a:r>
              <a:rPr lang="en-US" altLang="zh-CN" sz="4000" dirty="0" smtClean="0">
                <a:sym typeface="Wingdings" pitchFamily="2" charset="2"/>
              </a:rPr>
              <a:t>4</a:t>
            </a:r>
            <a:r>
              <a:rPr lang="zh-CN" altLang="en-US" sz="4000" dirty="0" smtClean="0">
                <a:sym typeface="Wingdings" pitchFamily="2" charset="2"/>
              </a:rPr>
              <a:t>）尺度不一</a:t>
            </a:r>
            <a:endParaRPr lang="en-US" altLang="zh-CN" sz="4000" dirty="0" smtClean="0">
              <a:sym typeface="Wingdings" pitchFamily="2" charset="2"/>
            </a:endParaRPr>
          </a:p>
          <a:p>
            <a:pPr marL="631923" lvl="1" indent="0">
              <a:lnSpc>
                <a:spcPct val="150000"/>
              </a:lnSpc>
              <a:buNone/>
            </a:pPr>
            <a:r>
              <a:rPr lang="zh-CN" altLang="en-US" sz="4000" dirty="0" smtClean="0">
                <a:sym typeface="Wingdings" pitchFamily="2" charset="2"/>
              </a:rPr>
              <a:t>（</a:t>
            </a:r>
            <a:r>
              <a:rPr lang="en-US" altLang="zh-CN" sz="4000" dirty="0" smtClean="0">
                <a:sym typeface="Wingdings" pitchFamily="2" charset="2"/>
              </a:rPr>
              <a:t>5</a:t>
            </a:r>
            <a:r>
              <a:rPr lang="zh-CN" altLang="en-US" sz="4000" dirty="0" smtClean="0">
                <a:sym typeface="Wingdings" pitchFamily="2" charset="2"/>
              </a:rPr>
              <a:t>）训练样本分布不均匀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4804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1970" y="553599"/>
            <a:ext cx="20735449" cy="1499136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现存方案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5640" y="2139609"/>
            <a:ext cx="20735449" cy="1009718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4000" dirty="0" smtClean="0"/>
              <a:t>传统解决方案</a:t>
            </a:r>
            <a:endParaRPr lang="en-US" altLang="zh-CN" sz="40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55982"/>
              </p:ext>
            </p:extLst>
          </p:nvPr>
        </p:nvGraphicFramePr>
        <p:xfrm>
          <a:off x="1371437" y="4786328"/>
          <a:ext cx="21204176" cy="480374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1713"/>
                <a:gridCol w="862823"/>
                <a:gridCol w="6008914"/>
                <a:gridCol w="7053943"/>
                <a:gridCol w="6456783"/>
              </a:tblGrid>
              <a:tr h="87182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传统方式</a:t>
                      </a:r>
                      <a:endParaRPr lang="zh-CN" altLang="en-US" sz="2800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Detection-based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Regression-based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Density estimation based</a:t>
                      </a:r>
                      <a:endParaRPr lang="zh-CN" altLang="en-US" sz="2800" dirty="0"/>
                    </a:p>
                  </a:txBody>
                  <a:tcPr/>
                </a:tc>
              </a:tr>
              <a:tr h="253965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2106412" rtl="0" eaLnBrk="1" latinLnBrk="0" hangingPunct="1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方法描述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滑窗的形式来进行特征提取</a:t>
                      </a:r>
                      <a:endParaRPr lang="en-US" altLang="zh-CN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使用</a:t>
                      </a: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boosting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对进行分类</a:t>
                      </a:r>
                      <a:endParaRPr lang="en-US" altLang="zh-CN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根据分类结果统计行人数量</a:t>
                      </a:r>
                      <a:endParaRPr lang="en-US" altLang="zh-CN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贡献：为了减缓遮挡问题，提出了基于</a:t>
                      </a: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shape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的方式。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局部低维特征提取</a:t>
                      </a:r>
                      <a:endParaRPr lang="en-US" altLang="zh-CN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使用回归方式训练局部特征与人数的映射模型，（这里会使用背景分割技术）</a:t>
                      </a:r>
                      <a:endParaRPr lang="en-US" altLang="zh-CN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将稀疏和不平衡样本中提取的特征映射进入一个累计属性的空间</a:t>
                      </a:r>
                      <a:endParaRPr lang="en-US" altLang="zh-CN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贡献：缓解了透视变换、尺度、数据不平衡等问题。</a:t>
                      </a:r>
                      <a:endParaRPr lang="en-US" altLang="zh-CN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2106412" rtl="0" eaLnBrk="1" latinLnBrk="0" hangingPunct="1"/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局部特征提取</a:t>
                      </a:r>
                      <a:endParaRPr lang="en-US" altLang="zh-CN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2106412" rtl="0" eaLnBrk="1" latinLnBrk="0" hangingPunct="1"/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使用回归方式将局部特征与对应区域的密度图映射</a:t>
                      </a:r>
                      <a:endParaRPr lang="en-US" altLang="zh-CN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2106412" rtl="0" eaLnBrk="1" latinLnBrk="0" hangingPunct="1"/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累加密度估计图得到估计人群数量</a:t>
                      </a:r>
                      <a:endParaRPr lang="en-US" altLang="zh-CN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2106412" rtl="0" eaLnBrk="1" latinLnBrk="0" hangingPunct="1"/>
                      <a:endParaRPr lang="en-US" altLang="zh-CN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2106412" rtl="0" eaLnBrk="1" latinLnBrk="0" hangingPunct="1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贡献：</a:t>
                      </a: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缩减了估计时间，提高了其效率。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437" y="3712797"/>
            <a:ext cx="929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Table 1:</a:t>
            </a:r>
            <a:r>
              <a:rPr lang="zh-CN" altLang="en-US" sz="3600" dirty="0"/>
              <a:t>传统</a:t>
            </a:r>
            <a:r>
              <a:rPr lang="zh-CN" altLang="en-US" sz="3600" dirty="0" smtClean="0"/>
              <a:t>方式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7876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1970" y="553599"/>
            <a:ext cx="20735449" cy="15737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/>
              <a:t>现存方案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277" y="2553786"/>
            <a:ext cx="20735449" cy="91231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4000" dirty="0" smtClean="0"/>
              <a:t>基于神经网络方案</a:t>
            </a:r>
            <a:endParaRPr lang="zh-CN" altLang="en-US" sz="4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43698"/>
              </p:ext>
            </p:extLst>
          </p:nvPr>
        </p:nvGraphicFramePr>
        <p:xfrm>
          <a:off x="1293161" y="5209873"/>
          <a:ext cx="21204176" cy="60216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29904"/>
                <a:gridCol w="661418"/>
                <a:gridCol w="4058911"/>
                <a:gridCol w="5187822"/>
                <a:gridCol w="5542384"/>
                <a:gridCol w="5123737"/>
              </a:tblGrid>
              <a:tr h="761719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基于</a:t>
                      </a:r>
                      <a:r>
                        <a:rPr lang="en-US" altLang="zh-CN" sz="2800" dirty="0" smtClean="0"/>
                        <a:t>CNNs</a:t>
                      </a:r>
                      <a:r>
                        <a:rPr lang="zh-CN" altLang="en-US" sz="2800" dirty="0" smtClean="0"/>
                        <a:t>方法</a:t>
                      </a:r>
                      <a:endParaRPr lang="zh-CN" altLang="en-US" sz="2800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Basic CNNS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Scale-aware models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Context-aware</a:t>
                      </a:r>
                      <a:r>
                        <a:rPr lang="en-US" altLang="zh-CN" sz="2800" baseline="0" dirty="0" smtClean="0"/>
                        <a:t> models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Multi-task frameworks</a:t>
                      </a:r>
                      <a:endParaRPr lang="zh-CN" altLang="en-US" sz="2800" dirty="0"/>
                    </a:p>
                  </a:txBody>
                  <a:tcPr/>
                </a:tc>
              </a:tr>
              <a:tr h="212737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2106412" rtl="0" eaLnBrk="1" latinLnBrk="0" hangingPunct="1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方法描述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构建卷积神经网络</a:t>
                      </a:r>
                      <a:endParaRPr lang="en-US" altLang="zh-CN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训练模型</a:t>
                      </a:r>
                      <a:endParaRPr lang="en-US" altLang="zh-CN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使用模型估计人群密度并计数</a:t>
                      </a:r>
                      <a:endParaRPr lang="en-US" altLang="zh-CN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模型不足：简单的卷积模型模型不具有鲁棒性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构建多尺度神经网络</a:t>
                      </a:r>
                      <a:endParaRPr lang="en-US" altLang="zh-CN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训练模型</a:t>
                      </a:r>
                      <a:endParaRPr lang="en-US" altLang="zh-CN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使用模型估计人群密度计数量</a:t>
                      </a:r>
                      <a:endParaRPr lang="en-US" altLang="zh-CN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模型贡献：可以减缓尺度不一的影响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结构局部和全局上下文信息构建神经网络</a:t>
                      </a:r>
                      <a:endParaRPr lang="en-US" altLang="zh-CN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训练模型</a:t>
                      </a:r>
                      <a:endParaRPr lang="en-US" altLang="zh-CN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使用模型估计人群密度计数量</a:t>
                      </a:r>
                      <a:endParaRPr lang="en-US" altLang="zh-CN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2106412" rtl="0" eaLnBrk="1" latinLnBrk="0" hangingPunct="1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模型贡献：实现较低的估计错误。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2106412" rtl="0" eaLnBrk="1" latinLnBrk="0" hangingPunct="1"/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构建多任务模型</a:t>
                      </a:r>
                      <a:endParaRPr lang="en-US" altLang="zh-CN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2106412" rtl="0" eaLnBrk="1" latinLnBrk="0" hangingPunct="1"/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训练模型</a:t>
                      </a:r>
                      <a:endParaRPr lang="en-US" altLang="zh-CN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2106412" rtl="0" eaLnBrk="1" latinLnBrk="0" hangingPunct="1"/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使用模型估计人群密度计数量</a:t>
                      </a:r>
                      <a:endParaRPr lang="en-US" altLang="zh-CN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2106412" rtl="0" eaLnBrk="1" latinLnBrk="0" hangingPunct="1"/>
                      <a:endParaRPr lang="en-US" altLang="zh-CN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2106412" rtl="0" eaLnBrk="1" latinLnBrk="0" hangingPunct="1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模型贡献：增加了识别精度</a:t>
                      </a:r>
                      <a:endParaRPr lang="en-US" altLang="zh-CN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814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2106412" rtl="0" eaLnBrk="1" latinLnBrk="0" hangingPunct="1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存在模型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文献</a:t>
                      </a: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[8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7]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MCNN[1]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ACSCP[2]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MSCNN[4]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</a:p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文献</a:t>
                      </a: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[11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10]</a:t>
                      </a:r>
                      <a:endParaRPr lang="zh-CN" altLang="en-US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2106412" rtl="0" eaLnBrk="1" latinLnBrk="0" hangingPunct="1"/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2106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文献</a:t>
                      </a: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[13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12]</a:t>
                      </a:r>
                      <a:endParaRPr lang="zh-CN" altLang="en-US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2106412" rtl="0" eaLnBrk="1" latinLnBrk="0" hangingPunct="1"/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93161" y="4191373"/>
            <a:ext cx="13673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Table 2:</a:t>
            </a:r>
            <a:r>
              <a:rPr lang="zh-CN" altLang="en-US" sz="3600" dirty="0"/>
              <a:t>基于神经网络</a:t>
            </a:r>
            <a:r>
              <a:rPr lang="zh-CN" altLang="en-US" sz="3600" dirty="0" smtClean="0"/>
              <a:t>方式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2405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1970" y="553599"/>
            <a:ext cx="20735449" cy="1275201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/>
              <a:t>现存方案</a:t>
            </a:r>
          </a:p>
        </p:txBody>
      </p:sp>
      <p:graphicFrame>
        <p:nvGraphicFramePr>
          <p:cNvPr id="10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021666"/>
              </p:ext>
            </p:extLst>
          </p:nvPr>
        </p:nvGraphicFramePr>
        <p:xfrm>
          <a:off x="3478967" y="3411342"/>
          <a:ext cx="16056054" cy="698715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355768"/>
                <a:gridCol w="1814327"/>
                <a:gridCol w="1632894"/>
                <a:gridCol w="1451461"/>
                <a:gridCol w="1632894"/>
                <a:gridCol w="1383608"/>
                <a:gridCol w="1700747"/>
                <a:gridCol w="1489321"/>
                <a:gridCol w="1595034"/>
              </a:tblGrid>
              <a:tr h="51076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3000" u="none" strike="noStrike" kern="1200" baseline="0" dirty="0" smtClean="0"/>
                        <a:t>          Dataset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3000" u="none" strike="noStrike" kern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u="none" strike="noStrike" kern="1200" baseline="0" dirty="0" smtClean="0"/>
                        <a:t>Method</a:t>
                      </a:r>
                      <a:endParaRPr lang="zh-CN" altLang="en-US" sz="3000" u="none" strike="noStrike" kern="1200" baseline="0" dirty="0" smtClean="0"/>
                    </a:p>
                  </a:txBody>
                  <a:tcPr marL="230394" marR="230394" marT="122894" marB="122894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Shanghai Tech-A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Shanghai Tech-B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UCF CC 50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UCSD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1413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u="none" strike="noStrike" kern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MAE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MSE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MAE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MSE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MAE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MSE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MAE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MSE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</a:tr>
              <a:tr h="879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MCNN [1]</a:t>
                      </a:r>
                      <a:endParaRPr lang="zh-CN" altLang="en-US" sz="4800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110.0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173.2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26.4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41.3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377.6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509.1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1.07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</a:tr>
              <a:tr h="69639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ACSCP[2]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75.7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102.7</a:t>
                      </a:r>
                      <a:endParaRPr lang="zh-CN" altLang="en-US" sz="3000" b="1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17.2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27.4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291.0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404.6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1.04</a:t>
                      </a:r>
                      <a:endParaRPr lang="zh-CN" altLang="en-US" sz="3000" b="1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</a:tr>
              <a:tr h="75042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000" b="1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SwitchCNN</a:t>
                      </a:r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90.4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135.0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21.6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33.4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318.1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439.2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1.62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2.10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</a:tr>
              <a:tr h="7033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MSCNN[4]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83.8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127.4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17.7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30.2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363.7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468.4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738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000" b="1" u="none" strike="noStrik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CSRNet</a:t>
                      </a:r>
                      <a:r>
                        <a:rPr lang="en-US" altLang="zh-CN" sz="3000" b="1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  <a:endParaRPr lang="zh-CN" altLang="en-US" sz="3000" b="1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68.2</a:t>
                      </a:r>
                      <a:endParaRPr lang="zh-CN" altLang="en-US" sz="3000" b="1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115.0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10.6</a:t>
                      </a:r>
                      <a:endParaRPr lang="zh-CN" altLang="en-US" sz="3000" b="1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16.0</a:t>
                      </a:r>
                      <a:endParaRPr lang="zh-CN" altLang="en-US" sz="3000" b="1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266.1</a:t>
                      </a:r>
                      <a:endParaRPr lang="zh-CN" altLang="en-US" sz="3000" b="1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397.5</a:t>
                      </a:r>
                      <a:endParaRPr lang="zh-CN" altLang="en-US" sz="3000" b="1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1.16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1.47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</a:tr>
              <a:tr h="685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000" b="1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DecideNet</a:t>
                      </a:r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21.53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31.98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8917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dirty="0" smtClean="0"/>
                        <a:t>RPF[14]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2106412" rtl="0" eaLnBrk="1" latinLnBrk="0" hangingPunct="1"/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2106412" rtl="0" eaLnBrk="1" latinLnBrk="0" hangingPunct="1"/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2106412" rtl="0" eaLnBrk="1" latinLnBrk="0" hangingPunct="1"/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2106412" rtl="0" eaLnBrk="1" latinLnBrk="0" hangingPunct="1"/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2106412" rtl="0" eaLnBrk="1" latinLnBrk="0" hangingPunct="1"/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2106412" rtl="0" eaLnBrk="1" latinLnBrk="0" hangingPunct="1"/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2106412" rtl="0" eaLnBrk="1" latinLnBrk="0" hangingPunct="1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1.9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2106412" rtl="0" eaLnBrk="1" latinLnBrk="0" hangingPunct="1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6.01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24595" y="2650214"/>
            <a:ext cx="15966074" cy="774090"/>
          </a:xfrm>
          <a:prstGeom prst="rect">
            <a:avLst/>
          </a:prstGeom>
          <a:noFill/>
        </p:spPr>
        <p:txBody>
          <a:bodyPr wrap="square" lIns="235933" tIns="117967" rIns="235933" bIns="117967" rtlCol="0">
            <a:spAutoFit/>
          </a:bodyPr>
          <a:lstStyle/>
          <a:p>
            <a:r>
              <a:rPr lang="en-US" altLang="zh-CN" dirty="0" smtClean="0"/>
              <a:t>Table 3. </a:t>
            </a:r>
            <a:r>
              <a:rPr lang="zh-CN" altLang="en-US" dirty="0" smtClean="0"/>
              <a:t>模型性能对比</a:t>
            </a:r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901276" y="1791478"/>
            <a:ext cx="20735449" cy="9123168"/>
          </a:xfrm>
          <a:prstGeom prst="rect">
            <a:avLst/>
          </a:prstGeom>
        </p:spPr>
        <p:txBody>
          <a:bodyPr vert="horz" lIns="210641" tIns="105321" rIns="210641" bIns="105321" rtlCol="0">
            <a:normAutofit/>
          </a:bodyPr>
          <a:lstStyle>
            <a:lvl1pPr marL="631924" indent="-631924" algn="l" defTabSz="2106412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5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263847" indent="-421282" algn="l" defTabSz="2106412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06412" indent="-526603" algn="l" defTabSz="2106412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4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738335" indent="-526603" algn="l" defTabSz="2106412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70259" indent="-526603" algn="l" defTabSz="2106412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37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96862" indent="-421282" algn="l" defTabSz="2106412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23465" indent="-421282" algn="l" defTabSz="2106412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0068" indent="-421282" algn="l" defTabSz="2106412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76671" indent="-421282" algn="l" defTabSz="2106412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zh-CN" altLang="en-US" sz="4000" dirty="0" smtClean="0"/>
              <a:t>性能对比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7817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1970" y="553599"/>
            <a:ext cx="20735449" cy="1928344"/>
          </a:xfrm>
        </p:spPr>
        <p:txBody>
          <a:bodyPr/>
          <a:lstStyle/>
          <a:p>
            <a:pPr algn="ctr"/>
            <a:r>
              <a:rPr lang="zh-CN" altLang="en-US" sz="6000" dirty="0" smtClean="0"/>
              <a:t>方案思路</a:t>
            </a:r>
            <a:endParaRPr lang="zh-CN" altLang="en-US" sz="6000" dirty="0"/>
          </a:p>
        </p:txBody>
      </p:sp>
      <p:sp>
        <p:nvSpPr>
          <p:cNvPr id="4" name="圆角矩形 3"/>
          <p:cNvSpPr/>
          <p:nvPr/>
        </p:nvSpPr>
        <p:spPr>
          <a:xfrm>
            <a:off x="5829294" y="3157370"/>
            <a:ext cx="11289323" cy="2723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4873" lvl="1" indent="-742950">
              <a:buFont typeface="+mj-lt"/>
              <a:buAutoNum type="arabicPeriod"/>
            </a:pPr>
            <a:r>
              <a:rPr lang="zh-CN" altLang="en-US" sz="4000" dirty="0"/>
              <a:t>神经网络方法优于传统方法</a:t>
            </a:r>
            <a:endParaRPr lang="en-US" altLang="zh-CN" sz="4000" dirty="0"/>
          </a:p>
          <a:p>
            <a:pPr marL="1374873" lvl="1" indent="-742950">
              <a:buFont typeface="+mj-lt"/>
              <a:buAutoNum type="arabicPeriod"/>
            </a:pPr>
            <a:r>
              <a:rPr lang="en-US" altLang="zh-CN" sz="4000" dirty="0" err="1"/>
              <a:t>CSRNet</a:t>
            </a:r>
            <a:r>
              <a:rPr lang="zh-CN" altLang="en-US" sz="4000" dirty="0"/>
              <a:t>模型的性能要优于其他模型的</a:t>
            </a:r>
            <a:r>
              <a:rPr lang="zh-CN" altLang="en-US" sz="4000" dirty="0" smtClean="0"/>
              <a:t>性能</a:t>
            </a:r>
            <a:endParaRPr lang="en-US" altLang="zh-CN" sz="4000" dirty="0"/>
          </a:p>
        </p:txBody>
      </p:sp>
      <p:sp>
        <p:nvSpPr>
          <p:cNvPr id="7" name="圆角矩形 6"/>
          <p:cNvSpPr/>
          <p:nvPr/>
        </p:nvSpPr>
        <p:spPr>
          <a:xfrm>
            <a:off x="5829293" y="7939505"/>
            <a:ext cx="11289323" cy="2725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7501" lvl="1" indent="-742950">
              <a:buFont typeface="+mj-lt"/>
              <a:buAutoNum type="arabicPeriod"/>
            </a:pPr>
            <a:r>
              <a:rPr lang="zh-CN" altLang="en-US" sz="4000" dirty="0" smtClean="0"/>
              <a:t>参考</a:t>
            </a:r>
            <a:r>
              <a:rPr lang="en-US" altLang="zh-CN" sz="4000" dirty="0" err="1" smtClean="0"/>
              <a:t>CSRNet</a:t>
            </a:r>
            <a:r>
              <a:rPr lang="zh-CN" altLang="en-US" sz="4000" dirty="0" smtClean="0"/>
              <a:t>模型</a:t>
            </a:r>
            <a:endParaRPr lang="en-US" altLang="zh-CN" sz="4000" dirty="0" smtClean="0"/>
          </a:p>
          <a:p>
            <a:pPr marL="1627501" lvl="1" indent="-742950">
              <a:buFont typeface="+mj-lt"/>
              <a:buAutoNum type="arabicPeriod"/>
            </a:pPr>
            <a:r>
              <a:rPr lang="zh-CN" altLang="en-US" sz="4000" dirty="0" smtClean="0"/>
              <a:t>设计了单</a:t>
            </a:r>
            <a:r>
              <a:rPr lang="zh-CN" altLang="en-US" sz="4000" dirty="0"/>
              <a:t>任务</a:t>
            </a:r>
            <a:r>
              <a:rPr lang="zh-CN" altLang="en-US" sz="4000" dirty="0" smtClean="0"/>
              <a:t>单列模型</a:t>
            </a:r>
            <a:endParaRPr lang="en-US" altLang="zh-CN" sz="4000" dirty="0" smtClean="0"/>
          </a:p>
        </p:txBody>
      </p:sp>
      <p:sp>
        <p:nvSpPr>
          <p:cNvPr id="6" name="下箭头 5"/>
          <p:cNvSpPr/>
          <p:nvPr/>
        </p:nvSpPr>
        <p:spPr>
          <a:xfrm>
            <a:off x="10710801" y="6019144"/>
            <a:ext cx="1617785" cy="1782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19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1970" y="553599"/>
            <a:ext cx="20735449" cy="1499136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目录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1971" y="2052736"/>
            <a:ext cx="8783338" cy="993606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5400" dirty="0" smtClean="0"/>
              <a:t>问题分析</a:t>
            </a:r>
            <a:endParaRPr lang="en-US" altLang="zh-CN" sz="5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5400" dirty="0"/>
              <a:t>现存方案</a:t>
            </a:r>
            <a:endParaRPr lang="en-US" altLang="zh-CN" sz="5400" dirty="0"/>
          </a:p>
          <a:p>
            <a:pPr>
              <a:buFont typeface="Wingdings" pitchFamily="2" charset="2"/>
              <a:buChar char="Ø"/>
            </a:pPr>
            <a:r>
              <a:rPr lang="zh-CN" altLang="en-US" sz="5400" dirty="0">
                <a:solidFill>
                  <a:srgbClr val="00B0F0"/>
                </a:solidFill>
              </a:rPr>
              <a:t>解决</a:t>
            </a:r>
            <a:r>
              <a:rPr lang="zh-CN" altLang="en-US" sz="5400" dirty="0" smtClean="0">
                <a:solidFill>
                  <a:srgbClr val="00B0F0"/>
                </a:solidFill>
              </a:rPr>
              <a:t>方案</a:t>
            </a:r>
            <a:endParaRPr lang="en-US" altLang="zh-CN" sz="5400" dirty="0" smtClean="0">
              <a:solidFill>
                <a:srgbClr val="00B0F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4400" dirty="0" smtClean="0">
                <a:solidFill>
                  <a:srgbClr val="00B0F0"/>
                </a:solidFill>
              </a:rPr>
              <a:t>数据分析</a:t>
            </a:r>
            <a:r>
              <a:rPr lang="zh-CN" altLang="en-US" sz="4400" dirty="0">
                <a:solidFill>
                  <a:srgbClr val="00B0F0"/>
                </a:solidFill>
              </a:rPr>
              <a:t>与</a:t>
            </a:r>
            <a:r>
              <a:rPr lang="zh-CN" altLang="en-US" sz="4400" dirty="0" smtClean="0">
                <a:solidFill>
                  <a:srgbClr val="00B0F0"/>
                </a:solidFill>
              </a:rPr>
              <a:t>处理</a:t>
            </a:r>
            <a:endParaRPr lang="en-US" altLang="zh-CN" sz="4400" dirty="0" smtClean="0">
              <a:solidFill>
                <a:srgbClr val="00B0F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4400" dirty="0" smtClean="0">
                <a:solidFill>
                  <a:srgbClr val="00B0F0"/>
                </a:solidFill>
              </a:rPr>
              <a:t>构建训练模型</a:t>
            </a:r>
            <a:endParaRPr lang="en-US" altLang="zh-CN" sz="4400" dirty="0" smtClean="0">
              <a:solidFill>
                <a:srgbClr val="00B0F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4400" dirty="0" smtClean="0">
                <a:solidFill>
                  <a:srgbClr val="00B0F0"/>
                </a:solidFill>
              </a:rPr>
              <a:t>训练与优化</a:t>
            </a:r>
            <a:endParaRPr lang="en-US" altLang="zh-CN" sz="4400" dirty="0" smtClean="0">
              <a:solidFill>
                <a:srgbClr val="00B0F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4400" dirty="0">
                <a:solidFill>
                  <a:srgbClr val="00B0F0"/>
                </a:solidFill>
              </a:rPr>
              <a:t>运行环境</a:t>
            </a:r>
            <a:r>
              <a:rPr lang="zh-CN" altLang="en-US" sz="4400" dirty="0" smtClean="0">
                <a:solidFill>
                  <a:srgbClr val="00B0F0"/>
                </a:solidFill>
              </a:rPr>
              <a:t>和效率分析</a:t>
            </a:r>
            <a:endParaRPr lang="en-US" altLang="zh-CN" sz="44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5400" dirty="0" smtClean="0"/>
              <a:t>总结</a:t>
            </a:r>
            <a:endParaRPr lang="en-US" altLang="zh-CN" sz="5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5400" dirty="0"/>
              <a:t>致谢</a:t>
            </a:r>
            <a:endParaRPr lang="en-US" altLang="zh-CN" sz="5400" dirty="0" smtClean="0"/>
          </a:p>
        </p:txBody>
      </p:sp>
    </p:spTree>
    <p:extLst>
      <p:ext uri="{BB962C8B-B14F-4D97-AF65-F5344CB8AC3E}">
        <p14:creationId xmlns:p14="http://schemas.microsoft.com/office/powerpoint/2010/main" val="224842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1970" y="553599"/>
            <a:ext cx="20735449" cy="1480474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/>
              <a:t>数据分析与处理</a:t>
            </a:r>
          </a:p>
        </p:txBody>
      </p:sp>
      <p:graphicFrame>
        <p:nvGraphicFramePr>
          <p:cNvPr id="7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120465"/>
              </p:ext>
            </p:extLst>
          </p:nvPr>
        </p:nvGraphicFramePr>
        <p:xfrm>
          <a:off x="2810928" y="4576221"/>
          <a:ext cx="17262164" cy="65901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47221"/>
                <a:gridCol w="1995759"/>
                <a:gridCol w="2358625"/>
                <a:gridCol w="2358625"/>
                <a:gridCol w="2358625"/>
                <a:gridCol w="2540057"/>
                <a:gridCol w="2203252"/>
              </a:tblGrid>
              <a:tr h="9414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000" dirty="0" smtClean="0"/>
                        <a:t>数据集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000" dirty="0" smtClean="0"/>
                        <a:t>图片数量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000" dirty="0" smtClean="0"/>
                        <a:t>分辨率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000" dirty="0" smtClean="0"/>
                        <a:t>最小数量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000" dirty="0" smtClean="0"/>
                        <a:t>平均数量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000" dirty="0" smtClean="0"/>
                        <a:t>最大数量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000" dirty="0" smtClean="0"/>
                        <a:t>总数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</a:tr>
              <a:tr h="9414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UCSD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/>
                        <a:t>2000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/>
                        <a:t>158*238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/>
                        <a:t>11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/>
                        <a:t>25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/>
                        <a:t>46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/>
                        <a:t>49855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</a:tr>
              <a:tr h="941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UCF_CC_50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/>
                        <a:t>50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/>
                        <a:t>Varied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/>
                        <a:t>94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/>
                        <a:t>1279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/>
                        <a:t>4543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/>
                        <a:t>63974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</a:tr>
              <a:tr h="941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Shanghai Tech-A</a:t>
                      </a:r>
                      <a:endParaRPr lang="zh-CN" altLang="en-US" sz="3000" b="1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/>
                        <a:t>482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/>
                        <a:t>Varied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/>
                        <a:t>33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/>
                        <a:t>501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/>
                        <a:t>3139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/>
                        <a:t>241677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</a:tr>
              <a:tr h="941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b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Shanghai Tech-B</a:t>
                      </a:r>
                      <a:endParaRPr lang="zh-CN" altLang="en-US" sz="3000" b="1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/>
                        <a:t>716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/>
                        <a:t>768*1024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/>
                        <a:t>9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/>
                        <a:t>123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/>
                        <a:t>578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/>
                        <a:t>88488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</a:tr>
              <a:tr h="941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/>
                        <a:t>BaiduStage1</a:t>
                      </a:r>
                      <a:endParaRPr lang="zh-CN" altLang="en-US" sz="3000" b="1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>
                          <a:solidFill>
                            <a:srgbClr val="FFFF00"/>
                          </a:solidFill>
                        </a:rPr>
                        <a:t>3618</a:t>
                      </a:r>
                      <a:endParaRPr lang="zh-CN" altLang="en-US" sz="3000" dirty="0">
                        <a:solidFill>
                          <a:srgbClr val="FFFF00"/>
                        </a:solidFill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/>
                        <a:t>Varied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zh-CN" altLang="en-US" sz="3000" dirty="0">
                        <a:solidFill>
                          <a:srgbClr val="FFFF00"/>
                        </a:solidFill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/>
                        <a:t>24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/>
                        <a:t>539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/>
                        <a:t>86069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</a:tr>
              <a:tr h="941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/>
                        <a:t>BaiduStage2</a:t>
                      </a:r>
                      <a:endParaRPr lang="zh-CN" altLang="en-US" sz="3000" b="1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>
                          <a:solidFill>
                            <a:srgbClr val="FFFF00"/>
                          </a:solidFill>
                        </a:rPr>
                        <a:t>2859</a:t>
                      </a:r>
                      <a:endParaRPr lang="zh-CN" altLang="en-US" sz="3000" dirty="0">
                        <a:solidFill>
                          <a:srgbClr val="FFFF00"/>
                        </a:solidFill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/>
                        <a:t>Varied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zh-CN" altLang="en-US" sz="3000" dirty="0">
                        <a:solidFill>
                          <a:srgbClr val="FFFF00"/>
                        </a:solidFill>
                      </a:endParaRPr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/>
                        <a:t>58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/>
                        <a:t>2672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/>
                        <a:t>165475</a:t>
                      </a:r>
                      <a:endParaRPr lang="zh-CN" altLang="en-US" sz="3000" dirty="0"/>
                    </a:p>
                  </a:txBody>
                  <a:tcPr marL="230394" marR="230394" marT="122894" marB="122894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10926" y="3414892"/>
            <a:ext cx="6894441" cy="774090"/>
          </a:xfrm>
          <a:prstGeom prst="rect">
            <a:avLst/>
          </a:prstGeom>
          <a:noFill/>
        </p:spPr>
        <p:txBody>
          <a:bodyPr wrap="square" lIns="235933" tIns="117967" rIns="235933" bIns="117967" rtlCol="0">
            <a:spAutoFit/>
          </a:bodyPr>
          <a:lstStyle/>
          <a:p>
            <a:r>
              <a:rPr lang="en-US" altLang="zh-CN" dirty="0" err="1" smtClean="0"/>
              <a:t>Tabel</a:t>
            </a:r>
            <a:r>
              <a:rPr lang="en-US" altLang="zh-CN" dirty="0" smtClean="0"/>
              <a:t> 5.</a:t>
            </a:r>
            <a:r>
              <a:rPr lang="zh-CN" altLang="en-US" dirty="0" smtClean="0"/>
              <a:t>训练</a:t>
            </a:r>
            <a:r>
              <a:rPr lang="zh-CN" altLang="en-US" dirty="0"/>
              <a:t>数据</a:t>
            </a:r>
            <a:r>
              <a:rPr lang="zh-CN" altLang="en-US" dirty="0" smtClean="0"/>
              <a:t>集统计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10926" y="11158645"/>
            <a:ext cx="17236103" cy="669125"/>
          </a:xfrm>
          <a:prstGeom prst="rect">
            <a:avLst/>
          </a:prstGeom>
          <a:noFill/>
        </p:spPr>
        <p:txBody>
          <a:bodyPr wrap="square" lIns="235933" tIns="117967" rIns="235933" bIns="117967" rtlCol="0">
            <a:spAutoFit/>
          </a:bodyPr>
          <a:lstStyle/>
          <a:p>
            <a:r>
              <a:rPr lang="en-US" altLang="zh-CN" sz="2800" dirty="0"/>
              <a:t>Stage1:dot</a:t>
            </a:r>
            <a:r>
              <a:rPr lang="zh-CN" altLang="en-US" sz="2800" dirty="0"/>
              <a:t>类型有</a:t>
            </a:r>
            <a:r>
              <a:rPr lang="en-US" altLang="zh-CN" sz="2800" dirty="0"/>
              <a:t>1399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bbox</a:t>
            </a:r>
            <a:r>
              <a:rPr lang="zh-CN" altLang="en-US" sz="2800" dirty="0"/>
              <a:t>类型有</a:t>
            </a:r>
            <a:r>
              <a:rPr lang="en-US" altLang="zh-CN" sz="2800" dirty="0"/>
              <a:t>2219    Stage2:dot</a:t>
            </a:r>
            <a:r>
              <a:rPr lang="zh-CN" altLang="en-US" sz="2800" dirty="0"/>
              <a:t>类型有</a:t>
            </a:r>
            <a:r>
              <a:rPr lang="en-US" altLang="zh-CN" sz="2800" dirty="0"/>
              <a:t>1132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bbox</a:t>
            </a:r>
            <a:r>
              <a:rPr lang="zh-CN" altLang="en-US" sz="2800" dirty="0"/>
              <a:t>类型有</a:t>
            </a:r>
            <a:r>
              <a:rPr lang="en-US" altLang="zh-CN" sz="2800" dirty="0"/>
              <a:t>1727</a:t>
            </a:r>
            <a:endParaRPr lang="zh-CN" altLang="en-US" sz="28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901277" y="2328580"/>
            <a:ext cx="20735449" cy="9123168"/>
          </a:xfrm>
          <a:prstGeom prst="rect">
            <a:avLst/>
          </a:prstGeom>
        </p:spPr>
        <p:txBody>
          <a:bodyPr vert="horz" lIns="210641" tIns="105321" rIns="210641" bIns="105321" rtlCol="0">
            <a:normAutofit/>
          </a:bodyPr>
          <a:lstStyle>
            <a:lvl1pPr marL="631924" indent="-631924" algn="l" defTabSz="2106412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5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263847" indent="-421282" algn="l" defTabSz="2106412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06412" indent="-526603" algn="l" defTabSz="2106412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4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738335" indent="-526603" algn="l" defTabSz="2106412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70259" indent="-526603" algn="l" defTabSz="2106412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37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96862" indent="-421282" algn="l" defTabSz="2106412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23465" indent="-421282" algn="l" defTabSz="2106412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0068" indent="-421282" algn="l" defTabSz="2106412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76671" indent="-421282" algn="l" defTabSz="2106412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zh-CN" altLang="en-US" sz="4000" dirty="0" smtClean="0"/>
              <a:t>竞赛数据分析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338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茅草">
  <a:themeElements>
    <a:clrScheme name="茅草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茅草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</TotalTime>
  <Words>1823</Words>
  <Application>Microsoft Office PowerPoint</Application>
  <PresentationFormat>自定义</PresentationFormat>
  <Paragraphs>368</Paragraphs>
  <Slides>22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茅草</vt:lpstr>
      <vt:lpstr>人群密度估计</vt:lpstr>
      <vt:lpstr>目录</vt:lpstr>
      <vt:lpstr>难点分析</vt:lpstr>
      <vt:lpstr>现存方案</vt:lpstr>
      <vt:lpstr>现存方案</vt:lpstr>
      <vt:lpstr>现存方案</vt:lpstr>
      <vt:lpstr>方案思路</vt:lpstr>
      <vt:lpstr>目录</vt:lpstr>
      <vt:lpstr>数据分析与处理</vt:lpstr>
      <vt:lpstr>数据分析与处理</vt:lpstr>
      <vt:lpstr>数据分析与处理</vt:lpstr>
      <vt:lpstr>数据分析与处理</vt:lpstr>
      <vt:lpstr>数据分析与处理</vt:lpstr>
      <vt:lpstr>网络模型</vt:lpstr>
      <vt:lpstr>网络模型</vt:lpstr>
      <vt:lpstr>训练与优化</vt:lpstr>
      <vt:lpstr>PowerPoint 演示文稿</vt:lpstr>
      <vt:lpstr>方案优化</vt:lpstr>
      <vt:lpstr>方案优化</vt:lpstr>
      <vt:lpstr>运行环境</vt:lpstr>
      <vt:lpstr>总结</vt:lpstr>
      <vt:lpstr>参考文献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office458</dc:creator>
  <cp:lastModifiedBy>YLMF</cp:lastModifiedBy>
  <cp:revision>116</cp:revision>
  <dcterms:created xsi:type="dcterms:W3CDTF">2018-09-12T07:51:18Z</dcterms:created>
  <dcterms:modified xsi:type="dcterms:W3CDTF">2018-12-03T10:49:13Z</dcterms:modified>
</cp:coreProperties>
</file>