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64" r:id="rId4"/>
    <p:sldId id="265" r:id="rId5"/>
    <p:sldId id="266" r:id="rId6"/>
    <p:sldId id="267" r:id="rId7"/>
    <p:sldId id="270" r:id="rId8"/>
    <p:sldId id="268" r:id="rId9"/>
    <p:sldId id="272" r:id="rId10"/>
    <p:sldId id="271" r:id="rId11"/>
    <p:sldId id="274" r:id="rId12"/>
    <p:sldId id="275" r:id="rId13"/>
    <p:sldId id="277" r:id="rId14"/>
    <p:sldId id="276" r:id="rId15"/>
    <p:sldId id="279" r:id="rId16"/>
    <p:sldId id="262" r:id="rId17"/>
    <p:sldId id="278" r:id="rId18"/>
    <p:sldId id="263" r:id="rId19"/>
    <p:sldId id="273" r:id="rId20"/>
    <p:sldId id="287" r:id="rId21"/>
    <p:sldId id="282" r:id="rId22"/>
    <p:sldId id="283" r:id="rId23"/>
    <p:sldId id="281" r:id="rId24"/>
    <p:sldId id="285" r:id="rId25"/>
    <p:sldId id="286" r:id="rId26"/>
    <p:sldId id="288" r:id="rId27"/>
    <p:sldId id="301" r:id="rId28"/>
    <p:sldId id="289" r:id="rId29"/>
    <p:sldId id="290" r:id="rId30"/>
    <p:sldId id="291" r:id="rId31"/>
    <p:sldId id="297" r:id="rId32"/>
    <p:sldId id="298" r:id="rId33"/>
    <p:sldId id="296" r:id="rId34"/>
    <p:sldId id="292" r:id="rId35"/>
    <p:sldId id="293" r:id="rId36"/>
    <p:sldId id="295" r:id="rId37"/>
    <p:sldId id="299" r:id="rId38"/>
    <p:sldId id="300" r:id="rId39"/>
    <p:sldId id="294" r:id="rId40"/>
    <p:sldId id="302" r:id="rId41"/>
    <p:sldId id="26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9A"/>
    <a:srgbClr val="0E5F68"/>
    <a:srgbClr val="F74E27"/>
    <a:srgbClr val="092F42"/>
    <a:srgbClr val="C3C29E"/>
    <a:srgbClr val="F1F1E9"/>
    <a:srgbClr val="413932"/>
    <a:srgbClr val="CDA000"/>
    <a:srgbClr val="423A33"/>
    <a:srgbClr val="912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8" autoAdjust="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9D5EE-2FA2-455B-A271-56A98F705B87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44E7F-0167-4D5D-A229-3EEE95189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44E7F-0167-4D5D-A229-3EEE95189FE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7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44E7F-0167-4D5D-A229-3EEE95189FE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5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44E7F-0167-4D5D-A229-3EEE95189FE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3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44E7F-0167-4D5D-A229-3EEE95189FE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5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44E7F-0167-4D5D-A229-3EEE95189FE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8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44E7F-0167-4D5D-A229-3EEE95189FE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5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5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6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4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3EE4-FECB-4626-955B-F42816D1C611}" type="datetimeFigureOut">
              <a:rPr lang="zh-CN" altLang="en-US" smtClean="0"/>
              <a:t>2020-09-04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ECD8-AE6F-4D01-817F-83EA5E8BB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4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ee.com/" TargetMode="External"/><Relationship Id="rId4" Type="http://schemas.openxmlformats.org/officeDocument/2006/relationships/hyperlink" Target="https://about.gitla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5097522"/>
            <a:ext cx="12191999" cy="2137850"/>
            <a:chOff x="0" y="4720150"/>
            <a:chExt cx="12191999" cy="2137850"/>
          </a:xfrm>
        </p:grpSpPr>
        <p:sp>
          <p:nvSpPr>
            <p:cNvPr id="9" name="矩形 8"/>
            <p:cNvSpPr/>
            <p:nvPr/>
          </p:nvSpPr>
          <p:spPr>
            <a:xfrm>
              <a:off x="0" y="5054600"/>
              <a:ext cx="12191999" cy="1803400"/>
            </a:xfrm>
            <a:prstGeom prst="rect">
              <a:avLst/>
            </a:prstGeom>
            <a:solidFill>
              <a:srgbClr val="092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0000">
              <a:off x="5761550" y="4720150"/>
              <a:ext cx="668898" cy="668898"/>
            </a:xfrm>
            <a:prstGeom prst="rect">
              <a:avLst/>
            </a:prstGeom>
            <a:solidFill>
              <a:srgbClr val="F1F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935675" y="6335486"/>
            <a:ext cx="184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Z</a:t>
            </a:r>
            <a:r>
              <a:rPr lang="en-US" altLang="zh-CN" sz="1200" smtClean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oey Cheung , Sep.2020</a:t>
            </a:r>
            <a:endParaRPr lang="zh-CN" altLang="en-US" sz="1200">
              <a:solidFill>
                <a:schemeClr val="bg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66142" y="1282177"/>
            <a:ext cx="5459714" cy="1902139"/>
            <a:chOff x="2921526" y="1988526"/>
            <a:chExt cx="5459714" cy="190213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526" y="1988526"/>
              <a:ext cx="2095500" cy="8763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810758" y="2967335"/>
              <a:ext cx="457048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kern="100" spc="300" smtClean="0">
                  <a:solidFill>
                    <a:srgbClr val="413932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软件版本控制</a:t>
              </a:r>
              <a:endParaRPr lang="zh-CN" altLang="en-US" sz="5400" spc="300">
                <a:solidFill>
                  <a:srgbClr val="413932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99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8769206" y="757992"/>
              <a:ext cx="294183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创建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版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本库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212365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b="1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git init</a:t>
            </a:r>
          </a:p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使用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init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命令来初始化一个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仓库，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的很多命令都需要在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的仓库中运行，所以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init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是使用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的第一个命令。</a:t>
            </a:r>
          </a:p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在执行完成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init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命令后，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仓库会生成一个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.git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目录，该目录包含了资源的所有元数据，其他的项目目录保持不变（不像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SVN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会在每个子目录生成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.svn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目录，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只在仓库的根目录生成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.git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目录）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</a:p>
          <a:p>
            <a:pPr defTabSz="914378">
              <a:lnSpc>
                <a:spcPct val="200000"/>
              </a:lnSpc>
            </a:pP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36" y="4350276"/>
            <a:ext cx="6409524" cy="12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968" y="3867199"/>
            <a:ext cx="61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6563475" y="757992"/>
              <a:ext cx="514756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把文件添加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到暂存区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414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用命令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add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告诉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，把文件添加到仓库：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109169" y="2917968"/>
            <a:ext cx="9973661" cy="414150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add fileName </a:t>
            </a:r>
            <a:r>
              <a:rPr lang="zh-CN" altLang="en-US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或者 </a:t>
            </a:r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add . 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58" y="3369441"/>
            <a:ext cx="5399315" cy="34316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47" y="3369441"/>
            <a:ext cx="5389991" cy="3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5460608" y="757992"/>
              <a:ext cx="62504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把文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件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提交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到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本地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版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本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库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414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用命令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commit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告诉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，把文件提交到仓库：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109169" y="2917968"/>
            <a:ext cx="9973661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git commit -m </a:t>
            </a:r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“message"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86" y="3255056"/>
            <a:ext cx="5504762" cy="34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848" y="3264580"/>
            <a:ext cx="5476190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6590727" y="757992"/>
              <a:ext cx="514756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查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看状态和提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交历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史</a:t>
              </a:r>
              <a:endParaRPr lang="zh-CN" altLang="en-US" sz="4000" kern="1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9440" y="2467491"/>
            <a:ext cx="9973661" cy="8309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log -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查看历史提交记录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--oneline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选项来查看历史记录的简洁的版本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status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命令用于查看在你上次提交之后是否有对文件进行再次修改。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36" y="3625176"/>
            <a:ext cx="5352381" cy="26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t="21448" r="3823" b="40215"/>
          <a:stretch/>
        </p:blipFill>
        <p:spPr>
          <a:xfrm>
            <a:off x="6440501" y="4165925"/>
            <a:ext cx="5192922" cy="13156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t="9536" r="3514" b="43169"/>
          <a:stretch/>
        </p:blipFill>
        <p:spPr>
          <a:xfrm>
            <a:off x="6440501" y="2412846"/>
            <a:ext cx="5200608" cy="16141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/>
          <a:srcRect t="8623" r="3258" b="71515"/>
          <a:stretch/>
        </p:blipFill>
        <p:spPr>
          <a:xfrm>
            <a:off x="6440501" y="5620425"/>
            <a:ext cx="5297789" cy="6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6702936" y="757992"/>
              <a:ext cx="500810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Git Bash 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中文乱码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73" t="1513" r="1486"/>
          <a:stretch/>
        </p:blipFill>
        <p:spPr>
          <a:xfrm>
            <a:off x="531844" y="2323322"/>
            <a:ext cx="5458408" cy="34142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62" y="2917146"/>
            <a:ext cx="1990476" cy="26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52" y="3364523"/>
            <a:ext cx="5466667" cy="32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300" y="1984786"/>
            <a:ext cx="3647619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39" y="757992"/>
              <a:ext cx="23903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管理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修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改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23083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跟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踪并管理的是修改，而非文件，新增内容、修改内容、删除内容、新增文件和删除文件都可看做是修改。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每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次修改后，都要进行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add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和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commit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，多次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add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之后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commit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也是被允许的。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撤销修改的情况：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自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修改后还没有被放到暂存区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，使用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checkout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，撤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销修改就回到和版本库一模一样的状态；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已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经添加到暂存区后，又作了修改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，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使用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checkout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撤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销修改就回到添加到暂存区后的状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态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；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撤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销缓存区或已经提交版本库了，就得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使用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reset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，回退版本了。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1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5601673" y="757992"/>
              <a:ext cx="61093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放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弃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修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改 </a:t>
              </a:r>
              <a:r>
                <a:rPr lang="en-US" altLang="zh-CN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git checkout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6" y="2338474"/>
            <a:ext cx="5352381" cy="19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41115"/>
          <a:stretch/>
        </p:blipFill>
        <p:spPr>
          <a:xfrm>
            <a:off x="604395" y="4494674"/>
            <a:ext cx="5352381" cy="199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657" y="2338474"/>
            <a:ext cx="535238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6938578" y="757992"/>
              <a:ext cx="47724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回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退版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本</a:t>
              </a:r>
              <a:r>
                <a:rPr lang="en-US" altLang="zh-CN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git reset</a:t>
              </a:r>
              <a:endParaRPr lang="zh-CN" altLang="en-US" sz="4000" kern="1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8309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reset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命令用于回退版本，可以指定退回某一次提交的版本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reset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命令语法格式如下：</a:t>
            </a:r>
          </a:p>
        </p:txBody>
      </p:sp>
      <p:sp>
        <p:nvSpPr>
          <p:cNvPr id="9" name="矩形 8"/>
          <p:cNvSpPr/>
          <p:nvPr/>
        </p:nvSpPr>
        <p:spPr>
          <a:xfrm>
            <a:off x="1109169" y="3394904"/>
            <a:ext cx="9973661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reset [--soft | --mixed | --hard] [HEAD</a:t>
            </a:r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]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9168" y="3924405"/>
            <a:ext cx="9973661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--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mixed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为默认，可以不用带该参数，用于重置暂存区的文件与上一次的提交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(commit)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保持一致，工作区文件内容保持不变；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--soft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参数用于回退到某个版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本，暂存区和工作区都不变；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--hard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参数撤销工作区中所有未提交的修改内容，将暂存区与工作区都回到上一次版本，并删除之前的所有信息提交。</a:t>
            </a:r>
          </a:p>
        </p:txBody>
      </p:sp>
    </p:spTree>
    <p:extLst>
      <p:ext uri="{BB962C8B-B14F-4D97-AF65-F5344CB8AC3E}">
        <p14:creationId xmlns:p14="http://schemas.microsoft.com/office/powerpoint/2010/main" val="41524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0" y="5858825"/>
            <a:ext cx="1577928" cy="65986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669037"/>
            <a:ext cx="5352381" cy="39523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07" y="3638215"/>
            <a:ext cx="5352381" cy="17238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307" y="669037"/>
            <a:ext cx="5352381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5733119" y="757992"/>
              <a:ext cx="597791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常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用的</a:t>
              </a:r>
              <a:r>
                <a:rPr lang="en-US" altLang="zh-CN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Git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代码托管平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台</a:t>
              </a:r>
              <a:endParaRPr lang="zh-CN" altLang="en-US" sz="4000" kern="1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267765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GitHub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是一个面向开源及私有软件项目的托管平台，因为只支持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作为唯一的版本库格式进行托管，故名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GitHub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r>
              <a:rPr lang="zh-CN" altLang="en-US" sz="1200" smtClean="0">
                <a:solidFill>
                  <a:srgbClr val="F74E2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私有项目付费</a:t>
            </a:r>
            <a:endParaRPr lang="zh-CN" altLang="en-US" sz="1200">
              <a:solidFill>
                <a:srgbClr val="F74E27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GitHub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地址：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  <a:hlinkClick r:id="rId3"/>
              </a:rPr>
              <a:t>https://github.com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  <a:hlinkClick r:id="rId3"/>
              </a:rPr>
              <a:t>/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171450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Gitlab 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支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持无限的公有项目和私有项目。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Gitlab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地址：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  <a:hlinkClick r:id="rId4"/>
              </a:rPr>
              <a:t>https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  <a:hlinkClick r:id="rId4"/>
              </a:rPr>
              <a:t>://about.gitlab.com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  <a:hlinkClick r:id="rId4"/>
              </a:rPr>
              <a:t>/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1714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F74E2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码云</a:t>
            </a:r>
            <a:r>
              <a:rPr lang="en-US" altLang="zh-CN" sz="1200" smtClean="0">
                <a:solidFill>
                  <a:srgbClr val="F74E2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zh-CN" altLang="en-US" sz="1200">
                <a:solidFill>
                  <a:srgbClr val="F74E2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推荐</a:t>
            </a:r>
            <a:r>
              <a:rPr lang="en-US" altLang="zh-CN" sz="1200" smtClean="0">
                <a:solidFill>
                  <a:srgbClr val="F74E2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，开源中国社区团队基于开源项目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GitLab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开发的在线代码托管平台。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除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了提供最基础的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代码托管之外，还提供代码在线查看、历史版本查看、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Fork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Pull Reuqest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、打包下载任意版本、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Issue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Wiki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等方便管理、开发、协作、共享的功能，具体请查看帮助。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lvl="2"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码云地址：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  <a:hlinkClick r:id="rId5"/>
              </a:rPr>
              <a:t>https://gitee.com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  <a:hlinkClick r:id="rId5"/>
              </a:rPr>
              <a:t>/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4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8217774" y="757992"/>
              <a:ext cx="349326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软件版本控制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是一个开源的分布式版本控制系统，用于敏捷高效地处理任何或小或大的项目。</a:t>
            </a: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是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Linus Torvalds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为了帮助管理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Linux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内核开发而开发的一个开放源码的版本控制软件。</a:t>
            </a: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与常用的版本控制工具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CVS, Subversion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等不同，它采用了分布式版本库的方式，不必服务器端软件支持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650928" y="4094939"/>
            <a:ext cx="5060110" cy="2222967"/>
            <a:chOff x="6650928" y="4094939"/>
            <a:chExt cx="5060110" cy="2222967"/>
          </a:xfrm>
        </p:grpSpPr>
        <p:sp>
          <p:nvSpPr>
            <p:cNvPr id="12" name="圆角矩形 11"/>
            <p:cNvSpPr/>
            <p:nvPr/>
          </p:nvSpPr>
          <p:spPr>
            <a:xfrm>
              <a:off x="7674372" y="4094939"/>
              <a:ext cx="1406994" cy="552450"/>
            </a:xfrm>
            <a:prstGeom prst="roundRect">
              <a:avLst/>
            </a:prstGeom>
            <a:solidFill>
              <a:srgbClr val="CDA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F1F1E9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VSS</a:t>
              </a:r>
              <a:endParaRPr lang="zh-CN" altLang="en-US" b="1">
                <a:solidFill>
                  <a:srgbClr val="F1F1E9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500930" y="4094939"/>
              <a:ext cx="1406994" cy="552450"/>
            </a:xfrm>
            <a:prstGeom prst="roundRect">
              <a:avLst/>
            </a:prstGeom>
            <a:solidFill>
              <a:srgbClr val="CDA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F1F1E9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RCS</a:t>
              </a:r>
              <a:endParaRPr lang="zh-CN" altLang="en-US" b="1">
                <a:solidFill>
                  <a:srgbClr val="F1F1E9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674372" y="5765456"/>
              <a:ext cx="1406994" cy="552450"/>
            </a:xfrm>
            <a:prstGeom prst="roundRect">
              <a:avLst/>
            </a:prstGeom>
            <a:solidFill>
              <a:srgbClr val="CDA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F1F1E9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SratTeam</a:t>
              </a:r>
              <a:endParaRPr lang="zh-CN" altLang="en-US" b="1">
                <a:solidFill>
                  <a:srgbClr val="F1F1E9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500930" y="5765456"/>
              <a:ext cx="1406994" cy="552450"/>
            </a:xfrm>
            <a:prstGeom prst="roundRect">
              <a:avLst/>
            </a:prstGeom>
            <a:solidFill>
              <a:srgbClr val="CDA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F1F1E9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CleatCase</a:t>
              </a:r>
              <a:endParaRPr lang="zh-CN" altLang="en-US" b="1">
                <a:solidFill>
                  <a:srgbClr val="F1F1E9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650928" y="4929941"/>
              <a:ext cx="1406994" cy="552450"/>
            </a:xfrm>
            <a:prstGeom prst="roundRect">
              <a:avLst/>
            </a:prstGeom>
            <a:solidFill>
              <a:srgbClr val="00909A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F1F1E9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CVS</a:t>
              </a:r>
              <a:endParaRPr lang="zh-CN" altLang="en-US" b="1">
                <a:solidFill>
                  <a:srgbClr val="F1F1E9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477486" y="4929941"/>
              <a:ext cx="1406994" cy="552450"/>
            </a:xfrm>
            <a:prstGeom prst="roundRect">
              <a:avLst/>
            </a:prstGeom>
            <a:solidFill>
              <a:srgbClr val="F74E2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rgbClr val="F1F1E9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GIT</a:t>
              </a:r>
              <a:endParaRPr lang="zh-CN" altLang="en-US" b="1">
                <a:solidFill>
                  <a:srgbClr val="F1F1E9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304044" y="4929941"/>
              <a:ext cx="1406994" cy="552450"/>
            </a:xfrm>
            <a:prstGeom prst="roundRect">
              <a:avLst/>
            </a:prstGeom>
            <a:solidFill>
              <a:srgbClr val="00909A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rgbClr val="F1F1E9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SVN</a:t>
              </a:r>
              <a:endParaRPr lang="zh-CN" altLang="en-US" b="1">
                <a:solidFill>
                  <a:srgbClr val="F1F1E9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9388"/>
              </p:ext>
            </p:extLst>
          </p:nvPr>
        </p:nvGraphicFramePr>
        <p:xfrm>
          <a:off x="1231898" y="4094938"/>
          <a:ext cx="4999468" cy="2222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9867">
                  <a:extLst>
                    <a:ext uri="{9D8B030D-6E8A-4147-A177-3AD203B41FA5}">
                      <a16:colId xmlns:a16="http://schemas.microsoft.com/office/drawing/2014/main" val="1613826484"/>
                    </a:ext>
                  </a:extLst>
                </a:gridCol>
                <a:gridCol w="1249867">
                  <a:extLst>
                    <a:ext uri="{9D8B030D-6E8A-4147-A177-3AD203B41FA5}">
                      <a16:colId xmlns:a16="http://schemas.microsoft.com/office/drawing/2014/main" val="291157573"/>
                    </a:ext>
                  </a:extLst>
                </a:gridCol>
                <a:gridCol w="1249867">
                  <a:extLst>
                    <a:ext uri="{9D8B030D-6E8A-4147-A177-3AD203B41FA5}">
                      <a16:colId xmlns:a16="http://schemas.microsoft.com/office/drawing/2014/main" val="2344865420"/>
                    </a:ext>
                  </a:extLst>
                </a:gridCol>
                <a:gridCol w="1249867">
                  <a:extLst>
                    <a:ext uri="{9D8B030D-6E8A-4147-A177-3AD203B41FA5}">
                      <a16:colId xmlns:a16="http://schemas.microsoft.com/office/drawing/2014/main" val="339043629"/>
                    </a:ext>
                  </a:extLst>
                </a:gridCol>
              </a:tblGrid>
              <a:tr h="444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特性</a:t>
                      </a:r>
                      <a:endParaRPr lang="zh-CN" altLang="en-US" sz="1400"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>
                    <a:solidFill>
                      <a:srgbClr val="4139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CVS</a:t>
                      </a:r>
                      <a:endParaRPr lang="zh-CN" altLang="en-US" sz="1400"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>
                    <a:solidFill>
                      <a:srgbClr val="4139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SVN</a:t>
                      </a:r>
                      <a:endParaRPr lang="zh-CN" altLang="en-US" sz="1400"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>
                    <a:solidFill>
                      <a:srgbClr val="4139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GIT</a:t>
                      </a:r>
                      <a:endParaRPr lang="zh-CN" altLang="en-US" sz="1400"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>
                    <a:solidFill>
                      <a:srgbClr val="413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20936"/>
                  </a:ext>
                </a:extLst>
              </a:tr>
              <a:tr h="444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并发修改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092F42"/>
                          </a:solidFill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支持</a:t>
                      </a:r>
                      <a:endParaRPr lang="zh-CN" altLang="en-US" sz="1200">
                        <a:solidFill>
                          <a:srgbClr val="092F42"/>
                        </a:solidFill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092F42"/>
                          </a:solidFill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支持</a:t>
                      </a:r>
                      <a:endParaRPr lang="zh-CN" altLang="en-US" sz="1200">
                        <a:solidFill>
                          <a:srgbClr val="092F42"/>
                        </a:solidFill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>
                          <a:solidFill>
                            <a:srgbClr val="092F42"/>
                          </a:solidFill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210553"/>
                  </a:ext>
                </a:extLst>
              </a:tr>
              <a:tr h="444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并发提交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74E27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不支持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74E27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2F42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支持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92F42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2F42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支持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92F42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507627"/>
                  </a:ext>
                </a:extLst>
              </a:tr>
              <a:tr h="444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历史轨迹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74E27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不支持更名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74E27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2F42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支持更名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92F42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2F42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支持更名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92F42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404928"/>
                  </a:ext>
                </a:extLst>
              </a:tr>
              <a:tr h="444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苹方 特粗" panose="020B0800000000000000" pitchFamily="34" charset="-122"/>
                          <a:ea typeface="苹方 特粗" panose="020B0800000000000000" pitchFamily="34" charset="-122"/>
                        </a:rPr>
                        <a:t>分布式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苹方 特粗" panose="020B0800000000000000" pitchFamily="34" charset="-122"/>
                        <a:ea typeface="苹方 特粗" panose="020B08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74E27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不支持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74E27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74E27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不支持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74E27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92F42"/>
                          </a:solidFill>
                          <a:effectLst/>
                          <a:uLnTx/>
                          <a:uFillTx/>
                          <a:latin typeface="苹方 特粗" panose="020B0800000000000000" pitchFamily="34" charset="-122"/>
                          <a:ea typeface="苹方 特粗" panose="020B0800000000000000" pitchFamily="34" charset="-122"/>
                          <a:cs typeface="+mn-cs"/>
                        </a:rPr>
                        <a:t>支持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92F42"/>
                        </a:solidFill>
                        <a:effectLst/>
                        <a:uLnTx/>
                        <a:uFillTx/>
                        <a:latin typeface="苹方 特粗" panose="020B0800000000000000" pitchFamily="34" charset="-122"/>
                        <a:ea typeface="苹方 特粗" panose="020B0800000000000000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4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8769207" y="757992"/>
              <a:ext cx="29418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远程版本库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279774" y="5382608"/>
            <a:ext cx="7122673" cy="1200327"/>
          </a:xfrm>
          <a:prstGeom prst="rect">
            <a:avLst/>
          </a:prstGeom>
        </p:spPr>
        <p:txBody>
          <a:bodyPr wrap="square" lIns="91438" tIns="45719" rIns="91438" bIns="45719" numCol="2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workspace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：工作区</a:t>
            </a: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staging area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：暂存区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缓存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区</a:t>
            </a:r>
          </a:p>
          <a:p>
            <a:pPr defTabSz="914378">
              <a:lnSpc>
                <a:spcPct val="200000"/>
              </a:lnSpc>
            </a:pP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local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repository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：本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地仓库</a:t>
            </a: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remote repository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：远程仓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库</a:t>
            </a:r>
          </a:p>
          <a:p>
            <a:pPr defTabSz="914378">
              <a:lnSpc>
                <a:spcPct val="200000"/>
              </a:lnSpc>
            </a:pP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9" y="2295315"/>
            <a:ext cx="8264688" cy="25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8769209" y="757992"/>
              <a:ext cx="29418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远程版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本库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8309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Hub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为例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85800" lvl="1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新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建远程版本库：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git-example-binhai-2020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72" y="3328371"/>
            <a:ext cx="3323809" cy="15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36" y="1654855"/>
            <a:ext cx="5091404" cy="5170957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4497355" y="4240333"/>
            <a:ext cx="1763486" cy="1"/>
          </a:xfrm>
          <a:prstGeom prst="straightConnector1">
            <a:avLst/>
          </a:prstGeom>
          <a:ln w="25400">
            <a:solidFill>
              <a:srgbClr val="F74E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8" y="0"/>
            <a:ext cx="11861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0"/>
            <a:ext cx="9180086" cy="67957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1" y="4385971"/>
            <a:ext cx="6286500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1" y="459511"/>
            <a:ext cx="1577928" cy="6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8769207" y="757992"/>
              <a:ext cx="29418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克隆版本库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414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使用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clone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从现有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仓库中拷贝项目（类似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svn checkout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）。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66" y="3081521"/>
            <a:ext cx="3666667" cy="29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49" y="3081521"/>
            <a:ext cx="5352381" cy="12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353" y="4710092"/>
            <a:ext cx="6428571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7666340" y="757992"/>
              <a:ext cx="40446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推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送远程版本库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8309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push 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用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于从将本地的分支版本上传到远程并合并。 </a:t>
            </a: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push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其实就是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fetch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和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merge FETCH_HEAD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的简写。 命令格式如下：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109169" y="3394904"/>
            <a:ext cx="9973661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push &lt;</a:t>
            </a:r>
            <a:r>
              <a:rPr lang="zh-CN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远程主机名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 &lt;</a:t>
            </a:r>
            <a:r>
              <a:rPr lang="zh-CN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本地分支名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&gt;:&lt;</a:t>
            </a:r>
            <a:r>
              <a:rPr lang="zh-CN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远程分支名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69" y="3831924"/>
            <a:ext cx="8723809" cy="18952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19" y="4351483"/>
            <a:ext cx="5352381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7666340" y="757992"/>
              <a:ext cx="40446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拉取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远程版本库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8309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pull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命用于从远程获取代码并合并本地的版本。 </a:t>
            </a: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pull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其实就是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fetch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和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merge FETCH_HEAD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的简写。 命令格式如下： </a:t>
            </a:r>
          </a:p>
        </p:txBody>
      </p:sp>
      <p:sp>
        <p:nvSpPr>
          <p:cNvPr id="12" name="矩形 11"/>
          <p:cNvSpPr/>
          <p:nvPr/>
        </p:nvSpPr>
        <p:spPr>
          <a:xfrm>
            <a:off x="1109169" y="3394904"/>
            <a:ext cx="9973661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</a:t>
            </a:r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pull &lt;</a:t>
            </a:r>
            <a:r>
              <a:rPr lang="zh-CN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远程主机名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 &lt;</a:t>
            </a:r>
            <a:r>
              <a:rPr lang="zh-CN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远程分支名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&gt;:&lt;</a:t>
            </a:r>
            <a:r>
              <a:rPr lang="zh-CN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本地分支名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4" y="4001832"/>
            <a:ext cx="11676190" cy="260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002" y="4614627"/>
            <a:ext cx="5352381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39" y="757992"/>
              <a:ext cx="23903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解决冲突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4217" y="2038862"/>
            <a:ext cx="9973661" cy="8309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多人协作时，本地修改之前应该先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pull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远程文件，保持本地版本库最新。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同时修改了同一个文件，需要先解决本地冲突，重新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commit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push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17" y="3133431"/>
            <a:ext cx="7819048" cy="42666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425" y="2143841"/>
            <a:ext cx="11228571" cy="22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425" y="4553333"/>
            <a:ext cx="8095238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39" y="757992"/>
              <a:ext cx="23903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分支管理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194568"/>
            <a:ext cx="9973661" cy="156965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在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版本回退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里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，每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次提交，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都把它们串成一条时间线，这条时间线就是一个分支。截止到目前，只有一条时间线，在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里，这个分支叫主分支，即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分支。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HEAD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严格来说不是指向提交，而是指向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才是指向提交的，所以，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HEAD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指向的就是当前分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支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每次提交，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分支都会向前移动一步，这样，随着你不断提交，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分支的线也越来越长。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一开始的时候，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分支是一条线，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用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指向最新的提交，再用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HEAD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指向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，就能确定当前分支，以及当前分支的提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交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点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: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09169" y="4410564"/>
            <a:ext cx="4978043" cy="1904762"/>
            <a:chOff x="1385599" y="4371164"/>
            <a:chExt cx="4978043" cy="19047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8880" y="4371164"/>
              <a:ext cx="2504762" cy="190476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516163" y="4432710"/>
              <a:ext cx="776175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74E27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master</a:t>
              </a:r>
              <a:endParaRPr lang="zh-CN" altLang="en-US" sz="1400">
                <a:solidFill>
                  <a:srgbClr val="F74E27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292338" y="4586599"/>
              <a:ext cx="629031" cy="2986"/>
            </a:xfrm>
            <a:prstGeom prst="straightConnector1">
              <a:avLst/>
            </a:prstGeom>
            <a:ln w="19050">
              <a:solidFill>
                <a:srgbClr val="F74E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385599" y="4432710"/>
              <a:ext cx="68320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0909A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HEAD</a:t>
              </a:r>
              <a:endParaRPr lang="zh-CN" altLang="en-US" sz="1400">
                <a:solidFill>
                  <a:srgbClr val="00909A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13" idx="3"/>
              <a:endCxn id="12" idx="1"/>
            </p:cNvCxnSpPr>
            <p:nvPr/>
          </p:nvCxnSpPr>
          <p:spPr>
            <a:xfrm>
              <a:off x="2068799" y="4586599"/>
              <a:ext cx="447364" cy="0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292338" y="5043799"/>
              <a:ext cx="629031" cy="2986"/>
            </a:xfrm>
            <a:prstGeom prst="straightConnector1">
              <a:avLst/>
            </a:prstGeom>
            <a:ln w="12700">
              <a:solidFill>
                <a:srgbClr val="F74E2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3292338" y="5527375"/>
              <a:ext cx="629031" cy="2986"/>
            </a:xfrm>
            <a:prstGeom prst="straightConnector1">
              <a:avLst/>
            </a:prstGeom>
            <a:ln w="12700">
              <a:solidFill>
                <a:srgbClr val="F74E2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292338" y="6010951"/>
              <a:ext cx="629031" cy="2986"/>
            </a:xfrm>
            <a:prstGeom prst="straightConnector1">
              <a:avLst/>
            </a:prstGeom>
            <a:ln w="12700">
              <a:solidFill>
                <a:srgbClr val="F74E2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211" y="3764226"/>
            <a:ext cx="3847619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40" y="757992"/>
              <a:ext cx="23903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分支管理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37856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几乎每一种版本控制系统都以某种形式支持分支。使用分支意味着你可以从开发主线上分离开来，然后在不影响主线的同时继续工作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。 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创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建分支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 defTabSz="914378">
              <a:lnSpc>
                <a:spcPct val="200000"/>
              </a:lnSpc>
            </a:pP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切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换分支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合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并分支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查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看现有分支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删除分支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6515" y="3258652"/>
            <a:ext cx="8254639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branch (branchname)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6514" y="3980246"/>
            <a:ext cx="8254639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checkout (branchname)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6514" y="4720039"/>
            <a:ext cx="8254639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merge 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56513" y="5462836"/>
            <a:ext cx="8254639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branch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56513" y="6194374"/>
            <a:ext cx="8254639" cy="276997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branch </a:t>
            </a:r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-D 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(branchname)</a:t>
            </a:r>
            <a:endParaRPr lang="en-US" altLang="zh-CN" sz="1200">
              <a:solidFill>
                <a:schemeClr val="accent1">
                  <a:lumMod val="20000"/>
                  <a:lumOff val="80000"/>
                </a:scheme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2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7283224" y="757992"/>
              <a:ext cx="446147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Git 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与 </a:t>
              </a:r>
              <a:r>
                <a:rPr lang="en-US" altLang="zh-CN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SVN 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区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别</a:t>
              </a:r>
              <a:endParaRPr lang="zh-CN" altLang="en-US" sz="4000" kern="1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30469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不仅仅是个版本控制系统，它也是个内容管理系统</a:t>
            </a:r>
            <a:r>
              <a:rPr lang="en-US" altLang="zh-CN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(CMS)</a:t>
            </a:r>
            <a:r>
              <a:rPr lang="zh-CN" altLang="en-US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，工作管理系统等</a:t>
            </a:r>
            <a:r>
              <a:rPr lang="zh-CN" altLang="en-US" sz="14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en-US" altLang="zh-CN" sz="14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是分布式的，</a:t>
            </a:r>
            <a:r>
              <a:rPr lang="en-US" altLang="zh-CN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SVN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不是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：这是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和其它非分布式的版本控制系统，例如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SVN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CVS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等，最核心的区别。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把内容按元数据方式存储，而 </a:t>
            </a:r>
            <a:r>
              <a:rPr lang="en-US" altLang="zh-CN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SVN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是按文件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：所有的资源控制系统都是把文件的元信息隐藏在一个类似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.svn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.cvs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等的文件夹里。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分支和 </a:t>
            </a:r>
            <a:r>
              <a:rPr lang="en-US" altLang="zh-CN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SVN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的分支不同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：分支在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SVN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中一点都不特别，其实它就是版本库中的另外一个目录。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没有一个全局的版本号，而 </a:t>
            </a:r>
            <a:r>
              <a:rPr lang="en-US" altLang="zh-CN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SVN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有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：目前为止这是跟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SVN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相比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缺少的最大的一个特征。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的内容完整性要优于 </a:t>
            </a:r>
            <a:r>
              <a:rPr lang="en-US" altLang="zh-CN" sz="1200" b="1">
                <a:latin typeface="苹方 中等" panose="020B0400000000000000" pitchFamily="34" charset="-122"/>
                <a:ea typeface="苹方 中等" panose="020B0400000000000000" pitchFamily="34" charset="-122"/>
              </a:rPr>
              <a:t>SVN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：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的内容存储使用的是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SHA-1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哈希算法。这能确保代码内容的完整性，确保在遇到磁盘故障和网络问题时降低对版本库的破坏。</a:t>
            </a:r>
          </a:p>
          <a:p>
            <a:pPr defTabSz="914378">
              <a:lnSpc>
                <a:spcPct val="200000"/>
              </a:lnSpc>
            </a:pP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2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40" y="757992"/>
              <a:ext cx="23903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创建分支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37013" y="3806556"/>
            <a:ext cx="2128962" cy="1956380"/>
            <a:chOff x="6330395" y="791354"/>
            <a:chExt cx="2128962" cy="1956380"/>
          </a:xfrm>
        </p:grpSpPr>
        <p:sp>
          <p:nvSpPr>
            <p:cNvPr id="15" name="椭圆 14"/>
            <p:cNvSpPr/>
            <p:nvPr/>
          </p:nvSpPr>
          <p:spPr>
            <a:xfrm>
              <a:off x="7974554" y="1389288"/>
              <a:ext cx="193431" cy="193431"/>
            </a:xfrm>
            <a:prstGeom prst="ellipse">
              <a:avLst/>
            </a:prstGeom>
            <a:noFill/>
            <a:ln w="28575">
              <a:solidFill>
                <a:srgbClr val="F74E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152476" y="1389288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330395" y="1389288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7" idx="6"/>
              <a:endCxn id="16" idx="2"/>
            </p:cNvCxnSpPr>
            <p:nvPr/>
          </p:nvCxnSpPr>
          <p:spPr>
            <a:xfrm>
              <a:off x="6523826" y="1486004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6" idx="6"/>
              <a:endCxn id="15" idx="2"/>
            </p:cNvCxnSpPr>
            <p:nvPr/>
          </p:nvCxnSpPr>
          <p:spPr>
            <a:xfrm>
              <a:off x="7345907" y="1486004"/>
              <a:ext cx="628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683182" y="791354"/>
              <a:ext cx="776175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74E27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master</a:t>
              </a:r>
              <a:endParaRPr lang="zh-CN" altLang="en-US" sz="1400">
                <a:solidFill>
                  <a:srgbClr val="F74E27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20" idx="2"/>
              <a:endCxn id="15" idx="0"/>
            </p:cNvCxnSpPr>
            <p:nvPr/>
          </p:nvCxnSpPr>
          <p:spPr>
            <a:xfrm>
              <a:off x="8071270" y="1099131"/>
              <a:ext cx="0" cy="290157"/>
            </a:xfrm>
            <a:prstGeom prst="straightConnector1">
              <a:avLst/>
            </a:prstGeom>
            <a:ln w="19050">
              <a:solidFill>
                <a:srgbClr val="F74E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729669" y="2439957"/>
              <a:ext cx="68320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0909A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HEAD</a:t>
              </a:r>
              <a:endParaRPr lang="zh-CN" altLang="en-US" sz="1400">
                <a:solidFill>
                  <a:srgbClr val="00909A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4" idx="0"/>
              <a:endCxn id="15" idx="4"/>
            </p:cNvCxnSpPr>
            <p:nvPr/>
          </p:nvCxnSpPr>
          <p:spPr>
            <a:xfrm flipV="1">
              <a:off x="8071269" y="1582719"/>
              <a:ext cx="1" cy="329849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828254" y="1912568"/>
              <a:ext cx="48603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E5F68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dev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8071269" y="2165227"/>
              <a:ext cx="1" cy="329849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1109169" y="2194568"/>
            <a:ext cx="9973661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1200"/>
              <a:t>当我们创建新的分支，例如dev时，Git新建了一个指针叫dev，指向master相同的提交，再把HEAD指向dev，就表示当前分支在dev上：</a:t>
            </a:r>
            <a:endParaRPr lang="zh-CN" altLang="en-US" sz="1200"/>
          </a:p>
        </p:txBody>
      </p:sp>
      <p:grpSp>
        <p:nvGrpSpPr>
          <p:cNvPr id="28" name="组合 27"/>
          <p:cNvGrpSpPr/>
          <p:nvPr/>
        </p:nvGrpSpPr>
        <p:grpSpPr>
          <a:xfrm>
            <a:off x="5402819" y="3177712"/>
            <a:ext cx="2128962" cy="1437165"/>
            <a:chOff x="6322894" y="338498"/>
            <a:chExt cx="2128962" cy="1437165"/>
          </a:xfrm>
        </p:grpSpPr>
        <p:sp>
          <p:nvSpPr>
            <p:cNvPr id="29" name="椭圆 28"/>
            <p:cNvSpPr/>
            <p:nvPr/>
          </p:nvSpPr>
          <p:spPr>
            <a:xfrm>
              <a:off x="7967053" y="1582232"/>
              <a:ext cx="193431" cy="193431"/>
            </a:xfrm>
            <a:prstGeom prst="ellipse">
              <a:avLst/>
            </a:prstGeom>
            <a:noFill/>
            <a:ln w="28575">
              <a:solidFill>
                <a:srgbClr val="F74E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144975" y="1582232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322894" y="1582232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31" idx="6"/>
              <a:endCxn id="30" idx="2"/>
            </p:cNvCxnSpPr>
            <p:nvPr/>
          </p:nvCxnSpPr>
          <p:spPr>
            <a:xfrm>
              <a:off x="6516325" y="1678948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30" idx="6"/>
              <a:endCxn id="29" idx="2"/>
            </p:cNvCxnSpPr>
            <p:nvPr/>
          </p:nvCxnSpPr>
          <p:spPr>
            <a:xfrm>
              <a:off x="7338406" y="1678948"/>
              <a:ext cx="628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675681" y="984298"/>
              <a:ext cx="776175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74E27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master</a:t>
              </a:r>
              <a:endParaRPr lang="zh-CN" altLang="en-US" sz="1400">
                <a:solidFill>
                  <a:srgbClr val="F74E27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35" name="直接箭头连接符 34"/>
            <p:cNvCxnSpPr>
              <a:stCxn id="34" idx="2"/>
              <a:endCxn id="29" idx="0"/>
            </p:cNvCxnSpPr>
            <p:nvPr/>
          </p:nvCxnSpPr>
          <p:spPr>
            <a:xfrm>
              <a:off x="8063769" y="1292075"/>
              <a:ext cx="0" cy="290157"/>
            </a:xfrm>
            <a:prstGeom prst="straightConnector1">
              <a:avLst/>
            </a:prstGeom>
            <a:ln w="19050">
              <a:solidFill>
                <a:srgbClr val="F74E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729669" y="338498"/>
              <a:ext cx="68320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0909A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HEAD</a:t>
              </a:r>
              <a:endParaRPr lang="zh-CN" altLang="en-US" sz="1400">
                <a:solidFill>
                  <a:srgbClr val="00909A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39" name="直接箭头连接符 38"/>
            <p:cNvCxnSpPr>
              <a:stCxn id="36" idx="2"/>
              <a:endCxn id="34" idx="0"/>
            </p:cNvCxnSpPr>
            <p:nvPr/>
          </p:nvCxnSpPr>
          <p:spPr>
            <a:xfrm flipH="1">
              <a:off x="8063769" y="646275"/>
              <a:ext cx="7500" cy="338023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407" y="3570531"/>
            <a:ext cx="3400000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48" y="2747734"/>
            <a:ext cx="4771429" cy="3476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4021"/>
          <a:stretch/>
        </p:blipFill>
        <p:spPr>
          <a:xfrm>
            <a:off x="1133880" y="2747734"/>
            <a:ext cx="4888523" cy="3466667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28" name="组合 27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29" name="矩形 28"/>
            <p:cNvSpPr/>
            <p:nvPr/>
          </p:nvSpPr>
          <p:spPr>
            <a:xfrm>
              <a:off x="9320640" y="757992"/>
              <a:ext cx="23903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创建分支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7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7666340" y="757992"/>
              <a:ext cx="40446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在新分支上工作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414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对工作区的修改和提交就是针对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dev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分支了，比如新提交一次后，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dev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指针往前移动一步，而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指针不变：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73704" y="3806556"/>
            <a:ext cx="2128962" cy="1956380"/>
            <a:chOff x="6330395" y="791354"/>
            <a:chExt cx="2128962" cy="1956380"/>
          </a:xfrm>
        </p:grpSpPr>
        <p:sp>
          <p:nvSpPr>
            <p:cNvPr id="12" name="椭圆 11"/>
            <p:cNvSpPr/>
            <p:nvPr/>
          </p:nvSpPr>
          <p:spPr>
            <a:xfrm>
              <a:off x="7974554" y="1389288"/>
              <a:ext cx="193431" cy="193431"/>
            </a:xfrm>
            <a:prstGeom prst="ellipse">
              <a:avLst/>
            </a:prstGeom>
            <a:noFill/>
            <a:ln w="28575">
              <a:solidFill>
                <a:srgbClr val="F74E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52476" y="1389288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330395" y="1389288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14" idx="6"/>
              <a:endCxn id="13" idx="2"/>
            </p:cNvCxnSpPr>
            <p:nvPr/>
          </p:nvCxnSpPr>
          <p:spPr>
            <a:xfrm>
              <a:off x="6523826" y="1486004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3" idx="6"/>
              <a:endCxn id="12" idx="2"/>
            </p:cNvCxnSpPr>
            <p:nvPr/>
          </p:nvCxnSpPr>
          <p:spPr>
            <a:xfrm>
              <a:off x="7345907" y="1486004"/>
              <a:ext cx="628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683182" y="791354"/>
              <a:ext cx="776175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74E27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master</a:t>
              </a:r>
              <a:endParaRPr lang="zh-CN" altLang="en-US" sz="1400">
                <a:solidFill>
                  <a:srgbClr val="F74E27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17" idx="2"/>
              <a:endCxn id="12" idx="0"/>
            </p:cNvCxnSpPr>
            <p:nvPr/>
          </p:nvCxnSpPr>
          <p:spPr>
            <a:xfrm>
              <a:off x="8071270" y="1099131"/>
              <a:ext cx="0" cy="290157"/>
            </a:xfrm>
            <a:prstGeom prst="straightConnector1">
              <a:avLst/>
            </a:prstGeom>
            <a:ln w="19050">
              <a:solidFill>
                <a:srgbClr val="F74E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729669" y="2439957"/>
              <a:ext cx="68320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0909A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HEAD</a:t>
              </a:r>
              <a:endParaRPr lang="zh-CN" altLang="en-US" sz="1400">
                <a:solidFill>
                  <a:srgbClr val="00909A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20" name="直接箭头连接符 19"/>
            <p:cNvCxnSpPr>
              <a:stCxn id="21" idx="0"/>
              <a:endCxn id="12" idx="4"/>
            </p:cNvCxnSpPr>
            <p:nvPr/>
          </p:nvCxnSpPr>
          <p:spPr>
            <a:xfrm flipV="1">
              <a:off x="8071269" y="1582719"/>
              <a:ext cx="1" cy="329849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828254" y="1912568"/>
              <a:ext cx="48603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E5F68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dev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8071269" y="2165227"/>
              <a:ext cx="1" cy="329849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6260500" y="3806556"/>
            <a:ext cx="2919986" cy="2538888"/>
            <a:chOff x="4844939" y="3806556"/>
            <a:chExt cx="2919986" cy="2538888"/>
          </a:xfrm>
        </p:grpSpPr>
        <p:sp>
          <p:nvSpPr>
            <p:cNvPr id="24" name="椭圆 23"/>
            <p:cNvSpPr/>
            <p:nvPr/>
          </p:nvSpPr>
          <p:spPr>
            <a:xfrm>
              <a:off x="6489098" y="4404490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667020" y="4404490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844939" y="4404490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stCxn id="26" idx="6"/>
              <a:endCxn id="25" idx="2"/>
            </p:cNvCxnSpPr>
            <p:nvPr/>
          </p:nvCxnSpPr>
          <p:spPr>
            <a:xfrm>
              <a:off x="5038370" y="4501206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5" idx="6"/>
              <a:endCxn id="24" idx="2"/>
            </p:cNvCxnSpPr>
            <p:nvPr/>
          </p:nvCxnSpPr>
          <p:spPr>
            <a:xfrm>
              <a:off x="5860451" y="4501206"/>
              <a:ext cx="628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197726" y="3806556"/>
              <a:ext cx="776175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74E27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master</a:t>
              </a:r>
              <a:endParaRPr lang="zh-CN" altLang="en-US" sz="1400">
                <a:solidFill>
                  <a:srgbClr val="F74E27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29" idx="2"/>
              <a:endCxn id="24" idx="0"/>
            </p:cNvCxnSpPr>
            <p:nvPr/>
          </p:nvCxnSpPr>
          <p:spPr>
            <a:xfrm>
              <a:off x="6585814" y="4114333"/>
              <a:ext cx="0" cy="290157"/>
            </a:xfrm>
            <a:prstGeom prst="straightConnector1">
              <a:avLst/>
            </a:prstGeom>
            <a:ln w="19050">
              <a:solidFill>
                <a:srgbClr val="F74E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081725" y="6037667"/>
              <a:ext cx="68320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0909A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HEAD</a:t>
              </a:r>
              <a:endParaRPr lang="zh-CN" altLang="en-US" sz="1400">
                <a:solidFill>
                  <a:srgbClr val="00909A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32" name="直接箭头连接符 31"/>
            <p:cNvCxnSpPr>
              <a:stCxn id="33" idx="0"/>
              <a:endCxn id="37" idx="4"/>
            </p:cNvCxnSpPr>
            <p:nvPr/>
          </p:nvCxnSpPr>
          <p:spPr>
            <a:xfrm flipV="1">
              <a:off x="7407891" y="5092468"/>
              <a:ext cx="1" cy="417810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164876" y="5510278"/>
              <a:ext cx="48603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E5F68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dev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V="1">
              <a:off x="7423325" y="5762937"/>
              <a:ext cx="1" cy="329849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7311176" y="4899037"/>
              <a:ext cx="193431" cy="193431"/>
            </a:xfrm>
            <a:prstGeom prst="ellipse">
              <a:avLst/>
            </a:prstGeom>
            <a:noFill/>
            <a:ln w="28575">
              <a:solidFill>
                <a:srgbClr val="F74E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stCxn id="24" idx="6"/>
              <a:endCxn id="37" idx="2"/>
            </p:cNvCxnSpPr>
            <p:nvPr/>
          </p:nvCxnSpPr>
          <p:spPr>
            <a:xfrm>
              <a:off x="6682529" y="4501206"/>
              <a:ext cx="628647" cy="494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9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/>
          </p:nvSpPr>
          <p:spPr>
            <a:xfrm>
              <a:off x="7666341" y="757992"/>
              <a:ext cx="404469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在新分支上工作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7980"/>
          <a:stretch/>
        </p:blipFill>
        <p:spPr>
          <a:xfrm>
            <a:off x="586912" y="2693100"/>
            <a:ext cx="5466667" cy="37596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33" y="2186906"/>
            <a:ext cx="5361905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8217774" y="757992"/>
              <a:ext cx="349326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推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送远程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分支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96" y="2447728"/>
            <a:ext cx="8733333" cy="40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1285"/>
          <a:stretch/>
        </p:blipFill>
        <p:spPr>
          <a:xfrm>
            <a:off x="6095999" y="1758462"/>
            <a:ext cx="5476190" cy="25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40" y="757992"/>
              <a:ext cx="23903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合并分支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96" y="2301206"/>
            <a:ext cx="3895238" cy="23428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42" y="2301206"/>
            <a:ext cx="4914286" cy="39809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742" y="3958173"/>
            <a:ext cx="422857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7114907" y="757992"/>
              <a:ext cx="45961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合并分支解决冲突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8" y="2304186"/>
            <a:ext cx="4419048" cy="3761905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044813" y="3789029"/>
            <a:ext cx="193431" cy="19343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222735" y="3789029"/>
            <a:ext cx="193431" cy="19343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00654" y="3789029"/>
            <a:ext cx="193431" cy="19343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8" idx="6"/>
            <a:endCxn id="17" idx="2"/>
          </p:cNvCxnSpPr>
          <p:nvPr/>
        </p:nvCxnSpPr>
        <p:spPr>
          <a:xfrm>
            <a:off x="6594085" y="388574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6"/>
            <a:endCxn id="16" idx="2"/>
          </p:cNvCxnSpPr>
          <p:nvPr/>
        </p:nvCxnSpPr>
        <p:spPr>
          <a:xfrm>
            <a:off x="7416166" y="3885745"/>
            <a:ext cx="628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575518" y="2665174"/>
            <a:ext cx="776175" cy="307777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74E27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master</a:t>
            </a:r>
            <a:endParaRPr lang="zh-CN" altLang="en-US" sz="1400">
              <a:solidFill>
                <a:srgbClr val="F74E27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>
            <a:off x="8963606" y="2972951"/>
            <a:ext cx="0" cy="290157"/>
          </a:xfrm>
          <a:prstGeom prst="straightConnector1">
            <a:avLst/>
          </a:prstGeom>
          <a:ln w="19050">
            <a:solidFill>
              <a:srgbClr val="F74E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637440" y="5457257"/>
            <a:ext cx="683200" cy="307777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00909A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HEAD</a:t>
            </a:r>
            <a:endParaRPr lang="zh-CN" altLang="en-US" sz="1400">
              <a:solidFill>
                <a:srgbClr val="00909A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cxnSp>
        <p:nvCxnSpPr>
          <p:cNvPr id="24" name="直接箭头连接符 23"/>
          <p:cNvCxnSpPr>
            <a:stCxn id="25" idx="0"/>
          </p:cNvCxnSpPr>
          <p:nvPr/>
        </p:nvCxnSpPr>
        <p:spPr>
          <a:xfrm flipV="1">
            <a:off x="8963606" y="4512058"/>
            <a:ext cx="1" cy="417810"/>
          </a:xfrm>
          <a:prstGeom prst="straightConnector1">
            <a:avLst/>
          </a:prstGeom>
          <a:ln w="19050">
            <a:solidFill>
              <a:srgbClr val="009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720591" y="4929868"/>
            <a:ext cx="486030" cy="307777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0E5F68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dev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8979040" y="5182527"/>
            <a:ext cx="1" cy="329849"/>
          </a:xfrm>
          <a:prstGeom prst="straightConnector1">
            <a:avLst/>
          </a:prstGeom>
          <a:ln w="19050">
            <a:solidFill>
              <a:srgbClr val="009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6"/>
          </p:cNvCxnSpPr>
          <p:nvPr/>
        </p:nvCxnSpPr>
        <p:spPr>
          <a:xfrm>
            <a:off x="8238244" y="3885745"/>
            <a:ext cx="628647" cy="49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8866890" y="3290708"/>
            <a:ext cx="193431" cy="19343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6" idx="6"/>
            <a:endCxn id="30" idx="2"/>
          </p:cNvCxnSpPr>
          <p:nvPr/>
        </p:nvCxnSpPr>
        <p:spPr>
          <a:xfrm flipV="1">
            <a:off x="8238244" y="3387424"/>
            <a:ext cx="628646" cy="49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853700" y="4300218"/>
            <a:ext cx="193431" cy="193431"/>
          </a:xfrm>
          <a:prstGeom prst="ellipse">
            <a:avLst/>
          </a:prstGeom>
          <a:noFill/>
          <a:ln w="28575">
            <a:solidFill>
              <a:srgbClr val="F74E2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r="10539"/>
          <a:stretch/>
        </p:blipFill>
        <p:spPr>
          <a:xfrm>
            <a:off x="6222681" y="2877299"/>
            <a:ext cx="5708481" cy="7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r="32258" b="486"/>
          <a:stretch/>
        </p:blipFill>
        <p:spPr>
          <a:xfrm>
            <a:off x="6235729" y="3823223"/>
            <a:ext cx="5703191" cy="36014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11" y="1596154"/>
            <a:ext cx="5561905" cy="24285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r="20588"/>
          <a:stretch/>
        </p:blipFill>
        <p:spPr>
          <a:xfrm>
            <a:off x="358211" y="454612"/>
            <a:ext cx="5573976" cy="10380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/>
          <a:srcRect r="22811" b="41075"/>
          <a:stretch/>
        </p:blipFill>
        <p:spPr>
          <a:xfrm>
            <a:off x="364053" y="4205126"/>
            <a:ext cx="5550220" cy="1857545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6400654" y="487846"/>
            <a:ext cx="4543327" cy="2389453"/>
            <a:chOff x="6400654" y="487846"/>
            <a:chExt cx="4543327" cy="2389453"/>
          </a:xfrm>
        </p:grpSpPr>
        <p:sp>
          <p:nvSpPr>
            <p:cNvPr id="34" name="椭圆 33"/>
            <p:cNvSpPr/>
            <p:nvPr/>
          </p:nvSpPr>
          <p:spPr>
            <a:xfrm>
              <a:off x="8044813" y="1256844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222735" y="1256844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400654" y="1256844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6" idx="6"/>
              <a:endCxn id="35" idx="2"/>
            </p:cNvCxnSpPr>
            <p:nvPr/>
          </p:nvCxnSpPr>
          <p:spPr>
            <a:xfrm>
              <a:off x="6594085" y="1353560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5" idx="6"/>
              <a:endCxn id="34" idx="2"/>
            </p:cNvCxnSpPr>
            <p:nvPr/>
          </p:nvCxnSpPr>
          <p:spPr>
            <a:xfrm>
              <a:off x="7416166" y="1353560"/>
              <a:ext cx="628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575518" y="487846"/>
              <a:ext cx="776175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74E27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master</a:t>
              </a:r>
              <a:endParaRPr lang="zh-CN" altLang="en-US" sz="1400">
                <a:solidFill>
                  <a:srgbClr val="F74E27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40" name="直接箭头连接符 39"/>
            <p:cNvCxnSpPr>
              <a:stCxn id="39" idx="2"/>
              <a:endCxn id="46" idx="0"/>
            </p:cNvCxnSpPr>
            <p:nvPr/>
          </p:nvCxnSpPr>
          <p:spPr>
            <a:xfrm flipH="1">
              <a:off x="8958073" y="795623"/>
              <a:ext cx="5533" cy="299828"/>
            </a:xfrm>
            <a:prstGeom prst="straightConnector1">
              <a:avLst/>
            </a:prstGeom>
            <a:ln w="19050">
              <a:solidFill>
                <a:srgbClr val="F74E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0260781" y="2569522"/>
              <a:ext cx="68320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0909A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HEAD</a:t>
              </a:r>
              <a:endParaRPr lang="zh-CN" altLang="en-US" sz="1400">
                <a:solidFill>
                  <a:srgbClr val="00909A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42" name="直接箭头连接符 41"/>
            <p:cNvCxnSpPr>
              <a:stCxn id="43" idx="0"/>
            </p:cNvCxnSpPr>
            <p:nvPr/>
          </p:nvCxnSpPr>
          <p:spPr>
            <a:xfrm flipV="1">
              <a:off x="10602381" y="1794339"/>
              <a:ext cx="0" cy="259691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0359366" y="2054030"/>
              <a:ext cx="48603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E5F68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dev</a:t>
              </a:r>
            </a:p>
          </p:txBody>
        </p:sp>
        <p:cxnSp>
          <p:nvCxnSpPr>
            <p:cNvPr id="44" name="直接箭头连接符 43"/>
            <p:cNvCxnSpPr>
              <a:stCxn id="41" idx="0"/>
              <a:endCxn id="43" idx="2"/>
            </p:cNvCxnSpPr>
            <p:nvPr/>
          </p:nvCxnSpPr>
          <p:spPr>
            <a:xfrm flipV="1">
              <a:off x="10602381" y="2361807"/>
              <a:ext cx="0" cy="207715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4" idx="6"/>
              <a:endCxn id="48" idx="2"/>
            </p:cNvCxnSpPr>
            <p:nvPr/>
          </p:nvCxnSpPr>
          <p:spPr>
            <a:xfrm>
              <a:off x="8238244" y="1353560"/>
              <a:ext cx="611888" cy="33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8861357" y="1095451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34" idx="6"/>
              <a:endCxn id="46" idx="2"/>
            </p:cNvCxnSpPr>
            <p:nvPr/>
          </p:nvCxnSpPr>
          <p:spPr>
            <a:xfrm flipV="1">
              <a:off x="8238244" y="1192167"/>
              <a:ext cx="623113" cy="161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8850132" y="1596154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9677899" y="1596154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/>
            <p:cNvCxnSpPr>
              <a:stCxn id="48" idx="6"/>
              <a:endCxn id="64" idx="2"/>
            </p:cNvCxnSpPr>
            <p:nvPr/>
          </p:nvCxnSpPr>
          <p:spPr>
            <a:xfrm>
              <a:off x="9043563" y="1692870"/>
              <a:ext cx="63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10505666" y="1596154"/>
              <a:ext cx="193431" cy="193431"/>
            </a:xfrm>
            <a:prstGeom prst="ellipse">
              <a:avLst/>
            </a:prstGeom>
            <a:noFill/>
            <a:ln w="28575">
              <a:solidFill>
                <a:srgbClr val="F74E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>
              <a:stCxn id="64" idx="6"/>
              <a:endCxn id="73" idx="2"/>
            </p:cNvCxnSpPr>
            <p:nvPr/>
          </p:nvCxnSpPr>
          <p:spPr>
            <a:xfrm>
              <a:off x="9871330" y="1692870"/>
              <a:ext cx="63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6" idx="6"/>
              <a:endCxn id="73" idx="0"/>
            </p:cNvCxnSpPr>
            <p:nvPr/>
          </p:nvCxnSpPr>
          <p:spPr>
            <a:xfrm>
              <a:off x="9054788" y="1192167"/>
              <a:ext cx="1547594" cy="40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9499848" y="1056407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merge 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9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6803" b="31937"/>
          <a:stretch/>
        </p:blipFill>
        <p:spPr>
          <a:xfrm>
            <a:off x="5756361" y="239698"/>
            <a:ext cx="6301859" cy="2832717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1140884" y="3507926"/>
            <a:ext cx="4009730" cy="2721632"/>
            <a:chOff x="913430" y="276667"/>
            <a:chExt cx="4009730" cy="2721632"/>
          </a:xfrm>
        </p:grpSpPr>
        <p:sp>
          <p:nvSpPr>
            <p:cNvPr id="29" name="椭圆 28"/>
            <p:cNvSpPr/>
            <p:nvPr/>
          </p:nvSpPr>
          <p:spPr>
            <a:xfrm>
              <a:off x="1433053" y="1997775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13430" y="1997775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902288" y="2517301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31" idx="6"/>
              <a:endCxn id="44" idx="2"/>
            </p:cNvCxnSpPr>
            <p:nvPr/>
          </p:nvCxnSpPr>
          <p:spPr>
            <a:xfrm flipV="1">
              <a:off x="3095719" y="2609459"/>
              <a:ext cx="526246" cy="4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30" idx="6"/>
              <a:endCxn id="29" idx="2"/>
            </p:cNvCxnSpPr>
            <p:nvPr/>
          </p:nvCxnSpPr>
          <p:spPr>
            <a:xfrm>
              <a:off x="1106861" y="2094491"/>
              <a:ext cx="326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146985" y="893992"/>
              <a:ext cx="776175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rgbClr val="F74E27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master</a:t>
              </a:r>
              <a:endParaRPr lang="zh-CN" altLang="en-US" sz="1400">
                <a:solidFill>
                  <a:srgbClr val="F74E27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35" name="直接箭头连接符 34"/>
            <p:cNvCxnSpPr>
              <a:stCxn id="34" idx="2"/>
              <a:endCxn id="50" idx="0"/>
            </p:cNvCxnSpPr>
            <p:nvPr/>
          </p:nvCxnSpPr>
          <p:spPr>
            <a:xfrm>
              <a:off x="4535073" y="1201769"/>
              <a:ext cx="0" cy="462550"/>
            </a:xfrm>
            <a:prstGeom prst="straightConnector1">
              <a:avLst/>
            </a:prstGeom>
            <a:ln w="19050">
              <a:solidFill>
                <a:srgbClr val="F74E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4193323" y="276667"/>
              <a:ext cx="68320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0909A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HEAD</a:t>
              </a:r>
              <a:endParaRPr lang="zh-CN" altLang="en-US" sz="1400">
                <a:solidFill>
                  <a:srgbClr val="00909A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cxnSp>
          <p:nvCxnSpPr>
            <p:cNvPr id="37" name="直接箭头连接符 36"/>
            <p:cNvCxnSpPr>
              <a:stCxn id="38" idx="0"/>
              <a:endCxn id="50" idx="4"/>
            </p:cNvCxnSpPr>
            <p:nvPr/>
          </p:nvCxnSpPr>
          <p:spPr>
            <a:xfrm flipH="1" flipV="1">
              <a:off x="4535073" y="1857750"/>
              <a:ext cx="5434" cy="832772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97492" y="2690522"/>
              <a:ext cx="486030" cy="307777"/>
            </a:xfrm>
            <a:prstGeom prst="rect">
              <a:avLst/>
            </a:prstGeom>
            <a:solidFill>
              <a:srgbClr val="F1F1E9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solidFill>
                    <a:srgbClr val="0E5F68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dev</a:t>
              </a:r>
            </a:p>
          </p:txBody>
        </p:sp>
        <p:cxnSp>
          <p:nvCxnSpPr>
            <p:cNvPr id="39" name="直接箭头连接符 38"/>
            <p:cNvCxnSpPr>
              <a:stCxn id="36" idx="2"/>
              <a:endCxn id="34" idx="0"/>
            </p:cNvCxnSpPr>
            <p:nvPr/>
          </p:nvCxnSpPr>
          <p:spPr>
            <a:xfrm>
              <a:off x="4534923" y="584444"/>
              <a:ext cx="150" cy="309548"/>
            </a:xfrm>
            <a:prstGeom prst="straightConnector1">
              <a:avLst/>
            </a:prstGeom>
            <a:ln w="19050">
              <a:solidFill>
                <a:srgbClr val="009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9" idx="6"/>
              <a:endCxn id="43" idx="2"/>
            </p:cNvCxnSpPr>
            <p:nvPr/>
          </p:nvCxnSpPr>
          <p:spPr>
            <a:xfrm>
              <a:off x="1626484" y="2094491"/>
              <a:ext cx="617678" cy="53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2244162" y="1668625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29" idx="6"/>
              <a:endCxn id="41" idx="2"/>
            </p:cNvCxnSpPr>
            <p:nvPr/>
          </p:nvCxnSpPr>
          <p:spPr>
            <a:xfrm flipV="1">
              <a:off x="1626484" y="1765341"/>
              <a:ext cx="617678" cy="3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2244162" y="2532705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621965" y="2512743"/>
              <a:ext cx="193431" cy="19343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>
              <a:stCxn id="43" idx="6"/>
              <a:endCxn id="31" idx="2"/>
            </p:cNvCxnSpPr>
            <p:nvPr/>
          </p:nvCxnSpPr>
          <p:spPr>
            <a:xfrm flipV="1">
              <a:off x="2437593" y="2614017"/>
              <a:ext cx="464695" cy="1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4" idx="6"/>
              <a:endCxn id="50" idx="2"/>
            </p:cNvCxnSpPr>
            <p:nvPr/>
          </p:nvCxnSpPr>
          <p:spPr>
            <a:xfrm flipV="1">
              <a:off x="3815396" y="1761035"/>
              <a:ext cx="622961" cy="84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1" idx="6"/>
              <a:endCxn id="44" idx="0"/>
            </p:cNvCxnSpPr>
            <p:nvPr/>
          </p:nvCxnSpPr>
          <p:spPr>
            <a:xfrm>
              <a:off x="2437593" y="1765341"/>
              <a:ext cx="1281088" cy="747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3273270" y="1490205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merge dev</a:t>
              </a:r>
            </a:p>
          </p:txBody>
        </p:sp>
        <p:sp>
          <p:nvSpPr>
            <p:cNvPr id="50" name="椭圆 49"/>
            <p:cNvSpPr/>
            <p:nvPr/>
          </p:nvSpPr>
          <p:spPr>
            <a:xfrm>
              <a:off x="4438357" y="1664319"/>
              <a:ext cx="193431" cy="193431"/>
            </a:xfrm>
            <a:prstGeom prst="ellipse">
              <a:avLst/>
            </a:prstGeom>
            <a:noFill/>
            <a:ln w="28575">
              <a:solidFill>
                <a:srgbClr val="F74E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/>
            <p:cNvCxnSpPr>
              <a:stCxn id="41" idx="6"/>
              <a:endCxn id="50" idx="2"/>
            </p:cNvCxnSpPr>
            <p:nvPr/>
          </p:nvCxnSpPr>
          <p:spPr>
            <a:xfrm flipV="1">
              <a:off x="2437593" y="1761035"/>
              <a:ext cx="2000764" cy="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3"/>
          <a:srcRect r="28124" b="25826"/>
          <a:stretch/>
        </p:blipFill>
        <p:spPr>
          <a:xfrm>
            <a:off x="566384" y="239699"/>
            <a:ext cx="4901285" cy="2832717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4"/>
          <a:srcRect t="802" r="11656"/>
          <a:stretch/>
        </p:blipFill>
        <p:spPr>
          <a:xfrm>
            <a:off x="5756361" y="3194991"/>
            <a:ext cx="6301859" cy="3930120"/>
          </a:xfrm>
          <a:prstGeom prst="rect">
            <a:avLst/>
          </a:prstGeom>
        </p:spPr>
      </p:pic>
      <p:sp>
        <p:nvSpPr>
          <p:cNvPr id="116" name="椭圆 115"/>
          <p:cNvSpPr/>
          <p:nvPr/>
        </p:nvSpPr>
        <p:spPr>
          <a:xfrm>
            <a:off x="616606" y="5229034"/>
            <a:ext cx="193431" cy="193431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/>
          <p:cNvCxnSpPr>
            <a:stCxn id="116" idx="6"/>
          </p:cNvCxnSpPr>
          <p:nvPr/>
        </p:nvCxnSpPr>
        <p:spPr>
          <a:xfrm>
            <a:off x="810037" y="5325750"/>
            <a:ext cx="32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39" y="757992"/>
              <a:ext cx="23903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删除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分支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4" y="2777658"/>
            <a:ext cx="11923809" cy="34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086" y="1784580"/>
            <a:ext cx="4380952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7611839" y="757992"/>
              <a:ext cx="40991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集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中式</a:t>
              </a:r>
              <a:r>
                <a:rPr lang="en-US" altLang="zh-CN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vs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分布式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156965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集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中式版本控制系统，版本库是集中存放在中央服务器的， 需要先获得最新版本，在新版本基础上工作，在把自己的推送至中央服务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器。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集中式版本控制系统最大的毛病就是必须联网才能工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作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；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171450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分布式版本控制系统根本没有“中央服务器”，每个人的电脑上都是一个完整的版本库，就不需要联网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了；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171450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和集中式版本控制系统相比，分布式版本控制系统的安全性要高很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多。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3982504"/>
            <a:ext cx="3914775" cy="2828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38" y="3796903"/>
            <a:ext cx="3429000" cy="29459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7751" y="5039043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kern="100" spc="300" smtClean="0">
                <a:solidFill>
                  <a:srgbClr val="413932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rPr>
              <a:t>集</a:t>
            </a:r>
            <a:r>
              <a:rPr lang="zh-CN" altLang="en-US" sz="2400" kern="100" spc="300">
                <a:solidFill>
                  <a:srgbClr val="413932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rPr>
              <a:t>中式</a:t>
            </a:r>
            <a:r>
              <a:rPr lang="en-US" altLang="zh-CN" sz="2400" kern="100" spc="300">
                <a:solidFill>
                  <a:srgbClr val="413932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2400" kern="100" spc="300">
                <a:solidFill>
                  <a:srgbClr val="413932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rPr>
              <a:t>分布式</a:t>
            </a:r>
            <a:endParaRPr lang="zh-CN" altLang="en-US" sz="2400" spc="300">
              <a:solidFill>
                <a:srgbClr val="413932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6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39" y="757992"/>
              <a:ext cx="23903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本章小结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109168" y="2258751"/>
            <a:ext cx="9973661" cy="4893645"/>
          </a:xfrm>
          <a:prstGeom prst="rect">
            <a:avLst/>
          </a:prstGeom>
        </p:spPr>
        <p:txBody>
          <a:bodyPr wrap="square" lIns="91438" tIns="45719" rIns="91438" bIns="45719" numCol="2">
            <a:spAutoFit/>
          </a:bodyPr>
          <a:lstStyle/>
          <a:p>
            <a:pPr marL="228600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原理和工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作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流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程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228600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工作区、暂存区和版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本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库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228600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安装配置</a:t>
            </a: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228600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创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建版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本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库</a:t>
            </a:r>
          </a:p>
          <a:p>
            <a:pPr marL="228600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基本操作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将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文件添加到缓存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查看项目当前状态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缓存内容提交到仓库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查看历史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回退版本</a:t>
            </a: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228600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远程仓库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推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送到远程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仓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库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从远程仓库拉取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，解决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冲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突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从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远程仓库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克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隆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228600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分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支管理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创建分支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切换分支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删除分支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合并分支</a:t>
            </a: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合并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冲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突解决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28650" lvl="1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7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09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701748" y="1996615"/>
            <a:ext cx="6881813" cy="2339975"/>
            <a:chOff x="2403783" y="1351449"/>
            <a:chExt cx="6881813" cy="2339975"/>
          </a:xfrm>
        </p:grpSpPr>
        <p:grpSp>
          <p:nvGrpSpPr>
            <p:cNvPr id="2" name="组合 1"/>
            <p:cNvGrpSpPr/>
            <p:nvPr/>
          </p:nvGrpSpPr>
          <p:grpSpPr>
            <a:xfrm>
              <a:off x="2403783" y="1351449"/>
              <a:ext cx="6881813" cy="2339975"/>
              <a:chOff x="2654300" y="1366838"/>
              <a:chExt cx="6881813" cy="2339975"/>
            </a:xfrm>
          </p:grpSpPr>
          <p:sp>
            <p:nvSpPr>
              <p:cNvPr id="8" name="任意多边形 10"/>
              <p:cNvSpPr>
                <a:spLocks noChangeArrowheads="1"/>
              </p:cNvSpPr>
              <p:nvPr/>
            </p:nvSpPr>
            <p:spPr bwMode="auto">
              <a:xfrm rot="5400000">
                <a:off x="8143081" y="2313782"/>
                <a:ext cx="2339975" cy="446088"/>
              </a:xfrm>
              <a:custGeom>
                <a:avLst/>
                <a:gdLst>
                  <a:gd name="T0" fmla="*/ 0 w 2409826"/>
                  <a:gd name="T1" fmla="*/ 446088 h 396002"/>
                  <a:gd name="T2" fmla="*/ 0 w 2409826"/>
                  <a:gd name="T3" fmla="*/ 1 h 396002"/>
                  <a:gd name="T4" fmla="*/ 1 w 2409826"/>
                  <a:gd name="T5" fmla="*/ 1 h 396002"/>
                  <a:gd name="T6" fmla="*/ 1 w 2409826"/>
                  <a:gd name="T7" fmla="*/ 0 h 396002"/>
                  <a:gd name="T8" fmla="*/ 2339975 w 2409826"/>
                  <a:gd name="T9" fmla="*/ 0 h 396002"/>
                  <a:gd name="T10" fmla="*/ 2339975 w 2409826"/>
                  <a:gd name="T11" fmla="*/ 1 h 396002"/>
                  <a:gd name="T12" fmla="*/ 2339975 w 2409826"/>
                  <a:gd name="T13" fmla="*/ 1 h 396002"/>
                  <a:gd name="T14" fmla="*/ 2339975 w 2409826"/>
                  <a:gd name="T15" fmla="*/ 446088 h 396002"/>
                  <a:gd name="T16" fmla="*/ 2219739 w 2409826"/>
                  <a:gd name="T17" fmla="*/ 446088 h 396002"/>
                  <a:gd name="T18" fmla="*/ 2219739 w 2409826"/>
                  <a:gd name="T19" fmla="*/ 139487 h 396002"/>
                  <a:gd name="T20" fmla="*/ 120236 w 2409826"/>
                  <a:gd name="T21" fmla="*/ 139487 h 396002"/>
                  <a:gd name="T22" fmla="*/ 120236 w 2409826"/>
                  <a:gd name="T23" fmla="*/ 446088 h 3960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409826"/>
                  <a:gd name="T37" fmla="*/ 0 h 396002"/>
                  <a:gd name="T38" fmla="*/ 2409826 w 2409826"/>
                  <a:gd name="T39" fmla="*/ 396002 h 3960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409826" h="396002">
                    <a:moveTo>
                      <a:pt x="0" y="396002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409826" y="0"/>
                    </a:lnTo>
                    <a:lnTo>
                      <a:pt x="2409826" y="1"/>
                    </a:lnTo>
                    <a:lnTo>
                      <a:pt x="2409826" y="396002"/>
                    </a:lnTo>
                    <a:lnTo>
                      <a:pt x="2286001" y="396002"/>
                    </a:lnTo>
                    <a:lnTo>
                      <a:pt x="2286001" y="123826"/>
                    </a:lnTo>
                    <a:lnTo>
                      <a:pt x="123825" y="123826"/>
                    </a:lnTo>
                    <a:lnTo>
                      <a:pt x="123825" y="396002"/>
                    </a:lnTo>
                    <a:lnTo>
                      <a:pt x="0" y="3960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" name="任意多边形 11"/>
              <p:cNvSpPr>
                <a:spLocks noChangeArrowheads="1"/>
              </p:cNvSpPr>
              <p:nvPr/>
            </p:nvSpPr>
            <p:spPr bwMode="auto">
              <a:xfrm rot="16200000" flipH="1">
                <a:off x="1707356" y="2313782"/>
                <a:ext cx="2339975" cy="446088"/>
              </a:xfrm>
              <a:custGeom>
                <a:avLst/>
                <a:gdLst>
                  <a:gd name="T0" fmla="*/ 0 w 2409826"/>
                  <a:gd name="T1" fmla="*/ 446088 h 396002"/>
                  <a:gd name="T2" fmla="*/ 0 w 2409826"/>
                  <a:gd name="T3" fmla="*/ 1 h 396002"/>
                  <a:gd name="T4" fmla="*/ 1 w 2409826"/>
                  <a:gd name="T5" fmla="*/ 1 h 396002"/>
                  <a:gd name="T6" fmla="*/ 1 w 2409826"/>
                  <a:gd name="T7" fmla="*/ 0 h 396002"/>
                  <a:gd name="T8" fmla="*/ 2339975 w 2409826"/>
                  <a:gd name="T9" fmla="*/ 0 h 396002"/>
                  <a:gd name="T10" fmla="*/ 2339975 w 2409826"/>
                  <a:gd name="T11" fmla="*/ 1 h 396002"/>
                  <a:gd name="T12" fmla="*/ 2339975 w 2409826"/>
                  <a:gd name="T13" fmla="*/ 1 h 396002"/>
                  <a:gd name="T14" fmla="*/ 2339975 w 2409826"/>
                  <a:gd name="T15" fmla="*/ 446088 h 396002"/>
                  <a:gd name="T16" fmla="*/ 2219739 w 2409826"/>
                  <a:gd name="T17" fmla="*/ 446088 h 396002"/>
                  <a:gd name="T18" fmla="*/ 2219739 w 2409826"/>
                  <a:gd name="T19" fmla="*/ 139487 h 396002"/>
                  <a:gd name="T20" fmla="*/ 120236 w 2409826"/>
                  <a:gd name="T21" fmla="*/ 139487 h 396002"/>
                  <a:gd name="T22" fmla="*/ 120236 w 2409826"/>
                  <a:gd name="T23" fmla="*/ 446088 h 3960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409826"/>
                  <a:gd name="T37" fmla="*/ 0 h 396002"/>
                  <a:gd name="T38" fmla="*/ 2409826 w 2409826"/>
                  <a:gd name="T39" fmla="*/ 396002 h 3960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409826" h="396002">
                    <a:moveTo>
                      <a:pt x="0" y="396002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409826" y="0"/>
                    </a:lnTo>
                    <a:lnTo>
                      <a:pt x="2409826" y="1"/>
                    </a:lnTo>
                    <a:lnTo>
                      <a:pt x="2409826" y="396002"/>
                    </a:lnTo>
                    <a:lnTo>
                      <a:pt x="2286001" y="396002"/>
                    </a:lnTo>
                    <a:lnTo>
                      <a:pt x="2286001" y="123826"/>
                    </a:lnTo>
                    <a:lnTo>
                      <a:pt x="123825" y="123826"/>
                    </a:lnTo>
                    <a:lnTo>
                      <a:pt x="123825" y="396002"/>
                    </a:lnTo>
                    <a:lnTo>
                      <a:pt x="0" y="3960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453420" y="1590413"/>
              <a:ext cx="4782538" cy="1978484"/>
              <a:chOff x="0" y="129498"/>
              <a:chExt cx="4782696" cy="1979575"/>
            </a:xfrm>
          </p:grpSpPr>
          <p:sp>
            <p:nvSpPr>
              <p:cNvPr id="11" name="文本框 6"/>
              <p:cNvSpPr>
                <a:spLocks noChangeArrowheads="1"/>
              </p:cNvSpPr>
              <p:nvPr/>
            </p:nvSpPr>
            <p:spPr bwMode="auto">
              <a:xfrm>
                <a:off x="0" y="129498"/>
                <a:ext cx="4782696" cy="1863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1500">
                    <a:solidFill>
                      <a:schemeClr val="bg1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THANKS</a:t>
                </a:r>
                <a:endParaRPr lang="zh-CN" altLang="en-US" sz="1150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endParaRPr>
              </a:p>
            </p:txBody>
          </p:sp>
          <p:sp>
            <p:nvSpPr>
              <p:cNvPr id="12" name="文本框 9"/>
              <p:cNvSpPr>
                <a:spLocks noChangeArrowheads="1"/>
              </p:cNvSpPr>
              <p:nvPr/>
            </p:nvSpPr>
            <p:spPr bwMode="auto">
              <a:xfrm>
                <a:off x="1800292" y="1708742"/>
                <a:ext cx="2893837" cy="40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smtClean="0">
                    <a:solidFill>
                      <a:schemeClr val="bg1">
                        <a:lumMod val="75000"/>
                      </a:schemeClr>
                    </a:solidFill>
                    <a:latin typeface="Bahnschrift SemiBold" panose="020B0502040204020203" pitchFamily="34" charset="0"/>
                    <a:cs typeface="Arial" panose="020B0604020202020204" pitchFamily="34" charset="0"/>
                  </a:rPr>
                  <a:t>Zoey Cheung , Sep.2020</a:t>
                </a:r>
                <a:endParaRPr lang="zh-CN" altLang="en-US" sz="2000">
                  <a:solidFill>
                    <a:schemeClr val="bg1">
                      <a:lumMod val="75000"/>
                    </a:schemeClr>
                  </a:solidFill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142653" y="1442353"/>
            <a:ext cx="2095500" cy="876300"/>
            <a:chOff x="5094903" y="1558465"/>
            <a:chExt cx="2095500" cy="8763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903" y="1558465"/>
              <a:ext cx="2095500" cy="8763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23"/>
            <a:stretch/>
          </p:blipFill>
          <p:spPr>
            <a:xfrm>
              <a:off x="6051695" y="1558465"/>
              <a:ext cx="1131088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7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8280291" y="757992"/>
              <a:ext cx="343074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Git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工作流程 </a:t>
              </a:r>
              <a:endParaRPr lang="zh-CN" altLang="en-US" sz="4000" kern="1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46781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4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无</a:t>
            </a:r>
            <a:r>
              <a:rPr lang="zh-CN" altLang="en-US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论是 </a:t>
            </a:r>
            <a:r>
              <a:rPr lang="en-US" altLang="zh-CN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svn </a:t>
            </a:r>
            <a:r>
              <a:rPr lang="zh-CN" altLang="en-US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还是 </a:t>
            </a:r>
            <a:r>
              <a:rPr lang="en-US" altLang="zh-CN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400">
                <a:latin typeface="苹方 中等" panose="020B0400000000000000" pitchFamily="34" charset="-122"/>
                <a:ea typeface="苹方 中等" panose="020B0400000000000000" pitchFamily="34" charset="-122"/>
              </a:rPr>
              <a:t>的工作流，都是在本地解决冲突再提交，而不是在提交时解决冲突的。 </a:t>
            </a:r>
          </a:p>
        </p:txBody>
      </p:sp>
      <p:sp>
        <p:nvSpPr>
          <p:cNvPr id="12" name="矩形 11"/>
          <p:cNvSpPr/>
          <p:nvPr/>
        </p:nvSpPr>
        <p:spPr>
          <a:xfrm>
            <a:off x="6676434" y="3382461"/>
            <a:ext cx="5515565" cy="267765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一般工作流程如下： </a:t>
            </a:r>
          </a:p>
          <a:p>
            <a:pPr marL="685800" lvl="1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克隆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资源作为工作目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录；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85800" lvl="1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在克隆的资源上添加或修改文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件；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85800" lvl="1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如果其他人修改了，你可以更新资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源；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85800" lvl="1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在提交前查看修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改；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85800" lvl="1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提交修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改；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685800" lvl="1" indent="-228600" defTabSz="914378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在修改完成后，如果发现错误，可以撤回提交并再次修改并提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交；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1109169" y="3308724"/>
            <a:ext cx="1065784" cy="475238"/>
          </a:xfrm>
          <a:prstGeom prst="flowChartMagneticDisk">
            <a:avLst/>
          </a:prstGeom>
          <a:solidFill>
            <a:srgbClr val="F74E2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资源库</a:t>
            </a:r>
            <a:endParaRPr lang="zh-CN" altLang="en-US" sz="1200"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92410" y="3308724"/>
            <a:ext cx="1176832" cy="3191954"/>
            <a:chOff x="4480422" y="3308724"/>
            <a:chExt cx="1176832" cy="3191954"/>
          </a:xfrm>
        </p:grpSpPr>
        <p:sp>
          <p:nvSpPr>
            <p:cNvPr id="4" name="流程图: 文档 3"/>
            <p:cNvSpPr/>
            <p:nvPr/>
          </p:nvSpPr>
          <p:spPr>
            <a:xfrm>
              <a:off x="4483637" y="3308724"/>
              <a:ext cx="1170403" cy="490304"/>
            </a:xfrm>
            <a:prstGeom prst="flowChartDocumen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latin typeface="苹方 特粗" panose="020B0800000000000000" pitchFamily="34" charset="-122"/>
                  <a:ea typeface="苹方 特粗" panose="020B0800000000000000" pitchFamily="34" charset="-122"/>
                </a:rPr>
                <a:t>工作副本</a:t>
              </a:r>
              <a:endParaRPr lang="zh-CN" altLang="en-US" sz="1200"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80422" y="4141139"/>
              <a:ext cx="1176832" cy="333301"/>
            </a:xfrm>
            <a:prstGeom prst="rect">
              <a:avLst/>
            </a:prstGeom>
            <a:solidFill>
              <a:srgbClr val="009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修改工作副本</a:t>
              </a:r>
              <a:endParaRPr lang="zh-CN" altLang="en-US" sz="120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80422" y="4816551"/>
              <a:ext cx="1176832" cy="333301"/>
            </a:xfrm>
            <a:prstGeom prst="rect">
              <a:avLst/>
            </a:prstGeom>
            <a:solidFill>
              <a:srgbClr val="009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检查修改</a:t>
              </a:r>
              <a:endParaRPr lang="zh-CN" altLang="en-US" sz="120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0422" y="5491964"/>
              <a:ext cx="1176832" cy="333301"/>
            </a:xfrm>
            <a:prstGeom prst="rect">
              <a:avLst/>
            </a:prstGeom>
            <a:solidFill>
              <a:srgbClr val="009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</a:t>
              </a:r>
              <a:r>
                <a:rPr lang="zh-CN" altLang="en-US" sz="1200" smtClean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endParaRPr lang="zh-CN" altLang="en-US" sz="120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80422" y="6167377"/>
              <a:ext cx="1176832" cy="333301"/>
            </a:xfrm>
            <a:prstGeom prst="rect">
              <a:avLst/>
            </a:prstGeom>
            <a:solidFill>
              <a:srgbClr val="009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修改错误</a:t>
              </a:r>
              <a:endParaRPr lang="zh-CN" altLang="en-US" sz="120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4" idx="2"/>
              <a:endCxn id="13" idx="0"/>
            </p:cNvCxnSpPr>
            <p:nvPr/>
          </p:nvCxnSpPr>
          <p:spPr>
            <a:xfrm flipH="1">
              <a:off x="5068838" y="3766613"/>
              <a:ext cx="1" cy="374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2"/>
              <a:endCxn id="14" idx="0"/>
            </p:cNvCxnSpPr>
            <p:nvPr/>
          </p:nvCxnSpPr>
          <p:spPr>
            <a:xfrm>
              <a:off x="5068838" y="4474440"/>
              <a:ext cx="0" cy="342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2"/>
              <a:endCxn id="15" idx="0"/>
            </p:cNvCxnSpPr>
            <p:nvPr/>
          </p:nvCxnSpPr>
          <p:spPr>
            <a:xfrm>
              <a:off x="5068838" y="5149852"/>
              <a:ext cx="0" cy="34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2"/>
              <a:endCxn id="16" idx="0"/>
            </p:cNvCxnSpPr>
            <p:nvPr/>
          </p:nvCxnSpPr>
          <p:spPr>
            <a:xfrm>
              <a:off x="5068838" y="5825265"/>
              <a:ext cx="0" cy="34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箭头连接符 26"/>
          <p:cNvCxnSpPr>
            <a:endCxn id="4" idx="1"/>
          </p:cNvCxnSpPr>
          <p:nvPr/>
        </p:nvCxnSpPr>
        <p:spPr>
          <a:xfrm>
            <a:off x="2174953" y="3546343"/>
            <a:ext cx="1520672" cy="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40596" y="3420269"/>
            <a:ext cx="748923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克隆操作</a:t>
            </a:r>
          </a:p>
        </p:txBody>
      </p:sp>
      <p:cxnSp>
        <p:nvCxnSpPr>
          <p:cNvPr id="32" name="肘形连接符 31"/>
          <p:cNvCxnSpPr/>
          <p:nvPr/>
        </p:nvCxnSpPr>
        <p:spPr>
          <a:xfrm>
            <a:off x="1729835" y="3783962"/>
            <a:ext cx="1873145" cy="523828"/>
          </a:xfrm>
          <a:prstGeom prst="bentConnector3">
            <a:avLst>
              <a:gd name="adj1" fmla="val -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5" idx="1"/>
          </p:cNvCxnSpPr>
          <p:nvPr/>
        </p:nvCxnSpPr>
        <p:spPr>
          <a:xfrm>
            <a:off x="1637975" y="3783961"/>
            <a:ext cx="2054435" cy="1874654"/>
          </a:xfrm>
          <a:prstGeom prst="bentConnector3">
            <a:avLst>
              <a:gd name="adj1" fmla="val 4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16" idx="1"/>
          </p:cNvCxnSpPr>
          <p:nvPr/>
        </p:nvCxnSpPr>
        <p:spPr>
          <a:xfrm rot="16200000" flipH="1">
            <a:off x="1354398" y="3996015"/>
            <a:ext cx="2550065" cy="212596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440596" y="4193965"/>
            <a:ext cx="748923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更新</a:t>
            </a:r>
            <a:r>
              <a:rPr lang="zh-CN" altLang="en-US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操</a:t>
            </a:r>
            <a:r>
              <a: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作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40596" y="5543853"/>
            <a:ext cx="748923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推送</a:t>
            </a:r>
            <a:r>
              <a:rPr lang="zh-CN" altLang="en-US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操</a:t>
            </a:r>
            <a:r>
              <a: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作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440596" y="6195527"/>
            <a:ext cx="748923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推送</a:t>
            </a:r>
            <a:r>
              <a:rPr lang="zh-CN" altLang="en-US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操</a:t>
            </a:r>
            <a:r>
              <a: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作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60872" y="3778087"/>
            <a:ext cx="1595309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编</a:t>
            </a:r>
            <a:r>
              <a:rPr lang="zh-CN" altLang="en-US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辑、添加、删除文件</a:t>
            </a:r>
            <a:endParaRPr lang="zh-CN" altLang="en-US" sz="1100">
              <a:solidFill>
                <a:srgbClr val="413932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60872" y="4511509"/>
            <a:ext cx="1736373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查看文件状态及修改情况</a:t>
            </a:r>
            <a:endParaRPr lang="zh-CN" altLang="en-US" sz="1100">
              <a:solidFill>
                <a:srgbClr val="413932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460872" y="5200943"/>
            <a:ext cx="1172116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提交及推送操作</a:t>
            </a:r>
            <a:endParaRPr lang="zh-CN" altLang="en-US" sz="1100">
              <a:solidFill>
                <a:srgbClr val="413932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460872" y="5857821"/>
            <a:ext cx="1172116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zh-CN" altLang="en-US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修改及推送操作</a:t>
            </a:r>
            <a:endParaRPr lang="zh-CN" altLang="en-US" sz="1100">
              <a:solidFill>
                <a:srgbClr val="413932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2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4453924" y="757992"/>
              <a:ext cx="729077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Git </a:t>
              </a:r>
              <a:r>
                <a:rPr lang="zh-CN" altLang="en-US" sz="4000" kern="1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工作区、暂存区和版本</a:t>
              </a:r>
              <a:r>
                <a:rPr lang="zh-CN" altLang="en-US" sz="4000" kern="1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  <a:cs typeface="Times New Roman" panose="02020603050405020304" pitchFamily="18" charset="0"/>
                </a:rPr>
                <a:t>库</a:t>
              </a:r>
              <a:endParaRPr lang="zh-CN" altLang="en-US" sz="4000" kern="1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156965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工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作区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：在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电脑里能看到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的，需要进行版本控制的目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录。</a:t>
            </a:r>
          </a:p>
          <a:p>
            <a:pPr marL="171450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版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本库：工作区有一个隐藏目录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.git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，这个不算工作区，而是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的版本库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的版本库里存了很多东西，其中最重要的就是称为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stage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（或者叫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index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）的暂存区，还有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Git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为我们自动创建的第一个分支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，以及指向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master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的一个指针叫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HEAD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en-US" altLang="zh-CN" sz="120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171450" indent="-171450" defTabSz="91437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暂存区：英文叫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stage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或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index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。一般存放在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.git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目录下的 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index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文件（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.git/index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）中，所以我们把暂存区有时也叫作索引（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index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）</a:t>
            </a: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5191" y="3982504"/>
            <a:ext cx="1240972" cy="2623569"/>
          </a:xfrm>
          <a:prstGeom prst="roundRect">
            <a:avLst>
              <a:gd name="adj" fmla="val 7644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39400" y="3966270"/>
            <a:ext cx="4804749" cy="2623569"/>
          </a:xfrm>
          <a:prstGeom prst="roundRect">
            <a:avLst>
              <a:gd name="adj" fmla="val 366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1215" y="41489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工作区</a:t>
            </a:r>
            <a:endParaRPr lang="zh-CN" altLang="en-US" sz="1400" b="1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95109" y="41489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版本库</a:t>
            </a:r>
            <a:endParaRPr lang="zh-CN" altLang="en-US" sz="1400" b="1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38627" y="4717168"/>
            <a:ext cx="429926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</a:t>
            </a:r>
            <a:r>
              <a:rPr lang="en-US" altLang="zh-CN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dd</a:t>
            </a:r>
            <a:endParaRPr lang="zh-CN" altLang="en-US" sz="1100">
              <a:solidFill>
                <a:srgbClr val="413932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585016" y="4606811"/>
            <a:ext cx="595671" cy="1633740"/>
            <a:chOff x="1558536" y="4533379"/>
            <a:chExt cx="671187" cy="1840856"/>
          </a:xfrm>
        </p:grpSpPr>
        <p:sp>
          <p:nvSpPr>
            <p:cNvPr id="19" name="单圆角矩形 18"/>
            <p:cNvSpPr/>
            <p:nvPr/>
          </p:nvSpPr>
          <p:spPr>
            <a:xfrm>
              <a:off x="2085723" y="4996879"/>
              <a:ext cx="144000" cy="198000"/>
            </a:xfrm>
            <a:prstGeom prst="round1Rect">
              <a:avLst>
                <a:gd name="adj" fmla="val 50000"/>
              </a:avLst>
            </a:prstGeom>
            <a:solidFill>
              <a:srgbClr val="F1F1E9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多文档 19"/>
            <p:cNvSpPr/>
            <p:nvPr/>
          </p:nvSpPr>
          <p:spPr>
            <a:xfrm>
              <a:off x="1558536" y="4533379"/>
              <a:ext cx="293917" cy="257677"/>
            </a:xfrm>
            <a:prstGeom prst="flowChartMultidocument">
              <a:avLst/>
            </a:prstGeom>
            <a:solidFill>
              <a:srgbClr val="F1F1E9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单圆角矩形 20"/>
            <p:cNvSpPr/>
            <p:nvPr/>
          </p:nvSpPr>
          <p:spPr>
            <a:xfrm>
              <a:off x="2085723" y="5291718"/>
              <a:ext cx="144000" cy="198000"/>
            </a:xfrm>
            <a:prstGeom prst="round1Rect">
              <a:avLst>
                <a:gd name="adj" fmla="val 50000"/>
              </a:avLst>
            </a:prstGeom>
            <a:solidFill>
              <a:srgbClr val="F1F1E9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单圆角矩形 21"/>
            <p:cNvSpPr/>
            <p:nvPr/>
          </p:nvSpPr>
          <p:spPr>
            <a:xfrm>
              <a:off x="2085723" y="5586557"/>
              <a:ext cx="144000" cy="198000"/>
            </a:xfrm>
            <a:prstGeom prst="round1Rect">
              <a:avLst>
                <a:gd name="adj" fmla="val 50000"/>
              </a:avLst>
            </a:prstGeom>
            <a:solidFill>
              <a:srgbClr val="F1F1E9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单圆角矩形 22"/>
            <p:cNvSpPr/>
            <p:nvPr/>
          </p:nvSpPr>
          <p:spPr>
            <a:xfrm>
              <a:off x="2085723" y="5881396"/>
              <a:ext cx="144000" cy="198000"/>
            </a:xfrm>
            <a:prstGeom prst="round1Rect">
              <a:avLst>
                <a:gd name="adj" fmla="val 50000"/>
              </a:avLst>
            </a:prstGeom>
            <a:solidFill>
              <a:srgbClr val="F1F1E9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单圆角矩形 23"/>
            <p:cNvSpPr/>
            <p:nvPr/>
          </p:nvSpPr>
          <p:spPr>
            <a:xfrm>
              <a:off x="2085723" y="6176235"/>
              <a:ext cx="144000" cy="198000"/>
            </a:xfrm>
            <a:prstGeom prst="round1Rect">
              <a:avLst>
                <a:gd name="adj" fmla="val 50000"/>
              </a:avLst>
            </a:prstGeom>
            <a:solidFill>
              <a:srgbClr val="F1F1E9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肘形连接符 25"/>
            <p:cNvCxnSpPr>
              <a:stCxn id="20" idx="2"/>
              <a:endCxn id="19" idx="1"/>
            </p:cNvCxnSpPr>
            <p:nvPr/>
          </p:nvCxnSpPr>
          <p:spPr>
            <a:xfrm rot="16200000" flipH="1">
              <a:off x="1728100" y="4738255"/>
              <a:ext cx="314581" cy="400668"/>
            </a:xfrm>
            <a:prstGeom prst="bentConnector2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0" idx="2"/>
              <a:endCxn id="21" idx="1"/>
            </p:cNvCxnSpPr>
            <p:nvPr/>
          </p:nvCxnSpPr>
          <p:spPr>
            <a:xfrm rot="16200000" flipH="1">
              <a:off x="1580680" y="4885675"/>
              <a:ext cx="609420" cy="400668"/>
            </a:xfrm>
            <a:prstGeom prst="bentConnector2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20" idx="2"/>
              <a:endCxn id="23" idx="1"/>
            </p:cNvCxnSpPr>
            <p:nvPr/>
          </p:nvCxnSpPr>
          <p:spPr>
            <a:xfrm rot="16200000" flipH="1">
              <a:off x="1285841" y="5180513"/>
              <a:ext cx="1199098" cy="400668"/>
            </a:xfrm>
            <a:prstGeom prst="bentConnector2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20" idx="2"/>
              <a:endCxn id="24" idx="1"/>
            </p:cNvCxnSpPr>
            <p:nvPr/>
          </p:nvCxnSpPr>
          <p:spPr>
            <a:xfrm rot="16200000" flipH="1">
              <a:off x="1138422" y="5327933"/>
              <a:ext cx="1493937" cy="400668"/>
            </a:xfrm>
            <a:prstGeom prst="bentConnector2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20" idx="2"/>
              <a:endCxn id="22" idx="1"/>
            </p:cNvCxnSpPr>
            <p:nvPr/>
          </p:nvCxnSpPr>
          <p:spPr>
            <a:xfrm rot="16200000" flipH="1">
              <a:off x="1433260" y="5033094"/>
              <a:ext cx="904259" cy="400668"/>
            </a:xfrm>
            <a:prstGeom prst="bentConnector2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839685" y="4587534"/>
            <a:ext cx="1651519" cy="1303489"/>
            <a:chOff x="6742828" y="4424581"/>
            <a:chExt cx="1651519" cy="1303489"/>
          </a:xfrm>
        </p:grpSpPr>
        <p:grpSp>
          <p:nvGrpSpPr>
            <p:cNvPr id="59" name="组合 58"/>
            <p:cNvGrpSpPr/>
            <p:nvPr/>
          </p:nvGrpSpPr>
          <p:grpSpPr>
            <a:xfrm>
              <a:off x="6742828" y="4424581"/>
              <a:ext cx="1651519" cy="1303489"/>
              <a:chOff x="6742828" y="4424581"/>
              <a:chExt cx="1651519" cy="1303489"/>
            </a:xfrm>
          </p:grpSpPr>
          <p:sp>
            <p:nvSpPr>
              <p:cNvPr id="57" name="剪去同侧角的矩形 56"/>
              <p:cNvSpPr/>
              <p:nvPr/>
            </p:nvSpPr>
            <p:spPr>
              <a:xfrm>
                <a:off x="6742828" y="4424581"/>
                <a:ext cx="1651519" cy="1303489"/>
              </a:xfrm>
              <a:prstGeom prst="snip2SameRect">
                <a:avLst>
                  <a:gd name="adj1" fmla="val 12116"/>
                  <a:gd name="adj2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7076997" y="4732999"/>
                <a:ext cx="595671" cy="862747"/>
                <a:chOff x="1558536" y="4479710"/>
                <a:chExt cx="671187" cy="972120"/>
              </a:xfrm>
            </p:grpSpPr>
            <p:sp>
              <p:nvSpPr>
                <p:cNvPr id="46" name="单圆角矩形 45"/>
                <p:cNvSpPr/>
                <p:nvPr/>
              </p:nvSpPr>
              <p:spPr>
                <a:xfrm>
                  <a:off x="2085723" y="4733922"/>
                  <a:ext cx="144000" cy="198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F1F1E9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流程图: 多文档 46"/>
                <p:cNvSpPr/>
                <p:nvPr/>
              </p:nvSpPr>
              <p:spPr>
                <a:xfrm>
                  <a:off x="1558536" y="4479710"/>
                  <a:ext cx="293917" cy="257677"/>
                </a:xfrm>
                <a:prstGeom prst="flowChartMultidocument">
                  <a:avLst/>
                </a:prstGeom>
                <a:solidFill>
                  <a:srgbClr val="F1F1E9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48" name="单圆角矩形 47"/>
                <p:cNvSpPr/>
                <p:nvPr/>
              </p:nvSpPr>
              <p:spPr>
                <a:xfrm>
                  <a:off x="2085723" y="4993877"/>
                  <a:ext cx="144000" cy="198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F1F1E9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单圆角矩形 48"/>
                <p:cNvSpPr/>
                <p:nvPr/>
              </p:nvSpPr>
              <p:spPr>
                <a:xfrm>
                  <a:off x="2085723" y="5253830"/>
                  <a:ext cx="144000" cy="198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F1F1E9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" name="肘形连接符 51"/>
                <p:cNvCxnSpPr>
                  <a:stCxn id="47" idx="2"/>
                  <a:endCxn id="46" idx="1"/>
                </p:cNvCxnSpPr>
                <p:nvPr/>
              </p:nvCxnSpPr>
              <p:spPr>
                <a:xfrm rot="16200000" flipH="1">
                  <a:off x="1832743" y="4579942"/>
                  <a:ext cx="105294" cy="400668"/>
                </a:xfrm>
                <a:prstGeom prst="bentConnector2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肘形连接符 52"/>
                <p:cNvCxnSpPr>
                  <a:stCxn id="47" idx="2"/>
                  <a:endCxn id="48" idx="1"/>
                </p:cNvCxnSpPr>
                <p:nvPr/>
              </p:nvCxnSpPr>
              <p:spPr>
                <a:xfrm rot="16200000" flipH="1">
                  <a:off x="1702766" y="4709920"/>
                  <a:ext cx="365248" cy="400668"/>
                </a:xfrm>
                <a:prstGeom prst="bentConnector2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肘形连接符 55"/>
                <p:cNvCxnSpPr>
                  <a:stCxn id="47" idx="2"/>
                  <a:endCxn id="49" idx="1"/>
                </p:cNvCxnSpPr>
                <p:nvPr/>
              </p:nvCxnSpPr>
              <p:spPr>
                <a:xfrm rot="16200000" flipH="1">
                  <a:off x="1572789" y="4839896"/>
                  <a:ext cx="625201" cy="400668"/>
                </a:xfrm>
                <a:prstGeom prst="bentConnector2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文本框 57"/>
            <p:cNvSpPr txBox="1"/>
            <p:nvPr/>
          </p:nvSpPr>
          <p:spPr>
            <a:xfrm>
              <a:off x="7301527" y="4456730"/>
              <a:ext cx="5341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smtClean="0">
                  <a:solidFill>
                    <a:srgbClr val="413932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index</a:t>
              </a:r>
              <a:endPara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347596" y="4609002"/>
            <a:ext cx="1651519" cy="1303489"/>
            <a:chOff x="6742828" y="4424581"/>
            <a:chExt cx="1651519" cy="1303489"/>
          </a:xfrm>
        </p:grpSpPr>
        <p:grpSp>
          <p:nvGrpSpPr>
            <p:cNvPr id="74" name="组合 73"/>
            <p:cNvGrpSpPr/>
            <p:nvPr/>
          </p:nvGrpSpPr>
          <p:grpSpPr>
            <a:xfrm>
              <a:off x="6742828" y="4424581"/>
              <a:ext cx="1651519" cy="1303489"/>
              <a:chOff x="6742828" y="4424581"/>
              <a:chExt cx="1651519" cy="1303489"/>
            </a:xfrm>
          </p:grpSpPr>
          <p:sp>
            <p:nvSpPr>
              <p:cNvPr id="76" name="剪去同侧角的矩形 75"/>
              <p:cNvSpPr/>
              <p:nvPr/>
            </p:nvSpPr>
            <p:spPr>
              <a:xfrm>
                <a:off x="6742828" y="4424581"/>
                <a:ext cx="1651519" cy="1303489"/>
              </a:xfrm>
              <a:prstGeom prst="snip2SameRect">
                <a:avLst>
                  <a:gd name="adj1" fmla="val 12116"/>
                  <a:gd name="adj2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7076997" y="4732999"/>
                <a:ext cx="595671" cy="862747"/>
                <a:chOff x="1558536" y="4479710"/>
                <a:chExt cx="671187" cy="972120"/>
              </a:xfrm>
            </p:grpSpPr>
            <p:sp>
              <p:nvSpPr>
                <p:cNvPr id="78" name="单圆角矩形 77"/>
                <p:cNvSpPr/>
                <p:nvPr/>
              </p:nvSpPr>
              <p:spPr>
                <a:xfrm>
                  <a:off x="2085723" y="4733922"/>
                  <a:ext cx="144000" cy="198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F1F1E9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流程图: 多文档 78"/>
                <p:cNvSpPr/>
                <p:nvPr/>
              </p:nvSpPr>
              <p:spPr>
                <a:xfrm>
                  <a:off x="1558536" y="4479710"/>
                  <a:ext cx="293917" cy="257677"/>
                </a:xfrm>
                <a:prstGeom prst="flowChartMultidocument">
                  <a:avLst/>
                </a:prstGeom>
                <a:solidFill>
                  <a:srgbClr val="F1F1E9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0" name="单圆角矩形 79"/>
                <p:cNvSpPr/>
                <p:nvPr/>
              </p:nvSpPr>
              <p:spPr>
                <a:xfrm>
                  <a:off x="2085723" y="4993877"/>
                  <a:ext cx="144000" cy="198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F1F1E9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单圆角矩形 80"/>
                <p:cNvSpPr/>
                <p:nvPr/>
              </p:nvSpPr>
              <p:spPr>
                <a:xfrm>
                  <a:off x="2085723" y="5253830"/>
                  <a:ext cx="144000" cy="198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F1F1E9"/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2" name="肘形连接符 81"/>
                <p:cNvCxnSpPr>
                  <a:stCxn id="79" idx="2"/>
                  <a:endCxn id="78" idx="1"/>
                </p:cNvCxnSpPr>
                <p:nvPr/>
              </p:nvCxnSpPr>
              <p:spPr>
                <a:xfrm rot="16200000" flipH="1">
                  <a:off x="1832743" y="4579942"/>
                  <a:ext cx="105294" cy="400668"/>
                </a:xfrm>
                <a:prstGeom prst="bentConnector2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肘形连接符 82"/>
                <p:cNvCxnSpPr>
                  <a:stCxn id="79" idx="2"/>
                  <a:endCxn id="80" idx="1"/>
                </p:cNvCxnSpPr>
                <p:nvPr/>
              </p:nvCxnSpPr>
              <p:spPr>
                <a:xfrm rot="16200000" flipH="1">
                  <a:off x="1702766" y="4709920"/>
                  <a:ext cx="365248" cy="400668"/>
                </a:xfrm>
                <a:prstGeom prst="bentConnector2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肘形连接符 83"/>
                <p:cNvCxnSpPr>
                  <a:stCxn id="79" idx="2"/>
                  <a:endCxn id="81" idx="1"/>
                </p:cNvCxnSpPr>
                <p:nvPr/>
              </p:nvCxnSpPr>
              <p:spPr>
                <a:xfrm rot="16200000" flipH="1">
                  <a:off x="1572789" y="4839896"/>
                  <a:ext cx="625201" cy="400668"/>
                </a:xfrm>
                <a:prstGeom prst="bentConnector2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文本框 74"/>
            <p:cNvSpPr txBox="1"/>
            <p:nvPr/>
          </p:nvSpPr>
          <p:spPr>
            <a:xfrm>
              <a:off x="7301527" y="4456730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smtClean="0">
                  <a:solidFill>
                    <a:srgbClr val="413932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master</a:t>
              </a:r>
              <a:endParaRPr lang="zh-CN" altLang="en-US" sz="110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sp>
        <p:nvSpPr>
          <p:cNvPr id="85" name="流程图: 磁盘 84"/>
          <p:cNvSpPr/>
          <p:nvPr/>
        </p:nvSpPr>
        <p:spPr>
          <a:xfrm>
            <a:off x="7215188" y="6152689"/>
            <a:ext cx="1381125" cy="352886"/>
          </a:xfrm>
          <a:prstGeom prst="flowChartMagneticDisk">
            <a:avLst/>
          </a:prstGeom>
          <a:solidFill>
            <a:srgbClr val="F1F1E9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dk1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object</a:t>
            </a:r>
            <a:endParaRPr lang="zh-CN" altLang="en-US" sz="900">
              <a:solidFill>
                <a:schemeClr val="dk1"/>
              </a:solidFill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sp>
        <p:nvSpPr>
          <p:cNvPr id="88" name="流程图: 离页连接符 87"/>
          <p:cNvSpPr/>
          <p:nvPr/>
        </p:nvSpPr>
        <p:spPr>
          <a:xfrm>
            <a:off x="8521701" y="4164948"/>
            <a:ext cx="1295400" cy="291782"/>
          </a:xfrm>
          <a:prstGeom prst="flowChartOffpageConnector">
            <a:avLst/>
          </a:prstGeom>
          <a:solidFill>
            <a:srgbClr val="F1F1E9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900">
                <a:latin typeface="苹方 特粗" panose="020B0800000000000000" pitchFamily="34" charset="-122"/>
                <a:ea typeface="苹方 特粗" panose="020B0800000000000000" pitchFamily="34" charset="-122"/>
              </a:rPr>
              <a:t>HEAD</a:t>
            </a:r>
            <a:endParaRPr lang="zh-CN" altLang="en-US" sz="900"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cxnSp>
        <p:nvCxnSpPr>
          <p:cNvPr id="92" name="肘形连接符 91"/>
          <p:cNvCxnSpPr>
            <a:stCxn id="46" idx="3"/>
            <a:endCxn id="85" idx="2"/>
          </p:cNvCxnSpPr>
          <p:nvPr/>
        </p:nvCxnSpPr>
        <p:spPr>
          <a:xfrm>
            <a:off x="6769525" y="5209425"/>
            <a:ext cx="445663" cy="1119707"/>
          </a:xfrm>
          <a:prstGeom prst="bentConnector3">
            <a:avLst/>
          </a:prstGeom>
          <a:ln w="9525">
            <a:solidFill>
              <a:srgbClr val="F74E2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48" idx="3"/>
            <a:endCxn id="85" idx="2"/>
          </p:cNvCxnSpPr>
          <p:nvPr/>
        </p:nvCxnSpPr>
        <p:spPr>
          <a:xfrm>
            <a:off x="6769525" y="5440132"/>
            <a:ext cx="445663" cy="889000"/>
          </a:xfrm>
          <a:prstGeom prst="bentConnector3">
            <a:avLst>
              <a:gd name="adj1" fmla="val 50000"/>
            </a:avLst>
          </a:prstGeom>
          <a:ln w="9525">
            <a:solidFill>
              <a:srgbClr val="F74E2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49" idx="3"/>
            <a:endCxn id="85" idx="2"/>
          </p:cNvCxnSpPr>
          <p:nvPr/>
        </p:nvCxnSpPr>
        <p:spPr>
          <a:xfrm>
            <a:off x="6769525" y="5670838"/>
            <a:ext cx="445663" cy="658294"/>
          </a:xfrm>
          <a:prstGeom prst="bentConnector3">
            <a:avLst>
              <a:gd name="adj1" fmla="val 50000"/>
            </a:avLst>
          </a:prstGeom>
          <a:ln w="9525">
            <a:solidFill>
              <a:srgbClr val="F74E2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78" idx="3"/>
            <a:endCxn id="85" idx="4"/>
          </p:cNvCxnSpPr>
          <p:nvPr/>
        </p:nvCxnSpPr>
        <p:spPr>
          <a:xfrm flipH="1">
            <a:off x="8596313" y="5230893"/>
            <a:ext cx="681123" cy="1098239"/>
          </a:xfrm>
          <a:prstGeom prst="bentConnector3">
            <a:avLst>
              <a:gd name="adj1" fmla="val -33562"/>
            </a:avLst>
          </a:prstGeom>
          <a:ln w="9525">
            <a:solidFill>
              <a:srgbClr val="F74E2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80" idx="3"/>
            <a:endCxn id="85" idx="4"/>
          </p:cNvCxnSpPr>
          <p:nvPr/>
        </p:nvCxnSpPr>
        <p:spPr>
          <a:xfrm flipH="1">
            <a:off x="8596313" y="5461600"/>
            <a:ext cx="681123" cy="867532"/>
          </a:xfrm>
          <a:prstGeom prst="bentConnector3">
            <a:avLst>
              <a:gd name="adj1" fmla="val -33562"/>
            </a:avLst>
          </a:prstGeom>
          <a:ln w="9525">
            <a:solidFill>
              <a:srgbClr val="F74E2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1" idx="3"/>
            <a:endCxn id="85" idx="4"/>
          </p:cNvCxnSpPr>
          <p:nvPr/>
        </p:nvCxnSpPr>
        <p:spPr>
          <a:xfrm flipH="1">
            <a:off x="8596313" y="5692306"/>
            <a:ext cx="681123" cy="636826"/>
          </a:xfrm>
          <a:prstGeom prst="bentConnector3">
            <a:avLst>
              <a:gd name="adj1" fmla="val -33562"/>
            </a:avLst>
          </a:prstGeom>
          <a:ln w="9525">
            <a:solidFill>
              <a:srgbClr val="F74E2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8" idx="2"/>
            <a:endCxn id="76" idx="3"/>
          </p:cNvCxnSpPr>
          <p:nvPr/>
        </p:nvCxnSpPr>
        <p:spPr>
          <a:xfrm>
            <a:off x="9169401" y="4456730"/>
            <a:ext cx="3955" cy="1522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2409825" y="5010295"/>
            <a:ext cx="3285284" cy="21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2378424" y="5433056"/>
            <a:ext cx="3795431" cy="7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7491204" y="5012542"/>
            <a:ext cx="856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7491204" y="5440131"/>
            <a:ext cx="856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>
            <a:off x="7124700" y="5670837"/>
            <a:ext cx="1557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0" name="肘形连接符 139"/>
          <p:cNvCxnSpPr/>
          <p:nvPr/>
        </p:nvCxnSpPr>
        <p:spPr>
          <a:xfrm rot="10800000" flipV="1">
            <a:off x="2367048" y="5677588"/>
            <a:ext cx="5507586" cy="388478"/>
          </a:xfrm>
          <a:prstGeom prst="bentConnector3">
            <a:avLst>
              <a:gd name="adj1" fmla="val 19"/>
            </a:avLst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49" idx="2"/>
          </p:cNvCxnSpPr>
          <p:nvPr/>
        </p:nvCxnSpPr>
        <p:spPr>
          <a:xfrm rot="5400000">
            <a:off x="5730882" y="4828417"/>
            <a:ext cx="44463" cy="19050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3432078" y="5128102"/>
            <a:ext cx="1443024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Checkout -- &lt;file&gt;</a:t>
            </a:r>
            <a:endParaRPr lang="zh-CN" altLang="en-US" sz="1100">
              <a:solidFill>
                <a:srgbClr val="413932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562723" y="5677588"/>
            <a:ext cx="1181734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rm --cached </a:t>
            </a:r>
            <a:r>
              <a:rPr lang="en-US" altLang="zh-CN" sz="1100" smtClean="0">
                <a:solidFill>
                  <a:srgbClr val="F74E27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sz="1100">
              <a:solidFill>
                <a:srgbClr val="F74E27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3325479" y="6147177"/>
            <a:ext cx="1656223" cy="261610"/>
          </a:xfrm>
          <a:prstGeom prst="rect">
            <a:avLst/>
          </a:prstGeom>
          <a:solidFill>
            <a:srgbClr val="F1F1E9"/>
          </a:solidFill>
        </p:spPr>
        <p:txBody>
          <a:bodyPr wrap="none" rtlCol="0">
            <a:spAutoFit/>
          </a:bodyPr>
          <a:lstStyle/>
          <a:p>
            <a:r>
              <a:rPr lang="en-US" altLang="zh-CN" sz="1100" smtClean="0">
                <a:solidFill>
                  <a:srgbClr val="413932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Checkout HEAD &lt;file&gt;</a:t>
            </a:r>
            <a:endParaRPr lang="zh-CN" altLang="en-US" sz="1100">
              <a:solidFill>
                <a:srgbClr val="413932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0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39" y="757992"/>
              <a:ext cx="23903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安装配置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414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Git 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各平台安装包下载地址为：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https://git-scm.com/downloads</a:t>
            </a:r>
            <a:endParaRPr lang="zh-CN" altLang="en-US" sz="120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18" y="3053024"/>
            <a:ext cx="4285714" cy="30857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69" y="3053024"/>
            <a:ext cx="6619048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40" y="757992"/>
              <a:ext cx="239039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spc="30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安装配置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53" y="2521087"/>
            <a:ext cx="5987142" cy="3817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06" y="2521087"/>
            <a:ext cx="5504762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"/>
            <a:ext cx="12191999" cy="2448795"/>
            <a:chOff x="0" y="1"/>
            <a:chExt cx="12191999" cy="2448795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1"/>
              <a:ext cx="12191999" cy="2448795"/>
              <a:chOff x="0" y="769259"/>
              <a:chExt cx="12191999" cy="24487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769259"/>
                <a:ext cx="12191999" cy="1654854"/>
              </a:xfrm>
              <a:prstGeom prst="rect">
                <a:avLst/>
              </a:prstGeom>
              <a:solidFill>
                <a:srgbClr val="092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2700000">
                <a:off x="933258" y="1630172"/>
                <a:ext cx="1587882" cy="1587882"/>
              </a:xfrm>
              <a:prstGeom prst="rect">
                <a:avLst/>
              </a:prstGeom>
              <a:solidFill>
                <a:srgbClr val="F1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35" y="2094183"/>
                <a:ext cx="1577928" cy="659861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9320639" y="757992"/>
              <a:ext cx="23903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4000" spc="300" smtClean="0">
                  <a:solidFill>
                    <a:schemeClr val="bg1"/>
                  </a:solidFill>
                  <a:latin typeface="苹方 特粗" panose="020B0800000000000000" pitchFamily="34" charset="-122"/>
                  <a:ea typeface="苹方 特粗" panose="020B0800000000000000" pitchFamily="34" charset="-122"/>
                </a:rPr>
                <a:t>安装配置</a:t>
              </a:r>
              <a:endParaRPr lang="zh-CN" altLang="en-US" sz="4000" spc="300">
                <a:solidFill>
                  <a:schemeClr val="bg1"/>
                </a:solidFill>
                <a:latin typeface="苹方 特粗" panose="020B0800000000000000" pitchFamily="34" charset="-122"/>
                <a:ea typeface="苹方 特粗" panose="020B08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9169" y="2412846"/>
            <a:ext cx="9973661" cy="414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安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装完成后，设置账户信息。用户名和</a:t>
            </a:r>
            <a:r>
              <a:rPr lang="en-US" altLang="zh-CN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Email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地址</a:t>
            </a:r>
          </a:p>
        </p:txBody>
      </p:sp>
      <p:sp>
        <p:nvSpPr>
          <p:cNvPr id="12" name="矩形 11"/>
          <p:cNvSpPr/>
          <p:nvPr/>
        </p:nvSpPr>
        <p:spPr>
          <a:xfrm>
            <a:off x="1109169" y="2967019"/>
            <a:ext cx="9973661" cy="830995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</a:t>
            </a: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git config --global user.name </a:t>
            </a:r>
            <a:r>
              <a:rPr lang="en-US" altLang="zh-CN" sz="1200" smtClean="0">
                <a:solidFill>
                  <a:srgbClr val="92D05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“Your Name”</a:t>
            </a:r>
            <a:endParaRPr lang="en-US" altLang="zh-CN" sz="1200">
              <a:solidFill>
                <a:srgbClr val="92D05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config --global user.email </a:t>
            </a:r>
            <a:r>
              <a:rPr lang="en-US" altLang="zh-CN" sz="1200">
                <a:solidFill>
                  <a:srgbClr val="92D05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“email@example.com”</a:t>
            </a:r>
            <a:endParaRPr lang="zh-CN" altLang="en-US" sz="1200">
              <a:solidFill>
                <a:srgbClr val="92D05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9169" y="4129679"/>
            <a:ext cx="9973661" cy="4141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zh-CN" altLang="en-US" sz="120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可以通过以下语句</a:t>
            </a:r>
            <a:r>
              <a:rPr lang="zh-CN" altLang="en-US" sz="1200">
                <a:latin typeface="苹方 中等" panose="020B0400000000000000" pitchFamily="34" charset="-122"/>
                <a:ea typeface="苹方 中等" panose="020B0400000000000000" pitchFamily="34" charset="-122"/>
              </a:rPr>
              <a:t>，查看用户名和邮箱：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109169" y="4683852"/>
            <a:ext cx="9973661" cy="783482"/>
          </a:xfrm>
          <a:prstGeom prst="rect">
            <a:avLst/>
          </a:prstGeom>
          <a:solidFill>
            <a:srgbClr val="092F42"/>
          </a:solidFill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200000"/>
              </a:lnSpc>
            </a:pP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config user.name</a:t>
            </a:r>
          </a:p>
          <a:p>
            <a:pPr defTabSz="914378">
              <a:lnSpc>
                <a:spcPct val="200000"/>
              </a:lnSpc>
            </a:pPr>
            <a:r>
              <a:rPr lang="en-US" altLang="zh-CN" sz="1200">
                <a:solidFill>
                  <a:schemeClr val="accent1">
                    <a:lumMod val="20000"/>
                    <a:lumOff val="80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$ git config user.email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92" y="2967019"/>
            <a:ext cx="5504762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2986</Words>
  <Application>Microsoft Office PowerPoint</Application>
  <PresentationFormat>宽屏</PresentationFormat>
  <Paragraphs>236</Paragraphs>
  <Slides>41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等线 Light</vt:lpstr>
      <vt:lpstr>苹方 特粗</vt:lpstr>
      <vt:lpstr>苹方 中等</vt:lpstr>
      <vt:lpstr>宋体</vt:lpstr>
      <vt:lpstr>Arial</vt:lpstr>
      <vt:lpstr>Bahnschrift SemiBold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xiafu</dc:creator>
  <cp:lastModifiedBy>xiafu</cp:lastModifiedBy>
  <cp:revision>547</cp:revision>
  <dcterms:created xsi:type="dcterms:W3CDTF">2020-09-01T03:15:10Z</dcterms:created>
  <dcterms:modified xsi:type="dcterms:W3CDTF">2020-09-04T06:12:22Z</dcterms:modified>
</cp:coreProperties>
</file>