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넥슨Lv2고딕 Bold" panose="00000800000000000000" pitchFamily="2" charset="-127"/>
      <p:bold r:id="rId18"/>
    </p:embeddedFont>
    <p:embeddedFont>
      <p:font typeface="넥슨Lv2고딕 Medium" panose="00000600000000000000" pitchFamily="2" charset="-127"/>
      <p:regular r:id="rId19"/>
    </p:embeddedFont>
    <p:embeddedFont>
      <p:font typeface="나눔스퀘어 ExtraBold" panose="020B0600000101010101" pitchFamily="50" charset="-127"/>
      <p:bold r:id="rId20"/>
    </p:embeddedFont>
    <p:embeddedFont>
      <p:font typeface="나눔스퀘어_ac ExtraBold" panose="020B0600000101010101" pitchFamily="50" charset="-127"/>
      <p:bold r:id="rId21"/>
    </p:embeddedFont>
    <p:embeddedFont>
      <p:font typeface="나눔스퀘어라운드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826"/>
    <a:srgbClr val="F56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AFBD18-4488-E6F6-2283-472302A546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D5ADF7-709B-4AA7-404D-740857254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EC768-F458-4DFD-AA9D-FF98F9A9B60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019187-74FD-52CB-FD63-3360C59AD3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699DC-7A31-9CA3-B4AE-C4DC4B905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E7797-3409-43E9-BBFF-CC371303D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38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CD81-D352-442A-84DB-99555237DD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3D8E8-E075-4AB5-A3C5-55865FCAA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983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56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17722-F570-12B6-8AE6-3BC4578F7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6777D0-8874-FBE8-7D13-395DC2C85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C94AE-5CA5-3B8E-A1DC-ED0D2069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54B4-3D83-441D-84BD-6999B3651099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3990D-A444-2F36-4519-12D2573D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E032C-177B-4BE9-3155-2B9E97ED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8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441C7-22BE-95F7-3E62-D001A066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8FA447-A3A9-0F16-6309-30468C62F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CAA1C-BEBC-7A89-14C1-B8DEA848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CD9C-BE5A-4B65-BADF-B3532C3F2C8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CC58D-B2D2-A43D-261E-11607A52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674AD-E93E-0E90-807E-3EAE4635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B59144-8502-0352-B574-4EC53FFA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045D-BA10-21F3-1AD7-28B4CDF2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0B41-853F-74B1-A310-F024CAA1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F061-0067-49DF-A7B6-8842421D154A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470D-F350-0E51-6B8B-040FC872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9AE38-8A5C-95DF-37F7-57EC8AF5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45068-02B0-E643-7361-0633BE7C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" y="-18400"/>
            <a:ext cx="10515600" cy="1325563"/>
          </a:xfrm>
        </p:spPr>
        <p:txBody>
          <a:bodyPr/>
          <a:lstStyle>
            <a:lvl1pPr>
              <a:defRPr>
                <a:solidFill>
                  <a:srgbClr val="F56455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2F50E-5F40-7EC8-DAA5-F6EE4EA4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043D4-BA85-E86F-3F42-91FFDE40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AFBA-A88F-402E-A82A-B4F77D54C419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F34A8-2B6F-5455-1A1D-FE1FC1C2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C5DA4-2DD6-A6F7-4499-72C23809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56455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defRPr>
            </a:lvl1pPr>
          </a:lstStyle>
          <a:p>
            <a:fld id="{783EB474-A366-4276-AF4C-459E69BF57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4BABDB-10DE-5C09-81FE-A606D7543414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rgbClr val="F564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4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77944-5B34-D68B-E94F-67C2A06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7E843-C422-39DA-C20E-F8EA41E1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846EB-3E46-F007-2F06-1B763425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B260-E00B-4AD1-983B-ABE01D84F4F8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A5478-6A49-00A2-AD98-555C5855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78099-D3ED-4D1D-58CA-EDD67F12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6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36D9-EF5E-A200-5936-991D4ED4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A117E-F307-17D1-A86D-F570F12D8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5DC6B-FBB9-94D4-7E26-25F0BE6D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D30EB-C2FD-C461-1AFA-FA422EED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A75A-448D-4DB8-BB06-199083CB4252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A4338-0605-C298-47CC-56844BF8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0A911-D9FA-41C5-BBB2-2FEA5961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8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4B99-BF2D-7313-89FB-A2FC3F66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B0432-E191-DE89-6983-5B48FB05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03A66-7B84-1157-1697-CADF1371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044F8B-9FD9-F0F3-B006-E161849A5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A9822-9A1A-CE35-8A5F-5407F4E8A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D89BC-25F9-5435-BC77-F8D07BF1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668B-6FAD-4E17-8B2D-CE22F7A88C9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69BA9C-920A-E216-F5A0-7CDBE697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0386C-FB41-B495-E688-E73ACD63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0ABAF-9700-308A-51A1-F154DF75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0DF836-8627-E187-C2C5-F7DB3E3D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159-51CB-4292-8FEE-127C9FF73AA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989D00-FEDD-94D7-2653-4E4C8446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C4900-5195-1D42-84F8-689B8A6C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1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1FA1E-B688-2226-18B6-568FE947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C4D-6087-4B61-9455-099FB025432D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826316-30D0-B1A2-ECC2-9EE06C58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EAF20-5A3A-FA7D-BC84-298D8C41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2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E12A8-1A2D-A43B-6CA8-4ECC19B4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589E7-A1D0-D4F5-7865-29E0E2F6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E1E4C-6C78-C459-3EF9-0B43A280D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0DEB6-28C8-9040-1F8B-486E2E13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545A-AFB2-48D4-9E99-6B6FA84EB3E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81824-B0D6-BA55-372F-D6C22C89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D16F1-CA43-23BD-D4D9-5C761488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5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41E1A-8BE7-15C5-19EA-C39811B3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8074E-3D32-189B-3755-5FD41A14C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9FB6A-02AD-C6E8-01E5-6DE2057F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1B754-36E5-5BCF-3114-F22A65C3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A75F-406A-461C-9426-AA56BBCCF0F0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5D7E0-398A-2435-A3BE-34D95DA8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A2725-8025-8830-2DA4-D814F9DE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8A88F-8CBB-F756-F162-681E18C1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9B44C-77C5-1947-565D-904E8ACB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27011-B8A5-900E-D862-E1F8E325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9B96-3595-4857-BCB7-F1EEB92A031D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D5BE3-5823-E7E2-2E21-C9857DBA2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1B4C0-F259-2659-44C6-3E425907D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B474-A366-4276-AF4C-459E69BF5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6.4.19:8090/miss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11D9-CE9D-C740-769E-D481A666A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5118" y="2962491"/>
            <a:ext cx="6121765" cy="933017"/>
          </a:xfrm>
        </p:spPr>
        <p:txBody>
          <a:bodyPr/>
          <a:lstStyle/>
          <a:p>
            <a:r>
              <a:rPr lang="en-US" altLang="ko-KR" sz="6000" b="1" kern="0">
                <a:ln w="12700">
                  <a:noFill/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#Presentation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97AF4-E028-F04E-30EA-10EDC474C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8" y="4479493"/>
            <a:ext cx="7250545" cy="572798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MVC2 </a:t>
            </a:r>
            <a:r>
              <a:rPr lang="ko-KR" altLang="en-US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패턴을 이용한 </a:t>
            </a:r>
            <a:r>
              <a:rPr lang="en-US" altLang="ko-KR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JSP </a:t>
            </a:r>
            <a:r>
              <a:rPr lang="ko-KR" altLang="en-US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게시판 개발 </a:t>
            </a:r>
            <a:r>
              <a:rPr lang="en-US" altLang="ko-KR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| </a:t>
            </a:r>
            <a:r>
              <a:rPr lang="ko-KR" altLang="en-US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세미 프로젝트</a:t>
            </a:r>
            <a:endParaRPr lang="en-US" altLang="ko-KR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endParaRPr lang="ko-KR" altLang="en-US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B989A7-9981-BF83-0E39-3B21ED138BF3}"/>
              </a:ext>
            </a:extLst>
          </p:cNvPr>
          <p:cNvSpPr/>
          <p:nvPr/>
        </p:nvSpPr>
        <p:spPr>
          <a:xfrm>
            <a:off x="2334126" y="2525782"/>
            <a:ext cx="7523748" cy="1732547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AE23D-96D7-3AE2-36B8-A3C5D00C17F2}"/>
              </a:ext>
            </a:extLst>
          </p:cNvPr>
          <p:cNvSpPr txBox="1"/>
          <p:nvPr/>
        </p:nvSpPr>
        <p:spPr>
          <a:xfrm>
            <a:off x="7914590" y="2119952"/>
            <a:ext cx="25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2023.07.17 </a:t>
            </a:r>
            <a:r>
              <a:rPr lang="ko-KR" altLang="en-US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김리연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0C025EB2-DA84-6E9D-5A67-412AD11E9334}"/>
              </a:ext>
            </a:extLst>
          </p:cNvPr>
          <p:cNvSpPr txBox="1"/>
          <p:nvPr/>
        </p:nvSpPr>
        <p:spPr>
          <a:xfrm>
            <a:off x="2198043" y="2119952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http://172.16.4.19:8090/mission/</a:t>
            </a:r>
            <a:endParaRPr lang="ko-KR" altLang="en-US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66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BB400-6E3C-B72B-5AFC-6FEAE93C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기능소개 </a:t>
            </a:r>
            <a:r>
              <a:rPr lang="en-US" altLang="ko-KR"/>
              <a:t>: </a:t>
            </a:r>
            <a:r>
              <a:rPr lang="ko-KR" altLang="en-US"/>
              <a:t>리스트 검색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8205A-19B9-26E0-1D53-596E540D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253A7-5DA8-3CD2-2BC1-05C9FEDE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7" y="971207"/>
            <a:ext cx="8494865" cy="39957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EAC51F-03D7-9712-CD05-2E5854FD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1558"/>
            <a:ext cx="6872992" cy="2057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97FC3-B75B-264C-124D-92C4E2C3269F}"/>
              </a:ext>
            </a:extLst>
          </p:cNvPr>
          <p:cNvSpPr txBox="1"/>
          <p:nvPr/>
        </p:nvSpPr>
        <p:spPr>
          <a:xfrm>
            <a:off x="9319491" y="1137886"/>
            <a:ext cx="342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제목 </a:t>
            </a:r>
            <a:r>
              <a:rPr lang="en-US" altLang="ko-KR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/ </a:t>
            </a: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내용 검색</a:t>
            </a:r>
          </a:p>
        </p:txBody>
      </p:sp>
    </p:spTree>
    <p:extLst>
      <p:ext uri="{BB962C8B-B14F-4D97-AF65-F5344CB8AC3E}">
        <p14:creationId xmlns:p14="http://schemas.microsoft.com/office/powerpoint/2010/main" val="87757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A9AC-BC9E-94D2-2746-392D32DD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기능소개 </a:t>
            </a:r>
            <a:r>
              <a:rPr lang="en-US" altLang="ko-KR"/>
              <a:t>: </a:t>
            </a:r>
            <a:r>
              <a:rPr lang="ko-KR" altLang="en-US"/>
              <a:t>글작성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DB3BC0-F9AF-6D85-C983-99750050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4293"/>
            <a:ext cx="10329096" cy="559492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56202-9987-520E-F4F6-EEEEB96C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1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8B1B2FD-5DF7-F0DD-E12E-38AE5741A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9" y="851476"/>
            <a:ext cx="8595012" cy="55418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0AA9AC-BC9E-94D2-2746-392D32DD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기능소개 </a:t>
            </a:r>
            <a:r>
              <a:rPr lang="en-US" altLang="ko-KR"/>
              <a:t>: </a:t>
            </a:r>
            <a:r>
              <a:rPr lang="ko-KR" altLang="en-US"/>
              <a:t>상세보기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0BEB0-3B2F-E4CB-CF4D-A246DBF788EC}"/>
              </a:ext>
            </a:extLst>
          </p:cNvPr>
          <p:cNvSpPr txBox="1"/>
          <p:nvPr/>
        </p:nvSpPr>
        <p:spPr>
          <a:xfrm>
            <a:off x="5556643" y="5980545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미로그인시 </a:t>
            </a:r>
            <a:r>
              <a:rPr lang="en-US" altLang="ko-KR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&amp; </a:t>
            </a: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작성자가 아닐 때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D62F392-134F-1D71-664F-0DB847D7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242" y="6188143"/>
            <a:ext cx="1742868" cy="6698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08D1A3-116E-D23D-9683-D6EBD68F2A0F}"/>
              </a:ext>
            </a:extLst>
          </p:cNvPr>
          <p:cNvSpPr txBox="1"/>
          <p:nvPr/>
        </p:nvSpPr>
        <p:spPr>
          <a:xfrm>
            <a:off x="8246135" y="6440096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로그인 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6F363-7BD5-3032-74B4-0E629560EEDB}"/>
              </a:ext>
            </a:extLst>
          </p:cNvPr>
          <p:cNvSpPr txBox="1"/>
          <p:nvPr/>
        </p:nvSpPr>
        <p:spPr>
          <a:xfrm>
            <a:off x="8810198" y="1487055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첨부파일없을때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B1563BF-2BCE-CFD1-4DC2-DB839FD84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519" y="1947964"/>
            <a:ext cx="2107591" cy="12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51EB6-9584-AC51-9107-EA97F46A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기능소개 </a:t>
            </a:r>
            <a:r>
              <a:rPr lang="en-US" altLang="ko-KR"/>
              <a:t>: </a:t>
            </a:r>
            <a:r>
              <a:rPr lang="ko-KR" altLang="en-US"/>
              <a:t>수정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236F-ABB2-753D-7608-85A4D83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45E2F1-D532-4BE1-0A9D-27569C25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5" y="1307163"/>
            <a:ext cx="4494886" cy="534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B69237-E71F-CA41-53D9-6D247845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64" y="1985810"/>
            <a:ext cx="7124611" cy="14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608E3-1FD8-C7E4-8C7B-E4342297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기능소개 </a:t>
            </a:r>
            <a:r>
              <a:rPr lang="en-US" altLang="ko-KR"/>
              <a:t>: </a:t>
            </a:r>
            <a:r>
              <a:rPr lang="ko-KR" altLang="en-US"/>
              <a:t>삭제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6D9F54-5362-5F7A-E48B-702E5C69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243821-1D5E-E156-63CB-859237CC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89" y="3298282"/>
            <a:ext cx="1790950" cy="533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46C615-6CA7-0BD7-4A87-794B1F04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3" y="2202754"/>
            <a:ext cx="3629532" cy="16290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447D95-0748-CD95-18CC-29BFB71984C3}"/>
              </a:ext>
            </a:extLst>
          </p:cNvPr>
          <p:cNvSpPr/>
          <p:nvPr/>
        </p:nvSpPr>
        <p:spPr>
          <a:xfrm>
            <a:off x="1717964" y="3112655"/>
            <a:ext cx="868218" cy="471054"/>
          </a:xfrm>
          <a:prstGeom prst="rect">
            <a:avLst/>
          </a:prstGeom>
          <a:noFill/>
          <a:ln w="22225">
            <a:solidFill>
              <a:srgbClr val="F238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4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88B637-FEAD-B61D-B2AB-B4A2222CB3BB}"/>
              </a:ext>
            </a:extLst>
          </p:cNvPr>
          <p:cNvSpPr/>
          <p:nvPr/>
        </p:nvSpPr>
        <p:spPr>
          <a:xfrm>
            <a:off x="1029567" y="806728"/>
            <a:ext cx="1244842" cy="1112303"/>
          </a:xfrm>
          <a:prstGeom prst="rect">
            <a:avLst/>
          </a:prstGeom>
          <a:solidFill>
            <a:srgbClr val="F56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07EF33-CC24-CA15-0C3A-194BFE487C4D}"/>
              </a:ext>
            </a:extLst>
          </p:cNvPr>
          <p:cNvSpPr/>
          <p:nvPr/>
        </p:nvSpPr>
        <p:spPr>
          <a:xfrm>
            <a:off x="2531496" y="806728"/>
            <a:ext cx="8781547" cy="1112303"/>
          </a:xfrm>
          <a:prstGeom prst="rect">
            <a:avLst/>
          </a:prstGeom>
          <a:solidFill>
            <a:srgbClr val="F56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C44AE-EA06-B82F-93C2-7302EA562F8C}"/>
              </a:ext>
            </a:extLst>
          </p:cNvPr>
          <p:cNvSpPr txBox="1"/>
          <p:nvPr/>
        </p:nvSpPr>
        <p:spPr>
          <a:xfrm>
            <a:off x="1425696" y="1028489"/>
            <a:ext cx="429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BFDCE-9459-2630-C98E-19761C9E132D}"/>
              </a:ext>
            </a:extLst>
          </p:cNvPr>
          <p:cNvSpPr txBox="1"/>
          <p:nvPr/>
        </p:nvSpPr>
        <p:spPr>
          <a:xfrm>
            <a:off x="2805410" y="103971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개발환경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63A334-6610-829D-BBAC-4B0EAC21F578}"/>
              </a:ext>
            </a:extLst>
          </p:cNvPr>
          <p:cNvSpPr/>
          <p:nvPr/>
        </p:nvSpPr>
        <p:spPr>
          <a:xfrm>
            <a:off x="1029567" y="2212556"/>
            <a:ext cx="1244842" cy="1112303"/>
          </a:xfrm>
          <a:prstGeom prst="rect">
            <a:avLst/>
          </a:prstGeom>
          <a:solidFill>
            <a:srgbClr val="F564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2D991A-6459-242F-60BB-06EE431EE22C}"/>
              </a:ext>
            </a:extLst>
          </p:cNvPr>
          <p:cNvSpPr/>
          <p:nvPr/>
        </p:nvSpPr>
        <p:spPr>
          <a:xfrm>
            <a:off x="2531496" y="2212556"/>
            <a:ext cx="8781547" cy="1112303"/>
          </a:xfrm>
          <a:prstGeom prst="rect">
            <a:avLst/>
          </a:prstGeom>
          <a:solidFill>
            <a:srgbClr val="F564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0C275-7BC7-C51C-D2D4-865489B64A9E}"/>
              </a:ext>
            </a:extLst>
          </p:cNvPr>
          <p:cNvSpPr txBox="1"/>
          <p:nvPr/>
        </p:nvSpPr>
        <p:spPr>
          <a:xfrm>
            <a:off x="1400957" y="2411663"/>
            <a:ext cx="502061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6D5E2-8E44-EDEA-FBD9-E8C5631B5F74}"/>
              </a:ext>
            </a:extLst>
          </p:cNvPr>
          <p:cNvSpPr txBox="1"/>
          <p:nvPr/>
        </p:nvSpPr>
        <p:spPr>
          <a:xfrm>
            <a:off x="2805410" y="2445542"/>
            <a:ext cx="1954381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사이트맵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247CDB-7096-BDF3-7719-A8496646CE20}"/>
              </a:ext>
            </a:extLst>
          </p:cNvPr>
          <p:cNvSpPr/>
          <p:nvPr/>
        </p:nvSpPr>
        <p:spPr>
          <a:xfrm>
            <a:off x="1029567" y="4911476"/>
            <a:ext cx="1244842" cy="1112303"/>
          </a:xfrm>
          <a:prstGeom prst="rect">
            <a:avLst/>
          </a:prstGeom>
          <a:solidFill>
            <a:srgbClr val="F56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70EA80-A907-4B2D-109E-C85EB9084CB1}"/>
              </a:ext>
            </a:extLst>
          </p:cNvPr>
          <p:cNvSpPr/>
          <p:nvPr/>
        </p:nvSpPr>
        <p:spPr>
          <a:xfrm>
            <a:off x="2531496" y="4911476"/>
            <a:ext cx="8781547" cy="1112303"/>
          </a:xfrm>
          <a:prstGeom prst="rect">
            <a:avLst/>
          </a:prstGeom>
          <a:solidFill>
            <a:srgbClr val="F56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18F54-FB91-29F1-7288-08EB3EA430C6}"/>
              </a:ext>
            </a:extLst>
          </p:cNvPr>
          <p:cNvSpPr txBox="1"/>
          <p:nvPr/>
        </p:nvSpPr>
        <p:spPr>
          <a:xfrm>
            <a:off x="1411377" y="5110582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4F06E-048F-3291-E61C-1E31A5D96603}"/>
              </a:ext>
            </a:extLst>
          </p:cNvPr>
          <p:cNvSpPr txBox="1"/>
          <p:nvPr/>
        </p:nvSpPr>
        <p:spPr>
          <a:xfrm>
            <a:off x="2805410" y="514446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기능소개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7E8E2-1161-0B93-880A-793C3C94C88F}"/>
              </a:ext>
            </a:extLst>
          </p:cNvPr>
          <p:cNvSpPr/>
          <p:nvPr/>
        </p:nvSpPr>
        <p:spPr>
          <a:xfrm>
            <a:off x="1029567" y="3593862"/>
            <a:ext cx="1244842" cy="1112303"/>
          </a:xfrm>
          <a:prstGeom prst="rect">
            <a:avLst/>
          </a:prstGeom>
          <a:solidFill>
            <a:srgbClr val="F56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C13C0A-9335-239A-9C2F-EBC0DDB742A7}"/>
              </a:ext>
            </a:extLst>
          </p:cNvPr>
          <p:cNvSpPr/>
          <p:nvPr/>
        </p:nvSpPr>
        <p:spPr>
          <a:xfrm>
            <a:off x="2531496" y="3593862"/>
            <a:ext cx="8781547" cy="1112303"/>
          </a:xfrm>
          <a:prstGeom prst="rect">
            <a:avLst/>
          </a:prstGeom>
          <a:solidFill>
            <a:srgbClr val="F56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05EBF-2823-9BCE-2D0A-2B2A624E355E}"/>
              </a:ext>
            </a:extLst>
          </p:cNvPr>
          <p:cNvSpPr txBox="1"/>
          <p:nvPr/>
        </p:nvSpPr>
        <p:spPr>
          <a:xfrm>
            <a:off x="1393744" y="3792968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4C8FC6-76B2-8D64-94A9-447D005DC2AD}"/>
              </a:ext>
            </a:extLst>
          </p:cNvPr>
          <p:cNvSpPr txBox="1"/>
          <p:nvPr/>
        </p:nvSpPr>
        <p:spPr>
          <a:xfrm>
            <a:off x="2805410" y="3826848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>
                <a:solidFill>
                  <a:schemeClr val="bg1"/>
                </a:solidFill>
                <a:latin typeface="+mj-ea"/>
                <a:ea typeface="+mj-ea"/>
              </a:rPr>
              <a:t>DB </a:t>
            </a:r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테이블 구조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6DCC135B-D0B5-D672-54A2-826E8058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410D8-50BD-6430-E8E4-139E246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" y="198872"/>
            <a:ext cx="2200564" cy="891020"/>
          </a:xfrm>
        </p:spPr>
        <p:txBody>
          <a:bodyPr/>
          <a:lstStyle/>
          <a:p>
            <a:r>
              <a:rPr lang="ko-KR" altLang="en-US">
                <a:solidFill>
                  <a:srgbClr val="F56455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개발환경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A2B069A-4239-0C2F-F410-CBEC6EA15E62}"/>
              </a:ext>
            </a:extLst>
          </p:cNvPr>
          <p:cNvGrpSpPr/>
          <p:nvPr/>
        </p:nvGrpSpPr>
        <p:grpSpPr>
          <a:xfrm>
            <a:off x="1496434" y="1676485"/>
            <a:ext cx="1914832" cy="3582137"/>
            <a:chOff x="899590" y="1389449"/>
            <a:chExt cx="2363739" cy="442192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0A81724-A8A0-90B6-D279-D1483E43E6B8}"/>
                </a:ext>
              </a:extLst>
            </p:cNvPr>
            <p:cNvGrpSpPr/>
            <p:nvPr/>
          </p:nvGrpSpPr>
          <p:grpSpPr>
            <a:xfrm>
              <a:off x="1080299" y="1389449"/>
              <a:ext cx="1987451" cy="2958870"/>
              <a:chOff x="1080299" y="1389449"/>
              <a:chExt cx="1987451" cy="295887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3D90A86-FA17-9D25-E57C-11EC3298CE3F}"/>
                  </a:ext>
                </a:extLst>
              </p:cNvPr>
              <p:cNvSpPr/>
              <p:nvPr/>
            </p:nvSpPr>
            <p:spPr>
              <a:xfrm>
                <a:off x="1095170" y="1745790"/>
                <a:ext cx="1972580" cy="19725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56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29E4671A-2854-EBB7-0BEC-F21C7D26C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299" y="1389449"/>
                <a:ext cx="1972580" cy="2958870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7254B2-607F-71CA-6C70-363DFD8C0998}"/>
                </a:ext>
              </a:extLst>
            </p:cNvPr>
            <p:cNvSpPr/>
            <p:nvPr/>
          </p:nvSpPr>
          <p:spPr>
            <a:xfrm>
              <a:off x="899590" y="4715136"/>
              <a:ext cx="2363739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Windows 10 </a:t>
              </a:r>
              <a:endParaRPr lang="ko-KR" alt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1" name="모서리가 둥근 직사각형 46">
              <a:extLst>
                <a:ext uri="{FF2B5EF4-FFF2-40B4-BE49-F238E27FC236}">
                  <a16:creationId xmlns:a16="http://schemas.microsoft.com/office/drawing/2014/main" id="{65102B7E-9338-7136-FA49-BC6FEE586D0A}"/>
                </a:ext>
              </a:extLst>
            </p:cNvPr>
            <p:cNvSpPr/>
            <p:nvPr/>
          </p:nvSpPr>
          <p:spPr>
            <a:xfrm>
              <a:off x="1491248" y="4280044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53585B"/>
            </a:solidFill>
            <a:ln w="19050">
              <a:solidFill>
                <a:srgbClr val="F56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050" b="1" dirty="0">
                  <a:solidFill>
                    <a:prstClr val="white"/>
                  </a:solidFill>
                </a:rPr>
                <a:t>운영체제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DF9E069-391E-88BD-9F27-8F45945B9078}"/>
              </a:ext>
            </a:extLst>
          </p:cNvPr>
          <p:cNvGrpSpPr/>
          <p:nvPr/>
        </p:nvGrpSpPr>
        <p:grpSpPr>
          <a:xfrm>
            <a:off x="8839712" y="698415"/>
            <a:ext cx="1914832" cy="3034852"/>
            <a:chOff x="3679076" y="1745790"/>
            <a:chExt cx="2363739" cy="374633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96DF04-72DB-0A3F-0C82-1EF6600557E9}"/>
                </a:ext>
              </a:extLst>
            </p:cNvPr>
            <p:cNvSpPr/>
            <p:nvPr/>
          </p:nvSpPr>
          <p:spPr>
            <a:xfrm>
              <a:off x="3679076" y="4395890"/>
              <a:ext cx="2363739" cy="1096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Oracle 11g</a:t>
              </a:r>
              <a:endParaRPr lang="ko-KR" alt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3" name="모서리가 둥근 직사각형 48">
              <a:extLst>
                <a:ext uri="{FF2B5EF4-FFF2-40B4-BE49-F238E27FC236}">
                  <a16:creationId xmlns:a16="http://schemas.microsoft.com/office/drawing/2014/main" id="{3B3D1FB2-A211-5AE8-A878-4700871BE286}"/>
                </a:ext>
              </a:extLst>
            </p:cNvPr>
            <p:cNvSpPr/>
            <p:nvPr/>
          </p:nvSpPr>
          <p:spPr>
            <a:xfrm>
              <a:off x="4270735" y="4200236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F56455"/>
            </a:solidFill>
            <a:ln w="19050">
              <a:solidFill>
                <a:srgbClr val="F56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ko-KR" sz="1050" b="1" dirty="0">
                  <a:solidFill>
                    <a:srgbClr val="53585B"/>
                  </a:solidFill>
                </a:rPr>
                <a:t>DB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811531-7F15-079E-5B5C-3301BB9C8425}"/>
                </a:ext>
              </a:extLst>
            </p:cNvPr>
            <p:cNvSpPr/>
            <p:nvPr/>
          </p:nvSpPr>
          <p:spPr>
            <a:xfrm>
              <a:off x="3874655" y="1745790"/>
              <a:ext cx="1972581" cy="19725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56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5" name="Picture 6" descr="Database Oracle">
              <a:extLst>
                <a:ext uri="{FF2B5EF4-FFF2-40B4-BE49-F238E27FC236}">
                  <a16:creationId xmlns:a16="http://schemas.microsoft.com/office/drawing/2014/main" id="{E9CBA8E1-CEFE-3697-4161-90ABB7906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801" y="2184541"/>
              <a:ext cx="992444" cy="1153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8841C7-A76B-5EE7-A646-746BEC51BB2C}"/>
              </a:ext>
            </a:extLst>
          </p:cNvPr>
          <p:cNvGrpSpPr/>
          <p:nvPr/>
        </p:nvGrpSpPr>
        <p:grpSpPr>
          <a:xfrm>
            <a:off x="6391714" y="1970104"/>
            <a:ext cx="1914832" cy="3306001"/>
            <a:chOff x="6392676" y="1730321"/>
            <a:chExt cx="2363739" cy="408104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EA4E5E-F78A-6C7C-E184-3B699D8F54FF}"/>
                </a:ext>
              </a:extLst>
            </p:cNvPr>
            <p:cNvSpPr/>
            <p:nvPr/>
          </p:nvSpPr>
          <p:spPr>
            <a:xfrm>
              <a:off x="6392676" y="4715136"/>
              <a:ext cx="2363739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JAVA</a:t>
              </a:r>
              <a:br>
                <a:rPr lang="en-US" altLang="ko-KR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</a:br>
              <a:r>
                <a:rPr lang="en-US" altLang="ko-KR" sz="14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Version 11</a:t>
              </a:r>
            </a:p>
            <a:p>
              <a:pPr algn="ctr"/>
              <a:r>
                <a:rPr lang="en-US" altLang="ko-KR" sz="14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JSP,</a:t>
              </a:r>
              <a:r>
                <a:rPr lang="ko-KR" altLang="en-US" sz="14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서블릿</a:t>
              </a:r>
              <a:r>
                <a:rPr lang="en-US" altLang="ko-KR" sz="14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JSTL</a:t>
              </a:r>
              <a:endParaRPr lang="ko-KR" alt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5" name="모서리가 둥근 직사각형 50">
              <a:extLst>
                <a:ext uri="{FF2B5EF4-FFF2-40B4-BE49-F238E27FC236}">
                  <a16:creationId xmlns:a16="http://schemas.microsoft.com/office/drawing/2014/main" id="{9A165E3D-390C-D5D0-7880-90AD38AA9C6A}"/>
                </a:ext>
              </a:extLst>
            </p:cNvPr>
            <p:cNvSpPr/>
            <p:nvPr/>
          </p:nvSpPr>
          <p:spPr>
            <a:xfrm>
              <a:off x="6984334" y="4280044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F56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050" b="1" dirty="0">
                  <a:solidFill>
                    <a:srgbClr val="53585B"/>
                  </a:solidFill>
                </a:rPr>
                <a:t>개발 언어</a:t>
              </a:r>
              <a:endParaRPr lang="en-US" altLang="ko-KR" sz="1050" b="1" dirty="0">
                <a:solidFill>
                  <a:srgbClr val="53585B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EE10659-F1DC-0341-9433-C958AD63815D}"/>
                </a:ext>
              </a:extLst>
            </p:cNvPr>
            <p:cNvSpPr/>
            <p:nvPr/>
          </p:nvSpPr>
          <p:spPr>
            <a:xfrm>
              <a:off x="6588255" y="1730321"/>
              <a:ext cx="1972580" cy="19725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56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6C5DC32-97EB-43AB-BE33-537CC0A6A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15" y="1942416"/>
              <a:ext cx="1459404" cy="1459404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C3B7D75-0DE1-48ED-C067-AE5275EB3470}"/>
              </a:ext>
            </a:extLst>
          </p:cNvPr>
          <p:cNvGrpSpPr/>
          <p:nvPr/>
        </p:nvGrpSpPr>
        <p:grpSpPr>
          <a:xfrm>
            <a:off x="3992122" y="1970104"/>
            <a:ext cx="1949601" cy="3306001"/>
            <a:chOff x="8921877" y="1730321"/>
            <a:chExt cx="2406659" cy="40810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51D790-F220-CD4D-C7B8-974E0A6B03A5}"/>
                </a:ext>
              </a:extLst>
            </p:cNvPr>
            <p:cNvSpPr/>
            <p:nvPr/>
          </p:nvSpPr>
          <p:spPr>
            <a:xfrm>
              <a:off x="8921877" y="4715135"/>
              <a:ext cx="2363739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Eclipse</a:t>
              </a:r>
            </a:p>
            <a:p>
              <a:pPr algn="ctr"/>
              <a:r>
                <a:rPr lang="en-US" altLang="ko-KR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Version </a:t>
              </a:r>
              <a:r>
                <a:rPr lang="en-US" altLang="ko-KR" sz="14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: 2021-09</a:t>
              </a:r>
            </a:p>
            <a:p>
              <a:pPr algn="ctr"/>
              <a:r>
                <a:rPr lang="ko-KR" altLang="en-US" sz="14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인코딩 </a:t>
              </a:r>
              <a:r>
                <a:rPr lang="en-US" altLang="ko-KR" sz="14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: UTF-8</a:t>
              </a:r>
              <a:endParaRPr lang="ko-KR" alt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모서리가 둥근 직사각형 52">
              <a:extLst>
                <a:ext uri="{FF2B5EF4-FFF2-40B4-BE49-F238E27FC236}">
                  <a16:creationId xmlns:a16="http://schemas.microsoft.com/office/drawing/2014/main" id="{0253FA64-DA28-ED7D-8A91-3EE50530B9A6}"/>
                </a:ext>
              </a:extLst>
            </p:cNvPr>
            <p:cNvSpPr/>
            <p:nvPr/>
          </p:nvSpPr>
          <p:spPr>
            <a:xfrm>
              <a:off x="9513535" y="4280043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5358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ko-KR" sz="1050" b="1" dirty="0">
                  <a:solidFill>
                    <a:srgbClr val="53585B"/>
                  </a:solidFill>
                </a:rPr>
                <a:t>IDE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D803695-9CA5-9DA1-F937-1F7B0270C0AE}"/>
                </a:ext>
              </a:extLst>
            </p:cNvPr>
            <p:cNvSpPr/>
            <p:nvPr/>
          </p:nvSpPr>
          <p:spPr>
            <a:xfrm>
              <a:off x="9172162" y="1730321"/>
              <a:ext cx="1972580" cy="19725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56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80519CE-2E99-2144-617D-85BC57B80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23" y="1881441"/>
              <a:ext cx="2320713" cy="174018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DDE2308-1862-EEEE-59EF-2E3B6E0B1BF9}"/>
              </a:ext>
            </a:extLst>
          </p:cNvPr>
          <p:cNvGrpSpPr/>
          <p:nvPr/>
        </p:nvGrpSpPr>
        <p:grpSpPr>
          <a:xfrm>
            <a:off x="8839712" y="3733267"/>
            <a:ext cx="1914832" cy="2971276"/>
            <a:chOff x="3651368" y="1747128"/>
            <a:chExt cx="2363739" cy="3667852"/>
          </a:xfrm>
        </p:grpSpPr>
        <p:sp>
          <p:nvSpPr>
            <p:cNvPr id="42" name="모서리가 둥근 직사각형 48">
              <a:extLst>
                <a:ext uri="{FF2B5EF4-FFF2-40B4-BE49-F238E27FC236}">
                  <a16:creationId xmlns:a16="http://schemas.microsoft.com/office/drawing/2014/main" id="{677695A5-0BEB-E23D-1CFA-21DBDED35F2C}"/>
                </a:ext>
              </a:extLst>
            </p:cNvPr>
            <p:cNvSpPr/>
            <p:nvPr/>
          </p:nvSpPr>
          <p:spPr>
            <a:xfrm>
              <a:off x="4243026" y="4145858"/>
              <a:ext cx="1180422" cy="303702"/>
            </a:xfrm>
            <a:prstGeom prst="roundRect">
              <a:avLst>
                <a:gd name="adj" fmla="val 50000"/>
              </a:avLst>
            </a:prstGeom>
            <a:solidFill>
              <a:srgbClr val="F56455"/>
            </a:solidFill>
            <a:ln w="19050">
              <a:solidFill>
                <a:srgbClr val="F56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050" b="1">
                  <a:solidFill>
                    <a:srgbClr val="53585B"/>
                  </a:solidFill>
                </a:rPr>
                <a:t>서버</a:t>
              </a:r>
              <a:endParaRPr lang="en-US" altLang="ko-KR" sz="1050" b="1" dirty="0">
                <a:solidFill>
                  <a:srgbClr val="53585B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0B7746C-E88D-9E5F-8D47-BDF1BB4297C9}"/>
                </a:ext>
              </a:extLst>
            </p:cNvPr>
            <p:cNvGrpSpPr/>
            <p:nvPr/>
          </p:nvGrpSpPr>
          <p:grpSpPr>
            <a:xfrm>
              <a:off x="3846947" y="1747128"/>
              <a:ext cx="1972580" cy="1972580"/>
              <a:chOff x="4615675" y="4730605"/>
              <a:chExt cx="1972580" cy="197258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3056799-320F-791E-8965-3F01EBE225C6}"/>
                  </a:ext>
                </a:extLst>
              </p:cNvPr>
              <p:cNvSpPr/>
              <p:nvPr/>
            </p:nvSpPr>
            <p:spPr>
              <a:xfrm>
                <a:off x="4615675" y="4730605"/>
                <a:ext cx="1972580" cy="19725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56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FD088BE-77A4-E24F-2EDE-D789C7042B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06" y="5338276"/>
                <a:ext cx="1397118" cy="757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EE0376-E6D7-0455-DC4F-B819D3AB8D61}"/>
                </a:ext>
              </a:extLst>
            </p:cNvPr>
            <p:cNvSpPr/>
            <p:nvPr/>
          </p:nvSpPr>
          <p:spPr>
            <a:xfrm>
              <a:off x="3651368" y="4318746"/>
              <a:ext cx="2363739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Apache Tomcat 9.0</a:t>
              </a:r>
              <a:endParaRPr lang="ko-KR" alt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D0357E7E-2B3C-9489-0FC7-08B06809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0CF6-09C2-006C-0181-B5D57BEE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사이트맵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441D2A7D-C969-AD90-2C9A-FA224E63F241}"/>
              </a:ext>
            </a:extLst>
          </p:cNvPr>
          <p:cNvGrpSpPr/>
          <p:nvPr/>
        </p:nvGrpSpPr>
        <p:grpSpPr>
          <a:xfrm>
            <a:off x="2661248" y="1616370"/>
            <a:ext cx="6869503" cy="687179"/>
            <a:chOff x="181097" y="1205605"/>
            <a:chExt cx="12212449" cy="122165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25BD66E-4EBD-C6E6-065C-6B6C5B867B98}"/>
                </a:ext>
              </a:extLst>
            </p:cNvPr>
            <p:cNvSpPr txBox="1"/>
            <p:nvPr/>
          </p:nvSpPr>
          <p:spPr>
            <a:xfrm>
              <a:off x="181097" y="1491844"/>
              <a:ext cx="12212449" cy="935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9"/>
                </a:lnSpc>
              </a:pPr>
              <a:r>
                <a:rPr lang="en-US" sz="3170" spc="190" dirty="0">
                  <a:solidFill>
                    <a:srgbClr val="222222"/>
                  </a:solidFill>
                  <a:latin typeface="나눔스퀘어_ac ExtraBold" pitchFamily="50" charset="-127"/>
                  <a:ea typeface="나눔스퀘어_ac ExtraBold" pitchFamily="50" charset="-127"/>
                </a:rPr>
                <a:t>SITE MAP</a:t>
              </a: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EEC6CD7-646D-68F1-E04B-49AB680CCF9A}"/>
                </a:ext>
              </a:extLst>
            </p:cNvPr>
            <p:cNvSpPr txBox="1"/>
            <p:nvPr/>
          </p:nvSpPr>
          <p:spPr>
            <a:xfrm>
              <a:off x="4389163" y="1205605"/>
              <a:ext cx="3848099" cy="410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01"/>
                </a:lnSpc>
              </a:pPr>
              <a:r>
                <a:rPr lang="en-US" sz="1358" spc="95">
                  <a:solidFill>
                    <a:srgbClr val="222222"/>
                  </a:solidFill>
                  <a:latin typeface="나눔스퀘어 ExtraBold" pitchFamily="50" charset="-127"/>
                  <a:ea typeface="나눔스퀘어 ExtraBold" pitchFamily="50" charset="-127"/>
                </a:rPr>
                <a:t>Bugs</a:t>
              </a:r>
              <a:r>
                <a:rPr lang="ko-KR" altLang="en-US" sz="1358" spc="95">
                  <a:solidFill>
                    <a:srgbClr val="222222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1358" spc="95">
                  <a:solidFill>
                    <a:srgbClr val="222222"/>
                  </a:solidFill>
                  <a:latin typeface="나눔스퀘어 ExtraBold" pitchFamily="50" charset="-127"/>
                  <a:ea typeface="나눔스퀘어 ExtraBold" pitchFamily="50" charset="-127"/>
                </a:rPr>
                <a:t>:</a:t>
              </a:r>
              <a:r>
                <a:rPr lang="ko-KR" altLang="en-US" sz="1358" spc="95">
                  <a:solidFill>
                    <a:srgbClr val="222222"/>
                  </a:solidFill>
                  <a:latin typeface="나눔스퀘어 ExtraBold" pitchFamily="50" charset="-127"/>
                  <a:ea typeface="나눔스퀘어 ExtraBold" pitchFamily="50" charset="-127"/>
                </a:rPr>
                <a:t> 공지사항 게시판</a:t>
              </a:r>
              <a:endParaRPr lang="en-US" sz="1358" spc="95" dirty="0">
                <a:solidFill>
                  <a:srgbClr val="222222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71B9CB-0FAC-DBFD-979C-9271990F1F8B}"/>
              </a:ext>
            </a:extLst>
          </p:cNvPr>
          <p:cNvGrpSpPr/>
          <p:nvPr/>
        </p:nvGrpSpPr>
        <p:grpSpPr>
          <a:xfrm>
            <a:off x="2094378" y="2652580"/>
            <a:ext cx="8149518" cy="2844937"/>
            <a:chOff x="2036012" y="1721043"/>
            <a:chExt cx="8149518" cy="284493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C7E260FD-72C5-5142-BA23-A87FBAE2969D}"/>
                </a:ext>
              </a:extLst>
            </p:cNvPr>
            <p:cNvGrpSpPr/>
            <p:nvPr/>
          </p:nvGrpSpPr>
          <p:grpSpPr>
            <a:xfrm rot="5400000">
              <a:off x="6075175" y="3143877"/>
              <a:ext cx="2700000" cy="21431"/>
              <a:chOff x="0" y="0"/>
              <a:chExt cx="94652921" cy="640080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EB307324-4B9E-B419-1E16-28D50DCD4C97}"/>
                  </a:ext>
                </a:extLst>
              </p:cNvPr>
              <p:cNvSpPr/>
              <p:nvPr/>
            </p:nvSpPr>
            <p:spPr>
              <a:xfrm>
                <a:off x="0" y="0"/>
                <a:ext cx="94652920" cy="640080"/>
              </a:xfrm>
              <a:custGeom>
                <a:avLst/>
                <a:gdLst/>
                <a:ahLst/>
                <a:cxnLst/>
                <a:rect l="l" t="t" r="r" b="b"/>
                <a:pathLst>
                  <a:path w="94652920" h="640080">
                    <a:moveTo>
                      <a:pt x="0" y="0"/>
                    </a:moveTo>
                    <a:lnTo>
                      <a:pt x="94652920" y="0"/>
                    </a:lnTo>
                    <a:lnTo>
                      <a:pt x="94652920" y="640080"/>
                    </a:lnTo>
                    <a:lnTo>
                      <a:pt x="0" y="640080"/>
                    </a:lnTo>
                    <a:close/>
                  </a:path>
                </a:pathLst>
              </a:custGeom>
              <a:grpFill/>
            </p:spPr>
          </p:sp>
        </p:grp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0F930185-268A-0E0F-8C7E-DB889DF74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323C24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>
            <a:xfrm>
              <a:off x="6810291" y="2274665"/>
              <a:ext cx="1218403" cy="340334"/>
            </a:xfrm>
            <a:prstGeom prst="rect">
              <a:avLst/>
            </a:prstGeom>
          </p:spPr>
        </p:pic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1B9B0CFB-210C-8318-F274-3C4D66E6851B}"/>
                </a:ext>
              </a:extLst>
            </p:cNvPr>
            <p:cNvSpPr txBox="1"/>
            <p:nvPr/>
          </p:nvSpPr>
          <p:spPr>
            <a:xfrm>
              <a:off x="6668002" y="2362710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>
                  <a:solidFill>
                    <a:srgbClr val="24252A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게시글 등록</a:t>
              </a:r>
              <a:endParaRPr lang="en-US" sz="1200" spc="154" dirty="0">
                <a:solidFill>
                  <a:srgbClr val="24252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1" name="Picture 20">
              <a:extLst>
                <a:ext uri="{FF2B5EF4-FFF2-40B4-BE49-F238E27FC236}">
                  <a16:creationId xmlns:a16="http://schemas.microsoft.com/office/drawing/2014/main" id="{DB3A930A-3780-FDE8-CBF7-08A3F65C2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A2703">
                  <a:tint val="45000"/>
                  <a:satMod val="400000"/>
                </a:srgbClr>
              </a:duotone>
              <a:lum bright="-30000"/>
            </a:blip>
            <a:srcRect/>
            <a:stretch>
              <a:fillRect/>
            </a:stretch>
          </p:blipFill>
          <p:spPr>
            <a:xfrm>
              <a:off x="2036196" y="2137592"/>
              <a:ext cx="1475265" cy="34033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D27BBD-ED63-93FF-5FC0-CE23C0654C6A}"/>
                </a:ext>
              </a:extLst>
            </p:cNvPr>
            <p:cNvSpPr txBox="1"/>
            <p:nvPr/>
          </p:nvSpPr>
          <p:spPr>
            <a:xfrm>
              <a:off x="2036012" y="2233175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</a:t>
              </a:r>
              <a:endParaRPr lang="en-US" sz="1200" spc="154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AA572FC-6DF9-9122-99C0-812668501D30}"/>
                </a:ext>
              </a:extLst>
            </p:cNvPr>
            <p:cNvGrpSpPr/>
            <p:nvPr/>
          </p:nvGrpSpPr>
          <p:grpSpPr>
            <a:xfrm>
              <a:off x="4291463" y="1891210"/>
              <a:ext cx="818242" cy="827092"/>
              <a:chOff x="7996943" y="1844073"/>
              <a:chExt cx="818242" cy="827092"/>
            </a:xfrm>
          </p:grpSpPr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EBC7B0BF-2DF1-5C53-7EAD-E60894B96E13}"/>
                  </a:ext>
                </a:extLst>
              </p:cNvPr>
              <p:cNvGrpSpPr/>
              <p:nvPr/>
            </p:nvGrpSpPr>
            <p:grpSpPr>
              <a:xfrm rot="5400000">
                <a:off x="7605443" y="2244428"/>
                <a:ext cx="810000" cy="27000"/>
                <a:chOff x="0" y="0"/>
                <a:chExt cx="89024460" cy="64008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2" name="Freeform 7">
                  <a:extLst>
                    <a:ext uri="{FF2B5EF4-FFF2-40B4-BE49-F238E27FC236}">
                      <a16:creationId xmlns:a16="http://schemas.microsoft.com/office/drawing/2014/main" id="{13C943EB-07C4-1347-6344-997542FBE4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9024458" cy="64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24458" h="640080">
                      <a:moveTo>
                        <a:pt x="0" y="0"/>
                      </a:moveTo>
                      <a:lnTo>
                        <a:pt x="89024458" y="0"/>
                      </a:lnTo>
                      <a:lnTo>
                        <a:pt x="89024458" y="640080"/>
                      </a:lnTo>
                      <a:lnTo>
                        <a:pt x="0" y="640080"/>
                      </a:lnTo>
                      <a:close/>
                    </a:path>
                  </a:pathLst>
                </a:custGeom>
                <a:grpFill/>
              </p:spPr>
            </p:sp>
          </p:grpSp>
          <p:grpSp>
            <p:nvGrpSpPr>
              <p:cNvPr id="38" name="Group 42">
                <a:extLst>
                  <a:ext uri="{FF2B5EF4-FFF2-40B4-BE49-F238E27FC236}">
                    <a16:creationId xmlns:a16="http://schemas.microsoft.com/office/drawing/2014/main" id="{08338B68-0A40-73CB-38DE-3061375B3DA2}"/>
                  </a:ext>
                </a:extLst>
              </p:cNvPr>
              <p:cNvGrpSpPr/>
              <p:nvPr/>
            </p:nvGrpSpPr>
            <p:grpSpPr>
              <a:xfrm rot="-10800000">
                <a:off x="8005185" y="1844073"/>
                <a:ext cx="810000" cy="27000"/>
                <a:chOff x="-36816796" y="14"/>
                <a:chExt cx="201599996" cy="55441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1" name="Freeform 43">
                  <a:extLst>
                    <a:ext uri="{FF2B5EF4-FFF2-40B4-BE49-F238E27FC236}">
                      <a16:creationId xmlns:a16="http://schemas.microsoft.com/office/drawing/2014/main" id="{DE9E6C5D-9EB1-973A-E5D4-F08D04222A8D}"/>
                    </a:ext>
                  </a:extLst>
                </p:cNvPr>
                <p:cNvSpPr/>
                <p:nvPr/>
              </p:nvSpPr>
              <p:spPr>
                <a:xfrm>
                  <a:off x="-36816796" y="14"/>
                  <a:ext cx="201599996" cy="55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6933" h="640080">
                      <a:moveTo>
                        <a:pt x="0" y="0"/>
                      </a:moveTo>
                      <a:lnTo>
                        <a:pt x="122326933" y="0"/>
                      </a:lnTo>
                      <a:lnTo>
                        <a:pt x="122326933" y="640080"/>
                      </a:lnTo>
                      <a:lnTo>
                        <a:pt x="0" y="640080"/>
                      </a:lnTo>
                      <a:close/>
                    </a:path>
                  </a:pathLst>
                </a:custGeom>
                <a:grpFill/>
              </p:spPr>
            </p:sp>
          </p:grpSp>
          <p:grpSp>
            <p:nvGrpSpPr>
              <p:cNvPr id="39" name="Group 42">
                <a:extLst>
                  <a:ext uri="{FF2B5EF4-FFF2-40B4-BE49-F238E27FC236}">
                    <a16:creationId xmlns:a16="http://schemas.microsoft.com/office/drawing/2014/main" id="{94AEF15C-E5F2-699D-5F20-370694D5B6A1}"/>
                  </a:ext>
                </a:extLst>
              </p:cNvPr>
              <p:cNvGrpSpPr/>
              <p:nvPr/>
            </p:nvGrpSpPr>
            <p:grpSpPr>
              <a:xfrm rot="-10800000">
                <a:off x="7999869" y="2649565"/>
                <a:ext cx="810000" cy="21600"/>
                <a:chOff x="-36816796" y="14"/>
                <a:chExt cx="201599996" cy="55441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0" name="Freeform 43">
                  <a:extLst>
                    <a:ext uri="{FF2B5EF4-FFF2-40B4-BE49-F238E27FC236}">
                      <a16:creationId xmlns:a16="http://schemas.microsoft.com/office/drawing/2014/main" id="{24CD46CD-329A-CDF9-6C84-023E8A0E21F0}"/>
                    </a:ext>
                  </a:extLst>
                </p:cNvPr>
                <p:cNvSpPr/>
                <p:nvPr/>
              </p:nvSpPr>
              <p:spPr>
                <a:xfrm>
                  <a:off x="-36816796" y="14"/>
                  <a:ext cx="201599996" cy="55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6933" h="640080">
                      <a:moveTo>
                        <a:pt x="0" y="0"/>
                      </a:moveTo>
                      <a:lnTo>
                        <a:pt x="122326933" y="0"/>
                      </a:lnTo>
                      <a:lnTo>
                        <a:pt x="122326933" y="640080"/>
                      </a:lnTo>
                      <a:lnTo>
                        <a:pt x="0" y="640080"/>
                      </a:lnTo>
                      <a:close/>
                    </a:path>
                  </a:pathLst>
                </a:custGeom>
                <a:grpFill/>
              </p:spPr>
            </p:sp>
          </p:grpSp>
        </p:grpSp>
        <p:pic>
          <p:nvPicPr>
            <p:cNvPr id="14" name="Picture 20">
              <a:extLst>
                <a:ext uri="{FF2B5EF4-FFF2-40B4-BE49-F238E27FC236}">
                  <a16:creationId xmlns:a16="http://schemas.microsoft.com/office/drawing/2014/main" id="{18995825-0499-327B-3961-EDBF15FDE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323C24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>
            <a:xfrm>
              <a:off x="4886055" y="1734012"/>
              <a:ext cx="1218403" cy="340334"/>
            </a:xfrm>
            <a:prstGeom prst="rect">
              <a:avLst/>
            </a:prstGeom>
          </p:spPr>
        </p:pic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3BF45C02-E2CD-1ED3-E8AF-09D3ACC03F9D}"/>
                </a:ext>
              </a:extLst>
            </p:cNvPr>
            <p:cNvSpPr txBox="1"/>
            <p:nvPr/>
          </p:nvSpPr>
          <p:spPr>
            <a:xfrm>
              <a:off x="4743766" y="1822057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 dirty="0">
                  <a:solidFill>
                    <a:srgbClr val="22222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로그인</a:t>
              </a:r>
              <a:endParaRPr lang="en-US" sz="1200" spc="154" dirty="0">
                <a:solidFill>
                  <a:srgbClr val="22222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6" name="Picture 20">
              <a:extLst>
                <a:ext uri="{FF2B5EF4-FFF2-40B4-BE49-F238E27FC236}">
                  <a16:creationId xmlns:a16="http://schemas.microsoft.com/office/drawing/2014/main" id="{2BCD11FB-10C7-075C-26A0-B24805C11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323C24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>
            <a:xfrm>
              <a:off x="4888709" y="2510190"/>
              <a:ext cx="1218403" cy="340334"/>
            </a:xfrm>
            <a:prstGeom prst="rect">
              <a:avLst/>
            </a:prstGeom>
          </p:spPr>
        </p:pic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4C87F0EB-6E9F-8390-2648-C54738046842}"/>
                </a:ext>
              </a:extLst>
            </p:cNvPr>
            <p:cNvSpPr txBox="1"/>
            <p:nvPr/>
          </p:nvSpPr>
          <p:spPr>
            <a:xfrm>
              <a:off x="4746420" y="2598236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 dirty="0">
                  <a:solidFill>
                    <a:srgbClr val="22222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회원가입</a:t>
              </a:r>
              <a:endParaRPr lang="en-US" sz="1200" spc="154" dirty="0">
                <a:solidFill>
                  <a:srgbClr val="22222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2EE068BE-D8A8-CEC0-6D09-0C5C8186EE28}"/>
                </a:ext>
              </a:extLst>
            </p:cNvPr>
            <p:cNvSpPr/>
            <p:nvPr/>
          </p:nvSpPr>
          <p:spPr>
            <a:xfrm rot="10800000">
              <a:off x="3511461" y="2298995"/>
              <a:ext cx="810000" cy="27000"/>
            </a:xfrm>
            <a:custGeom>
              <a:avLst/>
              <a:gdLst/>
              <a:ahLst/>
              <a:cxnLst/>
              <a:rect l="l" t="t" r="r" b="b"/>
              <a:pathLst>
                <a:path w="122326933" h="640080">
                  <a:moveTo>
                    <a:pt x="0" y="0"/>
                  </a:moveTo>
                  <a:lnTo>
                    <a:pt x="122326933" y="0"/>
                  </a:lnTo>
                  <a:lnTo>
                    <a:pt x="122326933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</p:sp>
        <p:grpSp>
          <p:nvGrpSpPr>
            <p:cNvPr id="19" name="Group 42">
              <a:extLst>
                <a:ext uri="{FF2B5EF4-FFF2-40B4-BE49-F238E27FC236}">
                  <a16:creationId xmlns:a16="http://schemas.microsoft.com/office/drawing/2014/main" id="{2E79F169-1787-094B-DF5F-C4CF8DEBCE60}"/>
                </a:ext>
              </a:extLst>
            </p:cNvPr>
            <p:cNvGrpSpPr/>
            <p:nvPr/>
          </p:nvGrpSpPr>
          <p:grpSpPr>
            <a:xfrm rot="10800000">
              <a:off x="6114769" y="1878932"/>
              <a:ext cx="810000" cy="27000"/>
              <a:chOff x="-36816796" y="14"/>
              <a:chExt cx="201599996" cy="554412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43">
                <a:extLst>
                  <a:ext uri="{FF2B5EF4-FFF2-40B4-BE49-F238E27FC236}">
                    <a16:creationId xmlns:a16="http://schemas.microsoft.com/office/drawing/2014/main" id="{5E7F06C6-833E-3A54-0126-6AB14361E96A}"/>
                  </a:ext>
                </a:extLst>
              </p:cNvPr>
              <p:cNvSpPr/>
              <p:nvPr/>
            </p:nvSpPr>
            <p:spPr>
              <a:xfrm>
                <a:off x="-36816796" y="14"/>
                <a:ext cx="201599996" cy="554412"/>
              </a:xfrm>
              <a:custGeom>
                <a:avLst/>
                <a:gdLst/>
                <a:ahLst/>
                <a:cxnLst/>
                <a:rect l="l" t="t" r="r" b="b"/>
                <a:pathLst>
                  <a:path w="122326933" h="640080">
                    <a:moveTo>
                      <a:pt x="0" y="0"/>
                    </a:moveTo>
                    <a:lnTo>
                      <a:pt x="122326933" y="0"/>
                    </a:lnTo>
                    <a:lnTo>
                      <a:pt x="122326933" y="640080"/>
                    </a:lnTo>
                    <a:lnTo>
                      <a:pt x="0" y="640080"/>
                    </a:lnTo>
                    <a:close/>
                  </a:path>
                </a:pathLst>
              </a:custGeom>
              <a:grpFill/>
            </p:spPr>
          </p:sp>
        </p:grpSp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4AAB0DBA-F6C2-8EC1-ACB5-7EBBDC6B1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323C24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>
            <a:xfrm>
              <a:off x="6824650" y="1721043"/>
              <a:ext cx="1218403" cy="340334"/>
            </a:xfrm>
            <a:prstGeom prst="rect">
              <a:avLst/>
            </a:prstGeom>
          </p:spPr>
        </p:pic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EED9198F-2BF8-39F9-5FE3-88A53DA16EDE}"/>
                </a:ext>
              </a:extLst>
            </p:cNvPr>
            <p:cNvSpPr txBox="1"/>
            <p:nvPr/>
          </p:nvSpPr>
          <p:spPr>
            <a:xfrm>
              <a:off x="6667836" y="1818210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>
                  <a:solidFill>
                    <a:srgbClr val="22222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게시글 리스트</a:t>
              </a:r>
              <a:endParaRPr lang="en-US" sz="1200" spc="154" dirty="0">
                <a:solidFill>
                  <a:srgbClr val="22222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79FF8125-6927-984D-AE44-19C1D3E938ED}"/>
                </a:ext>
              </a:extLst>
            </p:cNvPr>
            <p:cNvGrpSpPr/>
            <p:nvPr/>
          </p:nvGrpSpPr>
          <p:grpSpPr>
            <a:xfrm rot="10800000">
              <a:off x="8048421" y="1896030"/>
              <a:ext cx="810000" cy="27000"/>
              <a:chOff x="-36816796" y="14"/>
              <a:chExt cx="201599996" cy="554412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43">
                <a:extLst>
                  <a:ext uri="{FF2B5EF4-FFF2-40B4-BE49-F238E27FC236}">
                    <a16:creationId xmlns:a16="http://schemas.microsoft.com/office/drawing/2014/main" id="{165E2771-E546-C56C-E77D-F0F9901E67EF}"/>
                  </a:ext>
                </a:extLst>
              </p:cNvPr>
              <p:cNvSpPr/>
              <p:nvPr/>
            </p:nvSpPr>
            <p:spPr>
              <a:xfrm>
                <a:off x="-36816796" y="14"/>
                <a:ext cx="201599996" cy="554412"/>
              </a:xfrm>
              <a:custGeom>
                <a:avLst/>
                <a:gdLst/>
                <a:ahLst/>
                <a:cxnLst/>
                <a:rect l="l" t="t" r="r" b="b"/>
                <a:pathLst>
                  <a:path w="122326933" h="640080">
                    <a:moveTo>
                      <a:pt x="0" y="0"/>
                    </a:moveTo>
                    <a:lnTo>
                      <a:pt x="122326933" y="0"/>
                    </a:lnTo>
                    <a:lnTo>
                      <a:pt x="122326933" y="640080"/>
                    </a:lnTo>
                    <a:lnTo>
                      <a:pt x="0" y="640080"/>
                    </a:lnTo>
                    <a:close/>
                  </a:path>
                </a:pathLst>
              </a:custGeom>
              <a:grpFill/>
            </p:spPr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8371FB2-57F6-5FC4-66C7-F1A30FE91E47}"/>
                </a:ext>
              </a:extLst>
            </p:cNvPr>
            <p:cNvGrpSpPr/>
            <p:nvPr/>
          </p:nvGrpSpPr>
          <p:grpSpPr>
            <a:xfrm>
              <a:off x="8672238" y="1721043"/>
              <a:ext cx="1513292" cy="340334"/>
              <a:chOff x="8672238" y="1721043"/>
              <a:chExt cx="1513292" cy="340334"/>
            </a:xfrm>
          </p:grpSpPr>
          <p:pic>
            <p:nvPicPr>
              <p:cNvPr id="33" name="Picture 12">
                <a:extLst>
                  <a:ext uri="{FF2B5EF4-FFF2-40B4-BE49-F238E27FC236}">
                    <a16:creationId xmlns:a16="http://schemas.microsoft.com/office/drawing/2014/main" id="{93771D20-A0B3-B894-BEC0-8063C0A1D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lumMod val="5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8819683" y="1721043"/>
                <a:ext cx="1218403" cy="340334"/>
              </a:xfrm>
              <a:prstGeom prst="rect">
                <a:avLst/>
              </a:prstGeom>
            </p:spPr>
          </p:pic>
          <p:sp>
            <p:nvSpPr>
              <p:cNvPr id="34" name="TextBox 13">
                <a:extLst>
                  <a:ext uri="{FF2B5EF4-FFF2-40B4-BE49-F238E27FC236}">
                    <a16:creationId xmlns:a16="http://schemas.microsoft.com/office/drawing/2014/main" id="{0AE40791-4C54-5C06-EB0F-66117327752B}"/>
                  </a:ext>
                </a:extLst>
              </p:cNvPr>
              <p:cNvSpPr txBox="1"/>
              <p:nvPr/>
            </p:nvSpPr>
            <p:spPr>
              <a:xfrm>
                <a:off x="8672238" y="1841256"/>
                <a:ext cx="1513292" cy="1388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989"/>
                  </a:lnSpc>
                </a:pPr>
                <a:r>
                  <a:rPr lang="ko-KR" altLang="en-US" sz="1200" b="1" spc="128">
                    <a:solidFill>
                      <a:srgbClr val="323C24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검색</a:t>
                </a:r>
                <a:endParaRPr lang="en-US" sz="1200" b="1" spc="128" dirty="0">
                  <a:solidFill>
                    <a:srgbClr val="323C24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id="{70F8DF12-6D4E-F478-5FD6-33B891306E8D}"/>
                </a:ext>
              </a:extLst>
            </p:cNvPr>
            <p:cNvSpPr txBox="1"/>
            <p:nvPr/>
          </p:nvSpPr>
          <p:spPr>
            <a:xfrm>
              <a:off x="6657749" y="2955835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</a:t>
              </a:r>
              <a:endParaRPr lang="en-US" sz="1200" spc="154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C935C20-E827-F1EF-8257-826C60DEA56A}"/>
                </a:ext>
              </a:extLst>
            </p:cNvPr>
            <p:cNvGrpSpPr/>
            <p:nvPr/>
          </p:nvGrpSpPr>
          <p:grpSpPr>
            <a:xfrm>
              <a:off x="6680600" y="3529504"/>
              <a:ext cx="1513292" cy="340334"/>
              <a:chOff x="8672238" y="1721043"/>
              <a:chExt cx="1513292" cy="340334"/>
            </a:xfrm>
          </p:grpSpPr>
          <p:pic>
            <p:nvPicPr>
              <p:cNvPr id="29" name="Picture 12">
                <a:extLst>
                  <a:ext uri="{FF2B5EF4-FFF2-40B4-BE49-F238E27FC236}">
                    <a16:creationId xmlns:a16="http://schemas.microsoft.com/office/drawing/2014/main" id="{3ADA5B4A-A9B6-02FB-B354-F6F583932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lumMod val="5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8819683" y="1721043"/>
                <a:ext cx="1218403" cy="340334"/>
              </a:xfrm>
              <a:prstGeom prst="rect">
                <a:avLst/>
              </a:prstGeom>
            </p:spPr>
          </p:pic>
          <p:sp>
            <p:nvSpPr>
              <p:cNvPr id="30" name="TextBox 13">
                <a:extLst>
                  <a:ext uri="{FF2B5EF4-FFF2-40B4-BE49-F238E27FC236}">
                    <a16:creationId xmlns:a16="http://schemas.microsoft.com/office/drawing/2014/main" id="{19B20AAE-E338-8D83-2767-DDA3F44ACB85}"/>
                  </a:ext>
                </a:extLst>
              </p:cNvPr>
              <p:cNvSpPr txBox="1"/>
              <p:nvPr/>
            </p:nvSpPr>
            <p:spPr>
              <a:xfrm>
                <a:off x="8672238" y="1841256"/>
                <a:ext cx="1513292" cy="1388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989"/>
                  </a:lnSpc>
                </a:pPr>
                <a:r>
                  <a:rPr lang="ko-KR" altLang="en-US" sz="1200" b="1" spc="128">
                    <a:solidFill>
                      <a:srgbClr val="323C24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게시글 수정</a:t>
                </a:r>
                <a:endParaRPr lang="en-US" sz="1200" b="1" spc="128" dirty="0">
                  <a:solidFill>
                    <a:srgbClr val="323C24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8ED5C79-5672-E361-5429-A763EA4469BA}"/>
                </a:ext>
              </a:extLst>
            </p:cNvPr>
            <p:cNvGrpSpPr/>
            <p:nvPr/>
          </p:nvGrpSpPr>
          <p:grpSpPr>
            <a:xfrm>
              <a:off x="6680600" y="4225646"/>
              <a:ext cx="1513292" cy="340334"/>
              <a:chOff x="8672238" y="1721043"/>
              <a:chExt cx="1513292" cy="340334"/>
            </a:xfrm>
          </p:grpSpPr>
          <p:pic>
            <p:nvPicPr>
              <p:cNvPr id="27" name="Picture 12">
                <a:extLst>
                  <a:ext uri="{FF2B5EF4-FFF2-40B4-BE49-F238E27FC236}">
                    <a16:creationId xmlns:a16="http://schemas.microsoft.com/office/drawing/2014/main" id="{3BF63216-0865-A420-C18A-C144ADAE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lumMod val="5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8819683" y="1721043"/>
                <a:ext cx="1218403" cy="340334"/>
              </a:xfrm>
              <a:prstGeom prst="rect">
                <a:avLst/>
              </a:prstGeom>
            </p:spPr>
          </p:pic>
          <p:sp>
            <p:nvSpPr>
              <p:cNvPr id="28" name="TextBox 13">
                <a:extLst>
                  <a:ext uri="{FF2B5EF4-FFF2-40B4-BE49-F238E27FC236}">
                    <a16:creationId xmlns:a16="http://schemas.microsoft.com/office/drawing/2014/main" id="{0A66A56C-3D29-AFD1-544A-B331E0F25C2D}"/>
                  </a:ext>
                </a:extLst>
              </p:cNvPr>
              <p:cNvSpPr txBox="1"/>
              <p:nvPr/>
            </p:nvSpPr>
            <p:spPr>
              <a:xfrm>
                <a:off x="8672238" y="1753707"/>
                <a:ext cx="1513292" cy="2503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spc="128">
                    <a:solidFill>
                      <a:srgbClr val="323C24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게시글 삭제</a:t>
                </a:r>
                <a:endParaRPr lang="en-US" altLang="ko-KR" sz="1200" b="1" spc="128" dirty="0">
                  <a:solidFill>
                    <a:srgbClr val="323C24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  <p:pic>
        <p:nvPicPr>
          <p:cNvPr id="45" name="Picture 10">
            <a:extLst>
              <a:ext uri="{FF2B5EF4-FFF2-40B4-BE49-F238E27FC236}">
                <a16:creationId xmlns:a16="http://schemas.microsoft.com/office/drawing/2014/main" id="{DC99A140-A718-0B42-224B-70AA800689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323C24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6821463" y="3795578"/>
            <a:ext cx="1340243" cy="374367"/>
          </a:xfrm>
          <a:prstGeom prst="rect">
            <a:avLst/>
          </a:prstGeom>
        </p:spPr>
      </p:pic>
      <p:sp>
        <p:nvSpPr>
          <p:cNvPr id="46" name="TextBox 11">
            <a:extLst>
              <a:ext uri="{FF2B5EF4-FFF2-40B4-BE49-F238E27FC236}">
                <a16:creationId xmlns:a16="http://schemas.microsoft.com/office/drawing/2014/main" id="{C8F302BD-DBD3-1EFD-A124-38C5491A4C41}"/>
              </a:ext>
            </a:extLst>
          </p:cNvPr>
          <p:cNvSpPr txBox="1"/>
          <p:nvPr/>
        </p:nvSpPr>
        <p:spPr>
          <a:xfrm>
            <a:off x="6740094" y="3900639"/>
            <a:ext cx="1513292" cy="166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8"/>
              </a:lnSpc>
            </a:pPr>
            <a:r>
              <a:rPr lang="ko-KR" altLang="en-US" sz="1200" spc="154">
                <a:solidFill>
                  <a:srgbClr val="24252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게시글 상세보기</a:t>
            </a:r>
            <a:endParaRPr lang="en-US" sz="1200" spc="154" dirty="0">
              <a:solidFill>
                <a:srgbClr val="24252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C32E1A4C-6702-0150-A373-9509E4D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6935D-BB18-5E8C-3C38-D3D81821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 :</a:t>
            </a:r>
            <a:r>
              <a:rPr lang="ko-KR" altLang="en-US"/>
              <a:t> 테이블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2EC7C-AC71-E66F-0E0E-AC830B4A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B0503E-E887-0B7C-1ED7-93E3CE2C4369}"/>
              </a:ext>
            </a:extLst>
          </p:cNvPr>
          <p:cNvSpPr/>
          <p:nvPr/>
        </p:nvSpPr>
        <p:spPr>
          <a:xfrm>
            <a:off x="9952616" y="3209060"/>
            <a:ext cx="1592728" cy="439879"/>
          </a:xfrm>
          <a:prstGeom prst="roundRect">
            <a:avLst>
              <a:gd name="adj" fmla="val 50000"/>
            </a:avLst>
          </a:prstGeom>
          <a:solidFill>
            <a:srgbClr val="F564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BUGSUSER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6A62E-54DF-6EB6-FAA9-129B845F7242}"/>
              </a:ext>
            </a:extLst>
          </p:cNvPr>
          <p:cNvSpPr/>
          <p:nvPr/>
        </p:nvSpPr>
        <p:spPr>
          <a:xfrm>
            <a:off x="1111623" y="1093723"/>
            <a:ext cx="2079812" cy="439879"/>
          </a:xfrm>
          <a:prstGeom prst="roundRect">
            <a:avLst>
              <a:gd name="adj" fmla="val 50000"/>
            </a:avLst>
          </a:prstGeom>
          <a:solidFill>
            <a:srgbClr val="F564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BUGSBOARD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A82650D-9D7D-23A4-52BC-F8D443B2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96089"/>
              </p:ext>
            </p:extLst>
          </p:nvPr>
        </p:nvGraphicFramePr>
        <p:xfrm>
          <a:off x="1111623" y="1722980"/>
          <a:ext cx="4642631" cy="165163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32206">
                  <a:extLst>
                    <a:ext uri="{9D8B030D-6E8A-4147-A177-3AD203B41FA5}">
                      <a16:colId xmlns:a16="http://schemas.microsoft.com/office/drawing/2014/main" val="3720619646"/>
                    </a:ext>
                  </a:extLst>
                </a:gridCol>
                <a:gridCol w="1005582">
                  <a:extLst>
                    <a:ext uri="{9D8B030D-6E8A-4147-A177-3AD203B41FA5}">
                      <a16:colId xmlns:a16="http://schemas.microsoft.com/office/drawing/2014/main" val="4061709191"/>
                    </a:ext>
                  </a:extLst>
                </a:gridCol>
                <a:gridCol w="1972637">
                  <a:extLst>
                    <a:ext uri="{9D8B030D-6E8A-4147-A177-3AD203B41FA5}">
                      <a16:colId xmlns:a16="http://schemas.microsoft.com/office/drawing/2014/main" val="2216530349"/>
                    </a:ext>
                  </a:extLst>
                </a:gridCol>
                <a:gridCol w="832206">
                  <a:extLst>
                    <a:ext uri="{9D8B030D-6E8A-4147-A177-3AD203B41FA5}">
                      <a16:colId xmlns:a16="http://schemas.microsoft.com/office/drawing/2014/main" val="14073241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DEFAULT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25493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아이디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VARCHAR2(100 BYTE)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69535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비밀번호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BPWD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VARCHAR2(100 BYTE)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578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VARCHAR2(100 BYTE)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56407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이메일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BEMAIL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VARCHAR2(255 BYTE)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2397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전화번호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BTEL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VARCHAR2(100 BYTE)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707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가입일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BREGDATE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FFFFFF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798589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A013146-2A61-3E45-6967-F7F17866B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1790"/>
              </p:ext>
            </p:extLst>
          </p:nvPr>
        </p:nvGraphicFramePr>
        <p:xfrm>
          <a:off x="6478426" y="3794523"/>
          <a:ext cx="5066918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628">
                  <a:extLst>
                    <a:ext uri="{9D8B030D-6E8A-4147-A177-3AD203B41FA5}">
                      <a16:colId xmlns:a16="http://schemas.microsoft.com/office/drawing/2014/main" val="2772914889"/>
                    </a:ext>
                  </a:extLst>
                </a:gridCol>
                <a:gridCol w="1337174">
                  <a:extLst>
                    <a:ext uri="{9D8B030D-6E8A-4147-A177-3AD203B41FA5}">
                      <a16:colId xmlns:a16="http://schemas.microsoft.com/office/drawing/2014/main" val="1018433452"/>
                    </a:ext>
                  </a:extLst>
                </a:gridCol>
                <a:gridCol w="2623116">
                  <a:extLst>
                    <a:ext uri="{9D8B030D-6E8A-4147-A177-3AD203B41FA5}">
                      <a16:colId xmlns:a16="http://schemas.microsoft.com/office/drawing/2014/main" val="356115142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 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 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06625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글번호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71975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글제목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BTITLE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VARCHAR2(255 BYTE)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21606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CLOB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11363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작성자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BWRITER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VARCHAR2(100 BYTE)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5778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말머리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VARCHAR2(100 BYTE)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1755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작성일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26224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조회수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BHIT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75998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첨부파일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FILESRC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VARCHAR2(255 BYTE)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773916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SEQUENCE : bugsboard_seq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7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96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CBBF-93E4-0C29-E973-FF77A38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기능소개 </a:t>
            </a:r>
            <a:r>
              <a:rPr lang="en-US" altLang="ko-KR"/>
              <a:t>: </a:t>
            </a:r>
            <a:r>
              <a:rPr lang="ko-KR" altLang="en-US"/>
              <a:t>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904268-BE7A-3FD5-B4B4-B5AB0DF5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CAAB07-9734-4D6F-9C68-1AE7EB2B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73" y="1307163"/>
            <a:ext cx="4658375" cy="4715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AA5E68-DBE3-450E-4CC8-FE15B3FB628A}"/>
              </a:ext>
            </a:extLst>
          </p:cNvPr>
          <p:cNvSpPr txBox="1"/>
          <p:nvPr/>
        </p:nvSpPr>
        <p:spPr>
          <a:xfrm>
            <a:off x="6789667" y="1471540"/>
            <a:ext cx="342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입력한 아이디가 없을 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FADD06-DD06-8B4D-138A-18AB3196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667" y="1790590"/>
            <a:ext cx="2038635" cy="1238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777B78-A108-AE81-18AE-8124F1389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16" y="4259275"/>
            <a:ext cx="2320960" cy="13683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DC91A7-0E4E-A0E0-FC41-DE874B77D978}"/>
              </a:ext>
            </a:extLst>
          </p:cNvPr>
          <p:cNvSpPr txBox="1"/>
          <p:nvPr/>
        </p:nvSpPr>
        <p:spPr>
          <a:xfrm>
            <a:off x="6789667" y="4015371"/>
            <a:ext cx="6165272" cy="335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비밀번호가 틀렸을 시</a:t>
            </a:r>
            <a:endParaRPr lang="en-US" altLang="ko-KR" sz="160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3A877F-5049-FA88-05ED-4E148435B438}"/>
              </a:ext>
            </a:extLst>
          </p:cNvPr>
          <p:cNvSpPr txBox="1"/>
          <p:nvPr/>
        </p:nvSpPr>
        <p:spPr>
          <a:xfrm>
            <a:off x="2086048" y="5552555"/>
            <a:ext cx="616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회원가입 버튼 클릭시 페이지 이동</a:t>
            </a:r>
            <a:endParaRPr lang="en-US" altLang="ko-KR" sz="180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17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1513B-A0CD-85AE-9DCF-80CA598B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기능소개 </a:t>
            </a:r>
            <a:r>
              <a:rPr lang="en-US" altLang="ko-KR"/>
              <a:t>: </a:t>
            </a:r>
            <a:r>
              <a:rPr lang="ko-KR" altLang="en-US"/>
              <a:t>회원가입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E72DB-810B-0EE2-2DFD-E78FDBA0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FAF4A3-DD84-6126-91B0-D04C8795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92" y="751654"/>
            <a:ext cx="3095243" cy="9401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FBEFE8-BCCD-73AE-FBBB-4369F5A3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54" y="1890511"/>
            <a:ext cx="3442373" cy="9112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841E83-08FB-DC67-1FD8-4132CA177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389" y="2886077"/>
            <a:ext cx="3022924" cy="997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378081-23CB-5A82-CC36-22F167217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27" y="1189834"/>
            <a:ext cx="4420217" cy="56681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90D5C7-98A6-38A6-1F7B-E93162496E82}"/>
              </a:ext>
            </a:extLst>
          </p:cNvPr>
          <p:cNvSpPr txBox="1"/>
          <p:nvPr/>
        </p:nvSpPr>
        <p:spPr>
          <a:xfrm>
            <a:off x="7420337" y="1020557"/>
            <a:ext cx="342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아이디에 영문과 숫자만 가능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6B48-2658-828E-242E-BBCB245DB88A}"/>
              </a:ext>
            </a:extLst>
          </p:cNvPr>
          <p:cNvSpPr txBox="1"/>
          <p:nvPr/>
        </p:nvSpPr>
        <p:spPr>
          <a:xfrm>
            <a:off x="7576435" y="2176842"/>
            <a:ext cx="342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이메일 형식이 지켜지지 않았을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F2E2CF-3CB5-B7FF-C127-DC70455108A9}"/>
              </a:ext>
            </a:extLst>
          </p:cNvPr>
          <p:cNvSpPr txBox="1"/>
          <p:nvPr/>
        </p:nvSpPr>
        <p:spPr>
          <a:xfrm>
            <a:off x="7576435" y="3136612"/>
            <a:ext cx="34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전화번호 형식</a:t>
            </a:r>
            <a:br>
              <a:rPr lang="en-US" altLang="ko-KR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</a:br>
            <a:r>
              <a:rPr lang="en-US" altLang="ko-KR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000-0000-0000 </a:t>
            </a: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과</a:t>
            </a:r>
            <a:r>
              <a:rPr lang="en-US" altLang="ko-KR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다를 때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EB28BC-75D0-4BA0-1407-FA8487830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625" y="3968424"/>
            <a:ext cx="2048161" cy="12098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7A06FA-C677-606F-08C2-81C15332C81C}"/>
              </a:ext>
            </a:extLst>
          </p:cNvPr>
          <p:cNvSpPr txBox="1"/>
          <p:nvPr/>
        </p:nvSpPr>
        <p:spPr>
          <a:xfrm>
            <a:off x="6814435" y="4365878"/>
            <a:ext cx="34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이미 가입된 아이디가 있을 때</a:t>
            </a:r>
            <a:br>
              <a:rPr lang="en-US" altLang="ko-KR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</a:b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버튼 클릭하면 회원가입 페이지로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E30C52-FD02-08EF-D811-45D5FC6CF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389" y="5282937"/>
            <a:ext cx="2238687" cy="11336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2A8F38-E0ED-2CA6-0F2E-7DEC4634461D}"/>
              </a:ext>
            </a:extLst>
          </p:cNvPr>
          <p:cNvSpPr txBox="1"/>
          <p:nvPr/>
        </p:nvSpPr>
        <p:spPr>
          <a:xfrm>
            <a:off x="6842075" y="5532752"/>
            <a:ext cx="378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가입 성공 </a:t>
            </a:r>
            <a:r>
              <a:rPr lang="en-US" altLang="ko-KR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: </a:t>
            </a: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버튼 클릭 시 로그인 페이지로</a:t>
            </a:r>
          </a:p>
        </p:txBody>
      </p:sp>
    </p:spTree>
    <p:extLst>
      <p:ext uri="{BB962C8B-B14F-4D97-AF65-F5344CB8AC3E}">
        <p14:creationId xmlns:p14="http://schemas.microsoft.com/office/powerpoint/2010/main" val="390178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0376F-E074-2AB3-0825-7192F5EE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기능소개 </a:t>
            </a:r>
            <a:r>
              <a:rPr lang="en-US" altLang="ko-KR"/>
              <a:t>: </a:t>
            </a:r>
            <a:r>
              <a:rPr lang="ko-KR" altLang="en-US"/>
              <a:t>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9502B-2E8A-BA1D-0524-D1C537C3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3F26E8-11DB-CFB9-4A0E-75285C75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" y="966740"/>
            <a:ext cx="10624127" cy="57547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8BF2D5-B4F7-CFD3-50A5-8FF0E499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867" y="322708"/>
            <a:ext cx="1615933" cy="462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A38CC6-4E88-8394-51A1-E336A97BECDA}"/>
              </a:ext>
            </a:extLst>
          </p:cNvPr>
          <p:cNvSpPr txBox="1"/>
          <p:nvPr/>
        </p:nvSpPr>
        <p:spPr>
          <a:xfrm>
            <a:off x="8756892" y="44391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미로그인시 </a:t>
            </a:r>
            <a:r>
              <a:rPr lang="en-US" altLang="ko-KR" sz="14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: </a:t>
            </a:r>
            <a:endParaRPr lang="ko-KR" altLang="en-US" sz="140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93AFB-E23E-CA5F-3DCD-9C5A95228998}"/>
              </a:ext>
            </a:extLst>
          </p:cNvPr>
          <p:cNvSpPr txBox="1"/>
          <p:nvPr/>
        </p:nvSpPr>
        <p:spPr>
          <a:xfrm>
            <a:off x="8485601" y="146607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로그인시 </a:t>
            </a:r>
            <a:r>
              <a:rPr lang="en-US" altLang="ko-KR" sz="14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: </a:t>
            </a:r>
            <a:endParaRPr lang="ko-KR" altLang="en-US" sz="140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C9285-B7AC-92A9-5F52-9D51CC05002D}"/>
              </a:ext>
            </a:extLst>
          </p:cNvPr>
          <p:cNvSpPr txBox="1"/>
          <p:nvPr/>
        </p:nvSpPr>
        <p:spPr>
          <a:xfrm>
            <a:off x="8388620" y="6388996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로그인시 </a:t>
            </a:r>
            <a:r>
              <a:rPr lang="en-US" altLang="ko-KR" sz="14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: </a:t>
            </a:r>
            <a:endParaRPr lang="ko-KR" altLang="en-US" sz="140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11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611B5-8AA6-DBCB-908C-E3ECDBF3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기능소개 </a:t>
            </a:r>
            <a:r>
              <a:rPr lang="en-US" altLang="ko-KR"/>
              <a:t>: </a:t>
            </a:r>
            <a:r>
              <a:rPr lang="ko-KR" altLang="en-US"/>
              <a:t>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2A808-5410-81F6-F17B-B7ED57BF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B474-A366-4276-AF4C-459E69BF572D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175CC3-2EA3-9386-7472-4A8604B3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4631"/>
            <a:ext cx="7788557" cy="24947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07540C-1D96-DE2F-E438-17E5B25E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5" y="3395203"/>
            <a:ext cx="6688806" cy="18705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96B4E0-47CA-6E38-577F-8F844395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45" y="5130041"/>
            <a:ext cx="6659418" cy="1536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721D2C-2AD8-9CC4-CD60-3D2E7E5205E8}"/>
              </a:ext>
            </a:extLst>
          </p:cNvPr>
          <p:cNvSpPr txBox="1"/>
          <p:nvPr/>
        </p:nvSpPr>
        <p:spPr>
          <a:xfrm>
            <a:off x="8460510" y="1137886"/>
            <a:ext cx="342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말머리별로 리스트 출력</a:t>
            </a:r>
          </a:p>
        </p:txBody>
      </p:sp>
    </p:spTree>
    <p:extLst>
      <p:ext uri="{BB962C8B-B14F-4D97-AF65-F5344CB8AC3E}">
        <p14:creationId xmlns:p14="http://schemas.microsoft.com/office/powerpoint/2010/main" val="128909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270</Words>
  <Application>Microsoft Office PowerPoint</Application>
  <PresentationFormat>와이드스크린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Arial</vt:lpstr>
      <vt:lpstr>넥슨Lv2고딕 Bold</vt:lpstr>
      <vt:lpstr>넥슨Lv2고딕 Medium</vt:lpstr>
      <vt:lpstr>맑은 고딕</vt:lpstr>
      <vt:lpstr>Wingdings</vt:lpstr>
      <vt:lpstr>나눔스퀘어 ExtraBold</vt:lpstr>
      <vt:lpstr>나눔스퀘어_ac ExtraBold</vt:lpstr>
      <vt:lpstr>나눔스퀘어라운드 ExtraBold</vt:lpstr>
      <vt:lpstr>Office 테마</vt:lpstr>
      <vt:lpstr>#Presentation</vt:lpstr>
      <vt:lpstr>PowerPoint 프레젠테이션</vt:lpstr>
      <vt:lpstr>개발환경</vt:lpstr>
      <vt:lpstr>사이트맵</vt:lpstr>
      <vt:lpstr>DB : 테이블 구조</vt:lpstr>
      <vt:lpstr>기능소개 : 로그인</vt:lpstr>
      <vt:lpstr>기능소개 : 회원가입</vt:lpstr>
      <vt:lpstr>기능소개 : 리스트</vt:lpstr>
      <vt:lpstr>기능소개 : 리스트</vt:lpstr>
      <vt:lpstr>기능소개 : 리스트 검색</vt:lpstr>
      <vt:lpstr>기능소개 : 글작성</vt:lpstr>
      <vt:lpstr>기능소개 : 상세보기</vt:lpstr>
      <vt:lpstr>기능소개 : 수정</vt:lpstr>
      <vt:lpstr>기능소개 :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#Presentation</dc:title>
  <dc:creator>goott4</dc:creator>
  <cp:lastModifiedBy>goott4</cp:lastModifiedBy>
  <cp:revision>2</cp:revision>
  <dcterms:created xsi:type="dcterms:W3CDTF">2023-07-17T06:47:59Z</dcterms:created>
  <dcterms:modified xsi:type="dcterms:W3CDTF">2023-07-17T08:17:52Z</dcterms:modified>
</cp:coreProperties>
</file>