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4.xml" ContentType="application/vnd.openxmlformats-officedocument.themeOverride+xml"/>
  <Override PartName="/ppt/notesSlides/notesSlide4.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5.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64" r:id="rId3"/>
    <p:sldId id="353" r:id="rId4"/>
    <p:sldId id="355" r:id="rId5"/>
    <p:sldId id="316" r:id="rId6"/>
    <p:sldId id="356" r:id="rId7"/>
    <p:sldId id="311" r:id="rId8"/>
    <p:sldId id="357" r:id="rId9"/>
    <p:sldId id="397" r:id="rId10"/>
    <p:sldId id="398" r:id="rId11"/>
    <p:sldId id="396" r:id="rId12"/>
    <p:sldId id="358" r:id="rId13"/>
    <p:sldId id="349" r:id="rId14"/>
    <p:sldId id="359" r:id="rId15"/>
    <p:sldId id="362" r:id="rId16"/>
    <p:sldId id="405" r:id="rId17"/>
    <p:sldId id="363" r:id="rId18"/>
    <p:sldId id="373" r:id="rId19"/>
    <p:sldId id="416" r:id="rId20"/>
    <p:sldId id="364" r:id="rId21"/>
    <p:sldId id="408" r:id="rId22"/>
    <p:sldId id="377" r:id="rId23"/>
    <p:sldId id="376" r:id="rId24"/>
    <p:sldId id="394" r:id="rId25"/>
    <p:sldId id="335" r:id="rId26"/>
    <p:sldId id="381" r:id="rId27"/>
    <p:sldId id="409" r:id="rId28"/>
    <p:sldId id="414" r:id="rId29"/>
    <p:sldId id="415" r:id="rId30"/>
    <p:sldId id="410" r:id="rId31"/>
    <p:sldId id="412" r:id="rId32"/>
    <p:sldId id="383" r:id="rId33"/>
    <p:sldId id="384" r:id="rId34"/>
    <p:sldId id="385" r:id="rId35"/>
    <p:sldId id="386" r:id="rId36"/>
    <p:sldId id="387" r:id="rId37"/>
    <p:sldId id="389" r:id="rId38"/>
    <p:sldId id="390"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67" r:id="rId52"/>
    <p:sldId id="291" r:id="rId53"/>
    <p:sldId id="337" r:id="rId54"/>
    <p:sldId id="338" r:id="rId55"/>
    <p:sldId id="339" r:id="rId56"/>
    <p:sldId id="340" r:id="rId57"/>
    <p:sldId id="341" r:id="rId58"/>
    <p:sldId id="344" r:id="rId59"/>
    <p:sldId id="392" r:id="rId60"/>
    <p:sldId id="292" r:id="rId61"/>
    <p:sldId id="352" r:id="rId62"/>
    <p:sldId id="395" r:id="rId63"/>
    <p:sldId id="399" r:id="rId64"/>
    <p:sldId id="400" r:id="rId65"/>
    <p:sldId id="401" r:id="rId66"/>
    <p:sldId id="402" r:id="rId67"/>
    <p:sldId id="403" r:id="rId68"/>
    <p:sldId id="404" r:id="rId69"/>
    <p:sldId id="406" r:id="rId70"/>
    <p:sldId id="407" r:id="rId71"/>
    <p:sldId id="41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10A78C-41E3-4104-B2DD-64EE64CCDEF2}">
          <p14:sldIdLst>
            <p14:sldId id="256"/>
            <p14:sldId id="264"/>
            <p14:sldId id="353"/>
            <p14:sldId id="355"/>
            <p14:sldId id="316"/>
            <p14:sldId id="356"/>
            <p14:sldId id="311"/>
            <p14:sldId id="357"/>
            <p14:sldId id="397"/>
            <p14:sldId id="398"/>
            <p14:sldId id="396"/>
            <p14:sldId id="358"/>
            <p14:sldId id="349"/>
            <p14:sldId id="359"/>
            <p14:sldId id="362"/>
            <p14:sldId id="405"/>
            <p14:sldId id="363"/>
            <p14:sldId id="373"/>
            <p14:sldId id="416"/>
            <p14:sldId id="364"/>
            <p14:sldId id="408"/>
            <p14:sldId id="377"/>
            <p14:sldId id="376"/>
            <p14:sldId id="394"/>
            <p14:sldId id="335"/>
            <p14:sldId id="381"/>
            <p14:sldId id="409"/>
            <p14:sldId id="414"/>
            <p14:sldId id="415"/>
            <p14:sldId id="410"/>
            <p14:sldId id="412"/>
            <p14:sldId id="383"/>
            <p14:sldId id="384"/>
            <p14:sldId id="385"/>
            <p14:sldId id="386"/>
            <p14:sldId id="387"/>
            <p14:sldId id="389"/>
            <p14:sldId id="390"/>
            <p14:sldId id="317"/>
            <p14:sldId id="318"/>
            <p14:sldId id="319"/>
            <p14:sldId id="320"/>
            <p14:sldId id="321"/>
            <p14:sldId id="322"/>
            <p14:sldId id="323"/>
            <p14:sldId id="324"/>
            <p14:sldId id="325"/>
            <p14:sldId id="326"/>
            <p14:sldId id="327"/>
            <p14:sldId id="328"/>
            <p14:sldId id="367"/>
            <p14:sldId id="291"/>
            <p14:sldId id="337"/>
            <p14:sldId id="338"/>
            <p14:sldId id="339"/>
            <p14:sldId id="340"/>
            <p14:sldId id="341"/>
            <p14:sldId id="344"/>
            <p14:sldId id="392"/>
            <p14:sldId id="292"/>
            <p14:sldId id="352"/>
            <p14:sldId id="395"/>
            <p14:sldId id="399"/>
            <p14:sldId id="400"/>
            <p14:sldId id="401"/>
            <p14:sldId id="402"/>
            <p14:sldId id="403"/>
            <p14:sldId id="404"/>
            <p14:sldId id="406"/>
            <p14:sldId id="407"/>
            <p14:sldId id="4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2" autoAdjust="0"/>
    <p:restoredTop sz="94660"/>
  </p:normalViewPr>
  <p:slideViewPr>
    <p:cSldViewPr snapToGrid="0">
      <p:cViewPr varScale="1">
        <p:scale>
          <a:sx n="70" d="100"/>
          <a:sy n="70" d="100"/>
        </p:scale>
        <p:origin x="9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package" Target="../embeddings/Microsoft_Excel_Worksheet7.xlsx"/></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8.xlsx"/></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package" Target="../embeddings/Microsoft_Excel_Worksheet9.xlsx"/></Relationships>
</file>

<file path=ppt/charts/_rels/chart16.xml.rels><?xml version="1.0" encoding="UTF-8" standalone="yes"?>
<Relationships xmlns="http://schemas.openxmlformats.org/package/2006/relationships"><Relationship Id="rId3" Type="http://schemas.openxmlformats.org/officeDocument/2006/relationships/oleObject" Target="file:///C:\Users\yepeng\Desktop\research%20project\1.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oleObject" Target="file:///C:\Users\yepeng\Desktop\research%20project\Book1%20-%20Copy.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yepeng\Desktop\research%20project\Book1%20-%20Cop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yepeng\Desktop\research%20project\Book1%20-%20Cop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yepeng\Desktop\research%20project\Book1%20-%20Cop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yepeng\Desktop\research%20project\Book1%20-%20Cop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yepeng\Desktop\Book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3346777932171848E-2"/>
          <c:y val="0.10897706253810091"/>
          <c:w val="0.94597235542145564"/>
          <c:h val="0.82286227227666076"/>
        </c:manualLayout>
      </c:layout>
      <c:lineChart>
        <c:grouping val="standard"/>
        <c:varyColors val="0"/>
        <c:dLbls>
          <c:showLegendKey val="0"/>
          <c:showVal val="0"/>
          <c:showCatName val="0"/>
          <c:showSerName val="0"/>
          <c:showPercent val="0"/>
          <c:showBubbleSize val="0"/>
        </c:dLbls>
        <c:marker val="1"/>
        <c:smooth val="0"/>
        <c:axId val="317660032"/>
        <c:axId val="317660424"/>
      </c:lineChart>
      <c:catAx>
        <c:axId val="31766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17660424"/>
        <c:crosses val="autoZero"/>
        <c:auto val="1"/>
        <c:lblAlgn val="ctr"/>
        <c:lblOffset val="100"/>
        <c:noMultiLvlLbl val="0"/>
      </c:catAx>
      <c:valAx>
        <c:axId val="317660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17660032"/>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Low Birth Weight Percent of Plurality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Sheet1!$K$26:$M$26</c:f>
              <c:strCache>
                <c:ptCount val="3"/>
                <c:pt idx="0">
                  <c:v>one</c:v>
                </c:pt>
                <c:pt idx="1">
                  <c:v>twin</c:v>
                </c:pt>
                <c:pt idx="2">
                  <c:v>triplet</c:v>
                </c:pt>
              </c:strCache>
            </c:strRef>
          </c:cat>
          <c:val>
            <c:numRef>
              <c:f>Sheet1!$K$29:$M$29</c:f>
              <c:numCache>
                <c:formatCode>General</c:formatCode>
                <c:ptCount val="3"/>
                <c:pt idx="0">
                  <c:v>5.81</c:v>
                </c:pt>
                <c:pt idx="1">
                  <c:v>52.06</c:v>
                </c:pt>
                <c:pt idx="2">
                  <c:v>92.49</c:v>
                </c:pt>
              </c:numCache>
            </c:numRef>
          </c:val>
        </c:ser>
        <c:dLbls>
          <c:showLegendKey val="0"/>
          <c:showVal val="0"/>
          <c:showCatName val="0"/>
          <c:showSerName val="0"/>
          <c:showPercent val="0"/>
          <c:showBubbleSize val="0"/>
        </c:dLbls>
        <c:gapWidth val="219"/>
        <c:overlap val="-27"/>
        <c:axId val="351644896"/>
        <c:axId val="351642152"/>
      </c:barChart>
      <c:catAx>
        <c:axId val="351644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1642152"/>
        <c:crosses val="autoZero"/>
        <c:auto val="1"/>
        <c:lblAlgn val="ctr"/>
        <c:lblOffset val="100"/>
        <c:noMultiLvlLbl val="0"/>
      </c:catAx>
      <c:valAx>
        <c:axId val="351642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1644896"/>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Low Birth Weight Percent of Gender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Sheet1!$K$51:$L$51</c:f>
              <c:strCache>
                <c:ptCount val="2"/>
                <c:pt idx="0">
                  <c:v>Female</c:v>
                </c:pt>
                <c:pt idx="1">
                  <c:v>Male</c:v>
                </c:pt>
              </c:strCache>
            </c:strRef>
          </c:cat>
          <c:val>
            <c:numRef>
              <c:f>Sheet1!$K$54:$L$54</c:f>
              <c:numCache>
                <c:formatCode>General</c:formatCode>
                <c:ptCount val="2"/>
                <c:pt idx="0">
                  <c:v>7.55</c:v>
                </c:pt>
                <c:pt idx="1">
                  <c:v>6.5</c:v>
                </c:pt>
              </c:numCache>
            </c:numRef>
          </c:val>
        </c:ser>
        <c:dLbls>
          <c:showLegendKey val="0"/>
          <c:showVal val="0"/>
          <c:showCatName val="0"/>
          <c:showSerName val="0"/>
          <c:showPercent val="0"/>
          <c:showBubbleSize val="0"/>
        </c:dLbls>
        <c:gapWidth val="219"/>
        <c:overlap val="-27"/>
        <c:axId val="351649992"/>
        <c:axId val="351645288"/>
      </c:barChart>
      <c:catAx>
        <c:axId val="351649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1645288"/>
        <c:crosses val="autoZero"/>
        <c:auto val="1"/>
        <c:lblAlgn val="ctr"/>
        <c:lblOffset val="100"/>
        <c:noMultiLvlLbl val="0"/>
      </c:catAx>
      <c:valAx>
        <c:axId val="351645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1649992"/>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dirty="0"/>
              <a:t>The weight gained </a:t>
            </a:r>
            <a:r>
              <a:rPr lang="en-US" dirty="0" smtClean="0"/>
              <a:t>of mother during </a:t>
            </a:r>
            <a:r>
              <a:rPr lang="en-US" dirty="0"/>
              <a:t>the pregnancy in LW and NW groups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118700634770911E-2"/>
          <c:y val="0.16491099154960767"/>
          <c:w val="0.87015281328995064"/>
          <c:h val="0.76447901709994726"/>
        </c:manualLayout>
      </c:layout>
      <c:barChart>
        <c:barDir val="col"/>
        <c:grouping val="clustered"/>
        <c:varyColors val="0"/>
        <c:ser>
          <c:idx val="0"/>
          <c:order val="0"/>
          <c:spPr>
            <a:solidFill>
              <a:schemeClr val="accent1"/>
            </a:solidFill>
            <a:ln>
              <a:noFill/>
            </a:ln>
            <a:effectLst/>
          </c:spPr>
          <c:invertIfNegative val="0"/>
          <c:cat>
            <c:strRef>
              <c:f>Sheet1!$A$34:$A$35</c:f>
              <c:strCache>
                <c:ptCount val="2"/>
                <c:pt idx="0">
                  <c:v>LW</c:v>
                </c:pt>
                <c:pt idx="1">
                  <c:v>NW</c:v>
                </c:pt>
              </c:strCache>
            </c:strRef>
          </c:cat>
          <c:val>
            <c:numRef>
              <c:f>Sheet1!$C$34:$C$35</c:f>
              <c:numCache>
                <c:formatCode>General</c:formatCode>
                <c:ptCount val="2"/>
                <c:pt idx="0">
                  <c:v>43.058100000000003</c:v>
                </c:pt>
                <c:pt idx="1">
                  <c:v>45.066200000000002</c:v>
                </c:pt>
              </c:numCache>
            </c:numRef>
          </c:val>
        </c:ser>
        <c:dLbls>
          <c:showLegendKey val="0"/>
          <c:showVal val="0"/>
          <c:showCatName val="0"/>
          <c:showSerName val="0"/>
          <c:showPercent val="0"/>
          <c:showBubbleSize val="0"/>
        </c:dLbls>
        <c:gapWidth val="219"/>
        <c:overlap val="-27"/>
        <c:axId val="351648032"/>
        <c:axId val="351650776"/>
      </c:barChart>
      <c:catAx>
        <c:axId val="351648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1650776"/>
        <c:crosses val="autoZero"/>
        <c:auto val="1"/>
        <c:lblAlgn val="ctr"/>
        <c:lblOffset val="100"/>
        <c:noMultiLvlLbl val="0"/>
      </c:catAx>
      <c:valAx>
        <c:axId val="351650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1648032"/>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r>
              <a:rPr lang="en-US"/>
              <a:t>Percentage of Low Born Weight Infant in Different Race Mother</a:t>
            </a:r>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Sheet1!$L$218:$P$218</c:f>
              <c:strCache>
                <c:ptCount val="5"/>
                <c:pt idx="0">
                  <c:v>White</c:v>
                </c:pt>
                <c:pt idx="1">
                  <c:v>Indian</c:v>
                </c:pt>
                <c:pt idx="2">
                  <c:v>Asian</c:v>
                </c:pt>
                <c:pt idx="3">
                  <c:v>Other</c:v>
                </c:pt>
                <c:pt idx="4">
                  <c:v>African American</c:v>
                </c:pt>
              </c:strCache>
            </c:strRef>
          </c:cat>
          <c:val>
            <c:numRef>
              <c:f>Sheet1!$L$219:$P$219</c:f>
              <c:numCache>
                <c:formatCode>General</c:formatCode>
                <c:ptCount val="5"/>
                <c:pt idx="0">
                  <c:v>5.86</c:v>
                </c:pt>
                <c:pt idx="1">
                  <c:v>6.54</c:v>
                </c:pt>
                <c:pt idx="2">
                  <c:v>7.5</c:v>
                </c:pt>
                <c:pt idx="3">
                  <c:v>9.2200000000000006</c:v>
                </c:pt>
                <c:pt idx="4">
                  <c:v>12.54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b="1"/>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r>
              <a:rPr lang="en-US"/>
              <a:t>Percentage of Low Born Weight Infant in Different Age Mothers</a:t>
            </a:r>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Sheet1!$M$233:$O$233</c:f>
              <c:strCache>
                <c:ptCount val="3"/>
                <c:pt idx="0">
                  <c:v>&lt;20</c:v>
                </c:pt>
                <c:pt idx="1">
                  <c:v>20-39</c:v>
                </c:pt>
                <c:pt idx="2">
                  <c:v>40+</c:v>
                </c:pt>
              </c:strCache>
            </c:strRef>
          </c:cat>
          <c:val>
            <c:numRef>
              <c:f>Sheet1!$M$235:$O$235</c:f>
              <c:numCache>
                <c:formatCode>General</c:formatCode>
                <c:ptCount val="3"/>
                <c:pt idx="0">
                  <c:v>9.17</c:v>
                </c:pt>
                <c:pt idx="1">
                  <c:v>6.63</c:v>
                </c:pt>
                <c:pt idx="2">
                  <c:v>9.68</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b="1"/>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320" b="1" i="0" u="none" strike="noStrike" kern="1200" spc="0" baseline="0">
                <a:solidFill>
                  <a:schemeClr val="tx1">
                    <a:lumMod val="65000"/>
                    <a:lumOff val="35000"/>
                  </a:schemeClr>
                </a:solidFill>
                <a:latin typeface="+mn-lt"/>
                <a:ea typeface="+mn-ea"/>
                <a:cs typeface="+mn-cs"/>
              </a:defRPr>
            </a:pPr>
            <a:r>
              <a:rPr lang="en-US"/>
              <a:t>Cigarette_use</a:t>
            </a:r>
          </a:p>
        </c:rich>
      </c:tx>
      <c:overlay val="0"/>
      <c:spPr>
        <a:noFill/>
        <a:ln>
          <a:noFill/>
        </a:ln>
        <a:effectLst/>
      </c:spPr>
      <c:txPr>
        <a:bodyPr rot="0" spcFirstLastPara="1" vertOverflow="ellipsis" vert="horz" wrap="square" anchor="ctr" anchorCtr="1"/>
        <a:lstStyle/>
        <a:p>
          <a:pPr>
            <a:defRPr sz="132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v>cigarette_use</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Sheet1!$M$247:$N$247</c:f>
              <c:strCache>
                <c:ptCount val="2"/>
                <c:pt idx="0">
                  <c:v>No</c:v>
                </c:pt>
                <c:pt idx="1">
                  <c:v>Yes</c:v>
                </c:pt>
              </c:strCache>
            </c:strRef>
          </c:cat>
          <c:val>
            <c:numRef>
              <c:f>Sheet1!$M$249:$N$249</c:f>
              <c:numCache>
                <c:formatCode>General</c:formatCode>
                <c:ptCount val="2"/>
                <c:pt idx="0">
                  <c:v>7.52</c:v>
                </c:pt>
                <c:pt idx="1">
                  <c:v>12.15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b="1"/>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32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v>Alcoho_use</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Sheet1!$O$258:$P$258</c:f>
              <c:strCache>
                <c:ptCount val="2"/>
                <c:pt idx="0">
                  <c:v>No</c:v>
                </c:pt>
                <c:pt idx="1">
                  <c:v>Yes</c:v>
                </c:pt>
              </c:strCache>
            </c:strRef>
          </c:cat>
          <c:val>
            <c:numRef>
              <c:f>Sheet1!$O$260:$P$260</c:f>
              <c:numCache>
                <c:formatCode>General</c:formatCode>
                <c:ptCount val="2"/>
                <c:pt idx="0">
                  <c:v>7.18</c:v>
                </c:pt>
                <c:pt idx="1">
                  <c:v>12.26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b="1"/>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1" i="0" u="none" strike="noStrike" kern="1200" spc="0" baseline="0">
                <a:solidFill>
                  <a:schemeClr val="tx1">
                    <a:lumMod val="65000"/>
                    <a:lumOff val="35000"/>
                  </a:schemeClr>
                </a:solidFill>
                <a:latin typeface="+mn-lt"/>
                <a:ea typeface="+mn-ea"/>
                <a:cs typeface="+mn-cs"/>
              </a:defRPr>
            </a:pPr>
            <a:r>
              <a:rPr lang="en-US"/>
              <a:t>Low Birth Weight Percent of Different Gestation Weeks</a:t>
            </a:r>
          </a:p>
        </c:rich>
      </c:tx>
      <c:overlay val="0"/>
      <c:spPr>
        <a:noFill/>
        <a:ln>
          <a:noFill/>
        </a:ln>
        <a:effectLst/>
      </c:spPr>
      <c:txPr>
        <a:bodyPr rot="0" spcFirstLastPara="1" vertOverflow="ellipsis" vert="horz" wrap="square" anchor="ctr" anchorCtr="1"/>
        <a:lstStyle/>
        <a:p>
          <a:pPr>
            <a:defRPr sz="132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774539571091565E-2"/>
          <c:y val="0.21151215881603619"/>
          <c:w val="0.91133459298100461"/>
          <c:h val="0.71869294516724636"/>
        </c:manualLayout>
      </c:layout>
      <c:barChart>
        <c:barDir val="col"/>
        <c:grouping val="clustered"/>
        <c:varyColors val="0"/>
        <c:ser>
          <c:idx val="0"/>
          <c:order val="0"/>
          <c:spPr>
            <a:solidFill>
              <a:schemeClr val="accent1"/>
            </a:solidFill>
            <a:ln>
              <a:noFill/>
            </a:ln>
            <a:effectLst/>
          </c:spPr>
          <c:invertIfNegative val="0"/>
          <c:cat>
            <c:strRef>
              <c:f>Sheet1!$K$14:$M$14</c:f>
              <c:strCache>
                <c:ptCount val="3"/>
                <c:pt idx="0">
                  <c:v>&lt;32W</c:v>
                </c:pt>
                <c:pt idx="1">
                  <c:v>32W-37W</c:v>
                </c:pt>
                <c:pt idx="2">
                  <c:v>&gt;37W</c:v>
                </c:pt>
              </c:strCache>
            </c:strRef>
          </c:cat>
          <c:val>
            <c:numRef>
              <c:f>Sheet1!$K$17:$M$17</c:f>
              <c:numCache>
                <c:formatCode>General</c:formatCode>
                <c:ptCount val="3"/>
                <c:pt idx="0">
                  <c:v>34.119999999999997</c:v>
                </c:pt>
                <c:pt idx="1">
                  <c:v>21.09</c:v>
                </c:pt>
                <c:pt idx="2">
                  <c:v>2.57</c:v>
                </c:pt>
              </c:numCache>
            </c:numRef>
          </c:val>
        </c:ser>
        <c:dLbls>
          <c:showLegendKey val="0"/>
          <c:showVal val="0"/>
          <c:showCatName val="0"/>
          <c:showSerName val="0"/>
          <c:showPercent val="0"/>
          <c:showBubbleSize val="0"/>
        </c:dLbls>
        <c:gapWidth val="219"/>
        <c:overlap val="-27"/>
        <c:axId val="352443976"/>
        <c:axId val="352433784"/>
      </c:barChart>
      <c:catAx>
        <c:axId val="352443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352433784"/>
        <c:crosses val="autoZero"/>
        <c:auto val="1"/>
        <c:lblAlgn val="ctr"/>
        <c:lblOffset val="100"/>
        <c:noMultiLvlLbl val="0"/>
      </c:catAx>
      <c:valAx>
        <c:axId val="352433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352443976"/>
        <c:crosses val="autoZero"/>
        <c:crossBetween val="between"/>
      </c:valAx>
      <c:spPr>
        <a:noFill/>
        <a:ln>
          <a:noFill/>
        </a:ln>
        <a:effectLst/>
      </c:spPr>
    </c:plotArea>
    <c:plotVisOnly val="1"/>
    <c:dispBlanksAs val="gap"/>
    <c:showDLblsOverMax val="0"/>
  </c:chart>
  <c:spPr>
    <a:noFill/>
    <a:ln>
      <a:noFill/>
    </a:ln>
    <a:effectLst/>
  </c:spPr>
  <c:txPr>
    <a:bodyPr/>
    <a:lstStyle/>
    <a:p>
      <a:pPr>
        <a:defRPr sz="1100" b="1"/>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Low Birth Weight Percent of born_alive_dead</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80314960629919"/>
          <c:y val="0.19486111111111112"/>
          <c:w val="0.89019685039370078"/>
          <c:h val="0.72088764946048411"/>
        </c:manualLayout>
      </c:layout>
      <c:barChart>
        <c:barDir val="col"/>
        <c:grouping val="clustered"/>
        <c:varyColors val="0"/>
        <c:ser>
          <c:idx val="0"/>
          <c:order val="0"/>
          <c:spPr>
            <a:solidFill>
              <a:schemeClr val="accent1"/>
            </a:solidFill>
            <a:ln>
              <a:noFill/>
            </a:ln>
            <a:effectLst/>
          </c:spPr>
          <c:invertIfNegative val="0"/>
          <c:cat>
            <c:strRef>
              <c:f>Sheet1!$K$120:$L$120</c:f>
              <c:strCache>
                <c:ptCount val="2"/>
                <c:pt idx="0">
                  <c:v>No</c:v>
                </c:pt>
                <c:pt idx="1">
                  <c:v>Yes</c:v>
                </c:pt>
              </c:strCache>
            </c:strRef>
          </c:cat>
          <c:val>
            <c:numRef>
              <c:f>Sheet1!$K$123:$L$123</c:f>
              <c:numCache>
                <c:formatCode>General</c:formatCode>
                <c:ptCount val="2"/>
                <c:pt idx="0">
                  <c:v>6.9</c:v>
                </c:pt>
                <c:pt idx="1">
                  <c:v>10.92</c:v>
                </c:pt>
              </c:numCache>
            </c:numRef>
          </c:val>
        </c:ser>
        <c:dLbls>
          <c:showLegendKey val="0"/>
          <c:showVal val="0"/>
          <c:showCatName val="0"/>
          <c:showSerName val="0"/>
          <c:showPercent val="0"/>
          <c:showBubbleSize val="0"/>
        </c:dLbls>
        <c:gapWidth val="219"/>
        <c:overlap val="-27"/>
        <c:axId val="352447896"/>
        <c:axId val="352444760"/>
      </c:barChart>
      <c:catAx>
        <c:axId val="352447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2444760"/>
        <c:crosses val="autoZero"/>
        <c:auto val="1"/>
        <c:lblAlgn val="ctr"/>
        <c:lblOffset val="100"/>
        <c:noMultiLvlLbl val="0"/>
      </c:catAx>
      <c:valAx>
        <c:axId val="352444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2447896"/>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Low Birth Weight Percent of born_dead</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80314960629919"/>
          <c:y val="0.19486111111111112"/>
          <c:w val="0.89019685039370078"/>
          <c:h val="0.72088764946048411"/>
        </c:manualLayout>
      </c:layout>
      <c:barChart>
        <c:barDir val="col"/>
        <c:grouping val="clustered"/>
        <c:varyColors val="0"/>
        <c:ser>
          <c:idx val="0"/>
          <c:order val="0"/>
          <c:spPr>
            <a:solidFill>
              <a:schemeClr val="accent1"/>
            </a:solidFill>
            <a:ln>
              <a:noFill/>
            </a:ln>
            <a:effectLst/>
          </c:spPr>
          <c:invertIfNegative val="0"/>
          <c:cat>
            <c:strRef>
              <c:f>Sheet1!$K$136:$L$136</c:f>
              <c:strCache>
                <c:ptCount val="2"/>
                <c:pt idx="0">
                  <c:v>No</c:v>
                </c:pt>
                <c:pt idx="1">
                  <c:v>Yes </c:v>
                </c:pt>
              </c:strCache>
            </c:strRef>
          </c:cat>
          <c:val>
            <c:numRef>
              <c:f>Sheet1!$K$139:$L$139</c:f>
              <c:numCache>
                <c:formatCode>General</c:formatCode>
                <c:ptCount val="2"/>
                <c:pt idx="0">
                  <c:v>6.94</c:v>
                </c:pt>
                <c:pt idx="1">
                  <c:v>8.01</c:v>
                </c:pt>
              </c:numCache>
            </c:numRef>
          </c:val>
        </c:ser>
        <c:dLbls>
          <c:showLegendKey val="0"/>
          <c:showVal val="0"/>
          <c:showCatName val="0"/>
          <c:showSerName val="0"/>
          <c:showPercent val="0"/>
          <c:showBubbleSize val="0"/>
        </c:dLbls>
        <c:gapWidth val="219"/>
        <c:overlap val="-27"/>
        <c:axId val="282170848"/>
        <c:axId val="317664736"/>
      </c:barChart>
      <c:catAx>
        <c:axId val="28217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17664736"/>
        <c:crosses val="autoZero"/>
        <c:auto val="1"/>
        <c:lblAlgn val="ctr"/>
        <c:lblOffset val="100"/>
        <c:noMultiLvlLbl val="0"/>
      </c:catAx>
      <c:valAx>
        <c:axId val="31766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82170848"/>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dirty="0"/>
              <a:t>Percentage of </a:t>
            </a:r>
            <a:r>
              <a:rPr lang="en-US" dirty="0" smtClean="0"/>
              <a:t>Infants Born </a:t>
            </a:r>
            <a:r>
              <a:rPr lang="en-US" dirty="0"/>
              <a:t>at </a:t>
            </a:r>
            <a:r>
              <a:rPr lang="en-US" dirty="0" smtClean="0"/>
              <a:t>a Low Birthweight</a:t>
            </a:r>
          </a:p>
          <a:p>
            <a:pPr>
              <a:defRPr/>
            </a:pPr>
            <a:r>
              <a:rPr lang="en-US" dirty="0" smtClean="0"/>
              <a:t> </a:t>
            </a:r>
            <a:r>
              <a:rPr lang="en-US" dirty="0"/>
              <a:t>1969 to 2008 in USA</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Low Birth Weight Baby percentage from 1969 to 2008 in USA</c:v>
          </c:tx>
          <c:spPr>
            <a:solidFill>
              <a:schemeClr val="accent1"/>
            </a:solidFill>
            <a:ln>
              <a:noFill/>
            </a:ln>
            <a:effectLst/>
          </c:spPr>
          <c:invertIfNegative val="0"/>
          <c:cat>
            <c:numRef>
              <c:f>Sheet1!$A$2:$A$41</c:f>
              <c:numCache>
                <c:formatCode>General</c:formatCode>
                <c:ptCount val="40"/>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numCache>
            </c:numRef>
          </c:cat>
          <c:val>
            <c:numRef>
              <c:f>Sheet1!$D$2:$D$41</c:f>
              <c:numCache>
                <c:formatCode>General</c:formatCode>
                <c:ptCount val="40"/>
                <c:pt idx="0">
                  <c:v>8.098484145934054E-2</c:v>
                </c:pt>
                <c:pt idx="1">
                  <c:v>7.9376166631301967E-2</c:v>
                </c:pt>
                <c:pt idx="2">
                  <c:v>7.6583219719370224E-2</c:v>
                </c:pt>
                <c:pt idx="3">
                  <c:v>7.6649294958536576E-2</c:v>
                </c:pt>
                <c:pt idx="4">
                  <c:v>7.5577434359047582E-2</c:v>
                </c:pt>
                <c:pt idx="5">
                  <c:v>7.4163564178248473E-2</c:v>
                </c:pt>
                <c:pt idx="6">
                  <c:v>7.4306925200788562E-2</c:v>
                </c:pt>
                <c:pt idx="7">
                  <c:v>7.3030389084763475E-2</c:v>
                </c:pt>
                <c:pt idx="8">
                  <c:v>7.1268414150769191E-2</c:v>
                </c:pt>
                <c:pt idx="9">
                  <c:v>7.1133140423341013E-2</c:v>
                </c:pt>
                <c:pt idx="10">
                  <c:v>6.995049863265454E-2</c:v>
                </c:pt>
                <c:pt idx="11">
                  <c:v>6.8916366508803617E-2</c:v>
                </c:pt>
                <c:pt idx="12">
                  <c:v>6.867820550514768E-2</c:v>
                </c:pt>
                <c:pt idx="13">
                  <c:v>6.8093208060124977E-2</c:v>
                </c:pt>
                <c:pt idx="14">
                  <c:v>6.8717474226896919E-2</c:v>
                </c:pt>
                <c:pt idx="15">
                  <c:v>6.776850688742006E-2</c:v>
                </c:pt>
                <c:pt idx="16">
                  <c:v>6.784414915782859E-2</c:v>
                </c:pt>
                <c:pt idx="17">
                  <c:v>6.8463042546851705E-2</c:v>
                </c:pt>
                <c:pt idx="18">
                  <c:v>6.9279481939324497E-2</c:v>
                </c:pt>
                <c:pt idx="19">
                  <c:v>6.9650144236401396E-2</c:v>
                </c:pt>
                <c:pt idx="20">
                  <c:v>7.0819922063040081E-2</c:v>
                </c:pt>
                <c:pt idx="21">
                  <c:v>7.0026128111206704E-2</c:v>
                </c:pt>
                <c:pt idx="22">
                  <c:v>7.1484872193094101E-2</c:v>
                </c:pt>
                <c:pt idx="23">
                  <c:v>7.10847588219405E-2</c:v>
                </c:pt>
                <c:pt idx="24">
                  <c:v>7.2467145167306873E-2</c:v>
                </c:pt>
                <c:pt idx="25">
                  <c:v>7.3105805674613014E-2</c:v>
                </c:pt>
                <c:pt idx="26">
                  <c:v>7.3463432174905294E-2</c:v>
                </c:pt>
                <c:pt idx="27">
                  <c:v>7.4155459424109338E-2</c:v>
                </c:pt>
                <c:pt idx="28">
                  <c:v>7.5350534276939538E-2</c:v>
                </c:pt>
                <c:pt idx="29">
                  <c:v>7.5986308517182369E-2</c:v>
                </c:pt>
                <c:pt idx="30">
                  <c:v>7.6407943524124153E-2</c:v>
                </c:pt>
                <c:pt idx="31">
                  <c:v>7.595314369704774E-2</c:v>
                </c:pt>
                <c:pt idx="32">
                  <c:v>7.6963597466553277E-2</c:v>
                </c:pt>
                <c:pt idx="33">
                  <c:v>7.8344777751990488E-2</c:v>
                </c:pt>
                <c:pt idx="34">
                  <c:v>7.9482631431951153E-2</c:v>
                </c:pt>
                <c:pt idx="35">
                  <c:v>8.0984205873333021E-2</c:v>
                </c:pt>
                <c:pt idx="36">
                  <c:v>8.215543415929738E-2</c:v>
                </c:pt>
                <c:pt idx="37">
                  <c:v>8.2868786305243414E-2</c:v>
                </c:pt>
                <c:pt idx="38">
                  <c:v>8.2484800021484395E-2</c:v>
                </c:pt>
                <c:pt idx="39">
                  <c:v>8.2143770418258627E-2</c:v>
                </c:pt>
              </c:numCache>
            </c:numRef>
          </c:val>
        </c:ser>
        <c:dLbls>
          <c:showLegendKey val="0"/>
          <c:showVal val="0"/>
          <c:showCatName val="0"/>
          <c:showSerName val="0"/>
          <c:showPercent val="0"/>
          <c:showBubbleSize val="0"/>
        </c:dLbls>
        <c:gapWidth val="150"/>
        <c:axId val="317663560"/>
        <c:axId val="317663952"/>
      </c:barChart>
      <c:catAx>
        <c:axId val="317663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17663952"/>
        <c:crosses val="autoZero"/>
        <c:auto val="1"/>
        <c:lblAlgn val="ctr"/>
        <c:lblOffset val="100"/>
        <c:noMultiLvlLbl val="0"/>
      </c:catAx>
      <c:valAx>
        <c:axId val="317663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17663560"/>
        <c:crosses val="autoZero"/>
        <c:crossBetween val="between"/>
      </c:valAx>
      <c:spPr>
        <a:noFill/>
        <a:ln>
          <a:solidFill>
            <a:schemeClr val="bg2"/>
          </a:solidFill>
        </a:ln>
        <a:effectLst/>
      </c:spPr>
    </c:plotArea>
    <c:plotVisOnly val="1"/>
    <c:dispBlanksAs val="gap"/>
    <c:showDLblsOverMax val="0"/>
  </c:chart>
  <c:spPr>
    <a:noFill/>
    <a:ln>
      <a:noFill/>
    </a:ln>
    <a:effectLst/>
  </c:spPr>
  <c:txPr>
    <a:bodyPr/>
    <a:lstStyle/>
    <a:p>
      <a:pPr>
        <a:defRPr b="1"/>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1" i="0" u="none" strike="noStrike" kern="1200" spc="0" baseline="0">
                <a:solidFill>
                  <a:schemeClr val="tx1">
                    <a:lumMod val="65000"/>
                    <a:lumOff val="35000"/>
                  </a:schemeClr>
                </a:solidFill>
                <a:latin typeface="+mn-lt"/>
                <a:ea typeface="+mn-ea"/>
                <a:cs typeface="+mn-cs"/>
              </a:defRPr>
            </a:pPr>
            <a:r>
              <a:rPr lang="en-US"/>
              <a:t>Low Birth Weight Percent of born_alive_alive</a:t>
            </a:r>
          </a:p>
        </c:rich>
      </c:tx>
      <c:overlay val="0"/>
      <c:spPr>
        <a:noFill/>
        <a:ln>
          <a:noFill/>
        </a:ln>
        <a:effectLst/>
      </c:spPr>
      <c:txPr>
        <a:bodyPr rot="0" spcFirstLastPara="1" vertOverflow="ellipsis" vert="horz" wrap="square" anchor="ctr" anchorCtr="1"/>
        <a:lstStyle/>
        <a:p>
          <a:pPr>
            <a:defRPr sz="12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80314960629919"/>
          <c:y val="0.19486111111111112"/>
          <c:w val="0.89019685039370078"/>
          <c:h val="0.72088764946048411"/>
        </c:manualLayout>
      </c:layout>
      <c:barChart>
        <c:barDir val="col"/>
        <c:grouping val="clustered"/>
        <c:varyColors val="0"/>
        <c:ser>
          <c:idx val="0"/>
          <c:order val="0"/>
          <c:spPr>
            <a:solidFill>
              <a:schemeClr val="accent1"/>
            </a:solidFill>
            <a:ln>
              <a:noFill/>
            </a:ln>
            <a:effectLst/>
          </c:spPr>
          <c:invertIfNegative val="0"/>
          <c:cat>
            <c:strRef>
              <c:f>Sheet1!$K$94:$L$94</c:f>
              <c:strCache>
                <c:ptCount val="2"/>
                <c:pt idx="0">
                  <c:v>No</c:v>
                </c:pt>
                <c:pt idx="1">
                  <c:v>Yes</c:v>
                </c:pt>
              </c:strCache>
            </c:strRef>
          </c:cat>
          <c:val>
            <c:numRef>
              <c:f>Sheet1!$K$97:$L$97</c:f>
              <c:numCache>
                <c:formatCode>General</c:formatCode>
                <c:ptCount val="2"/>
                <c:pt idx="0">
                  <c:v>7.43</c:v>
                </c:pt>
                <c:pt idx="1">
                  <c:v>6.64</c:v>
                </c:pt>
              </c:numCache>
            </c:numRef>
          </c:val>
        </c:ser>
        <c:dLbls>
          <c:showLegendKey val="0"/>
          <c:showVal val="0"/>
          <c:showCatName val="0"/>
          <c:showSerName val="0"/>
          <c:showPercent val="0"/>
          <c:showBubbleSize val="0"/>
        </c:dLbls>
        <c:gapWidth val="219"/>
        <c:overlap val="-27"/>
        <c:axId val="316701128"/>
        <c:axId val="316701520"/>
      </c:barChart>
      <c:catAx>
        <c:axId val="316701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316701520"/>
        <c:crosses val="autoZero"/>
        <c:auto val="1"/>
        <c:lblAlgn val="ctr"/>
        <c:lblOffset val="100"/>
        <c:noMultiLvlLbl val="0"/>
      </c:catAx>
      <c:valAx>
        <c:axId val="31670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316701128"/>
        <c:crosses val="autoZero"/>
        <c:crossBetween val="between"/>
      </c:valAx>
      <c:spPr>
        <a:noFill/>
        <a:ln>
          <a:noFill/>
        </a:ln>
        <a:effectLst/>
      </c:spPr>
    </c:plotArea>
    <c:plotVisOnly val="1"/>
    <c:dispBlanksAs val="gap"/>
    <c:showDLblsOverMax val="0"/>
  </c:chart>
  <c:spPr>
    <a:noFill/>
    <a:ln>
      <a:noFill/>
    </a:ln>
    <a:effectLst/>
  </c:spPr>
  <c:txPr>
    <a:bodyPr/>
    <a:lstStyle/>
    <a:p>
      <a:pPr>
        <a:defRPr sz="1050"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smtClean="0">
                <a:effectLst/>
              </a:rPr>
              <a:t>Percentage of Infants Born at a Low Birthweight in different study area</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Sheet3!$G$499:$G$549</c:f>
              <c:strCache>
                <c:ptCount val="51"/>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ND</c:v>
                </c:pt>
                <c:pt idx="29">
                  <c:v>NE</c:v>
                </c:pt>
                <c:pt idx="30">
                  <c:v>NH</c:v>
                </c:pt>
                <c:pt idx="31">
                  <c:v>NJ</c:v>
                </c:pt>
                <c:pt idx="32">
                  <c:v>NM</c:v>
                </c:pt>
                <c:pt idx="33">
                  <c:v>NV</c:v>
                </c:pt>
                <c:pt idx="34">
                  <c:v>NY</c:v>
                </c:pt>
                <c:pt idx="35">
                  <c:v>OH</c:v>
                </c:pt>
                <c:pt idx="36">
                  <c:v>OK</c:v>
                </c:pt>
                <c:pt idx="37">
                  <c:v>OR</c:v>
                </c:pt>
                <c:pt idx="38">
                  <c:v>PA</c:v>
                </c:pt>
                <c:pt idx="39">
                  <c:v>RI</c:v>
                </c:pt>
                <c:pt idx="40">
                  <c:v>SC</c:v>
                </c:pt>
                <c:pt idx="41">
                  <c:v>SD</c:v>
                </c:pt>
                <c:pt idx="42">
                  <c:v>TN</c:v>
                </c:pt>
                <c:pt idx="43">
                  <c:v>TX</c:v>
                </c:pt>
                <c:pt idx="44">
                  <c:v>UT</c:v>
                </c:pt>
                <c:pt idx="45">
                  <c:v>VA</c:v>
                </c:pt>
                <c:pt idx="46">
                  <c:v>VT</c:v>
                </c:pt>
                <c:pt idx="47">
                  <c:v>WA</c:v>
                </c:pt>
                <c:pt idx="48">
                  <c:v>WI</c:v>
                </c:pt>
                <c:pt idx="49">
                  <c:v>WV</c:v>
                </c:pt>
                <c:pt idx="50">
                  <c:v>WY</c:v>
                </c:pt>
              </c:strCache>
            </c:strRef>
          </c:cat>
          <c:val>
            <c:numRef>
              <c:f>Sheet3!$H$499:$H$549</c:f>
              <c:numCache>
                <c:formatCode>General</c:formatCode>
                <c:ptCount val="51"/>
                <c:pt idx="0">
                  <c:v>4.99</c:v>
                </c:pt>
                <c:pt idx="1">
                  <c:v>8.25</c:v>
                </c:pt>
                <c:pt idx="2">
                  <c:v>7.35</c:v>
                </c:pt>
                <c:pt idx="3">
                  <c:v>6.29</c:v>
                </c:pt>
                <c:pt idx="4">
                  <c:v>5.91</c:v>
                </c:pt>
                <c:pt idx="5">
                  <c:v>7.95</c:v>
                </c:pt>
                <c:pt idx="6">
                  <c:v>6.7</c:v>
                </c:pt>
                <c:pt idx="7">
                  <c:v>10.88</c:v>
                </c:pt>
                <c:pt idx="8">
                  <c:v>7.63</c:v>
                </c:pt>
                <c:pt idx="9">
                  <c:v>7.4</c:v>
                </c:pt>
                <c:pt idx="10">
                  <c:v>8.15</c:v>
                </c:pt>
                <c:pt idx="11">
                  <c:v>7.15</c:v>
                </c:pt>
                <c:pt idx="12">
                  <c:v>5.16</c:v>
                </c:pt>
                <c:pt idx="13">
                  <c:v>5.0999999999999996</c:v>
                </c:pt>
                <c:pt idx="14">
                  <c:v>7.19</c:v>
                </c:pt>
                <c:pt idx="15">
                  <c:v>6.38</c:v>
                </c:pt>
                <c:pt idx="16">
                  <c:v>6.14</c:v>
                </c:pt>
                <c:pt idx="17">
                  <c:v>6.84</c:v>
                </c:pt>
                <c:pt idx="18">
                  <c:v>8.8800000000000008</c:v>
                </c:pt>
                <c:pt idx="19">
                  <c:v>6.05</c:v>
                </c:pt>
                <c:pt idx="20">
                  <c:v>7.68</c:v>
                </c:pt>
                <c:pt idx="21">
                  <c:v>5.54</c:v>
                </c:pt>
                <c:pt idx="22">
                  <c:v>7.1</c:v>
                </c:pt>
                <c:pt idx="23">
                  <c:v>5.19</c:v>
                </c:pt>
                <c:pt idx="24">
                  <c:v>7.09</c:v>
                </c:pt>
                <c:pt idx="25">
                  <c:v>8.8699999999999992</c:v>
                </c:pt>
                <c:pt idx="26">
                  <c:v>5.76</c:v>
                </c:pt>
                <c:pt idx="27">
                  <c:v>7.93</c:v>
                </c:pt>
                <c:pt idx="28">
                  <c:v>5.51</c:v>
                </c:pt>
                <c:pt idx="29">
                  <c:v>5.82</c:v>
                </c:pt>
                <c:pt idx="30">
                  <c:v>5.0199999999999996</c:v>
                </c:pt>
                <c:pt idx="31">
                  <c:v>7.16</c:v>
                </c:pt>
                <c:pt idx="32">
                  <c:v>7.27</c:v>
                </c:pt>
                <c:pt idx="33">
                  <c:v>7.13</c:v>
                </c:pt>
                <c:pt idx="34">
                  <c:v>7.34</c:v>
                </c:pt>
                <c:pt idx="35">
                  <c:v>7.07</c:v>
                </c:pt>
                <c:pt idx="36">
                  <c:v>6.57</c:v>
                </c:pt>
                <c:pt idx="37">
                  <c:v>5.29</c:v>
                </c:pt>
                <c:pt idx="38">
                  <c:v>6.91</c:v>
                </c:pt>
                <c:pt idx="39">
                  <c:v>6.8</c:v>
                </c:pt>
                <c:pt idx="40">
                  <c:v>8.6300000000000008</c:v>
                </c:pt>
                <c:pt idx="41">
                  <c:v>5.6</c:v>
                </c:pt>
                <c:pt idx="42">
                  <c:v>8.2100000000000009</c:v>
                </c:pt>
                <c:pt idx="43">
                  <c:v>6.72</c:v>
                </c:pt>
                <c:pt idx="44">
                  <c:v>5.9</c:v>
                </c:pt>
                <c:pt idx="45">
                  <c:v>7.27</c:v>
                </c:pt>
                <c:pt idx="46">
                  <c:v>5.84</c:v>
                </c:pt>
                <c:pt idx="47">
                  <c:v>5.19</c:v>
                </c:pt>
                <c:pt idx="48">
                  <c:v>5.53</c:v>
                </c:pt>
                <c:pt idx="49">
                  <c:v>7.03</c:v>
                </c:pt>
                <c:pt idx="50">
                  <c:v>6.36</c:v>
                </c:pt>
              </c:numCache>
            </c:numRef>
          </c:val>
        </c:ser>
        <c:dLbls>
          <c:showLegendKey val="0"/>
          <c:showVal val="0"/>
          <c:showCatName val="0"/>
          <c:showSerName val="0"/>
          <c:showPercent val="0"/>
          <c:showBubbleSize val="0"/>
        </c:dLbls>
        <c:gapWidth val="219"/>
        <c:overlap val="-27"/>
        <c:axId val="279333192"/>
        <c:axId val="279330840"/>
      </c:barChart>
      <c:catAx>
        <c:axId val="279333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330840"/>
        <c:crosses val="autoZero"/>
        <c:auto val="1"/>
        <c:lblAlgn val="ctr"/>
        <c:lblOffset val="100"/>
        <c:noMultiLvlLbl val="0"/>
      </c:catAx>
      <c:valAx>
        <c:axId val="279330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333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baseline="0" dirty="0"/>
              <a:t>Percentage of </a:t>
            </a:r>
            <a:r>
              <a:rPr lang="en-US" b="1" baseline="0" dirty="0" smtClean="0"/>
              <a:t>non-Singleton </a:t>
            </a:r>
            <a:endParaRPr lang="en-US" b="1" baseline="0" dirty="0"/>
          </a:p>
        </c:rich>
      </c:tx>
      <c:layout>
        <c:manualLayout>
          <c:xMode val="edge"/>
          <c:yMode val="edge"/>
          <c:x val="0.2584220785269733"/>
          <c:y val="4.2293573770519934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724722842480514E-2"/>
          <c:y val="9.4710795257240535E-2"/>
          <c:w val="0.92480761546597723"/>
          <c:h val="0.85008022714422182"/>
        </c:manualLayout>
      </c:layout>
      <c:barChart>
        <c:barDir val="col"/>
        <c:grouping val="clustered"/>
        <c:varyColors val="0"/>
        <c:ser>
          <c:idx val="0"/>
          <c:order val="0"/>
          <c:spPr>
            <a:solidFill>
              <a:srgbClr val="7030A0"/>
            </a:solidFill>
            <a:ln>
              <a:noFill/>
            </a:ln>
            <a:effectLst/>
          </c:spPr>
          <c:invertIfNegative val="0"/>
          <c:cat>
            <c:strRef>
              <c:f>Sheet3!$K$6:$K$56</c:f>
              <c:strCache>
                <c:ptCount val="51"/>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ND</c:v>
                </c:pt>
                <c:pt idx="29">
                  <c:v>NE</c:v>
                </c:pt>
                <c:pt idx="30">
                  <c:v>NH</c:v>
                </c:pt>
                <c:pt idx="31">
                  <c:v>NJ</c:v>
                </c:pt>
                <c:pt idx="32">
                  <c:v>NM</c:v>
                </c:pt>
                <c:pt idx="33">
                  <c:v>NV</c:v>
                </c:pt>
                <c:pt idx="34">
                  <c:v>NY</c:v>
                </c:pt>
                <c:pt idx="35">
                  <c:v>OH</c:v>
                </c:pt>
                <c:pt idx="36">
                  <c:v>OK</c:v>
                </c:pt>
                <c:pt idx="37">
                  <c:v>OR</c:v>
                </c:pt>
                <c:pt idx="38">
                  <c:v>PA</c:v>
                </c:pt>
                <c:pt idx="39">
                  <c:v>RI</c:v>
                </c:pt>
                <c:pt idx="40">
                  <c:v>SC</c:v>
                </c:pt>
                <c:pt idx="41">
                  <c:v>SD</c:v>
                </c:pt>
                <c:pt idx="42">
                  <c:v>TN</c:v>
                </c:pt>
                <c:pt idx="43">
                  <c:v>TX</c:v>
                </c:pt>
                <c:pt idx="44">
                  <c:v>UT</c:v>
                </c:pt>
                <c:pt idx="45">
                  <c:v>VA</c:v>
                </c:pt>
                <c:pt idx="46">
                  <c:v>VT</c:v>
                </c:pt>
                <c:pt idx="47">
                  <c:v>WA</c:v>
                </c:pt>
                <c:pt idx="48">
                  <c:v>WI</c:v>
                </c:pt>
                <c:pt idx="49">
                  <c:v>WV</c:v>
                </c:pt>
                <c:pt idx="50">
                  <c:v>WY</c:v>
                </c:pt>
              </c:strCache>
            </c:strRef>
          </c:cat>
          <c:val>
            <c:numRef>
              <c:f>Sheet3!$N$6:$N$56</c:f>
              <c:numCache>
                <c:formatCode>General</c:formatCode>
                <c:ptCount val="51"/>
                <c:pt idx="0">
                  <c:v>2.09</c:v>
                </c:pt>
                <c:pt idx="1">
                  <c:v>2.3899999999999997</c:v>
                </c:pt>
                <c:pt idx="2">
                  <c:v>2.19</c:v>
                </c:pt>
                <c:pt idx="3">
                  <c:v>2.2600000000000002</c:v>
                </c:pt>
                <c:pt idx="4">
                  <c:v>2.27</c:v>
                </c:pt>
                <c:pt idx="5">
                  <c:v>2.4299999999999997</c:v>
                </c:pt>
                <c:pt idx="6">
                  <c:v>2.72</c:v>
                </c:pt>
                <c:pt idx="7">
                  <c:v>2.7600000000000002</c:v>
                </c:pt>
                <c:pt idx="8">
                  <c:v>2.74</c:v>
                </c:pt>
                <c:pt idx="9">
                  <c:v>2.3499999999999996</c:v>
                </c:pt>
                <c:pt idx="10">
                  <c:v>2.4299999999999997</c:v>
                </c:pt>
                <c:pt idx="11">
                  <c:v>1.98</c:v>
                </c:pt>
                <c:pt idx="12">
                  <c:v>2.2200000000000002</c:v>
                </c:pt>
                <c:pt idx="13">
                  <c:v>2.0499999999999998</c:v>
                </c:pt>
                <c:pt idx="14">
                  <c:v>2.5300000000000002</c:v>
                </c:pt>
                <c:pt idx="15">
                  <c:v>2.2999999999999998</c:v>
                </c:pt>
                <c:pt idx="16">
                  <c:v>2.23</c:v>
                </c:pt>
                <c:pt idx="17">
                  <c:v>2.1799999999999997</c:v>
                </c:pt>
                <c:pt idx="18">
                  <c:v>2.3699999999999997</c:v>
                </c:pt>
                <c:pt idx="19">
                  <c:v>2.8</c:v>
                </c:pt>
                <c:pt idx="20">
                  <c:v>2.54</c:v>
                </c:pt>
                <c:pt idx="21">
                  <c:v>2.19</c:v>
                </c:pt>
                <c:pt idx="22">
                  <c:v>2.4500000000000002</c:v>
                </c:pt>
                <c:pt idx="23">
                  <c:v>2.44</c:v>
                </c:pt>
                <c:pt idx="24">
                  <c:v>2.46</c:v>
                </c:pt>
                <c:pt idx="25">
                  <c:v>2.35</c:v>
                </c:pt>
                <c:pt idx="26">
                  <c:v>2.13</c:v>
                </c:pt>
                <c:pt idx="27">
                  <c:v>2.42</c:v>
                </c:pt>
                <c:pt idx="28">
                  <c:v>2.38</c:v>
                </c:pt>
                <c:pt idx="29">
                  <c:v>2.54</c:v>
                </c:pt>
                <c:pt idx="30">
                  <c:v>2.2799999999999998</c:v>
                </c:pt>
                <c:pt idx="31">
                  <c:v>2.6799999999999997</c:v>
                </c:pt>
                <c:pt idx="32">
                  <c:v>1.81</c:v>
                </c:pt>
                <c:pt idx="33">
                  <c:v>2.4300000000000002</c:v>
                </c:pt>
                <c:pt idx="34">
                  <c:v>2.5499999999999998</c:v>
                </c:pt>
                <c:pt idx="35">
                  <c:v>2.44</c:v>
                </c:pt>
                <c:pt idx="36">
                  <c:v>2.16</c:v>
                </c:pt>
                <c:pt idx="37">
                  <c:v>2.33</c:v>
                </c:pt>
                <c:pt idx="38">
                  <c:v>2.41</c:v>
                </c:pt>
                <c:pt idx="39">
                  <c:v>2.5900000000000003</c:v>
                </c:pt>
                <c:pt idx="40">
                  <c:v>2.34</c:v>
                </c:pt>
                <c:pt idx="41">
                  <c:v>2.4</c:v>
                </c:pt>
                <c:pt idx="42">
                  <c:v>2.37</c:v>
                </c:pt>
                <c:pt idx="43">
                  <c:v>2.2200000000000002</c:v>
                </c:pt>
                <c:pt idx="44">
                  <c:v>2.2599999999999998</c:v>
                </c:pt>
                <c:pt idx="45">
                  <c:v>2.38</c:v>
                </c:pt>
                <c:pt idx="46">
                  <c:v>2.19</c:v>
                </c:pt>
                <c:pt idx="47">
                  <c:v>2.25</c:v>
                </c:pt>
                <c:pt idx="48">
                  <c:v>2.31</c:v>
                </c:pt>
                <c:pt idx="49">
                  <c:v>2.0499999999999998</c:v>
                </c:pt>
                <c:pt idx="50">
                  <c:v>1.84</c:v>
                </c:pt>
              </c:numCache>
            </c:numRef>
          </c:val>
        </c:ser>
        <c:dLbls>
          <c:showLegendKey val="0"/>
          <c:showVal val="0"/>
          <c:showCatName val="0"/>
          <c:showSerName val="0"/>
          <c:showPercent val="0"/>
          <c:showBubbleSize val="0"/>
        </c:dLbls>
        <c:gapWidth val="182"/>
        <c:axId val="279335544"/>
        <c:axId val="279335936"/>
      </c:barChart>
      <c:catAx>
        <c:axId val="279335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335936"/>
        <c:crosses val="autoZero"/>
        <c:auto val="1"/>
        <c:lblAlgn val="ctr"/>
        <c:lblOffset val="100"/>
        <c:noMultiLvlLbl val="0"/>
      </c:catAx>
      <c:valAx>
        <c:axId val="27933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335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Percentage of African American Mother</a:t>
            </a:r>
          </a:p>
        </c:rich>
      </c:tx>
      <c:layout>
        <c:manualLayout>
          <c:xMode val="edge"/>
          <c:yMode val="edge"/>
          <c:x val="0.2209306649168854"/>
          <c:y val="2.777777777777777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Sheet3!$L$177</c:f>
              <c:strCache>
                <c:ptCount val="1"/>
                <c:pt idx="0">
                  <c:v>AK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Sheet3!$M$177</c:f>
              <c:numCache>
                <c:formatCode>General</c:formatCode>
                <c:ptCount val="1"/>
                <c:pt idx="0">
                  <c:v>3.99</c:v>
                </c:pt>
              </c:numCache>
            </c:numRef>
          </c:val>
        </c:ser>
        <c:ser>
          <c:idx val="1"/>
          <c:order val="1"/>
          <c:tx>
            <c:strRef>
              <c:f>Sheet3!$L$178</c:f>
              <c:strCache>
                <c:ptCount val="1"/>
                <c:pt idx="0">
                  <c:v>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Sheet3!$M$178</c:f>
              <c:numCache>
                <c:formatCode>General</c:formatCode>
                <c:ptCount val="1"/>
                <c:pt idx="0">
                  <c:v>33.6</c:v>
                </c:pt>
              </c:numCache>
            </c:numRef>
          </c:val>
        </c:ser>
        <c:ser>
          <c:idx val="2"/>
          <c:order val="2"/>
          <c:tx>
            <c:strRef>
              <c:f>Sheet3!$L$179</c:f>
              <c:strCache>
                <c:ptCount val="1"/>
                <c:pt idx="0">
                  <c:v>AR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Sheet3!$M$179</c:f>
              <c:numCache>
                <c:formatCode>General</c:formatCode>
                <c:ptCount val="1"/>
                <c:pt idx="0">
                  <c:v>21.59</c:v>
                </c:pt>
              </c:numCache>
            </c:numRef>
          </c:val>
        </c:ser>
        <c:ser>
          <c:idx val="3"/>
          <c:order val="3"/>
          <c:tx>
            <c:strRef>
              <c:f>Sheet3!$L$180</c:f>
              <c:strCache>
                <c:ptCount val="1"/>
                <c:pt idx="0">
                  <c:v>AZ</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Sheet3!$M$180</c:f>
              <c:numCache>
                <c:formatCode>General</c:formatCode>
                <c:ptCount val="1"/>
                <c:pt idx="0">
                  <c:v>3.46</c:v>
                </c:pt>
              </c:numCache>
            </c:numRef>
          </c:val>
        </c:ser>
        <c:ser>
          <c:idx val="4"/>
          <c:order val="4"/>
          <c:tx>
            <c:strRef>
              <c:f>Sheet3!$L$181</c:f>
              <c:strCache>
                <c:ptCount val="1"/>
                <c:pt idx="0">
                  <c:v>CA</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Sheet3!$M$181</c:f>
              <c:numCache>
                <c:formatCode>General</c:formatCode>
                <c:ptCount val="1"/>
                <c:pt idx="0">
                  <c:v>7.74</c:v>
                </c:pt>
              </c:numCache>
            </c:numRef>
          </c:val>
        </c:ser>
        <c:ser>
          <c:idx val="5"/>
          <c:order val="5"/>
          <c:tx>
            <c:strRef>
              <c:f>Sheet3!$L$182</c:f>
              <c:strCache>
                <c:ptCount val="1"/>
                <c:pt idx="0">
                  <c:v>CO</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Sheet3!$M$182</c:f>
              <c:numCache>
                <c:formatCode>General</c:formatCode>
                <c:ptCount val="1"/>
                <c:pt idx="0">
                  <c:v>4.4800000000000004</c:v>
                </c:pt>
              </c:numCache>
            </c:numRef>
          </c:val>
        </c:ser>
        <c:ser>
          <c:idx val="6"/>
          <c:order val="6"/>
          <c:tx>
            <c:strRef>
              <c:f>Sheet3!$L$183</c:f>
              <c:strCache>
                <c:ptCount val="1"/>
                <c:pt idx="0">
                  <c:v>CT</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Sheet3!$M$183</c:f>
              <c:numCache>
                <c:formatCode>General</c:formatCode>
                <c:ptCount val="1"/>
                <c:pt idx="0">
                  <c:v>11.89</c:v>
                </c:pt>
              </c:numCache>
            </c:numRef>
          </c:val>
        </c:ser>
        <c:ser>
          <c:idx val="7"/>
          <c:order val="7"/>
          <c:tx>
            <c:strRef>
              <c:f>Sheet3!$L$184</c:f>
              <c:strCache>
                <c:ptCount val="1"/>
                <c:pt idx="0">
                  <c:v>DC</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Sheet3!$M$184</c:f>
              <c:numCache>
                <c:formatCode>General</c:formatCode>
                <c:ptCount val="1"/>
                <c:pt idx="0">
                  <c:v>56.68</c:v>
                </c:pt>
              </c:numCache>
            </c:numRef>
          </c:val>
        </c:ser>
        <c:ser>
          <c:idx val="8"/>
          <c:order val="8"/>
          <c:tx>
            <c:strRef>
              <c:f>Sheet3!$L$185</c:f>
              <c:strCache>
                <c:ptCount val="1"/>
                <c:pt idx="0">
                  <c:v>DE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Sheet3!$M$185</c:f>
              <c:numCache>
                <c:formatCode>General</c:formatCode>
                <c:ptCount val="1"/>
                <c:pt idx="0">
                  <c:v>22.16</c:v>
                </c:pt>
              </c:numCache>
            </c:numRef>
          </c:val>
        </c:ser>
        <c:ser>
          <c:idx val="9"/>
          <c:order val="9"/>
          <c:tx>
            <c:strRef>
              <c:f>Sheet3!$L$186</c:f>
              <c:strCache>
                <c:ptCount val="1"/>
                <c:pt idx="0">
                  <c:v>FL</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Sheet3!$M$186</c:f>
              <c:numCache>
                <c:formatCode>General</c:formatCode>
                <c:ptCount val="1"/>
                <c:pt idx="0">
                  <c:v>22.9</c:v>
                </c:pt>
              </c:numCache>
            </c:numRef>
          </c:val>
        </c:ser>
        <c:ser>
          <c:idx val="10"/>
          <c:order val="10"/>
          <c:tx>
            <c:strRef>
              <c:f>Sheet3!$L$187</c:f>
              <c:strCache>
                <c:ptCount val="1"/>
                <c:pt idx="0">
                  <c:v>GA</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Sheet3!$M$187</c:f>
              <c:numCache>
                <c:formatCode>General</c:formatCode>
                <c:ptCount val="1"/>
                <c:pt idx="0">
                  <c:v>34.159999999999997</c:v>
                </c:pt>
              </c:numCache>
            </c:numRef>
          </c:val>
        </c:ser>
        <c:ser>
          <c:idx val="11"/>
          <c:order val="11"/>
          <c:tx>
            <c:strRef>
              <c:f>Sheet3!$L$188</c:f>
              <c:strCache>
                <c:ptCount val="1"/>
                <c:pt idx="0">
                  <c:v>HI</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Sheet3!$M$188</c:f>
              <c:numCache>
                <c:formatCode>General</c:formatCode>
                <c:ptCount val="1"/>
                <c:pt idx="0">
                  <c:v>2.86</c:v>
                </c:pt>
              </c:numCache>
            </c:numRef>
          </c:val>
        </c:ser>
        <c:ser>
          <c:idx val="12"/>
          <c:order val="12"/>
          <c:tx>
            <c:strRef>
              <c:f>Sheet3!$L$189</c:f>
              <c:strCache>
                <c:ptCount val="1"/>
                <c:pt idx="0">
                  <c:v>IA</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Sheet3!$M$189</c:f>
              <c:numCache>
                <c:formatCode>General</c:formatCode>
                <c:ptCount val="1"/>
                <c:pt idx="0">
                  <c:v>2.48</c:v>
                </c:pt>
              </c:numCache>
            </c:numRef>
          </c:val>
        </c:ser>
        <c:ser>
          <c:idx val="13"/>
          <c:order val="13"/>
          <c:tx>
            <c:strRef>
              <c:f>Sheet3!$L$190</c:f>
              <c:strCache>
                <c:ptCount val="1"/>
                <c:pt idx="0">
                  <c:v>ID</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Sheet3!$M$190</c:f>
              <c:numCache>
                <c:formatCode>General</c:formatCode>
                <c:ptCount val="1"/>
                <c:pt idx="0">
                  <c:v>0.3</c:v>
                </c:pt>
              </c:numCache>
            </c:numRef>
          </c:val>
        </c:ser>
        <c:ser>
          <c:idx val="14"/>
          <c:order val="14"/>
          <c:tx>
            <c:strRef>
              <c:f>Sheet3!$L$191</c:f>
              <c:strCache>
                <c:ptCount val="1"/>
                <c:pt idx="0">
                  <c:v>IL</c:v>
                </c:pt>
              </c:strCache>
            </c:strRef>
          </c:tx>
          <c:spPr>
            <a:solidFill>
              <a:schemeClr val="accent3">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Sheet3!$M$191</c:f>
              <c:numCache>
                <c:formatCode>General</c:formatCode>
                <c:ptCount val="1"/>
                <c:pt idx="0">
                  <c:v>20.6</c:v>
                </c:pt>
              </c:numCache>
            </c:numRef>
          </c:val>
        </c:ser>
        <c:ser>
          <c:idx val="15"/>
          <c:order val="15"/>
          <c:tx>
            <c:strRef>
              <c:f>Sheet3!$L$192</c:f>
              <c:strCache>
                <c:ptCount val="1"/>
                <c:pt idx="0">
                  <c:v>IN</c:v>
                </c:pt>
              </c:strCache>
            </c:strRef>
          </c:tx>
          <c:spPr>
            <a:solidFill>
              <a:schemeClr val="accent4">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Sheet3!$M$192</c:f>
              <c:numCache>
                <c:formatCode>General</c:formatCode>
                <c:ptCount val="1"/>
                <c:pt idx="0">
                  <c:v>10.5</c:v>
                </c:pt>
              </c:numCache>
            </c:numRef>
          </c:val>
        </c:ser>
        <c:ser>
          <c:idx val="16"/>
          <c:order val="16"/>
          <c:tx>
            <c:strRef>
              <c:f>Sheet3!$L$193</c:f>
              <c:strCache>
                <c:ptCount val="1"/>
                <c:pt idx="0">
                  <c:v>KS</c:v>
                </c:pt>
              </c:strCache>
            </c:strRef>
          </c:tx>
          <c:spPr>
            <a:solidFill>
              <a:schemeClr val="accent5">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Sheet3!$M$193</c:f>
              <c:numCache>
                <c:formatCode>General</c:formatCode>
                <c:ptCount val="1"/>
                <c:pt idx="0">
                  <c:v>7.93</c:v>
                </c:pt>
              </c:numCache>
            </c:numRef>
          </c:val>
        </c:ser>
        <c:ser>
          <c:idx val="17"/>
          <c:order val="17"/>
          <c:tx>
            <c:strRef>
              <c:f>Sheet3!$L$194</c:f>
              <c:strCache>
                <c:ptCount val="1"/>
                <c:pt idx="0">
                  <c:v>KY</c:v>
                </c:pt>
              </c:strCache>
            </c:strRef>
          </c:tx>
          <c:spPr>
            <a:solidFill>
              <a:schemeClr val="accent6">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Sheet3!$M$194</c:f>
              <c:numCache>
                <c:formatCode>General</c:formatCode>
                <c:ptCount val="1"/>
                <c:pt idx="0">
                  <c:v>8.68</c:v>
                </c:pt>
              </c:numCache>
            </c:numRef>
          </c:val>
        </c:ser>
        <c:ser>
          <c:idx val="18"/>
          <c:order val="18"/>
          <c:tx>
            <c:strRef>
              <c:f>Sheet3!$L$195</c:f>
              <c:strCache>
                <c:ptCount val="1"/>
                <c:pt idx="0">
                  <c:v>LA</c:v>
                </c:pt>
              </c:strCache>
            </c:strRef>
          </c:tx>
          <c:spPr>
            <a:solidFill>
              <a:schemeClr val="accent1">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Sheet3!$M$195</c:f>
              <c:numCache>
                <c:formatCode>General</c:formatCode>
                <c:ptCount val="1"/>
                <c:pt idx="0">
                  <c:v>39.39</c:v>
                </c:pt>
              </c:numCache>
            </c:numRef>
          </c:val>
        </c:ser>
        <c:ser>
          <c:idx val="19"/>
          <c:order val="19"/>
          <c:tx>
            <c:strRef>
              <c:f>Sheet3!$L$196</c:f>
              <c:strCache>
                <c:ptCount val="1"/>
                <c:pt idx="0">
                  <c:v>MA</c:v>
                </c:pt>
              </c:strCache>
            </c:strRef>
          </c:tx>
          <c:spPr>
            <a:solidFill>
              <a:schemeClr val="accent2">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Sheet3!$M$196</c:f>
              <c:numCache>
                <c:formatCode>General</c:formatCode>
                <c:ptCount val="1"/>
                <c:pt idx="0">
                  <c:v>8.01</c:v>
                </c:pt>
              </c:numCache>
            </c:numRef>
          </c:val>
        </c:ser>
        <c:ser>
          <c:idx val="20"/>
          <c:order val="20"/>
          <c:tx>
            <c:strRef>
              <c:f>Sheet3!$L$197</c:f>
              <c:strCache>
                <c:ptCount val="1"/>
                <c:pt idx="0">
                  <c:v>MD</c:v>
                </c:pt>
              </c:strCache>
            </c:strRef>
          </c:tx>
          <c:spPr>
            <a:solidFill>
              <a:schemeClr val="accent3">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Sheet3!$M$197</c:f>
              <c:numCache>
                <c:formatCode>General</c:formatCode>
                <c:ptCount val="1"/>
                <c:pt idx="0">
                  <c:v>28.55</c:v>
                </c:pt>
              </c:numCache>
            </c:numRef>
          </c:val>
        </c:ser>
        <c:ser>
          <c:idx val="21"/>
          <c:order val="21"/>
          <c:tx>
            <c:strRef>
              <c:f>Sheet3!$L$198</c:f>
              <c:strCache>
                <c:ptCount val="1"/>
                <c:pt idx="0">
                  <c:v>ME</c:v>
                </c:pt>
              </c:strCache>
            </c:strRef>
          </c:tx>
          <c:spPr>
            <a:solidFill>
              <a:schemeClr val="accent4">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Sheet3!$M$198</c:f>
              <c:numCache>
                <c:formatCode>General</c:formatCode>
                <c:ptCount val="1"/>
                <c:pt idx="0">
                  <c:v>0.52</c:v>
                </c:pt>
              </c:numCache>
            </c:numRef>
          </c:val>
        </c:ser>
        <c:ser>
          <c:idx val="22"/>
          <c:order val="22"/>
          <c:tx>
            <c:strRef>
              <c:f>Sheet3!$L$199</c:f>
              <c:strCache>
                <c:ptCount val="1"/>
                <c:pt idx="0">
                  <c:v>MI</c:v>
                </c:pt>
              </c:strCache>
            </c:strRef>
          </c:tx>
          <c:spPr>
            <a:solidFill>
              <a:schemeClr val="accent5">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Sheet3!$M$199</c:f>
              <c:numCache>
                <c:formatCode>General</c:formatCode>
                <c:ptCount val="1"/>
                <c:pt idx="0">
                  <c:v>17.73</c:v>
                </c:pt>
              </c:numCache>
            </c:numRef>
          </c:val>
        </c:ser>
        <c:ser>
          <c:idx val="23"/>
          <c:order val="23"/>
          <c:tx>
            <c:strRef>
              <c:f>Sheet3!$L$200</c:f>
              <c:strCache>
                <c:ptCount val="1"/>
                <c:pt idx="0">
                  <c:v>MN</c:v>
                </c:pt>
              </c:strCache>
            </c:strRef>
          </c:tx>
          <c:spPr>
            <a:solidFill>
              <a:schemeClr val="accent6">
                <a:lumMod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Sheet3!$M$200</c:f>
              <c:numCache>
                <c:formatCode>General</c:formatCode>
                <c:ptCount val="1"/>
                <c:pt idx="0">
                  <c:v>3.81</c:v>
                </c:pt>
              </c:numCache>
            </c:numRef>
          </c:val>
        </c:ser>
        <c:ser>
          <c:idx val="24"/>
          <c:order val="24"/>
          <c:tx>
            <c:strRef>
              <c:f>Sheet3!$L$201</c:f>
              <c:strCache>
                <c:ptCount val="1"/>
                <c:pt idx="0">
                  <c:v>MO</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Sheet3!$M$201</c:f>
              <c:numCache>
                <c:formatCode>General</c:formatCode>
                <c:ptCount val="1"/>
                <c:pt idx="0">
                  <c:v>15.2</c:v>
                </c:pt>
              </c:numCache>
            </c:numRef>
          </c:val>
        </c:ser>
        <c:ser>
          <c:idx val="25"/>
          <c:order val="25"/>
          <c:tx>
            <c:strRef>
              <c:f>Sheet3!$L$202</c:f>
              <c:strCache>
                <c:ptCount val="1"/>
                <c:pt idx="0">
                  <c:v>MS</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Sheet3!$M$202</c:f>
              <c:numCache>
                <c:formatCode>General</c:formatCode>
                <c:ptCount val="1"/>
                <c:pt idx="0">
                  <c:v>47.23</c:v>
                </c:pt>
              </c:numCache>
            </c:numRef>
          </c:val>
        </c:ser>
        <c:ser>
          <c:idx val="26"/>
          <c:order val="26"/>
          <c:tx>
            <c:strRef>
              <c:f>Sheet3!$L$203</c:f>
              <c:strCache>
                <c:ptCount val="1"/>
                <c:pt idx="0">
                  <c:v>MT</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Sheet3!$M$203</c:f>
              <c:numCache>
                <c:formatCode>General</c:formatCode>
                <c:ptCount val="1"/>
                <c:pt idx="0">
                  <c:v>0.31</c:v>
                </c:pt>
              </c:numCache>
            </c:numRef>
          </c:val>
        </c:ser>
        <c:ser>
          <c:idx val="27"/>
          <c:order val="27"/>
          <c:tx>
            <c:strRef>
              <c:f>Sheet3!$L$204</c:f>
              <c:strCache>
                <c:ptCount val="1"/>
                <c:pt idx="0">
                  <c:v>NC</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Sheet3!$M$204</c:f>
              <c:numCache>
                <c:formatCode>General</c:formatCode>
                <c:ptCount val="1"/>
                <c:pt idx="0">
                  <c:v>27.2</c:v>
                </c:pt>
              </c:numCache>
            </c:numRef>
          </c:val>
        </c:ser>
        <c:ser>
          <c:idx val="28"/>
          <c:order val="28"/>
          <c:tx>
            <c:strRef>
              <c:f>Sheet3!$L$205</c:f>
              <c:strCache>
                <c:ptCount val="1"/>
                <c:pt idx="0">
                  <c:v>ND</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Sheet3!$M$205</c:f>
              <c:numCache>
                <c:formatCode>General</c:formatCode>
                <c:ptCount val="1"/>
                <c:pt idx="0">
                  <c:v>0.81</c:v>
                </c:pt>
              </c:numCache>
            </c:numRef>
          </c:val>
        </c:ser>
        <c:ser>
          <c:idx val="29"/>
          <c:order val="29"/>
          <c:tx>
            <c:strRef>
              <c:f>Sheet3!$L$206</c:f>
              <c:strCache>
                <c:ptCount val="1"/>
                <c:pt idx="0">
                  <c:v>NE</c:v>
                </c:pt>
              </c:strCache>
            </c:strRef>
          </c:tx>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Sheet3!$M$206</c:f>
              <c:numCache>
                <c:formatCode>General</c:formatCode>
                <c:ptCount val="1"/>
                <c:pt idx="0">
                  <c:v>4.88</c:v>
                </c:pt>
              </c:numCache>
            </c:numRef>
          </c:val>
        </c:ser>
        <c:ser>
          <c:idx val="30"/>
          <c:order val="30"/>
          <c:tx>
            <c:strRef>
              <c:f>Sheet3!$L$207</c:f>
              <c:strCache>
                <c:ptCount val="1"/>
                <c:pt idx="0">
                  <c:v>NH</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Sheet3!$M$207</c:f>
              <c:numCache>
                <c:formatCode>General</c:formatCode>
                <c:ptCount val="1"/>
                <c:pt idx="0">
                  <c:v>0.63</c:v>
                </c:pt>
              </c:numCache>
            </c:numRef>
          </c:val>
        </c:ser>
        <c:ser>
          <c:idx val="31"/>
          <c:order val="31"/>
          <c:tx>
            <c:strRef>
              <c:f>Sheet3!$L$208</c:f>
              <c:strCache>
                <c:ptCount val="1"/>
                <c:pt idx="0">
                  <c:v>NJ</c:v>
                </c:pt>
              </c:strCache>
            </c:strRef>
          </c:tx>
          <c:spPr>
            <a:solidFill>
              <a:schemeClr val="accent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Sheet3!$M$208</c:f>
              <c:numCache>
                <c:formatCode>General</c:formatCode>
                <c:ptCount val="1"/>
                <c:pt idx="0">
                  <c:v>18.95</c:v>
                </c:pt>
              </c:numCache>
            </c:numRef>
          </c:val>
        </c:ser>
        <c:ser>
          <c:idx val="32"/>
          <c:order val="32"/>
          <c:tx>
            <c:strRef>
              <c:f>Sheet3!$L$209</c:f>
              <c:strCache>
                <c:ptCount val="1"/>
                <c:pt idx="0">
                  <c:v>NM</c:v>
                </c:pt>
              </c:strCache>
            </c:strRef>
          </c:tx>
          <c:spPr>
            <a:solidFill>
              <a:schemeClr val="accent3">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Sheet3!$M$209</c:f>
              <c:numCache>
                <c:formatCode>General</c:formatCode>
                <c:ptCount val="1"/>
                <c:pt idx="0">
                  <c:v>1.87</c:v>
                </c:pt>
              </c:numCache>
            </c:numRef>
          </c:val>
        </c:ser>
        <c:ser>
          <c:idx val="33"/>
          <c:order val="33"/>
          <c:tx>
            <c:strRef>
              <c:f>Sheet3!$L$210</c:f>
              <c:strCache>
                <c:ptCount val="1"/>
                <c:pt idx="0">
                  <c:v>NV</c:v>
                </c:pt>
              </c:strCache>
            </c:strRef>
          </c:tx>
          <c:spPr>
            <a:solidFill>
              <a:schemeClr val="accent4">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Sheet3!$M$210</c:f>
              <c:numCache>
                <c:formatCode>General</c:formatCode>
                <c:ptCount val="1"/>
                <c:pt idx="0">
                  <c:v>8.82</c:v>
                </c:pt>
              </c:numCache>
            </c:numRef>
          </c:val>
        </c:ser>
        <c:ser>
          <c:idx val="34"/>
          <c:order val="34"/>
          <c:tx>
            <c:strRef>
              <c:f>Sheet3!$L$211</c:f>
              <c:strCache>
                <c:ptCount val="1"/>
                <c:pt idx="0">
                  <c:v>NY</c:v>
                </c:pt>
              </c:strCache>
            </c:strRef>
          </c:tx>
          <c:spPr>
            <a:solidFill>
              <a:schemeClr val="accent5">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Sheet3!$M$211</c:f>
              <c:numCache>
                <c:formatCode>General</c:formatCode>
                <c:ptCount val="1"/>
                <c:pt idx="0">
                  <c:v>19.84</c:v>
                </c:pt>
              </c:numCache>
            </c:numRef>
          </c:val>
        </c:ser>
        <c:ser>
          <c:idx val="35"/>
          <c:order val="35"/>
          <c:tx>
            <c:strRef>
              <c:f>Sheet3!$L$212</c:f>
              <c:strCache>
                <c:ptCount val="1"/>
                <c:pt idx="0">
                  <c:v>OH</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Sheet3!$M$212</c:f>
              <c:numCache>
                <c:formatCode>General</c:formatCode>
                <c:ptCount val="1"/>
                <c:pt idx="0">
                  <c:v>14.12</c:v>
                </c:pt>
              </c:numCache>
            </c:numRef>
          </c:val>
        </c:ser>
        <c:ser>
          <c:idx val="36"/>
          <c:order val="36"/>
          <c:tx>
            <c:strRef>
              <c:f>Sheet3!$L$213</c:f>
              <c:strCache>
                <c:ptCount val="1"/>
                <c:pt idx="0">
                  <c:v>OK</c:v>
                </c:pt>
              </c:strCache>
            </c:strRef>
          </c:tx>
          <c:spPr>
            <a:solidFill>
              <a:schemeClr val="accent1">
                <a:lumMod val="70000"/>
                <a:lumOff val="3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Sheet3!$M$213</c:f>
              <c:numCache>
                <c:formatCode>General</c:formatCode>
                <c:ptCount val="1"/>
                <c:pt idx="0">
                  <c:v>9.81</c:v>
                </c:pt>
              </c:numCache>
            </c:numRef>
          </c:val>
        </c:ser>
        <c:ser>
          <c:idx val="37"/>
          <c:order val="37"/>
          <c:tx>
            <c:strRef>
              <c:f>Sheet3!$L$214</c:f>
              <c:strCache>
                <c:ptCount val="1"/>
                <c:pt idx="0">
                  <c:v>OR</c:v>
                </c:pt>
              </c:strCache>
            </c:strRef>
          </c:tx>
          <c:spPr>
            <a:solidFill>
              <a:schemeClr val="accent2">
                <a:lumMod val="70000"/>
                <a:lumOff val="3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Sheet3!$M$214</c:f>
              <c:numCache>
                <c:formatCode>General</c:formatCode>
                <c:ptCount val="1"/>
                <c:pt idx="0">
                  <c:v>2</c:v>
                </c:pt>
              </c:numCache>
            </c:numRef>
          </c:val>
        </c:ser>
        <c:ser>
          <c:idx val="38"/>
          <c:order val="38"/>
          <c:tx>
            <c:strRef>
              <c:f>Sheet3!$L$215</c:f>
              <c:strCache>
                <c:ptCount val="1"/>
                <c:pt idx="0">
                  <c:v>PA</c:v>
                </c:pt>
              </c:strCache>
            </c:strRef>
          </c:tx>
          <c:spPr>
            <a:solidFill>
              <a:schemeClr val="accent3">
                <a:lumMod val="70000"/>
                <a:lumOff val="3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Sheet3!$M$215</c:f>
              <c:numCache>
                <c:formatCode>General</c:formatCode>
                <c:ptCount val="1"/>
                <c:pt idx="0">
                  <c:v>12.69</c:v>
                </c:pt>
              </c:numCache>
            </c:numRef>
          </c:val>
        </c:ser>
        <c:ser>
          <c:idx val="39"/>
          <c:order val="39"/>
          <c:tx>
            <c:strRef>
              <c:f>Sheet3!$L$216</c:f>
              <c:strCache>
                <c:ptCount val="1"/>
                <c:pt idx="0">
                  <c:v>RI</c:v>
                </c:pt>
              </c:strCache>
            </c:strRef>
          </c:tx>
          <c:spPr>
            <a:solidFill>
              <a:schemeClr val="accent4">
                <a:lumMod val="70000"/>
                <a:lumOff val="3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Sheet3!$M$216</c:f>
              <c:numCache>
                <c:formatCode>General</c:formatCode>
                <c:ptCount val="1"/>
                <c:pt idx="0">
                  <c:v>6.54</c:v>
                </c:pt>
              </c:numCache>
            </c:numRef>
          </c:val>
        </c:ser>
        <c:ser>
          <c:idx val="40"/>
          <c:order val="40"/>
          <c:tx>
            <c:strRef>
              <c:f>Sheet3!$L$217</c:f>
              <c:strCache>
                <c:ptCount val="1"/>
                <c:pt idx="0">
                  <c:v>SC</c:v>
                </c:pt>
              </c:strCache>
            </c:strRef>
          </c:tx>
          <c:spPr>
            <a:solidFill>
              <a:schemeClr val="accent5">
                <a:lumMod val="70000"/>
                <a:lumOff val="3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Sheet3!$M$217</c:f>
              <c:numCache>
                <c:formatCode>General</c:formatCode>
                <c:ptCount val="1"/>
                <c:pt idx="0">
                  <c:v>36.880000000000003</c:v>
                </c:pt>
              </c:numCache>
            </c:numRef>
          </c:val>
        </c:ser>
        <c:ser>
          <c:idx val="41"/>
          <c:order val="41"/>
          <c:tx>
            <c:strRef>
              <c:f>Sheet3!$L$218</c:f>
              <c:strCache>
                <c:ptCount val="1"/>
                <c:pt idx="0">
                  <c:v>SD</c:v>
                </c:pt>
              </c:strCache>
            </c:strRef>
          </c:tx>
          <c:spPr>
            <a:solidFill>
              <a:schemeClr val="accent6">
                <a:lumMod val="70000"/>
                <a:lumOff val="3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Sheet3!$M$218</c:f>
              <c:numCache>
                <c:formatCode>General</c:formatCode>
                <c:ptCount val="1"/>
                <c:pt idx="0">
                  <c:v>0.63</c:v>
                </c:pt>
              </c:numCache>
            </c:numRef>
          </c:val>
        </c:ser>
        <c:ser>
          <c:idx val="42"/>
          <c:order val="42"/>
          <c:tx>
            <c:strRef>
              <c:f>Sheet3!$L$219</c:f>
              <c:strCache>
                <c:ptCount val="1"/>
                <c:pt idx="0">
                  <c:v>TN</c:v>
                </c:pt>
              </c:strCache>
            </c:strRef>
          </c:tx>
          <c:spPr>
            <a:solidFill>
              <a:schemeClr val="accent1">
                <a:lumMod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Sheet3!$M$219</c:f>
              <c:numCache>
                <c:formatCode>General</c:formatCode>
                <c:ptCount val="1"/>
                <c:pt idx="0">
                  <c:v>21.38</c:v>
                </c:pt>
              </c:numCache>
            </c:numRef>
          </c:val>
        </c:ser>
        <c:ser>
          <c:idx val="43"/>
          <c:order val="43"/>
          <c:tx>
            <c:strRef>
              <c:f>Sheet3!$L$220</c:f>
              <c:strCache>
                <c:ptCount val="1"/>
                <c:pt idx="0">
                  <c:v>TX</c:v>
                </c:pt>
              </c:strCache>
            </c:strRef>
          </c:tx>
          <c:spPr>
            <a:solidFill>
              <a:schemeClr val="accent2">
                <a:lumMod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Sheet3!$M$220</c:f>
              <c:numCache>
                <c:formatCode>General</c:formatCode>
                <c:ptCount val="1"/>
                <c:pt idx="0">
                  <c:v>12.72</c:v>
                </c:pt>
              </c:numCache>
            </c:numRef>
          </c:val>
        </c:ser>
        <c:ser>
          <c:idx val="44"/>
          <c:order val="44"/>
          <c:tx>
            <c:strRef>
              <c:f>Sheet3!$L$221</c:f>
              <c:strCache>
                <c:ptCount val="1"/>
                <c:pt idx="0">
                  <c:v>UT</c:v>
                </c:pt>
              </c:strCache>
            </c:strRef>
          </c:tx>
          <c:spPr>
            <a:solidFill>
              <a:schemeClr val="accent3">
                <a:lumMod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Sheet3!$M$221</c:f>
              <c:numCache>
                <c:formatCode>General</c:formatCode>
                <c:ptCount val="1"/>
                <c:pt idx="0">
                  <c:v>0.56999999999999995</c:v>
                </c:pt>
              </c:numCache>
            </c:numRef>
          </c:val>
        </c:ser>
        <c:ser>
          <c:idx val="45"/>
          <c:order val="45"/>
          <c:tx>
            <c:strRef>
              <c:f>Sheet3!$L$222</c:f>
              <c:strCache>
                <c:ptCount val="1"/>
                <c:pt idx="0">
                  <c:v>VA</c:v>
                </c:pt>
              </c:strCache>
            </c:strRef>
          </c:tx>
          <c:spPr>
            <a:solidFill>
              <a:schemeClr val="accent4">
                <a:lumMod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Sheet3!$M$222</c:f>
              <c:numCache>
                <c:formatCode>General</c:formatCode>
                <c:ptCount val="1"/>
                <c:pt idx="0">
                  <c:v>23.69</c:v>
                </c:pt>
              </c:numCache>
            </c:numRef>
          </c:val>
        </c:ser>
        <c:ser>
          <c:idx val="46"/>
          <c:order val="46"/>
          <c:tx>
            <c:strRef>
              <c:f>Sheet3!$L$223</c:f>
              <c:strCache>
                <c:ptCount val="1"/>
                <c:pt idx="0">
                  <c:v>VT</c:v>
                </c:pt>
              </c:strCache>
            </c:strRef>
          </c:tx>
          <c:spPr>
            <a:solidFill>
              <a:schemeClr val="accent5">
                <a:lumMod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Sheet3!$M$223</c:f>
              <c:numCache>
                <c:formatCode>General</c:formatCode>
                <c:ptCount val="1"/>
                <c:pt idx="0">
                  <c:v>0.28999999999999998</c:v>
                </c:pt>
              </c:numCache>
            </c:numRef>
          </c:val>
        </c:ser>
        <c:ser>
          <c:idx val="47"/>
          <c:order val="47"/>
          <c:tx>
            <c:strRef>
              <c:f>Sheet3!$L$224</c:f>
              <c:strCache>
                <c:ptCount val="1"/>
                <c:pt idx="0">
                  <c:v>WA</c:v>
                </c:pt>
              </c:strCache>
            </c:strRef>
          </c:tx>
          <c:spPr>
            <a:solidFill>
              <a:schemeClr val="accent6">
                <a:lumMod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Sheet3!$M$224</c:f>
              <c:numCache>
                <c:formatCode>General</c:formatCode>
                <c:ptCount val="1"/>
                <c:pt idx="0">
                  <c:v>3.41</c:v>
                </c:pt>
              </c:numCache>
            </c:numRef>
          </c:val>
        </c:ser>
        <c:ser>
          <c:idx val="48"/>
          <c:order val="48"/>
          <c:tx>
            <c:strRef>
              <c:f>Sheet3!$L$225</c:f>
              <c:strCache>
                <c:ptCount val="1"/>
                <c:pt idx="0">
                  <c:v>WI</c:v>
                </c:pt>
              </c:strCache>
            </c:strRef>
          </c:tx>
          <c:spPr>
            <a:solidFill>
              <a:schemeClr val="accent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Sheet3!$M$225</c:f>
              <c:numCache>
                <c:formatCode>General</c:formatCode>
                <c:ptCount val="1"/>
                <c:pt idx="0">
                  <c:v>8.0500000000000007</c:v>
                </c:pt>
              </c:numCache>
            </c:numRef>
          </c:val>
        </c:ser>
        <c:ser>
          <c:idx val="49"/>
          <c:order val="49"/>
          <c:tx>
            <c:strRef>
              <c:f>Sheet3!$L$226</c:f>
              <c:strCache>
                <c:ptCount val="1"/>
                <c:pt idx="0">
                  <c:v>WV</c:v>
                </c:pt>
              </c:strCache>
            </c:strRef>
          </c:tx>
          <c:spPr>
            <a:solidFill>
              <a:schemeClr val="accent2">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Sheet3!$M$226</c:f>
              <c:numCache>
                <c:formatCode>General</c:formatCode>
                <c:ptCount val="1"/>
                <c:pt idx="0">
                  <c:v>3.6</c:v>
                </c:pt>
              </c:numCache>
            </c:numRef>
          </c:val>
        </c:ser>
        <c:ser>
          <c:idx val="50"/>
          <c:order val="50"/>
          <c:tx>
            <c:strRef>
              <c:f>Sheet3!$L$227</c:f>
              <c:strCache>
                <c:ptCount val="1"/>
                <c:pt idx="0">
                  <c:v>WY</c:v>
                </c:pt>
              </c:strCache>
            </c:strRef>
          </c:tx>
          <c:spPr>
            <a:solidFill>
              <a:schemeClr val="accent3">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Sheet3!$M$227</c:f>
              <c:numCache>
                <c:formatCode>General</c:formatCode>
                <c:ptCount val="1"/>
                <c:pt idx="0">
                  <c:v>0.89</c:v>
                </c:pt>
              </c:numCache>
            </c:numRef>
          </c:val>
        </c:ser>
        <c:dLbls>
          <c:dLblPos val="outEnd"/>
          <c:showLegendKey val="0"/>
          <c:showVal val="1"/>
          <c:showCatName val="0"/>
          <c:showSerName val="0"/>
          <c:showPercent val="0"/>
          <c:showBubbleSize val="0"/>
        </c:dLbls>
        <c:gapWidth val="219"/>
        <c:overlap val="-27"/>
        <c:axId val="279331232"/>
        <c:axId val="279333976"/>
      </c:barChart>
      <c:catAx>
        <c:axId val="27933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333976"/>
        <c:crosses val="autoZero"/>
        <c:auto val="1"/>
        <c:lblAlgn val="ctr"/>
        <c:lblOffset val="100"/>
        <c:noMultiLvlLbl val="0"/>
      </c:catAx>
      <c:valAx>
        <c:axId val="279333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331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Low Birth Weight Percent of born_alive_alive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80314960629919"/>
          <c:y val="0.19486111111111112"/>
          <c:w val="0.89019685039370078"/>
          <c:h val="0.72088764946048411"/>
        </c:manualLayout>
      </c:layout>
      <c:barChart>
        <c:barDir val="col"/>
        <c:grouping val="clustered"/>
        <c:varyColors val="0"/>
        <c:ser>
          <c:idx val="0"/>
          <c:order val="0"/>
          <c:spPr>
            <a:solidFill>
              <a:schemeClr val="accent1"/>
            </a:solidFill>
            <a:ln>
              <a:noFill/>
            </a:ln>
            <a:effectLst/>
          </c:spPr>
          <c:invertIfNegative val="0"/>
          <c:cat>
            <c:strRef>
              <c:f>Sheet1!$K$94:$L$94</c:f>
              <c:strCache>
                <c:ptCount val="2"/>
                <c:pt idx="0">
                  <c:v>No</c:v>
                </c:pt>
                <c:pt idx="1">
                  <c:v>Yes</c:v>
                </c:pt>
              </c:strCache>
            </c:strRef>
          </c:cat>
          <c:val>
            <c:numRef>
              <c:f>Sheet1!$K$97:$L$97</c:f>
              <c:numCache>
                <c:formatCode>General</c:formatCode>
                <c:ptCount val="2"/>
                <c:pt idx="0">
                  <c:v>7.43</c:v>
                </c:pt>
                <c:pt idx="1">
                  <c:v>6.64</c:v>
                </c:pt>
              </c:numCache>
            </c:numRef>
          </c:val>
        </c:ser>
        <c:dLbls>
          <c:showLegendKey val="0"/>
          <c:showVal val="0"/>
          <c:showCatName val="0"/>
          <c:showSerName val="0"/>
          <c:showPercent val="0"/>
          <c:showBubbleSize val="0"/>
        </c:dLbls>
        <c:gapWidth val="219"/>
        <c:overlap val="-27"/>
        <c:axId val="279332016"/>
        <c:axId val="279328488"/>
      </c:barChart>
      <c:catAx>
        <c:axId val="27933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79328488"/>
        <c:crosses val="autoZero"/>
        <c:auto val="1"/>
        <c:lblAlgn val="ctr"/>
        <c:lblOffset val="100"/>
        <c:noMultiLvlLbl val="0"/>
      </c:catAx>
      <c:valAx>
        <c:axId val="279328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79332016"/>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Low Birth Weight Percent of born_alive_dead</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80314960629919"/>
          <c:y val="0.19486111111111112"/>
          <c:w val="0.89019685039370078"/>
          <c:h val="0.72088764946048411"/>
        </c:manualLayout>
      </c:layout>
      <c:barChart>
        <c:barDir val="col"/>
        <c:grouping val="clustered"/>
        <c:varyColors val="0"/>
        <c:ser>
          <c:idx val="0"/>
          <c:order val="0"/>
          <c:spPr>
            <a:solidFill>
              <a:schemeClr val="accent1"/>
            </a:solidFill>
            <a:ln>
              <a:noFill/>
            </a:ln>
            <a:effectLst/>
          </c:spPr>
          <c:invertIfNegative val="0"/>
          <c:cat>
            <c:strRef>
              <c:f>Sheet1!$K$120:$L$120</c:f>
              <c:strCache>
                <c:ptCount val="2"/>
                <c:pt idx="0">
                  <c:v>No</c:v>
                </c:pt>
                <c:pt idx="1">
                  <c:v>Yes</c:v>
                </c:pt>
              </c:strCache>
            </c:strRef>
          </c:cat>
          <c:val>
            <c:numRef>
              <c:f>Sheet1!$K$123:$L$123</c:f>
              <c:numCache>
                <c:formatCode>General</c:formatCode>
                <c:ptCount val="2"/>
                <c:pt idx="0">
                  <c:v>6.9</c:v>
                </c:pt>
                <c:pt idx="1">
                  <c:v>10.92</c:v>
                </c:pt>
              </c:numCache>
            </c:numRef>
          </c:val>
        </c:ser>
        <c:dLbls>
          <c:showLegendKey val="0"/>
          <c:showVal val="0"/>
          <c:showCatName val="0"/>
          <c:showSerName val="0"/>
          <c:showPercent val="0"/>
          <c:showBubbleSize val="0"/>
        </c:dLbls>
        <c:gapWidth val="219"/>
        <c:overlap val="-27"/>
        <c:axId val="279330056"/>
        <c:axId val="279329664"/>
      </c:barChart>
      <c:catAx>
        <c:axId val="279330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79329664"/>
        <c:crosses val="autoZero"/>
        <c:auto val="1"/>
        <c:lblAlgn val="ctr"/>
        <c:lblOffset val="100"/>
        <c:noMultiLvlLbl val="0"/>
      </c:catAx>
      <c:valAx>
        <c:axId val="27932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79330056"/>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Low Birth Weight Percent of born_dead</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80314960629919"/>
          <c:y val="0.19486111111111112"/>
          <c:w val="0.89019685039370078"/>
          <c:h val="0.72088764946048411"/>
        </c:manualLayout>
      </c:layout>
      <c:barChart>
        <c:barDir val="col"/>
        <c:grouping val="clustered"/>
        <c:varyColors val="0"/>
        <c:ser>
          <c:idx val="0"/>
          <c:order val="0"/>
          <c:spPr>
            <a:solidFill>
              <a:schemeClr val="accent1"/>
            </a:solidFill>
            <a:ln>
              <a:noFill/>
            </a:ln>
            <a:effectLst/>
          </c:spPr>
          <c:invertIfNegative val="0"/>
          <c:cat>
            <c:strRef>
              <c:f>Sheet1!$K$136:$L$136</c:f>
              <c:strCache>
                <c:ptCount val="2"/>
                <c:pt idx="0">
                  <c:v>No</c:v>
                </c:pt>
                <c:pt idx="1">
                  <c:v>Yes </c:v>
                </c:pt>
              </c:strCache>
            </c:strRef>
          </c:cat>
          <c:val>
            <c:numRef>
              <c:f>Sheet1!$K$139:$L$139</c:f>
              <c:numCache>
                <c:formatCode>General</c:formatCode>
                <c:ptCount val="2"/>
                <c:pt idx="0">
                  <c:v>6.94</c:v>
                </c:pt>
                <c:pt idx="1">
                  <c:v>8.01</c:v>
                </c:pt>
              </c:numCache>
            </c:numRef>
          </c:val>
        </c:ser>
        <c:dLbls>
          <c:showLegendKey val="0"/>
          <c:showVal val="0"/>
          <c:showCatName val="0"/>
          <c:showSerName val="0"/>
          <c:showPercent val="0"/>
          <c:showBubbleSize val="0"/>
        </c:dLbls>
        <c:gapWidth val="219"/>
        <c:overlap val="-27"/>
        <c:axId val="242561912"/>
        <c:axId val="282175160"/>
      </c:barChart>
      <c:catAx>
        <c:axId val="242561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82175160"/>
        <c:crosses val="autoZero"/>
        <c:auto val="1"/>
        <c:lblAlgn val="ctr"/>
        <c:lblOffset val="100"/>
        <c:noMultiLvlLbl val="0"/>
      </c:catAx>
      <c:valAx>
        <c:axId val="282175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42561912"/>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Low Birth Weight Percent of ever_born</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80314960629919"/>
          <c:y val="0.19486111111111112"/>
          <c:w val="0.89019685039370078"/>
          <c:h val="0.72088764946048411"/>
        </c:manualLayout>
      </c:layout>
      <c:barChart>
        <c:barDir val="col"/>
        <c:grouping val="clustered"/>
        <c:varyColors val="0"/>
        <c:ser>
          <c:idx val="0"/>
          <c:order val="0"/>
          <c:spPr>
            <a:solidFill>
              <a:schemeClr val="accent1"/>
            </a:solidFill>
            <a:ln>
              <a:noFill/>
            </a:ln>
            <a:effectLst/>
          </c:spPr>
          <c:invertIfNegative val="0"/>
          <c:cat>
            <c:strRef>
              <c:f>Sheet1!$L$156:$M$156</c:f>
              <c:strCache>
                <c:ptCount val="2"/>
                <c:pt idx="0">
                  <c:v>No</c:v>
                </c:pt>
                <c:pt idx="1">
                  <c:v>Yes</c:v>
                </c:pt>
              </c:strCache>
            </c:strRef>
          </c:cat>
          <c:val>
            <c:numRef>
              <c:f>Sheet1!$L$159:$M$159</c:f>
              <c:numCache>
                <c:formatCode>General</c:formatCode>
                <c:ptCount val="2"/>
                <c:pt idx="0">
                  <c:v>7.27</c:v>
                </c:pt>
                <c:pt idx="1">
                  <c:v>6.85</c:v>
                </c:pt>
              </c:numCache>
            </c:numRef>
          </c:val>
        </c:ser>
        <c:dLbls>
          <c:showLegendKey val="0"/>
          <c:showVal val="0"/>
          <c:showCatName val="0"/>
          <c:showSerName val="0"/>
          <c:showPercent val="0"/>
          <c:showBubbleSize val="0"/>
        </c:dLbls>
        <c:gapWidth val="219"/>
        <c:overlap val="-27"/>
        <c:axId val="282174376"/>
        <c:axId val="282169280"/>
      </c:barChart>
      <c:catAx>
        <c:axId val="282174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82169280"/>
        <c:crosses val="autoZero"/>
        <c:auto val="1"/>
        <c:lblAlgn val="ctr"/>
        <c:lblOffset val="100"/>
        <c:noMultiLvlLbl val="0"/>
      </c:catAx>
      <c:valAx>
        <c:axId val="282169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82174376"/>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0.13452</cdr:x>
      <cdr:y>0.29145</cdr:y>
    </cdr:from>
    <cdr:to>
      <cdr:x>0.18861</cdr:x>
      <cdr:y>0.30695</cdr:y>
    </cdr:to>
    <cdr:sp macro="" textlink="">
      <cdr:nvSpPr>
        <cdr:cNvPr id="4" name="Right Arrow 3"/>
        <cdr:cNvSpPr/>
      </cdr:nvSpPr>
      <cdr:spPr>
        <a:xfrm xmlns:a="http://schemas.openxmlformats.org/drawingml/2006/main">
          <a:off x="608528" y="1050192"/>
          <a:ext cx="244698" cy="55858"/>
        </a:xfrm>
        <a:prstGeom xmlns:a="http://schemas.openxmlformats.org/drawingml/2006/main" prst="righ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0.09903</cdr:x>
      <cdr:y>0.13373</cdr:y>
    </cdr:from>
    <cdr:to>
      <cdr:x>0.18958</cdr:x>
      <cdr:y>0.15436</cdr:y>
    </cdr:to>
    <cdr:sp macro="" textlink="">
      <cdr:nvSpPr>
        <cdr:cNvPr id="2" name="Right Arrow 1"/>
        <cdr:cNvSpPr/>
      </cdr:nvSpPr>
      <cdr:spPr>
        <a:xfrm xmlns:a="http://schemas.openxmlformats.org/drawingml/2006/main">
          <a:off x="450761" y="296225"/>
          <a:ext cx="412124" cy="45719"/>
        </a:xfrm>
        <a:prstGeom xmlns:a="http://schemas.openxmlformats.org/drawingml/2006/main" prst="righ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C2CFE-7FEF-48C5-9AB0-98BB1E2E36D1}" type="datetimeFigureOut">
              <a:rPr lang="en-US" smtClean="0"/>
              <a:t>5/4/2016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C8F0E-DF73-40B7-BCFE-600DEDD5070D}" type="slidenum">
              <a:rPr lang="en-US" smtClean="0"/>
              <a:t>‹#›</a:t>
            </a:fld>
            <a:endParaRPr lang="en-US"/>
          </a:p>
        </p:txBody>
      </p:sp>
    </p:spTree>
    <p:extLst>
      <p:ext uri="{BB962C8B-B14F-4D97-AF65-F5344CB8AC3E}">
        <p14:creationId xmlns:p14="http://schemas.microsoft.com/office/powerpoint/2010/main" val="238659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a:t>
            </a:r>
            <a:endParaRPr lang="en-US" dirty="0"/>
          </a:p>
        </p:txBody>
      </p:sp>
      <p:sp>
        <p:nvSpPr>
          <p:cNvPr id="4" name="Slide Number Placeholder 3"/>
          <p:cNvSpPr>
            <a:spLocks noGrp="1"/>
          </p:cNvSpPr>
          <p:nvPr>
            <p:ph type="sldNum" sz="quarter" idx="10"/>
          </p:nvPr>
        </p:nvSpPr>
        <p:spPr/>
        <p:txBody>
          <a:bodyPr/>
          <a:lstStyle/>
          <a:p>
            <a:fld id="{B16C8F0E-DF73-40B7-BCFE-600DEDD5070D}" type="slidenum">
              <a:rPr lang="en-US" smtClean="0"/>
              <a:t>5</a:t>
            </a:fld>
            <a:endParaRPr lang="en-US"/>
          </a:p>
        </p:txBody>
      </p:sp>
    </p:spTree>
    <p:extLst>
      <p:ext uri="{BB962C8B-B14F-4D97-AF65-F5344CB8AC3E}">
        <p14:creationId xmlns:p14="http://schemas.microsoft.com/office/powerpoint/2010/main" val="134955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6C8F0E-DF73-40B7-BCFE-600DEDD5070D}" type="slidenum">
              <a:rPr lang="en-US" smtClean="0"/>
              <a:t>11</a:t>
            </a:fld>
            <a:endParaRPr lang="en-US"/>
          </a:p>
        </p:txBody>
      </p:sp>
    </p:spTree>
    <p:extLst>
      <p:ext uri="{BB962C8B-B14F-4D97-AF65-F5344CB8AC3E}">
        <p14:creationId xmlns:p14="http://schemas.microsoft.com/office/powerpoint/2010/main" val="55860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6C8F0E-DF73-40B7-BCFE-600DEDD5070D}" type="slidenum">
              <a:rPr lang="en-US" smtClean="0"/>
              <a:t>12</a:t>
            </a:fld>
            <a:endParaRPr lang="en-US"/>
          </a:p>
        </p:txBody>
      </p:sp>
    </p:spTree>
    <p:extLst>
      <p:ext uri="{BB962C8B-B14F-4D97-AF65-F5344CB8AC3E}">
        <p14:creationId xmlns:p14="http://schemas.microsoft.com/office/powerpoint/2010/main" val="152945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6C8F0E-DF73-40B7-BCFE-600DEDD5070D}" type="slidenum">
              <a:rPr lang="en-US" smtClean="0"/>
              <a:t>65</a:t>
            </a:fld>
            <a:endParaRPr lang="en-US"/>
          </a:p>
        </p:txBody>
      </p:sp>
    </p:spTree>
    <p:extLst>
      <p:ext uri="{BB962C8B-B14F-4D97-AF65-F5344CB8AC3E}">
        <p14:creationId xmlns:p14="http://schemas.microsoft.com/office/powerpoint/2010/main" val="1519652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F1DCE9-D7E7-4C17-BFC3-DD2260361BD8}"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42516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1DCE9-D7E7-4C17-BFC3-DD2260361BD8}"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94809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1DCE9-D7E7-4C17-BFC3-DD2260361BD8}"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298969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1DCE9-D7E7-4C17-BFC3-DD2260361BD8}"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92656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F1DCE9-D7E7-4C17-BFC3-DD2260361BD8}"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426155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F1DCE9-D7E7-4C17-BFC3-DD2260361BD8}"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21230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F1DCE9-D7E7-4C17-BFC3-DD2260361BD8}"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516581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F1DCE9-D7E7-4C17-BFC3-DD2260361BD8}"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201401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1DCE9-D7E7-4C17-BFC3-DD2260361BD8}"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255572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1DCE9-D7E7-4C17-BFC3-DD2260361BD8}"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321004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1DCE9-D7E7-4C17-BFC3-DD2260361BD8}"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499BF-7786-4E37-9A9A-06571F577672}" type="slidenum">
              <a:rPr lang="en-US" smtClean="0"/>
              <a:t>‹#›</a:t>
            </a:fld>
            <a:endParaRPr lang="en-US"/>
          </a:p>
        </p:txBody>
      </p:sp>
    </p:spTree>
    <p:extLst>
      <p:ext uri="{BB962C8B-B14F-4D97-AF65-F5344CB8AC3E}">
        <p14:creationId xmlns:p14="http://schemas.microsoft.com/office/powerpoint/2010/main" val="304216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1DCE9-D7E7-4C17-BFC3-DD2260361BD8}" type="datetimeFigureOut">
              <a:rPr lang="en-US" smtClean="0"/>
              <a:t>5/4/2016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499BF-7786-4E37-9A9A-06571F577672}" type="slidenum">
              <a:rPr lang="en-US" smtClean="0"/>
              <a:t>‹#›</a:t>
            </a:fld>
            <a:endParaRPr lang="en-US"/>
          </a:p>
        </p:txBody>
      </p:sp>
    </p:spTree>
    <p:extLst>
      <p:ext uri="{BB962C8B-B14F-4D97-AF65-F5344CB8AC3E}">
        <p14:creationId xmlns:p14="http://schemas.microsoft.com/office/powerpoint/2010/main" val="284179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Hawaiian_Islands" TargetMode="External"/><Relationship Id="rId2" Type="http://schemas.openxmlformats.org/officeDocument/2006/relationships/hyperlink" Target="https://en.wikipedia.org/wiki/Polynesi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6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6704" y="412679"/>
            <a:ext cx="9144000" cy="2387600"/>
          </a:xfrm>
        </p:spPr>
        <p:txBody>
          <a:bodyPr>
            <a:normAutofit/>
          </a:bodyPr>
          <a:lstStyle/>
          <a:p>
            <a:r>
              <a:rPr lang="en-US" sz="5400" b="1" dirty="0" smtClean="0"/>
              <a:t>Maternal Risk Factors for Low Birthweight</a:t>
            </a:r>
            <a:endParaRPr lang="en-US" sz="5400" b="1" dirty="0"/>
          </a:p>
        </p:txBody>
      </p:sp>
      <p:sp>
        <p:nvSpPr>
          <p:cNvPr id="3" name="Subtitle 2"/>
          <p:cNvSpPr>
            <a:spLocks noGrp="1"/>
          </p:cNvSpPr>
          <p:nvPr>
            <p:ph type="subTitle" idx="1"/>
          </p:nvPr>
        </p:nvSpPr>
        <p:spPr>
          <a:xfrm>
            <a:off x="923498" y="3274492"/>
            <a:ext cx="9325970" cy="2198260"/>
          </a:xfrm>
        </p:spPr>
        <p:txBody>
          <a:bodyPr>
            <a:noAutofit/>
          </a:bodyPr>
          <a:lstStyle/>
          <a:p>
            <a:pPr>
              <a:lnSpc>
                <a:spcPct val="100000"/>
              </a:lnSpc>
            </a:pPr>
            <a:r>
              <a:rPr lang="en-US" sz="2800" b="1" dirty="0" smtClean="0">
                <a:latin typeface="+mj-lt"/>
              </a:rPr>
              <a:t> Yepeng   Li</a:t>
            </a:r>
          </a:p>
          <a:p>
            <a:pPr>
              <a:lnSpc>
                <a:spcPct val="100000"/>
              </a:lnSpc>
            </a:pPr>
            <a:r>
              <a:rPr lang="en-US" sz="2800" b="1" dirty="0" smtClean="0">
                <a:latin typeface="+mj-lt"/>
              </a:rPr>
              <a:t>Graduate Student in Statistics</a:t>
            </a:r>
          </a:p>
          <a:p>
            <a:pPr>
              <a:lnSpc>
                <a:spcPct val="100000"/>
              </a:lnSpc>
            </a:pPr>
            <a:r>
              <a:rPr lang="en-US" sz="2800" b="1" dirty="0" smtClean="0">
                <a:latin typeface="+mj-lt"/>
              </a:rPr>
              <a:t>Instructor  Dr. </a:t>
            </a:r>
            <a:r>
              <a:rPr lang="en-US" sz="2800" b="1" dirty="0" err="1" smtClean="0">
                <a:latin typeface="+mj-lt"/>
              </a:rPr>
              <a:t>Yingfu</a:t>
            </a:r>
            <a:r>
              <a:rPr lang="en-US" sz="2800" b="1" dirty="0" smtClean="0">
                <a:latin typeface="+mj-lt"/>
              </a:rPr>
              <a:t> Li</a:t>
            </a:r>
          </a:p>
        </p:txBody>
      </p:sp>
    </p:spTree>
    <p:extLst>
      <p:ext uri="{BB962C8B-B14F-4D97-AF65-F5344CB8AC3E}">
        <p14:creationId xmlns:p14="http://schemas.microsoft.com/office/powerpoint/2010/main" val="168718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89879628"/>
              </p:ext>
            </p:extLst>
          </p:nvPr>
        </p:nvGraphicFramePr>
        <p:xfrm>
          <a:off x="463076" y="1034250"/>
          <a:ext cx="5397500" cy="1409700"/>
        </p:xfrm>
        <a:graphic>
          <a:graphicData uri="http://schemas.openxmlformats.org/drawingml/2006/table">
            <a:tbl>
              <a:tblPr/>
              <a:tblGrid>
                <a:gridCol w="1702972"/>
                <a:gridCol w="1877391"/>
                <a:gridCol w="1817137"/>
              </a:tblGrid>
              <a:tr h="276225">
                <a:tc>
                  <a:txBody>
                    <a:bodyPr/>
                    <a:lstStyle/>
                    <a:p>
                      <a:pPr algn="ctr" fontAlgn="b"/>
                      <a:r>
                        <a:rPr lang="en-US" sz="1800" b="0"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cigarette_use</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No</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Yes</a:t>
                      </a:r>
                    </a:p>
                  </a:txBody>
                  <a:tcPr marL="9525" marR="9525" marT="9525" marB="0" anchor="b">
                    <a:lnL>
                      <a:noFill/>
                    </a:lnL>
                    <a:lnR>
                      <a:noFill/>
                    </a:lnR>
                    <a:lnT>
                      <a:noFill/>
                    </a:lnT>
                    <a:lnB>
                      <a:noFill/>
                    </a:lnB>
                  </a:tcPr>
                </a:tc>
              </a:tr>
              <a:tr h="190500">
                <a:tc>
                  <a:txBody>
                    <a:bodyPr/>
                    <a:lstStyle/>
                    <a:p>
                      <a:pPr algn="ctr" fontAlgn="b"/>
                      <a:r>
                        <a:rPr lang="en-US" sz="1800" b="0" i="0" u="none" strike="noStrike" dirty="0">
                          <a:solidFill>
                            <a:srgbClr val="000000"/>
                          </a:solidFill>
                          <a:effectLst/>
                          <a:latin typeface="Calibri" panose="020F0502020204030204" pitchFamily="34" charset="0"/>
                        </a:rPr>
                        <a:t>LBW</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946960(7.52%)</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accent1"/>
                          </a:solidFill>
                          <a:effectLst/>
                          <a:latin typeface="Calibri" panose="020F0502020204030204" pitchFamily="34" charset="0"/>
                        </a:rPr>
                        <a:t>173228(12.15%)</a:t>
                      </a:r>
                    </a:p>
                  </a:txBody>
                  <a:tcPr marL="9525" marR="9525" marT="9525" marB="0" anchor="b">
                    <a:lnL>
                      <a:noFill/>
                    </a:lnL>
                    <a:lnR>
                      <a:noFill/>
                    </a:lnR>
                    <a:lnT>
                      <a:noFill/>
                    </a:lnT>
                    <a:lnB>
                      <a:noFill/>
                    </a:lnB>
                  </a:tcPr>
                </a:tc>
              </a:tr>
              <a:tr h="266700">
                <a:tc>
                  <a:txBody>
                    <a:bodyPr/>
                    <a:lstStyle/>
                    <a:p>
                      <a:pPr algn="ctr" fontAlgn="b"/>
                      <a:r>
                        <a:rPr lang="en-US" sz="1800" b="0" i="0" u="none" strike="noStrike" dirty="0">
                          <a:solidFill>
                            <a:srgbClr val="000000"/>
                          </a:solidFill>
                          <a:effectLst/>
                          <a:latin typeface="Calibri" panose="020F0502020204030204" pitchFamily="34" charset="0"/>
                        </a:rPr>
                        <a:t>NBW</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11650000(92.48%)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1252258(87.85%)</a:t>
                      </a:r>
                    </a:p>
                  </a:txBody>
                  <a:tcPr marL="9525" marR="9525" marT="9525" marB="0" anchor="b">
                    <a:lnL>
                      <a:noFill/>
                    </a:lnL>
                    <a:lnR>
                      <a:noFill/>
                    </a:lnR>
                    <a:lnT>
                      <a:noFill/>
                    </a:lnT>
                    <a:lnB>
                      <a:noFill/>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56487966"/>
              </p:ext>
            </p:extLst>
          </p:nvPr>
        </p:nvGraphicFramePr>
        <p:xfrm>
          <a:off x="5860576" y="1132981"/>
          <a:ext cx="5397500" cy="1432560"/>
        </p:xfrm>
        <a:graphic>
          <a:graphicData uri="http://schemas.openxmlformats.org/drawingml/2006/table">
            <a:tbl>
              <a:tblPr/>
              <a:tblGrid>
                <a:gridCol w="1702972"/>
                <a:gridCol w="1877391"/>
                <a:gridCol w="1817137"/>
              </a:tblGrid>
              <a:tr h="190500">
                <a:tc>
                  <a:txBody>
                    <a:bodyPr/>
                    <a:lstStyle/>
                    <a:p>
                      <a:pPr algn="ctr" fontAlgn="b"/>
                      <a:r>
                        <a:rPr lang="en-US" sz="1800" b="0"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                                </a:t>
                      </a:r>
                      <a:r>
                        <a:rPr lang="en-US" sz="1800" b="0" i="0" u="none" strike="noStrike" dirty="0" smtClean="0">
                          <a:solidFill>
                            <a:srgbClr val="000000"/>
                          </a:solidFill>
                          <a:effectLst/>
                          <a:latin typeface="Calibri" panose="020F0502020204030204" pitchFamily="34" charset="0"/>
                        </a:rPr>
                        <a:t>   </a:t>
                      </a:r>
                      <a:r>
                        <a:rPr lang="en-US" sz="1800" b="0" i="0" u="none" strike="noStrike" dirty="0" err="1" smtClean="0">
                          <a:solidFill>
                            <a:srgbClr val="000000"/>
                          </a:solidFill>
                          <a:effectLst/>
                          <a:latin typeface="Calibri" panose="020F0502020204030204" pitchFamily="34" charset="0"/>
                        </a:rPr>
                        <a:t>alcohol_use</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No</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Yes</a:t>
                      </a:r>
                    </a:p>
                  </a:txBody>
                  <a:tcPr marL="9525" marR="9525" marT="9525" marB="0" anchor="b">
                    <a:lnL>
                      <a:noFill/>
                    </a:lnL>
                    <a:lnR>
                      <a:noFill/>
                    </a:lnR>
                    <a:lnT>
                      <a:noFill/>
                    </a:lnT>
                    <a:lnB>
                      <a:noFill/>
                    </a:lnB>
                  </a:tcPr>
                </a:tc>
              </a:tr>
              <a:tr h="295275">
                <a:tc>
                  <a:txBody>
                    <a:bodyPr/>
                    <a:lstStyle/>
                    <a:p>
                      <a:pPr algn="ctr" fontAlgn="b"/>
                      <a:r>
                        <a:rPr lang="en-US" sz="1800" b="0" i="0" u="none" strike="noStrike">
                          <a:solidFill>
                            <a:srgbClr val="000000"/>
                          </a:solidFill>
                          <a:effectLst/>
                          <a:latin typeface="Calibri" panose="020F0502020204030204" pitchFamily="34" charset="0"/>
                        </a:rPr>
                        <a:t>LBW</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4115033(7.18%)</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accent1"/>
                          </a:solidFill>
                          <a:effectLst/>
                          <a:latin typeface="Calibri" panose="020F0502020204030204" pitchFamily="34" charset="0"/>
                        </a:rPr>
                        <a:t>273060(12.26%)</a:t>
                      </a:r>
                    </a:p>
                  </a:txBody>
                  <a:tcPr marL="9525" marR="9525" marT="9525" marB="0" anchor="b">
                    <a:lnL>
                      <a:noFill/>
                    </a:lnL>
                    <a:lnR>
                      <a:noFill/>
                    </a:lnR>
                    <a:lnT>
                      <a:noFill/>
                    </a:lnT>
                    <a:lnB>
                      <a:noFill/>
                    </a:lnB>
                  </a:tcPr>
                </a:tc>
              </a:tr>
              <a:tr h="295275">
                <a:tc>
                  <a:txBody>
                    <a:bodyPr/>
                    <a:lstStyle/>
                    <a:p>
                      <a:pPr algn="ctr" fontAlgn="b"/>
                      <a:r>
                        <a:rPr lang="en-US" sz="1800" b="0" i="0" u="none" strike="noStrike">
                          <a:solidFill>
                            <a:srgbClr val="000000"/>
                          </a:solidFill>
                          <a:effectLst/>
                          <a:latin typeface="Calibri" panose="020F0502020204030204" pitchFamily="34" charset="0"/>
                        </a:rPr>
                        <a:t>NBW</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53230000(92.82%)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1955001(87.74%)</a:t>
                      </a:r>
                    </a:p>
                  </a:txBody>
                  <a:tcPr marL="9525" marR="9525" marT="9525" marB="0" anchor="b">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18375638"/>
              </p:ext>
            </p:extLst>
          </p:nvPr>
        </p:nvGraphicFramePr>
        <p:xfrm>
          <a:off x="972876" y="3789982"/>
          <a:ext cx="6396913" cy="1169670"/>
        </p:xfrm>
        <a:graphic>
          <a:graphicData uri="http://schemas.openxmlformats.org/drawingml/2006/table">
            <a:tbl>
              <a:tblPr/>
              <a:tblGrid>
                <a:gridCol w="804072"/>
                <a:gridCol w="1741076"/>
                <a:gridCol w="1919398"/>
                <a:gridCol w="1932367"/>
              </a:tblGrid>
              <a:tr h="190500">
                <a:tc>
                  <a:txBody>
                    <a:bodyPr/>
                    <a:lstStyle/>
                    <a:p>
                      <a:pPr algn="ctr" fontAlgn="b"/>
                      <a:r>
                        <a:rPr lang="en-US" sz="1800" b="0"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err="1">
                          <a:solidFill>
                            <a:srgbClr val="000000"/>
                          </a:solidFill>
                          <a:effectLst/>
                          <a:latin typeface="Calibri" panose="020F0502020204030204" pitchFamily="34" charset="0"/>
                        </a:rPr>
                        <a:t>gestation_weeks</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295275">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&lt;32W</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32W-37W</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&gt;37W</a:t>
                      </a:r>
                    </a:p>
                  </a:txBody>
                  <a:tcPr marL="9525" marR="9525" marT="9525" marB="0" anchor="b">
                    <a:lnL>
                      <a:noFill/>
                    </a:lnL>
                    <a:lnR>
                      <a:noFill/>
                    </a:lnR>
                    <a:lnT>
                      <a:noFill/>
                    </a:lnT>
                    <a:lnB>
                      <a:noFill/>
                    </a:lnB>
                  </a:tcPr>
                </a:tc>
              </a:tr>
              <a:tr h="295275">
                <a:tc>
                  <a:txBody>
                    <a:bodyPr/>
                    <a:lstStyle/>
                    <a:p>
                      <a:pPr algn="ctr" fontAlgn="b"/>
                      <a:r>
                        <a:rPr lang="en-US" sz="1800" b="0" i="0" u="none" strike="noStrike" dirty="0" smtClean="0">
                          <a:solidFill>
                            <a:srgbClr val="000000"/>
                          </a:solidFill>
                          <a:effectLst/>
                          <a:latin typeface="Calibri" panose="020F0502020204030204" pitchFamily="34" charset="0"/>
                        </a:rPr>
                        <a:t>LBW</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1" i="0" u="none" strike="noStrike" dirty="0">
                          <a:solidFill>
                            <a:srgbClr val="0070C0"/>
                          </a:solidFill>
                          <a:effectLst/>
                          <a:latin typeface="Calibri" panose="020F0502020204030204" pitchFamily="34" charset="0"/>
                        </a:rPr>
                        <a:t>2679375(34.12%)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4133532(31.09%)</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0070C0"/>
                          </a:solidFill>
                          <a:effectLst/>
                          <a:latin typeface="Calibri" panose="020F0502020204030204" pitchFamily="34" charset="0"/>
                        </a:rPr>
                        <a:t>2836817(2.57%)</a:t>
                      </a:r>
                    </a:p>
                  </a:txBody>
                  <a:tcPr marL="9525" marR="9525" marT="9525" marB="0" anchor="b">
                    <a:lnL>
                      <a:noFill/>
                    </a:lnL>
                    <a:lnR>
                      <a:noFill/>
                    </a:lnR>
                    <a:lnT>
                      <a:noFill/>
                    </a:lnT>
                    <a:lnB>
                      <a:noFill/>
                    </a:lnB>
                  </a:tcPr>
                </a:tc>
              </a:tr>
              <a:tr h="295275">
                <a:tc>
                  <a:txBody>
                    <a:bodyPr/>
                    <a:lstStyle/>
                    <a:p>
                      <a:pPr algn="ctr" fontAlgn="b"/>
                      <a:r>
                        <a:rPr lang="en-US" sz="1800" b="0" i="0" u="none" strike="noStrike" dirty="0" smtClean="0">
                          <a:solidFill>
                            <a:srgbClr val="000000"/>
                          </a:solidFill>
                          <a:effectLst/>
                          <a:latin typeface="Calibri" panose="020F0502020204030204" pitchFamily="34" charset="0"/>
                        </a:rPr>
                        <a:t>NBW</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5172469(65.88%)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15460000(78.91%)</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107300000(97.43%)</a:t>
                      </a:r>
                    </a:p>
                  </a:txBody>
                  <a:tcPr marL="9525" marR="9525" marT="9525" marB="0" anchor="b">
                    <a:lnL>
                      <a:noFill/>
                    </a:lnL>
                    <a:lnR>
                      <a:noFill/>
                    </a:lnR>
                    <a:lnT>
                      <a:noFill/>
                    </a:lnT>
                    <a:lnB>
                      <a:noFill/>
                    </a:lnB>
                  </a:tcPr>
                </a:tc>
              </a:tr>
            </a:tbl>
          </a:graphicData>
        </a:graphic>
      </p:graphicFrame>
      <p:sp>
        <p:nvSpPr>
          <p:cNvPr id="7" name="Rectangle 6"/>
          <p:cNvSpPr/>
          <p:nvPr/>
        </p:nvSpPr>
        <p:spPr>
          <a:xfrm>
            <a:off x="8405788" y="3882434"/>
            <a:ext cx="2549951" cy="1077218"/>
          </a:xfrm>
          <a:prstGeom prst="rect">
            <a:avLst/>
          </a:prstGeom>
        </p:spPr>
        <p:txBody>
          <a:bodyPr wrap="square">
            <a:spAutoFit/>
          </a:bodyPr>
          <a:lstStyle/>
          <a:p>
            <a:pPr lvl="0"/>
            <a:r>
              <a:rPr lang="en-US" sz="1600" dirty="0">
                <a:solidFill>
                  <a:prstClr val="black"/>
                </a:solidFill>
              </a:rPr>
              <a:t>Low birthweight is associated with mother’s gestation weeks( chi square test, p &lt;0.001)</a:t>
            </a:r>
          </a:p>
        </p:txBody>
      </p:sp>
      <p:sp>
        <p:nvSpPr>
          <p:cNvPr id="8" name="Rectangle 7"/>
          <p:cNvSpPr/>
          <p:nvPr/>
        </p:nvSpPr>
        <p:spPr>
          <a:xfrm>
            <a:off x="1478508" y="683198"/>
            <a:ext cx="3693994" cy="369332"/>
          </a:xfrm>
          <a:prstGeom prst="rect">
            <a:avLst/>
          </a:prstGeom>
        </p:spPr>
        <p:txBody>
          <a:bodyPr wrap="square">
            <a:spAutoFit/>
          </a:bodyPr>
          <a:lstStyle/>
          <a:p>
            <a:pPr algn="ctr" fontAlgn="b"/>
            <a:r>
              <a:rPr lang="en-US" b="1" dirty="0" smtClean="0"/>
              <a:t>Table 3. weight vs </a:t>
            </a:r>
            <a:r>
              <a:rPr lang="en-US" b="1" dirty="0" err="1">
                <a:solidFill>
                  <a:srgbClr val="000000"/>
                </a:solidFill>
                <a:latin typeface="Calibri" panose="020F0502020204030204" pitchFamily="34" charset="0"/>
              </a:rPr>
              <a:t>cigarette_use</a:t>
            </a:r>
            <a:endParaRPr lang="en-US" b="1" dirty="0">
              <a:solidFill>
                <a:srgbClr val="000000"/>
              </a:solidFill>
              <a:latin typeface="Calibri" panose="020F0502020204030204" pitchFamily="34" charset="0"/>
            </a:endParaRPr>
          </a:p>
        </p:txBody>
      </p:sp>
      <p:sp>
        <p:nvSpPr>
          <p:cNvPr id="9" name="Rectangle 8"/>
          <p:cNvSpPr/>
          <p:nvPr/>
        </p:nvSpPr>
        <p:spPr>
          <a:xfrm>
            <a:off x="6648639" y="741252"/>
            <a:ext cx="3514299" cy="369332"/>
          </a:xfrm>
          <a:prstGeom prst="rect">
            <a:avLst/>
          </a:prstGeom>
        </p:spPr>
        <p:txBody>
          <a:bodyPr wrap="square">
            <a:spAutoFit/>
          </a:bodyPr>
          <a:lstStyle/>
          <a:p>
            <a:pPr algn="ctr" fontAlgn="b"/>
            <a:r>
              <a:rPr lang="en-US" b="1" dirty="0" smtClean="0"/>
              <a:t>Table 4. weight vs </a:t>
            </a:r>
            <a:r>
              <a:rPr lang="en-US" b="1" dirty="0" err="1">
                <a:solidFill>
                  <a:srgbClr val="000000"/>
                </a:solidFill>
                <a:latin typeface="Calibri" panose="020F0502020204030204" pitchFamily="34" charset="0"/>
              </a:rPr>
              <a:t>alcohol_use</a:t>
            </a:r>
            <a:endParaRPr lang="en-US" b="1" dirty="0">
              <a:solidFill>
                <a:srgbClr val="000000"/>
              </a:solidFill>
              <a:latin typeface="Calibri" panose="020F0502020204030204" pitchFamily="34" charset="0"/>
            </a:endParaRPr>
          </a:p>
        </p:txBody>
      </p:sp>
      <p:sp>
        <p:nvSpPr>
          <p:cNvPr id="10" name="Rectangle 9"/>
          <p:cNvSpPr/>
          <p:nvPr/>
        </p:nvSpPr>
        <p:spPr>
          <a:xfrm>
            <a:off x="1675070" y="3306975"/>
            <a:ext cx="3753798" cy="369332"/>
          </a:xfrm>
          <a:prstGeom prst="rect">
            <a:avLst/>
          </a:prstGeom>
        </p:spPr>
        <p:txBody>
          <a:bodyPr wrap="square">
            <a:spAutoFit/>
          </a:bodyPr>
          <a:lstStyle/>
          <a:p>
            <a:pPr algn="ctr" fontAlgn="b"/>
            <a:r>
              <a:rPr lang="en-US" b="1" dirty="0" smtClean="0"/>
              <a:t>Table 5. weight vs </a:t>
            </a:r>
            <a:r>
              <a:rPr lang="en-US" b="1" dirty="0" err="1">
                <a:solidFill>
                  <a:srgbClr val="000000"/>
                </a:solidFill>
                <a:latin typeface="Calibri" panose="020F0502020204030204" pitchFamily="34" charset="0"/>
              </a:rPr>
              <a:t>gestation_weeks</a:t>
            </a:r>
            <a:endParaRPr lang="en-US" b="1" dirty="0">
              <a:solidFill>
                <a:srgbClr val="000000"/>
              </a:solidFill>
              <a:latin typeface="Calibri" panose="020F0502020204030204" pitchFamily="34" charset="0"/>
            </a:endParaRPr>
          </a:p>
        </p:txBody>
      </p:sp>
      <p:sp>
        <p:nvSpPr>
          <p:cNvPr id="11" name="Rectangle 10"/>
          <p:cNvSpPr/>
          <p:nvPr/>
        </p:nvSpPr>
        <p:spPr>
          <a:xfrm>
            <a:off x="972876" y="2610983"/>
            <a:ext cx="9058228" cy="338554"/>
          </a:xfrm>
          <a:prstGeom prst="rect">
            <a:avLst/>
          </a:prstGeom>
        </p:spPr>
        <p:txBody>
          <a:bodyPr wrap="square">
            <a:spAutoFit/>
          </a:bodyPr>
          <a:lstStyle/>
          <a:p>
            <a:r>
              <a:rPr lang="en-US" sz="1600" dirty="0">
                <a:solidFill>
                  <a:prstClr val="black"/>
                </a:solidFill>
              </a:rPr>
              <a:t>Low birthweight is associated with mother’ cigarette use and alcohol use ( chi square test, p &lt;0.001)</a:t>
            </a:r>
            <a:endParaRPr lang="en-US" dirty="0"/>
          </a:p>
        </p:txBody>
      </p:sp>
    </p:spTree>
    <p:extLst>
      <p:ext uri="{BB962C8B-B14F-4D97-AF65-F5344CB8AC3E}">
        <p14:creationId xmlns:p14="http://schemas.microsoft.com/office/powerpoint/2010/main" val="2882977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221948929"/>
              </p:ext>
            </p:extLst>
          </p:nvPr>
        </p:nvGraphicFramePr>
        <p:xfrm>
          <a:off x="1268247" y="939932"/>
          <a:ext cx="4152900" cy="1257104"/>
        </p:xfrm>
        <a:graphic>
          <a:graphicData uri="http://schemas.openxmlformats.org/drawingml/2006/table">
            <a:tbl>
              <a:tblPr/>
              <a:tblGrid>
                <a:gridCol w="676275"/>
                <a:gridCol w="1800225"/>
                <a:gridCol w="1676400"/>
              </a:tblGrid>
              <a:tr h="267148">
                <a:tc>
                  <a:txBody>
                    <a:bodyPr/>
                    <a:lstStyle/>
                    <a:p>
                      <a:pPr algn="l" fontAlgn="b"/>
                      <a:r>
                        <a:rPr lang="en-US" sz="1800" b="0"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gridSpan="2">
                  <a:txBody>
                    <a:bodyPr/>
                    <a:lstStyle/>
                    <a:p>
                      <a:pPr algn="l" fontAlgn="b"/>
                      <a:r>
                        <a:rPr lang="en-US" sz="1800" b="0" i="0" u="none" strike="noStrike" dirty="0">
                          <a:solidFill>
                            <a:srgbClr val="000000"/>
                          </a:solidFill>
                          <a:effectLst/>
                          <a:latin typeface="Calibri" panose="020F0502020204030204" pitchFamily="34" charset="0"/>
                        </a:rPr>
                        <a:t>              </a:t>
                      </a:r>
                      <a:r>
                        <a:rPr lang="en-US" sz="1800" b="0" i="0" u="none" strike="noStrike" dirty="0" err="1" smtClean="0">
                          <a:solidFill>
                            <a:srgbClr val="000000"/>
                          </a:solidFill>
                          <a:effectLst/>
                          <a:latin typeface="Calibri" panose="020F0502020204030204" pitchFamily="34" charset="0"/>
                        </a:rPr>
                        <a:t>born_alive_dead</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tc>
              </a:tr>
              <a:tr h="275765">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&gt;=1</a:t>
                      </a:r>
                    </a:p>
                  </a:txBody>
                  <a:tcPr marL="9525" marR="9525" marT="9525" marB="0" anchor="b">
                    <a:lnL>
                      <a:noFill/>
                    </a:lnL>
                    <a:lnR>
                      <a:noFill/>
                    </a:lnR>
                    <a:lnT>
                      <a:noFill/>
                    </a:lnT>
                    <a:lnB>
                      <a:noFill/>
                    </a:lnB>
                  </a:tcPr>
                </a:tc>
              </a:tr>
              <a:tr h="344707">
                <a:tc>
                  <a:txBody>
                    <a:bodyPr/>
                    <a:lstStyle/>
                    <a:p>
                      <a:pPr algn="l" fontAlgn="b"/>
                      <a:r>
                        <a:rPr lang="en-US" sz="1800" b="0" i="0" u="none" strike="noStrike">
                          <a:solidFill>
                            <a:srgbClr val="000000"/>
                          </a:solidFill>
                          <a:effectLst/>
                          <a:latin typeface="Calibri" panose="020F0502020204030204" pitchFamily="34" charset="0"/>
                        </a:rPr>
                        <a:t>LBW</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9246353(6.9%)</a:t>
                      </a:r>
                    </a:p>
                  </a:txBody>
                  <a:tcPr marL="9525" marR="9525" marT="9525" marB="0" anchor="b">
                    <a:lnL>
                      <a:noFill/>
                    </a:lnL>
                    <a:lnR>
                      <a:noFill/>
                    </a:lnR>
                    <a:lnT>
                      <a:noFill/>
                    </a:lnT>
                    <a:lnB>
                      <a:noFill/>
                    </a:lnB>
                  </a:tcPr>
                </a:tc>
                <a:tc>
                  <a:txBody>
                    <a:bodyPr/>
                    <a:lstStyle/>
                    <a:p>
                      <a:pPr algn="l" fontAlgn="b"/>
                      <a:r>
                        <a:rPr lang="en-US" sz="1800" b="1" i="0" u="none" strike="noStrike" dirty="0">
                          <a:solidFill>
                            <a:schemeClr val="accent1"/>
                          </a:solidFill>
                          <a:effectLst/>
                          <a:latin typeface="Calibri" panose="020F0502020204030204" pitchFamily="34" charset="0"/>
                        </a:rPr>
                        <a:t>403371(10.92%)</a:t>
                      </a:r>
                    </a:p>
                  </a:txBody>
                  <a:tcPr marL="9525" marR="9525" marT="9525" marB="0" anchor="b">
                    <a:lnL>
                      <a:noFill/>
                    </a:lnL>
                    <a:lnR>
                      <a:noFill/>
                    </a:lnR>
                    <a:lnT>
                      <a:noFill/>
                    </a:lnT>
                    <a:lnB>
                      <a:noFill/>
                    </a:lnB>
                  </a:tcPr>
                </a:tc>
              </a:tr>
              <a:tr h="344707">
                <a:tc>
                  <a:txBody>
                    <a:bodyPr/>
                    <a:lstStyle/>
                    <a:p>
                      <a:pPr algn="l" fontAlgn="b"/>
                      <a:r>
                        <a:rPr lang="en-US" sz="1800" b="0" i="0" u="none" strike="noStrike" dirty="0">
                          <a:solidFill>
                            <a:srgbClr val="000000"/>
                          </a:solidFill>
                          <a:effectLst/>
                          <a:latin typeface="Calibri" panose="020F0502020204030204" pitchFamily="34" charset="0"/>
                        </a:rPr>
                        <a:t>NBW</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124700000(93.1%)</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3290624(89.08%)</a:t>
                      </a:r>
                    </a:p>
                  </a:txBody>
                  <a:tcPr marL="9525" marR="9525" marT="9525" marB="0" anchor="b">
                    <a:lnL>
                      <a:noFill/>
                    </a:lnL>
                    <a:lnR>
                      <a:noFill/>
                    </a:lnR>
                    <a:lnT>
                      <a:noFill/>
                    </a:lnT>
                    <a:lnB>
                      <a:noFill/>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44995148"/>
              </p:ext>
            </p:extLst>
          </p:nvPr>
        </p:nvGraphicFramePr>
        <p:xfrm>
          <a:off x="1268247" y="2817665"/>
          <a:ext cx="4305584" cy="1540718"/>
        </p:xfrm>
        <a:graphic>
          <a:graphicData uri="http://schemas.openxmlformats.org/drawingml/2006/table">
            <a:tbl>
              <a:tblPr/>
              <a:tblGrid>
                <a:gridCol w="694239"/>
                <a:gridCol w="1890415"/>
                <a:gridCol w="1720930"/>
              </a:tblGrid>
              <a:tr h="457798">
                <a:tc>
                  <a:txBody>
                    <a:bodyPr/>
                    <a:lstStyle/>
                    <a:p>
                      <a:pPr algn="r" fontAlgn="b"/>
                      <a:r>
                        <a:rPr lang="en-US" sz="1800" b="0"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r" fontAlgn="b"/>
                      <a:r>
                        <a:rPr lang="en-US" sz="1800" b="0" i="0" u="none" strike="noStrike" dirty="0" smtClean="0">
                          <a:solidFill>
                            <a:srgbClr val="000000"/>
                          </a:solidFill>
                          <a:effectLst/>
                          <a:latin typeface="Calibri" panose="020F0502020204030204" pitchFamily="34" charset="0"/>
                        </a:rPr>
                        <a:t>                                            </a:t>
                      </a:r>
                      <a:r>
                        <a:rPr lang="en-US" sz="1800" b="0" i="0" u="none" strike="noStrike" dirty="0" err="1" smtClean="0">
                          <a:solidFill>
                            <a:srgbClr val="000000"/>
                          </a:solidFill>
                          <a:effectLst/>
                          <a:latin typeface="Calibri" panose="020F0502020204030204" pitchFamily="34" charset="0"/>
                        </a:rPr>
                        <a:t>born_dead</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270749">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&gt;=1</a:t>
                      </a:r>
                    </a:p>
                  </a:txBody>
                  <a:tcPr marL="9525" marR="9525" marT="9525" marB="0" anchor="b">
                    <a:lnL>
                      <a:noFill/>
                    </a:lnL>
                    <a:lnR>
                      <a:noFill/>
                    </a:lnR>
                    <a:lnT>
                      <a:noFill/>
                    </a:lnT>
                    <a:lnB>
                      <a:noFill/>
                    </a:lnB>
                  </a:tcPr>
                </a:tc>
              </a:tr>
              <a:tr h="349354">
                <a:tc>
                  <a:txBody>
                    <a:bodyPr/>
                    <a:lstStyle/>
                    <a:p>
                      <a:pPr algn="ctr" fontAlgn="b"/>
                      <a:r>
                        <a:rPr lang="en-US" sz="1800" b="0" i="0" u="none" strike="noStrike">
                          <a:solidFill>
                            <a:srgbClr val="000000"/>
                          </a:solidFill>
                          <a:effectLst/>
                          <a:latin typeface="Calibri" panose="020F0502020204030204" pitchFamily="34" charset="0"/>
                        </a:rPr>
                        <a:t>LBW</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8902549(6.94%)</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accent1"/>
                          </a:solidFill>
                          <a:effectLst/>
                          <a:latin typeface="Calibri" panose="020F0502020204030204" pitchFamily="34" charset="0"/>
                        </a:rPr>
                        <a:t>747175(8.01%)</a:t>
                      </a:r>
                    </a:p>
                  </a:txBody>
                  <a:tcPr marL="9525" marR="9525" marT="9525" marB="0" anchor="b">
                    <a:lnL>
                      <a:noFill/>
                    </a:lnL>
                    <a:lnR>
                      <a:noFill/>
                    </a:lnR>
                    <a:lnT>
                      <a:noFill/>
                    </a:lnT>
                    <a:lnB>
                      <a:noFill/>
                    </a:lnB>
                  </a:tcPr>
                </a:tc>
              </a:tr>
              <a:tr h="349354">
                <a:tc>
                  <a:txBody>
                    <a:bodyPr/>
                    <a:lstStyle/>
                    <a:p>
                      <a:pPr algn="ctr" fontAlgn="b"/>
                      <a:r>
                        <a:rPr lang="en-US" sz="1800" b="0" i="0" u="none" strike="noStrike" dirty="0">
                          <a:solidFill>
                            <a:srgbClr val="000000"/>
                          </a:solidFill>
                          <a:effectLst/>
                          <a:latin typeface="Calibri" panose="020F0502020204030204" pitchFamily="34" charset="0"/>
                        </a:rPr>
                        <a:t>NBW</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119400000(93.06%)</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8577437(91.99%)</a:t>
                      </a:r>
                    </a:p>
                  </a:txBody>
                  <a:tcPr marL="9525" marR="9525" marT="9525" marB="0" anchor="b">
                    <a:lnL>
                      <a:noFill/>
                    </a:lnL>
                    <a:lnR>
                      <a:noFill/>
                    </a:lnR>
                    <a:lnT>
                      <a:noFill/>
                    </a:lnT>
                    <a:lnB>
                      <a:noFill/>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18728872"/>
              </p:ext>
            </p:extLst>
          </p:nvPr>
        </p:nvGraphicFramePr>
        <p:xfrm>
          <a:off x="1139872" y="4713130"/>
          <a:ext cx="4892438" cy="1432560"/>
        </p:xfrm>
        <a:graphic>
          <a:graphicData uri="http://schemas.openxmlformats.org/drawingml/2006/table">
            <a:tbl>
              <a:tblPr/>
              <a:tblGrid>
                <a:gridCol w="869144"/>
                <a:gridCol w="1948564"/>
                <a:gridCol w="2074730"/>
              </a:tblGrid>
              <a:tr h="295275">
                <a:tc>
                  <a:txBody>
                    <a:bodyPr/>
                    <a:lstStyle/>
                    <a:p>
                      <a:pPr algn="r" fontAlgn="b"/>
                      <a:r>
                        <a:rPr lang="en-US" sz="1800" b="0"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r" fontAlgn="b"/>
                      <a:r>
                        <a:rPr lang="en-US" sz="1800" b="0" i="0" u="none" strike="noStrike" dirty="0">
                          <a:solidFill>
                            <a:srgbClr val="000000"/>
                          </a:solidFill>
                          <a:effectLst/>
                          <a:latin typeface="Calibri" panose="020F0502020204030204" pitchFamily="34" charset="0"/>
                        </a:rPr>
                        <a:t>                               </a:t>
                      </a:r>
                      <a:r>
                        <a:rPr lang="en-US" sz="1800" b="0" i="0" u="none" strike="noStrike" dirty="0" smtClean="0">
                          <a:solidFill>
                            <a:srgbClr val="000000"/>
                          </a:solidFill>
                          <a:effectLst/>
                          <a:latin typeface="Calibri" panose="020F0502020204030204" pitchFamily="34" charset="0"/>
                        </a:rPr>
                        <a:t>       </a:t>
                      </a:r>
                      <a:r>
                        <a:rPr lang="en-US" sz="1800" b="0" i="0" u="none" strike="noStrike" dirty="0" err="1" smtClean="0">
                          <a:solidFill>
                            <a:srgbClr val="000000"/>
                          </a:solidFill>
                          <a:effectLst/>
                          <a:latin typeface="Calibri" panose="020F0502020204030204" pitchFamily="34" charset="0"/>
                        </a:rPr>
                        <a:t>born_alive_alive</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295275">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&gt;=1</a:t>
                      </a:r>
                    </a:p>
                  </a:txBody>
                  <a:tcPr marL="9525" marR="9525" marT="9525" marB="0" anchor="b">
                    <a:lnL>
                      <a:noFill/>
                    </a:lnL>
                    <a:lnR>
                      <a:noFill/>
                    </a:lnR>
                    <a:lnT>
                      <a:noFill/>
                    </a:lnT>
                    <a:lnB>
                      <a:noFill/>
                    </a:lnB>
                  </a:tcPr>
                </a:tc>
              </a:tr>
              <a:tr h="295275">
                <a:tc>
                  <a:txBody>
                    <a:bodyPr/>
                    <a:lstStyle/>
                    <a:p>
                      <a:pPr algn="ctr" fontAlgn="b"/>
                      <a:r>
                        <a:rPr lang="en-US" sz="1800" b="0" i="0" u="none" strike="noStrike" dirty="0" smtClean="0">
                          <a:solidFill>
                            <a:srgbClr val="000000"/>
                          </a:solidFill>
                          <a:effectLst/>
                          <a:latin typeface="Calibri" panose="020F0502020204030204" pitchFamily="34" charset="0"/>
                        </a:rPr>
                        <a:t>LBW</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4823407(7.43%)</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accent1"/>
                          </a:solidFill>
                          <a:effectLst/>
                          <a:latin typeface="Calibri" panose="020F0502020204030204" pitchFamily="34" charset="0"/>
                        </a:rPr>
                        <a:t>4826317(6.64%)</a:t>
                      </a:r>
                    </a:p>
                  </a:txBody>
                  <a:tcPr marL="9525" marR="9525" marT="9525" marB="0" anchor="b">
                    <a:lnL>
                      <a:noFill/>
                    </a:lnL>
                    <a:lnR>
                      <a:noFill/>
                    </a:lnR>
                    <a:lnT>
                      <a:noFill/>
                    </a:lnT>
                    <a:lnB>
                      <a:noFill/>
                    </a:lnB>
                  </a:tcPr>
                </a:tc>
              </a:tr>
              <a:tr h="190500">
                <a:tc>
                  <a:txBody>
                    <a:bodyPr/>
                    <a:lstStyle/>
                    <a:p>
                      <a:pPr algn="ctr" fontAlgn="b"/>
                      <a:r>
                        <a:rPr lang="en-US" sz="1800" b="0" i="0" u="none" strike="noStrike" dirty="0" smtClean="0">
                          <a:solidFill>
                            <a:srgbClr val="000000"/>
                          </a:solidFill>
                          <a:effectLst/>
                          <a:latin typeface="Calibri" panose="020F0502020204030204" pitchFamily="34" charset="0"/>
                        </a:rPr>
                        <a:t>NBW</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Calibri" panose="020F0502020204030204" pitchFamily="34" charset="0"/>
                        </a:rPr>
                        <a:t>60120000(92.57%)</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67850000(93.36%)</a:t>
                      </a:r>
                    </a:p>
                  </a:txBody>
                  <a:tcPr marL="9525" marR="9525" marT="9525" marB="0" anchor="b">
                    <a:lnL>
                      <a:noFill/>
                    </a:lnL>
                    <a:lnR>
                      <a:noFill/>
                    </a:lnR>
                    <a:lnT>
                      <a:noFill/>
                    </a:lnT>
                    <a:lnB>
                      <a:noFill/>
                    </a:lnB>
                  </a:tcPr>
                </a:tc>
              </a:tr>
            </a:tbl>
          </a:graphicData>
        </a:graphic>
      </p:graphicFrame>
      <p:sp>
        <p:nvSpPr>
          <p:cNvPr id="14" name="Rectangle 13"/>
          <p:cNvSpPr/>
          <p:nvPr/>
        </p:nvSpPr>
        <p:spPr>
          <a:xfrm>
            <a:off x="1268247" y="441696"/>
            <a:ext cx="3563540" cy="369332"/>
          </a:xfrm>
          <a:prstGeom prst="rect">
            <a:avLst/>
          </a:prstGeom>
        </p:spPr>
        <p:txBody>
          <a:bodyPr wrap="none">
            <a:spAutoFit/>
          </a:bodyPr>
          <a:lstStyle/>
          <a:p>
            <a:r>
              <a:rPr lang="en-US" b="1" dirty="0"/>
              <a:t>Table </a:t>
            </a:r>
            <a:r>
              <a:rPr lang="en-US" b="1" dirty="0" smtClean="0"/>
              <a:t>6. </a:t>
            </a:r>
            <a:r>
              <a:rPr lang="en-US" b="1" dirty="0"/>
              <a:t>weight vs </a:t>
            </a:r>
            <a:r>
              <a:rPr lang="en-US" b="1" dirty="0">
                <a:solidFill>
                  <a:srgbClr val="000000"/>
                </a:solidFill>
                <a:latin typeface="Calibri" panose="020F0502020204030204" pitchFamily="34" charset="0"/>
              </a:rPr>
              <a:t> </a:t>
            </a:r>
            <a:r>
              <a:rPr lang="en-US" b="1" dirty="0" err="1">
                <a:solidFill>
                  <a:srgbClr val="000000"/>
                </a:solidFill>
                <a:latin typeface="Calibri" panose="020F0502020204030204" pitchFamily="34" charset="0"/>
              </a:rPr>
              <a:t>born_alive_dead</a:t>
            </a:r>
            <a:endParaRPr lang="en-US" b="1" dirty="0"/>
          </a:p>
        </p:txBody>
      </p:sp>
      <p:sp>
        <p:nvSpPr>
          <p:cNvPr id="15" name="Rectangle 14"/>
          <p:cNvSpPr/>
          <p:nvPr/>
        </p:nvSpPr>
        <p:spPr>
          <a:xfrm>
            <a:off x="1268247" y="2448334"/>
            <a:ext cx="3142592" cy="369332"/>
          </a:xfrm>
          <a:prstGeom prst="rect">
            <a:avLst/>
          </a:prstGeom>
        </p:spPr>
        <p:txBody>
          <a:bodyPr wrap="none">
            <a:spAutoFit/>
          </a:bodyPr>
          <a:lstStyle/>
          <a:p>
            <a:pPr lvl="0"/>
            <a:r>
              <a:rPr lang="en-US" b="1" dirty="0">
                <a:solidFill>
                  <a:prstClr val="black"/>
                </a:solidFill>
              </a:rPr>
              <a:t>Table </a:t>
            </a:r>
            <a:r>
              <a:rPr lang="en-US" b="1" dirty="0" smtClean="0">
                <a:solidFill>
                  <a:prstClr val="black"/>
                </a:solidFill>
              </a:rPr>
              <a:t>7. </a:t>
            </a:r>
            <a:r>
              <a:rPr lang="en-US" b="1" dirty="0">
                <a:solidFill>
                  <a:prstClr val="black"/>
                </a:solidFill>
              </a:rPr>
              <a:t>weight vs </a:t>
            </a:r>
            <a:r>
              <a:rPr lang="en-US" b="1" dirty="0">
                <a:solidFill>
                  <a:srgbClr val="000000"/>
                </a:solidFill>
                <a:latin typeface="Calibri" panose="020F0502020204030204" pitchFamily="34" charset="0"/>
              </a:rPr>
              <a:t> </a:t>
            </a:r>
            <a:r>
              <a:rPr lang="en-US" b="1" dirty="0" err="1" smtClean="0">
                <a:solidFill>
                  <a:srgbClr val="000000"/>
                </a:solidFill>
                <a:latin typeface="Calibri" panose="020F0502020204030204" pitchFamily="34" charset="0"/>
              </a:rPr>
              <a:t>born_dead</a:t>
            </a:r>
            <a:endParaRPr lang="en-US" b="1" dirty="0">
              <a:solidFill>
                <a:prstClr val="black"/>
              </a:solidFill>
            </a:endParaRPr>
          </a:p>
        </p:txBody>
      </p:sp>
      <p:sp>
        <p:nvSpPr>
          <p:cNvPr id="16" name="Rectangle 15"/>
          <p:cNvSpPr/>
          <p:nvPr/>
        </p:nvSpPr>
        <p:spPr>
          <a:xfrm>
            <a:off x="1268247" y="4528464"/>
            <a:ext cx="3563155" cy="369332"/>
          </a:xfrm>
          <a:prstGeom prst="rect">
            <a:avLst/>
          </a:prstGeom>
        </p:spPr>
        <p:txBody>
          <a:bodyPr wrap="none">
            <a:spAutoFit/>
          </a:bodyPr>
          <a:lstStyle/>
          <a:p>
            <a:pPr lvl="0"/>
            <a:r>
              <a:rPr lang="en-US" b="1" dirty="0">
                <a:solidFill>
                  <a:prstClr val="black"/>
                </a:solidFill>
              </a:rPr>
              <a:t>Table </a:t>
            </a:r>
            <a:r>
              <a:rPr lang="en-US" b="1" dirty="0" smtClean="0">
                <a:solidFill>
                  <a:prstClr val="black"/>
                </a:solidFill>
              </a:rPr>
              <a:t>8. </a:t>
            </a:r>
            <a:r>
              <a:rPr lang="en-US" b="1" dirty="0">
                <a:solidFill>
                  <a:prstClr val="black"/>
                </a:solidFill>
              </a:rPr>
              <a:t>weight vs </a:t>
            </a:r>
            <a:r>
              <a:rPr lang="en-US" b="1" dirty="0">
                <a:solidFill>
                  <a:srgbClr val="000000"/>
                </a:solidFill>
                <a:latin typeface="Calibri" panose="020F0502020204030204" pitchFamily="34" charset="0"/>
              </a:rPr>
              <a:t> </a:t>
            </a:r>
            <a:r>
              <a:rPr lang="en-US" b="1" dirty="0" err="1" smtClean="0">
                <a:solidFill>
                  <a:srgbClr val="000000"/>
                </a:solidFill>
                <a:latin typeface="Calibri" panose="020F0502020204030204" pitchFamily="34" charset="0"/>
              </a:rPr>
              <a:t>born_alive_alive</a:t>
            </a:r>
            <a:endParaRPr lang="en-US" b="1" dirty="0">
              <a:solidFill>
                <a:prstClr val="black"/>
              </a:solidFill>
            </a:endParaRPr>
          </a:p>
        </p:txBody>
      </p:sp>
      <p:sp>
        <p:nvSpPr>
          <p:cNvPr id="17" name="Rectangle 16"/>
          <p:cNvSpPr/>
          <p:nvPr/>
        </p:nvSpPr>
        <p:spPr>
          <a:xfrm>
            <a:off x="8102221" y="1986668"/>
            <a:ext cx="3107140" cy="830997"/>
          </a:xfrm>
          <a:prstGeom prst="rect">
            <a:avLst/>
          </a:prstGeom>
        </p:spPr>
        <p:txBody>
          <a:bodyPr wrap="square">
            <a:spAutoFit/>
          </a:bodyPr>
          <a:lstStyle/>
          <a:p>
            <a:pPr lvl="0" algn="just"/>
            <a:r>
              <a:rPr lang="en-US" sz="1600" dirty="0">
                <a:solidFill>
                  <a:prstClr val="black"/>
                </a:solidFill>
              </a:rPr>
              <a:t>Low birthweight is associated with mother’s dead baby delivery history( chi square test, p &lt;0.001)</a:t>
            </a:r>
          </a:p>
        </p:txBody>
      </p:sp>
      <p:sp>
        <p:nvSpPr>
          <p:cNvPr id="18" name="Rectangle 17"/>
          <p:cNvSpPr/>
          <p:nvPr/>
        </p:nvSpPr>
        <p:spPr>
          <a:xfrm>
            <a:off x="8102221" y="4897796"/>
            <a:ext cx="3107140" cy="830997"/>
          </a:xfrm>
          <a:prstGeom prst="rect">
            <a:avLst/>
          </a:prstGeom>
        </p:spPr>
        <p:txBody>
          <a:bodyPr wrap="square">
            <a:spAutoFit/>
          </a:bodyPr>
          <a:lstStyle/>
          <a:p>
            <a:pPr lvl="0" algn="just"/>
            <a:r>
              <a:rPr lang="en-US" sz="1600" dirty="0">
                <a:solidFill>
                  <a:prstClr val="black"/>
                </a:solidFill>
              </a:rPr>
              <a:t>Low birthweight is associated with mother’s living baby delivery history( chi square test, p &lt;0.001)</a:t>
            </a:r>
          </a:p>
        </p:txBody>
      </p:sp>
    </p:spTree>
    <p:extLst>
      <p:ext uri="{BB962C8B-B14F-4D97-AF65-F5344CB8AC3E}">
        <p14:creationId xmlns:p14="http://schemas.microsoft.com/office/powerpoint/2010/main" val="1719179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708" y="528898"/>
            <a:ext cx="10515600" cy="1325563"/>
          </a:xfrm>
        </p:spPr>
        <p:txBody>
          <a:bodyPr>
            <a:normAutofit/>
          </a:bodyPr>
          <a:lstStyle/>
          <a:p>
            <a:r>
              <a:rPr lang="en-US" sz="4000" b="1" dirty="0" smtClean="0"/>
              <a:t>Summary of explanatory analysis for LBW</a:t>
            </a:r>
            <a:endParaRPr lang="en-US" sz="4000" b="1" dirty="0"/>
          </a:p>
        </p:txBody>
      </p:sp>
      <p:sp>
        <p:nvSpPr>
          <p:cNvPr id="3" name="Content Placeholder 2"/>
          <p:cNvSpPr>
            <a:spLocks noGrp="1"/>
          </p:cNvSpPr>
          <p:nvPr>
            <p:ph idx="1"/>
          </p:nvPr>
        </p:nvSpPr>
        <p:spPr>
          <a:xfrm>
            <a:off x="1419367" y="1893770"/>
            <a:ext cx="8202305" cy="3466530"/>
          </a:xfrm>
        </p:spPr>
        <p:txBody>
          <a:bodyPr>
            <a:normAutofit fontScale="92500" lnSpcReduction="10000"/>
          </a:bodyPr>
          <a:lstStyle/>
          <a:p>
            <a:pPr algn="just"/>
            <a:r>
              <a:rPr lang="en-US" dirty="0" smtClean="0"/>
              <a:t>Slow increase from 1980 to 2008.</a:t>
            </a:r>
          </a:p>
          <a:p>
            <a:pPr algn="just"/>
            <a:r>
              <a:rPr lang="en-US" dirty="0" smtClean="0"/>
              <a:t>Varies from state to state. </a:t>
            </a:r>
          </a:p>
          <a:p>
            <a:pPr algn="just"/>
            <a:r>
              <a:rPr lang="en-US" dirty="0" smtClean="0"/>
              <a:t>Higher in mothers who are African American, </a:t>
            </a:r>
            <a:r>
              <a:rPr lang="en-US" dirty="0"/>
              <a:t>smoking or drinking, </a:t>
            </a:r>
            <a:r>
              <a:rPr lang="en-US" dirty="0" smtClean="0"/>
              <a:t>teenagers, mother over 40s, or mother having dead baby before.</a:t>
            </a:r>
          </a:p>
          <a:p>
            <a:pPr algn="just"/>
            <a:r>
              <a:rPr lang="en-US" dirty="0" smtClean="0"/>
              <a:t>Extremely high in mother whose gestation weeks is less than 32 weeks.</a:t>
            </a:r>
          </a:p>
          <a:p>
            <a:pPr algn="just"/>
            <a:r>
              <a:rPr lang="en-US" dirty="0" smtClean="0"/>
              <a:t>Chi-square tests show baby birth weight has association with maternal factors mentioned above(p&lt;0.001).</a:t>
            </a:r>
          </a:p>
          <a:p>
            <a:pPr algn="just"/>
            <a:endParaRPr lang="en-US" dirty="0" smtClean="0"/>
          </a:p>
          <a:p>
            <a:pPr marL="0" indent="0" algn="just">
              <a:buNone/>
            </a:pPr>
            <a:endParaRPr lang="en-US" dirty="0"/>
          </a:p>
        </p:txBody>
      </p:sp>
    </p:spTree>
    <p:extLst>
      <p:ext uri="{BB962C8B-B14F-4D97-AF65-F5344CB8AC3E}">
        <p14:creationId xmlns:p14="http://schemas.microsoft.com/office/powerpoint/2010/main" val="2256101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7750" y="1975561"/>
            <a:ext cx="4539019" cy="1325563"/>
          </a:xfrm>
        </p:spPr>
        <p:txBody>
          <a:bodyPr/>
          <a:lstStyle/>
          <a:p>
            <a:r>
              <a:rPr lang="en-US" b="1" dirty="0" smtClean="0"/>
              <a:t>Statistic Modeling</a:t>
            </a:r>
            <a:endParaRPr lang="en-US" b="1" dirty="0"/>
          </a:p>
        </p:txBody>
      </p:sp>
    </p:spTree>
    <p:extLst>
      <p:ext uri="{BB962C8B-B14F-4D97-AF65-F5344CB8AC3E}">
        <p14:creationId xmlns:p14="http://schemas.microsoft.com/office/powerpoint/2010/main" val="1798045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Method</a:t>
            </a:r>
            <a:endParaRPr lang="en-US" sz="4000" b="1" dirty="0"/>
          </a:p>
        </p:txBody>
      </p:sp>
      <p:sp>
        <p:nvSpPr>
          <p:cNvPr id="3" name="Content Placeholder 2"/>
          <p:cNvSpPr>
            <a:spLocks noGrp="1"/>
          </p:cNvSpPr>
          <p:nvPr>
            <p:ph idx="1"/>
          </p:nvPr>
        </p:nvSpPr>
        <p:spPr>
          <a:xfrm>
            <a:off x="838200" y="1825625"/>
            <a:ext cx="9888940" cy="2405181"/>
          </a:xfrm>
        </p:spPr>
        <p:txBody>
          <a:bodyPr/>
          <a:lstStyle/>
          <a:p>
            <a:pPr algn="just"/>
            <a:r>
              <a:rPr lang="en-US" dirty="0" smtClean="0"/>
              <a:t>Building linear regression model using all risk factors/maternal risk factors.</a:t>
            </a:r>
          </a:p>
          <a:p>
            <a:pPr algn="just"/>
            <a:r>
              <a:rPr lang="en-US" dirty="0" smtClean="0"/>
              <a:t>Finding useful models by subset(exhaustive) selection and step wise selection.</a:t>
            </a:r>
          </a:p>
          <a:p>
            <a:pPr algn="just"/>
            <a:r>
              <a:rPr lang="en-US" dirty="0" smtClean="0"/>
              <a:t>Setting up binary logistic regression models for each study area.</a:t>
            </a:r>
          </a:p>
          <a:p>
            <a:pPr algn="just"/>
            <a:endParaRPr lang="en-US" dirty="0"/>
          </a:p>
        </p:txBody>
      </p:sp>
    </p:spTree>
    <p:extLst>
      <p:ext uri="{BB962C8B-B14F-4D97-AF65-F5344CB8AC3E}">
        <p14:creationId xmlns:p14="http://schemas.microsoft.com/office/powerpoint/2010/main" val="47086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887" y="191068"/>
            <a:ext cx="5112225" cy="1335847"/>
          </a:xfrm>
        </p:spPr>
        <p:txBody>
          <a:bodyPr>
            <a:normAutofit/>
          </a:bodyPr>
          <a:lstStyle/>
          <a:p>
            <a:r>
              <a:rPr lang="en-US" sz="3600" b="1" dirty="0"/>
              <a:t>Linear regression </a:t>
            </a:r>
            <a:r>
              <a:rPr lang="en-US" sz="3600" b="1" dirty="0" smtClean="0"/>
              <a:t>model</a:t>
            </a:r>
            <a:endParaRPr lang="en-US" sz="3600" b="1" dirty="0"/>
          </a:p>
        </p:txBody>
      </p:sp>
      <p:sp>
        <p:nvSpPr>
          <p:cNvPr id="3" name="Content Placeholder 2"/>
          <p:cNvSpPr>
            <a:spLocks noGrp="1"/>
          </p:cNvSpPr>
          <p:nvPr>
            <p:ph idx="1"/>
          </p:nvPr>
        </p:nvSpPr>
        <p:spPr>
          <a:xfrm>
            <a:off x="838200" y="1526915"/>
            <a:ext cx="10515600" cy="4351338"/>
          </a:xfrm>
        </p:spPr>
        <p:txBody>
          <a:bodyPr>
            <a:normAutofit/>
          </a:bodyPr>
          <a:lstStyle/>
          <a:p>
            <a:r>
              <a:rPr lang="en-US" dirty="0" smtClean="0"/>
              <a:t> Response variable: </a:t>
            </a:r>
            <a:r>
              <a:rPr lang="en-US" dirty="0" err="1" smtClean="0">
                <a:solidFill>
                  <a:schemeClr val="accent1"/>
                </a:solidFill>
              </a:rPr>
              <a:t>weight_pounds</a:t>
            </a:r>
            <a:r>
              <a:rPr lang="en-US" dirty="0" smtClean="0">
                <a:solidFill>
                  <a:schemeClr val="accent1"/>
                </a:solidFill>
              </a:rPr>
              <a:t> </a:t>
            </a:r>
            <a:r>
              <a:rPr lang="en-US" dirty="0" smtClean="0"/>
              <a:t>(New born baby)</a:t>
            </a:r>
          </a:p>
          <a:p>
            <a:pPr marL="0" indent="0">
              <a:buNone/>
            </a:pPr>
            <a:r>
              <a:rPr lang="en-US" dirty="0" smtClean="0"/>
              <a:t>     Independent variables: maternal /all risk factors</a:t>
            </a:r>
          </a:p>
          <a:p>
            <a:pPr marL="0" indent="0">
              <a:buNone/>
            </a:pPr>
            <a:r>
              <a:rPr lang="en-US" dirty="0"/>
              <a:t> </a:t>
            </a:r>
            <a:r>
              <a:rPr lang="en-US" dirty="0" smtClean="0"/>
              <a:t>    Dummy variables:</a:t>
            </a:r>
          </a:p>
          <a:p>
            <a:pPr marL="0" indent="0">
              <a:buNone/>
            </a:pPr>
            <a:endParaRPr lang="en-US" dirty="0" smtClean="0"/>
          </a:p>
          <a:p>
            <a:pPr marL="0" indent="0">
              <a:buNone/>
            </a:pPr>
            <a:r>
              <a:rPr lang="en-US" dirty="0"/>
              <a:t> </a:t>
            </a:r>
            <a:r>
              <a:rPr lang="en-US" dirty="0" smtClean="0"/>
              <a:t>     </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24252841"/>
              </p:ext>
            </p:extLst>
          </p:nvPr>
        </p:nvGraphicFramePr>
        <p:xfrm>
          <a:off x="2213400" y="3244898"/>
          <a:ext cx="6438712" cy="2343150"/>
        </p:xfrm>
        <a:graphic>
          <a:graphicData uri="http://schemas.openxmlformats.org/drawingml/2006/table">
            <a:tbl>
              <a:tblPr/>
              <a:tblGrid>
                <a:gridCol w="2372156"/>
                <a:gridCol w="1016639"/>
                <a:gridCol w="1016639"/>
                <a:gridCol w="1016639"/>
                <a:gridCol w="1016639"/>
              </a:tblGrid>
              <a:tr h="266700">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3">
                  <a:txBody>
                    <a:bodyPr/>
                    <a:lstStyle/>
                    <a:p>
                      <a:pPr algn="l" fontAlgn="t"/>
                      <a:r>
                        <a:rPr lang="en-US" sz="2000" b="0" i="0" u="none" strike="noStrike">
                          <a:solidFill>
                            <a:srgbClr val="000000"/>
                          </a:solidFill>
                          <a:effectLst/>
                          <a:latin typeface="Arial" panose="020B0604020202020204" pitchFamily="34" charset="0"/>
                        </a:rPr>
                        <a:t>               Design Variables</a:t>
                      </a:r>
                    </a:p>
                  </a:txBody>
                  <a:tcPr marL="9525" marR="9525" marT="9525"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405765">
                <a:tc>
                  <a:txBody>
                    <a:bodyPr/>
                    <a:lstStyle/>
                    <a:p>
                      <a:pPr algn="l" fontAlgn="t"/>
                      <a:r>
                        <a:rPr lang="en-US" sz="2000" b="0" i="0" u="none" strike="noStrike" dirty="0" err="1">
                          <a:solidFill>
                            <a:srgbClr val="000000"/>
                          </a:solidFill>
                          <a:effectLst/>
                          <a:latin typeface="Arial" panose="020B0604020202020204" pitchFamily="34" charset="0"/>
                        </a:rPr>
                        <a:t>m_white</a:t>
                      </a:r>
                      <a:endParaRPr lang="en-US" sz="2000" b="0" i="0" u="none" strike="noStrike" dirty="0">
                        <a:solidFill>
                          <a:srgbClr val="000000"/>
                        </a:solidFill>
                        <a:effectLst/>
                        <a:latin typeface="Arial" panose="020B0604020202020204" pitchFamily="34" charset="0"/>
                      </a:endParaRP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1</a:t>
                      </a:r>
                    </a:p>
                  </a:txBody>
                  <a:tcPr marL="9525" marR="9525" marT="9525" marB="0">
                    <a:lnL>
                      <a:noFill/>
                    </a:lnL>
                    <a:lnR>
                      <a:noFill/>
                    </a:lnR>
                    <a:lnT>
                      <a:noFill/>
                    </a:lnT>
                    <a:lnB>
                      <a:noFill/>
                    </a:lnB>
                  </a:tcPr>
                </a:tc>
                <a:tc>
                  <a:txBody>
                    <a:bodyPr/>
                    <a:lstStyle/>
                    <a:p>
                      <a:pPr algn="l" fontAlgn="t"/>
                      <a:r>
                        <a:rPr lang="en-US" sz="2000" b="0" i="0" u="none" strike="noStrike" dirty="0">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dirty="0">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0</a:t>
                      </a:r>
                    </a:p>
                  </a:txBody>
                  <a:tcPr marL="9525" marR="9525" marT="9525" marB="0">
                    <a:lnL>
                      <a:noFill/>
                    </a:lnL>
                    <a:lnR>
                      <a:noFill/>
                    </a:lnR>
                    <a:lnT>
                      <a:noFill/>
                    </a:lnT>
                    <a:lnB>
                      <a:noFill/>
                    </a:lnB>
                  </a:tcPr>
                </a:tc>
              </a:tr>
              <a:tr h="405765">
                <a:tc>
                  <a:txBody>
                    <a:bodyPr/>
                    <a:lstStyle/>
                    <a:p>
                      <a:pPr algn="l" fontAlgn="t"/>
                      <a:r>
                        <a:rPr lang="en-US" sz="2000" b="0" i="0" u="none" strike="noStrike" dirty="0" err="1">
                          <a:solidFill>
                            <a:srgbClr val="000000"/>
                          </a:solidFill>
                          <a:effectLst/>
                          <a:latin typeface="Arial" panose="020B0604020202020204" pitchFamily="34" charset="0"/>
                        </a:rPr>
                        <a:t>m_indian</a:t>
                      </a:r>
                      <a:endParaRPr lang="en-US" sz="2000" b="0" i="0" u="none" strike="noStrike" dirty="0">
                        <a:solidFill>
                          <a:srgbClr val="000000"/>
                        </a:solidFill>
                        <a:effectLst/>
                        <a:latin typeface="Arial" panose="020B0604020202020204" pitchFamily="34" charset="0"/>
                      </a:endParaRPr>
                    </a:p>
                  </a:txBody>
                  <a:tcPr marL="9525" marR="9525" marT="9525" marB="0">
                    <a:lnL>
                      <a:noFill/>
                    </a:lnL>
                    <a:lnR>
                      <a:noFill/>
                    </a:lnR>
                    <a:lnT>
                      <a:noFill/>
                    </a:lnT>
                    <a:lnB>
                      <a:noFill/>
                    </a:lnB>
                  </a:tcPr>
                </a:tc>
                <a:tc>
                  <a:txBody>
                    <a:bodyPr/>
                    <a:lstStyle/>
                    <a:p>
                      <a:pPr algn="l" fontAlgn="t"/>
                      <a:r>
                        <a:rPr lang="en-US" sz="2000" b="0" i="0" u="none" strike="noStrike" dirty="0">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1</a:t>
                      </a: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0</a:t>
                      </a:r>
                    </a:p>
                  </a:txBody>
                  <a:tcPr marL="9525" marR="9525" marT="9525" marB="0">
                    <a:lnL>
                      <a:noFill/>
                    </a:lnL>
                    <a:lnR>
                      <a:noFill/>
                    </a:lnR>
                    <a:lnT>
                      <a:noFill/>
                    </a:lnT>
                    <a:lnB>
                      <a:noFill/>
                    </a:lnB>
                  </a:tcPr>
                </a:tc>
              </a:tr>
              <a:tr h="405765">
                <a:tc>
                  <a:txBody>
                    <a:bodyPr/>
                    <a:lstStyle/>
                    <a:p>
                      <a:pPr algn="l" fontAlgn="t"/>
                      <a:r>
                        <a:rPr lang="en-US" sz="2000" b="0" i="0" u="none" strike="noStrike" dirty="0" err="1">
                          <a:solidFill>
                            <a:srgbClr val="000000"/>
                          </a:solidFill>
                          <a:effectLst/>
                          <a:latin typeface="Arial" panose="020B0604020202020204" pitchFamily="34" charset="0"/>
                        </a:rPr>
                        <a:t>m_asian</a:t>
                      </a:r>
                      <a:endParaRPr lang="en-US" sz="2000" b="0" i="0" u="none" strike="noStrike" dirty="0">
                        <a:solidFill>
                          <a:srgbClr val="000000"/>
                        </a:solidFill>
                        <a:effectLst/>
                        <a:latin typeface="Arial" panose="020B0604020202020204" pitchFamily="34" charset="0"/>
                      </a:endParaRPr>
                    </a:p>
                  </a:txBody>
                  <a:tcPr marL="9525" marR="9525" marT="9525" marB="0">
                    <a:lnL>
                      <a:noFill/>
                    </a:lnL>
                    <a:lnR>
                      <a:noFill/>
                    </a:lnR>
                    <a:lnT>
                      <a:noFill/>
                    </a:lnT>
                    <a:lnB>
                      <a:noFill/>
                    </a:lnB>
                  </a:tcPr>
                </a:tc>
                <a:tc>
                  <a:txBody>
                    <a:bodyPr/>
                    <a:lstStyle/>
                    <a:p>
                      <a:pPr algn="l" fontAlgn="t"/>
                      <a:r>
                        <a:rPr lang="en-US" sz="2000" b="0" i="0" u="none" strike="noStrike" dirty="0">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1</a:t>
                      </a: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0</a:t>
                      </a:r>
                    </a:p>
                  </a:txBody>
                  <a:tcPr marL="9525" marR="9525" marT="9525" marB="0">
                    <a:lnL>
                      <a:noFill/>
                    </a:lnL>
                    <a:lnR>
                      <a:noFill/>
                    </a:lnR>
                    <a:lnT>
                      <a:noFill/>
                    </a:lnT>
                    <a:lnB>
                      <a:noFill/>
                    </a:lnB>
                  </a:tcPr>
                </a:tc>
              </a:tr>
              <a:tr h="405765">
                <a:tc>
                  <a:txBody>
                    <a:bodyPr/>
                    <a:lstStyle/>
                    <a:p>
                      <a:pPr algn="l" fontAlgn="t"/>
                      <a:r>
                        <a:rPr lang="en-US" sz="2000" b="0" i="0" u="none" strike="noStrike">
                          <a:solidFill>
                            <a:srgbClr val="000000"/>
                          </a:solidFill>
                          <a:effectLst/>
                          <a:latin typeface="Arial" panose="020B0604020202020204" pitchFamily="34" charset="0"/>
                        </a:rPr>
                        <a:t>m_other</a:t>
                      </a:r>
                    </a:p>
                  </a:txBody>
                  <a:tcPr marL="9525" marR="9525" marT="9525" marB="0">
                    <a:lnL>
                      <a:noFill/>
                    </a:lnL>
                    <a:lnR>
                      <a:noFill/>
                    </a:lnR>
                    <a:lnT>
                      <a:noFill/>
                    </a:lnT>
                    <a:lnB>
                      <a:noFill/>
                    </a:lnB>
                  </a:tcPr>
                </a:tc>
                <a:tc>
                  <a:txBody>
                    <a:bodyPr/>
                    <a:lstStyle/>
                    <a:p>
                      <a:pPr algn="l" fontAlgn="t"/>
                      <a:r>
                        <a:rPr lang="en-US" sz="2000" b="0" i="0" u="none" strike="noStrike" dirty="0">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dirty="0">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1</a:t>
                      </a:r>
                    </a:p>
                  </a:txBody>
                  <a:tcPr marL="9525" marR="9525" marT="9525" marB="0">
                    <a:lnL>
                      <a:noFill/>
                    </a:lnL>
                    <a:lnR>
                      <a:noFill/>
                    </a:lnR>
                    <a:lnT>
                      <a:noFill/>
                    </a:lnT>
                    <a:lnB>
                      <a:noFill/>
                    </a:lnB>
                  </a:tcPr>
                </a:tc>
              </a:tr>
              <a:tr h="405765">
                <a:tc>
                  <a:txBody>
                    <a:bodyPr/>
                    <a:lstStyle/>
                    <a:p>
                      <a:pPr algn="l" fontAlgn="t"/>
                      <a:r>
                        <a:rPr lang="en-US" sz="2000" b="0" i="0" u="none" strike="noStrike" dirty="0" err="1" smtClean="0">
                          <a:solidFill>
                            <a:srgbClr val="000000"/>
                          </a:solidFill>
                          <a:effectLst/>
                          <a:latin typeface="Arial" panose="020B0604020202020204" pitchFamily="34" charset="0"/>
                        </a:rPr>
                        <a:t>m_Arican_Amerian</a:t>
                      </a:r>
                      <a:endParaRPr lang="en-US" sz="2000" b="0" i="0" u="none" strike="noStrike" dirty="0">
                        <a:solidFill>
                          <a:srgbClr val="000000"/>
                        </a:solidFill>
                        <a:effectLst/>
                        <a:latin typeface="Arial" panose="020B0604020202020204" pitchFamily="34" charset="0"/>
                      </a:endParaRPr>
                    </a:p>
                  </a:txBody>
                  <a:tcPr marL="9525" marR="9525" marT="9525" marB="0">
                    <a:lnL>
                      <a:noFill/>
                    </a:lnL>
                    <a:lnR>
                      <a:noFill/>
                    </a:lnR>
                    <a:lnT>
                      <a:noFill/>
                    </a:lnT>
                    <a:lnB>
                      <a:noFill/>
                    </a:lnB>
                  </a:tcPr>
                </a:tc>
                <a:tc>
                  <a:txBody>
                    <a:bodyPr/>
                    <a:lstStyle/>
                    <a:p>
                      <a:pPr algn="l" fontAlgn="t"/>
                      <a:r>
                        <a:rPr lang="en-US" sz="2000" b="0" i="0" u="none" strike="noStrike">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dirty="0">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dirty="0">
                          <a:solidFill>
                            <a:srgbClr val="000000"/>
                          </a:solidFill>
                          <a:effectLst/>
                          <a:latin typeface="Arial" panose="020B0604020202020204" pitchFamily="34" charset="0"/>
                        </a:rPr>
                        <a:t>0</a:t>
                      </a:r>
                    </a:p>
                  </a:txBody>
                  <a:tcPr marL="9525" marR="9525" marT="9525" marB="0">
                    <a:lnL>
                      <a:noFill/>
                    </a:lnL>
                    <a:lnR>
                      <a:noFill/>
                    </a:lnR>
                    <a:lnT>
                      <a:noFill/>
                    </a:lnT>
                    <a:lnB>
                      <a:noFill/>
                    </a:lnB>
                  </a:tcPr>
                </a:tc>
                <a:tc>
                  <a:txBody>
                    <a:bodyPr/>
                    <a:lstStyle/>
                    <a:p>
                      <a:pPr algn="l" fontAlgn="t"/>
                      <a:r>
                        <a:rPr lang="en-US" sz="2000" b="0" i="0" u="none" strike="noStrike" dirty="0">
                          <a:solidFill>
                            <a:srgbClr val="000000"/>
                          </a:solidFill>
                          <a:effectLst/>
                          <a:latin typeface="Arial" panose="020B0604020202020204" pitchFamily="34" charset="0"/>
                        </a:rPr>
                        <a:t>0</a:t>
                      </a:r>
                    </a:p>
                  </a:txBody>
                  <a:tcPr marL="9525" marR="9525" marT="9525" marB="0">
                    <a:lnL>
                      <a:noFill/>
                    </a:lnL>
                    <a:lnR>
                      <a:noFill/>
                    </a:lnR>
                    <a:lnT>
                      <a:noFill/>
                    </a:lnT>
                    <a:lnB>
                      <a:noFill/>
                    </a:lnB>
                  </a:tcPr>
                </a:tc>
              </a:tr>
            </a:tbl>
          </a:graphicData>
        </a:graphic>
      </p:graphicFrame>
    </p:spTree>
    <p:extLst>
      <p:ext uri="{BB962C8B-B14F-4D97-AF65-F5344CB8AC3E}">
        <p14:creationId xmlns:p14="http://schemas.microsoft.com/office/powerpoint/2010/main" val="2028508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848" y="1730091"/>
            <a:ext cx="10515600" cy="3578888"/>
          </a:xfrm>
        </p:spPr>
        <p:txBody>
          <a:bodyPr>
            <a:normAutofit fontScale="92500"/>
          </a:bodyPr>
          <a:lstStyle/>
          <a:p>
            <a:r>
              <a:rPr lang="en-US" dirty="0"/>
              <a:t> Final model </a:t>
            </a:r>
          </a:p>
          <a:p>
            <a:pPr marL="0" indent="0">
              <a:buNone/>
            </a:pPr>
            <a:r>
              <a:rPr lang="en-US" dirty="0"/>
              <a:t>   1. Maternal factors model : R</a:t>
            </a:r>
            <a:r>
              <a:rPr lang="en-US" baseline="30000" dirty="0"/>
              <a:t>2 </a:t>
            </a:r>
            <a:r>
              <a:rPr lang="en-US" dirty="0"/>
              <a:t> = </a:t>
            </a:r>
            <a:r>
              <a:rPr lang="en-US" dirty="0" smtClean="0"/>
              <a:t>0.34</a:t>
            </a:r>
            <a:endParaRPr lang="en-US" dirty="0"/>
          </a:p>
          <a:p>
            <a:pPr marL="0" indent="0">
              <a:buNone/>
            </a:pPr>
            <a:r>
              <a:rPr lang="en-US" dirty="0"/>
              <a:t>   </a:t>
            </a:r>
            <a:r>
              <a:rPr lang="en-US" dirty="0" err="1" smtClean="0"/>
              <a:t>Weight_pounds</a:t>
            </a:r>
            <a:r>
              <a:rPr lang="en-US" dirty="0" smtClean="0"/>
              <a:t>=3.472+0.0006*m_age+0.302*m_white+0.536*</a:t>
            </a:r>
            <a:r>
              <a:rPr lang="en-US" dirty="0" err="1" smtClean="0"/>
              <a:t>m_indian</a:t>
            </a:r>
            <a:endParaRPr lang="en-US" dirty="0"/>
          </a:p>
          <a:p>
            <a:pPr marL="0" indent="0">
              <a:buNone/>
            </a:pPr>
            <a:r>
              <a:rPr lang="en-US" dirty="0"/>
              <a:t>                     +0.267*m_asian+0.154*m_other-0.0002*cigar-0.0014*drinks</a:t>
            </a:r>
          </a:p>
          <a:p>
            <a:pPr marL="0" indent="0">
              <a:buNone/>
            </a:pPr>
            <a:r>
              <a:rPr lang="en-US" dirty="0"/>
              <a:t>                     +0.074*mother_married+0.024*</a:t>
            </a:r>
            <a:r>
              <a:rPr lang="en-US" dirty="0" err="1"/>
              <a:t>born_alive_alive</a:t>
            </a:r>
            <a:endParaRPr lang="en-US" dirty="0"/>
          </a:p>
          <a:p>
            <a:pPr marL="0" indent="0">
              <a:buNone/>
            </a:pPr>
            <a:r>
              <a:rPr lang="en-US" dirty="0"/>
              <a:t>                     -0.163*born_alive_dead-0.014*born_dead+0.105*</a:t>
            </a:r>
            <a:r>
              <a:rPr lang="en-US" dirty="0" err="1"/>
              <a:t>ever_born</a:t>
            </a:r>
            <a:endParaRPr lang="en-US" dirty="0"/>
          </a:p>
          <a:p>
            <a:pPr marL="0" indent="0">
              <a:buNone/>
            </a:pPr>
            <a:r>
              <a:rPr lang="en-US" dirty="0"/>
              <a:t>                     +0.252*gestation_weeks+0.007*</a:t>
            </a:r>
            <a:r>
              <a:rPr lang="en-US" dirty="0" err="1"/>
              <a:t>weight_gain_pounds</a:t>
            </a:r>
            <a:endParaRPr lang="en-US" dirty="0"/>
          </a:p>
          <a:p>
            <a:endParaRPr lang="en-US" dirty="0"/>
          </a:p>
        </p:txBody>
      </p:sp>
      <p:sp>
        <p:nvSpPr>
          <p:cNvPr id="4" name="Rectangle 3"/>
          <p:cNvSpPr/>
          <p:nvPr/>
        </p:nvSpPr>
        <p:spPr>
          <a:xfrm>
            <a:off x="3949939" y="512760"/>
            <a:ext cx="4537781" cy="646331"/>
          </a:xfrm>
          <a:prstGeom prst="rect">
            <a:avLst/>
          </a:prstGeom>
        </p:spPr>
        <p:txBody>
          <a:bodyPr wrap="none">
            <a:spAutoFit/>
          </a:bodyPr>
          <a:lstStyle/>
          <a:p>
            <a:r>
              <a:rPr lang="en-US" sz="3600" b="1" dirty="0">
                <a:solidFill>
                  <a:prstClr val="black"/>
                </a:solidFill>
                <a:latin typeface="Calibri Light" panose="020F0302020204030204"/>
                <a:ea typeface="+mj-ea"/>
                <a:cs typeface="+mj-cs"/>
              </a:rPr>
              <a:t>Linear regression model</a:t>
            </a:r>
            <a:endParaRPr lang="en-US" dirty="0"/>
          </a:p>
        </p:txBody>
      </p:sp>
    </p:spTree>
    <p:extLst>
      <p:ext uri="{BB962C8B-B14F-4D97-AF65-F5344CB8AC3E}">
        <p14:creationId xmlns:p14="http://schemas.microsoft.com/office/powerpoint/2010/main" val="537245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234" y="1347953"/>
            <a:ext cx="10066363" cy="3961026"/>
          </a:xfrm>
        </p:spPr>
        <p:txBody>
          <a:bodyPr>
            <a:normAutofit fontScale="92500"/>
          </a:bodyPr>
          <a:lstStyle/>
          <a:p>
            <a:pPr marL="0" indent="0">
              <a:buNone/>
            </a:pPr>
            <a:r>
              <a:rPr lang="en-US" dirty="0" smtClean="0"/>
              <a:t>2.All factors model: </a:t>
            </a:r>
            <a:r>
              <a:rPr lang="en-US" dirty="0"/>
              <a:t>R</a:t>
            </a:r>
            <a:r>
              <a:rPr lang="en-US" baseline="30000" dirty="0"/>
              <a:t>2 </a:t>
            </a:r>
            <a:r>
              <a:rPr lang="en-US" dirty="0"/>
              <a:t> = </a:t>
            </a:r>
            <a:r>
              <a:rPr lang="en-US" dirty="0" smtClean="0"/>
              <a:t>0.35</a:t>
            </a:r>
          </a:p>
          <a:p>
            <a:pPr marL="0" indent="0">
              <a:buNone/>
            </a:pPr>
            <a:r>
              <a:rPr lang="en-US" dirty="0" err="1" smtClean="0"/>
              <a:t>Weight_pounds</a:t>
            </a:r>
            <a:r>
              <a:rPr lang="en-US" dirty="0" smtClean="0"/>
              <a:t>=-1.764+0.001*m_age+0.281*m_white+0.497*</a:t>
            </a:r>
            <a:r>
              <a:rPr lang="en-US" dirty="0" err="1" smtClean="0"/>
              <a:t>m_indian</a:t>
            </a:r>
            <a:endParaRPr lang="en-US" dirty="0" smtClean="0"/>
          </a:p>
          <a:p>
            <a:pPr marL="0" indent="0">
              <a:buNone/>
            </a:pPr>
            <a:r>
              <a:rPr lang="en-US" dirty="0" smtClean="0"/>
              <a:t>                +0.249*m_asian+0.149*m_other-0.0002*cigar-0.0015*drinks</a:t>
            </a:r>
          </a:p>
          <a:p>
            <a:pPr marL="0" indent="0">
              <a:buNone/>
            </a:pPr>
            <a:r>
              <a:rPr lang="en-US" dirty="0" smtClean="0"/>
              <a:t>               +0.049*mother_married+0.025*</a:t>
            </a:r>
            <a:r>
              <a:rPr lang="en-US" dirty="0" err="1" smtClean="0"/>
              <a:t>born_alive_alive</a:t>
            </a:r>
            <a:endParaRPr lang="en-US" dirty="0" smtClean="0"/>
          </a:p>
          <a:p>
            <a:pPr marL="0" indent="0">
              <a:buNone/>
            </a:pPr>
            <a:r>
              <a:rPr lang="en-US" dirty="0" smtClean="0"/>
              <a:t>               +0.168*born_alive_dead-0.016*born_dead+0.133*</a:t>
            </a:r>
            <a:r>
              <a:rPr lang="en-US" dirty="0" err="1" smtClean="0"/>
              <a:t>ever_born</a:t>
            </a:r>
            <a:endParaRPr lang="en-US" dirty="0" smtClean="0"/>
          </a:p>
          <a:p>
            <a:pPr marL="0" indent="0">
              <a:buNone/>
            </a:pPr>
            <a:r>
              <a:rPr lang="en-US" dirty="0" smtClean="0"/>
              <a:t>               +0.237*gestation_weeks+0.070*</a:t>
            </a:r>
            <a:r>
              <a:rPr lang="en-US" dirty="0" err="1" smtClean="0"/>
              <a:t>weight_gain_pounds</a:t>
            </a:r>
            <a:endParaRPr lang="en-US" dirty="0" smtClean="0"/>
          </a:p>
          <a:p>
            <a:pPr marL="0" indent="0">
              <a:buNone/>
            </a:pPr>
            <a:r>
              <a:rPr lang="en-US" dirty="0" smtClean="0"/>
              <a:t>               -1.28*plurality+0.279*gender-0.00017*</a:t>
            </a:r>
            <a:r>
              <a:rPr lang="en-US" dirty="0" err="1" smtClean="0"/>
              <a:t>f_white</a:t>
            </a:r>
            <a:endParaRPr lang="en-US" dirty="0" smtClean="0"/>
          </a:p>
          <a:p>
            <a:pPr marL="0" indent="0">
              <a:buNone/>
            </a:pPr>
            <a:r>
              <a:rPr lang="en-US" dirty="0" smtClean="0"/>
              <a:t>               +0.017*f_indian+0.086*f_Asian-0.042*f_other+0.006*</a:t>
            </a:r>
            <a:r>
              <a:rPr lang="en-US" dirty="0" err="1" smtClean="0"/>
              <a:t>f_age</a:t>
            </a:r>
            <a:endParaRPr lang="en-US" dirty="0"/>
          </a:p>
        </p:txBody>
      </p:sp>
      <p:sp>
        <p:nvSpPr>
          <p:cNvPr id="2" name="Rectangle 1"/>
          <p:cNvSpPr/>
          <p:nvPr/>
        </p:nvSpPr>
        <p:spPr>
          <a:xfrm>
            <a:off x="3360434" y="555725"/>
            <a:ext cx="4773294" cy="646331"/>
          </a:xfrm>
          <a:prstGeom prst="rect">
            <a:avLst/>
          </a:prstGeom>
        </p:spPr>
        <p:txBody>
          <a:bodyPr wrap="none">
            <a:spAutoFit/>
          </a:bodyPr>
          <a:lstStyle/>
          <a:p>
            <a:r>
              <a:rPr lang="en-US" sz="3600" dirty="0"/>
              <a:t>Linear regression model</a:t>
            </a:r>
          </a:p>
        </p:txBody>
      </p:sp>
    </p:spTree>
    <p:extLst>
      <p:ext uri="{BB962C8B-B14F-4D97-AF65-F5344CB8AC3E}">
        <p14:creationId xmlns:p14="http://schemas.microsoft.com/office/powerpoint/2010/main" val="2813610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856411373"/>
              </p:ext>
            </p:extLst>
          </p:nvPr>
        </p:nvGraphicFramePr>
        <p:xfrm>
          <a:off x="2754323" y="1043533"/>
          <a:ext cx="5388090" cy="5760720"/>
        </p:xfrm>
        <a:graphic>
          <a:graphicData uri="http://schemas.openxmlformats.org/drawingml/2006/table">
            <a:tbl>
              <a:tblPr/>
              <a:tblGrid>
                <a:gridCol w="2465738"/>
                <a:gridCol w="25400"/>
                <a:gridCol w="153753"/>
                <a:gridCol w="1692322"/>
                <a:gridCol w="1050877"/>
              </a:tblGrid>
              <a:tr h="189252">
                <a:tc>
                  <a:txBody>
                    <a:bodyPr/>
                    <a:lstStyle/>
                    <a:p>
                      <a:pPr algn="l" rtl="0" fontAlgn="ctr"/>
                      <a:r>
                        <a:rPr lang="en-US" sz="1600" b="0" i="0" u="none" strike="noStrike" dirty="0" err="1">
                          <a:solidFill>
                            <a:srgbClr val="000000"/>
                          </a:solidFill>
                          <a:effectLst/>
                          <a:latin typeface="Calibri" panose="020F0502020204030204" pitchFamily="34" charset="0"/>
                        </a:rPr>
                        <a:t>Weight_pounds</a:t>
                      </a:r>
                      <a:r>
                        <a:rPr lang="en-US" sz="16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M-model</a:t>
                      </a:r>
                    </a:p>
                  </a:txBody>
                  <a:tcPr marL="0" marR="0" marT="0" marB="0" anchor="b">
                    <a:lnL>
                      <a:noFill/>
                    </a:lnL>
                    <a:lnR>
                      <a:noFill/>
                    </a:lnR>
                    <a:lnT>
                      <a:noFill/>
                    </a:lnT>
                    <a:lnB>
                      <a:noFill/>
                    </a:lnB>
                  </a:tcPr>
                </a:tc>
                <a:tc>
                  <a:txBody>
                    <a:bodyPr/>
                    <a:lstStyle/>
                    <a:p>
                      <a:pPr algn="ctr" fontAlgn="b"/>
                      <a:r>
                        <a:rPr lang="en-US" sz="1600" b="0" i="0" u="none" strike="noStrike" dirty="0" err="1">
                          <a:solidFill>
                            <a:srgbClr val="000000"/>
                          </a:solidFill>
                          <a:effectLst/>
                          <a:latin typeface="Calibri" panose="020F0502020204030204" pitchFamily="34" charset="0"/>
                        </a:rPr>
                        <a:t>All_model</a:t>
                      </a:r>
                      <a:endParaRPr lang="en-US" sz="16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r h="198264">
                <a:tc gridSpan="2">
                  <a:txBody>
                    <a:bodyPr/>
                    <a:lstStyle/>
                    <a:p>
                      <a:pPr algn="l" rtl="0" fontAlgn="ctr"/>
                      <a:r>
                        <a:rPr lang="en-US" sz="1600" b="0" i="0" u="none" strike="noStrike" dirty="0">
                          <a:solidFill>
                            <a:srgbClr val="000000"/>
                          </a:solidFill>
                          <a:effectLst/>
                          <a:latin typeface="Calibri" panose="020F0502020204030204" pitchFamily="34" charset="0"/>
                        </a:rPr>
                        <a:t>Intercept                                                </a:t>
                      </a:r>
                    </a:p>
                  </a:txBody>
                  <a:tcPr marL="0" marR="0" marT="0" marB="0" anchor="ctr">
                    <a:lnL>
                      <a:noFill/>
                    </a:lnL>
                    <a:lnR>
                      <a:noFill/>
                    </a:lnR>
                    <a:lnT>
                      <a:noFill/>
                    </a:lnT>
                    <a:lnB>
                      <a:noFill/>
                    </a:lnB>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-3.472</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-1.764</a:t>
                      </a:r>
                    </a:p>
                  </a:txBody>
                  <a:tcPr marL="0" marR="0" marT="0" marB="0">
                    <a:lnL>
                      <a:noFill/>
                    </a:lnL>
                    <a:lnR>
                      <a:noFill/>
                    </a:lnR>
                    <a:lnT>
                      <a:noFill/>
                    </a:lnT>
                    <a:lnB>
                      <a:noFill/>
                    </a:lnB>
                  </a:tcPr>
                </a:tc>
              </a:tr>
              <a:tr h="189252">
                <a:tc gridSpan="2">
                  <a:txBody>
                    <a:bodyPr/>
                    <a:lstStyle/>
                    <a:p>
                      <a:pPr algn="l" rtl="0" fontAlgn="ctr"/>
                      <a:r>
                        <a:rPr lang="en-US" sz="1600" b="0" i="0" u="none" strike="noStrike" dirty="0">
                          <a:solidFill>
                            <a:srgbClr val="000000"/>
                          </a:solidFill>
                          <a:effectLst/>
                          <a:latin typeface="Calibri" panose="020F0502020204030204" pitchFamily="34" charset="0"/>
                        </a:rPr>
                        <a:t>Mage                                                       </a:t>
                      </a:r>
                    </a:p>
                  </a:txBody>
                  <a:tcPr marL="0" marR="0" marT="0" marB="0" anchor="ctr">
                    <a:lnL>
                      <a:noFill/>
                    </a:lnL>
                    <a:lnR>
                      <a:noFill/>
                    </a:lnR>
                    <a:lnT>
                      <a:noFill/>
                    </a:lnT>
                    <a:lnB>
                      <a:noFill/>
                    </a:lnB>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0.001</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0.001</a:t>
                      </a:r>
                    </a:p>
                  </a:txBody>
                  <a:tcPr marL="0" marR="0" marT="0" marB="0">
                    <a:lnL>
                      <a:noFill/>
                    </a:lnL>
                    <a:lnR>
                      <a:noFill/>
                    </a:lnR>
                    <a:lnT>
                      <a:noFill/>
                    </a:lnT>
                    <a:lnB>
                      <a:noFill/>
                    </a:lnB>
                  </a:tcPr>
                </a:tc>
              </a:tr>
              <a:tr h="189252">
                <a:tc gridSpan="2">
                  <a:txBody>
                    <a:bodyPr/>
                    <a:lstStyle/>
                    <a:p>
                      <a:pPr algn="l" rtl="0" fontAlgn="ctr"/>
                      <a:r>
                        <a:rPr lang="en-US" sz="1600" b="0" i="0" u="none" strike="noStrike" dirty="0" err="1">
                          <a:solidFill>
                            <a:srgbClr val="000000"/>
                          </a:solidFill>
                          <a:effectLst/>
                          <a:latin typeface="Calibri" panose="020F0502020204030204" pitchFamily="34" charset="0"/>
                        </a:rPr>
                        <a:t>m_white</a:t>
                      </a:r>
                      <a:r>
                        <a:rPr lang="en-US" sz="16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0.302</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0.281</a:t>
                      </a:r>
                    </a:p>
                  </a:txBody>
                  <a:tcPr marL="0" marR="0" marT="0" marB="0">
                    <a:lnL>
                      <a:noFill/>
                    </a:lnL>
                    <a:lnR>
                      <a:noFill/>
                    </a:lnR>
                    <a:lnT>
                      <a:noFill/>
                    </a:lnT>
                    <a:lnB>
                      <a:noFill/>
                    </a:lnB>
                  </a:tcPr>
                </a:tc>
              </a:tr>
              <a:tr h="189252">
                <a:tc gridSpan="2">
                  <a:txBody>
                    <a:bodyPr/>
                    <a:lstStyle/>
                    <a:p>
                      <a:pPr algn="l" rtl="0" fontAlgn="ctr"/>
                      <a:r>
                        <a:rPr lang="en-US" sz="1600" b="0" i="0" u="none" strike="noStrike" dirty="0" err="1">
                          <a:solidFill>
                            <a:srgbClr val="000000"/>
                          </a:solidFill>
                          <a:effectLst/>
                          <a:latin typeface="Calibri" panose="020F0502020204030204" pitchFamily="34" charset="0"/>
                        </a:rPr>
                        <a:t>m_indian</a:t>
                      </a:r>
                      <a:r>
                        <a:rPr lang="en-US" sz="16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tcPr>
                </a:tc>
                <a:tc hMerge="1">
                  <a:txBody>
                    <a:bodyPr/>
                    <a:lstStyle/>
                    <a:p>
                      <a:endParaRPr lang="en-US"/>
                    </a:p>
                  </a:txBody>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0.536</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0.497</a:t>
                      </a:r>
                    </a:p>
                  </a:txBody>
                  <a:tcPr marL="0" marR="0" marT="0" marB="0">
                    <a:lnL>
                      <a:noFill/>
                    </a:lnL>
                    <a:lnR>
                      <a:noFill/>
                    </a:lnR>
                    <a:lnT>
                      <a:noFill/>
                    </a:lnT>
                    <a:lnB>
                      <a:noFill/>
                    </a:lnB>
                  </a:tcPr>
                </a:tc>
              </a:tr>
              <a:tr h="227458">
                <a:tc gridSpan="2">
                  <a:txBody>
                    <a:bodyPr/>
                    <a:lstStyle/>
                    <a:p>
                      <a:pPr algn="l" rtl="0" fontAlgn="ctr"/>
                      <a:r>
                        <a:rPr lang="en-US" sz="1600" b="0" i="0" u="none" strike="noStrike" dirty="0" err="1">
                          <a:solidFill>
                            <a:srgbClr val="000000"/>
                          </a:solidFill>
                          <a:effectLst/>
                          <a:latin typeface="Calibri" panose="020F0502020204030204" pitchFamily="34" charset="0"/>
                        </a:rPr>
                        <a:t>m_Asian</a:t>
                      </a:r>
                      <a:r>
                        <a:rPr lang="en-US" sz="16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0.267</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0.249</a:t>
                      </a:r>
                    </a:p>
                  </a:txBody>
                  <a:tcPr marL="0" marR="0" marT="0" marB="0">
                    <a:lnL>
                      <a:noFill/>
                    </a:lnL>
                    <a:lnR>
                      <a:noFill/>
                    </a:lnR>
                    <a:lnT>
                      <a:noFill/>
                    </a:lnT>
                    <a:lnB>
                      <a:noFill/>
                    </a:lnB>
                  </a:tcPr>
                </a:tc>
              </a:tr>
              <a:tr h="189252">
                <a:tc>
                  <a:txBody>
                    <a:bodyPr/>
                    <a:lstStyle/>
                    <a:p>
                      <a:pPr algn="l" rtl="0" fontAlgn="ctr"/>
                      <a:r>
                        <a:rPr lang="en-US" sz="1600" b="0" i="0" u="none" strike="noStrike" dirty="0" err="1">
                          <a:solidFill>
                            <a:srgbClr val="000000"/>
                          </a:solidFill>
                          <a:effectLst/>
                          <a:latin typeface="Calibri" panose="020F0502020204030204" pitchFamily="34" charset="0"/>
                        </a:rPr>
                        <a:t>m_other</a:t>
                      </a:r>
                      <a:r>
                        <a:rPr lang="en-US" sz="16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0.154</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0.149</a:t>
                      </a:r>
                    </a:p>
                  </a:txBody>
                  <a:tcPr marL="0" marR="0" marT="0" marB="0">
                    <a:lnL>
                      <a:noFill/>
                    </a:lnL>
                    <a:lnR>
                      <a:noFill/>
                    </a:lnR>
                    <a:lnT>
                      <a:noFill/>
                    </a:lnT>
                    <a:lnB>
                      <a:noFill/>
                    </a:lnB>
                  </a:tcPr>
                </a:tc>
              </a:tr>
              <a:tr h="189252">
                <a:tc>
                  <a:txBody>
                    <a:bodyPr/>
                    <a:lstStyle/>
                    <a:p>
                      <a:pPr algn="l" rtl="0" fontAlgn="ctr"/>
                      <a:r>
                        <a:rPr lang="en-US" sz="1600" b="0" i="0" u="none" strike="noStrike" dirty="0">
                          <a:solidFill>
                            <a:srgbClr val="000000"/>
                          </a:solidFill>
                          <a:effectLst/>
                          <a:latin typeface="Calibri" panose="020F0502020204030204" pitchFamily="34" charset="0"/>
                        </a:rPr>
                        <a:t>Cigar</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0.000</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0.000</a:t>
                      </a:r>
                    </a:p>
                  </a:txBody>
                  <a:tcPr marL="0" marR="0" marT="0" marB="0">
                    <a:lnL>
                      <a:noFill/>
                    </a:lnL>
                    <a:lnR>
                      <a:noFill/>
                    </a:lnR>
                    <a:lnT>
                      <a:noFill/>
                    </a:lnT>
                    <a:lnB>
                      <a:noFill/>
                    </a:lnB>
                  </a:tcPr>
                </a:tc>
              </a:tr>
              <a:tr h="189252">
                <a:tc>
                  <a:txBody>
                    <a:bodyPr/>
                    <a:lstStyle/>
                    <a:p>
                      <a:pPr algn="l" rtl="0" fontAlgn="ctr"/>
                      <a:r>
                        <a:rPr lang="en-US" sz="1600" b="0" i="0" u="none" strike="noStrike" dirty="0">
                          <a:solidFill>
                            <a:srgbClr val="000000"/>
                          </a:solidFill>
                          <a:effectLst/>
                          <a:latin typeface="Calibri" panose="020F0502020204030204" pitchFamily="34" charset="0"/>
                        </a:rPr>
                        <a:t>Drinks</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-0.001</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-0.002</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Mother_married</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0.074</a:t>
                      </a:r>
                    </a:p>
                  </a:txBody>
                  <a:tcPr marL="0" marR="0" marT="0" marB="0">
                    <a:lnL>
                      <a:noFill/>
                    </a:lnL>
                    <a:lnR>
                      <a:noFill/>
                    </a:lnR>
                    <a:lnT>
                      <a:noFill/>
                    </a:lnT>
                    <a:lnB>
                      <a:noFill/>
                    </a:lnB>
                  </a:tcPr>
                </a:tc>
                <a:tc>
                  <a:txBody>
                    <a:bodyPr/>
                    <a:lstStyle/>
                    <a:p>
                      <a:pPr algn="ctr" fontAlgn="t"/>
                      <a:r>
                        <a:rPr lang="en-US" sz="1600" b="0" i="0" u="none" strike="noStrike">
                          <a:solidFill>
                            <a:srgbClr val="000000"/>
                          </a:solidFill>
                          <a:effectLst/>
                          <a:latin typeface="Arial" panose="020B0604020202020204" pitchFamily="34" charset="0"/>
                        </a:rPr>
                        <a:t>0.049</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Born_alive_alive</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0.024</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0.025</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Born_alive_dead</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-0.163</a:t>
                      </a:r>
                    </a:p>
                  </a:txBody>
                  <a:tcPr marL="0" marR="0" marT="0" marB="0">
                    <a:lnL>
                      <a:noFill/>
                    </a:lnL>
                    <a:lnR>
                      <a:noFill/>
                    </a:lnR>
                    <a:lnT>
                      <a:noFill/>
                    </a:lnT>
                    <a:lnB>
                      <a:noFill/>
                    </a:lnB>
                  </a:tcPr>
                </a:tc>
                <a:tc>
                  <a:txBody>
                    <a:bodyPr/>
                    <a:lstStyle/>
                    <a:p>
                      <a:pPr algn="ctr" fontAlgn="t"/>
                      <a:r>
                        <a:rPr lang="en-US" sz="1600" b="0" i="0" u="none" strike="noStrike">
                          <a:solidFill>
                            <a:srgbClr val="000000"/>
                          </a:solidFill>
                          <a:effectLst/>
                          <a:latin typeface="Arial" panose="020B0604020202020204" pitchFamily="34" charset="0"/>
                        </a:rPr>
                        <a:t>-0.168</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born_dead</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-0.014</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-0.015</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Ever_born</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0.105</a:t>
                      </a:r>
                    </a:p>
                  </a:txBody>
                  <a:tcPr marL="0" marR="0" marT="0" marB="0">
                    <a:lnL>
                      <a:noFill/>
                    </a:lnL>
                    <a:lnR>
                      <a:noFill/>
                    </a:lnR>
                    <a:lnT>
                      <a:noFill/>
                    </a:lnT>
                    <a:lnB>
                      <a:noFill/>
                    </a:lnB>
                  </a:tcPr>
                </a:tc>
                <a:tc>
                  <a:txBody>
                    <a:bodyPr/>
                    <a:lstStyle/>
                    <a:p>
                      <a:pPr algn="ctr" fontAlgn="t"/>
                      <a:r>
                        <a:rPr lang="en-US" sz="1600" b="0" i="0" u="none" strike="noStrike">
                          <a:solidFill>
                            <a:srgbClr val="000000"/>
                          </a:solidFill>
                          <a:effectLst/>
                          <a:latin typeface="Arial" panose="020B0604020202020204" pitchFamily="34" charset="0"/>
                        </a:rPr>
                        <a:t>0.133</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Gestationweeks</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0.252</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0.237</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Weight_gain_pounds</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0.007</a:t>
                      </a:r>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0.007</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Plurality</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-1.280</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Gender</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0.279</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F_white</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endParaRPr lang="en-US"/>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0.017</a:t>
                      </a:r>
                    </a:p>
                  </a:txBody>
                  <a:tcPr marL="0" marR="0" marT="0" marB="0">
                    <a:lnL>
                      <a:noFill/>
                    </a:lnL>
                    <a:lnR>
                      <a:noFill/>
                    </a:lnR>
                    <a:lnT>
                      <a:noFill/>
                    </a:lnT>
                    <a:lnB>
                      <a:noFill/>
                    </a:lnB>
                  </a:tcPr>
                </a:tc>
              </a:tr>
              <a:tr h="225639">
                <a:tc>
                  <a:txBody>
                    <a:bodyPr/>
                    <a:lstStyle/>
                    <a:p>
                      <a:pPr algn="l" rtl="0" fontAlgn="ctr"/>
                      <a:r>
                        <a:rPr lang="en-US" sz="1600" b="0" i="0" u="none" strike="noStrike">
                          <a:solidFill>
                            <a:srgbClr val="000000"/>
                          </a:solidFill>
                          <a:effectLst/>
                          <a:latin typeface="Calibri" panose="020F0502020204030204" pitchFamily="34" charset="0"/>
                        </a:rPr>
                        <a:t>F_indian</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endParaRPr lang="en-US"/>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0.086</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F_Asian</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endParaRPr lang="en-US"/>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-0.042</a:t>
                      </a:r>
                    </a:p>
                  </a:txBody>
                  <a:tcPr marL="0" marR="0" marT="0" marB="0">
                    <a:lnL>
                      <a:noFill/>
                    </a:lnL>
                    <a:lnR>
                      <a:noFill/>
                    </a:lnR>
                    <a:lnT>
                      <a:noFill/>
                    </a:lnT>
                    <a:lnB>
                      <a:noFill/>
                    </a:lnB>
                  </a:tcPr>
                </a:tc>
              </a:tr>
              <a:tr h="189252">
                <a:tc>
                  <a:txBody>
                    <a:bodyPr/>
                    <a:lstStyle/>
                    <a:p>
                      <a:pPr algn="l" rtl="0" fontAlgn="ctr"/>
                      <a:r>
                        <a:rPr lang="en-US" sz="1600" b="0" i="0" u="none" strike="noStrike">
                          <a:solidFill>
                            <a:srgbClr val="000000"/>
                          </a:solidFill>
                          <a:effectLst/>
                          <a:latin typeface="Calibri" panose="020F0502020204030204" pitchFamily="34" charset="0"/>
                        </a:rPr>
                        <a:t>F-other</a:t>
                      </a:r>
                    </a:p>
                  </a:txBody>
                  <a:tcPr marL="0" marR="0" marT="0" marB="0" anchor="ctr">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endParaRPr lang="en-US" dirty="0"/>
                    </a:p>
                  </a:txBody>
                  <a:tcPr marL="0" marR="0" marT="0" marB="0">
                    <a:lnL>
                      <a:noFill/>
                    </a:lnL>
                    <a:lnR>
                      <a:noFill/>
                    </a:lnR>
                    <a:lnT>
                      <a:noFill/>
                    </a:lnT>
                    <a:lnB>
                      <a:noFill/>
                    </a:lnB>
                  </a:tcPr>
                </a:tc>
                <a:tc>
                  <a:txBody>
                    <a:bodyPr/>
                    <a:lstStyle/>
                    <a:p>
                      <a:pPr algn="ctr" fontAlgn="t"/>
                      <a:r>
                        <a:rPr lang="en-US" sz="1600" b="0" i="0" u="none" strike="noStrike" dirty="0">
                          <a:solidFill>
                            <a:srgbClr val="000000"/>
                          </a:solidFill>
                          <a:effectLst/>
                          <a:latin typeface="Arial" panose="020B0604020202020204" pitchFamily="34" charset="0"/>
                        </a:rPr>
                        <a:t>0.006</a:t>
                      </a:r>
                    </a:p>
                  </a:txBody>
                  <a:tcPr marL="0" marR="0" marT="0" marB="0">
                    <a:lnL>
                      <a:noFill/>
                    </a:lnL>
                    <a:lnR>
                      <a:noFill/>
                    </a:lnR>
                    <a:lnT>
                      <a:noFill/>
                    </a:lnT>
                    <a:lnB>
                      <a:noFill/>
                    </a:lnB>
                  </a:tcPr>
                </a:tc>
              </a:tr>
              <a:tr h="189252">
                <a:tc>
                  <a:txBody>
                    <a:bodyPr/>
                    <a:lstStyle/>
                    <a:p>
                      <a:pPr algn="l" fontAlgn="b"/>
                      <a:r>
                        <a:rPr lang="en-US" sz="1600" b="0" i="0" u="none" strike="noStrike">
                          <a:solidFill>
                            <a:srgbClr val="000000"/>
                          </a:solidFill>
                          <a:effectLst/>
                          <a:latin typeface="Calibri" panose="020F0502020204030204" pitchFamily="34" charset="0"/>
                        </a:rPr>
                        <a:t>fage</a:t>
                      </a: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a:r>
                        <a:rPr lang="en-US" dirty="0" smtClean="0"/>
                        <a:t>0.000</a:t>
                      </a:r>
                      <a:endParaRPr lang="en-US" dirty="0"/>
                    </a:p>
                  </a:txBody>
                  <a:tcPr marL="0" marR="0" marT="0" marB="0">
                    <a:lnL>
                      <a:noFill/>
                    </a:lnL>
                    <a:lnR>
                      <a:noFill/>
                    </a:lnR>
                    <a:lnT>
                      <a:noFill/>
                    </a:lnT>
                    <a:lnB>
                      <a:noFill/>
                    </a:lnB>
                  </a:tcPr>
                </a:tc>
              </a:tr>
            </a:tbl>
          </a:graphicData>
        </a:graphic>
      </p:graphicFrame>
      <p:sp>
        <p:nvSpPr>
          <p:cNvPr id="10" name="Rectangle 9"/>
          <p:cNvSpPr/>
          <p:nvPr/>
        </p:nvSpPr>
        <p:spPr>
          <a:xfrm>
            <a:off x="876939" y="576409"/>
            <a:ext cx="7265474" cy="461665"/>
          </a:xfrm>
          <a:prstGeom prst="rect">
            <a:avLst/>
          </a:prstGeom>
        </p:spPr>
        <p:txBody>
          <a:bodyPr wrap="square">
            <a:spAutoFit/>
          </a:bodyPr>
          <a:lstStyle/>
          <a:p>
            <a:r>
              <a:rPr lang="en-US" sz="2400" dirty="0" smtClean="0"/>
              <a:t>3. Comparison of Maternal factors and  All </a:t>
            </a:r>
            <a:r>
              <a:rPr lang="en-US" sz="2400" dirty="0"/>
              <a:t>factors model</a:t>
            </a:r>
          </a:p>
        </p:txBody>
      </p:sp>
      <p:sp>
        <p:nvSpPr>
          <p:cNvPr id="11" name="Rectangle 10"/>
          <p:cNvSpPr/>
          <p:nvPr/>
        </p:nvSpPr>
        <p:spPr>
          <a:xfrm>
            <a:off x="3445150" y="0"/>
            <a:ext cx="4839040" cy="646331"/>
          </a:xfrm>
          <a:prstGeom prst="rect">
            <a:avLst/>
          </a:prstGeom>
        </p:spPr>
        <p:txBody>
          <a:bodyPr wrap="square">
            <a:spAutoFit/>
          </a:bodyPr>
          <a:lstStyle/>
          <a:p>
            <a:r>
              <a:rPr lang="en-US" sz="3600" dirty="0"/>
              <a:t>Linear regression model</a:t>
            </a:r>
          </a:p>
        </p:txBody>
      </p:sp>
    </p:spTree>
    <p:extLst>
      <p:ext uri="{BB962C8B-B14F-4D97-AF65-F5344CB8AC3E}">
        <p14:creationId xmlns:p14="http://schemas.microsoft.com/office/powerpoint/2010/main" val="1917306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16604350"/>
              </p:ext>
            </p:extLst>
          </p:nvPr>
        </p:nvGraphicFramePr>
        <p:xfrm>
          <a:off x="959893" y="3448335"/>
          <a:ext cx="10503090" cy="609600"/>
        </p:xfrm>
        <a:graphic>
          <a:graphicData uri="http://schemas.openxmlformats.org/drawingml/2006/table">
            <a:tbl>
              <a:tblPr>
                <a:tableStyleId>{5C22544A-7EE6-4342-B048-85BDC9FD1C3A}</a:tableStyleId>
              </a:tblPr>
              <a:tblGrid>
                <a:gridCol w="974641"/>
                <a:gridCol w="1137083"/>
                <a:gridCol w="974641"/>
                <a:gridCol w="974641"/>
                <a:gridCol w="974641"/>
                <a:gridCol w="974641"/>
                <a:gridCol w="974641"/>
                <a:gridCol w="974641"/>
                <a:gridCol w="2543520"/>
              </a:tblGrid>
              <a:tr h="304799">
                <a:tc>
                  <a:txBody>
                    <a:bodyPr/>
                    <a:lstStyle/>
                    <a:p>
                      <a:pPr algn="l" rtl="0" fontAlgn="ctr"/>
                      <a:r>
                        <a:rPr lang="en-US" sz="2000" u="none" strike="noStrike" dirty="0" err="1">
                          <a:effectLst/>
                        </a:rPr>
                        <a:t>m_white</a:t>
                      </a:r>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dirty="0" err="1">
                          <a:effectLst/>
                        </a:rPr>
                        <a:t>m_indian</a:t>
                      </a:r>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dirty="0" err="1">
                          <a:effectLst/>
                        </a:rPr>
                        <a:t>m_Asian</a:t>
                      </a:r>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dirty="0" err="1">
                          <a:effectLst/>
                        </a:rPr>
                        <a:t>m_other</a:t>
                      </a:r>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a:effectLst/>
                        </a:rPr>
                        <a:t>m_black</a:t>
                      </a:r>
                      <a:endParaRPr lang="en-US" sz="20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a:effectLst/>
                        </a:rPr>
                        <a:t>mage                                                       </a:t>
                      </a:r>
                      <a:endParaRPr lang="en-US" sz="20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a:effectLst/>
                        </a:rPr>
                        <a:t>Cigar</a:t>
                      </a:r>
                      <a:endParaRPr lang="en-US" sz="20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a:effectLst/>
                        </a:rPr>
                        <a:t>Drinks</a:t>
                      </a:r>
                      <a:endParaRPr lang="en-US" sz="20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a:effectLst/>
                        </a:rPr>
                        <a:t>Mother_married</a:t>
                      </a:r>
                      <a:endParaRPr lang="en-US" sz="2000" b="0" i="0" u="none" strike="noStrike">
                        <a:solidFill>
                          <a:srgbClr val="000000"/>
                        </a:solidFill>
                        <a:effectLst/>
                        <a:latin typeface="Calibri" panose="020F0502020204030204" pitchFamily="34" charset="0"/>
                      </a:endParaRPr>
                    </a:p>
                  </a:txBody>
                  <a:tcPr marL="0" marR="0" marT="0" marB="0" anchor="ctr"/>
                </a:tc>
              </a:tr>
              <a:tr h="190500">
                <a:tc>
                  <a:txBody>
                    <a:bodyPr/>
                    <a:lstStyle/>
                    <a:p>
                      <a:pPr algn="l" fontAlgn="b"/>
                      <a:r>
                        <a:rPr lang="en-US" sz="2000" u="none" strike="noStrike">
                          <a:effectLst/>
                        </a:rPr>
                        <a:t>x1</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a:effectLst/>
                        </a:rPr>
                        <a:t>x2</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a:effectLst/>
                        </a:rPr>
                        <a:t>x3</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dirty="0">
                          <a:effectLst/>
                        </a:rPr>
                        <a:t>x4</a:t>
                      </a:r>
                      <a:endParaRPr lang="en-US" sz="20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a:effectLst/>
                        </a:rPr>
                        <a:t>x5</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a:effectLst/>
                        </a:rPr>
                        <a:t>x6</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a:effectLst/>
                        </a:rPr>
                        <a:t>x7</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a:effectLst/>
                        </a:rPr>
                        <a:t>x8</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dirty="0">
                          <a:effectLst/>
                        </a:rPr>
                        <a:t>x9</a:t>
                      </a:r>
                      <a:endParaRPr lang="en-US" sz="2000" b="0" i="0" u="none" strike="noStrike" dirty="0">
                        <a:solidFill>
                          <a:srgbClr val="000000"/>
                        </a:solidFill>
                        <a:effectLst/>
                        <a:latin typeface="Calibri" panose="020F0502020204030204" pitchFamily="34" charset="0"/>
                      </a:endParaRPr>
                    </a:p>
                  </a:txBody>
                  <a:tcPr marL="0" marR="0" marT="0"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37275862"/>
              </p:ext>
            </p:extLst>
          </p:nvPr>
        </p:nvGraphicFramePr>
        <p:xfrm>
          <a:off x="939419" y="4057935"/>
          <a:ext cx="10536074" cy="941874"/>
        </p:xfrm>
        <a:graphic>
          <a:graphicData uri="http://schemas.openxmlformats.org/drawingml/2006/table">
            <a:tbl>
              <a:tblPr>
                <a:tableStyleId>{5C22544A-7EE6-4342-B048-85BDC9FD1C3A}</a:tableStyleId>
              </a:tblPr>
              <a:tblGrid>
                <a:gridCol w="2027226"/>
                <a:gridCol w="2058460"/>
                <a:gridCol w="1234899"/>
                <a:gridCol w="1146383"/>
                <a:gridCol w="1848911"/>
                <a:gridCol w="2220195"/>
              </a:tblGrid>
              <a:tr h="627916">
                <a:tc>
                  <a:txBody>
                    <a:bodyPr/>
                    <a:lstStyle/>
                    <a:p>
                      <a:pPr algn="l" rtl="0" fontAlgn="ctr"/>
                      <a:r>
                        <a:rPr lang="en-US" sz="2000" u="none" strike="noStrike" dirty="0" err="1">
                          <a:effectLst/>
                        </a:rPr>
                        <a:t>Born_alive_alive</a:t>
                      </a:r>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dirty="0" err="1">
                          <a:effectLst/>
                        </a:rPr>
                        <a:t>Born_alive_dead</a:t>
                      </a:r>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a:effectLst/>
                        </a:rPr>
                        <a:t>born_dead</a:t>
                      </a:r>
                      <a:endParaRPr lang="en-US" sz="20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a:effectLst/>
                        </a:rPr>
                        <a:t>Ever_born</a:t>
                      </a:r>
                      <a:endParaRPr lang="en-US" sz="2000" b="0" i="0" u="none" strike="noStrike">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dirty="0" err="1" smtClean="0">
                          <a:effectLst/>
                        </a:rPr>
                        <a:t>Gestation_weeks</a:t>
                      </a:r>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l" rtl="0" fontAlgn="ctr"/>
                      <a:r>
                        <a:rPr lang="en-US" sz="2000" u="none" strike="noStrike">
                          <a:effectLst/>
                        </a:rPr>
                        <a:t>Weight_gain_pounds</a:t>
                      </a:r>
                      <a:endParaRPr lang="en-US" sz="2000" b="0" i="0" u="none" strike="noStrike">
                        <a:solidFill>
                          <a:srgbClr val="000000"/>
                        </a:solidFill>
                        <a:effectLst/>
                        <a:latin typeface="Calibri" panose="020F0502020204030204" pitchFamily="34" charset="0"/>
                      </a:endParaRPr>
                    </a:p>
                  </a:txBody>
                  <a:tcPr marL="0" marR="0" marT="0" marB="0" anchor="ctr"/>
                </a:tc>
              </a:tr>
              <a:tr h="313958">
                <a:tc>
                  <a:txBody>
                    <a:bodyPr/>
                    <a:lstStyle/>
                    <a:p>
                      <a:pPr algn="l" fontAlgn="b"/>
                      <a:r>
                        <a:rPr lang="en-US" sz="2000" u="none" strike="noStrike">
                          <a:effectLst/>
                        </a:rPr>
                        <a:t>x10</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a:effectLst/>
                        </a:rPr>
                        <a:t>x11</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dirty="0">
                          <a:effectLst/>
                        </a:rPr>
                        <a:t>x12</a:t>
                      </a:r>
                      <a:endParaRPr lang="en-US" sz="20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a:effectLst/>
                        </a:rPr>
                        <a:t>x13</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a:effectLst/>
                        </a:rPr>
                        <a:t>x14</a:t>
                      </a:r>
                      <a:endParaRPr lang="en-US"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2000" u="none" strike="noStrike" dirty="0">
                          <a:effectLst/>
                        </a:rPr>
                        <a:t>x15</a:t>
                      </a:r>
                      <a:endParaRPr lang="en-US" sz="2000" b="0" i="0" u="none" strike="noStrike" dirty="0">
                        <a:solidFill>
                          <a:srgbClr val="000000"/>
                        </a:solidFill>
                        <a:effectLst/>
                        <a:latin typeface="Calibri" panose="020F0502020204030204" pitchFamily="34" charset="0"/>
                      </a:endParaRPr>
                    </a:p>
                  </a:txBody>
                  <a:tcPr marL="0" marR="0" marT="0" marB="0" anchor="b"/>
                </a:tc>
              </a:tr>
            </a:tbl>
          </a:graphicData>
        </a:graphic>
      </p:graphicFrame>
      <p:sp>
        <p:nvSpPr>
          <p:cNvPr id="8" name="Title 1"/>
          <p:cNvSpPr>
            <a:spLocks noGrp="1"/>
          </p:cNvSpPr>
          <p:nvPr>
            <p:ph type="title"/>
          </p:nvPr>
        </p:nvSpPr>
        <p:spPr>
          <a:xfrm>
            <a:off x="4109518" y="1118751"/>
            <a:ext cx="3111690" cy="773561"/>
          </a:xfrm>
        </p:spPr>
        <p:txBody>
          <a:bodyPr>
            <a:normAutofit/>
          </a:bodyPr>
          <a:lstStyle/>
          <a:p>
            <a:r>
              <a:rPr lang="en-US" sz="3200" b="1" dirty="0" smtClean="0"/>
              <a:t>Variable selection</a:t>
            </a:r>
            <a:endParaRPr lang="en-US" sz="3200" b="1" dirty="0"/>
          </a:p>
        </p:txBody>
      </p:sp>
      <p:sp>
        <p:nvSpPr>
          <p:cNvPr id="9" name="Rectangle 8"/>
          <p:cNvSpPr/>
          <p:nvPr/>
        </p:nvSpPr>
        <p:spPr>
          <a:xfrm>
            <a:off x="3333138" y="472420"/>
            <a:ext cx="4664450" cy="646331"/>
          </a:xfrm>
          <a:prstGeom prst="rect">
            <a:avLst/>
          </a:prstGeom>
        </p:spPr>
        <p:txBody>
          <a:bodyPr wrap="square">
            <a:spAutoFit/>
          </a:bodyPr>
          <a:lstStyle/>
          <a:p>
            <a:r>
              <a:rPr lang="en-US" sz="3600" dirty="0"/>
              <a:t>Linear regression model</a:t>
            </a:r>
          </a:p>
        </p:txBody>
      </p:sp>
      <p:sp>
        <p:nvSpPr>
          <p:cNvPr id="10" name="Rectangle 9"/>
          <p:cNvSpPr/>
          <p:nvPr/>
        </p:nvSpPr>
        <p:spPr>
          <a:xfrm>
            <a:off x="789294" y="2024858"/>
            <a:ext cx="7337946" cy="954107"/>
          </a:xfrm>
          <a:prstGeom prst="rect">
            <a:avLst/>
          </a:prstGeom>
        </p:spPr>
        <p:txBody>
          <a:bodyPr wrap="square">
            <a:spAutoFit/>
          </a:bodyPr>
          <a:lstStyle/>
          <a:p>
            <a:r>
              <a:rPr lang="en-US" sz="2800" dirty="0"/>
              <a:t> Response variable: </a:t>
            </a:r>
            <a:r>
              <a:rPr lang="en-US" sz="2800" dirty="0" err="1"/>
              <a:t>weight_pounds</a:t>
            </a:r>
            <a:endParaRPr lang="en-US" sz="2800" dirty="0"/>
          </a:p>
          <a:p>
            <a:r>
              <a:rPr lang="en-US" sz="2800" dirty="0"/>
              <a:t> </a:t>
            </a:r>
            <a:r>
              <a:rPr lang="en-US" sz="2800" dirty="0" smtClean="0"/>
              <a:t>Independent </a:t>
            </a:r>
            <a:r>
              <a:rPr lang="en-US" sz="2800" dirty="0"/>
              <a:t>variables: maternal risk factors</a:t>
            </a:r>
            <a:endParaRPr lang="en-US" sz="2800" dirty="0"/>
          </a:p>
        </p:txBody>
      </p:sp>
    </p:spTree>
    <p:extLst>
      <p:ext uri="{BB962C8B-B14F-4D97-AF65-F5344CB8AC3E}">
        <p14:creationId xmlns:p14="http://schemas.microsoft.com/office/powerpoint/2010/main" val="157661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a:xfrm>
            <a:off x="838201" y="1526915"/>
            <a:ext cx="10243782" cy="4351338"/>
          </a:xfrm>
        </p:spPr>
        <p:txBody>
          <a:bodyPr/>
          <a:lstStyle/>
          <a:p>
            <a:pPr algn="just"/>
            <a:r>
              <a:rPr lang="en-US" dirty="0"/>
              <a:t>Low </a:t>
            </a:r>
            <a:r>
              <a:rPr lang="en-US" dirty="0" smtClean="0"/>
              <a:t>birthweight(&lt;5.5 pounds) </a:t>
            </a:r>
            <a:r>
              <a:rPr lang="en-US" dirty="0"/>
              <a:t>is a leading cause of infant mortality in the United States and can lead to debilitating and costly long-term health problems for infants who survive</a:t>
            </a:r>
            <a:r>
              <a:rPr lang="en-US" dirty="0" smtClean="0"/>
              <a:t>.</a:t>
            </a:r>
          </a:p>
          <a:p>
            <a:pPr algn="just"/>
            <a:r>
              <a:rPr lang="en-US" dirty="0" smtClean="0"/>
              <a:t> </a:t>
            </a:r>
            <a:r>
              <a:rPr lang="en-US" dirty="0"/>
              <a:t>Low birthweight is associated with cerebral palsy, deafness, blindness, epilepsy, chronic lung disease, learning disabilities, and attention deficit </a:t>
            </a:r>
            <a:r>
              <a:rPr lang="en-US" dirty="0" smtClean="0"/>
              <a:t>disorder.</a:t>
            </a:r>
          </a:p>
          <a:p>
            <a:pPr algn="just"/>
            <a:r>
              <a:rPr lang="en-US" dirty="0" smtClean="0"/>
              <a:t>The </a:t>
            </a:r>
            <a:r>
              <a:rPr lang="en-US" dirty="0"/>
              <a:t>annual cost of low birthweight in 1988 was estimated at $5.5 to $6 </a:t>
            </a:r>
            <a:r>
              <a:rPr lang="en-US" dirty="0" smtClean="0"/>
              <a:t>billion; </a:t>
            </a:r>
            <a:r>
              <a:rPr lang="en-US" dirty="0"/>
              <a:t>an updated estimate probably would be much higher.</a:t>
            </a:r>
          </a:p>
        </p:txBody>
      </p:sp>
    </p:spTree>
    <p:extLst>
      <p:ext uri="{BB962C8B-B14F-4D97-AF65-F5344CB8AC3E}">
        <p14:creationId xmlns:p14="http://schemas.microsoft.com/office/powerpoint/2010/main" val="2293035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870" y="854884"/>
            <a:ext cx="3111690" cy="773561"/>
          </a:xfrm>
        </p:spPr>
        <p:txBody>
          <a:bodyPr>
            <a:normAutofit/>
          </a:bodyPr>
          <a:lstStyle/>
          <a:p>
            <a:r>
              <a:rPr lang="en-US" sz="3200" b="1" dirty="0" smtClean="0"/>
              <a:t>Variable selection</a:t>
            </a:r>
            <a:endParaRPr lang="en-US" sz="3200" b="1" dirty="0"/>
          </a:p>
        </p:txBody>
      </p:sp>
      <p:sp>
        <p:nvSpPr>
          <p:cNvPr id="3" name="Content Placeholder 2"/>
          <p:cNvSpPr>
            <a:spLocks noGrp="1"/>
          </p:cNvSpPr>
          <p:nvPr>
            <p:ph idx="1"/>
          </p:nvPr>
        </p:nvSpPr>
        <p:spPr>
          <a:xfrm>
            <a:off x="838200" y="1825624"/>
            <a:ext cx="10515600" cy="3537946"/>
          </a:xfrm>
        </p:spPr>
        <p:txBody>
          <a:bodyPr>
            <a:normAutofit/>
          </a:bodyPr>
          <a:lstStyle/>
          <a:p>
            <a:pPr marL="0" indent="0">
              <a:buNone/>
            </a:pPr>
            <a:r>
              <a:rPr lang="en-US" dirty="0" smtClean="0"/>
              <a:t>1.Stepwise selection </a:t>
            </a:r>
            <a:endParaRPr lang="en-US" dirty="0"/>
          </a:p>
          <a:p>
            <a:r>
              <a:rPr lang="en-US" dirty="0" smtClean="0"/>
              <a:t>Start </a:t>
            </a:r>
            <a:r>
              <a:rPr lang="en-US" dirty="0"/>
              <a:t>with an empty model (</a:t>
            </a:r>
            <a:r>
              <a:rPr lang="en-US" dirty="0" smtClean="0"/>
              <a:t>no predictors</a:t>
            </a:r>
            <a:r>
              <a:rPr lang="en-US" dirty="0"/>
              <a:t>) and then sequentially add </a:t>
            </a:r>
            <a:r>
              <a:rPr lang="en-US" dirty="0" smtClean="0"/>
              <a:t>variables to </a:t>
            </a:r>
            <a:r>
              <a:rPr lang="en-US" dirty="0"/>
              <a:t>the </a:t>
            </a:r>
            <a:r>
              <a:rPr lang="en-US" dirty="0" smtClean="0"/>
              <a:t>model.</a:t>
            </a:r>
            <a:endParaRPr lang="en-US" dirty="0"/>
          </a:p>
          <a:p>
            <a:r>
              <a:rPr lang="en-US" dirty="0"/>
              <a:t>Add variables to </a:t>
            </a:r>
            <a:r>
              <a:rPr lang="en-US" dirty="0" smtClean="0"/>
              <a:t>model with criteria alpha-to-enter 0.15</a:t>
            </a:r>
            <a:r>
              <a:rPr lang="en-US" dirty="0"/>
              <a:t>. </a:t>
            </a:r>
            <a:endParaRPr lang="en-US" dirty="0" smtClean="0"/>
          </a:p>
          <a:p>
            <a:r>
              <a:rPr lang="en-US" dirty="0" smtClean="0"/>
              <a:t>Remove </a:t>
            </a:r>
            <a:r>
              <a:rPr lang="en-US" dirty="0"/>
              <a:t>variables </a:t>
            </a:r>
            <a:r>
              <a:rPr lang="en-US" dirty="0" smtClean="0"/>
              <a:t>from </a:t>
            </a:r>
            <a:r>
              <a:rPr lang="en-US" dirty="0"/>
              <a:t>model with criteria </a:t>
            </a:r>
            <a:r>
              <a:rPr lang="en-US" dirty="0" smtClean="0"/>
              <a:t>alpha-to-out 0.15.</a:t>
            </a:r>
          </a:p>
          <a:p>
            <a:r>
              <a:rPr lang="en-US" dirty="0"/>
              <a:t> Response variable</a:t>
            </a:r>
            <a:r>
              <a:rPr lang="en-US" dirty="0" smtClean="0"/>
              <a:t>: </a:t>
            </a:r>
            <a:r>
              <a:rPr lang="en-US" dirty="0" err="1" smtClean="0"/>
              <a:t>weight_pounds</a:t>
            </a:r>
            <a:endParaRPr lang="en-US" dirty="0"/>
          </a:p>
          <a:p>
            <a:pPr marL="0" indent="0">
              <a:buNone/>
            </a:pPr>
            <a:r>
              <a:rPr lang="en-US" dirty="0"/>
              <a:t>    </a:t>
            </a:r>
            <a:r>
              <a:rPr lang="en-US" dirty="0" smtClean="0"/>
              <a:t>Independent </a:t>
            </a:r>
            <a:r>
              <a:rPr lang="en-US" dirty="0"/>
              <a:t>variables: </a:t>
            </a:r>
            <a:r>
              <a:rPr lang="en-US" dirty="0" smtClean="0"/>
              <a:t>maternal risk factors</a:t>
            </a:r>
          </a:p>
          <a:p>
            <a:endParaRPr lang="en-US" dirty="0"/>
          </a:p>
        </p:txBody>
      </p:sp>
      <p:sp>
        <p:nvSpPr>
          <p:cNvPr id="4" name="Rectangle 3"/>
          <p:cNvSpPr/>
          <p:nvPr/>
        </p:nvSpPr>
        <p:spPr>
          <a:xfrm>
            <a:off x="3319490" y="208553"/>
            <a:ext cx="4664450" cy="646331"/>
          </a:xfrm>
          <a:prstGeom prst="rect">
            <a:avLst/>
          </a:prstGeom>
        </p:spPr>
        <p:txBody>
          <a:bodyPr wrap="square">
            <a:spAutoFit/>
          </a:bodyPr>
          <a:lstStyle/>
          <a:p>
            <a:r>
              <a:rPr lang="en-US" sz="3600" dirty="0"/>
              <a:t>Linear regression model</a:t>
            </a:r>
          </a:p>
        </p:txBody>
      </p:sp>
    </p:spTree>
    <p:extLst>
      <p:ext uri="{BB962C8B-B14F-4D97-AF65-F5344CB8AC3E}">
        <p14:creationId xmlns:p14="http://schemas.microsoft.com/office/powerpoint/2010/main" val="3535872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62747" y="307514"/>
            <a:ext cx="4673715" cy="646331"/>
          </a:xfrm>
          <a:prstGeom prst="rect">
            <a:avLst/>
          </a:prstGeom>
        </p:spPr>
        <p:txBody>
          <a:bodyPr wrap="none">
            <a:spAutoFit/>
          </a:bodyPr>
          <a:lstStyle/>
          <a:p>
            <a:r>
              <a:rPr lang="en-US" sz="3600" dirty="0"/>
              <a:t>Linear regression model</a:t>
            </a:r>
          </a:p>
        </p:txBody>
      </p:sp>
      <p:sp>
        <p:nvSpPr>
          <p:cNvPr id="9" name="Rectangle 8"/>
          <p:cNvSpPr/>
          <p:nvPr/>
        </p:nvSpPr>
        <p:spPr>
          <a:xfrm>
            <a:off x="1269627" y="1043848"/>
            <a:ext cx="4209041" cy="523220"/>
          </a:xfrm>
          <a:prstGeom prst="rect">
            <a:avLst/>
          </a:prstGeom>
        </p:spPr>
        <p:txBody>
          <a:bodyPr wrap="square">
            <a:spAutoFit/>
          </a:bodyPr>
          <a:lstStyle/>
          <a:p>
            <a:pPr marL="285750" indent="-285750">
              <a:buFont typeface="Arial" panose="020B0604020202020204" pitchFamily="34" charset="0"/>
              <a:buChar char="•"/>
            </a:pPr>
            <a:r>
              <a:rPr lang="en-US" sz="2800" dirty="0" smtClean="0"/>
              <a:t>Stepwise selection result:</a:t>
            </a:r>
            <a:endParaRPr lang="en-US" sz="2800" dirty="0"/>
          </a:p>
        </p:txBody>
      </p:sp>
      <p:graphicFrame>
        <p:nvGraphicFramePr>
          <p:cNvPr id="2" name="Table 1"/>
          <p:cNvGraphicFramePr>
            <a:graphicFrameLocks noGrp="1"/>
          </p:cNvGraphicFramePr>
          <p:nvPr>
            <p:extLst>
              <p:ext uri="{D42A27DB-BD31-4B8C-83A1-F6EECF244321}">
                <p14:modId xmlns:p14="http://schemas.microsoft.com/office/powerpoint/2010/main" val="4192290498"/>
              </p:ext>
            </p:extLst>
          </p:nvPr>
        </p:nvGraphicFramePr>
        <p:xfrm>
          <a:off x="1394913" y="1747073"/>
          <a:ext cx="7639905" cy="3903180"/>
        </p:xfrm>
        <a:graphic>
          <a:graphicData uri="http://schemas.openxmlformats.org/drawingml/2006/table">
            <a:tbl>
              <a:tblPr/>
              <a:tblGrid>
                <a:gridCol w="686091"/>
                <a:gridCol w="3930727"/>
                <a:gridCol w="1876029"/>
                <a:gridCol w="1147058"/>
              </a:tblGrid>
              <a:tr h="390318">
                <a:tc>
                  <a:txBody>
                    <a:bodyPr/>
                    <a:lstStyle/>
                    <a:p>
                      <a:pPr algn="l" fontAlgn="b"/>
                      <a:r>
                        <a:rPr lang="en-US" sz="1800" b="1" i="0" u="none" strike="noStrike" dirty="0">
                          <a:solidFill>
                            <a:srgbClr val="000000"/>
                          </a:solidFill>
                          <a:effectLst/>
                          <a:latin typeface="Calibri" panose="020F0502020204030204" pitchFamily="34" charset="0"/>
                        </a:rPr>
                        <a:t>Step</a:t>
                      </a:r>
                    </a:p>
                  </a:txBody>
                  <a:tcPr marL="9525" marR="9525" marT="9525" marB="0" anchor="b">
                    <a:lnL>
                      <a:noFill/>
                    </a:lnL>
                    <a:lnR>
                      <a:noFill/>
                    </a:lnR>
                    <a:lnT>
                      <a:noFill/>
                    </a:lnT>
                    <a:lnB>
                      <a:noFill/>
                    </a:lnB>
                  </a:tcPr>
                </a:tc>
                <a:tc>
                  <a:txBody>
                    <a:bodyPr/>
                    <a:lstStyle/>
                    <a:p>
                      <a:pPr algn="l" fontAlgn="b"/>
                      <a:endParaRPr lang="en-US" sz="18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1" i="0" u="none" strike="noStrike" dirty="0">
                          <a:solidFill>
                            <a:srgbClr val="000000"/>
                          </a:solidFill>
                          <a:effectLst/>
                          <a:latin typeface="Calibri" panose="020F0502020204030204" pitchFamily="34" charset="0"/>
                        </a:rPr>
                        <a:t>Partial R-Square</a:t>
                      </a:r>
                    </a:p>
                  </a:txBody>
                  <a:tcPr marL="9525" marR="9525" marT="9525" marB="0" anchor="b">
                    <a:lnL>
                      <a:noFill/>
                    </a:lnL>
                    <a:lnR>
                      <a:noFill/>
                    </a:lnR>
                    <a:lnT>
                      <a:noFill/>
                    </a:lnT>
                    <a:lnB>
                      <a:noFill/>
                    </a:lnB>
                  </a:tcPr>
                </a:tc>
                <a:tc>
                  <a:txBody>
                    <a:bodyPr/>
                    <a:lstStyle/>
                    <a:p>
                      <a:pPr algn="l" fontAlgn="b"/>
                      <a:r>
                        <a:rPr lang="en-US" sz="1800" b="1" i="0" u="none" strike="noStrike">
                          <a:solidFill>
                            <a:srgbClr val="000000"/>
                          </a:solidFill>
                          <a:effectLst/>
                          <a:latin typeface="Calibri" panose="020F0502020204030204" pitchFamily="34" charset="0"/>
                        </a:rPr>
                        <a:t>R-Square</a:t>
                      </a:r>
                    </a:p>
                  </a:txBody>
                  <a:tcPr marL="9525" marR="9525" marT="9525" marB="0" anchor="b">
                    <a:lnL>
                      <a:noFill/>
                    </a:lnL>
                    <a:lnR>
                      <a:noFill/>
                    </a:lnR>
                    <a:lnT>
                      <a:noFill/>
                    </a:lnT>
                    <a:lnB>
                      <a:noFill/>
                    </a:lnB>
                  </a:tcPr>
                </a:tc>
              </a:tr>
              <a:tr h="390318">
                <a:tc>
                  <a:txBody>
                    <a:bodyPr/>
                    <a:lstStyle/>
                    <a:p>
                      <a:pPr algn="l" rtl="0" fontAlgn="b"/>
                      <a:r>
                        <a:rPr lang="en-US" sz="18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x14</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Calibri" panose="020F0502020204030204" pitchFamily="34" charset="0"/>
                        </a:rPr>
                        <a:t>0.3167</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Calibri" panose="020F0502020204030204" pitchFamily="34" charset="0"/>
                        </a:rPr>
                        <a:t>0.3167</a:t>
                      </a:r>
                    </a:p>
                  </a:txBody>
                  <a:tcPr marL="9525" marR="9525" marT="9525" marB="0" anchor="b">
                    <a:lnL>
                      <a:noFill/>
                    </a:lnL>
                    <a:lnR>
                      <a:noFill/>
                    </a:lnR>
                    <a:lnT>
                      <a:noFill/>
                    </a:lnT>
                    <a:lnB>
                      <a:noFill/>
                    </a:lnB>
                  </a:tcPr>
                </a:tc>
              </a:tr>
              <a:tr h="390318">
                <a:tc>
                  <a:txBody>
                    <a:bodyPr/>
                    <a:lstStyle/>
                    <a:p>
                      <a:pPr algn="l" rtl="0" fontAlgn="b"/>
                      <a:r>
                        <a:rPr lang="en-US" sz="1800" b="1"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x14+x15</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Calibri" panose="020F0502020204030204" pitchFamily="34" charset="0"/>
                        </a:rPr>
                        <a:t>0.0093</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Calibri" panose="020F0502020204030204" pitchFamily="34" charset="0"/>
                        </a:rPr>
                        <a:t>0.326</a:t>
                      </a:r>
                    </a:p>
                  </a:txBody>
                  <a:tcPr marL="9525" marR="9525" marT="9525" marB="0" anchor="b">
                    <a:lnL>
                      <a:noFill/>
                    </a:lnL>
                    <a:lnR>
                      <a:noFill/>
                    </a:lnR>
                    <a:lnT>
                      <a:noFill/>
                    </a:lnT>
                    <a:lnB>
                      <a:noFill/>
                    </a:lnB>
                  </a:tcPr>
                </a:tc>
              </a:tr>
              <a:tr h="390318">
                <a:tc>
                  <a:txBody>
                    <a:bodyPr/>
                    <a:lstStyle/>
                    <a:p>
                      <a:pPr algn="l" rtl="0" fontAlgn="b"/>
                      <a:r>
                        <a:rPr lang="en-US" sz="1800" b="1"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x14+x15+x5</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Calibri" panose="020F0502020204030204" pitchFamily="34" charset="0"/>
                        </a:rPr>
                        <a:t>0.0069</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Calibri" panose="020F0502020204030204" pitchFamily="34" charset="0"/>
                        </a:rPr>
                        <a:t>0.3329</a:t>
                      </a:r>
                    </a:p>
                  </a:txBody>
                  <a:tcPr marL="9525" marR="9525" marT="9525" marB="0" anchor="b">
                    <a:lnL>
                      <a:noFill/>
                    </a:lnL>
                    <a:lnR>
                      <a:noFill/>
                    </a:lnR>
                    <a:lnT>
                      <a:noFill/>
                    </a:lnT>
                    <a:lnB>
                      <a:noFill/>
                    </a:lnB>
                  </a:tcPr>
                </a:tc>
              </a:tr>
              <a:tr h="390318">
                <a:tc>
                  <a:txBody>
                    <a:bodyPr/>
                    <a:lstStyle/>
                    <a:p>
                      <a:pPr algn="l" rtl="0" fontAlgn="b"/>
                      <a:r>
                        <a:rPr lang="en-US" sz="1800" b="1"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x14+x15+x5+x13</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Calibri" panose="020F0502020204030204" pitchFamily="34" charset="0"/>
                        </a:rPr>
                        <a:t>0.0017</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Calibri" panose="020F0502020204030204" pitchFamily="34" charset="0"/>
                        </a:rPr>
                        <a:t>0.3346</a:t>
                      </a:r>
                    </a:p>
                  </a:txBody>
                  <a:tcPr marL="9525" marR="9525" marT="9525" marB="0" anchor="b">
                    <a:lnL>
                      <a:noFill/>
                    </a:lnL>
                    <a:lnR>
                      <a:noFill/>
                    </a:lnR>
                    <a:lnT>
                      <a:noFill/>
                    </a:lnT>
                    <a:lnB>
                      <a:noFill/>
                    </a:lnB>
                  </a:tcPr>
                </a:tc>
              </a:tr>
              <a:tr h="390318">
                <a:tc>
                  <a:txBody>
                    <a:bodyPr/>
                    <a:lstStyle/>
                    <a:p>
                      <a:pPr algn="l" rtl="0" fontAlgn="b"/>
                      <a:r>
                        <a:rPr lang="en-US" sz="1800" b="1" i="0" u="none" strike="noStrike">
                          <a:solidFill>
                            <a:srgbClr val="C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x14+x15+x5+x13+x2</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C00000"/>
                          </a:solidFill>
                          <a:effectLst/>
                          <a:latin typeface="Calibri" panose="020F0502020204030204" pitchFamily="34" charset="0"/>
                        </a:rPr>
                        <a:t>0.0009</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Calibri" panose="020F0502020204030204" pitchFamily="34" charset="0"/>
                        </a:rPr>
                        <a:t>0.3355</a:t>
                      </a:r>
                    </a:p>
                  </a:txBody>
                  <a:tcPr marL="9525" marR="9525" marT="9525" marB="0" anchor="b">
                    <a:lnL>
                      <a:noFill/>
                    </a:lnL>
                    <a:lnR>
                      <a:noFill/>
                    </a:lnR>
                    <a:lnT>
                      <a:noFill/>
                    </a:lnT>
                    <a:lnB>
                      <a:noFill/>
                    </a:lnB>
                  </a:tcPr>
                </a:tc>
              </a:tr>
              <a:tr h="390318">
                <a:tc>
                  <a:txBody>
                    <a:bodyPr/>
                    <a:lstStyle/>
                    <a:p>
                      <a:pPr algn="l" rtl="0" fontAlgn="b"/>
                      <a:r>
                        <a:rPr lang="en-US" sz="1800" b="1"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x14+x15+x5+x13+x2+x11</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Calibri" panose="020F0502020204030204" pitchFamily="34" charset="0"/>
                        </a:rPr>
                        <a:t>0.0003</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Calibri" panose="020F0502020204030204" pitchFamily="34" charset="0"/>
                        </a:rPr>
                        <a:t>0.3358</a:t>
                      </a:r>
                    </a:p>
                  </a:txBody>
                  <a:tcPr marL="9525" marR="9525" marT="9525" marB="0" anchor="b">
                    <a:lnL>
                      <a:noFill/>
                    </a:lnL>
                    <a:lnR>
                      <a:noFill/>
                    </a:lnR>
                    <a:lnT>
                      <a:noFill/>
                    </a:lnT>
                    <a:lnB>
                      <a:noFill/>
                    </a:lnB>
                  </a:tcPr>
                </a:tc>
              </a:tr>
              <a:tr h="390318">
                <a:tc>
                  <a:txBody>
                    <a:bodyPr/>
                    <a:lstStyle/>
                    <a:p>
                      <a:pPr algn="l" rtl="0" fontAlgn="b"/>
                      <a:r>
                        <a:rPr lang="en-US" sz="1800" b="1"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x14+x15+x5+x13+x2+x11+x8</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Calibri" panose="020F0502020204030204" pitchFamily="34" charset="0"/>
                        </a:rPr>
                        <a:t>0.0002</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Calibri" panose="020F0502020204030204" pitchFamily="34" charset="0"/>
                        </a:rPr>
                        <a:t>0.336</a:t>
                      </a:r>
                    </a:p>
                  </a:txBody>
                  <a:tcPr marL="9525" marR="9525" marT="9525" marB="0" anchor="b">
                    <a:lnL>
                      <a:noFill/>
                    </a:lnL>
                    <a:lnR>
                      <a:noFill/>
                    </a:lnR>
                    <a:lnT>
                      <a:noFill/>
                    </a:lnT>
                    <a:lnB>
                      <a:noFill/>
                    </a:lnB>
                  </a:tcPr>
                </a:tc>
              </a:tr>
              <a:tr h="390318">
                <a:tc>
                  <a:txBody>
                    <a:bodyPr/>
                    <a:lstStyle/>
                    <a:p>
                      <a:pPr algn="l" rtl="0" fontAlgn="b"/>
                      <a:r>
                        <a:rPr lang="en-US" sz="1800" b="1"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x14+x15+x5+x13+x2+x11+x8+x6</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Calibri" panose="020F0502020204030204" pitchFamily="34" charset="0"/>
                        </a:rPr>
                        <a:t>0.0001</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Calibri" panose="020F0502020204030204" pitchFamily="34" charset="0"/>
                        </a:rPr>
                        <a:t>0.3361</a:t>
                      </a:r>
                    </a:p>
                  </a:txBody>
                  <a:tcPr marL="9525" marR="9525" marT="9525" marB="0" anchor="b">
                    <a:lnL>
                      <a:noFill/>
                    </a:lnL>
                    <a:lnR>
                      <a:noFill/>
                    </a:lnR>
                    <a:lnT>
                      <a:noFill/>
                    </a:lnT>
                    <a:lnB>
                      <a:noFill/>
                    </a:lnB>
                  </a:tcPr>
                </a:tc>
              </a:tr>
              <a:tr h="390318">
                <a:tc>
                  <a:txBody>
                    <a:bodyPr/>
                    <a:lstStyle/>
                    <a:p>
                      <a:pPr algn="l" rtl="0" fontAlgn="b"/>
                      <a:r>
                        <a:rPr lang="en-US" sz="1800" b="1"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x14+x15+x5+x13+x2+x11+x8+x6+x7</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Calibri" panose="020F0502020204030204" pitchFamily="34" charset="0"/>
                        </a:rPr>
                        <a:t>0.3361</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3330782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6978" y="1175524"/>
            <a:ext cx="3125337" cy="761100"/>
          </a:xfrm>
        </p:spPr>
        <p:txBody>
          <a:bodyPr>
            <a:normAutofit/>
          </a:bodyPr>
          <a:lstStyle/>
          <a:p>
            <a:r>
              <a:rPr lang="en-US" sz="3200" dirty="0"/>
              <a:t>Variable selection</a:t>
            </a:r>
          </a:p>
        </p:txBody>
      </p:sp>
      <p:sp>
        <p:nvSpPr>
          <p:cNvPr id="3" name="Content Placeholder 2"/>
          <p:cNvSpPr>
            <a:spLocks noGrp="1"/>
          </p:cNvSpPr>
          <p:nvPr>
            <p:ph idx="1"/>
          </p:nvPr>
        </p:nvSpPr>
        <p:spPr>
          <a:xfrm>
            <a:off x="947381" y="2056738"/>
            <a:ext cx="10530386" cy="3155808"/>
          </a:xfrm>
        </p:spPr>
        <p:txBody>
          <a:bodyPr/>
          <a:lstStyle/>
          <a:p>
            <a:pPr marL="0" indent="0">
              <a:buNone/>
            </a:pPr>
            <a:r>
              <a:rPr lang="en-US" dirty="0" smtClean="0"/>
              <a:t>2. Exhaustive selection</a:t>
            </a:r>
            <a:endParaRPr lang="en-US" dirty="0"/>
          </a:p>
          <a:p>
            <a:r>
              <a:rPr lang="en-US" dirty="0" smtClean="0"/>
              <a:t>Choosing 4 variables from 15 maternal risk factors. There will be 1365 possible models.</a:t>
            </a:r>
            <a:endParaRPr lang="en-US" dirty="0"/>
          </a:p>
          <a:p>
            <a:endParaRPr lang="en-US" dirty="0"/>
          </a:p>
        </p:txBody>
      </p:sp>
      <p:sp>
        <p:nvSpPr>
          <p:cNvPr id="4" name="Rectangle 3"/>
          <p:cNvSpPr/>
          <p:nvPr/>
        </p:nvSpPr>
        <p:spPr>
          <a:xfrm>
            <a:off x="3892697" y="500462"/>
            <a:ext cx="5578850" cy="646331"/>
          </a:xfrm>
          <a:prstGeom prst="rect">
            <a:avLst/>
          </a:prstGeom>
        </p:spPr>
        <p:txBody>
          <a:bodyPr wrap="square">
            <a:spAutoFit/>
          </a:bodyPr>
          <a:lstStyle/>
          <a:p>
            <a:r>
              <a:rPr lang="en-US" sz="3600" dirty="0"/>
              <a:t>Linear regression model</a:t>
            </a:r>
          </a:p>
        </p:txBody>
      </p:sp>
    </p:spTree>
    <p:extLst>
      <p:ext uri="{BB962C8B-B14F-4D97-AF65-F5344CB8AC3E}">
        <p14:creationId xmlns:p14="http://schemas.microsoft.com/office/powerpoint/2010/main" val="3304609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683" y="690649"/>
            <a:ext cx="6070411" cy="689686"/>
          </a:xfrm>
        </p:spPr>
        <p:txBody>
          <a:bodyPr>
            <a:normAutofit/>
          </a:bodyPr>
          <a:lstStyle/>
          <a:p>
            <a:r>
              <a:rPr lang="en-US" sz="2400" b="1" dirty="0"/>
              <a:t>Exhaustive </a:t>
            </a:r>
            <a:r>
              <a:rPr lang="en-US" sz="2400" b="1" dirty="0" smtClean="0"/>
              <a:t>selection </a:t>
            </a:r>
            <a:r>
              <a:rPr lang="en-US" sz="2400" b="1" dirty="0"/>
              <a:t>to build regression model</a:t>
            </a:r>
            <a:endParaRPr lang="en-US" sz="2400" dirty="0"/>
          </a:p>
        </p:txBody>
      </p:sp>
      <p:sp>
        <p:nvSpPr>
          <p:cNvPr id="3" name="Content Placeholder 2"/>
          <p:cNvSpPr>
            <a:spLocks noGrp="1"/>
          </p:cNvSpPr>
          <p:nvPr>
            <p:ph idx="1"/>
          </p:nvPr>
        </p:nvSpPr>
        <p:spPr>
          <a:xfrm>
            <a:off x="1596790" y="1380335"/>
            <a:ext cx="9335067" cy="4776716"/>
          </a:xfrm>
        </p:spPr>
        <p:txBody>
          <a:bodyPr>
            <a:noAutofit/>
          </a:bodyPr>
          <a:lstStyle/>
          <a:p>
            <a:pPr marL="0">
              <a:lnSpc>
                <a:spcPct val="100000"/>
              </a:lnSpc>
              <a:spcBef>
                <a:spcPts val="0"/>
              </a:spcBef>
            </a:pP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mode: Y = x1 + x2 + </a:t>
            </a:r>
            <a:r>
              <a:rPr lang="en-US" sz="1600" dirty="0" smtClean="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x8 </a:t>
            </a: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 x14;   </a:t>
            </a:r>
            <a:r>
              <a:rPr lang="en-US" sz="1600" dirty="0" err="1">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R_square</a:t>
            </a: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 =0.3288396275   </a:t>
            </a:r>
            <a:r>
              <a:rPr lang="en-US" sz="1600" dirty="0" err="1">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P_value</a:t>
            </a: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 =</a:t>
            </a:r>
            <a:r>
              <a:rPr lang="en-US" sz="1600" dirty="0" smtClean="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0</a:t>
            </a:r>
          </a:p>
          <a:p>
            <a:pPr marL="0">
              <a:lnSpc>
                <a:spcPct val="100000"/>
              </a:lnSpc>
              <a:spcBef>
                <a:spcPts val="0"/>
              </a:spcBef>
            </a:pPr>
            <a:r>
              <a:rPr lang="en-US" sz="1600" dirty="0" smtClean="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mode</a:t>
            </a: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 Y = x1 + x2 + </a:t>
            </a:r>
            <a:r>
              <a:rPr lang="en-US" sz="1600" dirty="0" smtClean="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x7 </a:t>
            </a: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 x14;   </a:t>
            </a:r>
            <a:r>
              <a:rPr lang="en-US" sz="1600" dirty="0" err="1">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R_square</a:t>
            </a: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 =0.3122479556   </a:t>
            </a:r>
            <a:r>
              <a:rPr lang="en-US" sz="1600" dirty="0" err="1">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P_value</a:t>
            </a: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 =</a:t>
            </a:r>
            <a:r>
              <a:rPr lang="en-US" sz="1600" dirty="0" smtClean="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0</a:t>
            </a:r>
          </a:p>
          <a:p>
            <a:pPr marL="0">
              <a:lnSpc>
                <a:spcPct val="100000"/>
              </a:lnSpc>
              <a:spcBef>
                <a:spcPts val="0"/>
              </a:spcBef>
            </a:pP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mode: Y = x1 + x2 + x3 + x14;   </a:t>
            </a:r>
            <a:r>
              <a:rPr lang="en-US" sz="1600" dirty="0" err="1">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R_square</a:t>
            </a: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 =0.3080939539   </a:t>
            </a:r>
            <a:r>
              <a:rPr lang="en-US" sz="1600" dirty="0" err="1">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P_value</a:t>
            </a:r>
            <a:r>
              <a:rPr lang="en-US" sz="1600" dirty="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 =</a:t>
            </a:r>
            <a:r>
              <a:rPr lang="en-US" sz="1600" dirty="0" smtClean="0">
                <a:solidFill>
                  <a:srgbClr val="FF0000"/>
                </a:solidFill>
                <a:latin typeface="SAS Monospace" panose="020B0609020202020204" pitchFamily="49" charset="0"/>
                <a:ea typeface="Times New Roman" panose="02020603050405020304" pitchFamily="18" charset="0"/>
                <a:cs typeface="SAS Monospace" panose="020B0609020202020204" pitchFamily="49" charset="0"/>
              </a:rPr>
              <a:t>0</a:t>
            </a:r>
          </a:p>
          <a:p>
            <a:pPr>
              <a:lnSpc>
                <a:spcPct val="100000"/>
              </a:lnSpc>
            </a:pPr>
            <a:r>
              <a:rPr lang="en-US" sz="1600" dirty="0">
                <a:solidFill>
                  <a:srgbClr val="FF0000"/>
                </a:solidFill>
                <a:latin typeface="SAS Monospace" panose="020B0609020202020204" pitchFamily="49" charset="0"/>
              </a:rPr>
              <a:t>mode: Y = x1 + x2 + x10 + x14;  </a:t>
            </a:r>
            <a:r>
              <a:rPr lang="en-US" sz="1600" dirty="0" err="1">
                <a:solidFill>
                  <a:srgbClr val="FF0000"/>
                </a:solidFill>
                <a:latin typeface="SAS Monospace" panose="020B0609020202020204" pitchFamily="49" charset="0"/>
              </a:rPr>
              <a:t>R_square</a:t>
            </a:r>
            <a:r>
              <a:rPr lang="en-US" sz="1600" dirty="0">
                <a:solidFill>
                  <a:srgbClr val="FF0000"/>
                </a:solidFill>
                <a:latin typeface="SAS Monospace" panose="020B0609020202020204" pitchFamily="49" charset="0"/>
              </a:rPr>
              <a:t> =0.3101766817   </a:t>
            </a:r>
            <a:r>
              <a:rPr lang="en-US" sz="1600" dirty="0" err="1">
                <a:solidFill>
                  <a:srgbClr val="FF0000"/>
                </a:solidFill>
                <a:latin typeface="SAS Monospace" panose="020B0609020202020204" pitchFamily="49" charset="0"/>
              </a:rPr>
              <a:t>P_value</a:t>
            </a:r>
            <a:r>
              <a:rPr lang="en-US" sz="1600" dirty="0">
                <a:solidFill>
                  <a:srgbClr val="FF0000"/>
                </a:solidFill>
                <a:latin typeface="SAS Monospace" panose="020B0609020202020204" pitchFamily="49" charset="0"/>
              </a:rPr>
              <a:t> =</a:t>
            </a:r>
            <a:r>
              <a:rPr lang="en-US" sz="1600" dirty="0" smtClean="0">
                <a:solidFill>
                  <a:srgbClr val="FF0000"/>
                </a:solidFill>
                <a:latin typeface="SAS Monospace" panose="020B0609020202020204" pitchFamily="49" charset="0"/>
              </a:rPr>
              <a:t>0</a:t>
            </a:r>
          </a:p>
          <a:p>
            <a:pPr>
              <a:lnSpc>
                <a:spcPct val="100000"/>
              </a:lnSpc>
            </a:pPr>
            <a:r>
              <a:rPr lang="en-US" sz="1600" dirty="0">
                <a:solidFill>
                  <a:srgbClr val="FF0000"/>
                </a:solidFill>
                <a:latin typeface="SAS Monospace" panose="020B0609020202020204" pitchFamily="49" charset="0"/>
              </a:rPr>
              <a:t>mode: Y = x1 + x2 + x11 + x14;  </a:t>
            </a:r>
            <a:r>
              <a:rPr lang="en-US" sz="1600" dirty="0" err="1">
                <a:solidFill>
                  <a:srgbClr val="FF0000"/>
                </a:solidFill>
                <a:latin typeface="SAS Monospace" panose="020B0609020202020204" pitchFamily="49" charset="0"/>
              </a:rPr>
              <a:t>R_square</a:t>
            </a:r>
            <a:r>
              <a:rPr lang="en-US" sz="1600" dirty="0">
                <a:solidFill>
                  <a:srgbClr val="FF0000"/>
                </a:solidFill>
                <a:latin typeface="SAS Monospace" panose="020B0609020202020204" pitchFamily="49" charset="0"/>
              </a:rPr>
              <a:t> =0.3067123545   </a:t>
            </a:r>
            <a:r>
              <a:rPr lang="en-US" sz="1600" dirty="0" err="1">
                <a:solidFill>
                  <a:srgbClr val="FF0000"/>
                </a:solidFill>
                <a:latin typeface="SAS Monospace" panose="020B0609020202020204" pitchFamily="49" charset="0"/>
              </a:rPr>
              <a:t>P_value</a:t>
            </a:r>
            <a:r>
              <a:rPr lang="en-US" sz="1600" dirty="0">
                <a:solidFill>
                  <a:srgbClr val="FF0000"/>
                </a:solidFill>
                <a:latin typeface="SAS Monospace" panose="020B0609020202020204" pitchFamily="49" charset="0"/>
              </a:rPr>
              <a:t> =</a:t>
            </a:r>
            <a:r>
              <a:rPr lang="en-US" sz="1600" dirty="0" smtClean="0">
                <a:solidFill>
                  <a:srgbClr val="FF0000"/>
                </a:solidFill>
                <a:latin typeface="SAS Monospace" panose="020B0609020202020204" pitchFamily="49" charset="0"/>
              </a:rPr>
              <a:t>0</a:t>
            </a:r>
          </a:p>
          <a:p>
            <a:pPr>
              <a:lnSpc>
                <a:spcPct val="100000"/>
              </a:lnSpc>
            </a:pPr>
            <a:r>
              <a:rPr lang="en-US" sz="1600" dirty="0">
                <a:solidFill>
                  <a:srgbClr val="FF0000"/>
                </a:solidFill>
                <a:latin typeface="SAS Monospace" panose="020B0609020202020204" pitchFamily="49" charset="0"/>
              </a:rPr>
              <a:t>mode: Y = x1 + x2 + x13 + x14;  </a:t>
            </a:r>
            <a:r>
              <a:rPr lang="en-US" sz="1600" dirty="0" err="1">
                <a:solidFill>
                  <a:srgbClr val="FF0000"/>
                </a:solidFill>
                <a:latin typeface="SAS Monospace" panose="020B0609020202020204" pitchFamily="49" charset="0"/>
              </a:rPr>
              <a:t>R_square</a:t>
            </a:r>
            <a:r>
              <a:rPr lang="en-US" sz="1600" dirty="0">
                <a:solidFill>
                  <a:srgbClr val="FF0000"/>
                </a:solidFill>
                <a:latin typeface="SAS Monospace" panose="020B0609020202020204" pitchFamily="49" charset="0"/>
              </a:rPr>
              <a:t> =0.3066148683   </a:t>
            </a:r>
            <a:r>
              <a:rPr lang="en-US" sz="1600" dirty="0" err="1">
                <a:solidFill>
                  <a:srgbClr val="FF0000"/>
                </a:solidFill>
                <a:latin typeface="SAS Monospace" panose="020B0609020202020204" pitchFamily="49" charset="0"/>
              </a:rPr>
              <a:t>P_value</a:t>
            </a:r>
            <a:r>
              <a:rPr lang="en-US" sz="1600" dirty="0">
                <a:solidFill>
                  <a:srgbClr val="FF0000"/>
                </a:solidFill>
                <a:latin typeface="SAS Monospace" panose="020B0609020202020204" pitchFamily="49" charset="0"/>
              </a:rPr>
              <a:t> =</a:t>
            </a:r>
            <a:r>
              <a:rPr lang="en-US" sz="1600" dirty="0" smtClean="0">
                <a:solidFill>
                  <a:srgbClr val="FF0000"/>
                </a:solidFill>
                <a:latin typeface="SAS Monospace" panose="020B0609020202020204" pitchFamily="49" charset="0"/>
              </a:rPr>
              <a:t>0</a:t>
            </a:r>
            <a:endParaRPr lang="en-US" sz="1600" dirty="0">
              <a:solidFill>
                <a:srgbClr val="FF0000"/>
              </a:solidFill>
              <a:latin typeface="SAS Monospace" panose="020B0609020202020204" pitchFamily="49" charset="0"/>
            </a:endParaRPr>
          </a:p>
          <a:p>
            <a:pPr>
              <a:lnSpc>
                <a:spcPct val="100000"/>
              </a:lnSpc>
            </a:pPr>
            <a:r>
              <a:rPr lang="en-US" sz="1600" dirty="0">
                <a:solidFill>
                  <a:srgbClr val="FF0000"/>
                </a:solidFill>
                <a:latin typeface="SAS Monospace" panose="020B0609020202020204" pitchFamily="49" charset="0"/>
              </a:rPr>
              <a:t>mode: Y = x1 + x2 + x12 + x14;  </a:t>
            </a:r>
            <a:r>
              <a:rPr lang="en-US" sz="1600" dirty="0" err="1">
                <a:solidFill>
                  <a:srgbClr val="FF0000"/>
                </a:solidFill>
                <a:latin typeface="SAS Monospace" panose="020B0609020202020204" pitchFamily="49" charset="0"/>
              </a:rPr>
              <a:t>R_square</a:t>
            </a:r>
            <a:r>
              <a:rPr lang="en-US" sz="1600" dirty="0">
                <a:solidFill>
                  <a:srgbClr val="FF0000"/>
                </a:solidFill>
                <a:latin typeface="SAS Monospace" panose="020B0609020202020204" pitchFamily="49" charset="0"/>
              </a:rPr>
              <a:t> =0.3065636096   </a:t>
            </a:r>
            <a:r>
              <a:rPr lang="en-US" sz="1600" dirty="0" err="1">
                <a:solidFill>
                  <a:srgbClr val="FF0000"/>
                </a:solidFill>
                <a:latin typeface="SAS Monospace" panose="020B0609020202020204" pitchFamily="49" charset="0"/>
              </a:rPr>
              <a:t>P_value</a:t>
            </a:r>
            <a:r>
              <a:rPr lang="en-US" sz="1600" dirty="0">
                <a:solidFill>
                  <a:srgbClr val="FF0000"/>
                </a:solidFill>
                <a:latin typeface="SAS Monospace" panose="020B0609020202020204" pitchFamily="49" charset="0"/>
              </a:rPr>
              <a:t> =0</a:t>
            </a:r>
          </a:p>
          <a:p>
            <a:pPr>
              <a:lnSpc>
                <a:spcPct val="100000"/>
              </a:lnSpc>
            </a:pPr>
            <a:r>
              <a:rPr lang="en-US" sz="1600" dirty="0">
                <a:solidFill>
                  <a:srgbClr val="FF0000"/>
                </a:solidFill>
                <a:latin typeface="SAS Monospace" panose="020B0609020202020204" pitchFamily="49" charset="0"/>
              </a:rPr>
              <a:t>mode: Y = x1 + x2 + x14 + x15;  </a:t>
            </a:r>
            <a:r>
              <a:rPr lang="en-US" sz="1600" dirty="0" err="1">
                <a:solidFill>
                  <a:srgbClr val="FF0000"/>
                </a:solidFill>
                <a:latin typeface="SAS Monospace" panose="020B0609020202020204" pitchFamily="49" charset="0"/>
              </a:rPr>
              <a:t>R_square</a:t>
            </a:r>
            <a:r>
              <a:rPr lang="en-US" sz="1600" dirty="0">
                <a:solidFill>
                  <a:srgbClr val="FF0000"/>
                </a:solidFill>
                <a:latin typeface="SAS Monospace" panose="020B0609020202020204" pitchFamily="49" charset="0"/>
              </a:rPr>
              <a:t> =0.3023468089   </a:t>
            </a:r>
            <a:r>
              <a:rPr lang="en-US" sz="1600" dirty="0" err="1">
                <a:solidFill>
                  <a:srgbClr val="FF0000"/>
                </a:solidFill>
                <a:latin typeface="SAS Monospace" panose="020B0609020202020204" pitchFamily="49" charset="0"/>
              </a:rPr>
              <a:t>P_value</a:t>
            </a:r>
            <a:r>
              <a:rPr lang="en-US" sz="1600" dirty="0">
                <a:solidFill>
                  <a:srgbClr val="FF0000"/>
                </a:solidFill>
                <a:latin typeface="SAS Monospace" panose="020B0609020202020204" pitchFamily="49" charset="0"/>
              </a:rPr>
              <a:t> =</a:t>
            </a:r>
            <a:r>
              <a:rPr lang="en-US" sz="1600" dirty="0" smtClean="0">
                <a:solidFill>
                  <a:srgbClr val="FF0000"/>
                </a:solidFill>
                <a:latin typeface="SAS Monospace" panose="020B0609020202020204" pitchFamily="49" charset="0"/>
              </a:rPr>
              <a:t>0</a:t>
            </a:r>
            <a:endParaRPr lang="en-US" sz="1600" dirty="0">
              <a:solidFill>
                <a:srgbClr val="FF0000"/>
              </a:solidFill>
              <a:latin typeface="SAS Monospace" panose="020B0609020202020204" pitchFamily="49" charset="0"/>
            </a:endParaRPr>
          </a:p>
          <a:p>
            <a:pPr>
              <a:lnSpc>
                <a:spcPct val="100000"/>
              </a:lnSpc>
            </a:pPr>
            <a:r>
              <a:rPr lang="en-US" sz="1600" dirty="0">
                <a:latin typeface="SAS Monospace" panose="020B0609020202020204" pitchFamily="49" charset="0"/>
              </a:rPr>
              <a:t>mode: Y = x1 + x2 + x10 + x15;  </a:t>
            </a:r>
            <a:r>
              <a:rPr lang="en-US" sz="1600" dirty="0" err="1">
                <a:latin typeface="SAS Monospace" panose="020B0609020202020204" pitchFamily="49" charset="0"/>
              </a:rPr>
              <a:t>R_square</a:t>
            </a:r>
            <a:r>
              <a:rPr lang="en-US" sz="1600" dirty="0">
                <a:latin typeface="SAS Monospace" panose="020B0609020202020204" pitchFamily="49" charset="0"/>
              </a:rPr>
              <a:t> =0.0130336655 </a:t>
            </a:r>
            <a:r>
              <a:rPr lang="en-US" sz="1600" dirty="0" smtClean="0">
                <a:latin typeface="SAS Monospace" panose="020B0609020202020204" pitchFamily="49" charset="0"/>
              </a:rPr>
              <a:t>  </a:t>
            </a:r>
            <a:r>
              <a:rPr lang="en-US" sz="1600" dirty="0" err="1">
                <a:latin typeface="SAS Monospace" panose="020B0609020202020204" pitchFamily="49" charset="0"/>
              </a:rPr>
              <a:t>P_value</a:t>
            </a:r>
            <a:r>
              <a:rPr lang="en-US" sz="1600" dirty="0">
                <a:latin typeface="SAS Monospace" panose="020B0609020202020204" pitchFamily="49" charset="0"/>
              </a:rPr>
              <a:t> =</a:t>
            </a:r>
            <a:r>
              <a:rPr lang="en-US" sz="1600" dirty="0" smtClean="0">
                <a:latin typeface="SAS Monospace" panose="020B0609020202020204" pitchFamily="49" charset="0"/>
              </a:rPr>
              <a:t>0</a:t>
            </a:r>
          </a:p>
          <a:p>
            <a:pPr>
              <a:lnSpc>
                <a:spcPct val="100000"/>
              </a:lnSpc>
            </a:pPr>
            <a:r>
              <a:rPr lang="en-US" sz="1600" dirty="0">
                <a:latin typeface="SAS Monospace" panose="020B0609020202020204" pitchFamily="49" charset="0"/>
              </a:rPr>
              <a:t>mode: Y = x1 + x2 + x11 + x15;  </a:t>
            </a:r>
            <a:r>
              <a:rPr lang="en-US" sz="1600" dirty="0" err="1">
                <a:latin typeface="SAS Monospace" panose="020B0609020202020204" pitchFamily="49" charset="0"/>
              </a:rPr>
              <a:t>R_square</a:t>
            </a:r>
            <a:r>
              <a:rPr lang="en-US" sz="1600" dirty="0">
                <a:latin typeface="SAS Monospace" panose="020B0609020202020204" pitchFamily="49" charset="0"/>
              </a:rPr>
              <a:t> =0.0124865997   </a:t>
            </a:r>
            <a:r>
              <a:rPr lang="en-US" sz="1600" dirty="0" err="1">
                <a:latin typeface="SAS Monospace" panose="020B0609020202020204" pitchFamily="49" charset="0"/>
              </a:rPr>
              <a:t>P_value</a:t>
            </a:r>
            <a:r>
              <a:rPr lang="en-US" sz="1600" dirty="0">
                <a:latin typeface="SAS Monospace" panose="020B0609020202020204" pitchFamily="49" charset="0"/>
              </a:rPr>
              <a:t> =</a:t>
            </a:r>
            <a:r>
              <a:rPr lang="en-US" sz="1600" dirty="0" smtClean="0">
                <a:latin typeface="SAS Monospace" panose="020B0609020202020204" pitchFamily="49" charset="0"/>
              </a:rPr>
              <a:t>0</a:t>
            </a:r>
          </a:p>
          <a:p>
            <a:pPr>
              <a:lnSpc>
                <a:spcPct val="100000"/>
              </a:lnSpc>
            </a:pPr>
            <a:r>
              <a:rPr lang="en-US" sz="1600" dirty="0">
                <a:latin typeface="SAS Monospace" panose="020B0609020202020204" pitchFamily="49" charset="0"/>
              </a:rPr>
              <a:t>mode: Y = x1 + x2 + x12 + x15;  </a:t>
            </a:r>
            <a:r>
              <a:rPr lang="en-US" sz="1600" dirty="0" err="1">
                <a:latin typeface="SAS Monospace" panose="020B0609020202020204" pitchFamily="49" charset="0"/>
              </a:rPr>
              <a:t>R_square</a:t>
            </a:r>
            <a:r>
              <a:rPr lang="en-US" sz="1600" dirty="0">
                <a:latin typeface="SAS Monospace" panose="020B0609020202020204" pitchFamily="49" charset="0"/>
              </a:rPr>
              <a:t> =0.0122568688   </a:t>
            </a:r>
            <a:r>
              <a:rPr lang="en-US" sz="1600" dirty="0" err="1">
                <a:latin typeface="SAS Monospace" panose="020B0609020202020204" pitchFamily="49" charset="0"/>
              </a:rPr>
              <a:t>P_value</a:t>
            </a:r>
            <a:r>
              <a:rPr lang="en-US" sz="1600" dirty="0">
                <a:latin typeface="SAS Monospace" panose="020B0609020202020204" pitchFamily="49" charset="0"/>
              </a:rPr>
              <a:t> =</a:t>
            </a:r>
            <a:r>
              <a:rPr lang="en-US" sz="1600" dirty="0" smtClean="0">
                <a:latin typeface="SAS Monospace" panose="020B0609020202020204" pitchFamily="49" charset="0"/>
              </a:rPr>
              <a:t>0</a:t>
            </a:r>
            <a:endParaRPr lang="en-US" sz="1600" dirty="0">
              <a:latin typeface="SAS Monospace" panose="020B0609020202020204" pitchFamily="49" charset="0"/>
            </a:endParaRPr>
          </a:p>
          <a:p>
            <a:pPr>
              <a:lnSpc>
                <a:spcPct val="100000"/>
              </a:lnSpc>
            </a:pPr>
            <a:r>
              <a:rPr lang="en-US" sz="1600" dirty="0" smtClean="0">
                <a:latin typeface="SAS Monospace" panose="020B0609020202020204" pitchFamily="49" charset="0"/>
              </a:rPr>
              <a:t>mode</a:t>
            </a:r>
            <a:r>
              <a:rPr lang="en-US" sz="1600" dirty="0">
                <a:latin typeface="SAS Monospace" panose="020B0609020202020204" pitchFamily="49" charset="0"/>
              </a:rPr>
              <a:t>: Y = x1 + x2 + x11 + x13;  </a:t>
            </a:r>
            <a:r>
              <a:rPr lang="en-US" sz="1600" dirty="0" err="1">
                <a:latin typeface="SAS Monospace" panose="020B0609020202020204" pitchFamily="49" charset="0"/>
              </a:rPr>
              <a:t>R_square</a:t>
            </a:r>
            <a:r>
              <a:rPr lang="en-US" sz="1600" dirty="0">
                <a:latin typeface="SAS Monospace" panose="020B0609020202020204" pitchFamily="49" charset="0"/>
              </a:rPr>
              <a:t> =0.0105003492   </a:t>
            </a:r>
            <a:r>
              <a:rPr lang="en-US" sz="1600" dirty="0" err="1">
                <a:latin typeface="SAS Monospace" panose="020B0609020202020204" pitchFamily="49" charset="0"/>
              </a:rPr>
              <a:t>P_value</a:t>
            </a:r>
            <a:r>
              <a:rPr lang="en-US" sz="1600" dirty="0">
                <a:latin typeface="SAS Monospace" panose="020B0609020202020204" pitchFamily="49" charset="0"/>
              </a:rPr>
              <a:t> =0</a:t>
            </a:r>
          </a:p>
          <a:p>
            <a:pPr>
              <a:lnSpc>
                <a:spcPct val="100000"/>
              </a:lnSpc>
            </a:pPr>
            <a:r>
              <a:rPr lang="en-US" sz="1600" dirty="0" smtClean="0">
                <a:latin typeface="SAS Monospace" panose="020B0609020202020204" pitchFamily="49" charset="0"/>
              </a:rPr>
              <a:t>mode</a:t>
            </a:r>
            <a:r>
              <a:rPr lang="en-US" sz="1600" dirty="0">
                <a:latin typeface="SAS Monospace" panose="020B0609020202020204" pitchFamily="49" charset="0"/>
              </a:rPr>
              <a:t>: Y = x1 + x2 + x12 + x13;  </a:t>
            </a:r>
            <a:r>
              <a:rPr lang="en-US" sz="1600" dirty="0" err="1">
                <a:latin typeface="SAS Monospace" panose="020B0609020202020204" pitchFamily="49" charset="0"/>
              </a:rPr>
              <a:t>R_square</a:t>
            </a:r>
            <a:r>
              <a:rPr lang="en-US" sz="1600" dirty="0">
                <a:latin typeface="SAS Monospace" panose="020B0609020202020204" pitchFamily="49" charset="0"/>
              </a:rPr>
              <a:t> =0.0101737641   </a:t>
            </a:r>
            <a:r>
              <a:rPr lang="en-US" sz="1600" dirty="0" err="1">
                <a:latin typeface="SAS Monospace" panose="020B0609020202020204" pitchFamily="49" charset="0"/>
              </a:rPr>
              <a:t>P_value</a:t>
            </a:r>
            <a:r>
              <a:rPr lang="en-US" sz="1600" dirty="0">
                <a:latin typeface="SAS Monospace" panose="020B0609020202020204" pitchFamily="49" charset="0"/>
              </a:rPr>
              <a:t> =0</a:t>
            </a:r>
          </a:p>
          <a:p>
            <a:pPr>
              <a:lnSpc>
                <a:spcPct val="100000"/>
              </a:lnSpc>
            </a:pPr>
            <a:r>
              <a:rPr lang="en-US" sz="1600" dirty="0" smtClean="0">
                <a:latin typeface="SAS Monospace" panose="020B0609020202020204" pitchFamily="49" charset="0"/>
              </a:rPr>
              <a:t>mode</a:t>
            </a:r>
            <a:r>
              <a:rPr lang="en-US" sz="1600" dirty="0">
                <a:latin typeface="SAS Monospace" panose="020B0609020202020204" pitchFamily="49" charset="0"/>
              </a:rPr>
              <a:t>: Y = x1 + x2 + x13 + x15;  </a:t>
            </a:r>
            <a:r>
              <a:rPr lang="en-US" sz="1600" dirty="0" err="1">
                <a:latin typeface="SAS Monospace" panose="020B0609020202020204" pitchFamily="49" charset="0"/>
              </a:rPr>
              <a:t>R_square</a:t>
            </a:r>
            <a:r>
              <a:rPr lang="en-US" sz="1600" dirty="0">
                <a:latin typeface="SAS Monospace" panose="020B0609020202020204" pitchFamily="49" charset="0"/>
              </a:rPr>
              <a:t> =0.0104635783   </a:t>
            </a:r>
            <a:r>
              <a:rPr lang="en-US" sz="1600" dirty="0" err="1">
                <a:latin typeface="SAS Monospace" panose="020B0609020202020204" pitchFamily="49" charset="0"/>
              </a:rPr>
              <a:t>P_value</a:t>
            </a:r>
            <a:r>
              <a:rPr lang="en-US" sz="1600" dirty="0">
                <a:latin typeface="SAS Monospace" panose="020B0609020202020204" pitchFamily="49" charset="0"/>
              </a:rPr>
              <a:t> =</a:t>
            </a:r>
            <a:r>
              <a:rPr lang="en-US" sz="1600" dirty="0" smtClean="0">
                <a:latin typeface="SAS Monospace" panose="020B0609020202020204" pitchFamily="49" charset="0"/>
              </a:rPr>
              <a:t>0</a:t>
            </a:r>
            <a:endParaRPr lang="en-US" sz="1600" dirty="0">
              <a:latin typeface="SAS Monospace" panose="020B0609020202020204" pitchFamily="49" charset="0"/>
            </a:endParaRPr>
          </a:p>
        </p:txBody>
      </p:sp>
      <p:sp>
        <p:nvSpPr>
          <p:cNvPr id="4" name="Rectangle 3"/>
          <p:cNvSpPr/>
          <p:nvPr/>
        </p:nvSpPr>
        <p:spPr>
          <a:xfrm>
            <a:off x="4345609" y="210284"/>
            <a:ext cx="3665627" cy="584775"/>
          </a:xfrm>
          <a:prstGeom prst="rect">
            <a:avLst/>
          </a:prstGeom>
        </p:spPr>
        <p:txBody>
          <a:bodyPr wrap="square">
            <a:spAutoFit/>
          </a:bodyPr>
          <a:lstStyle/>
          <a:p>
            <a:r>
              <a:rPr lang="en-US" sz="3200" dirty="0"/>
              <a:t>Variable selection</a:t>
            </a:r>
          </a:p>
        </p:txBody>
      </p:sp>
    </p:spTree>
    <p:extLst>
      <p:ext uri="{BB962C8B-B14F-4D97-AF65-F5344CB8AC3E}">
        <p14:creationId xmlns:p14="http://schemas.microsoft.com/office/powerpoint/2010/main" val="422560857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439" y="2289649"/>
            <a:ext cx="10515600" cy="1231474"/>
          </a:xfrm>
        </p:spPr>
        <p:txBody>
          <a:bodyPr>
            <a:noAutofit/>
          </a:bodyPr>
          <a:lstStyle/>
          <a:p>
            <a:pPr marL="0" indent="0" algn="ctr">
              <a:buNone/>
            </a:pPr>
            <a:r>
              <a:rPr lang="en-US" sz="3600" dirty="0" smtClean="0"/>
              <a:t>Will R</a:t>
            </a:r>
            <a:r>
              <a:rPr lang="en-US" sz="3600" baseline="30000" dirty="0" smtClean="0"/>
              <a:t>2</a:t>
            </a:r>
            <a:r>
              <a:rPr lang="en-US" sz="3600" dirty="0" smtClean="0"/>
              <a:t> increase dramatically if increasing selected variable number to 5, 6 or 7?</a:t>
            </a:r>
            <a:endParaRPr lang="en-US" sz="3600" dirty="0"/>
          </a:p>
        </p:txBody>
      </p:sp>
    </p:spTree>
    <p:extLst>
      <p:ext uri="{BB962C8B-B14F-4D97-AF65-F5344CB8AC3E}">
        <p14:creationId xmlns:p14="http://schemas.microsoft.com/office/powerpoint/2010/main" val="4266334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67283" y="509344"/>
            <a:ext cx="3643952" cy="369332"/>
          </a:xfrm>
          <a:prstGeom prst="rect">
            <a:avLst/>
          </a:prstGeom>
        </p:spPr>
        <p:txBody>
          <a:bodyPr wrap="square">
            <a:spAutoFit/>
          </a:bodyPr>
          <a:lstStyle/>
          <a:p>
            <a:pPr lvl="0"/>
            <a:r>
              <a:rPr lang="en-US" b="1" dirty="0" smtClean="0">
                <a:solidFill>
                  <a:prstClr val="black"/>
                </a:solidFill>
              </a:rPr>
              <a:t>Best number of  variables selection.</a:t>
            </a:r>
            <a:endParaRPr lang="en-US" b="1" dirty="0">
              <a:solidFill>
                <a:prstClr val="black"/>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888488726"/>
              </p:ext>
            </p:extLst>
          </p:nvPr>
        </p:nvGraphicFramePr>
        <p:xfrm>
          <a:off x="1473959" y="1156885"/>
          <a:ext cx="9089409" cy="4661112"/>
        </p:xfrm>
        <a:graphic>
          <a:graphicData uri="http://schemas.openxmlformats.org/drawingml/2006/table">
            <a:tbl>
              <a:tblPr/>
              <a:tblGrid>
                <a:gridCol w="1613833"/>
                <a:gridCol w="1187191"/>
                <a:gridCol w="1310853"/>
                <a:gridCol w="1508716"/>
                <a:gridCol w="1187191"/>
                <a:gridCol w="2281625"/>
              </a:tblGrid>
              <a:tr h="254222">
                <a:tc>
                  <a:txBody>
                    <a:bodyPr/>
                    <a:lstStyle/>
                    <a:p>
                      <a:pPr algn="ctr" rtl="0" fontAlgn="t"/>
                      <a:r>
                        <a:rPr lang="en-US" sz="1800" b="1" i="0" u="none" strike="noStrike" dirty="0">
                          <a:solidFill>
                            <a:srgbClr val="000000"/>
                          </a:solidFill>
                          <a:effectLst/>
                          <a:latin typeface="Calibri" panose="020F0502020204030204" pitchFamily="34" charset="0"/>
                        </a:rPr>
                        <a:t>Number in</a:t>
                      </a:r>
                    </a:p>
                  </a:txBody>
                  <a:tcPr marL="5912" marR="5912" marT="5912" marB="0">
                    <a:lnL>
                      <a:noFill/>
                    </a:lnL>
                    <a:lnR>
                      <a:noFill/>
                    </a:lnR>
                    <a:lnT>
                      <a:noFill/>
                    </a:lnT>
                    <a:lnB>
                      <a:noFill/>
                    </a:lnB>
                  </a:tcPr>
                </a:tc>
                <a:tc rowSpan="2">
                  <a:txBody>
                    <a:bodyPr/>
                    <a:lstStyle/>
                    <a:p>
                      <a:pPr algn="ctr" rtl="0" fontAlgn="t"/>
                      <a:r>
                        <a:rPr lang="en-US" sz="1800" b="1" i="0" u="none" strike="noStrike">
                          <a:solidFill>
                            <a:srgbClr val="000000"/>
                          </a:solidFill>
                          <a:effectLst/>
                          <a:latin typeface="Calibri" panose="020F0502020204030204" pitchFamily="34" charset="0"/>
                        </a:rPr>
                        <a:t>R-Square</a:t>
                      </a:r>
                    </a:p>
                  </a:txBody>
                  <a:tcPr marL="5912" marR="5912" marT="5912" marB="0">
                    <a:lnL>
                      <a:noFill/>
                    </a:lnL>
                    <a:lnR>
                      <a:noFill/>
                    </a:lnR>
                    <a:lnT>
                      <a:noFill/>
                    </a:lnT>
                    <a:lnB>
                      <a:noFill/>
                    </a:lnB>
                  </a:tcPr>
                </a:tc>
                <a:tc rowSpan="2">
                  <a:txBody>
                    <a:bodyPr/>
                    <a:lstStyle/>
                    <a:p>
                      <a:pPr algn="ctr" rtl="0" fontAlgn="t"/>
                      <a:r>
                        <a:rPr lang="en-US" sz="1800" b="1" i="0" u="none" strike="noStrike">
                          <a:solidFill>
                            <a:srgbClr val="000000"/>
                          </a:solidFill>
                          <a:effectLst/>
                          <a:latin typeface="Calibri" panose="020F0502020204030204" pitchFamily="34" charset="0"/>
                        </a:rPr>
                        <a:t>Variables in Model</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Number in</a:t>
                      </a:r>
                    </a:p>
                  </a:txBody>
                  <a:tcPr marL="5912" marR="5912" marT="5912" marB="0">
                    <a:lnL>
                      <a:noFill/>
                    </a:lnL>
                    <a:lnR>
                      <a:noFill/>
                    </a:lnR>
                    <a:lnT>
                      <a:noFill/>
                    </a:lnT>
                    <a:lnB>
                      <a:noFill/>
                    </a:lnB>
                  </a:tcPr>
                </a:tc>
                <a:tc rowSpan="2">
                  <a:txBody>
                    <a:bodyPr/>
                    <a:lstStyle/>
                    <a:p>
                      <a:pPr algn="ctr" rtl="0" fontAlgn="t"/>
                      <a:r>
                        <a:rPr lang="en-US" sz="1800" b="1" i="0" u="none" strike="noStrike">
                          <a:solidFill>
                            <a:srgbClr val="000000"/>
                          </a:solidFill>
                          <a:effectLst/>
                          <a:latin typeface="Calibri" panose="020F0502020204030204" pitchFamily="34" charset="0"/>
                        </a:rPr>
                        <a:t>R-Square</a:t>
                      </a:r>
                    </a:p>
                  </a:txBody>
                  <a:tcPr marL="5912" marR="5912" marT="5912" marB="0">
                    <a:lnL>
                      <a:noFill/>
                    </a:lnL>
                    <a:lnR>
                      <a:noFill/>
                    </a:lnR>
                    <a:lnT>
                      <a:noFill/>
                    </a:lnT>
                    <a:lnB>
                      <a:noFill/>
                    </a:lnB>
                  </a:tcPr>
                </a:tc>
                <a:tc rowSpan="2">
                  <a:txBody>
                    <a:bodyPr/>
                    <a:lstStyle/>
                    <a:p>
                      <a:pPr algn="ctr" rtl="0" fontAlgn="t"/>
                      <a:r>
                        <a:rPr lang="en-US" sz="1800" b="1" i="0" u="none" strike="noStrike">
                          <a:solidFill>
                            <a:srgbClr val="000000"/>
                          </a:solidFill>
                          <a:effectLst/>
                          <a:latin typeface="Calibri" panose="020F0502020204030204" pitchFamily="34" charset="0"/>
                        </a:rPr>
                        <a:t>Variables in Model</a:t>
                      </a:r>
                    </a:p>
                  </a:txBody>
                  <a:tcPr marL="5912" marR="5912" marT="5912" marB="0">
                    <a:lnL>
                      <a:noFill/>
                    </a:lnL>
                    <a:lnR>
                      <a:noFill/>
                    </a:lnR>
                    <a:lnT>
                      <a:noFill/>
                    </a:lnT>
                    <a:lnB>
                      <a:noFill/>
                    </a:lnB>
                  </a:tcPr>
                </a:tc>
              </a:tr>
              <a:tr h="124155">
                <a:tc>
                  <a:txBody>
                    <a:bodyPr/>
                    <a:lstStyle/>
                    <a:p>
                      <a:pPr algn="ctr" rtl="0" fontAlgn="t"/>
                      <a:r>
                        <a:rPr lang="en-US" sz="1800" b="1" i="0" u="none" strike="noStrike">
                          <a:solidFill>
                            <a:srgbClr val="000000"/>
                          </a:solidFill>
                          <a:effectLst/>
                          <a:latin typeface="Calibri" panose="020F0502020204030204" pitchFamily="34" charset="0"/>
                        </a:rPr>
                        <a:t>Model</a:t>
                      </a:r>
                    </a:p>
                  </a:txBody>
                  <a:tcPr marL="5912" marR="5912" marT="5912" marB="0">
                    <a:lnL>
                      <a:noFill/>
                    </a:lnL>
                    <a:lnR>
                      <a:noFill/>
                    </a:lnR>
                    <a:lnT>
                      <a:noFill/>
                    </a:lnT>
                    <a:lnB>
                      <a:noFill/>
                    </a:lnB>
                  </a:tcPr>
                </a:tc>
                <a:tc vMerge="1">
                  <a:txBody>
                    <a:bodyPr/>
                    <a:lstStyle/>
                    <a:p>
                      <a:endParaRPr lang="en-US"/>
                    </a:p>
                  </a:txBody>
                  <a:tcPr/>
                </a:tc>
                <a:tc vMerge="1">
                  <a:txBody>
                    <a:bodyPr/>
                    <a:lstStyle/>
                    <a:p>
                      <a:endParaRPr lang="en-US"/>
                    </a:p>
                  </a:txBody>
                  <a:tcPr/>
                </a:tc>
                <a:tc>
                  <a:txBody>
                    <a:bodyPr/>
                    <a:lstStyle/>
                    <a:p>
                      <a:pPr algn="ctr" rtl="0" fontAlgn="t"/>
                      <a:r>
                        <a:rPr lang="en-US" sz="1800" b="1" i="0" u="none" strike="noStrike">
                          <a:solidFill>
                            <a:srgbClr val="000000"/>
                          </a:solidFill>
                          <a:effectLst/>
                          <a:latin typeface="Calibri" panose="020F0502020204030204" pitchFamily="34" charset="0"/>
                        </a:rPr>
                        <a:t>Model</a:t>
                      </a:r>
                    </a:p>
                  </a:txBody>
                  <a:tcPr marL="5912" marR="5912" marT="5912" marB="0">
                    <a:lnL>
                      <a:noFill/>
                    </a:lnL>
                    <a:lnR>
                      <a:noFill/>
                    </a:lnR>
                    <a:lnT>
                      <a:noFill/>
                    </a:lnT>
                    <a:lnB>
                      <a:noFill/>
                    </a:lnB>
                  </a:tcPr>
                </a:tc>
                <a:tc vMerge="1">
                  <a:txBody>
                    <a:bodyPr/>
                    <a:lstStyle/>
                    <a:p>
                      <a:endParaRPr lang="en-US"/>
                    </a:p>
                  </a:txBody>
                  <a:tcPr/>
                </a:tc>
                <a:tc vMerge="1">
                  <a:txBody>
                    <a:bodyPr/>
                    <a:lstStyle/>
                    <a:p>
                      <a:endParaRPr lang="en-US"/>
                    </a:p>
                  </a:txBody>
                  <a:tcPr/>
                </a:tc>
              </a:tr>
              <a:tr h="248310">
                <a:tc>
                  <a:txBody>
                    <a:bodyPr/>
                    <a:lstStyle/>
                    <a:p>
                      <a:pPr algn="ctr" rtl="0" fontAlgn="t"/>
                      <a:r>
                        <a:rPr lang="en-US" sz="1800" b="1" i="0" u="none" strike="noStrike">
                          <a:solidFill>
                            <a:srgbClr val="C00000"/>
                          </a:solidFill>
                          <a:effectLst/>
                          <a:latin typeface="Calibri" panose="020F0502020204030204" pitchFamily="34" charset="0"/>
                        </a:rPr>
                        <a:t>2</a:t>
                      </a:r>
                    </a:p>
                  </a:txBody>
                  <a:tcPr marL="5912" marR="5912" marT="5912" marB="0">
                    <a:lnL>
                      <a:noFill/>
                    </a:lnL>
                    <a:lnR>
                      <a:noFill/>
                    </a:lnR>
                    <a:lnT>
                      <a:noFill/>
                    </a:lnT>
                    <a:lnB>
                      <a:noFill/>
                    </a:lnB>
                  </a:tcPr>
                </a:tc>
                <a:tc>
                  <a:txBody>
                    <a:bodyPr/>
                    <a:lstStyle/>
                    <a:p>
                      <a:pPr algn="ctr" rtl="0" fontAlgn="t"/>
                      <a:r>
                        <a:rPr lang="en-US" sz="1800" b="1" i="0" u="none" strike="noStrike">
                          <a:solidFill>
                            <a:srgbClr val="C00000"/>
                          </a:solidFill>
                          <a:effectLst/>
                          <a:latin typeface="Calibri" panose="020F0502020204030204" pitchFamily="34" charset="0"/>
                        </a:rPr>
                        <a:t>0.3158</a:t>
                      </a:r>
                    </a:p>
                  </a:txBody>
                  <a:tcPr marL="5912" marR="5912" marT="5912" marB="0">
                    <a:lnL>
                      <a:noFill/>
                    </a:lnL>
                    <a:lnR>
                      <a:noFill/>
                    </a:lnR>
                    <a:lnT>
                      <a:noFill/>
                    </a:lnT>
                    <a:lnB>
                      <a:noFill/>
                    </a:lnB>
                  </a:tcPr>
                </a:tc>
                <a:tc>
                  <a:txBody>
                    <a:bodyPr/>
                    <a:lstStyle/>
                    <a:p>
                      <a:pPr algn="l" rtl="0" fontAlgn="t"/>
                      <a:r>
                        <a:rPr lang="en-US" sz="1800" b="1" i="0" u="none" strike="noStrike">
                          <a:solidFill>
                            <a:srgbClr val="C00000"/>
                          </a:solidFill>
                          <a:effectLst/>
                          <a:latin typeface="Calibri" panose="020F0502020204030204" pitchFamily="34" charset="0"/>
                        </a:rPr>
                        <a:t>x7 x14</a:t>
                      </a:r>
                    </a:p>
                  </a:txBody>
                  <a:tcPr marL="5912" marR="5912" marT="5912" marB="0">
                    <a:lnL>
                      <a:noFill/>
                    </a:lnL>
                    <a:lnR>
                      <a:noFill/>
                    </a:lnR>
                    <a:lnT>
                      <a:noFill/>
                    </a:lnT>
                    <a:lnB>
                      <a:noFill/>
                    </a:lnB>
                  </a:tcPr>
                </a:tc>
                <a:tc>
                  <a:txBody>
                    <a:bodyPr/>
                    <a:lstStyle/>
                    <a:p>
                      <a:pPr algn="ctr" rtl="0" fontAlgn="t"/>
                      <a:r>
                        <a:rPr lang="en-US" sz="1800" b="1" i="0" u="none" strike="noStrike">
                          <a:solidFill>
                            <a:srgbClr val="C00000"/>
                          </a:solidFill>
                          <a:effectLst/>
                          <a:latin typeface="Calibri" panose="020F0502020204030204" pitchFamily="34" charset="0"/>
                        </a:rPr>
                        <a:t>5</a:t>
                      </a:r>
                    </a:p>
                  </a:txBody>
                  <a:tcPr marL="5912" marR="5912" marT="5912" marB="0">
                    <a:lnL>
                      <a:noFill/>
                    </a:lnL>
                    <a:lnR>
                      <a:noFill/>
                    </a:lnR>
                    <a:lnT>
                      <a:noFill/>
                    </a:lnT>
                    <a:lnB>
                      <a:noFill/>
                    </a:lnB>
                  </a:tcPr>
                </a:tc>
                <a:tc>
                  <a:txBody>
                    <a:bodyPr/>
                    <a:lstStyle/>
                    <a:p>
                      <a:pPr algn="ctr" rtl="0" fontAlgn="t"/>
                      <a:r>
                        <a:rPr lang="en-US" sz="1800" b="1" i="0" u="none" strike="noStrike">
                          <a:solidFill>
                            <a:srgbClr val="C00000"/>
                          </a:solidFill>
                          <a:effectLst/>
                          <a:latin typeface="Calibri" panose="020F0502020204030204" pitchFamily="34" charset="0"/>
                        </a:rPr>
                        <a:t>0.3352</a:t>
                      </a:r>
                    </a:p>
                  </a:txBody>
                  <a:tcPr marL="5912" marR="5912" marT="5912" marB="0">
                    <a:lnL>
                      <a:noFill/>
                    </a:lnL>
                    <a:lnR>
                      <a:noFill/>
                    </a:lnR>
                    <a:lnT>
                      <a:noFill/>
                    </a:lnT>
                    <a:lnB>
                      <a:noFill/>
                    </a:lnB>
                  </a:tcPr>
                </a:tc>
                <a:tc>
                  <a:txBody>
                    <a:bodyPr/>
                    <a:lstStyle/>
                    <a:p>
                      <a:pPr algn="l" rtl="0" fontAlgn="t"/>
                      <a:r>
                        <a:rPr lang="en-US" sz="1800" b="1" i="0" u="none" strike="noStrike">
                          <a:solidFill>
                            <a:srgbClr val="C00000"/>
                          </a:solidFill>
                          <a:effectLst/>
                          <a:latin typeface="Calibri" panose="020F0502020204030204" pitchFamily="34" charset="0"/>
                        </a:rPr>
                        <a:t>x1 x6 x8 x14 x15</a:t>
                      </a:r>
                    </a:p>
                  </a:txBody>
                  <a:tcPr marL="5912" marR="5912" marT="5912" marB="0">
                    <a:lnL>
                      <a:noFill/>
                    </a:lnL>
                    <a:lnR>
                      <a:noFill/>
                    </a:lnR>
                    <a:lnT>
                      <a:noFill/>
                    </a:lnT>
                    <a:lnB>
                      <a:noFill/>
                    </a:lnB>
                  </a:tcPr>
                </a:tc>
              </a:tr>
              <a:tr h="248310">
                <a:tc>
                  <a:txBody>
                    <a:bodyPr/>
                    <a:lstStyle/>
                    <a:p>
                      <a:pPr algn="ctr" rtl="0" fontAlgn="t"/>
                      <a:r>
                        <a:rPr lang="en-US" sz="1800" b="1" i="0" u="none" strike="noStrike">
                          <a:solidFill>
                            <a:srgbClr val="000000"/>
                          </a:solidFill>
                          <a:effectLst/>
                          <a:latin typeface="Calibri" panose="020F0502020204030204" pitchFamily="34" charset="0"/>
                        </a:rPr>
                        <a:t>2</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0.3154</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x14</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5</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0.3352</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x6 x9 x14 x15</a:t>
                      </a:r>
                    </a:p>
                  </a:txBody>
                  <a:tcPr marL="5912" marR="5912" marT="5912" marB="0">
                    <a:lnL>
                      <a:noFill/>
                    </a:lnL>
                    <a:lnR>
                      <a:noFill/>
                    </a:lnR>
                    <a:lnT>
                      <a:noFill/>
                    </a:lnT>
                    <a:lnB>
                      <a:noFill/>
                    </a:lnB>
                  </a:tcPr>
                </a:tc>
              </a:tr>
              <a:tr h="372465">
                <a:tc>
                  <a:txBody>
                    <a:bodyPr/>
                    <a:lstStyle/>
                    <a:p>
                      <a:pPr algn="ctr" rtl="0" fontAlgn="t"/>
                      <a:r>
                        <a:rPr lang="en-US" sz="1800" b="1" i="0" u="none" strike="noStrike">
                          <a:solidFill>
                            <a:srgbClr val="000000"/>
                          </a:solidFill>
                          <a:effectLst/>
                          <a:latin typeface="Calibri" panose="020F0502020204030204" pitchFamily="34" charset="0"/>
                        </a:rPr>
                        <a:t>2</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0.3146</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x5 x14</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5</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0.3338</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x8 x10 x14 x15</a:t>
                      </a:r>
                    </a:p>
                  </a:txBody>
                  <a:tcPr marL="5912" marR="5912" marT="5912" marB="0">
                    <a:lnL>
                      <a:noFill/>
                    </a:lnL>
                    <a:lnR>
                      <a:noFill/>
                    </a:lnR>
                    <a:lnT>
                      <a:noFill/>
                    </a:lnT>
                    <a:lnB>
                      <a:noFill/>
                    </a:lnB>
                  </a:tcPr>
                </a:tc>
              </a:tr>
              <a:tr h="372465">
                <a:tc>
                  <a:txBody>
                    <a:bodyPr/>
                    <a:lstStyle/>
                    <a:p>
                      <a:pPr algn="ctr" rtl="0" fontAlgn="t"/>
                      <a:r>
                        <a:rPr lang="en-US" sz="1800" b="1" i="0" u="none" strike="noStrike">
                          <a:solidFill>
                            <a:srgbClr val="000000"/>
                          </a:solidFill>
                          <a:effectLst/>
                          <a:latin typeface="Calibri" panose="020F0502020204030204" pitchFamily="34" charset="0"/>
                        </a:rPr>
                        <a:t>2</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0.3142</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x6 x14</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5</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0.3336</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x8 x13 x14 x15</a:t>
                      </a:r>
                    </a:p>
                  </a:txBody>
                  <a:tcPr marL="5912" marR="5912" marT="5912" marB="0">
                    <a:lnL>
                      <a:noFill/>
                    </a:lnL>
                    <a:lnR>
                      <a:noFill/>
                    </a:lnR>
                    <a:lnT>
                      <a:noFill/>
                    </a:lnT>
                    <a:lnB>
                      <a:noFill/>
                    </a:lnB>
                  </a:tcPr>
                </a:tc>
              </a:tr>
              <a:tr h="248310">
                <a:tc>
                  <a:txBody>
                    <a:bodyPr/>
                    <a:lstStyle/>
                    <a:p>
                      <a:pPr algn="ctr" rtl="0" fontAlgn="t"/>
                      <a:r>
                        <a:rPr lang="en-US" sz="1800" b="1" i="0" u="none" strike="noStrike">
                          <a:solidFill>
                            <a:srgbClr val="000000"/>
                          </a:solidFill>
                          <a:effectLst/>
                          <a:latin typeface="Calibri" panose="020F0502020204030204" pitchFamily="34" charset="0"/>
                        </a:rPr>
                        <a:t>2</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0.3136</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x8 x14</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5</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0.3335</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x5 x6 x8 x14 x15</a:t>
                      </a:r>
                    </a:p>
                  </a:txBody>
                  <a:tcPr marL="5912" marR="5912" marT="5912" marB="0">
                    <a:lnL>
                      <a:noFill/>
                    </a:lnL>
                    <a:lnR>
                      <a:noFill/>
                    </a:lnR>
                    <a:lnT>
                      <a:noFill/>
                    </a:lnT>
                    <a:lnB>
                      <a:noFill/>
                    </a:lnB>
                  </a:tcPr>
                </a:tc>
              </a:tr>
              <a:tr h="372465">
                <a:tc>
                  <a:txBody>
                    <a:bodyPr/>
                    <a:lstStyle/>
                    <a:p>
                      <a:pPr algn="ctr" rtl="0" fontAlgn="t"/>
                      <a:r>
                        <a:rPr lang="en-US" sz="1800" b="1" i="0" u="none" strike="noStrike" dirty="0">
                          <a:solidFill>
                            <a:srgbClr val="C00000"/>
                          </a:solidFill>
                          <a:effectLst/>
                          <a:latin typeface="Calibri" panose="020F0502020204030204" pitchFamily="34" charset="0"/>
                        </a:rPr>
                        <a:t>3</a:t>
                      </a:r>
                    </a:p>
                  </a:txBody>
                  <a:tcPr marL="5912" marR="5912" marT="5912" marB="0">
                    <a:lnL>
                      <a:noFill/>
                    </a:lnL>
                    <a:lnR>
                      <a:noFill/>
                    </a:lnR>
                    <a:lnT>
                      <a:noFill/>
                    </a:lnT>
                    <a:lnB>
                      <a:noFill/>
                    </a:lnB>
                  </a:tcPr>
                </a:tc>
                <a:tc>
                  <a:txBody>
                    <a:bodyPr/>
                    <a:lstStyle/>
                    <a:p>
                      <a:pPr algn="ctr" rtl="0" fontAlgn="t"/>
                      <a:r>
                        <a:rPr lang="en-US" sz="1800" b="1" i="0" u="none" strike="noStrike">
                          <a:solidFill>
                            <a:srgbClr val="C00000"/>
                          </a:solidFill>
                          <a:effectLst/>
                          <a:latin typeface="Calibri" panose="020F0502020204030204" pitchFamily="34" charset="0"/>
                        </a:rPr>
                        <a:t>0.325</a:t>
                      </a:r>
                    </a:p>
                  </a:txBody>
                  <a:tcPr marL="5912" marR="5912" marT="5912" marB="0">
                    <a:lnL>
                      <a:noFill/>
                    </a:lnL>
                    <a:lnR>
                      <a:noFill/>
                    </a:lnR>
                    <a:lnT>
                      <a:noFill/>
                    </a:lnT>
                    <a:lnB>
                      <a:noFill/>
                    </a:lnB>
                  </a:tcPr>
                </a:tc>
                <a:tc>
                  <a:txBody>
                    <a:bodyPr/>
                    <a:lstStyle/>
                    <a:p>
                      <a:pPr algn="l" rtl="0" fontAlgn="t"/>
                      <a:r>
                        <a:rPr lang="en-US" sz="1800" b="1" i="0" u="none" strike="noStrike">
                          <a:solidFill>
                            <a:srgbClr val="C00000"/>
                          </a:solidFill>
                          <a:effectLst/>
                          <a:latin typeface="Calibri" panose="020F0502020204030204" pitchFamily="34" charset="0"/>
                        </a:rPr>
                        <a:t>x1 x8 x14</a:t>
                      </a:r>
                    </a:p>
                  </a:txBody>
                  <a:tcPr marL="5912" marR="5912" marT="5912" marB="0">
                    <a:lnL>
                      <a:noFill/>
                    </a:lnL>
                    <a:lnR>
                      <a:noFill/>
                    </a:lnR>
                    <a:lnT>
                      <a:noFill/>
                    </a:lnT>
                    <a:lnB>
                      <a:noFill/>
                    </a:lnB>
                  </a:tcPr>
                </a:tc>
                <a:tc>
                  <a:txBody>
                    <a:bodyPr/>
                    <a:lstStyle/>
                    <a:p>
                      <a:pPr algn="ctr" rtl="0" fontAlgn="t"/>
                      <a:r>
                        <a:rPr lang="en-US" sz="1800" b="1" i="0" u="none" strike="noStrike">
                          <a:solidFill>
                            <a:srgbClr val="C00000"/>
                          </a:solidFill>
                          <a:effectLst/>
                          <a:latin typeface="Calibri" panose="020F0502020204030204" pitchFamily="34" charset="0"/>
                        </a:rPr>
                        <a:t>6</a:t>
                      </a:r>
                    </a:p>
                  </a:txBody>
                  <a:tcPr marL="5912" marR="5912" marT="5912" marB="0">
                    <a:lnL>
                      <a:noFill/>
                    </a:lnL>
                    <a:lnR>
                      <a:noFill/>
                    </a:lnR>
                    <a:lnT>
                      <a:noFill/>
                    </a:lnT>
                    <a:lnB>
                      <a:noFill/>
                    </a:lnB>
                  </a:tcPr>
                </a:tc>
                <a:tc>
                  <a:txBody>
                    <a:bodyPr/>
                    <a:lstStyle/>
                    <a:p>
                      <a:pPr algn="ctr" rtl="0" fontAlgn="t"/>
                      <a:r>
                        <a:rPr lang="en-US" sz="1800" b="1" i="0" u="none" strike="noStrike">
                          <a:solidFill>
                            <a:srgbClr val="C00000"/>
                          </a:solidFill>
                          <a:effectLst/>
                          <a:latin typeface="Calibri" panose="020F0502020204030204" pitchFamily="34" charset="0"/>
                        </a:rPr>
                        <a:t>0.3373</a:t>
                      </a:r>
                    </a:p>
                  </a:txBody>
                  <a:tcPr marL="5912" marR="5912" marT="5912" marB="0">
                    <a:lnL>
                      <a:noFill/>
                    </a:lnL>
                    <a:lnR>
                      <a:noFill/>
                    </a:lnR>
                    <a:lnT>
                      <a:noFill/>
                    </a:lnT>
                    <a:lnB>
                      <a:noFill/>
                    </a:lnB>
                  </a:tcPr>
                </a:tc>
                <a:tc>
                  <a:txBody>
                    <a:bodyPr/>
                    <a:lstStyle/>
                    <a:p>
                      <a:pPr algn="l" rtl="0" fontAlgn="t"/>
                      <a:r>
                        <a:rPr lang="en-US" sz="1800" b="1" i="0" u="none" strike="noStrike">
                          <a:solidFill>
                            <a:srgbClr val="C00000"/>
                          </a:solidFill>
                          <a:effectLst/>
                          <a:latin typeface="Calibri" panose="020F0502020204030204" pitchFamily="34" charset="0"/>
                        </a:rPr>
                        <a:t>x1 x7 x8 x10 x14 x15</a:t>
                      </a:r>
                    </a:p>
                  </a:txBody>
                  <a:tcPr marL="5912" marR="5912" marT="5912" marB="0">
                    <a:lnL>
                      <a:noFill/>
                    </a:lnL>
                    <a:lnR>
                      <a:noFill/>
                    </a:lnR>
                    <a:lnT>
                      <a:noFill/>
                    </a:lnT>
                    <a:lnB>
                      <a:noFill/>
                    </a:lnB>
                  </a:tcPr>
                </a:tc>
              </a:tr>
              <a:tr h="372465">
                <a:tc>
                  <a:txBody>
                    <a:bodyPr/>
                    <a:lstStyle/>
                    <a:p>
                      <a:pPr algn="ctr" rtl="0" fontAlgn="t"/>
                      <a:r>
                        <a:rPr lang="en-US" sz="1800" b="1" i="0" u="none" strike="noStrike">
                          <a:solidFill>
                            <a:srgbClr val="000000"/>
                          </a:solidFill>
                          <a:effectLst/>
                          <a:latin typeface="Calibri" panose="020F0502020204030204" pitchFamily="34" charset="0"/>
                        </a:rPr>
                        <a:t>3</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0.3238</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x5 x8 x14</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6</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0.3372</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x6 x8 x10 x14 x15</a:t>
                      </a:r>
                    </a:p>
                  </a:txBody>
                  <a:tcPr marL="5912" marR="5912" marT="5912" marB="0">
                    <a:lnL>
                      <a:noFill/>
                    </a:lnL>
                    <a:lnR>
                      <a:noFill/>
                    </a:lnR>
                    <a:lnT>
                      <a:noFill/>
                    </a:lnT>
                    <a:lnB>
                      <a:noFill/>
                    </a:lnB>
                  </a:tcPr>
                </a:tc>
              </a:tr>
              <a:tr h="372465">
                <a:tc>
                  <a:txBody>
                    <a:bodyPr/>
                    <a:lstStyle/>
                    <a:p>
                      <a:pPr algn="ctr" rtl="0" fontAlgn="t"/>
                      <a:r>
                        <a:rPr lang="en-US" sz="1800" b="1" i="0" u="none" strike="noStrike">
                          <a:solidFill>
                            <a:srgbClr val="000000"/>
                          </a:solidFill>
                          <a:effectLst/>
                          <a:latin typeface="Calibri" panose="020F0502020204030204" pitchFamily="34" charset="0"/>
                        </a:rPr>
                        <a:t>3</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0.3229</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x6 x14</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6</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0.3371</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x7 x8 x13 x14 x15</a:t>
                      </a:r>
                    </a:p>
                  </a:txBody>
                  <a:tcPr marL="5912" marR="5912" marT="5912" marB="0">
                    <a:lnL>
                      <a:noFill/>
                    </a:lnL>
                    <a:lnR>
                      <a:noFill/>
                    </a:lnR>
                    <a:lnT>
                      <a:noFill/>
                    </a:lnT>
                    <a:lnB>
                      <a:noFill/>
                    </a:lnB>
                  </a:tcPr>
                </a:tc>
              </a:tr>
              <a:tr h="372465">
                <a:tc>
                  <a:txBody>
                    <a:bodyPr/>
                    <a:lstStyle/>
                    <a:p>
                      <a:pPr algn="ctr" rtl="0" fontAlgn="t"/>
                      <a:r>
                        <a:rPr lang="en-US" sz="1800" b="1" i="0" u="none" strike="noStrike">
                          <a:solidFill>
                            <a:srgbClr val="000000"/>
                          </a:solidFill>
                          <a:effectLst/>
                          <a:latin typeface="Calibri" panose="020F0502020204030204" pitchFamily="34" charset="0"/>
                        </a:rPr>
                        <a:t>3</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0.322</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x7 x14</a:t>
                      </a:r>
                    </a:p>
                  </a:txBody>
                  <a:tcPr marL="5912" marR="5912" marT="5912" marB="0">
                    <a:lnL>
                      <a:noFill/>
                    </a:lnL>
                    <a:lnR>
                      <a:noFill/>
                    </a:lnR>
                    <a:lnT>
                      <a:noFill/>
                    </a:lnT>
                    <a:lnB>
                      <a:noFill/>
                    </a:lnB>
                  </a:tcPr>
                </a:tc>
                <a:tc>
                  <a:txBody>
                    <a:bodyPr/>
                    <a:lstStyle/>
                    <a:p>
                      <a:pPr algn="ctr" rtl="0" fontAlgn="t"/>
                      <a:r>
                        <a:rPr lang="en-US" sz="1800" b="1" i="0" u="none" strike="noStrike">
                          <a:solidFill>
                            <a:srgbClr val="C00000"/>
                          </a:solidFill>
                          <a:effectLst/>
                          <a:latin typeface="Calibri" panose="020F0502020204030204" pitchFamily="34" charset="0"/>
                        </a:rPr>
                        <a:t>7</a:t>
                      </a:r>
                    </a:p>
                  </a:txBody>
                  <a:tcPr marL="5912" marR="5912" marT="5912" marB="0">
                    <a:lnL>
                      <a:noFill/>
                    </a:lnL>
                    <a:lnR>
                      <a:noFill/>
                    </a:lnR>
                    <a:lnT>
                      <a:noFill/>
                    </a:lnT>
                    <a:lnB>
                      <a:noFill/>
                    </a:lnB>
                  </a:tcPr>
                </a:tc>
                <a:tc>
                  <a:txBody>
                    <a:bodyPr/>
                    <a:lstStyle/>
                    <a:p>
                      <a:pPr algn="ctr" rtl="0" fontAlgn="t"/>
                      <a:r>
                        <a:rPr lang="en-US" sz="1800" b="1" i="0" u="none" strike="noStrike">
                          <a:solidFill>
                            <a:srgbClr val="C00000"/>
                          </a:solidFill>
                          <a:effectLst/>
                          <a:latin typeface="Calibri" panose="020F0502020204030204" pitchFamily="34" charset="0"/>
                        </a:rPr>
                        <a:t>0.3387</a:t>
                      </a:r>
                    </a:p>
                  </a:txBody>
                  <a:tcPr marL="5912" marR="5912" marT="5912" marB="0">
                    <a:lnL>
                      <a:noFill/>
                    </a:lnL>
                    <a:lnR>
                      <a:noFill/>
                    </a:lnR>
                    <a:lnT>
                      <a:noFill/>
                    </a:lnT>
                    <a:lnB>
                      <a:noFill/>
                    </a:lnB>
                  </a:tcPr>
                </a:tc>
                <a:tc>
                  <a:txBody>
                    <a:bodyPr/>
                    <a:lstStyle/>
                    <a:p>
                      <a:pPr algn="l" rtl="0" fontAlgn="t"/>
                      <a:r>
                        <a:rPr lang="en-US" sz="1800" b="1" i="0" u="none" strike="noStrike">
                          <a:solidFill>
                            <a:srgbClr val="C00000"/>
                          </a:solidFill>
                          <a:effectLst/>
                          <a:latin typeface="Calibri" panose="020F0502020204030204" pitchFamily="34" charset="0"/>
                        </a:rPr>
                        <a:t>x1 x6 x7 x8 x10 x14 x15</a:t>
                      </a:r>
                    </a:p>
                  </a:txBody>
                  <a:tcPr marL="5912" marR="5912" marT="5912" marB="0">
                    <a:lnL>
                      <a:noFill/>
                    </a:lnL>
                    <a:lnR>
                      <a:noFill/>
                    </a:lnR>
                    <a:lnT>
                      <a:noFill/>
                    </a:lnT>
                    <a:lnB>
                      <a:noFill/>
                    </a:lnB>
                  </a:tcPr>
                </a:tc>
              </a:tr>
              <a:tr h="372465">
                <a:tc>
                  <a:txBody>
                    <a:bodyPr/>
                    <a:lstStyle/>
                    <a:p>
                      <a:pPr algn="ctr" rtl="0" fontAlgn="t"/>
                      <a:r>
                        <a:rPr lang="en-US" sz="1800" b="1" i="0" u="none" strike="noStrike">
                          <a:solidFill>
                            <a:srgbClr val="C00000"/>
                          </a:solidFill>
                          <a:effectLst/>
                          <a:latin typeface="Calibri" panose="020F0502020204030204" pitchFamily="34" charset="0"/>
                        </a:rPr>
                        <a:t>4</a:t>
                      </a:r>
                    </a:p>
                  </a:txBody>
                  <a:tcPr marL="5912" marR="5912" marT="5912" marB="0">
                    <a:lnL>
                      <a:noFill/>
                    </a:lnL>
                    <a:lnR>
                      <a:noFill/>
                    </a:lnR>
                    <a:lnT>
                      <a:noFill/>
                    </a:lnT>
                    <a:lnB>
                      <a:noFill/>
                    </a:lnB>
                  </a:tcPr>
                </a:tc>
                <a:tc>
                  <a:txBody>
                    <a:bodyPr/>
                    <a:lstStyle/>
                    <a:p>
                      <a:pPr algn="ctr" rtl="0" fontAlgn="t"/>
                      <a:r>
                        <a:rPr lang="en-US" sz="1800" b="1" i="0" u="none" strike="noStrike">
                          <a:solidFill>
                            <a:srgbClr val="C00000"/>
                          </a:solidFill>
                          <a:effectLst/>
                          <a:latin typeface="Calibri" panose="020F0502020204030204" pitchFamily="34" charset="0"/>
                        </a:rPr>
                        <a:t>0.3294</a:t>
                      </a:r>
                    </a:p>
                  </a:txBody>
                  <a:tcPr marL="5912" marR="5912" marT="5912" marB="0">
                    <a:lnL>
                      <a:noFill/>
                    </a:lnL>
                    <a:lnR>
                      <a:noFill/>
                    </a:lnR>
                    <a:lnT>
                      <a:noFill/>
                    </a:lnT>
                    <a:lnB>
                      <a:noFill/>
                    </a:lnB>
                  </a:tcPr>
                </a:tc>
                <a:tc>
                  <a:txBody>
                    <a:bodyPr/>
                    <a:lstStyle/>
                    <a:p>
                      <a:pPr algn="l" rtl="0" fontAlgn="t"/>
                      <a:r>
                        <a:rPr lang="en-US" sz="1800" b="1" i="0" u="none" strike="noStrike">
                          <a:solidFill>
                            <a:srgbClr val="C00000"/>
                          </a:solidFill>
                          <a:effectLst/>
                          <a:latin typeface="Calibri" panose="020F0502020204030204" pitchFamily="34" charset="0"/>
                        </a:rPr>
                        <a:t>x1 x8 x10 x14</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7</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0.3385</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x6 x7 x8 x13 x14 x15</a:t>
                      </a:r>
                    </a:p>
                  </a:txBody>
                  <a:tcPr marL="5912" marR="5912" marT="5912" marB="0">
                    <a:lnL>
                      <a:noFill/>
                    </a:lnL>
                    <a:lnR>
                      <a:noFill/>
                    </a:lnR>
                    <a:lnT>
                      <a:noFill/>
                    </a:lnT>
                    <a:lnB>
                      <a:noFill/>
                    </a:lnB>
                  </a:tcPr>
                </a:tc>
              </a:tr>
              <a:tr h="372465">
                <a:tc>
                  <a:txBody>
                    <a:bodyPr/>
                    <a:lstStyle/>
                    <a:p>
                      <a:pPr algn="ctr" rtl="0" fontAlgn="t"/>
                      <a:r>
                        <a:rPr lang="en-US" sz="1800" b="1" i="0" u="none" strike="noStrike">
                          <a:solidFill>
                            <a:srgbClr val="000000"/>
                          </a:solidFill>
                          <a:effectLst/>
                          <a:latin typeface="Calibri" panose="020F0502020204030204" pitchFamily="34" charset="0"/>
                        </a:rPr>
                        <a:t>4</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0.329</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x8 x14 x15</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7</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0.3378</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x1 x2 x6 x8 x10 x14 x15</a:t>
                      </a:r>
                    </a:p>
                  </a:txBody>
                  <a:tcPr marL="5912" marR="5912" marT="5912" marB="0">
                    <a:lnL>
                      <a:noFill/>
                    </a:lnL>
                    <a:lnR>
                      <a:noFill/>
                    </a:lnR>
                    <a:lnT>
                      <a:noFill/>
                    </a:lnT>
                    <a:lnB>
                      <a:noFill/>
                    </a:lnB>
                  </a:tcPr>
                </a:tc>
              </a:tr>
              <a:tr h="248310">
                <a:tc>
                  <a:txBody>
                    <a:bodyPr/>
                    <a:lstStyle/>
                    <a:p>
                      <a:pPr algn="ctr" rtl="0" fontAlgn="t"/>
                      <a:r>
                        <a:rPr lang="en-US" sz="1800" b="1" i="0" u="none" strike="noStrike">
                          <a:solidFill>
                            <a:srgbClr val="000000"/>
                          </a:solidFill>
                          <a:effectLst/>
                          <a:latin typeface="Calibri" panose="020F0502020204030204" pitchFamily="34" charset="0"/>
                        </a:rPr>
                        <a:t>4</a:t>
                      </a:r>
                    </a:p>
                  </a:txBody>
                  <a:tcPr marL="5912" marR="5912" marT="5912" marB="0">
                    <a:lnL>
                      <a:noFill/>
                    </a:lnL>
                    <a:lnR>
                      <a:noFill/>
                    </a:lnR>
                    <a:lnT>
                      <a:noFill/>
                    </a:lnT>
                    <a:lnB>
                      <a:noFill/>
                    </a:lnB>
                  </a:tcPr>
                </a:tc>
                <a:tc>
                  <a:txBody>
                    <a:bodyPr/>
                    <a:lstStyle/>
                    <a:p>
                      <a:pPr algn="ctr" rtl="0" fontAlgn="t"/>
                      <a:r>
                        <a:rPr lang="en-US" sz="1800" b="1" i="0" u="none" strike="noStrike">
                          <a:solidFill>
                            <a:srgbClr val="000000"/>
                          </a:solidFill>
                          <a:effectLst/>
                          <a:latin typeface="Calibri" panose="020F0502020204030204" pitchFamily="34" charset="0"/>
                        </a:rPr>
                        <a:t>0.329</a:t>
                      </a:r>
                    </a:p>
                  </a:txBody>
                  <a:tcPr marL="5912" marR="5912" marT="5912" marB="0">
                    <a:lnL>
                      <a:noFill/>
                    </a:lnL>
                    <a:lnR>
                      <a:noFill/>
                    </a:lnR>
                    <a:lnT>
                      <a:noFill/>
                    </a:lnT>
                    <a:lnB>
                      <a:noFill/>
                    </a:lnB>
                  </a:tcPr>
                </a:tc>
                <a:tc>
                  <a:txBody>
                    <a:bodyPr/>
                    <a:lstStyle/>
                    <a:p>
                      <a:pPr algn="l" rtl="0" fontAlgn="t"/>
                      <a:r>
                        <a:rPr lang="en-US" sz="1800" b="1" i="0" u="none" strike="noStrike">
                          <a:solidFill>
                            <a:srgbClr val="000000"/>
                          </a:solidFill>
                          <a:effectLst/>
                          <a:latin typeface="Calibri" panose="020F0502020204030204" pitchFamily="34" charset="0"/>
                        </a:rPr>
                        <a:t>x5 x6 x8 x14</a:t>
                      </a:r>
                    </a:p>
                  </a:txBody>
                  <a:tcPr marL="5912" marR="5912" marT="5912" marB="0">
                    <a:lnL>
                      <a:noFill/>
                    </a:lnL>
                    <a:lnR>
                      <a:noFill/>
                    </a:lnR>
                    <a:lnT>
                      <a:noFill/>
                    </a:lnT>
                    <a:lnB>
                      <a:noFill/>
                    </a:lnB>
                  </a:tcPr>
                </a:tc>
                <a:tc>
                  <a:txBody>
                    <a:bodyPr/>
                    <a:lstStyle/>
                    <a:p>
                      <a:pPr algn="ctr" rtl="0" fontAlgn="t"/>
                      <a:endParaRPr lang="en-US" sz="1800" b="1" i="0" u="none" strike="noStrike">
                        <a:solidFill>
                          <a:srgbClr val="000000"/>
                        </a:solidFill>
                        <a:effectLst/>
                        <a:latin typeface="Calibri" panose="020F0502020204030204" pitchFamily="34" charset="0"/>
                      </a:endParaRPr>
                    </a:p>
                  </a:txBody>
                  <a:tcPr marL="5912" marR="5912" marT="5912" marB="0">
                    <a:lnL>
                      <a:noFill/>
                    </a:lnL>
                    <a:lnR>
                      <a:noFill/>
                    </a:lnR>
                    <a:lnT>
                      <a:noFill/>
                    </a:lnT>
                    <a:lnB>
                      <a:noFill/>
                    </a:lnB>
                  </a:tcPr>
                </a:tc>
                <a:tc>
                  <a:txBody>
                    <a:bodyPr/>
                    <a:lstStyle/>
                    <a:p>
                      <a:pPr algn="ctr" rtl="0" fontAlgn="t"/>
                      <a:endParaRPr lang="en-US" sz="1800" b="1" i="0" u="none" strike="noStrike">
                        <a:solidFill>
                          <a:srgbClr val="000000"/>
                        </a:solidFill>
                        <a:effectLst/>
                        <a:latin typeface="Calibri" panose="020F0502020204030204" pitchFamily="34" charset="0"/>
                      </a:endParaRPr>
                    </a:p>
                  </a:txBody>
                  <a:tcPr marL="5912" marR="5912" marT="5912" marB="0">
                    <a:lnL>
                      <a:noFill/>
                    </a:lnL>
                    <a:lnR>
                      <a:noFill/>
                    </a:lnR>
                    <a:lnT>
                      <a:noFill/>
                    </a:lnT>
                    <a:lnB>
                      <a:noFill/>
                    </a:lnB>
                  </a:tcPr>
                </a:tc>
                <a:tc>
                  <a:txBody>
                    <a:bodyPr/>
                    <a:lstStyle/>
                    <a:p>
                      <a:pPr algn="l" rtl="0" fontAlgn="t"/>
                      <a:endParaRPr lang="en-US" sz="1800" b="1" i="0" u="none" strike="noStrike" dirty="0">
                        <a:solidFill>
                          <a:srgbClr val="000000"/>
                        </a:solidFill>
                        <a:effectLst/>
                        <a:latin typeface="Calibri" panose="020F0502020204030204" pitchFamily="34" charset="0"/>
                      </a:endParaRPr>
                    </a:p>
                  </a:txBody>
                  <a:tcPr marL="5912" marR="5912" marT="5912" marB="0">
                    <a:lnL>
                      <a:noFill/>
                    </a:lnL>
                    <a:lnR>
                      <a:noFill/>
                    </a:lnR>
                    <a:lnT>
                      <a:noFill/>
                    </a:lnT>
                    <a:lnB>
                      <a:noFill/>
                    </a:lnB>
                  </a:tcPr>
                </a:tc>
              </a:tr>
            </a:tbl>
          </a:graphicData>
        </a:graphic>
      </p:graphicFrame>
    </p:spTree>
    <p:extLst>
      <p:ext uri="{BB962C8B-B14F-4D97-AF65-F5344CB8AC3E}">
        <p14:creationId xmlns:p14="http://schemas.microsoft.com/office/powerpoint/2010/main" val="2491675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7409" y="1149047"/>
            <a:ext cx="3261813" cy="624622"/>
          </a:xfrm>
        </p:spPr>
        <p:txBody>
          <a:bodyPr>
            <a:normAutofit/>
          </a:bodyPr>
          <a:lstStyle/>
          <a:p>
            <a:r>
              <a:rPr lang="en-US" sz="3200" dirty="0"/>
              <a:t>Variable selection</a:t>
            </a:r>
          </a:p>
        </p:txBody>
      </p:sp>
      <p:sp>
        <p:nvSpPr>
          <p:cNvPr id="3" name="Content Placeholder 2"/>
          <p:cNvSpPr>
            <a:spLocks noGrp="1"/>
          </p:cNvSpPr>
          <p:nvPr>
            <p:ph idx="1"/>
          </p:nvPr>
        </p:nvSpPr>
        <p:spPr>
          <a:xfrm>
            <a:off x="729301" y="1934808"/>
            <a:ext cx="10052145" cy="3196751"/>
          </a:xfrm>
        </p:spPr>
        <p:txBody>
          <a:bodyPr/>
          <a:lstStyle/>
          <a:p>
            <a:r>
              <a:rPr lang="en-US" dirty="0" smtClean="0"/>
              <a:t>Exhaustive </a:t>
            </a:r>
            <a:r>
              <a:rPr lang="en-US" dirty="0"/>
              <a:t>selection </a:t>
            </a:r>
            <a:r>
              <a:rPr lang="en-US" dirty="0" smtClean="0"/>
              <a:t>results : </a:t>
            </a:r>
          </a:p>
          <a:p>
            <a:r>
              <a:rPr lang="en-US" dirty="0" smtClean="0"/>
              <a:t>1365 </a:t>
            </a:r>
            <a:r>
              <a:rPr lang="en-US" dirty="0"/>
              <a:t>significant l</a:t>
            </a:r>
            <a:r>
              <a:rPr lang="en-US" dirty="0" smtClean="0"/>
              <a:t>inear regression </a:t>
            </a:r>
            <a:r>
              <a:rPr lang="en-US" dirty="0"/>
              <a:t>models </a:t>
            </a:r>
            <a:r>
              <a:rPr lang="en-US" dirty="0" smtClean="0"/>
              <a:t>with </a:t>
            </a:r>
            <a:r>
              <a:rPr lang="en-US" dirty="0"/>
              <a:t>4 variables</a:t>
            </a:r>
            <a:r>
              <a:rPr lang="en-US" dirty="0" smtClean="0"/>
              <a:t>.</a:t>
            </a:r>
          </a:p>
          <a:p>
            <a:r>
              <a:rPr lang="en-US" dirty="0" smtClean="0"/>
              <a:t>Models including gestation weeks(x14) have R</a:t>
            </a:r>
            <a:r>
              <a:rPr lang="en-US" baseline="30000" dirty="0" smtClean="0"/>
              <a:t>2</a:t>
            </a:r>
            <a:r>
              <a:rPr lang="en-US" dirty="0" smtClean="0"/>
              <a:t> ranging in 0.30 to 0.33, and the maternal model’s R</a:t>
            </a:r>
            <a:r>
              <a:rPr lang="en-US" baseline="30000" dirty="0" smtClean="0"/>
              <a:t>2 </a:t>
            </a:r>
            <a:r>
              <a:rPr lang="en-US" baseline="30000" dirty="0"/>
              <a:t> </a:t>
            </a:r>
            <a:r>
              <a:rPr lang="en-US" dirty="0" smtClean="0"/>
              <a:t>is 0.34.</a:t>
            </a:r>
            <a:endParaRPr lang="en-US" dirty="0"/>
          </a:p>
          <a:p>
            <a:r>
              <a:rPr lang="en-US" dirty="0" smtClean="0"/>
              <a:t> Increasing variable numbers to 5 or 6 results in minor increase of </a:t>
            </a:r>
          </a:p>
          <a:p>
            <a:pPr marL="0" indent="0">
              <a:buNone/>
            </a:pPr>
            <a:r>
              <a:rPr lang="en-US" dirty="0"/>
              <a:t> </a:t>
            </a:r>
            <a:r>
              <a:rPr lang="en-US" dirty="0" smtClean="0"/>
              <a:t>   R</a:t>
            </a:r>
            <a:r>
              <a:rPr lang="en-US" baseline="30000" dirty="0" smtClean="0"/>
              <a:t>2</a:t>
            </a:r>
            <a:r>
              <a:rPr lang="en-US" dirty="0" smtClean="0"/>
              <a:t> .</a:t>
            </a:r>
          </a:p>
          <a:p>
            <a:endParaRPr lang="en-US" dirty="0" smtClean="0"/>
          </a:p>
          <a:p>
            <a:endParaRPr lang="en-US" dirty="0"/>
          </a:p>
          <a:p>
            <a:pPr marL="0" indent="0">
              <a:buNone/>
            </a:pPr>
            <a:endParaRPr lang="en-US" dirty="0"/>
          </a:p>
        </p:txBody>
      </p:sp>
      <p:sp>
        <p:nvSpPr>
          <p:cNvPr id="6" name="Rectangle 5"/>
          <p:cNvSpPr/>
          <p:nvPr/>
        </p:nvSpPr>
        <p:spPr>
          <a:xfrm>
            <a:off x="3649868" y="347163"/>
            <a:ext cx="4673715" cy="646331"/>
          </a:xfrm>
          <a:prstGeom prst="rect">
            <a:avLst/>
          </a:prstGeom>
        </p:spPr>
        <p:txBody>
          <a:bodyPr wrap="none">
            <a:spAutoFit/>
          </a:bodyPr>
          <a:lstStyle/>
          <a:p>
            <a:r>
              <a:rPr lang="en-US" sz="3600" dirty="0"/>
              <a:t>Linear regression model</a:t>
            </a:r>
          </a:p>
        </p:txBody>
      </p:sp>
    </p:spTree>
    <p:extLst>
      <p:ext uri="{BB962C8B-B14F-4D97-AF65-F5344CB8AC3E}">
        <p14:creationId xmlns:p14="http://schemas.microsoft.com/office/powerpoint/2010/main" val="2284372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5091" y="1577909"/>
            <a:ext cx="9689910" cy="2246769"/>
          </a:xfrm>
          <a:prstGeom prst="rect">
            <a:avLst/>
          </a:prstGeom>
        </p:spPr>
        <p:txBody>
          <a:bodyPr wrap="square">
            <a:spAutoFit/>
          </a:bodyPr>
          <a:lstStyle/>
          <a:p>
            <a:pPr marL="285750" indent="-285750">
              <a:buFont typeface="Arial" panose="020B0604020202020204" pitchFamily="34" charset="0"/>
              <a:buChar char="•"/>
            </a:pPr>
            <a:r>
              <a:rPr lang="en-US" sz="2800" dirty="0" smtClean="0"/>
              <a:t>Final linear regression model:</a:t>
            </a:r>
          </a:p>
          <a:p>
            <a:r>
              <a:rPr lang="en-US" sz="2800" dirty="0" smtClean="0"/>
              <a:t>    Response </a:t>
            </a:r>
            <a:r>
              <a:rPr lang="en-US" sz="2800" dirty="0" err="1" smtClean="0"/>
              <a:t>variable:</a:t>
            </a:r>
            <a:r>
              <a:rPr lang="en-US" sz="2800" dirty="0" err="1" smtClean="0">
                <a:solidFill>
                  <a:schemeClr val="accent1"/>
                </a:solidFill>
              </a:rPr>
              <a:t>weight_pounds</a:t>
            </a:r>
            <a:r>
              <a:rPr lang="en-US" sz="2800" dirty="0" smtClean="0">
                <a:solidFill>
                  <a:schemeClr val="accent1"/>
                </a:solidFill>
              </a:rPr>
              <a:t> </a:t>
            </a:r>
            <a:r>
              <a:rPr lang="en-US" sz="2800" dirty="0"/>
              <a:t>(New born baby)</a:t>
            </a:r>
          </a:p>
          <a:p>
            <a:r>
              <a:rPr lang="en-US" sz="2800" dirty="0"/>
              <a:t>    </a:t>
            </a:r>
            <a:r>
              <a:rPr lang="en-US" sz="2800" dirty="0" smtClean="0"/>
              <a:t>Independent </a:t>
            </a:r>
            <a:r>
              <a:rPr lang="en-US" sz="2800" dirty="0"/>
              <a:t>variables: </a:t>
            </a:r>
            <a:r>
              <a:rPr lang="en-US" sz="2800" dirty="0" err="1" smtClean="0"/>
              <a:t>gestation_weeks</a:t>
            </a:r>
            <a:r>
              <a:rPr lang="en-US" sz="2800" dirty="0" smtClean="0"/>
              <a:t>, </a:t>
            </a:r>
            <a:r>
              <a:rPr lang="en-US" sz="2800" dirty="0" err="1" smtClean="0"/>
              <a:t>m_Arican_American</a:t>
            </a:r>
            <a:r>
              <a:rPr lang="en-US" sz="2800" dirty="0" smtClean="0"/>
              <a:t>,  </a:t>
            </a:r>
          </a:p>
          <a:p>
            <a:r>
              <a:rPr lang="en-US" sz="2800" dirty="0"/>
              <a:t> </a:t>
            </a:r>
            <a:r>
              <a:rPr lang="en-US" sz="2800" dirty="0" smtClean="0"/>
              <a:t>                                              </a:t>
            </a:r>
            <a:r>
              <a:rPr lang="en-US" sz="2800" dirty="0" err="1" smtClean="0"/>
              <a:t>weight_gain_pounds</a:t>
            </a:r>
            <a:r>
              <a:rPr lang="en-US" sz="2800" dirty="0" smtClean="0"/>
              <a:t>, </a:t>
            </a:r>
            <a:r>
              <a:rPr lang="en-US" sz="2800" dirty="0" err="1" smtClean="0"/>
              <a:t>ever_born</a:t>
            </a:r>
            <a:endParaRPr lang="en-US" sz="2800" dirty="0"/>
          </a:p>
          <a:p>
            <a:pPr marL="285750" indent="-285750">
              <a:buFont typeface="Arial" panose="020B0604020202020204" pitchFamily="34" charset="0"/>
              <a:buChar char="•"/>
            </a:pPr>
            <a:endParaRPr lang="en-US" sz="2800" dirty="0"/>
          </a:p>
        </p:txBody>
      </p:sp>
      <p:sp>
        <p:nvSpPr>
          <p:cNvPr id="4" name="Rectangle 3"/>
          <p:cNvSpPr/>
          <p:nvPr/>
        </p:nvSpPr>
        <p:spPr>
          <a:xfrm>
            <a:off x="855408" y="3542231"/>
            <a:ext cx="9080162" cy="1815882"/>
          </a:xfrm>
          <a:prstGeom prst="rect">
            <a:avLst/>
          </a:prstGeom>
        </p:spPr>
        <p:txBody>
          <a:bodyPr wrap="square">
            <a:spAutoFit/>
          </a:bodyPr>
          <a:lstStyle/>
          <a:p>
            <a:pPr marL="342900" indent="-342900">
              <a:buFont typeface="Arial" panose="020B0604020202020204" pitchFamily="34" charset="0"/>
              <a:buChar char="•"/>
            </a:pPr>
            <a:r>
              <a:rPr lang="en-US" sz="2800" dirty="0" smtClean="0"/>
              <a:t>Model fit:</a:t>
            </a:r>
          </a:p>
          <a:p>
            <a:r>
              <a:rPr lang="en-US" sz="2800" dirty="0" err="1" smtClean="0"/>
              <a:t>Weight_pounds</a:t>
            </a:r>
            <a:r>
              <a:rPr lang="en-US" sz="2800" dirty="0" smtClean="0"/>
              <a:t>= -3.350 - 0.361*</a:t>
            </a:r>
            <a:r>
              <a:rPr lang="en-US" sz="2800" dirty="0" err="1" smtClean="0"/>
              <a:t>m_African_American</a:t>
            </a:r>
            <a:endParaRPr lang="en-US" sz="2800" dirty="0" smtClean="0"/>
          </a:p>
          <a:p>
            <a:r>
              <a:rPr lang="en-US" sz="2800" dirty="0"/>
              <a:t> </a:t>
            </a:r>
            <a:r>
              <a:rPr lang="en-US" sz="2800" dirty="0" smtClean="0"/>
              <a:t>                              + 0.223*ever_born+0.270*</a:t>
            </a:r>
            <a:r>
              <a:rPr lang="en-US" sz="2800" dirty="0" err="1" smtClean="0"/>
              <a:t>gestation_weeks</a:t>
            </a:r>
            <a:endParaRPr lang="en-US" sz="2800" dirty="0" smtClean="0"/>
          </a:p>
          <a:p>
            <a:r>
              <a:rPr lang="en-US" sz="2800" dirty="0" smtClean="0"/>
              <a:t>                               +0.0019*</a:t>
            </a:r>
            <a:r>
              <a:rPr lang="en-US" sz="2800" dirty="0" err="1" smtClean="0"/>
              <a:t>weight_gain_pounds</a:t>
            </a:r>
            <a:endParaRPr lang="en-US" sz="2800" dirty="0"/>
          </a:p>
        </p:txBody>
      </p:sp>
      <p:sp>
        <p:nvSpPr>
          <p:cNvPr id="9" name="Rectangle 8"/>
          <p:cNvSpPr/>
          <p:nvPr/>
        </p:nvSpPr>
        <p:spPr>
          <a:xfrm>
            <a:off x="3562747" y="203944"/>
            <a:ext cx="4673715" cy="646331"/>
          </a:xfrm>
          <a:prstGeom prst="rect">
            <a:avLst/>
          </a:prstGeom>
        </p:spPr>
        <p:txBody>
          <a:bodyPr wrap="none">
            <a:spAutoFit/>
          </a:bodyPr>
          <a:lstStyle/>
          <a:p>
            <a:r>
              <a:rPr lang="en-US" sz="3600" dirty="0"/>
              <a:t>Linear regression model</a:t>
            </a:r>
          </a:p>
        </p:txBody>
      </p:sp>
      <p:sp>
        <p:nvSpPr>
          <p:cNvPr id="10" name="Rectangle 9"/>
          <p:cNvSpPr/>
          <p:nvPr/>
        </p:nvSpPr>
        <p:spPr>
          <a:xfrm>
            <a:off x="4427790" y="860082"/>
            <a:ext cx="3209340" cy="584775"/>
          </a:xfrm>
          <a:prstGeom prst="rect">
            <a:avLst/>
          </a:prstGeom>
        </p:spPr>
        <p:txBody>
          <a:bodyPr wrap="none">
            <a:spAutoFit/>
          </a:bodyPr>
          <a:lstStyle/>
          <a:p>
            <a:r>
              <a:rPr lang="en-US" sz="3200" dirty="0"/>
              <a:t>Variable selection</a:t>
            </a:r>
          </a:p>
        </p:txBody>
      </p:sp>
    </p:spTree>
    <p:extLst>
      <p:ext uri="{BB962C8B-B14F-4D97-AF65-F5344CB8AC3E}">
        <p14:creationId xmlns:p14="http://schemas.microsoft.com/office/powerpoint/2010/main" val="3373866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734" y="1105395"/>
            <a:ext cx="4408229" cy="603666"/>
          </a:xfrm>
        </p:spPr>
        <p:txBody>
          <a:bodyPr>
            <a:normAutofit/>
          </a:bodyPr>
          <a:lstStyle/>
          <a:p>
            <a:r>
              <a:rPr lang="en-US" sz="2600" dirty="0" smtClean="0"/>
              <a:t>Model Assumption checking</a:t>
            </a:r>
          </a:p>
          <a:p>
            <a:pPr marL="0" indent="0">
              <a:buNone/>
            </a:pPr>
            <a:endParaRPr lang="en-US" sz="2600" dirty="0"/>
          </a:p>
        </p:txBody>
      </p:sp>
      <p:graphicFrame>
        <p:nvGraphicFramePr>
          <p:cNvPr id="13" name="Table 12"/>
          <p:cNvGraphicFramePr>
            <a:graphicFrameLocks noGrp="1"/>
          </p:cNvGraphicFramePr>
          <p:nvPr>
            <p:extLst/>
          </p:nvPr>
        </p:nvGraphicFramePr>
        <p:xfrm>
          <a:off x="2480356" y="1880213"/>
          <a:ext cx="5839214" cy="4351346"/>
        </p:xfrm>
        <a:graphic>
          <a:graphicData uri="http://schemas.openxmlformats.org/drawingml/2006/table">
            <a:tbl>
              <a:tblPr/>
              <a:tblGrid>
                <a:gridCol w="4940874"/>
                <a:gridCol w="449170"/>
                <a:gridCol w="449170"/>
              </a:tblGrid>
              <a:tr h="140366">
                <a:tc>
                  <a:txBody>
                    <a:bodyPr/>
                    <a:lstStyle/>
                    <a:p>
                      <a:pPr algn="l" fontAlgn="ctr"/>
                      <a:r>
                        <a:rPr lang="en-US" sz="700" b="0" i="0" u="none" strike="noStrike" dirty="0">
                          <a:solidFill>
                            <a:srgbClr val="000000"/>
                          </a:solidFill>
                          <a:effectLst/>
                          <a:latin typeface="SAS Monospace" panose="020B0609020202020204" pitchFamily="49" charset="0"/>
                        </a:rPr>
                        <a:t>Plot of </a:t>
                      </a:r>
                      <a:r>
                        <a:rPr lang="en-US" sz="700" b="0" i="0" u="none" strike="noStrike" dirty="0" err="1">
                          <a:solidFill>
                            <a:srgbClr val="000000"/>
                          </a:solidFill>
                          <a:effectLst/>
                          <a:latin typeface="SAS Monospace" panose="020B0609020202020204" pitchFamily="49" charset="0"/>
                        </a:rPr>
                        <a:t>resid</a:t>
                      </a:r>
                      <a:r>
                        <a:rPr lang="en-US" sz="700" b="0" i="0" u="none" strike="noStrike" dirty="0">
                          <a:solidFill>
                            <a:srgbClr val="000000"/>
                          </a:solidFill>
                          <a:effectLst/>
                          <a:latin typeface="SAS Monospace" panose="020B0609020202020204" pitchFamily="49" charset="0"/>
                        </a:rPr>
                        <a:t>*predict.  Legend: A = 1 </a:t>
                      </a:r>
                      <a:r>
                        <a:rPr lang="en-US" sz="700" b="0" i="0" u="none" strike="noStrike" dirty="0" err="1">
                          <a:solidFill>
                            <a:srgbClr val="000000"/>
                          </a:solidFill>
                          <a:effectLst/>
                          <a:latin typeface="SAS Monospace" panose="020B0609020202020204" pitchFamily="49" charset="0"/>
                        </a:rPr>
                        <a:t>obs</a:t>
                      </a:r>
                      <a:r>
                        <a:rPr lang="en-US" sz="700" b="0" i="0" u="none" strike="noStrike" dirty="0">
                          <a:solidFill>
                            <a:srgbClr val="000000"/>
                          </a:solidFill>
                          <a:effectLst/>
                          <a:latin typeface="SAS Monospace" panose="020B0609020202020204" pitchFamily="49" charset="0"/>
                        </a:rPr>
                        <a:t>, B = 2 </a:t>
                      </a:r>
                      <a:r>
                        <a:rPr lang="en-US" sz="700" b="0" i="0" u="none" strike="noStrike" dirty="0" err="1">
                          <a:solidFill>
                            <a:srgbClr val="000000"/>
                          </a:solidFill>
                          <a:effectLst/>
                          <a:latin typeface="SAS Monospace" panose="020B0609020202020204" pitchFamily="49" charset="0"/>
                        </a:rPr>
                        <a:t>obs</a:t>
                      </a:r>
                      <a:r>
                        <a:rPr lang="en-US" sz="700" b="0" i="0" u="none" strike="noStrike" dirty="0">
                          <a:solidFill>
                            <a:srgbClr val="000000"/>
                          </a:solidFill>
                          <a:effectLst/>
                          <a:latin typeface="SAS Monospace" panose="020B0609020202020204" pitchFamily="49" charset="0"/>
                        </a:rPr>
                        <a:t>, etc.                      </a:t>
                      </a:r>
                    </a:p>
                  </a:txBody>
                  <a:tcPr marL="7018" marR="7018" marT="7018" marB="0" anchor="ctr">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018" marR="7018" marT="701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018" marR="7018" marT="7018" marB="0" anchor="b">
                    <a:lnL>
                      <a:noFill/>
                    </a:lnL>
                    <a:lnR>
                      <a:noFill/>
                    </a:lnR>
                    <a:lnT>
                      <a:noFill/>
                    </a:lnT>
                    <a:lnB>
                      <a:noFill/>
                    </a:lnB>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4 ˆ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pt-BR" sz="700" b="0" i="0" u="none" strike="noStrike">
                          <a:solidFill>
                            <a:srgbClr val="000000"/>
                          </a:solidFill>
                          <a:effectLst/>
                          <a:latin typeface="SAS Monospace" panose="020B0609020202020204" pitchFamily="49" charset="0"/>
                        </a:rPr>
                        <a:t>      ‚                                             A   A B A   C AAA CA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pt-BR" sz="700" b="0" i="0" u="none" strike="noStrike" dirty="0">
                          <a:solidFill>
                            <a:srgbClr val="000000"/>
                          </a:solidFill>
                          <a:effectLst/>
                          <a:latin typeface="SAS Monospace" panose="020B0609020202020204" pitchFamily="49" charset="0"/>
                        </a:rPr>
                        <a:t>    2 ˆ                                     A      A A AB      AA A BAA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pt-BR" sz="700" b="0" i="0" u="none" strike="noStrike">
                          <a:solidFill>
                            <a:srgbClr val="000000"/>
                          </a:solidFill>
                          <a:effectLst/>
                          <a:latin typeface="SAS Monospace" panose="020B0609020202020204" pitchFamily="49" charset="0"/>
                        </a:rPr>
                        <a:t>      ‚                                       A          A AAAC BDBDD BAAAA  A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pt-BR" sz="700" b="0" i="0" u="none" strike="noStrike">
                          <a:solidFill>
                            <a:srgbClr val="000000"/>
                          </a:solidFill>
                          <a:effectLst/>
                          <a:latin typeface="SAS Monospace" panose="020B0609020202020204" pitchFamily="49" charset="0"/>
                        </a:rPr>
                        <a:t>      ‚                                 A    A B  AA     AAA ABABAGKCEDB A B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resid ‚                            A                  AA D  ACCDFHBKFNBHFBBABBA    A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dirty="0">
                          <a:solidFill>
                            <a:srgbClr val="000000"/>
                          </a:solidFill>
                          <a:effectLst/>
                          <a:latin typeface="SAS Monospace" panose="020B0609020202020204" pitchFamily="49" charset="0"/>
                        </a:rPr>
                        <a:t>      ‚                                                 BEABDDEEGHQLRMJEDAAB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  AA ABBDJGFJEHPIEHGB  AA  A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0 ˆƒƒƒƒƒƒƒƒƒƒƒƒƒƒƒƒƒƒƒƒƒƒƒƒƒƒƒƒƒƒƒƒƒƒƒƒƒƒƒƒƒƒƒƒAƒƒƒƒABBCCEDEILMIMKJGJFGGBACAAAƒƒAƒƒƒƒƒƒƒƒƒƒƒƒƒƒƒƒƒ</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    A A  A ABA ABBFGEHIHLLGJFICDBC BCBA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                                 A   B AABCBA DEGFJIKGLOJDDCBB AA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      AA A ABAAAABBFBCGFFJCCCEBDBBABAAAA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pt-BR" sz="700" b="0" i="0" u="none" strike="noStrike">
                          <a:solidFill>
                            <a:srgbClr val="000000"/>
                          </a:solidFill>
                          <a:effectLst/>
                          <a:latin typeface="SAS Monospace" panose="020B0609020202020204" pitchFamily="49" charset="0"/>
                        </a:rPr>
                        <a:t>      ‚             A B     A     A A         AA A    AB ABCB BAEBBBCAABDAADACAA        A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AAA  A          B       AABAAA CBADA  BFA CAB AC ACAAA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pt-BR" sz="700" b="0" i="0" u="none" strike="noStrike">
                          <a:solidFill>
                            <a:srgbClr val="000000"/>
                          </a:solidFill>
                          <a:effectLst/>
                          <a:latin typeface="SAS Monospace" panose="020B0609020202020204" pitchFamily="49" charset="0"/>
                        </a:rPr>
                        <a:t>   -2 ˆ                                  A              BAA    BAA AA A A AAA  A   B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pt-BR" sz="700" b="0" i="0" u="none" strike="noStrike">
                          <a:solidFill>
                            <a:srgbClr val="000000"/>
                          </a:solidFill>
                          <a:effectLst/>
                          <a:latin typeface="SAS Monospace" panose="020B0609020202020204" pitchFamily="49" charset="0"/>
                        </a:rPr>
                        <a:t>      ‚                           A           A              A A    A AAAAA  A A         B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pt-BR" sz="700" b="0" i="0" u="none" strike="noStrike">
                          <a:solidFill>
                            <a:srgbClr val="000000"/>
                          </a:solidFill>
                          <a:effectLst/>
                          <a:latin typeface="SAS Monospace" panose="020B0609020202020204" pitchFamily="49" charset="0"/>
                        </a:rPr>
                        <a:t>      ‚                                                   A B  A A       A     A A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          A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                                                              A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-4 ˆ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Šƒˆƒƒƒƒƒƒƒƒƒˆƒƒƒƒƒƒƒƒƒˆƒƒƒƒƒƒƒƒƒˆƒƒƒƒƒƒƒƒƒˆƒƒƒƒƒƒƒƒƒˆƒƒƒƒƒƒƒƒƒˆƒƒƒƒƒƒƒƒƒˆƒƒƒƒƒƒƒƒƒˆƒƒƒƒƒƒƒƒƒˆƒƒƒ</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1         2         3         4         5         6         7         8         9        10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a:solidFill>
                            <a:srgbClr val="000000"/>
                          </a:solidFill>
                          <a:effectLst/>
                          <a:latin typeface="SAS Monospace" panose="020B0609020202020204" pitchFamily="49" charset="0"/>
                        </a:rPr>
                        <a:t>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r h="140366">
                <a:tc gridSpan="3">
                  <a:txBody>
                    <a:bodyPr/>
                    <a:lstStyle/>
                    <a:p>
                      <a:pPr algn="l" fontAlgn="ctr"/>
                      <a:r>
                        <a:rPr lang="en-US" sz="700" b="0" i="0" u="none" strike="noStrike" dirty="0">
                          <a:solidFill>
                            <a:srgbClr val="000000"/>
                          </a:solidFill>
                          <a:effectLst/>
                          <a:latin typeface="SAS Monospace" panose="020B0609020202020204" pitchFamily="49" charset="0"/>
                        </a:rPr>
                        <a:t>                                                   predict                                            </a:t>
                      </a:r>
                    </a:p>
                  </a:txBody>
                  <a:tcPr marL="7018" marR="7018" marT="7018" marB="0" anchor="ctr">
                    <a:lnL>
                      <a:noFill/>
                    </a:lnL>
                    <a:lnR>
                      <a:noFill/>
                    </a:lnR>
                    <a:lnT>
                      <a:noFill/>
                    </a:lnT>
                    <a:lnB>
                      <a:noFill/>
                    </a:lnB>
                  </a:tcPr>
                </a:tc>
                <a:tc hMerge="1">
                  <a:txBody>
                    <a:bodyPr/>
                    <a:lstStyle/>
                    <a:p>
                      <a:endParaRPr lang="en-US"/>
                    </a:p>
                  </a:txBody>
                  <a:tcPr/>
                </a:tc>
                <a:tc hMerge="1">
                  <a:txBody>
                    <a:bodyPr/>
                    <a:lstStyle/>
                    <a:p>
                      <a:endParaRPr lang="en-US"/>
                    </a:p>
                  </a:txBody>
                  <a:tcPr/>
                </a:tc>
              </a:tr>
            </a:tbl>
          </a:graphicData>
        </a:graphic>
      </p:graphicFrame>
      <p:sp>
        <p:nvSpPr>
          <p:cNvPr id="2" name="Rectangle 1"/>
          <p:cNvSpPr/>
          <p:nvPr/>
        </p:nvSpPr>
        <p:spPr>
          <a:xfrm>
            <a:off x="3327980" y="283782"/>
            <a:ext cx="4773294" cy="646331"/>
          </a:xfrm>
          <a:prstGeom prst="rect">
            <a:avLst/>
          </a:prstGeom>
        </p:spPr>
        <p:txBody>
          <a:bodyPr wrap="none">
            <a:spAutoFit/>
          </a:bodyPr>
          <a:lstStyle/>
          <a:p>
            <a:r>
              <a:rPr lang="en-US" sz="3600" dirty="0"/>
              <a:t>Linear regression model</a:t>
            </a:r>
          </a:p>
        </p:txBody>
      </p:sp>
    </p:spTree>
    <p:extLst>
      <p:ext uri="{BB962C8B-B14F-4D97-AF65-F5344CB8AC3E}">
        <p14:creationId xmlns:p14="http://schemas.microsoft.com/office/powerpoint/2010/main" val="41121970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55355469"/>
              </p:ext>
            </p:extLst>
          </p:nvPr>
        </p:nvGraphicFramePr>
        <p:xfrm>
          <a:off x="7151427" y="4123472"/>
          <a:ext cx="4053387" cy="898904"/>
        </p:xfrm>
        <a:graphic>
          <a:graphicData uri="http://schemas.openxmlformats.org/drawingml/2006/table">
            <a:tbl>
              <a:tblPr/>
              <a:tblGrid>
                <a:gridCol w="1116387"/>
                <a:gridCol w="734250"/>
                <a:gridCol w="734250"/>
                <a:gridCol w="734250"/>
                <a:gridCol w="734250"/>
              </a:tblGrid>
              <a:tr h="224726">
                <a:tc gridSpan="5">
                  <a:txBody>
                    <a:bodyPr/>
                    <a:lstStyle/>
                    <a:p>
                      <a:pPr algn="ctr" fontAlgn="t"/>
                      <a:r>
                        <a:rPr lang="en-US" sz="1400" b="1" i="0" u="none" strike="noStrike" dirty="0">
                          <a:solidFill>
                            <a:srgbClr val="000000"/>
                          </a:solidFill>
                          <a:effectLst/>
                          <a:latin typeface="Arial" panose="020B0604020202020204" pitchFamily="34" charset="0"/>
                        </a:rPr>
                        <a:t>Tests for Normality</a:t>
                      </a:r>
                    </a:p>
                  </a:txBody>
                  <a:tcPr marL="9525" marR="9525" marT="9525" marB="0">
                    <a:lnL w="12700" cap="flat" cmpd="sng" algn="ctr">
                      <a:solidFill>
                        <a:srgbClr val="C1C1C1"/>
                      </a:solidFill>
                      <a:prstDash val="solid"/>
                      <a:round/>
                      <a:headEnd type="none" w="med" len="med"/>
                      <a:tailEnd type="none" w="med" len="med"/>
                    </a:lnL>
                    <a:lnR>
                      <a:noFill/>
                    </a:lnR>
                    <a:lnT w="12700" cap="flat" cmpd="sng" algn="ctr">
                      <a:solidFill>
                        <a:srgbClr val="C1C1C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4726">
                <a:tc>
                  <a:txBody>
                    <a:bodyPr/>
                    <a:lstStyle/>
                    <a:p>
                      <a:pPr algn="ctr" fontAlgn="t"/>
                      <a:r>
                        <a:rPr lang="en-US" sz="1400" b="1" i="0" u="none" strike="noStrike">
                          <a:solidFill>
                            <a:srgbClr val="000000"/>
                          </a:solidFill>
                          <a:effectLst/>
                          <a:latin typeface="Arial" panose="020B0604020202020204" pitchFamily="34" charset="0"/>
                        </a:rPr>
                        <a:t>Test</a:t>
                      </a:r>
                    </a:p>
                  </a:txBody>
                  <a:tcPr marL="9525" marR="9525" marT="9525" marB="0">
                    <a:lnL w="12700" cap="flat" cmpd="sng" algn="ctr">
                      <a:solidFill>
                        <a:srgbClr val="C1C1C1"/>
                      </a:solidFill>
                      <a:prstDash val="solid"/>
                      <a:round/>
                      <a:headEnd type="none" w="med" len="med"/>
                      <a:tailEnd type="none" w="med" len="med"/>
                    </a:lnL>
                    <a:lnR>
                      <a:noFill/>
                    </a:lnR>
                    <a:lnT>
                      <a:noFill/>
                    </a:lnT>
                    <a:lnB>
                      <a:noFill/>
                    </a:lnB>
                  </a:tcPr>
                </a:tc>
                <a:tc gridSpan="2">
                  <a:txBody>
                    <a:bodyPr/>
                    <a:lstStyle/>
                    <a:p>
                      <a:pPr algn="ctr" fontAlgn="t"/>
                      <a:r>
                        <a:rPr lang="en-US" sz="1400" b="1" i="0" u="none" strike="noStrike" dirty="0">
                          <a:solidFill>
                            <a:srgbClr val="000000"/>
                          </a:solidFill>
                          <a:effectLst/>
                          <a:latin typeface="Arial" panose="020B0604020202020204" pitchFamily="34" charset="0"/>
                        </a:rPr>
                        <a:t>Statistic</a:t>
                      </a:r>
                    </a:p>
                  </a:txBody>
                  <a:tcPr marL="9525" marR="9525" marT="9525" marB="0">
                    <a:lnL>
                      <a:noFill/>
                    </a:lnL>
                    <a:lnR>
                      <a:noFill/>
                    </a:lnR>
                    <a:lnT>
                      <a:noFill/>
                    </a:lnT>
                    <a:lnB>
                      <a:noFill/>
                    </a:lnB>
                  </a:tcPr>
                </a:tc>
                <a:tc hMerge="1">
                  <a:txBody>
                    <a:bodyPr/>
                    <a:lstStyle/>
                    <a:p>
                      <a:endParaRPr lang="en-US"/>
                    </a:p>
                  </a:txBody>
                  <a:tcPr/>
                </a:tc>
                <a:tc gridSpan="2">
                  <a:txBody>
                    <a:bodyPr/>
                    <a:lstStyle/>
                    <a:p>
                      <a:pPr algn="ctr" fontAlgn="t"/>
                      <a:r>
                        <a:rPr lang="en-US" sz="1400" b="1" i="0" u="none" strike="noStrike">
                          <a:solidFill>
                            <a:srgbClr val="000000"/>
                          </a:solidFill>
                          <a:effectLst/>
                          <a:latin typeface="Arial" panose="020B0604020202020204" pitchFamily="34" charset="0"/>
                        </a:rPr>
                        <a:t>p Value</a:t>
                      </a:r>
                    </a:p>
                  </a:txBody>
                  <a:tcPr marL="9525" marR="9525" marT="9525" marB="0">
                    <a:lnL>
                      <a:noFill/>
                    </a:lnL>
                    <a:lnR>
                      <a:noFill/>
                    </a:lnR>
                    <a:lnT>
                      <a:noFill/>
                    </a:lnT>
                    <a:lnB>
                      <a:noFill/>
                    </a:lnB>
                  </a:tcPr>
                </a:tc>
                <a:tc hMerge="1">
                  <a:txBody>
                    <a:bodyPr/>
                    <a:lstStyle/>
                    <a:p>
                      <a:endParaRPr lang="en-US"/>
                    </a:p>
                  </a:txBody>
                  <a:tcPr/>
                </a:tc>
              </a:tr>
              <a:tr h="449452">
                <a:tc>
                  <a:txBody>
                    <a:bodyPr/>
                    <a:lstStyle/>
                    <a:p>
                      <a:pPr algn="ctr" fontAlgn="t"/>
                      <a:r>
                        <a:rPr lang="en-US" sz="1400" b="1" i="0" u="none" strike="noStrike">
                          <a:solidFill>
                            <a:srgbClr val="000000"/>
                          </a:solidFill>
                          <a:effectLst/>
                          <a:latin typeface="Arial" panose="020B0604020202020204" pitchFamily="34" charset="0"/>
                        </a:rPr>
                        <a:t>Shapiro-Wilk</a:t>
                      </a:r>
                    </a:p>
                  </a:txBody>
                  <a:tcPr marL="9525" marR="9525" marT="9525"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1400" b="1" i="0" u="none" strike="noStrike">
                          <a:solidFill>
                            <a:srgbClr val="000000"/>
                          </a:solidFill>
                          <a:effectLst/>
                          <a:latin typeface="Arial" panose="020B0604020202020204" pitchFamily="34" charset="0"/>
                        </a:rPr>
                        <a:t>W</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panose="020B0604020202020204" pitchFamily="34" charset="0"/>
                        </a:rPr>
                        <a:t>0.9985</a:t>
                      </a:r>
                    </a:p>
                  </a:txBody>
                  <a:tcPr marL="9525" marR="9525" marT="9525" marB="0">
                    <a:lnL>
                      <a:noFill/>
                    </a:lnL>
                    <a:lnR>
                      <a:noFill/>
                    </a:lnR>
                    <a:lnT>
                      <a:noFill/>
                    </a:lnT>
                    <a:lnB>
                      <a:noFill/>
                    </a:lnB>
                  </a:tcPr>
                </a:tc>
                <a:tc>
                  <a:txBody>
                    <a:bodyPr/>
                    <a:lstStyle/>
                    <a:p>
                      <a:pPr algn="ctr" fontAlgn="t"/>
                      <a:r>
                        <a:rPr lang="en-US" sz="1400" b="1" i="0" u="none" strike="noStrike">
                          <a:solidFill>
                            <a:srgbClr val="000000"/>
                          </a:solidFill>
                          <a:effectLst/>
                          <a:latin typeface="Arial" panose="020B0604020202020204" pitchFamily="34" charset="0"/>
                        </a:rPr>
                        <a:t>Pr &lt; W</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panose="020B0604020202020204" pitchFamily="34" charset="0"/>
                        </a:rPr>
                        <a:t>0.4701</a:t>
                      </a:r>
                    </a:p>
                  </a:txBody>
                  <a:tcPr marL="9525" marR="9525" marT="9525" marB="0">
                    <a:lnL>
                      <a:noFill/>
                    </a:lnL>
                    <a:lnR>
                      <a:noFill/>
                    </a:lnR>
                    <a:lnT>
                      <a:noFill/>
                    </a:lnT>
                    <a:lnB>
                      <a:noFill/>
                    </a:lnB>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26" y="761149"/>
            <a:ext cx="6096851" cy="6096851"/>
          </a:xfrm>
          <a:prstGeom prst="rect">
            <a:avLst/>
          </a:prstGeom>
        </p:spPr>
      </p:pic>
      <p:sp>
        <p:nvSpPr>
          <p:cNvPr id="3" name="Rectangle 2"/>
          <p:cNvSpPr/>
          <p:nvPr/>
        </p:nvSpPr>
        <p:spPr>
          <a:xfrm>
            <a:off x="674425" y="245660"/>
            <a:ext cx="4907509" cy="492443"/>
          </a:xfrm>
          <a:prstGeom prst="rect">
            <a:avLst/>
          </a:prstGeom>
        </p:spPr>
        <p:txBody>
          <a:bodyPr wrap="square">
            <a:spAutoFit/>
          </a:bodyPr>
          <a:lstStyle/>
          <a:p>
            <a:pPr marL="457200" indent="-457200">
              <a:buFont typeface="Arial" panose="020B0604020202020204" pitchFamily="34" charset="0"/>
              <a:buChar char="•"/>
            </a:pPr>
            <a:r>
              <a:rPr lang="en-US" sz="2600" dirty="0"/>
              <a:t>Model Assumption checking</a:t>
            </a:r>
          </a:p>
        </p:txBody>
      </p:sp>
    </p:spTree>
    <p:extLst>
      <p:ext uri="{BB962C8B-B14F-4D97-AF65-F5344CB8AC3E}">
        <p14:creationId xmlns:p14="http://schemas.microsoft.com/office/powerpoint/2010/main" val="776055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smtClean="0"/>
              <a:t>Dataset</a:t>
            </a:r>
            <a:endParaRPr lang="en-US" b="1" dirty="0"/>
          </a:p>
        </p:txBody>
      </p:sp>
      <p:sp>
        <p:nvSpPr>
          <p:cNvPr id="3" name="Content Placeholder 2"/>
          <p:cNvSpPr>
            <a:spLocks noGrp="1"/>
          </p:cNvSpPr>
          <p:nvPr>
            <p:ph idx="1"/>
          </p:nvPr>
        </p:nvSpPr>
        <p:spPr/>
        <p:txBody>
          <a:bodyPr/>
          <a:lstStyle/>
          <a:p>
            <a:r>
              <a:rPr lang="en-US" dirty="0" smtClean="0"/>
              <a:t>Google Big Query Public dataset---</a:t>
            </a:r>
            <a:r>
              <a:rPr lang="en-US" sz="3200" dirty="0"/>
              <a:t>Natality</a:t>
            </a:r>
            <a:r>
              <a:rPr lang="en-US" dirty="0"/>
              <a:t>: </a:t>
            </a:r>
            <a:endParaRPr lang="en-US" dirty="0" smtClean="0"/>
          </a:p>
          <a:p>
            <a:pPr marL="0" indent="0">
              <a:buNone/>
            </a:pPr>
            <a:r>
              <a:rPr lang="en-US" dirty="0"/>
              <a:t> </a:t>
            </a:r>
            <a:r>
              <a:rPr lang="en-US" dirty="0" smtClean="0"/>
              <a:t>  Describes </a:t>
            </a:r>
            <a:r>
              <a:rPr lang="en-US" dirty="0"/>
              <a:t>all United States births registered in the 50 States, the </a:t>
            </a:r>
            <a:endParaRPr lang="en-US" dirty="0" smtClean="0"/>
          </a:p>
          <a:p>
            <a:pPr marL="0" indent="0">
              <a:buNone/>
            </a:pPr>
            <a:r>
              <a:rPr lang="en-US" dirty="0"/>
              <a:t> </a:t>
            </a:r>
            <a:r>
              <a:rPr lang="en-US" dirty="0" smtClean="0"/>
              <a:t>  District </a:t>
            </a:r>
            <a:r>
              <a:rPr lang="en-US" dirty="0"/>
              <a:t>of Columbia, and New York City from 1969 to </a:t>
            </a:r>
            <a:r>
              <a:rPr lang="en-US" dirty="0" smtClean="0"/>
              <a:t>2008</a:t>
            </a:r>
          </a:p>
          <a:p>
            <a:r>
              <a:rPr lang="en-US" dirty="0" smtClean="0"/>
              <a:t>Variables: 31</a:t>
            </a:r>
          </a:p>
          <a:p>
            <a:r>
              <a:rPr lang="en-US" dirty="0" smtClean="0"/>
              <a:t>Observations: 137617070</a:t>
            </a:r>
          </a:p>
          <a:p>
            <a:r>
              <a:rPr lang="en-US" dirty="0" smtClean="0"/>
              <a:t>Data size: 21.9GB</a:t>
            </a:r>
          </a:p>
          <a:p>
            <a:endParaRPr lang="en-US" dirty="0"/>
          </a:p>
          <a:p>
            <a:endParaRPr lang="en-US" dirty="0" smtClean="0"/>
          </a:p>
          <a:p>
            <a:endParaRPr lang="en-US" dirty="0"/>
          </a:p>
        </p:txBody>
      </p:sp>
    </p:spTree>
    <p:extLst>
      <p:ext uri="{BB962C8B-B14F-4D97-AF65-F5344CB8AC3E}">
        <p14:creationId xmlns:p14="http://schemas.microsoft.com/office/powerpoint/2010/main" val="2979350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702" y="500062"/>
            <a:ext cx="7596117" cy="1325563"/>
          </a:xfrm>
        </p:spPr>
        <p:txBody>
          <a:bodyPr>
            <a:normAutofit/>
          </a:bodyPr>
          <a:lstStyle/>
          <a:p>
            <a:r>
              <a:rPr lang="en-US" sz="3600" b="1" dirty="0"/>
              <a:t>Linear regression </a:t>
            </a:r>
            <a:r>
              <a:rPr lang="en-US" sz="3600" b="1" dirty="0" smtClean="0"/>
              <a:t>model</a:t>
            </a:r>
            <a:r>
              <a:rPr lang="en-US" sz="3600" b="1" dirty="0"/>
              <a:t> s</a:t>
            </a:r>
            <a:r>
              <a:rPr lang="en-US" sz="3600" b="1" dirty="0" smtClean="0"/>
              <a:t>ummary</a:t>
            </a:r>
            <a:r>
              <a:rPr lang="en-US" sz="3600" dirty="0"/>
              <a:t/>
            </a:r>
            <a:br>
              <a:rPr lang="en-US" sz="3600" dirty="0"/>
            </a:br>
            <a:endParaRPr lang="en-US" sz="3600" dirty="0"/>
          </a:p>
        </p:txBody>
      </p:sp>
      <p:sp>
        <p:nvSpPr>
          <p:cNvPr id="5" name="Content Placeholder 2"/>
          <p:cNvSpPr>
            <a:spLocks noGrp="1"/>
          </p:cNvSpPr>
          <p:nvPr>
            <p:ph idx="1"/>
          </p:nvPr>
        </p:nvSpPr>
        <p:spPr>
          <a:xfrm>
            <a:off x="838200" y="1825625"/>
            <a:ext cx="10515600" cy="3278638"/>
          </a:xfrm>
        </p:spPr>
        <p:txBody>
          <a:bodyPr/>
          <a:lstStyle/>
          <a:p>
            <a:r>
              <a:rPr lang="en-US" dirty="0" smtClean="0"/>
              <a:t>Primary regression model: </a:t>
            </a:r>
          </a:p>
          <a:p>
            <a:pPr marL="514350" indent="-514350">
              <a:buFont typeface="+mj-lt"/>
              <a:buAutoNum type="arabicPeriod"/>
            </a:pPr>
            <a:r>
              <a:rPr lang="en-US" dirty="0"/>
              <a:t> </a:t>
            </a:r>
            <a:r>
              <a:rPr lang="en-US" dirty="0" smtClean="0"/>
              <a:t>Baby’s born weight increase with mother’s age; increase when mother is white/Indian/Asian, married , or have delivered living baby before.</a:t>
            </a:r>
          </a:p>
          <a:p>
            <a:pPr marL="514350" indent="-514350">
              <a:buFont typeface="+mj-lt"/>
              <a:buAutoNum type="arabicPeriod"/>
            </a:pPr>
            <a:r>
              <a:rPr lang="en-US" dirty="0"/>
              <a:t> Baby’s born </a:t>
            </a:r>
            <a:r>
              <a:rPr lang="en-US" dirty="0" smtClean="0"/>
              <a:t>weight decrease with lower gestation weeks; decrease when mother is African American , smoking, drinking alcohol, or have delivered dead baby before.</a:t>
            </a:r>
          </a:p>
        </p:txBody>
      </p:sp>
    </p:spTree>
    <p:extLst>
      <p:ext uri="{BB962C8B-B14F-4D97-AF65-F5344CB8AC3E}">
        <p14:creationId xmlns:p14="http://schemas.microsoft.com/office/powerpoint/2010/main" val="3954181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648" y="610784"/>
            <a:ext cx="7200331" cy="1460500"/>
          </a:xfrm>
        </p:spPr>
        <p:txBody>
          <a:bodyPr/>
          <a:lstStyle/>
          <a:p>
            <a:r>
              <a:rPr lang="en-US" sz="3600" b="1" dirty="0">
                <a:solidFill>
                  <a:prstClr val="black"/>
                </a:solidFill>
              </a:rPr>
              <a:t>Linear regression model summary</a:t>
            </a:r>
            <a:r>
              <a:rPr lang="en-US" sz="3600" dirty="0">
                <a:solidFill>
                  <a:prstClr val="black"/>
                </a:solidFill>
              </a:rPr>
              <a:t/>
            </a:r>
            <a:br>
              <a:rPr lang="en-US" sz="3600" dirty="0">
                <a:solidFill>
                  <a:prstClr val="black"/>
                </a:solidFill>
              </a:rPr>
            </a:br>
            <a:endParaRPr lang="en-US" dirty="0"/>
          </a:p>
        </p:txBody>
      </p:sp>
      <p:sp>
        <p:nvSpPr>
          <p:cNvPr id="3" name="Content Placeholder 2"/>
          <p:cNvSpPr>
            <a:spLocks noGrp="1"/>
          </p:cNvSpPr>
          <p:nvPr>
            <p:ph idx="1"/>
          </p:nvPr>
        </p:nvSpPr>
        <p:spPr/>
        <p:txBody>
          <a:bodyPr/>
          <a:lstStyle/>
          <a:p>
            <a:r>
              <a:rPr lang="en-US" dirty="0"/>
              <a:t>Step wise selection and exhaustive selection show 4 to 5 variables are good for the model building.</a:t>
            </a:r>
          </a:p>
          <a:p>
            <a:r>
              <a:rPr lang="en-US" dirty="0" smtClean="0"/>
              <a:t>Variable selection shows that independent variable </a:t>
            </a:r>
            <a:r>
              <a:rPr lang="en-US" dirty="0" err="1" smtClean="0"/>
              <a:t>gestation_weeks</a:t>
            </a:r>
            <a:r>
              <a:rPr lang="en-US" dirty="0" smtClean="0"/>
              <a:t> plays a big impact on responsible variable.</a:t>
            </a:r>
            <a:endParaRPr lang="en-US" dirty="0"/>
          </a:p>
        </p:txBody>
      </p:sp>
    </p:spTree>
    <p:extLst>
      <p:ext uri="{BB962C8B-B14F-4D97-AF65-F5344CB8AC3E}">
        <p14:creationId xmlns:p14="http://schemas.microsoft.com/office/powerpoint/2010/main" val="708765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5931" y="382137"/>
            <a:ext cx="6367818" cy="1325563"/>
          </a:xfrm>
        </p:spPr>
        <p:txBody>
          <a:bodyPr/>
          <a:lstStyle/>
          <a:p>
            <a:r>
              <a:rPr lang="en-US" dirty="0"/>
              <a:t>Logistic Regression </a:t>
            </a:r>
            <a:r>
              <a:rPr lang="en-US" dirty="0" smtClean="0"/>
              <a:t>Models</a:t>
            </a:r>
            <a:endParaRPr lang="en-US" dirty="0"/>
          </a:p>
        </p:txBody>
      </p:sp>
      <p:sp>
        <p:nvSpPr>
          <p:cNvPr id="3" name="Content Placeholder 2"/>
          <p:cNvSpPr>
            <a:spLocks noGrp="1"/>
          </p:cNvSpPr>
          <p:nvPr>
            <p:ph idx="1"/>
          </p:nvPr>
        </p:nvSpPr>
        <p:spPr>
          <a:xfrm>
            <a:off x="1015621" y="1707700"/>
            <a:ext cx="10515600" cy="3660775"/>
          </a:xfrm>
        </p:spPr>
        <p:txBody>
          <a:bodyPr/>
          <a:lstStyle/>
          <a:p>
            <a:r>
              <a:rPr lang="en-US" dirty="0" smtClean="0"/>
              <a:t>Explanatory </a:t>
            </a:r>
            <a:r>
              <a:rPr lang="en-US" dirty="0"/>
              <a:t>statics shows the incidence of LBW differs from state to state.</a:t>
            </a:r>
          </a:p>
          <a:p>
            <a:r>
              <a:rPr lang="en-US" dirty="0" smtClean="0"/>
              <a:t>To set up 52 binary logistic regression models:</a:t>
            </a:r>
          </a:p>
          <a:p>
            <a:pPr marL="0" indent="0">
              <a:buNone/>
            </a:pPr>
            <a:r>
              <a:rPr lang="en-US" dirty="0" smtClean="0"/>
              <a:t>   Response variable:  LBW=0</a:t>
            </a:r>
          </a:p>
          <a:p>
            <a:pPr marL="0" indent="0">
              <a:buNone/>
            </a:pPr>
            <a:r>
              <a:rPr lang="en-US" dirty="0"/>
              <a:t> </a:t>
            </a:r>
            <a:r>
              <a:rPr lang="en-US" dirty="0" smtClean="0"/>
              <a:t>                                     NBW=1</a:t>
            </a:r>
          </a:p>
          <a:p>
            <a:pPr marL="0" indent="0">
              <a:buNone/>
            </a:pPr>
            <a:r>
              <a:rPr lang="en-US" dirty="0"/>
              <a:t> </a:t>
            </a:r>
            <a:r>
              <a:rPr lang="en-US" dirty="0" smtClean="0"/>
              <a:t>  Predictors: Maternal risk factors</a:t>
            </a:r>
          </a:p>
          <a:p>
            <a:endParaRPr lang="en-US" dirty="0"/>
          </a:p>
        </p:txBody>
      </p:sp>
    </p:spTree>
    <p:extLst>
      <p:ext uri="{BB962C8B-B14F-4D97-AF65-F5344CB8AC3E}">
        <p14:creationId xmlns:p14="http://schemas.microsoft.com/office/powerpoint/2010/main" val="24545288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851" y="40943"/>
            <a:ext cx="6217693" cy="1063953"/>
          </a:xfrm>
        </p:spPr>
        <p:txBody>
          <a:bodyPr>
            <a:normAutofit/>
          </a:bodyPr>
          <a:lstStyle/>
          <a:p>
            <a:r>
              <a:rPr lang="en-US" sz="4000" dirty="0"/>
              <a:t>Logistic Regression Models </a:t>
            </a:r>
          </a:p>
        </p:txBody>
      </p:sp>
      <p:graphicFrame>
        <p:nvGraphicFramePr>
          <p:cNvPr id="9" name="Table 8"/>
          <p:cNvGraphicFramePr>
            <a:graphicFrameLocks noGrp="1"/>
          </p:cNvGraphicFramePr>
          <p:nvPr>
            <p:extLst>
              <p:ext uri="{D42A27DB-BD31-4B8C-83A1-F6EECF244321}">
                <p14:modId xmlns:p14="http://schemas.microsoft.com/office/powerpoint/2010/main" val="3833964015"/>
              </p:ext>
            </p:extLst>
          </p:nvPr>
        </p:nvGraphicFramePr>
        <p:xfrm>
          <a:off x="1705970" y="1617613"/>
          <a:ext cx="9034819" cy="3918416"/>
        </p:xfrm>
        <a:graphic>
          <a:graphicData uri="http://schemas.openxmlformats.org/drawingml/2006/table">
            <a:tbl>
              <a:tblPr/>
              <a:tblGrid>
                <a:gridCol w="2783701"/>
                <a:gridCol w="1041853"/>
                <a:gridCol w="1041853"/>
                <a:gridCol w="1041853"/>
                <a:gridCol w="1041853"/>
                <a:gridCol w="1041853"/>
                <a:gridCol w="1041853"/>
              </a:tblGrid>
              <a:tr h="244901">
                <a:tc>
                  <a:txBody>
                    <a:bodyPr/>
                    <a:lstStyle/>
                    <a:p>
                      <a:pPr algn="l" fontAlgn="b"/>
                      <a:r>
                        <a:rPr lang="en-US" sz="1400" b="1" i="0" u="none" strike="noStrike" dirty="0">
                          <a:effectLst/>
                          <a:latin typeface="MS Sans Serif"/>
                        </a:rPr>
                        <a:t>State</a:t>
                      </a:r>
                    </a:p>
                  </a:txBody>
                  <a:tcPr marL="9525" marR="9525" marT="9525" marB="0" anchor="b">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CO</a:t>
                      </a:r>
                    </a:p>
                  </a:txBody>
                  <a:tcPr marL="9525" marR="9525" marT="9525" marB="0" anchor="b">
                    <a:lnL>
                      <a:noFill/>
                    </a:lnL>
                    <a:lnR>
                      <a:noFill/>
                    </a:lnR>
                    <a:lnT>
                      <a:noFill/>
                    </a:lnT>
                    <a:lnB>
                      <a:noFill/>
                    </a:lnB>
                  </a:tcPr>
                </a:tc>
                <a:tc>
                  <a:txBody>
                    <a:bodyPr/>
                    <a:lstStyle/>
                    <a:p>
                      <a:pPr algn="ctr" rtl="0" fontAlgn="ctr"/>
                      <a:r>
                        <a:rPr lang="en-US" sz="1400" b="1" i="0" u="none" strike="noStrike">
                          <a:solidFill>
                            <a:srgbClr val="000000"/>
                          </a:solidFill>
                          <a:effectLst/>
                          <a:latin typeface="Arial" panose="020B0604020202020204" pitchFamily="34" charset="0"/>
                        </a:rPr>
                        <a:t>CT</a:t>
                      </a:r>
                    </a:p>
                  </a:txBody>
                  <a:tcPr marL="9525" marR="9525" marT="9525" marB="0" anchor="ctr">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DC</a:t>
                      </a:r>
                    </a:p>
                  </a:txBody>
                  <a:tcPr marL="9525" marR="9525" marT="9525" marB="0" anchor="b">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DE</a:t>
                      </a:r>
                    </a:p>
                  </a:txBody>
                  <a:tcPr marL="9525" marR="9525" marT="9525" marB="0" anchor="b">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FL</a:t>
                      </a:r>
                    </a:p>
                  </a:txBody>
                  <a:tcPr marL="9525" marR="9525" marT="9525" marB="0" anchor="b">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GA</a:t>
                      </a:r>
                    </a:p>
                  </a:txBody>
                  <a:tcPr marL="9525" marR="9525" marT="9525" marB="0" anchor="b">
                    <a:lnL>
                      <a:noFill/>
                    </a:lnL>
                    <a:lnR>
                      <a:noFill/>
                    </a:lnR>
                    <a:lnT>
                      <a:noFill/>
                    </a:lnT>
                    <a:lnB>
                      <a:noFill/>
                    </a:lnB>
                  </a:tcPr>
                </a:tc>
              </a:tr>
              <a:tr h="244901">
                <a:tc>
                  <a:txBody>
                    <a:bodyPr/>
                    <a:lstStyle/>
                    <a:p>
                      <a:pPr algn="l" fontAlgn="b"/>
                      <a:r>
                        <a:rPr lang="en-US" sz="1400" b="1" i="0" u="none" strike="noStrike">
                          <a:effectLst/>
                          <a:latin typeface="MS Sans Serif"/>
                        </a:rPr>
                        <a:t>Intercept</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-2.1744</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-2.5322</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-1.6244</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-2.796</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-2.579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-2.6333</a:t>
                      </a:r>
                    </a:p>
                  </a:txBody>
                  <a:tcPr marL="9525" marR="9525" marT="9525" marB="0">
                    <a:lnL>
                      <a:noFill/>
                    </a:lnL>
                    <a:lnR>
                      <a:noFill/>
                    </a:lnR>
                    <a:lnT>
                      <a:noFill/>
                    </a:lnT>
                    <a:lnB>
                      <a:noFill/>
                    </a:lnB>
                  </a:tcPr>
                </a:tc>
              </a:tr>
              <a:tr h="244901">
                <a:tc>
                  <a:txBody>
                    <a:bodyPr/>
                    <a:lstStyle/>
                    <a:p>
                      <a:pPr algn="l" fontAlgn="b"/>
                      <a:r>
                        <a:rPr lang="en-US" sz="1400" b="1" i="0" u="none" strike="noStrike">
                          <a:effectLst/>
                          <a:latin typeface="MS Sans Serif"/>
                        </a:rPr>
                        <a:t>weight_gain_pounds</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-0.0049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-0.0054</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-0.0011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-0.0109</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-0.0006</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-0.0019</a:t>
                      </a:r>
                    </a:p>
                  </a:txBody>
                  <a:tcPr marL="9525" marR="9525" marT="9525" marB="0">
                    <a:lnL>
                      <a:noFill/>
                    </a:lnL>
                    <a:lnR>
                      <a:noFill/>
                    </a:lnR>
                    <a:lnT>
                      <a:noFill/>
                    </a:lnT>
                    <a:lnB>
                      <a:noFill/>
                    </a:lnB>
                  </a:tcPr>
                </a:tc>
              </a:tr>
              <a:tr h="244901">
                <a:tc>
                  <a:txBody>
                    <a:bodyPr/>
                    <a:lstStyle/>
                    <a:p>
                      <a:pPr algn="l" fontAlgn="b"/>
                      <a:r>
                        <a:rPr lang="en-US" sz="1400" b="1" i="0" u="none" strike="noStrike" dirty="0" err="1" smtClean="0">
                          <a:effectLst/>
                          <a:latin typeface="MS Sans Serif"/>
                        </a:rPr>
                        <a:t>gw</a:t>
                      </a:r>
                      <a:r>
                        <a:rPr lang="en-US" sz="1400" b="1" i="0" u="none" strike="noStrike" dirty="0" smtClean="0">
                          <a:effectLst/>
                          <a:latin typeface="MS Sans Serif"/>
                        </a:rPr>
                        <a:t>&lt;32w </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4.8867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6.329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4.9543</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5.9747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5.0471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6.403</a:t>
                      </a:r>
                    </a:p>
                  </a:txBody>
                  <a:tcPr marL="9525" marR="9525" marT="9525" marB="0">
                    <a:lnL>
                      <a:noFill/>
                    </a:lnL>
                    <a:lnR>
                      <a:noFill/>
                    </a:lnR>
                    <a:lnT>
                      <a:noFill/>
                    </a:lnT>
                    <a:lnB>
                      <a:noFill/>
                    </a:lnB>
                  </a:tcPr>
                </a:tc>
              </a:tr>
              <a:tr h="244901">
                <a:tc>
                  <a:txBody>
                    <a:bodyPr/>
                    <a:lstStyle/>
                    <a:p>
                      <a:pPr algn="l" fontAlgn="b"/>
                      <a:r>
                        <a:rPr lang="en-US" sz="1400" b="1" i="0" u="none" strike="noStrike" dirty="0" err="1">
                          <a:effectLst/>
                          <a:latin typeface="MS Sans Serif"/>
                        </a:rPr>
                        <a:t>gw</a:t>
                      </a:r>
                      <a:r>
                        <a:rPr lang="en-US" sz="1400" b="1" i="0" u="none" strike="noStrike" dirty="0">
                          <a:effectLst/>
                          <a:latin typeface="MS Sans Serif"/>
                        </a:rPr>
                        <a:t> </a:t>
                      </a:r>
                      <a:r>
                        <a:rPr lang="en-US" sz="1400" b="1" i="0" u="none" strike="noStrike" dirty="0" smtClean="0">
                          <a:effectLst/>
                          <a:latin typeface="MS Sans Serif"/>
                        </a:rPr>
                        <a:t>32-37w </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2.542</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2.9182</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2.4919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2.8119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2.4152</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2.559</a:t>
                      </a:r>
                    </a:p>
                  </a:txBody>
                  <a:tcPr marL="9525" marR="9525" marT="9525" marB="0">
                    <a:lnL>
                      <a:noFill/>
                    </a:lnL>
                    <a:lnR>
                      <a:noFill/>
                    </a:lnR>
                    <a:lnT>
                      <a:noFill/>
                    </a:lnT>
                    <a:lnB>
                      <a:noFill/>
                    </a:lnB>
                  </a:tcPr>
                </a:tc>
              </a:tr>
              <a:tr h="244901">
                <a:tc>
                  <a:txBody>
                    <a:bodyPr/>
                    <a:lstStyle/>
                    <a:p>
                      <a:pPr algn="l" fontAlgn="b"/>
                      <a:r>
                        <a:rPr lang="en-US" sz="1400" b="1" i="0" u="none" strike="noStrike" dirty="0">
                          <a:effectLst/>
                          <a:latin typeface="MS Sans Serif"/>
                        </a:rPr>
                        <a:t>mother &lt;</a:t>
                      </a:r>
                      <a:r>
                        <a:rPr lang="en-US" sz="1400" b="1" i="0" u="none" strike="noStrike" dirty="0" smtClean="0">
                          <a:effectLst/>
                          <a:latin typeface="MS Sans Serif"/>
                        </a:rPr>
                        <a:t>20 </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-0.3955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-0.2286</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-0.2093</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-0.2185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-0.2925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-0.3028</a:t>
                      </a:r>
                    </a:p>
                  </a:txBody>
                  <a:tcPr marL="9525" marR="9525" marT="9525" marB="0">
                    <a:lnL>
                      <a:noFill/>
                    </a:lnL>
                    <a:lnR>
                      <a:noFill/>
                    </a:lnR>
                    <a:lnT>
                      <a:noFill/>
                    </a:lnT>
                    <a:lnB>
                      <a:noFill/>
                    </a:lnB>
                  </a:tcPr>
                </a:tc>
              </a:tr>
              <a:tr h="244901">
                <a:tc>
                  <a:txBody>
                    <a:bodyPr/>
                    <a:lstStyle/>
                    <a:p>
                      <a:pPr algn="l" fontAlgn="b"/>
                      <a:r>
                        <a:rPr lang="en-US" sz="1400" b="1" i="0" u="none" strike="noStrike">
                          <a:effectLst/>
                          <a:latin typeface="MS Sans Serif"/>
                        </a:rPr>
                        <a:t>mother in 20-39</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-0.3318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-0.4164</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-0.1896</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-0.062</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-0.2919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-0.3566</a:t>
                      </a:r>
                    </a:p>
                  </a:txBody>
                  <a:tcPr marL="9525" marR="9525" marT="9525" marB="0">
                    <a:lnL>
                      <a:noFill/>
                    </a:lnL>
                    <a:lnR>
                      <a:noFill/>
                    </a:lnR>
                    <a:lnT>
                      <a:noFill/>
                    </a:lnT>
                    <a:lnB>
                      <a:noFill/>
                    </a:lnB>
                  </a:tcPr>
                </a:tc>
              </a:tr>
              <a:tr h="244901">
                <a:tc>
                  <a:txBody>
                    <a:bodyPr/>
                    <a:lstStyle/>
                    <a:p>
                      <a:pPr algn="l" fontAlgn="b"/>
                      <a:r>
                        <a:rPr lang="en-US" sz="1400" b="1" i="0" u="none" strike="noStrike" dirty="0" err="1" smtClean="0">
                          <a:effectLst/>
                          <a:latin typeface="MS Sans Serif"/>
                        </a:rPr>
                        <a:t>M_white</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-0.3893</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-0.3988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-0.3695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-0.3568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-0.4762</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-0.5341</a:t>
                      </a:r>
                    </a:p>
                  </a:txBody>
                  <a:tcPr marL="9525" marR="9525" marT="9525" marB="0">
                    <a:lnL>
                      <a:noFill/>
                    </a:lnL>
                    <a:lnR>
                      <a:noFill/>
                    </a:lnR>
                    <a:lnT>
                      <a:noFill/>
                    </a:lnT>
                    <a:lnB>
                      <a:noFill/>
                    </a:lnB>
                  </a:tcPr>
                </a:tc>
              </a:tr>
              <a:tr h="244901">
                <a:tc>
                  <a:txBody>
                    <a:bodyPr/>
                    <a:lstStyle/>
                    <a:p>
                      <a:pPr algn="l" fontAlgn="b"/>
                      <a:r>
                        <a:rPr lang="en-US" sz="1400" b="1" i="0" u="none" strike="noStrike" dirty="0" err="1" smtClean="0">
                          <a:effectLst/>
                          <a:latin typeface="MS Sans Serif"/>
                        </a:rPr>
                        <a:t>M_indian</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-0.3031</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-0.269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1.2912</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0.6737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-0.4277</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-0.0816</a:t>
                      </a:r>
                    </a:p>
                  </a:txBody>
                  <a:tcPr marL="9525" marR="9525" marT="9525" marB="0">
                    <a:lnL>
                      <a:noFill/>
                    </a:lnL>
                    <a:lnR>
                      <a:noFill/>
                    </a:lnR>
                    <a:lnT>
                      <a:noFill/>
                    </a:lnT>
                    <a:lnB>
                      <a:noFill/>
                    </a:lnB>
                  </a:tcPr>
                </a:tc>
              </a:tr>
              <a:tr h="244901">
                <a:tc>
                  <a:txBody>
                    <a:bodyPr/>
                    <a:lstStyle/>
                    <a:p>
                      <a:pPr algn="l" fontAlgn="b"/>
                      <a:r>
                        <a:rPr lang="en-US" sz="1400" b="1" i="0" u="none" strike="noStrike" dirty="0" err="1" smtClean="0">
                          <a:effectLst/>
                          <a:latin typeface="MS Sans Serif"/>
                        </a:rPr>
                        <a:t>M_Asian</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-0.214</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-0.0646</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-0.0303</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0.0657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-0.2428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-0.1774</a:t>
                      </a:r>
                    </a:p>
                  </a:txBody>
                  <a:tcPr marL="9525" marR="9525" marT="9525" marB="0">
                    <a:lnL>
                      <a:noFill/>
                    </a:lnL>
                    <a:lnR>
                      <a:noFill/>
                    </a:lnR>
                    <a:lnT>
                      <a:noFill/>
                    </a:lnT>
                    <a:lnB>
                      <a:noFill/>
                    </a:lnB>
                  </a:tcPr>
                </a:tc>
              </a:tr>
              <a:tr h="244901">
                <a:tc>
                  <a:txBody>
                    <a:bodyPr/>
                    <a:lstStyle/>
                    <a:p>
                      <a:pPr algn="l" fontAlgn="b"/>
                      <a:r>
                        <a:rPr lang="en-US" sz="1400" b="1" i="0" u="none" strike="noStrike" dirty="0" err="1">
                          <a:effectLst/>
                          <a:latin typeface="MS Sans Serif"/>
                        </a:rPr>
                        <a:t>mother_married</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0.0722</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0.0933</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0.095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0.2626</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0.0969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0.138</a:t>
                      </a:r>
                    </a:p>
                  </a:txBody>
                  <a:tcPr marL="9525" marR="9525" marT="9525" marB="0">
                    <a:lnL>
                      <a:noFill/>
                    </a:lnL>
                    <a:lnR>
                      <a:noFill/>
                    </a:lnR>
                    <a:lnT>
                      <a:noFill/>
                    </a:lnT>
                    <a:lnB>
                      <a:noFill/>
                    </a:lnB>
                  </a:tcPr>
                </a:tc>
              </a:tr>
              <a:tr h="244901">
                <a:tc>
                  <a:txBody>
                    <a:bodyPr/>
                    <a:lstStyle/>
                    <a:p>
                      <a:pPr algn="l" fontAlgn="b"/>
                      <a:r>
                        <a:rPr lang="en-US" sz="1400" b="1" i="0" u="none" strike="noStrike" dirty="0" smtClean="0">
                          <a:effectLst/>
                          <a:latin typeface="MS Sans Serif"/>
                        </a:rPr>
                        <a:t>Cigar(0)</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-0.6173</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-0.7241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-0.945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-0.5427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-0.5583</a:t>
                      </a:r>
                    </a:p>
                  </a:txBody>
                  <a:tcPr marL="9525" marR="9525" marT="9525" marB="0">
                    <a:lnL>
                      <a:noFill/>
                    </a:lnL>
                    <a:lnR>
                      <a:noFill/>
                    </a:lnR>
                    <a:lnT>
                      <a:noFill/>
                    </a:lnT>
                    <a:lnB>
                      <a:noFill/>
                    </a:lnB>
                  </a:tcPr>
                </a:tc>
              </a:tr>
              <a:tr h="244901">
                <a:tc>
                  <a:txBody>
                    <a:bodyPr/>
                    <a:lstStyle/>
                    <a:p>
                      <a:pPr algn="l" fontAlgn="b"/>
                      <a:r>
                        <a:rPr lang="en-US" sz="1400" b="1" i="0" u="none" strike="noStrike" dirty="0" err="1" smtClean="0">
                          <a:effectLst/>
                          <a:latin typeface="MS Sans Serif"/>
                        </a:rPr>
                        <a:t>born_alive_alive</a:t>
                      </a:r>
                      <a:r>
                        <a:rPr lang="en-US" sz="1400" b="1" i="0" u="none" strike="noStrike" dirty="0" smtClean="0">
                          <a:effectLst/>
                          <a:latin typeface="MS Sans Serif"/>
                        </a:rPr>
                        <a:t>(0)</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-0.043</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0.0898</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-0.2844</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0.00164</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0.2054</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0.3053</a:t>
                      </a:r>
                    </a:p>
                  </a:txBody>
                  <a:tcPr marL="9525" marR="9525" marT="9525" marB="0">
                    <a:lnL>
                      <a:noFill/>
                    </a:lnL>
                    <a:lnR>
                      <a:noFill/>
                    </a:lnR>
                    <a:lnT>
                      <a:noFill/>
                    </a:lnT>
                    <a:lnB>
                      <a:noFill/>
                    </a:lnB>
                  </a:tcPr>
                </a:tc>
              </a:tr>
              <a:tr h="244901">
                <a:tc>
                  <a:txBody>
                    <a:bodyPr/>
                    <a:lstStyle/>
                    <a:p>
                      <a:pPr algn="l" fontAlgn="b"/>
                      <a:r>
                        <a:rPr lang="en-US" sz="1400" b="1" i="0" u="none" strike="noStrike" dirty="0" err="1" smtClean="0">
                          <a:effectLst/>
                          <a:latin typeface="MS Sans Serif"/>
                        </a:rPr>
                        <a:t>born_alive_dead</a:t>
                      </a:r>
                      <a:r>
                        <a:rPr lang="en-US" sz="1400" b="1" i="0" u="none" strike="noStrike" dirty="0" smtClean="0">
                          <a:effectLst/>
                          <a:latin typeface="MS Sans Serif"/>
                        </a:rPr>
                        <a:t>(0)</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-0.2018</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-0.1777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-0.7735</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-0.2271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-0.1796</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-0.1351</a:t>
                      </a:r>
                    </a:p>
                  </a:txBody>
                  <a:tcPr marL="9525" marR="9525" marT="9525" marB="0">
                    <a:lnL>
                      <a:noFill/>
                    </a:lnL>
                    <a:lnR>
                      <a:noFill/>
                    </a:lnR>
                    <a:lnT>
                      <a:noFill/>
                    </a:lnT>
                    <a:lnB>
                      <a:noFill/>
                    </a:lnB>
                  </a:tcPr>
                </a:tc>
              </a:tr>
              <a:tr h="244901">
                <a:tc>
                  <a:txBody>
                    <a:bodyPr/>
                    <a:lstStyle/>
                    <a:p>
                      <a:pPr algn="l" fontAlgn="b"/>
                      <a:r>
                        <a:rPr lang="en-US" sz="1400" b="1" i="0" u="none" strike="noStrike" dirty="0" err="1" smtClean="0">
                          <a:effectLst/>
                          <a:latin typeface="MS Sans Serif"/>
                        </a:rPr>
                        <a:t>born_dead</a:t>
                      </a:r>
                      <a:r>
                        <a:rPr lang="en-US" sz="1400" b="1" i="0" u="none" strike="noStrike" dirty="0" smtClean="0">
                          <a:effectLst/>
                          <a:latin typeface="MS Sans Serif"/>
                        </a:rPr>
                        <a:t>(0)</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-0.0292</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0.00124</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-0.0417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-0.21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-0.0414</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-0.0381</a:t>
                      </a:r>
                    </a:p>
                  </a:txBody>
                  <a:tcPr marL="9525" marR="9525" marT="9525" marB="0">
                    <a:lnL>
                      <a:noFill/>
                    </a:lnL>
                    <a:lnR>
                      <a:noFill/>
                    </a:lnR>
                    <a:lnT>
                      <a:noFill/>
                    </a:lnT>
                    <a:lnB>
                      <a:noFill/>
                    </a:lnB>
                  </a:tcPr>
                </a:tc>
              </a:tr>
              <a:tr h="244901">
                <a:tc>
                  <a:txBody>
                    <a:bodyPr/>
                    <a:lstStyle/>
                    <a:p>
                      <a:pPr algn="l" fontAlgn="b"/>
                      <a:r>
                        <a:rPr lang="en-US" sz="1400" b="1" i="0" u="none" strike="noStrike" dirty="0" err="1" smtClean="0">
                          <a:effectLst/>
                          <a:latin typeface="MS Sans Serif"/>
                        </a:rPr>
                        <a:t>ever_born</a:t>
                      </a:r>
                      <a:r>
                        <a:rPr lang="en-US" sz="1400" b="1" i="0" u="none" strike="noStrike" dirty="0" smtClean="0">
                          <a:effectLst/>
                          <a:latin typeface="MS Sans Serif"/>
                        </a:rPr>
                        <a:t>(0)</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dirty="0">
                          <a:solidFill>
                            <a:srgbClr val="FF0000"/>
                          </a:solidFill>
                          <a:effectLst/>
                          <a:latin typeface="Arial" panose="020B0604020202020204" pitchFamily="34" charset="0"/>
                        </a:rPr>
                        <a:t>0.2843</a:t>
                      </a:r>
                    </a:p>
                  </a:txBody>
                  <a:tcPr marL="9525" marR="9525" marT="9525" marB="0">
                    <a:lnL>
                      <a:noFill/>
                    </a:lnL>
                    <a:lnR>
                      <a:noFill/>
                    </a:lnR>
                    <a:lnT>
                      <a:noFill/>
                    </a:lnT>
                    <a:lnB>
                      <a:noFill/>
                    </a:lnB>
                  </a:tcPr>
                </a:tc>
                <a:tc>
                  <a:txBody>
                    <a:bodyPr/>
                    <a:lstStyle/>
                    <a:p>
                      <a:pPr algn="ctr" rtl="0" fontAlgn="t"/>
                      <a:r>
                        <a:rPr lang="en-US" sz="1400" b="1" i="0" u="none" strike="noStrike" dirty="0">
                          <a:solidFill>
                            <a:srgbClr val="FF0000"/>
                          </a:solidFill>
                          <a:effectLst/>
                          <a:latin typeface="Arial" panose="020B0604020202020204" pitchFamily="34" charset="0"/>
                        </a:rPr>
                        <a:t>0.1601</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0.529</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0.3266</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0.0525</a:t>
                      </a:r>
                    </a:p>
                  </a:txBody>
                  <a:tcPr marL="9525" marR="9525" marT="9525" marB="0">
                    <a:lnL>
                      <a:noFill/>
                    </a:lnL>
                    <a:lnR>
                      <a:noFill/>
                    </a:lnR>
                    <a:lnT>
                      <a:noFill/>
                    </a:lnT>
                    <a:lnB>
                      <a:noFill/>
                    </a:lnB>
                  </a:tcPr>
                </a:tc>
                <a:tc>
                  <a:txBody>
                    <a:bodyPr/>
                    <a:lstStyle/>
                    <a:p>
                      <a:pPr algn="ctr" rtl="0" fontAlgn="t"/>
                      <a:r>
                        <a:rPr lang="en-US" sz="1400" b="1" i="0" u="none" strike="noStrike" dirty="0">
                          <a:solidFill>
                            <a:srgbClr val="FF0000"/>
                          </a:solidFill>
                          <a:effectLst/>
                          <a:latin typeface="Arial" panose="020B0604020202020204" pitchFamily="34" charset="0"/>
                        </a:rPr>
                        <a:t>-0.0251</a:t>
                      </a:r>
                    </a:p>
                  </a:txBody>
                  <a:tcPr marL="9525" marR="9525" marT="9525" marB="0">
                    <a:lnL>
                      <a:noFill/>
                    </a:lnL>
                    <a:lnR>
                      <a:noFill/>
                    </a:lnR>
                    <a:lnT>
                      <a:noFill/>
                    </a:lnT>
                    <a:lnB>
                      <a:noFill/>
                    </a:lnB>
                  </a:tcPr>
                </a:tc>
              </a:tr>
            </a:tbl>
          </a:graphicData>
        </a:graphic>
      </p:graphicFrame>
      <p:sp>
        <p:nvSpPr>
          <p:cNvPr id="10" name="Rectangle 9"/>
          <p:cNvSpPr/>
          <p:nvPr/>
        </p:nvSpPr>
        <p:spPr>
          <a:xfrm>
            <a:off x="1609177" y="1094393"/>
            <a:ext cx="5607369" cy="523220"/>
          </a:xfrm>
          <a:prstGeom prst="rect">
            <a:avLst/>
          </a:prstGeom>
        </p:spPr>
        <p:txBody>
          <a:bodyPr wrap="none">
            <a:spAutoFit/>
          </a:bodyPr>
          <a:lstStyle/>
          <a:p>
            <a:r>
              <a:rPr lang="en-US" sz="2800" dirty="0" smtClean="0"/>
              <a:t>Six states logistic regression model fit</a:t>
            </a:r>
            <a:endParaRPr lang="en-US" sz="2800" dirty="0"/>
          </a:p>
        </p:txBody>
      </p:sp>
    </p:spTree>
    <p:extLst>
      <p:ext uri="{BB962C8B-B14F-4D97-AF65-F5344CB8AC3E}">
        <p14:creationId xmlns:p14="http://schemas.microsoft.com/office/powerpoint/2010/main" val="29904578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04597870"/>
              </p:ext>
            </p:extLst>
          </p:nvPr>
        </p:nvGraphicFramePr>
        <p:xfrm>
          <a:off x="2694253" y="1746918"/>
          <a:ext cx="7424381" cy="3761655"/>
        </p:xfrm>
        <a:graphic>
          <a:graphicData uri="http://schemas.openxmlformats.org/drawingml/2006/table">
            <a:tbl>
              <a:tblPr/>
              <a:tblGrid>
                <a:gridCol w="2287511"/>
                <a:gridCol w="856145"/>
                <a:gridCol w="856145"/>
                <a:gridCol w="856145"/>
                <a:gridCol w="856145"/>
                <a:gridCol w="856145"/>
                <a:gridCol w="856145"/>
              </a:tblGrid>
              <a:tr h="250777">
                <a:tc>
                  <a:txBody>
                    <a:bodyPr/>
                    <a:lstStyle/>
                    <a:p>
                      <a:pPr algn="l" fontAlgn="b"/>
                      <a:r>
                        <a:rPr lang="en-US" sz="1400" b="1" i="0" u="none" strike="noStrike" dirty="0">
                          <a:effectLst/>
                          <a:latin typeface="MS Sans Serif"/>
                        </a:rPr>
                        <a:t>State</a:t>
                      </a:r>
                    </a:p>
                  </a:txBody>
                  <a:tcPr marL="9525" marR="9525" marT="9525" marB="0" anchor="b">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CO</a:t>
                      </a:r>
                    </a:p>
                  </a:txBody>
                  <a:tcPr marL="9525" marR="9525" marT="9525" marB="0" anchor="b">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CT</a:t>
                      </a:r>
                    </a:p>
                  </a:txBody>
                  <a:tcPr marL="9525" marR="9525" marT="9525" marB="0" anchor="b">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DC</a:t>
                      </a:r>
                    </a:p>
                  </a:txBody>
                  <a:tcPr marL="9525" marR="9525" marT="9525" marB="0" anchor="b">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DE</a:t>
                      </a:r>
                    </a:p>
                  </a:txBody>
                  <a:tcPr marL="9525" marR="9525" marT="9525" marB="0" anchor="b">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FL</a:t>
                      </a:r>
                    </a:p>
                  </a:txBody>
                  <a:tcPr marL="9525" marR="9525" marT="9525" marB="0" anchor="b">
                    <a:lnL>
                      <a:noFill/>
                    </a:lnL>
                    <a:lnR>
                      <a:noFill/>
                    </a:lnR>
                    <a:lnT>
                      <a:noFill/>
                    </a:lnT>
                    <a:lnB>
                      <a:noFill/>
                    </a:lnB>
                  </a:tcPr>
                </a:tc>
                <a:tc>
                  <a:txBody>
                    <a:bodyPr/>
                    <a:lstStyle/>
                    <a:p>
                      <a:pPr algn="ctr" rtl="0" fontAlgn="b"/>
                      <a:r>
                        <a:rPr lang="en-US" sz="1400" b="1" i="0" u="none" strike="noStrike">
                          <a:solidFill>
                            <a:srgbClr val="000000"/>
                          </a:solidFill>
                          <a:effectLst/>
                          <a:latin typeface="Calibri" panose="020F0502020204030204" pitchFamily="34" charset="0"/>
                        </a:rPr>
                        <a:t>GA</a:t>
                      </a:r>
                    </a:p>
                  </a:txBody>
                  <a:tcPr marL="9525" marR="9525" marT="9525" marB="0" anchor="b">
                    <a:lnL>
                      <a:noFill/>
                    </a:lnL>
                    <a:lnR>
                      <a:noFill/>
                    </a:lnR>
                    <a:lnT>
                      <a:noFill/>
                    </a:lnT>
                    <a:lnB>
                      <a:noFill/>
                    </a:lnB>
                  </a:tcPr>
                </a:tc>
              </a:tr>
              <a:tr h="250777">
                <a:tc>
                  <a:txBody>
                    <a:bodyPr/>
                    <a:lstStyle/>
                    <a:p>
                      <a:pPr algn="l" fontAlgn="b"/>
                      <a:r>
                        <a:rPr lang="en-US" sz="1400" b="1" i="0" u="none" strike="noStrike">
                          <a:effectLst/>
                          <a:latin typeface="MS Sans Serif"/>
                        </a:rPr>
                        <a:t>weight_gain_pounds</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0.995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0.995</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0.999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0.989</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0.999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0.998</a:t>
                      </a:r>
                    </a:p>
                  </a:txBody>
                  <a:tcPr marL="9525" marR="9525" marT="9525" marB="0">
                    <a:lnL>
                      <a:noFill/>
                    </a:lnL>
                    <a:lnR>
                      <a:noFill/>
                    </a:lnR>
                    <a:lnT>
                      <a:noFill/>
                    </a:lnT>
                    <a:lnB>
                      <a:noFill/>
                    </a:lnB>
                  </a:tcPr>
                </a:tc>
              </a:tr>
              <a:tr h="250777">
                <a:tc>
                  <a:txBody>
                    <a:bodyPr/>
                    <a:lstStyle/>
                    <a:p>
                      <a:pPr algn="l" fontAlgn="b"/>
                      <a:r>
                        <a:rPr lang="en-US" sz="1400" b="1" i="0" u="none" strike="noStrike">
                          <a:effectLst/>
                          <a:latin typeface="MS Sans Serif"/>
                        </a:rPr>
                        <a:t>gw&lt;32w</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132.519</a:t>
                      </a:r>
                    </a:p>
                  </a:txBody>
                  <a:tcPr marL="9525" marR="9525" marT="9525" marB="0">
                    <a:lnL>
                      <a:noFill/>
                    </a:lnL>
                    <a:lnR>
                      <a:noFill/>
                    </a:lnR>
                    <a:lnT>
                      <a:noFill/>
                    </a:lnT>
                    <a:lnB>
                      <a:noFill/>
                    </a:lnB>
                  </a:tcPr>
                </a:tc>
                <a:tc>
                  <a:txBody>
                    <a:bodyPr/>
                    <a:lstStyle/>
                    <a:p>
                      <a:pPr algn="ctr" rtl="0" fontAlgn="t"/>
                      <a:r>
                        <a:rPr lang="en-US" sz="1400" b="1" i="0" u="none" strike="noStrike" dirty="0">
                          <a:solidFill>
                            <a:srgbClr val="000000"/>
                          </a:solidFill>
                          <a:effectLst/>
                          <a:latin typeface="Arial" panose="020B0604020202020204" pitchFamily="34" charset="0"/>
                        </a:rPr>
                        <a:t>560.608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141.78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393.348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155.57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603.674</a:t>
                      </a:r>
                    </a:p>
                  </a:txBody>
                  <a:tcPr marL="9525" marR="9525" marT="9525" marB="0">
                    <a:lnL>
                      <a:noFill/>
                    </a:lnL>
                    <a:lnR>
                      <a:noFill/>
                    </a:lnR>
                    <a:lnT>
                      <a:noFill/>
                    </a:lnT>
                    <a:lnB>
                      <a:noFill/>
                    </a:lnB>
                  </a:tcPr>
                </a:tc>
              </a:tr>
              <a:tr h="250777">
                <a:tc>
                  <a:txBody>
                    <a:bodyPr/>
                    <a:lstStyle/>
                    <a:p>
                      <a:pPr algn="l" fontAlgn="b"/>
                      <a:r>
                        <a:rPr lang="en-US" sz="1400" b="1" i="0" u="none" strike="noStrike">
                          <a:effectLst/>
                          <a:latin typeface="MS Sans Serif"/>
                        </a:rPr>
                        <a:t>gw in 32-37w</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12.705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18.507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12.085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16.641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11.192</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12.923</a:t>
                      </a:r>
                    </a:p>
                  </a:txBody>
                  <a:tcPr marL="9525" marR="9525" marT="9525" marB="0">
                    <a:lnL>
                      <a:noFill/>
                    </a:lnL>
                    <a:lnR>
                      <a:noFill/>
                    </a:lnR>
                    <a:lnT>
                      <a:noFill/>
                    </a:lnT>
                    <a:lnB>
                      <a:noFill/>
                    </a:lnB>
                  </a:tcPr>
                </a:tc>
              </a:tr>
              <a:tr h="250777">
                <a:tc>
                  <a:txBody>
                    <a:bodyPr/>
                    <a:lstStyle/>
                    <a:p>
                      <a:pPr algn="l" fontAlgn="b"/>
                      <a:r>
                        <a:rPr lang="en-US" sz="1400" b="1" i="0" u="none" strike="noStrike">
                          <a:effectLst/>
                          <a:latin typeface="MS Sans Serif"/>
                        </a:rPr>
                        <a:t>mother &lt;20</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0.673</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0.796</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0.811</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0.804</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0.746</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0.739</a:t>
                      </a:r>
                    </a:p>
                  </a:txBody>
                  <a:tcPr marL="9525" marR="9525" marT="9525" marB="0">
                    <a:lnL>
                      <a:noFill/>
                    </a:lnL>
                    <a:lnR>
                      <a:noFill/>
                    </a:lnR>
                    <a:lnT>
                      <a:noFill/>
                    </a:lnT>
                    <a:lnB>
                      <a:noFill/>
                    </a:lnB>
                  </a:tcPr>
                </a:tc>
              </a:tr>
              <a:tr h="250777">
                <a:tc>
                  <a:txBody>
                    <a:bodyPr/>
                    <a:lstStyle/>
                    <a:p>
                      <a:pPr algn="l" fontAlgn="b"/>
                      <a:r>
                        <a:rPr lang="en-US" sz="1400" b="1" i="0" u="none" strike="noStrike">
                          <a:effectLst/>
                          <a:latin typeface="MS Sans Serif"/>
                        </a:rPr>
                        <a:t>mother in 20-39</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0.718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0.659</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0.827</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0.94</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0.747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a:t>
                      </a:r>
                    </a:p>
                  </a:txBody>
                  <a:tcPr marL="9525" marR="9525" marT="9525" marB="0">
                    <a:lnL>
                      <a:noFill/>
                    </a:lnL>
                    <a:lnR>
                      <a:noFill/>
                    </a:lnR>
                    <a:lnT>
                      <a:noFill/>
                    </a:lnT>
                    <a:lnB>
                      <a:noFill/>
                    </a:lnB>
                  </a:tcPr>
                </a:tc>
              </a:tr>
              <a:tr h="250777">
                <a:tc>
                  <a:txBody>
                    <a:bodyPr/>
                    <a:lstStyle/>
                    <a:p>
                      <a:pPr algn="l" fontAlgn="b"/>
                      <a:r>
                        <a:rPr lang="en-US" sz="1400" b="1" i="0" u="none" strike="noStrike" dirty="0" err="1" smtClean="0">
                          <a:effectLst/>
                          <a:latin typeface="MS Sans Serif"/>
                        </a:rPr>
                        <a:t>M_white</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0.678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0.671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0.691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0.621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0.586</a:t>
                      </a:r>
                    </a:p>
                  </a:txBody>
                  <a:tcPr marL="9525" marR="9525" marT="9525" marB="0">
                    <a:lnL>
                      <a:noFill/>
                    </a:lnL>
                    <a:lnR>
                      <a:noFill/>
                    </a:lnR>
                    <a:lnT>
                      <a:noFill/>
                    </a:lnT>
                    <a:lnB>
                      <a:noFill/>
                    </a:lnB>
                  </a:tcPr>
                </a:tc>
              </a:tr>
              <a:tr h="250777">
                <a:tc>
                  <a:txBody>
                    <a:bodyPr/>
                    <a:lstStyle/>
                    <a:p>
                      <a:pPr algn="l" fontAlgn="b"/>
                      <a:r>
                        <a:rPr lang="en-US" sz="1400" b="1" i="0" u="none" strike="noStrike" dirty="0" err="1" smtClean="0">
                          <a:effectLst/>
                          <a:latin typeface="MS Sans Serif"/>
                        </a:rPr>
                        <a:t>M_indian</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0.739</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0.764</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3.637</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1.961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0.652</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0.922</a:t>
                      </a:r>
                    </a:p>
                  </a:txBody>
                  <a:tcPr marL="9525" marR="9525" marT="9525" marB="0">
                    <a:lnL>
                      <a:noFill/>
                    </a:lnL>
                    <a:lnR>
                      <a:noFill/>
                    </a:lnR>
                    <a:lnT>
                      <a:noFill/>
                    </a:lnT>
                    <a:lnB>
                      <a:noFill/>
                    </a:lnB>
                  </a:tcPr>
                </a:tc>
              </a:tr>
              <a:tr h="250777">
                <a:tc>
                  <a:txBody>
                    <a:bodyPr/>
                    <a:lstStyle/>
                    <a:p>
                      <a:pPr algn="l" fontAlgn="b"/>
                      <a:r>
                        <a:rPr lang="en-US" sz="1400" b="1" i="0" u="none" strike="noStrike" dirty="0" err="1" smtClean="0">
                          <a:effectLst/>
                          <a:latin typeface="MS Sans Serif"/>
                        </a:rPr>
                        <a:t>M_Asian</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0.807</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0.937</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0.97</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1.068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0.784</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0.837</a:t>
                      </a:r>
                    </a:p>
                  </a:txBody>
                  <a:tcPr marL="9525" marR="9525" marT="9525" marB="0">
                    <a:lnL>
                      <a:noFill/>
                    </a:lnL>
                    <a:lnR>
                      <a:noFill/>
                    </a:lnR>
                    <a:lnT>
                      <a:noFill/>
                    </a:lnT>
                    <a:lnB>
                      <a:noFill/>
                    </a:lnB>
                  </a:tcPr>
                </a:tc>
              </a:tr>
              <a:tr h="250777">
                <a:tc>
                  <a:txBody>
                    <a:bodyPr/>
                    <a:lstStyle/>
                    <a:p>
                      <a:pPr algn="l" fontAlgn="b"/>
                      <a:r>
                        <a:rPr lang="en-US" sz="1400" b="1" i="0" u="none" strike="noStrike" dirty="0" err="1">
                          <a:effectLst/>
                          <a:latin typeface="MS Sans Serif"/>
                        </a:rPr>
                        <a:t>mother_married</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1.075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1.098</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1.3</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1.102</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1.148</a:t>
                      </a:r>
                    </a:p>
                  </a:txBody>
                  <a:tcPr marL="9525" marR="9525" marT="9525" marB="0">
                    <a:lnL>
                      <a:noFill/>
                    </a:lnL>
                    <a:lnR>
                      <a:noFill/>
                    </a:lnR>
                    <a:lnT>
                      <a:noFill/>
                    </a:lnT>
                    <a:lnB>
                      <a:noFill/>
                    </a:lnB>
                  </a:tcPr>
                </a:tc>
              </a:tr>
              <a:tr h="250777">
                <a:tc>
                  <a:txBody>
                    <a:bodyPr/>
                    <a:lstStyle/>
                    <a:p>
                      <a:pPr algn="l" fontAlgn="b"/>
                      <a:r>
                        <a:rPr lang="en-US" sz="1400" b="1" i="0" u="none" strike="noStrike" dirty="0" smtClean="0">
                          <a:effectLst/>
                          <a:latin typeface="MS Sans Serif"/>
                        </a:rPr>
                        <a:t>cigar</a:t>
                      </a:r>
                      <a:endParaRPr lang="en-US" sz="1400" b="1" i="0" u="none" strike="noStrike" dirty="0">
                        <a:effectLst/>
                        <a:latin typeface="MS Sans Serif"/>
                      </a:endParaRPr>
                    </a:p>
                  </a:txBody>
                  <a:tcPr marL="9525" marR="9525" marT="9525" marB="0" anchor="b">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0.539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0.485</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0.389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0.607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0.581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0.572</a:t>
                      </a:r>
                    </a:p>
                  </a:txBody>
                  <a:tcPr marL="9525" marR="9525" marT="9525" marB="0">
                    <a:lnL>
                      <a:noFill/>
                    </a:lnL>
                    <a:lnR>
                      <a:noFill/>
                    </a:lnR>
                    <a:lnT>
                      <a:noFill/>
                    </a:lnT>
                    <a:lnB>
                      <a:noFill/>
                    </a:lnB>
                  </a:tcPr>
                </a:tc>
              </a:tr>
              <a:tr h="250777">
                <a:tc>
                  <a:txBody>
                    <a:bodyPr/>
                    <a:lstStyle/>
                    <a:p>
                      <a:pPr algn="l" fontAlgn="b"/>
                      <a:r>
                        <a:rPr lang="en-US" sz="1400" b="1" i="0" u="none" strike="noStrike">
                          <a:effectLst/>
                          <a:latin typeface="MS Sans Serif"/>
                        </a:rPr>
                        <a:t>born_alive_alive</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0.958</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1.094</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0.752</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1.002</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1.228</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1.357</a:t>
                      </a:r>
                    </a:p>
                  </a:txBody>
                  <a:tcPr marL="9525" marR="9525" marT="9525" marB="0">
                    <a:lnL>
                      <a:noFill/>
                    </a:lnL>
                    <a:lnR>
                      <a:noFill/>
                    </a:lnR>
                    <a:lnT>
                      <a:noFill/>
                    </a:lnT>
                    <a:lnB>
                      <a:noFill/>
                    </a:lnB>
                  </a:tcPr>
                </a:tc>
              </a:tr>
              <a:tr h="250777">
                <a:tc>
                  <a:txBody>
                    <a:bodyPr/>
                    <a:lstStyle/>
                    <a:p>
                      <a:pPr algn="l" fontAlgn="b"/>
                      <a:r>
                        <a:rPr lang="en-US" sz="1400" b="1" i="0" u="none" strike="noStrike">
                          <a:effectLst/>
                          <a:latin typeface="MS Sans Serif"/>
                        </a:rPr>
                        <a:t>born_alive_dead</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0.817</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0.837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0.461</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0.797</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0.836</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0.874</a:t>
                      </a:r>
                    </a:p>
                  </a:txBody>
                  <a:tcPr marL="9525" marR="9525" marT="9525" marB="0">
                    <a:lnL>
                      <a:noFill/>
                    </a:lnL>
                    <a:lnR>
                      <a:noFill/>
                    </a:lnR>
                    <a:lnT>
                      <a:noFill/>
                    </a:lnT>
                    <a:lnB>
                      <a:noFill/>
                    </a:lnB>
                  </a:tcPr>
                </a:tc>
              </a:tr>
              <a:tr h="250777">
                <a:tc>
                  <a:txBody>
                    <a:bodyPr/>
                    <a:lstStyle/>
                    <a:p>
                      <a:pPr algn="l" fontAlgn="b"/>
                      <a:r>
                        <a:rPr lang="en-US" sz="1400" b="1" i="0" u="none" strike="noStrike">
                          <a:effectLst/>
                          <a:latin typeface="MS Sans Serif"/>
                        </a:rPr>
                        <a:t>born_dead</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0.971</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1.001</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0.959</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0.811</a:t>
                      </a:r>
                    </a:p>
                  </a:txBody>
                  <a:tcPr marL="9525" marR="9525" marT="9525" marB="0">
                    <a:lnL>
                      <a:noFill/>
                    </a:lnL>
                    <a:lnR>
                      <a:noFill/>
                    </a:lnR>
                    <a:lnT>
                      <a:noFill/>
                    </a:lnT>
                    <a:lnB>
                      <a:noFill/>
                    </a:lnB>
                  </a:tcPr>
                </a:tc>
                <a:tc>
                  <a:txBody>
                    <a:bodyPr/>
                    <a:lstStyle/>
                    <a:p>
                      <a:pPr algn="ctr" rtl="0" fontAlgn="t"/>
                      <a:r>
                        <a:rPr lang="en-US" sz="1400" b="1" i="0" u="none" strike="noStrike">
                          <a:solidFill>
                            <a:srgbClr val="000000"/>
                          </a:solidFill>
                          <a:effectLst/>
                          <a:latin typeface="Arial" panose="020B0604020202020204" pitchFamily="34" charset="0"/>
                        </a:rPr>
                        <a:t>0.959</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0.963</a:t>
                      </a:r>
                    </a:p>
                  </a:txBody>
                  <a:tcPr marL="9525" marR="9525" marT="9525" marB="0">
                    <a:lnL>
                      <a:noFill/>
                    </a:lnL>
                    <a:lnR>
                      <a:noFill/>
                    </a:lnR>
                    <a:lnT>
                      <a:noFill/>
                    </a:lnT>
                    <a:lnB>
                      <a:noFill/>
                    </a:lnB>
                  </a:tcPr>
                </a:tc>
              </a:tr>
              <a:tr h="250777">
                <a:tc>
                  <a:txBody>
                    <a:bodyPr/>
                    <a:lstStyle/>
                    <a:p>
                      <a:pPr algn="l" fontAlgn="b"/>
                      <a:r>
                        <a:rPr lang="en-US" sz="1400" b="1" i="0" u="none" strike="noStrike">
                          <a:effectLst/>
                          <a:latin typeface="MS Sans Serif"/>
                        </a:rPr>
                        <a:t>ever_born</a:t>
                      </a:r>
                    </a:p>
                  </a:txBody>
                  <a:tcPr marL="9525" marR="9525" marT="9525" marB="0" anchor="b">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1.329</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1.174</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1.697</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1.386</a:t>
                      </a:r>
                    </a:p>
                  </a:txBody>
                  <a:tcPr marL="9525" marR="9525" marT="9525" marB="0">
                    <a:lnL>
                      <a:noFill/>
                    </a:lnL>
                    <a:lnR>
                      <a:noFill/>
                    </a:lnR>
                    <a:lnT>
                      <a:noFill/>
                    </a:lnT>
                    <a:lnB>
                      <a:noFill/>
                    </a:lnB>
                  </a:tcPr>
                </a:tc>
                <a:tc>
                  <a:txBody>
                    <a:bodyPr/>
                    <a:lstStyle/>
                    <a:p>
                      <a:pPr algn="ctr" rtl="0" fontAlgn="t"/>
                      <a:r>
                        <a:rPr lang="en-US" sz="1400" b="1" i="0" u="none" strike="noStrike">
                          <a:solidFill>
                            <a:srgbClr val="FF0000"/>
                          </a:solidFill>
                          <a:effectLst/>
                          <a:latin typeface="Arial" panose="020B0604020202020204" pitchFamily="34" charset="0"/>
                        </a:rPr>
                        <a:t>1.054</a:t>
                      </a:r>
                    </a:p>
                  </a:txBody>
                  <a:tcPr marL="9525" marR="9525" marT="9525" marB="0">
                    <a:lnL>
                      <a:noFill/>
                    </a:lnL>
                    <a:lnR>
                      <a:noFill/>
                    </a:lnR>
                    <a:lnT>
                      <a:noFill/>
                    </a:lnT>
                    <a:lnB>
                      <a:noFill/>
                    </a:lnB>
                  </a:tcPr>
                </a:tc>
                <a:tc>
                  <a:txBody>
                    <a:bodyPr/>
                    <a:lstStyle/>
                    <a:p>
                      <a:pPr algn="ctr" rtl="0" fontAlgn="t"/>
                      <a:r>
                        <a:rPr lang="en-US" sz="1400" b="1" i="0" u="none" strike="noStrike" dirty="0">
                          <a:solidFill>
                            <a:srgbClr val="FF0000"/>
                          </a:solidFill>
                          <a:effectLst/>
                          <a:latin typeface="Arial" panose="020B0604020202020204" pitchFamily="34" charset="0"/>
                        </a:rPr>
                        <a:t>0.975</a:t>
                      </a:r>
                    </a:p>
                  </a:txBody>
                  <a:tcPr marL="9525" marR="9525" marT="9525" marB="0">
                    <a:lnL>
                      <a:noFill/>
                    </a:lnL>
                    <a:lnR>
                      <a:noFill/>
                    </a:lnR>
                    <a:lnT>
                      <a:noFill/>
                    </a:lnT>
                    <a:lnB>
                      <a:noFill/>
                    </a:lnB>
                  </a:tcPr>
                </a:tc>
              </a:tr>
            </a:tbl>
          </a:graphicData>
        </a:graphic>
      </p:graphicFrame>
      <p:sp>
        <p:nvSpPr>
          <p:cNvPr id="6" name="Title 1"/>
          <p:cNvSpPr txBox="1">
            <a:spLocks/>
          </p:cNvSpPr>
          <p:nvPr/>
        </p:nvSpPr>
        <p:spPr>
          <a:xfrm>
            <a:off x="3417627" y="71116"/>
            <a:ext cx="6217693" cy="10639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Logistic Regression Models </a:t>
            </a:r>
            <a:endParaRPr lang="en-US" sz="3600" b="1" dirty="0"/>
          </a:p>
        </p:txBody>
      </p:sp>
      <p:sp>
        <p:nvSpPr>
          <p:cNvPr id="7" name="Rectangle 6"/>
          <p:cNvSpPr/>
          <p:nvPr/>
        </p:nvSpPr>
        <p:spPr>
          <a:xfrm>
            <a:off x="2694253" y="1135069"/>
            <a:ext cx="6763646" cy="523220"/>
          </a:xfrm>
          <a:prstGeom prst="rect">
            <a:avLst/>
          </a:prstGeom>
        </p:spPr>
        <p:txBody>
          <a:bodyPr wrap="none">
            <a:spAutoFit/>
          </a:bodyPr>
          <a:lstStyle/>
          <a:p>
            <a:r>
              <a:rPr lang="en-US" sz="2800" dirty="0" smtClean="0"/>
              <a:t>Six states logistic regression model odds ratio</a:t>
            </a:r>
            <a:endParaRPr lang="en-US" sz="2800" dirty="0"/>
          </a:p>
        </p:txBody>
      </p:sp>
    </p:spTree>
    <p:extLst>
      <p:ext uri="{BB962C8B-B14F-4D97-AF65-F5344CB8AC3E}">
        <p14:creationId xmlns:p14="http://schemas.microsoft.com/office/powerpoint/2010/main" val="1918771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0494" y="980019"/>
            <a:ext cx="6658378" cy="461665"/>
          </a:xfrm>
          <a:prstGeom prst="rect">
            <a:avLst/>
          </a:prstGeom>
        </p:spPr>
        <p:txBody>
          <a:bodyPr wrap="square">
            <a:spAutoFit/>
          </a:bodyPr>
          <a:lstStyle/>
          <a:p>
            <a:r>
              <a:rPr lang="en-US" sz="2400" b="1" dirty="0"/>
              <a:t>Summary of </a:t>
            </a:r>
            <a:r>
              <a:rPr lang="en-US" sz="2400" b="1" dirty="0" smtClean="0"/>
              <a:t>logistic regression in 52 study area</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23665013"/>
              </p:ext>
            </p:extLst>
          </p:nvPr>
        </p:nvGraphicFramePr>
        <p:xfrm>
          <a:off x="2770494" y="1516918"/>
          <a:ext cx="5923131" cy="4808080"/>
        </p:xfrm>
        <a:graphic>
          <a:graphicData uri="http://schemas.openxmlformats.org/drawingml/2006/table">
            <a:tbl>
              <a:tblPr/>
              <a:tblGrid>
                <a:gridCol w="2064707"/>
                <a:gridCol w="2206656"/>
                <a:gridCol w="825884"/>
                <a:gridCol w="825884"/>
              </a:tblGrid>
              <a:tr h="300505">
                <a:tc>
                  <a:txBody>
                    <a:bodyPr/>
                    <a:lstStyle/>
                    <a:p>
                      <a:pPr algn="l" fontAlgn="b"/>
                      <a:r>
                        <a:rPr lang="en-US" sz="1400" b="1" i="0" u="none" strike="noStrike" dirty="0" smtClean="0">
                          <a:effectLst/>
                          <a:latin typeface="Arial" panose="020B0604020202020204" pitchFamily="34" charset="0"/>
                        </a:rPr>
                        <a:t>Variables</a:t>
                      </a:r>
                      <a:endParaRPr lang="en-US" sz="1400" b="1" i="0" u="none" strike="noStrike" dirty="0">
                        <a:effectLst/>
                        <a:latin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Significant </a:t>
                      </a:r>
                    </a:p>
                  </a:txBody>
                  <a:tcPr marL="7756" marR="7756" marT="7756" marB="0" anchor="b">
                    <a:lnL>
                      <a:noFill/>
                    </a:lnL>
                    <a:lnR>
                      <a:noFill/>
                    </a:lnR>
                    <a:lnT>
                      <a:noFill/>
                    </a:lnT>
                    <a:lnB>
                      <a:noFill/>
                    </a:lnB>
                  </a:tcPr>
                </a:tc>
                <a:tc gridSpan="2">
                  <a:txBody>
                    <a:bodyPr/>
                    <a:lstStyle/>
                    <a:p>
                      <a:pPr algn="ctr" rtl="0" fontAlgn="b"/>
                      <a:r>
                        <a:rPr lang="en-US" sz="1400" b="1" i="0" u="none" strike="noStrike">
                          <a:solidFill>
                            <a:srgbClr val="000000"/>
                          </a:solidFill>
                          <a:effectLst/>
                          <a:latin typeface="Arial" panose="020B0604020202020204" pitchFamily="34" charset="0"/>
                        </a:rPr>
                        <a:t>     Odds Ratio</a:t>
                      </a:r>
                    </a:p>
                  </a:txBody>
                  <a:tcPr marL="7756" marR="7756" marT="7756" marB="0" anchor="b">
                    <a:lnL>
                      <a:noFill/>
                    </a:lnL>
                    <a:lnR>
                      <a:noFill/>
                    </a:lnR>
                    <a:lnT>
                      <a:noFill/>
                    </a:lnT>
                    <a:lnB>
                      <a:noFill/>
                    </a:lnB>
                  </a:tcPr>
                </a:tc>
                <a:tc hMerge="1">
                  <a:txBody>
                    <a:bodyPr/>
                    <a:lstStyle/>
                    <a:p>
                      <a:endParaRPr lang="en-US"/>
                    </a:p>
                  </a:txBody>
                  <a:tcPr/>
                </a:tc>
              </a:tr>
              <a:tr h="300505">
                <a:tc>
                  <a:txBody>
                    <a:bodyPr/>
                    <a:lstStyle/>
                    <a:p>
                      <a:pPr algn="l" fontAlgn="b"/>
                      <a:endParaRPr lang="en-US" sz="1400" b="1" i="0" u="none" strike="noStrike" dirty="0">
                        <a:effectLst/>
                        <a:latin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Arial" panose="020B0604020202020204" pitchFamily="34" charset="0"/>
                        </a:rPr>
                        <a:t>state(%)</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Min</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Max</a:t>
                      </a:r>
                    </a:p>
                  </a:txBody>
                  <a:tcPr marL="7756" marR="7756" marT="7756" marB="0" anchor="b">
                    <a:lnL>
                      <a:noFill/>
                    </a:lnL>
                    <a:lnR>
                      <a:noFill/>
                    </a:lnR>
                    <a:lnT>
                      <a:noFill/>
                    </a:lnT>
                    <a:lnB>
                      <a:noFill/>
                    </a:lnB>
                  </a:tcPr>
                </a:tc>
              </a:tr>
              <a:tr h="300505">
                <a:tc>
                  <a:txBody>
                    <a:bodyPr/>
                    <a:lstStyle/>
                    <a:p>
                      <a:pPr algn="l" fontAlgn="b"/>
                      <a:r>
                        <a:rPr lang="en-US" sz="1400" b="1" i="0" u="none" strike="noStrike" dirty="0" err="1">
                          <a:solidFill>
                            <a:srgbClr val="FF0000"/>
                          </a:solidFill>
                          <a:effectLst/>
                          <a:latin typeface="Arial" panose="020B0604020202020204" pitchFamily="34" charset="0"/>
                          <a:cs typeface="Arial" panose="020B0604020202020204" pitchFamily="34" charset="0"/>
                        </a:rPr>
                        <a:t>gw</a:t>
                      </a:r>
                      <a:r>
                        <a:rPr lang="en-US" sz="1400" b="1" i="0" u="none" strike="noStrike" dirty="0">
                          <a:solidFill>
                            <a:srgbClr val="FF0000"/>
                          </a:solidFill>
                          <a:effectLst/>
                          <a:latin typeface="Arial" panose="020B0604020202020204" pitchFamily="34" charset="0"/>
                          <a:cs typeface="Arial" panose="020B0604020202020204" pitchFamily="34" charset="0"/>
                        </a:rPr>
                        <a:t>&lt;32w</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FF0000"/>
                          </a:solidFill>
                          <a:effectLst/>
                          <a:latin typeface="Arial" panose="020B0604020202020204" pitchFamily="34" charset="0"/>
                        </a:rPr>
                        <a:t>100</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FF0000"/>
                          </a:solidFill>
                          <a:effectLst/>
                          <a:latin typeface="Arial" panose="020B0604020202020204" pitchFamily="34" charset="0"/>
                        </a:rPr>
                        <a:t>31.248</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FF0000"/>
                          </a:solidFill>
                          <a:effectLst/>
                          <a:latin typeface="Arial" panose="020B0604020202020204" pitchFamily="34" charset="0"/>
                        </a:rPr>
                        <a:t>603.674</a:t>
                      </a:r>
                    </a:p>
                  </a:txBody>
                  <a:tcPr marL="7756" marR="7756" marT="7756" marB="0" anchor="b">
                    <a:lnL>
                      <a:noFill/>
                    </a:lnL>
                    <a:lnR>
                      <a:noFill/>
                    </a:lnR>
                    <a:lnT>
                      <a:noFill/>
                    </a:lnT>
                    <a:lnB>
                      <a:noFill/>
                    </a:lnB>
                  </a:tcPr>
                </a:tc>
              </a:tr>
              <a:tr h="300505">
                <a:tc>
                  <a:txBody>
                    <a:bodyPr/>
                    <a:lstStyle/>
                    <a:p>
                      <a:pPr algn="l" fontAlgn="b"/>
                      <a:r>
                        <a:rPr lang="en-US" sz="1400" b="1" i="0" u="none" strike="noStrike" dirty="0" err="1">
                          <a:solidFill>
                            <a:srgbClr val="FF0000"/>
                          </a:solidFill>
                          <a:effectLst/>
                          <a:latin typeface="Arial" panose="020B0604020202020204" pitchFamily="34" charset="0"/>
                          <a:cs typeface="Arial" panose="020B0604020202020204" pitchFamily="34" charset="0"/>
                        </a:rPr>
                        <a:t>gw</a:t>
                      </a:r>
                      <a:r>
                        <a:rPr lang="en-US" sz="1400" b="1" i="0" u="none" strike="noStrike" dirty="0">
                          <a:solidFill>
                            <a:srgbClr val="FF0000"/>
                          </a:solidFill>
                          <a:effectLst/>
                          <a:latin typeface="Arial" panose="020B0604020202020204" pitchFamily="34" charset="0"/>
                          <a:cs typeface="Arial" panose="020B0604020202020204" pitchFamily="34" charset="0"/>
                        </a:rPr>
                        <a:t> in 32-37w</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100</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7.758</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22.838</a:t>
                      </a:r>
                    </a:p>
                  </a:txBody>
                  <a:tcPr marL="7756" marR="7756" marT="7756" marB="0" anchor="b">
                    <a:lnL>
                      <a:noFill/>
                    </a:lnL>
                    <a:lnR>
                      <a:noFill/>
                    </a:lnR>
                    <a:lnT>
                      <a:noFill/>
                    </a:lnT>
                    <a:lnB>
                      <a:noFill/>
                    </a:lnB>
                  </a:tcPr>
                </a:tc>
              </a:tr>
              <a:tr h="300505">
                <a:tc>
                  <a:txBody>
                    <a:bodyPr/>
                    <a:lstStyle/>
                    <a:p>
                      <a:pPr algn="l" fontAlgn="b"/>
                      <a:r>
                        <a:rPr lang="en-US" sz="1400" b="1" i="0" u="none" strike="noStrike" dirty="0">
                          <a:effectLst/>
                          <a:latin typeface="Arial" panose="020B0604020202020204" pitchFamily="34" charset="0"/>
                          <a:cs typeface="Arial" panose="020B0604020202020204" pitchFamily="34" charset="0"/>
                        </a:rPr>
                        <a:t>mother &lt;20</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72.91</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0.416</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0.857</a:t>
                      </a:r>
                    </a:p>
                  </a:txBody>
                  <a:tcPr marL="7756" marR="7756" marT="7756" marB="0" anchor="b">
                    <a:lnL>
                      <a:noFill/>
                    </a:lnL>
                    <a:lnR>
                      <a:noFill/>
                    </a:lnR>
                    <a:lnT>
                      <a:noFill/>
                    </a:lnT>
                    <a:lnB>
                      <a:noFill/>
                    </a:lnB>
                  </a:tcPr>
                </a:tc>
              </a:tr>
              <a:tr h="300505">
                <a:tc>
                  <a:txBody>
                    <a:bodyPr/>
                    <a:lstStyle/>
                    <a:p>
                      <a:pPr algn="l" fontAlgn="b"/>
                      <a:r>
                        <a:rPr lang="en-US" sz="1400" b="1" i="0" u="none" strike="noStrike" dirty="0">
                          <a:effectLst/>
                          <a:latin typeface="Arial" panose="020B0604020202020204" pitchFamily="34" charset="0"/>
                          <a:cs typeface="Arial" panose="020B0604020202020204" pitchFamily="34" charset="0"/>
                        </a:rPr>
                        <a:t>mother in 20-39</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Arial" panose="020B0604020202020204" pitchFamily="34" charset="0"/>
                        </a:rPr>
                        <a:t>79.17</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0.376</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0.848</a:t>
                      </a:r>
                    </a:p>
                  </a:txBody>
                  <a:tcPr marL="7756" marR="7756" marT="7756" marB="0" anchor="b">
                    <a:lnL>
                      <a:noFill/>
                    </a:lnL>
                    <a:lnR>
                      <a:noFill/>
                    </a:lnR>
                    <a:lnT>
                      <a:noFill/>
                    </a:lnT>
                    <a:lnB>
                      <a:noFill/>
                    </a:lnB>
                  </a:tcPr>
                </a:tc>
              </a:tr>
              <a:tr h="300505">
                <a:tc>
                  <a:txBody>
                    <a:bodyPr/>
                    <a:lstStyle/>
                    <a:p>
                      <a:pPr algn="l" fontAlgn="b"/>
                      <a:r>
                        <a:rPr lang="en-US" sz="1400" b="1" i="0" u="none" strike="noStrike" dirty="0" err="1" smtClean="0">
                          <a:solidFill>
                            <a:srgbClr val="FF0000"/>
                          </a:solidFill>
                          <a:effectLst/>
                          <a:latin typeface="Arial" panose="020B0604020202020204" pitchFamily="34" charset="0"/>
                          <a:cs typeface="Arial" panose="020B0604020202020204" pitchFamily="34" charset="0"/>
                        </a:rPr>
                        <a:t>M_white</a:t>
                      </a:r>
                      <a:endParaRPr lang="en-US" sz="1400" b="1" i="0" u="none" strike="noStrike" dirty="0">
                        <a:solidFill>
                          <a:srgbClr val="FF0000"/>
                        </a:solidFill>
                        <a:effectLst/>
                        <a:latin typeface="Arial" panose="020B0604020202020204" pitchFamily="34" charset="0"/>
                        <a:cs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87.5</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FF0000"/>
                          </a:solidFill>
                          <a:effectLst/>
                          <a:latin typeface="Arial" panose="020B0604020202020204" pitchFamily="34" charset="0"/>
                        </a:rPr>
                        <a:t>0.4</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FF0000"/>
                          </a:solidFill>
                          <a:effectLst/>
                          <a:latin typeface="Arial" panose="020B0604020202020204" pitchFamily="34" charset="0"/>
                        </a:rPr>
                        <a:t>0.88</a:t>
                      </a:r>
                    </a:p>
                  </a:txBody>
                  <a:tcPr marL="7756" marR="7756" marT="7756" marB="0" anchor="b">
                    <a:lnL>
                      <a:noFill/>
                    </a:lnL>
                    <a:lnR>
                      <a:noFill/>
                    </a:lnR>
                    <a:lnT>
                      <a:noFill/>
                    </a:lnT>
                    <a:lnB>
                      <a:noFill/>
                    </a:lnB>
                  </a:tcPr>
                </a:tc>
              </a:tr>
              <a:tr h="300505">
                <a:tc>
                  <a:txBody>
                    <a:bodyPr/>
                    <a:lstStyle/>
                    <a:p>
                      <a:pPr algn="l" fontAlgn="b"/>
                      <a:r>
                        <a:rPr lang="en-US" sz="1400" b="1" i="0" u="none" strike="noStrike" dirty="0" err="1" smtClean="0">
                          <a:solidFill>
                            <a:srgbClr val="FF0000"/>
                          </a:solidFill>
                          <a:effectLst/>
                          <a:latin typeface="Arial" panose="020B0604020202020204" pitchFamily="34" charset="0"/>
                          <a:cs typeface="Arial" panose="020B0604020202020204" pitchFamily="34" charset="0"/>
                        </a:rPr>
                        <a:t>M_indian</a:t>
                      </a:r>
                      <a:endParaRPr lang="en-US" sz="1400" b="1" i="0" u="none" strike="noStrike" dirty="0">
                        <a:solidFill>
                          <a:srgbClr val="FF0000"/>
                        </a:solidFill>
                        <a:effectLst/>
                        <a:latin typeface="Arial" panose="020B0604020202020204" pitchFamily="34" charset="0"/>
                        <a:cs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62.5</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0.572</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0.741</a:t>
                      </a:r>
                    </a:p>
                  </a:txBody>
                  <a:tcPr marL="7756" marR="7756" marT="7756" marB="0" anchor="b">
                    <a:lnL>
                      <a:noFill/>
                    </a:lnL>
                    <a:lnR>
                      <a:noFill/>
                    </a:lnR>
                    <a:lnT>
                      <a:noFill/>
                    </a:lnT>
                    <a:lnB>
                      <a:noFill/>
                    </a:lnB>
                  </a:tcPr>
                </a:tc>
              </a:tr>
              <a:tr h="300505">
                <a:tc>
                  <a:txBody>
                    <a:bodyPr/>
                    <a:lstStyle/>
                    <a:p>
                      <a:pPr algn="l" fontAlgn="b"/>
                      <a:r>
                        <a:rPr lang="en-US" sz="1400" b="1" i="0" u="none" strike="noStrike" dirty="0" err="1" smtClean="0">
                          <a:solidFill>
                            <a:srgbClr val="FF0000"/>
                          </a:solidFill>
                          <a:effectLst/>
                          <a:latin typeface="Arial" panose="020B0604020202020204" pitchFamily="34" charset="0"/>
                          <a:cs typeface="Arial" panose="020B0604020202020204" pitchFamily="34" charset="0"/>
                        </a:rPr>
                        <a:t>M_Asian</a:t>
                      </a:r>
                      <a:endParaRPr lang="en-US" sz="1400" b="1" i="0" u="none" strike="noStrike" dirty="0">
                        <a:solidFill>
                          <a:srgbClr val="FF0000"/>
                        </a:solidFill>
                        <a:effectLst/>
                        <a:latin typeface="Arial" panose="020B0604020202020204" pitchFamily="34" charset="0"/>
                        <a:cs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56.25</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FF0000"/>
                          </a:solidFill>
                          <a:effectLst/>
                          <a:latin typeface="Arial" panose="020B0604020202020204" pitchFamily="34" charset="0"/>
                        </a:rPr>
                        <a:t>0.65</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0.884</a:t>
                      </a:r>
                    </a:p>
                  </a:txBody>
                  <a:tcPr marL="7756" marR="7756" marT="7756" marB="0" anchor="b">
                    <a:lnL>
                      <a:noFill/>
                    </a:lnL>
                    <a:lnR>
                      <a:noFill/>
                    </a:lnR>
                    <a:lnT>
                      <a:noFill/>
                    </a:lnT>
                    <a:lnB>
                      <a:noFill/>
                    </a:lnB>
                  </a:tcPr>
                </a:tc>
              </a:tr>
              <a:tr h="300505">
                <a:tc>
                  <a:txBody>
                    <a:bodyPr/>
                    <a:lstStyle/>
                    <a:p>
                      <a:pPr algn="l" fontAlgn="b"/>
                      <a:r>
                        <a:rPr lang="en-US" sz="1400" b="1" i="0" u="none" strike="noStrike" dirty="0" err="1" smtClean="0">
                          <a:effectLst/>
                          <a:latin typeface="Arial" panose="020B0604020202020204" pitchFamily="34" charset="0"/>
                          <a:cs typeface="Arial" panose="020B0604020202020204" pitchFamily="34" charset="0"/>
                        </a:rPr>
                        <a:t>M_other</a:t>
                      </a:r>
                      <a:endParaRPr lang="en-US" sz="1400" b="1" i="0" u="none" strike="noStrike" dirty="0">
                        <a:effectLst/>
                        <a:latin typeface="Arial" panose="020B0604020202020204" pitchFamily="34" charset="0"/>
                        <a:cs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Arial" panose="020B0604020202020204" pitchFamily="34" charset="0"/>
                        </a:rPr>
                        <a:t>8.33</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1.228</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1.228</a:t>
                      </a:r>
                    </a:p>
                  </a:txBody>
                  <a:tcPr marL="7756" marR="7756" marT="7756" marB="0" anchor="b">
                    <a:lnL>
                      <a:noFill/>
                    </a:lnL>
                    <a:lnR>
                      <a:noFill/>
                    </a:lnR>
                    <a:lnT>
                      <a:noFill/>
                    </a:lnT>
                    <a:lnB>
                      <a:noFill/>
                    </a:lnB>
                  </a:tcPr>
                </a:tc>
              </a:tr>
              <a:tr h="300505">
                <a:tc>
                  <a:txBody>
                    <a:bodyPr/>
                    <a:lstStyle/>
                    <a:p>
                      <a:pPr algn="l" fontAlgn="b"/>
                      <a:r>
                        <a:rPr lang="en-US" sz="1400" b="1" i="0" u="none" strike="noStrike" dirty="0" err="1">
                          <a:effectLst/>
                          <a:latin typeface="Arial" panose="020B0604020202020204" pitchFamily="34" charset="0"/>
                          <a:cs typeface="Arial" panose="020B0604020202020204" pitchFamily="34" charset="0"/>
                        </a:rPr>
                        <a:t>mother_married</a:t>
                      </a:r>
                      <a:endParaRPr lang="en-US" sz="1400" b="1" i="0" u="none" strike="noStrike" dirty="0">
                        <a:effectLst/>
                        <a:latin typeface="Arial" panose="020B0604020202020204" pitchFamily="34" charset="0"/>
                        <a:cs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Arial" panose="020B0604020202020204" pitchFamily="34" charset="0"/>
                        </a:rPr>
                        <a:t>52.08</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1.042</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1.3</a:t>
                      </a:r>
                    </a:p>
                  </a:txBody>
                  <a:tcPr marL="7756" marR="7756" marT="7756" marB="0" anchor="b">
                    <a:lnL>
                      <a:noFill/>
                    </a:lnL>
                    <a:lnR>
                      <a:noFill/>
                    </a:lnR>
                    <a:lnT>
                      <a:noFill/>
                    </a:lnT>
                    <a:lnB>
                      <a:noFill/>
                    </a:lnB>
                  </a:tcPr>
                </a:tc>
              </a:tr>
              <a:tr h="300505">
                <a:tc>
                  <a:txBody>
                    <a:bodyPr/>
                    <a:lstStyle/>
                    <a:p>
                      <a:pPr algn="l" fontAlgn="b"/>
                      <a:r>
                        <a:rPr lang="en-US" sz="1400" b="1" i="0" u="none" strike="noStrike" dirty="0" smtClean="0">
                          <a:solidFill>
                            <a:srgbClr val="FF0000"/>
                          </a:solidFill>
                          <a:effectLst/>
                          <a:latin typeface="Arial" panose="020B0604020202020204" pitchFamily="34" charset="0"/>
                          <a:cs typeface="Arial" panose="020B0604020202020204" pitchFamily="34" charset="0"/>
                        </a:rPr>
                        <a:t>Cigar(0)</a:t>
                      </a:r>
                      <a:endParaRPr lang="en-US" sz="1400" b="1" i="0" u="none" strike="noStrike" dirty="0">
                        <a:solidFill>
                          <a:srgbClr val="FF0000"/>
                        </a:solidFill>
                        <a:effectLst/>
                        <a:latin typeface="Arial" panose="020B0604020202020204" pitchFamily="34" charset="0"/>
                        <a:cs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100</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0.389</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FF0000"/>
                          </a:solidFill>
                          <a:effectLst/>
                          <a:latin typeface="Arial" panose="020B0604020202020204" pitchFamily="34" charset="0"/>
                        </a:rPr>
                        <a:t>0.756</a:t>
                      </a:r>
                    </a:p>
                  </a:txBody>
                  <a:tcPr marL="7756" marR="7756" marT="7756" marB="0" anchor="b">
                    <a:lnL>
                      <a:noFill/>
                    </a:lnL>
                    <a:lnR>
                      <a:noFill/>
                    </a:lnR>
                    <a:lnT>
                      <a:noFill/>
                    </a:lnT>
                    <a:lnB>
                      <a:noFill/>
                    </a:lnB>
                  </a:tcPr>
                </a:tc>
              </a:tr>
              <a:tr h="300505">
                <a:tc>
                  <a:txBody>
                    <a:bodyPr/>
                    <a:lstStyle/>
                    <a:p>
                      <a:pPr algn="l" fontAlgn="b"/>
                      <a:r>
                        <a:rPr lang="en-US" sz="1400" b="1" i="0" u="none" strike="noStrike" dirty="0" err="1" smtClean="0">
                          <a:effectLst/>
                          <a:latin typeface="Arial" panose="020B0604020202020204" pitchFamily="34" charset="0"/>
                          <a:cs typeface="Arial" panose="020B0604020202020204" pitchFamily="34" charset="0"/>
                        </a:rPr>
                        <a:t>born_alive_alive</a:t>
                      </a:r>
                      <a:r>
                        <a:rPr lang="en-US" sz="1400" b="1" i="0" u="none" strike="noStrike" dirty="0" smtClean="0">
                          <a:effectLst/>
                          <a:latin typeface="Arial" panose="020B0604020202020204" pitchFamily="34" charset="0"/>
                          <a:cs typeface="Arial" panose="020B0604020202020204" pitchFamily="34" charset="0"/>
                        </a:rPr>
                        <a:t>(0)</a:t>
                      </a:r>
                      <a:endParaRPr lang="en-US" sz="1400" b="1" i="0" u="none" strike="noStrike" dirty="0">
                        <a:effectLst/>
                        <a:latin typeface="Arial" panose="020B0604020202020204" pitchFamily="34" charset="0"/>
                        <a:cs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Arial" panose="020B0604020202020204" pitchFamily="34" charset="0"/>
                        </a:rPr>
                        <a:t>29.17</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1.171</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2.702</a:t>
                      </a:r>
                    </a:p>
                  </a:txBody>
                  <a:tcPr marL="7756" marR="7756" marT="7756" marB="0" anchor="b">
                    <a:lnL>
                      <a:noFill/>
                    </a:lnL>
                    <a:lnR>
                      <a:noFill/>
                    </a:lnR>
                    <a:lnT>
                      <a:noFill/>
                    </a:lnT>
                    <a:lnB>
                      <a:noFill/>
                    </a:lnB>
                  </a:tcPr>
                </a:tc>
              </a:tr>
              <a:tr h="300505">
                <a:tc>
                  <a:txBody>
                    <a:bodyPr/>
                    <a:lstStyle/>
                    <a:p>
                      <a:pPr algn="l" fontAlgn="b"/>
                      <a:r>
                        <a:rPr lang="en-US" sz="1400" b="1" i="0" u="none" strike="noStrike" dirty="0" err="1" smtClean="0">
                          <a:effectLst/>
                          <a:latin typeface="Arial" panose="020B0604020202020204" pitchFamily="34" charset="0"/>
                          <a:cs typeface="Arial" panose="020B0604020202020204" pitchFamily="34" charset="0"/>
                        </a:rPr>
                        <a:t>born_alive_dead</a:t>
                      </a:r>
                      <a:r>
                        <a:rPr lang="en-US" sz="1400" b="1" i="0" u="none" strike="noStrike" dirty="0" smtClean="0">
                          <a:effectLst/>
                          <a:latin typeface="Arial" panose="020B0604020202020204" pitchFamily="34" charset="0"/>
                          <a:cs typeface="Arial" panose="020B0604020202020204" pitchFamily="34" charset="0"/>
                        </a:rPr>
                        <a:t>(0)</a:t>
                      </a:r>
                      <a:endParaRPr lang="en-US" sz="1400" b="1" i="0" u="none" strike="noStrike" dirty="0">
                        <a:effectLst/>
                        <a:latin typeface="Arial" panose="020B0604020202020204" pitchFamily="34" charset="0"/>
                        <a:cs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56.25</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Arial" panose="020B0604020202020204" pitchFamily="34" charset="0"/>
                        </a:rPr>
                        <a:t>0.461</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0.852</a:t>
                      </a:r>
                    </a:p>
                  </a:txBody>
                  <a:tcPr marL="7756" marR="7756" marT="7756" marB="0" anchor="b">
                    <a:lnL>
                      <a:noFill/>
                    </a:lnL>
                    <a:lnR>
                      <a:noFill/>
                    </a:lnR>
                    <a:lnT>
                      <a:noFill/>
                    </a:lnT>
                    <a:lnB>
                      <a:noFill/>
                    </a:lnB>
                  </a:tcPr>
                </a:tc>
              </a:tr>
              <a:tr h="300505">
                <a:tc>
                  <a:txBody>
                    <a:bodyPr/>
                    <a:lstStyle/>
                    <a:p>
                      <a:pPr algn="l" fontAlgn="b"/>
                      <a:r>
                        <a:rPr lang="en-US" sz="1400" b="1" i="0" u="none" strike="noStrike" dirty="0" err="1" smtClean="0">
                          <a:effectLst/>
                          <a:latin typeface="Arial" panose="020B0604020202020204" pitchFamily="34" charset="0"/>
                          <a:cs typeface="Arial" panose="020B0604020202020204" pitchFamily="34" charset="0"/>
                        </a:rPr>
                        <a:t>born_dead</a:t>
                      </a:r>
                      <a:r>
                        <a:rPr lang="en-US" sz="1400" b="1" i="0" u="none" strike="noStrike" dirty="0" smtClean="0">
                          <a:effectLst/>
                          <a:latin typeface="Arial" panose="020B0604020202020204" pitchFamily="34" charset="0"/>
                          <a:cs typeface="Arial" panose="020B0604020202020204" pitchFamily="34" charset="0"/>
                        </a:rPr>
                        <a:t>(0)</a:t>
                      </a:r>
                      <a:endParaRPr lang="en-US" sz="1400" b="1" i="0" u="none" strike="noStrike" dirty="0">
                        <a:effectLst/>
                        <a:latin typeface="Arial" panose="020B0604020202020204" pitchFamily="34" charset="0"/>
                        <a:cs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47.92</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Arial" panose="020B0604020202020204" pitchFamily="34" charset="0"/>
                        </a:rPr>
                        <a:t>0.811</a:t>
                      </a:r>
                    </a:p>
                  </a:txBody>
                  <a:tcPr marL="7756" marR="7756" marT="7756" marB="0" anchor="b">
                    <a:lnL>
                      <a:noFill/>
                    </a:lnL>
                    <a:lnR>
                      <a:noFill/>
                    </a:lnR>
                    <a:lnT>
                      <a:noFill/>
                    </a:lnT>
                    <a:lnB>
                      <a:noFill/>
                    </a:lnB>
                  </a:tcPr>
                </a:tc>
                <a:tc>
                  <a:txBody>
                    <a:bodyPr/>
                    <a:lstStyle/>
                    <a:p>
                      <a:pPr algn="ctr" rtl="0" fontAlgn="b"/>
                      <a:r>
                        <a:rPr lang="en-US" sz="1400" b="1" i="0" u="none" strike="noStrike">
                          <a:solidFill>
                            <a:srgbClr val="000000"/>
                          </a:solidFill>
                          <a:effectLst/>
                          <a:latin typeface="Arial" panose="020B0604020202020204" pitchFamily="34" charset="0"/>
                        </a:rPr>
                        <a:t>1.093</a:t>
                      </a:r>
                    </a:p>
                  </a:txBody>
                  <a:tcPr marL="7756" marR="7756" marT="7756" marB="0" anchor="b">
                    <a:lnL>
                      <a:noFill/>
                    </a:lnL>
                    <a:lnR>
                      <a:noFill/>
                    </a:lnR>
                    <a:lnT>
                      <a:noFill/>
                    </a:lnT>
                    <a:lnB>
                      <a:noFill/>
                    </a:lnB>
                  </a:tcPr>
                </a:tc>
              </a:tr>
              <a:tr h="300505">
                <a:tc>
                  <a:txBody>
                    <a:bodyPr/>
                    <a:lstStyle/>
                    <a:p>
                      <a:pPr algn="l" fontAlgn="b"/>
                      <a:r>
                        <a:rPr lang="en-US" sz="1400" b="1" i="0" u="none" strike="noStrike" dirty="0" err="1" smtClean="0">
                          <a:effectLst/>
                          <a:latin typeface="Arial" panose="020B0604020202020204" pitchFamily="34" charset="0"/>
                          <a:cs typeface="Arial" panose="020B0604020202020204" pitchFamily="34" charset="0"/>
                        </a:rPr>
                        <a:t>ever_born</a:t>
                      </a:r>
                      <a:r>
                        <a:rPr lang="en-US" sz="1400" b="1" i="0" u="none" strike="noStrike" dirty="0" smtClean="0">
                          <a:effectLst/>
                          <a:latin typeface="Arial" panose="020B0604020202020204" pitchFamily="34" charset="0"/>
                          <a:cs typeface="Arial" panose="020B0604020202020204" pitchFamily="34" charset="0"/>
                        </a:rPr>
                        <a:t>(0)</a:t>
                      </a:r>
                      <a:endParaRPr lang="en-US" sz="1400" b="1" i="0" u="none" strike="noStrike" dirty="0">
                        <a:effectLst/>
                        <a:latin typeface="Arial" panose="020B0604020202020204" pitchFamily="34" charset="0"/>
                        <a:cs typeface="Arial" panose="020B0604020202020204" pitchFamily="34" charset="0"/>
                      </a:endParaRP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Arial" panose="020B0604020202020204" pitchFamily="34" charset="0"/>
                        </a:rPr>
                        <a:t>10.42</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Arial" panose="020B0604020202020204" pitchFamily="34" charset="0"/>
                        </a:rPr>
                        <a:t>0.455</a:t>
                      </a:r>
                    </a:p>
                  </a:txBody>
                  <a:tcPr marL="7756" marR="7756" marT="7756" marB="0" anchor="b">
                    <a:lnL>
                      <a:noFill/>
                    </a:lnL>
                    <a:lnR>
                      <a:noFill/>
                    </a:lnR>
                    <a:lnT>
                      <a:noFill/>
                    </a:lnT>
                    <a:lnB>
                      <a:noFill/>
                    </a:lnB>
                  </a:tcPr>
                </a:tc>
                <a:tc>
                  <a:txBody>
                    <a:bodyPr/>
                    <a:lstStyle/>
                    <a:p>
                      <a:pPr algn="ctr" rtl="0" fontAlgn="b"/>
                      <a:r>
                        <a:rPr lang="en-US" sz="1400" b="1" i="0" u="none" strike="noStrike" dirty="0">
                          <a:solidFill>
                            <a:srgbClr val="000000"/>
                          </a:solidFill>
                          <a:effectLst/>
                          <a:latin typeface="Arial" panose="020B0604020202020204" pitchFamily="34" charset="0"/>
                        </a:rPr>
                        <a:t>1.811</a:t>
                      </a:r>
                    </a:p>
                  </a:txBody>
                  <a:tcPr marL="7756" marR="7756" marT="7756" marB="0" anchor="b">
                    <a:lnL>
                      <a:noFill/>
                    </a:lnL>
                    <a:lnR>
                      <a:noFill/>
                    </a:lnR>
                    <a:lnT>
                      <a:noFill/>
                    </a:lnT>
                    <a:lnB>
                      <a:noFill/>
                    </a:lnB>
                  </a:tcPr>
                </a:tc>
              </a:tr>
            </a:tbl>
          </a:graphicData>
        </a:graphic>
      </p:graphicFrame>
      <p:sp>
        <p:nvSpPr>
          <p:cNvPr id="6" name="Rectangle 5"/>
          <p:cNvSpPr/>
          <p:nvPr/>
        </p:nvSpPr>
        <p:spPr>
          <a:xfrm>
            <a:off x="3038679" y="193908"/>
            <a:ext cx="5654946" cy="707886"/>
          </a:xfrm>
          <a:prstGeom prst="rect">
            <a:avLst/>
          </a:prstGeom>
        </p:spPr>
        <p:txBody>
          <a:bodyPr wrap="none">
            <a:spAutoFit/>
          </a:bodyPr>
          <a:lstStyle/>
          <a:p>
            <a:r>
              <a:rPr lang="en-US" sz="4000" dirty="0"/>
              <a:t>Logistic </a:t>
            </a:r>
            <a:r>
              <a:rPr lang="en-US" sz="3600" dirty="0"/>
              <a:t>Regression</a:t>
            </a:r>
            <a:r>
              <a:rPr lang="en-US" sz="4000" dirty="0"/>
              <a:t> Models </a:t>
            </a:r>
          </a:p>
        </p:txBody>
      </p:sp>
      <p:cxnSp>
        <p:nvCxnSpPr>
          <p:cNvPr id="9" name="Straight Connector 8"/>
          <p:cNvCxnSpPr/>
          <p:nvPr/>
        </p:nvCxnSpPr>
        <p:spPr>
          <a:xfrm>
            <a:off x="2770494" y="1516918"/>
            <a:ext cx="5800300"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70494" y="6400232"/>
            <a:ext cx="5800300" cy="19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770494" y="2142700"/>
            <a:ext cx="5800300" cy="27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511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5621" y="1334306"/>
            <a:ext cx="10515600" cy="4351338"/>
          </a:xfrm>
        </p:spPr>
        <p:txBody>
          <a:bodyPr>
            <a:normAutofit lnSpcReduction="10000"/>
          </a:bodyPr>
          <a:lstStyle/>
          <a:p>
            <a:r>
              <a:rPr lang="en-US" dirty="0" smtClean="0"/>
              <a:t>Summary of binary logistic regression in 52 study areas U.S.A</a:t>
            </a:r>
          </a:p>
          <a:p>
            <a:pPr marL="514350" indent="-514350">
              <a:buAutoNum type="arabicPeriod"/>
            </a:pPr>
            <a:r>
              <a:rPr lang="en-US" dirty="0" smtClean="0"/>
              <a:t>Gestation weeks is a risk factor which is significant in all the study areas. </a:t>
            </a:r>
            <a:r>
              <a:rPr lang="en-US" dirty="0"/>
              <a:t>Gestation weeks </a:t>
            </a:r>
            <a:r>
              <a:rPr lang="en-US" dirty="0" smtClean="0"/>
              <a:t>(&lt;32 weeks ) is about 31 to 603 times more possible to have a low birth weight baby than normal weeks.</a:t>
            </a:r>
          </a:p>
          <a:p>
            <a:pPr marL="514350" indent="-514350">
              <a:buAutoNum type="arabicPeriod"/>
            </a:pPr>
            <a:r>
              <a:rPr lang="en-US" dirty="0" smtClean="0"/>
              <a:t>Mother (&gt;40) is more possible to have low birth weight baby.</a:t>
            </a:r>
          </a:p>
          <a:p>
            <a:pPr marL="514350" indent="-514350">
              <a:buAutoNum type="arabicPeriod"/>
            </a:pPr>
            <a:r>
              <a:rPr lang="en-US" dirty="0" smtClean="0"/>
              <a:t>African America mother is more possible to have low birth weight baby than White/Indian/Asian mother.</a:t>
            </a:r>
          </a:p>
          <a:p>
            <a:pPr marL="514350" indent="-514350">
              <a:buAutoNum type="arabicPeriod"/>
            </a:pPr>
            <a:r>
              <a:rPr lang="en-US" dirty="0" smtClean="0"/>
              <a:t>Cigarette use </a:t>
            </a:r>
            <a:r>
              <a:rPr lang="en-US" dirty="0"/>
              <a:t>is a risk factor which is significant in all the study </a:t>
            </a:r>
            <a:r>
              <a:rPr lang="en-US" dirty="0" smtClean="0"/>
              <a:t>areas. Smoking mother has 1 to 2 times more possibility to have low birth weight baby.</a:t>
            </a:r>
          </a:p>
          <a:p>
            <a:pPr marL="514350" indent="-514350">
              <a:buAutoNum type="arabicPeriod"/>
            </a:pPr>
            <a:endParaRPr lang="en-US" dirty="0"/>
          </a:p>
        </p:txBody>
      </p:sp>
      <p:sp>
        <p:nvSpPr>
          <p:cNvPr id="5" name="Rectangle 4"/>
          <p:cNvSpPr/>
          <p:nvPr/>
        </p:nvSpPr>
        <p:spPr>
          <a:xfrm>
            <a:off x="3268527" y="427391"/>
            <a:ext cx="5654946" cy="707886"/>
          </a:xfrm>
          <a:prstGeom prst="rect">
            <a:avLst/>
          </a:prstGeom>
        </p:spPr>
        <p:txBody>
          <a:bodyPr wrap="none">
            <a:spAutoFit/>
          </a:bodyPr>
          <a:lstStyle/>
          <a:p>
            <a:pPr lvl="0"/>
            <a:r>
              <a:rPr lang="en-US" sz="4000" dirty="0">
                <a:solidFill>
                  <a:prstClr val="black"/>
                </a:solidFill>
              </a:rPr>
              <a:t>Logistic </a:t>
            </a:r>
            <a:r>
              <a:rPr lang="en-US" sz="3600" dirty="0">
                <a:solidFill>
                  <a:prstClr val="black"/>
                </a:solidFill>
              </a:rPr>
              <a:t>Regression</a:t>
            </a:r>
            <a:r>
              <a:rPr lang="en-US" sz="4000" dirty="0">
                <a:solidFill>
                  <a:prstClr val="black"/>
                </a:solidFill>
              </a:rPr>
              <a:t> Models </a:t>
            </a:r>
          </a:p>
        </p:txBody>
      </p:sp>
    </p:spTree>
    <p:extLst>
      <p:ext uri="{BB962C8B-B14F-4D97-AF65-F5344CB8AC3E}">
        <p14:creationId xmlns:p14="http://schemas.microsoft.com/office/powerpoint/2010/main" val="1038228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a:t>
            </a:r>
            <a:endParaRPr lang="en-US" b="1" dirty="0"/>
          </a:p>
        </p:txBody>
      </p:sp>
      <p:sp>
        <p:nvSpPr>
          <p:cNvPr id="3" name="Content Placeholder 2"/>
          <p:cNvSpPr>
            <a:spLocks noGrp="1"/>
          </p:cNvSpPr>
          <p:nvPr>
            <p:ph idx="1"/>
          </p:nvPr>
        </p:nvSpPr>
        <p:spPr/>
        <p:txBody>
          <a:bodyPr/>
          <a:lstStyle/>
          <a:p>
            <a:r>
              <a:rPr lang="en-US" dirty="0" smtClean="0"/>
              <a:t>Maternal risk factors for Low Birth Weight infants are African American race group,  age over 40, smokers, alcohol drinkers and gestation weeks less than 37 weeks.</a:t>
            </a:r>
          </a:p>
          <a:p>
            <a:r>
              <a:rPr lang="en-US" dirty="0" smtClean="0"/>
              <a:t>Gestation weeks are one of the most important risk factors.</a:t>
            </a:r>
          </a:p>
          <a:p>
            <a:r>
              <a:rPr lang="en-US" dirty="0" smtClean="0"/>
              <a:t>Exhaustive way is a good method to get all the combinations of </a:t>
            </a:r>
            <a:r>
              <a:rPr lang="en-US" smtClean="0"/>
              <a:t>the useful </a:t>
            </a:r>
            <a:r>
              <a:rPr lang="en-US" dirty="0" smtClean="0"/>
              <a:t>models.</a:t>
            </a:r>
          </a:p>
          <a:p>
            <a:pPr marL="0" indent="0">
              <a:buNone/>
            </a:pPr>
            <a:endParaRPr lang="en-US" dirty="0"/>
          </a:p>
        </p:txBody>
      </p:sp>
    </p:spTree>
    <p:extLst>
      <p:ext uri="{BB962C8B-B14F-4D97-AF65-F5344CB8AC3E}">
        <p14:creationId xmlns:p14="http://schemas.microsoft.com/office/powerpoint/2010/main" val="30410603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4104" y="2303297"/>
            <a:ext cx="4593609" cy="1094996"/>
          </a:xfrm>
        </p:spPr>
        <p:txBody>
          <a:bodyPr>
            <a:normAutofit/>
          </a:bodyPr>
          <a:lstStyle/>
          <a:p>
            <a:pPr marL="0" indent="0">
              <a:buNone/>
            </a:pPr>
            <a:r>
              <a:rPr lang="en-US" sz="6600" i="1" dirty="0" smtClean="0">
                <a:solidFill>
                  <a:schemeClr val="accent1">
                    <a:lumMod val="50000"/>
                  </a:schemeClr>
                </a:solidFill>
              </a:rPr>
              <a:t>Thank you!</a:t>
            </a:r>
            <a:endParaRPr lang="en-US" sz="6600" i="1" dirty="0">
              <a:solidFill>
                <a:schemeClr val="accent1">
                  <a:lumMod val="50000"/>
                </a:schemeClr>
              </a:solidFill>
            </a:endParaRPr>
          </a:p>
        </p:txBody>
      </p:sp>
    </p:spTree>
    <p:extLst>
      <p:ext uri="{BB962C8B-B14F-4D97-AF65-F5344CB8AC3E}">
        <p14:creationId xmlns:p14="http://schemas.microsoft.com/office/powerpoint/2010/main" val="3885250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560" y="271460"/>
            <a:ext cx="7923663" cy="1325563"/>
          </a:xfrm>
        </p:spPr>
        <p:txBody>
          <a:bodyPr>
            <a:normAutofit/>
          </a:bodyPr>
          <a:lstStyle/>
          <a:p>
            <a:r>
              <a:rPr lang="en-US" sz="2400" b="1" dirty="0"/>
              <a:t>Analysis of Maximum Likelihood Estimates for the full model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44136231"/>
              </p:ext>
            </p:extLst>
          </p:nvPr>
        </p:nvGraphicFramePr>
        <p:xfrm>
          <a:off x="1160064" y="1378421"/>
          <a:ext cx="9799092" cy="5099976"/>
        </p:xfrm>
        <a:graphic>
          <a:graphicData uri="http://schemas.openxmlformats.org/drawingml/2006/table">
            <a:tbl>
              <a:tblPr/>
              <a:tblGrid>
                <a:gridCol w="532680"/>
                <a:gridCol w="743532"/>
                <a:gridCol w="532680"/>
                <a:gridCol w="532680"/>
                <a:gridCol w="532680"/>
                <a:gridCol w="532680"/>
                <a:gridCol w="532680"/>
                <a:gridCol w="532680"/>
                <a:gridCol w="532680"/>
                <a:gridCol w="532680"/>
                <a:gridCol w="532680"/>
                <a:gridCol w="532680"/>
                <a:gridCol w="532680"/>
                <a:gridCol w="532680"/>
                <a:gridCol w="532680"/>
                <a:gridCol w="532680"/>
                <a:gridCol w="532680"/>
                <a:gridCol w="532680"/>
              </a:tblGrid>
              <a:tr h="133237">
                <a:tc gridSpan="7">
                  <a:txBody>
                    <a:bodyPr/>
                    <a:lstStyle/>
                    <a:p>
                      <a:pPr algn="ctr" fontAlgn="t"/>
                      <a:r>
                        <a:rPr lang="en-US" sz="800" b="1" i="0" u="none" strike="noStrike" dirty="0">
                          <a:solidFill>
                            <a:srgbClr val="000000"/>
                          </a:solidFill>
                          <a:effectLst/>
                          <a:latin typeface="Arial" panose="020B0604020202020204" pitchFamily="34" charset="0"/>
                        </a:rPr>
                        <a:t>Analysis of Maximum Likelihood Estimates</a:t>
                      </a:r>
                    </a:p>
                  </a:txBody>
                  <a:tcPr marL="5606" marR="5606" marT="5606" marB="0">
                    <a:lnL w="12700" cap="flat" cmpd="sng" algn="ctr">
                      <a:solidFill>
                        <a:srgbClr val="C1C1C1"/>
                      </a:solidFill>
                      <a:prstDash val="solid"/>
                      <a:round/>
                      <a:headEnd type="none" w="med" len="med"/>
                      <a:tailEnd type="none" w="med" len="med"/>
                    </a:lnL>
                    <a:lnR>
                      <a:noFill/>
                    </a:lnR>
                    <a:lnT w="12700" cap="flat" cmpd="sng" algn="ctr">
                      <a:solidFill>
                        <a:srgbClr val="C1C1C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 </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5606" marR="5606" marT="560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5606" marR="5606" marT="560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5606" marR="5606" marT="560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5606" marR="5606" marT="560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5606" marR="5606" marT="560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5606" marR="5606" marT="5606"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r>
              <a:tr h="133237">
                <a:tc>
                  <a:txBody>
                    <a:bodyPr/>
                    <a:lstStyle/>
                    <a:p>
                      <a:pPr algn="l" fontAlgn="ctr"/>
                      <a:r>
                        <a:rPr lang="en-US" sz="800" b="1" i="0" u="none" strike="noStrike">
                          <a:solidFill>
                            <a:srgbClr val="000000"/>
                          </a:solidFill>
                          <a:effectLst/>
                          <a:latin typeface="Arial" panose="020B0604020202020204" pitchFamily="34" charset="0"/>
                        </a:rPr>
                        <a:t>State</a:t>
                      </a:r>
                    </a:p>
                  </a:txBody>
                  <a:tcPr marL="5606" marR="5606" marT="5606" marB="0" anchor="ctr">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AK</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AL</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AR</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AZ</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CO</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CT</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DC</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DE</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FL</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GA</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HI</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IA</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ID</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IL</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IN</a:t>
                      </a:r>
                    </a:p>
                  </a:txBody>
                  <a:tcPr marL="5606" marR="5606" marT="560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KS</a:t>
                      </a:r>
                    </a:p>
                  </a:txBody>
                  <a:tcPr marL="5606" marR="5606" marT="5606" marB="0" anchor="b">
                    <a:lnL>
                      <a:noFill/>
                    </a:lnL>
                    <a:lnR>
                      <a:noFill/>
                    </a:lnR>
                    <a:lnT>
                      <a:noFill/>
                    </a:lnT>
                    <a:lnB>
                      <a:noFill/>
                    </a:lnB>
                  </a:tcPr>
                </a:tc>
              </a:tr>
              <a:tr h="260617">
                <a:tc>
                  <a:txBody>
                    <a:bodyPr/>
                    <a:lstStyle/>
                    <a:p>
                      <a:pPr algn="ctr" fontAlgn="t"/>
                      <a:r>
                        <a:rPr lang="en-US" sz="800" b="1" i="0" u="none" strike="noStrike">
                          <a:solidFill>
                            <a:srgbClr val="000000"/>
                          </a:solidFill>
                          <a:effectLst/>
                          <a:latin typeface="Arial" panose="020B0604020202020204" pitchFamily="34" charset="0"/>
                        </a:rPr>
                        <a:t>Parameter</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606" marR="5606" marT="5606" marB="0">
                    <a:lnL>
                      <a:noFill/>
                    </a:lnL>
                    <a:lnR>
                      <a:noFill/>
                    </a:lnR>
                    <a:lnT>
                      <a:noFill/>
                    </a:lnT>
                    <a:lnB>
                      <a:noFill/>
                    </a:lnB>
                  </a:tcPr>
                </a:tc>
              </a:tr>
              <a:tr h="242024">
                <a:tc>
                  <a:txBody>
                    <a:bodyPr/>
                    <a:lstStyle/>
                    <a:p>
                      <a:pPr algn="ctr" fontAlgn="t"/>
                      <a:r>
                        <a:rPr lang="en-US" sz="800" b="1" i="0" u="none" strike="noStrike">
                          <a:solidFill>
                            <a:srgbClr val="000000"/>
                          </a:solidFill>
                          <a:effectLst/>
                          <a:latin typeface="Arial" panose="020B0604020202020204" pitchFamily="34" charset="0"/>
                        </a:rPr>
                        <a:t>Intercept</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endParaRPr lang="en-US" sz="800" b="1" i="0" u="none" strike="noStrike" dirty="0">
                        <a:solidFill>
                          <a:srgbClr val="000000"/>
                        </a:solidFill>
                        <a:effectLst/>
                        <a:latin typeface="Arial" panose="020B0604020202020204" pitchFamily="34" charset="0"/>
                      </a:endParaRPr>
                    </a:p>
                  </a:txBody>
                  <a:tcPr marL="5606" marR="5606" marT="5606"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US" sz="800" b="1" i="0" u="none" strike="noStrike">
                          <a:solidFill>
                            <a:srgbClr val="FF0000"/>
                          </a:solidFill>
                          <a:effectLst/>
                          <a:latin typeface="Arial" panose="020B0604020202020204" pitchFamily="34" charset="0"/>
                        </a:rPr>
                        <a:t>1.8972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3.456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2.2092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2.6198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1.3144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1.5921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1.9453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0.8703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2.3985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1.757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1.3927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3.1778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0.4576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2.2277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2.6781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4.3464</a:t>
                      </a:r>
                    </a:p>
                  </a:txBody>
                  <a:tcPr marL="5606" marR="5606" marT="5606" marB="0">
                    <a:lnL>
                      <a:noFill/>
                    </a:lnL>
                    <a:lnR>
                      <a:noFill/>
                    </a:lnR>
                    <a:lnT>
                      <a:noFill/>
                    </a:lnT>
                    <a:lnB>
                      <a:noFill/>
                    </a:lnB>
                  </a:tcPr>
                </a:tc>
              </a:tr>
              <a:tr h="387997">
                <a:tc>
                  <a:txBody>
                    <a:bodyPr/>
                    <a:lstStyle/>
                    <a:p>
                      <a:pPr algn="ctr" fontAlgn="t"/>
                      <a:r>
                        <a:rPr lang="en-US" sz="800" b="1" i="0" u="none" strike="noStrike">
                          <a:solidFill>
                            <a:srgbClr val="000000"/>
                          </a:solidFill>
                          <a:effectLst/>
                          <a:latin typeface="Arial" panose="020B0604020202020204" pitchFamily="34" charset="0"/>
                        </a:rPr>
                        <a:t>weight_gain_pounds</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endParaRPr lang="en-US" sz="800" b="1" i="0" u="none" strike="noStrike" dirty="0">
                        <a:solidFill>
                          <a:srgbClr val="000000"/>
                        </a:solidFill>
                        <a:effectLst/>
                        <a:latin typeface="Arial" panose="020B0604020202020204" pitchFamily="34" charset="0"/>
                      </a:endParaRP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-0.0037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0.00299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-0.0016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-0.0122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-0.0171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-0.0039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-0.0228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-0.0052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-0.0062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-0.0279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0.00279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-0.0096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-0.0166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-0.0277</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is_male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0.3272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0.2894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0.3173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0.2489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0.3406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0.3845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0.325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0.4228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0.3673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0.3722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0.2949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0.3151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0.273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0.3041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0.315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0.3666</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pl</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-4.415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-5.1859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-4.2585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-5.0297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-3.534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-3.9454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-3.6253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-3.3143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-5.023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-4.4341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-4.2924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-5.6787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-3.7641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-4.5393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-4.8939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-6.5183</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pl</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-1.9772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-2.4921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-1.8352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-2.6815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-1.1771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-1.859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-1.4828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-0.9202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-2.6695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-2.1426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-1.991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-2.9212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-1.3573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-2.2299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-2.3154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-3.9304</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gw</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4.8309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4.3406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4.6413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4.7057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4.6658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6.0823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4.8293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5.7617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4.8764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6.2273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4.5428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4.8727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4.6337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4.7654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4.7565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4.9726</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gw</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2.5925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1.9822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1.9902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2.1699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2.2982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2.6057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2.2638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2.5699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2.1797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2.334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2.3155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2.3798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2.3186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2.3998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2.1985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2.2977</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mage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-0.7201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-0.2773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-0.4072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-0.3063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-0.1855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-0.2106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-0.2589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-0.0129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-0.2248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-0.2225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-0.0827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0.1127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-0.5703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-0.2932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-0.3323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0.1135</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mage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-0.4335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-0.2892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-0.3988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-0.3739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-0.1155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-0.3657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-0.1548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0.0966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-0.2271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-0.2751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-0.2014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0.1061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-0.6641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-0.2402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-0.3197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0.1148</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mrace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-0.4847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-0.3554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-0.5825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-0.3211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-0.3457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-0.3474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-0.4267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-0.1834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-0.4486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-0.4992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-0.4358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-0.6173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-0.2797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-0.5536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-0.5464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-0.5617</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mrace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-0.5316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-0.1696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-0.4646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-0.1747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-0.377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0.3353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1.1798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-0.2902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-0.1252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-0.8786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-0.5042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-1.0234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-0.4761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-0.1046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-0.5625</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mrace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-0.433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-0.1387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-0.4565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-0.0833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-0.1264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0.0358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-0.0259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0.1368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-0.2884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-0.1784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-0.2765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-0.2829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-0.257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-0.3024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-0.2939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-0.2598</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mrace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4</a:t>
                      </a:r>
                    </a:p>
                  </a:txBody>
                  <a:tcPr marL="5606" marR="5606" marT="5606"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-0.0341</a:t>
                      </a:r>
                    </a:p>
                  </a:txBody>
                  <a:tcPr marL="5606" marR="5606" marT="5606"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r>
              <a:tr h="363036">
                <a:tc>
                  <a:txBody>
                    <a:bodyPr/>
                    <a:lstStyle/>
                    <a:p>
                      <a:pPr algn="ctr" fontAlgn="t"/>
                      <a:r>
                        <a:rPr lang="en-US" sz="800" b="1" i="0" u="none" strike="noStrike">
                          <a:solidFill>
                            <a:srgbClr val="000000"/>
                          </a:solidFill>
                          <a:effectLst/>
                          <a:latin typeface="Arial" panose="020B0604020202020204" pitchFamily="34" charset="0"/>
                        </a:rPr>
                        <a:t>mother_married</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0.0172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0.1545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0.0384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0.1182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0.1512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0.218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0.0992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0.2177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0.1049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0.1723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0.3368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0.1074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0.1392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0.1009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0.1604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0.063</a:t>
                      </a:r>
                    </a:p>
                  </a:txBody>
                  <a:tcPr marL="5606" marR="5606" marT="5606" marB="0">
                    <a:lnL>
                      <a:noFill/>
                    </a:lnL>
                    <a:lnR>
                      <a:noFill/>
                    </a:lnR>
                    <a:lnT>
                      <a:noFill/>
                    </a:lnT>
                    <a:lnB>
                      <a:noFill/>
                    </a:lnB>
                  </a:tcPr>
                </a:tc>
              </a:tr>
              <a:tr h="260617">
                <a:tc>
                  <a:txBody>
                    <a:bodyPr/>
                    <a:lstStyle/>
                    <a:p>
                      <a:pPr algn="ctr" fontAlgn="t"/>
                      <a:r>
                        <a:rPr lang="en-US" sz="800" b="1" i="0" u="none" strike="noStrike">
                          <a:solidFill>
                            <a:srgbClr val="000000"/>
                          </a:solidFill>
                          <a:effectLst/>
                          <a:latin typeface="Arial" panose="020B0604020202020204" pitchFamily="34" charset="0"/>
                        </a:rPr>
                        <a:t>cigarette_use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-0.7111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-0.6922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-0.7006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-0.607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-0.7219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-0.874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-1.0472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-0.6615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-0.6658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-0.6802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-0.0482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-0.5974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-0.4931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-0.6808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-0.7178</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-0.7699</a:t>
                      </a:r>
                    </a:p>
                  </a:txBody>
                  <a:tcPr marL="5606" marR="5606" marT="5606" marB="0">
                    <a:lnL>
                      <a:noFill/>
                    </a:lnL>
                    <a:lnR>
                      <a:noFill/>
                    </a:lnR>
                    <a:lnT>
                      <a:noFill/>
                    </a:lnT>
                    <a:lnB>
                      <a:noFill/>
                    </a:lnB>
                  </a:tcPr>
                </a:tc>
              </a:tr>
              <a:tr h="260617">
                <a:tc>
                  <a:txBody>
                    <a:bodyPr/>
                    <a:lstStyle/>
                    <a:p>
                      <a:pPr algn="ctr" fontAlgn="t"/>
                      <a:r>
                        <a:rPr lang="en-US" sz="800" b="1" i="0" u="none" strike="noStrike">
                          <a:solidFill>
                            <a:srgbClr val="000000"/>
                          </a:solidFill>
                          <a:effectLst/>
                          <a:latin typeface="Arial" panose="020B0604020202020204" pitchFamily="34" charset="0"/>
                        </a:rPr>
                        <a:t>alcohol_use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-0.3841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baa</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0.1065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0.318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0.2319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0.2671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0.0945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0.2798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0.0332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0.0309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0.3396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0.3613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0.5978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0.9452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0.3083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0.6457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-0.1309</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bad</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-0.4754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-0.373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-0.4393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-0.2814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-0.2287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-0.7423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-0.3839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-0.2499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-0.2618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0.8187</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-0.4475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-0.3434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-0.4203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-0.2633</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-0.386</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bd</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-0.0922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-0.1684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-0.1465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-0.1309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-0.0366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0.0102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-0.1212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-0.1944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-0.0548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-0.0266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-0.3916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-0.1035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-0.0801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-0.1105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-0.0774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-0.103</a:t>
                      </a:r>
                    </a:p>
                  </a:txBody>
                  <a:tcPr marL="5606" marR="5606" marT="5606" marB="0">
                    <a:lnL>
                      <a:noFill/>
                    </a:lnL>
                    <a:lnR>
                      <a:noFill/>
                    </a:lnR>
                    <a:lnT>
                      <a:noFill/>
                    </a:lnT>
                    <a:lnB>
                      <a:noFill/>
                    </a:lnB>
                  </a:tcPr>
                </a:tc>
              </a:tr>
              <a:tr h="260617">
                <a:tc>
                  <a:txBody>
                    <a:bodyPr/>
                    <a:lstStyle/>
                    <a:p>
                      <a:pPr algn="ctr" fontAlgn="t"/>
                      <a:r>
                        <a:rPr lang="en-US" sz="800" b="1" i="0" u="none" strike="noStrike">
                          <a:solidFill>
                            <a:srgbClr val="000000"/>
                          </a:solidFill>
                          <a:effectLst/>
                          <a:latin typeface="Arial" panose="020B0604020202020204" pitchFamily="34" charset="0"/>
                        </a:rPr>
                        <a:t>ever_born</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0</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0.4289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0.2394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0.1742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0.3345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0.2332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0.3947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0.5652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0.1301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0.1177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-0.2182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0.0921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-0.4249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0.1872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-0.1071</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0.6922</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fage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0.3886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-0.0085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-0.0457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0.0388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0.0106</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0.4551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-0.4026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-0.0165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0.0608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-0.1488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0.1132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0.3852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0.1424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0.0895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0.2365</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fage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-0.0052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-0.0222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-0.1705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-0.1241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-0.0324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-0.0564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-0.0855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-0.0903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-0.0334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-0.0186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-0.0364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-0.0727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0.0258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-0.0446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-0.0064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0.0689</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frace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-0.2682</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-0.1238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-0.1004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-0.1547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-0.2055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-0.1709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-0.5484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-0.1145</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-0.1345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-0.0952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0.0502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0.2993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-0.1247</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-0.0669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-0.0989</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frace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-0.2552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-0.1681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0.0951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0.00112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-0.1639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0.4794</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2.1596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-1.7801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-0.1724</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0.0733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0.3506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-0.1191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0.4971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0.2426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-0.0852</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0.00099</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frace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0.0516</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-0.0143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-0.0093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-0.0445</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-0.0751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-0.0851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0.0603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-0.2609</a:t>
                      </a:r>
                    </a:p>
                  </a:txBody>
                  <a:tcPr marL="5606" marR="5606" marT="560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0.1508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0.0493</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0.1629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0.1509</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0.3418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0.038</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-0.0011</a:t>
                      </a:r>
                    </a:p>
                  </a:txBody>
                  <a:tcPr marL="5606" marR="5606" marT="560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0.1605</a:t>
                      </a:r>
                    </a:p>
                  </a:txBody>
                  <a:tcPr marL="5606" marR="5606" marT="5606" marB="0">
                    <a:lnL>
                      <a:noFill/>
                    </a:lnL>
                    <a:lnR>
                      <a:noFill/>
                    </a:lnR>
                    <a:lnT>
                      <a:noFill/>
                    </a:lnT>
                    <a:lnB>
                      <a:noFill/>
                    </a:lnB>
                  </a:tcPr>
                </a:tc>
              </a:tr>
              <a:tr h="133237">
                <a:tc>
                  <a:txBody>
                    <a:bodyPr/>
                    <a:lstStyle/>
                    <a:p>
                      <a:pPr algn="ctr" fontAlgn="t"/>
                      <a:r>
                        <a:rPr lang="en-US" sz="800" b="1" i="0" u="none" strike="noStrike">
                          <a:solidFill>
                            <a:srgbClr val="000000"/>
                          </a:solidFill>
                          <a:effectLst/>
                          <a:latin typeface="Arial" panose="020B0604020202020204" pitchFamily="34" charset="0"/>
                        </a:rPr>
                        <a:t>frace</a:t>
                      </a:r>
                    </a:p>
                  </a:txBody>
                  <a:tcPr marL="5606" marR="5606" marT="560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4</a:t>
                      </a:r>
                    </a:p>
                  </a:txBody>
                  <a:tcPr marL="5606" marR="5606" marT="560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5606" marR="5606" marT="5606"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0.2136</a:t>
                      </a:r>
                    </a:p>
                  </a:txBody>
                  <a:tcPr marL="5606" marR="5606" marT="5606"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0.1896</a:t>
                      </a:r>
                    </a:p>
                  </a:txBody>
                  <a:tcPr marL="5606" marR="5606" marT="5606"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c>
                  <a:txBody>
                    <a:bodyPr/>
                    <a:lstStyle/>
                    <a:p>
                      <a:pPr algn="l" fontAlgn="b"/>
                      <a:endParaRPr lang="en-US" sz="800" b="1" i="0" u="none" strike="noStrike" dirty="0">
                        <a:solidFill>
                          <a:srgbClr val="000000"/>
                        </a:solidFill>
                        <a:effectLst/>
                        <a:latin typeface="Calibri" panose="020F0502020204030204" pitchFamily="34" charset="0"/>
                      </a:endParaRPr>
                    </a:p>
                  </a:txBody>
                  <a:tcPr marL="5606" marR="5606" marT="5606" marB="0" anchor="b">
                    <a:lnL>
                      <a:noFill/>
                    </a:lnL>
                    <a:lnR>
                      <a:noFill/>
                    </a:lnR>
                    <a:lnT>
                      <a:noFill/>
                    </a:lnT>
                    <a:lnB>
                      <a:noFill/>
                    </a:lnB>
                  </a:tcPr>
                </a:tc>
              </a:tr>
            </a:tbl>
          </a:graphicData>
        </a:graphic>
      </p:graphicFrame>
    </p:spTree>
    <p:extLst>
      <p:ext uri="{BB962C8B-B14F-4D97-AF65-F5344CB8AC3E}">
        <p14:creationId xmlns:p14="http://schemas.microsoft.com/office/powerpoint/2010/main" val="2772421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54990585"/>
              </p:ext>
            </p:extLst>
          </p:nvPr>
        </p:nvGraphicFramePr>
        <p:xfrm>
          <a:off x="1173709" y="777926"/>
          <a:ext cx="9471546" cy="5186144"/>
        </p:xfrm>
        <a:graphic>
          <a:graphicData uri="http://schemas.openxmlformats.org/drawingml/2006/table">
            <a:tbl>
              <a:tblPr/>
              <a:tblGrid>
                <a:gridCol w="676539"/>
                <a:gridCol w="676539"/>
                <a:gridCol w="676539"/>
                <a:gridCol w="676539"/>
                <a:gridCol w="676539"/>
                <a:gridCol w="676539"/>
                <a:gridCol w="525763"/>
                <a:gridCol w="525763"/>
                <a:gridCol w="594003"/>
                <a:gridCol w="384087"/>
                <a:gridCol w="676539"/>
                <a:gridCol w="676539"/>
                <a:gridCol w="798455"/>
                <a:gridCol w="554624"/>
                <a:gridCol w="676539"/>
              </a:tblGrid>
              <a:tr h="491960">
                <a:tc gridSpan="2">
                  <a:txBody>
                    <a:bodyPr/>
                    <a:lstStyle/>
                    <a:p>
                      <a:pPr algn="l" fontAlgn="b"/>
                      <a:r>
                        <a:rPr lang="en-US" sz="1500" b="1" i="0" u="none" strike="noStrike" dirty="0">
                          <a:solidFill>
                            <a:schemeClr val="tx1"/>
                          </a:solidFill>
                          <a:effectLst/>
                          <a:latin typeface="Calibri" panose="020F0502020204030204" pitchFamily="34" charset="0"/>
                        </a:rPr>
                        <a:t>General</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500" b="1" i="0" u="none" strike="noStrike">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gridSpan="2">
                  <a:txBody>
                    <a:bodyPr/>
                    <a:lstStyle/>
                    <a:p>
                      <a:pPr algn="l" fontAlgn="b"/>
                      <a:r>
                        <a:rPr lang="en-US" sz="1500" b="1" i="0" u="none" strike="noStrike">
                          <a:solidFill>
                            <a:schemeClr val="tx1"/>
                          </a:solidFill>
                          <a:effectLst/>
                          <a:latin typeface="Calibri" panose="020F0502020204030204" pitchFamily="34" charset="0"/>
                        </a:rPr>
                        <a:t>Infant</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500" b="1" i="0" u="none" strike="noStrike">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gridSpan="2">
                  <a:txBody>
                    <a:bodyPr/>
                    <a:lstStyle/>
                    <a:p>
                      <a:pPr algn="l" fontAlgn="b"/>
                      <a:r>
                        <a:rPr lang="en-US" sz="1500" b="1" i="0" u="none" strike="noStrike">
                          <a:solidFill>
                            <a:schemeClr val="tx1"/>
                          </a:solidFill>
                          <a:effectLst/>
                          <a:latin typeface="Calibri" panose="020F0502020204030204" pitchFamily="34" charset="0"/>
                        </a:rPr>
                        <a:t>Mother</a:t>
                      </a:r>
                    </a:p>
                  </a:txBody>
                  <a:tcPr marL="8139" marR="8139" marT="8139" marB="0" anchor="b">
                    <a:lnL>
                      <a:noFill/>
                    </a:lnL>
                    <a:lnR>
                      <a:noFill/>
                    </a:lnR>
                    <a:lnT>
                      <a:noFill/>
                    </a:lnT>
                    <a:lnB>
                      <a:noFill/>
                    </a:lnB>
                  </a:tcPr>
                </a:tc>
                <a:tc hMerge="1">
                  <a:txBody>
                    <a:bodyPr/>
                    <a:lstStyle/>
                    <a:p>
                      <a:endParaRPr lang="en-US"/>
                    </a:p>
                  </a:txBody>
                  <a:tcPr/>
                </a:tc>
                <a:tc gridSpan="2">
                  <a:txBody>
                    <a:bodyPr/>
                    <a:lstStyle/>
                    <a:p>
                      <a:pPr algn="l" fontAlgn="b"/>
                      <a:endParaRPr lang="en-US" sz="1500" b="1" i="0" u="none" strike="noStrike">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gridSpan="3">
                  <a:txBody>
                    <a:bodyPr/>
                    <a:lstStyle/>
                    <a:p>
                      <a:pPr algn="l" fontAlgn="b"/>
                      <a:r>
                        <a:rPr lang="en-US" sz="1500" b="1" i="0" u="none" strike="noStrike" dirty="0">
                          <a:solidFill>
                            <a:schemeClr val="tx1"/>
                          </a:solidFill>
                          <a:effectLst/>
                          <a:latin typeface="Calibri" panose="020F0502020204030204" pitchFamily="34" charset="0"/>
                        </a:rPr>
                        <a:t>Mother Delivery History</a:t>
                      </a:r>
                    </a:p>
                  </a:txBody>
                  <a:tcPr marL="8139" marR="8139" marT="8139" marB="0" anchor="b">
                    <a:lnL>
                      <a:noFill/>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algn="l" fontAlgn="b"/>
                      <a:r>
                        <a:rPr lang="en-US" sz="1500" b="1" i="0" u="none" strike="noStrike">
                          <a:solidFill>
                            <a:schemeClr val="tx1"/>
                          </a:solidFill>
                          <a:effectLst/>
                          <a:latin typeface="Calibri" panose="020F0502020204030204" pitchFamily="34" charset="0"/>
                        </a:rPr>
                        <a:t>Father</a:t>
                      </a:r>
                    </a:p>
                  </a:txBody>
                  <a:tcPr marL="8139" marR="8139" marT="8139" marB="0" anchor="b">
                    <a:lnL>
                      <a:noFill/>
                    </a:lnL>
                    <a:lnR>
                      <a:noFill/>
                    </a:lnR>
                    <a:lnT>
                      <a:noFill/>
                    </a:lnT>
                    <a:lnB>
                      <a:noFill/>
                    </a:lnB>
                  </a:tcPr>
                </a:tc>
                <a:tc hMerge="1">
                  <a:txBody>
                    <a:bodyPr/>
                    <a:lstStyle/>
                    <a:p>
                      <a:endParaRPr lang="en-US"/>
                    </a:p>
                  </a:txBody>
                  <a:tcPr/>
                </a:tc>
              </a:tr>
              <a:tr h="391182">
                <a:tc gridSpan="2">
                  <a:txBody>
                    <a:bodyPr/>
                    <a:lstStyle/>
                    <a:p>
                      <a:pPr algn="l" rtl="0" fontAlgn="b"/>
                      <a:r>
                        <a:rPr lang="en-US" sz="1400" b="1" i="0" u="none" strike="noStrike" dirty="0" err="1">
                          <a:solidFill>
                            <a:schemeClr val="tx1"/>
                          </a:solidFill>
                          <a:effectLst/>
                          <a:latin typeface="Calibri" panose="020F0502020204030204" pitchFamily="34" charset="0"/>
                        </a:rPr>
                        <a:t>source_year</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rtl="0" fontAlgn="b"/>
                      <a:r>
                        <a:rPr lang="en-US" sz="1400" b="1" i="0" u="none" strike="noStrike">
                          <a:solidFill>
                            <a:schemeClr val="tx1"/>
                          </a:solidFill>
                          <a:effectLst/>
                          <a:latin typeface="Calibri" panose="020F0502020204030204" pitchFamily="34" charset="0"/>
                        </a:rPr>
                        <a:t>is_male</a:t>
                      </a: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4">
                  <a:txBody>
                    <a:bodyPr/>
                    <a:lstStyle/>
                    <a:p>
                      <a:pPr algn="l" rtl="0" fontAlgn="b"/>
                      <a:r>
                        <a:rPr lang="en-US" sz="1400" b="1" i="0" u="none" strike="noStrike" dirty="0" err="1">
                          <a:solidFill>
                            <a:schemeClr val="tx1"/>
                          </a:solidFill>
                          <a:effectLst/>
                          <a:latin typeface="Calibri" panose="020F0502020204030204" pitchFamily="34" charset="0"/>
                        </a:rPr>
                        <a:t>mother_residence_state</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l" rtl="0" fontAlgn="b"/>
                      <a:r>
                        <a:rPr lang="en-US" sz="1400" b="1" i="0" u="none" strike="noStrike">
                          <a:solidFill>
                            <a:schemeClr val="tx1"/>
                          </a:solidFill>
                          <a:effectLst/>
                          <a:latin typeface="Calibri" panose="020F0502020204030204" pitchFamily="34" charset="0"/>
                        </a:rPr>
                        <a:t>born_alive_alive</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dirty="0" err="1">
                          <a:solidFill>
                            <a:schemeClr val="tx1"/>
                          </a:solidFill>
                          <a:effectLst/>
                          <a:latin typeface="Calibri" panose="020F0502020204030204" pitchFamily="34" charset="0"/>
                        </a:rPr>
                        <a:t>father_race</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r>
              <a:tr h="391182">
                <a:tc>
                  <a:txBody>
                    <a:bodyPr/>
                    <a:lstStyle/>
                    <a:p>
                      <a:pPr algn="l" rtl="0" fontAlgn="b"/>
                      <a:r>
                        <a:rPr lang="en-US" sz="1400" b="1" i="0" u="none" strike="noStrike" dirty="0">
                          <a:solidFill>
                            <a:schemeClr val="tx1"/>
                          </a:solidFill>
                          <a:effectLst/>
                          <a:latin typeface="Calibri" panose="020F0502020204030204" pitchFamily="34" charset="0"/>
                        </a:rPr>
                        <a:t>year</a:t>
                      </a: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a:solidFill>
                            <a:schemeClr val="tx1"/>
                          </a:solidFill>
                          <a:effectLst/>
                          <a:latin typeface="Calibri" panose="020F0502020204030204" pitchFamily="34" charset="0"/>
                        </a:rPr>
                        <a:t>child_race</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chemeClr val="tx1"/>
                          </a:solidFill>
                          <a:effectLst/>
                          <a:latin typeface="Calibri" panose="020F0502020204030204" pitchFamily="34" charset="0"/>
                        </a:rPr>
                        <a:t>mother_race</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dirty="0">
                        <a:solidFill>
                          <a:schemeClr val="tx1"/>
                        </a:solidFill>
                      </a:endParaRPr>
                    </a:p>
                  </a:txBody>
                  <a:tcPr marL="8139" marR="8139" marT="8139" marB="0" anchor="b">
                    <a:lnL>
                      <a:noFill/>
                    </a:lnL>
                    <a:lnR>
                      <a:noFill/>
                    </a:lnR>
                    <a:lnT>
                      <a:noFill/>
                    </a:lnT>
                    <a:lnB>
                      <a:noFill/>
                    </a:lnB>
                  </a:tcPr>
                </a:tc>
                <a:tc gridSpan="2">
                  <a:txBody>
                    <a:bodyPr/>
                    <a:lstStyle/>
                    <a:p>
                      <a:pPr algn="l" rtl="0" fontAlgn="b"/>
                      <a:r>
                        <a:rPr lang="en-US" sz="1400" b="1" i="0" u="none" strike="noStrike">
                          <a:solidFill>
                            <a:schemeClr val="tx1"/>
                          </a:solidFill>
                          <a:effectLst/>
                          <a:latin typeface="Calibri" panose="020F0502020204030204" pitchFamily="34" charset="0"/>
                        </a:rPr>
                        <a:t>born_alive_dead</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dirty="0" err="1">
                          <a:solidFill>
                            <a:schemeClr val="tx1"/>
                          </a:solidFill>
                          <a:effectLst/>
                          <a:latin typeface="Calibri" panose="020F0502020204030204" pitchFamily="34" charset="0"/>
                        </a:rPr>
                        <a:t>father_age</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r>
              <a:tr h="391182">
                <a:tc>
                  <a:txBody>
                    <a:bodyPr/>
                    <a:lstStyle/>
                    <a:p>
                      <a:pPr algn="l" rtl="0" fontAlgn="b"/>
                      <a:r>
                        <a:rPr lang="en-US" sz="1400" b="1" i="0" u="none" strike="noStrike" dirty="0">
                          <a:solidFill>
                            <a:schemeClr val="tx1"/>
                          </a:solidFill>
                          <a:effectLst/>
                          <a:latin typeface="Calibri" panose="020F0502020204030204" pitchFamily="34" charset="0"/>
                        </a:rPr>
                        <a:t>month</a:t>
                      </a: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a:solidFill>
                            <a:schemeClr val="tx1"/>
                          </a:solidFill>
                          <a:effectLst/>
                          <a:latin typeface="Calibri" panose="020F0502020204030204" pitchFamily="34" charset="0"/>
                        </a:rPr>
                        <a:t>weight_pounds</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chemeClr val="tx1"/>
                          </a:solidFill>
                          <a:effectLst/>
                          <a:latin typeface="Calibri" panose="020F0502020204030204" pitchFamily="34" charset="0"/>
                        </a:rPr>
                        <a:t>mother_age</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solidFill>
                          <a:schemeClr val="tx1"/>
                        </a:solidFill>
                      </a:endParaRPr>
                    </a:p>
                  </a:txBody>
                  <a:tcPr marL="8139" marR="8139" marT="8139" marB="0" anchor="b">
                    <a:lnL>
                      <a:noFill/>
                    </a:lnL>
                    <a:lnR>
                      <a:noFill/>
                    </a:lnR>
                    <a:lnT>
                      <a:noFill/>
                    </a:lnT>
                    <a:lnB>
                      <a:noFill/>
                    </a:lnB>
                  </a:tcPr>
                </a:tc>
                <a:tc gridSpan="2">
                  <a:txBody>
                    <a:bodyPr/>
                    <a:lstStyle/>
                    <a:p>
                      <a:pPr algn="l" rtl="0" fontAlgn="b"/>
                      <a:r>
                        <a:rPr lang="en-US" sz="1400" b="1" i="0" u="none" strike="noStrike" dirty="0" err="1">
                          <a:solidFill>
                            <a:schemeClr val="tx1"/>
                          </a:solidFill>
                          <a:effectLst/>
                          <a:latin typeface="Calibri" panose="020F0502020204030204" pitchFamily="34" charset="0"/>
                        </a:rPr>
                        <a:t>born_dead</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dirty="0" err="1">
                          <a:solidFill>
                            <a:schemeClr val="tx1"/>
                          </a:solidFill>
                          <a:effectLst/>
                          <a:latin typeface="Calibri" panose="020F0502020204030204" pitchFamily="34" charset="0"/>
                        </a:rPr>
                        <a:t>record_weight</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r>
              <a:tr h="391182">
                <a:tc>
                  <a:txBody>
                    <a:bodyPr/>
                    <a:lstStyle/>
                    <a:p>
                      <a:pPr algn="l" rtl="0" fontAlgn="b"/>
                      <a:r>
                        <a:rPr lang="en-US" sz="1400" b="1" i="0" u="none" strike="noStrike">
                          <a:solidFill>
                            <a:schemeClr val="tx1"/>
                          </a:solidFill>
                          <a:effectLst/>
                          <a:latin typeface="Calibri" panose="020F0502020204030204" pitchFamily="34" charset="0"/>
                        </a:rPr>
                        <a:t>day</a:t>
                      </a: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rtl="0" fontAlgn="b"/>
                      <a:r>
                        <a:rPr lang="en-US" sz="1400" b="1" i="0" u="none" strike="noStrike">
                          <a:solidFill>
                            <a:schemeClr val="tx1"/>
                          </a:solidFill>
                          <a:effectLst/>
                          <a:latin typeface="Calibri" panose="020F0502020204030204" pitchFamily="34" charset="0"/>
                        </a:rPr>
                        <a:t>plurality</a:t>
                      </a: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chemeClr val="tx1"/>
                          </a:solidFill>
                          <a:effectLst/>
                          <a:latin typeface="Calibri" panose="020F0502020204030204" pitchFamily="34" charset="0"/>
                        </a:rPr>
                        <a:t>gestation_weeks</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solidFill>
                          <a:schemeClr val="tx1"/>
                        </a:solidFill>
                      </a:endParaRPr>
                    </a:p>
                  </a:txBody>
                  <a:tcPr marL="8139" marR="8139" marT="8139" marB="0" anchor="b">
                    <a:lnL>
                      <a:noFill/>
                    </a:lnL>
                    <a:lnR>
                      <a:noFill/>
                    </a:lnR>
                    <a:lnT>
                      <a:noFill/>
                    </a:lnT>
                    <a:lnB>
                      <a:noFill/>
                    </a:lnB>
                  </a:tcPr>
                </a:tc>
                <a:tc gridSpan="2">
                  <a:txBody>
                    <a:bodyPr/>
                    <a:lstStyle/>
                    <a:p>
                      <a:pPr algn="l" rtl="0" fontAlgn="b"/>
                      <a:r>
                        <a:rPr lang="en-US" sz="1400" b="1" i="0" u="none" strike="noStrike">
                          <a:solidFill>
                            <a:schemeClr val="tx1"/>
                          </a:solidFill>
                          <a:effectLst/>
                          <a:latin typeface="Calibri" panose="020F0502020204030204" pitchFamily="34" charset="0"/>
                        </a:rPr>
                        <a:t>ever_born</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rtl="0" fontAlgn="b"/>
                      <a:r>
                        <a:rPr lang="en-US" sz="1400" b="1" i="0" u="none" strike="noStrike">
                          <a:solidFill>
                            <a:schemeClr val="tx1"/>
                          </a:solidFill>
                          <a:effectLst/>
                          <a:latin typeface="Calibri" panose="020F0502020204030204" pitchFamily="34" charset="0"/>
                        </a:rPr>
                        <a:t>wday</a:t>
                      </a: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a:solidFill>
                            <a:schemeClr val="tx1"/>
                          </a:solidFill>
                          <a:effectLst/>
                          <a:latin typeface="Calibri" panose="020F0502020204030204" pitchFamily="34" charset="0"/>
                        </a:rPr>
                        <a:t>apgar_1min</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rtl="0" fontAlgn="b"/>
                      <a:r>
                        <a:rPr lang="en-US" sz="1400" b="1" i="0" u="none" strike="noStrike" dirty="0" err="1">
                          <a:solidFill>
                            <a:schemeClr val="tx1"/>
                          </a:solidFill>
                          <a:effectLst/>
                          <a:latin typeface="Calibri" panose="020F0502020204030204" pitchFamily="34" charset="0"/>
                        </a:rPr>
                        <a:t>lmp</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gridSpan="2">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solidFill>
                          <a:schemeClr val="tx1"/>
                        </a:solidFill>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rtl="0" fontAlgn="b"/>
                      <a:r>
                        <a:rPr lang="en-US" sz="1400" b="1" i="0" u="none" strike="noStrike">
                          <a:solidFill>
                            <a:schemeClr val="tx1"/>
                          </a:solidFill>
                          <a:effectLst/>
                          <a:latin typeface="Calibri" panose="020F0502020204030204" pitchFamily="34" charset="0"/>
                        </a:rPr>
                        <a:t>state</a:t>
                      </a: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a:solidFill>
                            <a:schemeClr val="tx1"/>
                          </a:solidFill>
                          <a:effectLst/>
                          <a:latin typeface="Calibri" panose="020F0502020204030204" pitchFamily="34" charset="0"/>
                        </a:rPr>
                        <a:t>apgar_5min</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chemeClr val="tx1"/>
                          </a:solidFill>
                          <a:effectLst/>
                          <a:latin typeface="Calibri" panose="020F0502020204030204" pitchFamily="34" charset="0"/>
                        </a:rPr>
                        <a:t>mother_birth_state</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solidFill>
                          <a:schemeClr val="tx1"/>
                        </a:solidFill>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rtl="0" fontAlgn="b"/>
                      <a:endParaRPr lang="en-US" sz="1400" b="1" i="0" u="none" strike="noStrike">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endParaRPr lang="en-US" sz="1400" b="1" i="0" u="none" strike="noStrike">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smtClean="0">
                          <a:solidFill>
                            <a:schemeClr val="tx1"/>
                          </a:solidFill>
                          <a:effectLst/>
                          <a:latin typeface="Calibri" panose="020F0502020204030204" pitchFamily="34" charset="0"/>
                        </a:rPr>
                        <a:t>Mother_married</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endParaRPr lang="en-US">
                        <a:solidFill>
                          <a:schemeClr val="tx1"/>
                        </a:solidFill>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chemeClr val="tx1"/>
                          </a:solidFill>
                          <a:effectLst/>
                          <a:latin typeface="Calibri" panose="020F0502020204030204" pitchFamily="34" charset="0"/>
                        </a:rPr>
                        <a:t>cigarette_use</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solidFill>
                          <a:schemeClr val="tx1"/>
                        </a:solidFill>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chemeClr val="tx1"/>
                          </a:solidFill>
                          <a:effectLst/>
                          <a:latin typeface="Calibri" panose="020F0502020204030204" pitchFamily="34" charset="0"/>
                        </a:rPr>
                        <a:t>cigarettes_per_day</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dirty="0">
                        <a:solidFill>
                          <a:schemeClr val="tx1"/>
                        </a:solidFill>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smtClean="0">
                          <a:solidFill>
                            <a:schemeClr val="tx1"/>
                          </a:solidFill>
                          <a:effectLst/>
                          <a:latin typeface="Calibri" panose="020F0502020204030204" pitchFamily="34" charset="0"/>
                        </a:rPr>
                        <a:t>alcohol_use</a:t>
                      </a:r>
                      <a:endParaRPr lang="en-US" sz="1400" b="1" i="0" u="none" strike="noStrike" dirty="0" smtClean="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solidFill>
                          <a:schemeClr val="tx1"/>
                        </a:solidFill>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chemeClr val="tx1"/>
                          </a:solidFill>
                          <a:effectLst/>
                          <a:latin typeface="Calibri" panose="020F0502020204030204" pitchFamily="34" charset="0"/>
                        </a:rPr>
                        <a:t>drinks_per_week</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solidFill>
                          <a:schemeClr val="tx1"/>
                        </a:solidFill>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gridSpan="4">
                  <a:txBody>
                    <a:bodyPr/>
                    <a:lstStyle/>
                    <a:p>
                      <a:pPr algn="l" rtl="0" fontAlgn="b"/>
                      <a:r>
                        <a:rPr lang="en-US" sz="1400" b="1" i="0" u="none" strike="noStrike" dirty="0" err="1">
                          <a:solidFill>
                            <a:schemeClr val="tx1"/>
                          </a:solidFill>
                          <a:effectLst/>
                          <a:latin typeface="Calibri" panose="020F0502020204030204" pitchFamily="34" charset="0"/>
                        </a:rPr>
                        <a:t>weight_gain_pounds</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chemeClr val="tx1"/>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chemeClr val="tx1"/>
                        </a:solidFill>
                        <a:effectLst/>
                        <a:latin typeface="Arial" panose="020B0604020202020204" pitchFamily="34" charset="0"/>
                      </a:endParaRPr>
                    </a:p>
                  </a:txBody>
                  <a:tcPr marL="8139" marR="8139" marT="8139" marB="0" anchor="b">
                    <a:lnL>
                      <a:noFill/>
                    </a:lnL>
                    <a:lnR>
                      <a:noFill/>
                    </a:lnR>
                    <a:lnT>
                      <a:noFill/>
                    </a:lnT>
                    <a:lnB>
                      <a:noFill/>
                    </a:lnB>
                  </a:tcPr>
                </a:tc>
              </a:tr>
            </a:tbl>
          </a:graphicData>
        </a:graphic>
      </p:graphicFrame>
      <p:cxnSp>
        <p:nvCxnSpPr>
          <p:cNvPr id="6" name="Straight Connector 5"/>
          <p:cNvCxnSpPr/>
          <p:nvPr/>
        </p:nvCxnSpPr>
        <p:spPr>
          <a:xfrm>
            <a:off x="928048" y="1392072"/>
            <a:ext cx="9485194" cy="40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28048" y="928048"/>
            <a:ext cx="9485194" cy="27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28048" y="5964069"/>
            <a:ext cx="9485194" cy="13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930555" y="254706"/>
            <a:ext cx="4380931" cy="523220"/>
          </a:xfrm>
          <a:prstGeom prst="rect">
            <a:avLst/>
          </a:prstGeom>
        </p:spPr>
        <p:txBody>
          <a:bodyPr wrap="square">
            <a:spAutoFit/>
          </a:bodyPr>
          <a:lstStyle/>
          <a:p>
            <a:r>
              <a:rPr lang="en-US" sz="2800" b="1" dirty="0" smtClean="0">
                <a:latin typeface="+mj-lt"/>
              </a:rPr>
              <a:t>Variables in the Dataset</a:t>
            </a:r>
            <a:endParaRPr lang="en-US" sz="2800" dirty="0">
              <a:latin typeface="+mj-lt"/>
            </a:endParaRPr>
          </a:p>
        </p:txBody>
      </p:sp>
    </p:spTree>
    <p:extLst>
      <p:ext uri="{BB962C8B-B14F-4D97-AF65-F5344CB8AC3E}">
        <p14:creationId xmlns:p14="http://schemas.microsoft.com/office/powerpoint/2010/main" val="11261055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06515554"/>
              </p:ext>
            </p:extLst>
          </p:nvPr>
        </p:nvGraphicFramePr>
        <p:xfrm>
          <a:off x="1473956" y="1269229"/>
          <a:ext cx="9321423" cy="4804024"/>
        </p:xfrm>
        <a:graphic>
          <a:graphicData uri="http://schemas.openxmlformats.org/drawingml/2006/table">
            <a:tbl>
              <a:tblPr/>
              <a:tblGrid>
                <a:gridCol w="548319"/>
                <a:gridCol w="548319"/>
                <a:gridCol w="548319"/>
                <a:gridCol w="548319"/>
                <a:gridCol w="548319"/>
                <a:gridCol w="548319"/>
                <a:gridCol w="548319"/>
                <a:gridCol w="548319"/>
                <a:gridCol w="548319"/>
                <a:gridCol w="548319"/>
                <a:gridCol w="548319"/>
                <a:gridCol w="548319"/>
                <a:gridCol w="548319"/>
                <a:gridCol w="548319"/>
                <a:gridCol w="548319"/>
                <a:gridCol w="548319"/>
                <a:gridCol w="548319"/>
              </a:tblGrid>
              <a:tr h="130686">
                <a:tc>
                  <a:txBody>
                    <a:bodyPr/>
                    <a:lstStyle/>
                    <a:p>
                      <a:pPr algn="l" fontAlgn="ctr"/>
                      <a:r>
                        <a:rPr lang="en-US" sz="800" b="1" i="0" u="none" strike="noStrike" dirty="0">
                          <a:solidFill>
                            <a:srgbClr val="000000"/>
                          </a:solidFill>
                          <a:effectLst/>
                          <a:latin typeface="Arial" panose="020B0604020202020204" pitchFamily="34" charset="0"/>
                        </a:rPr>
                        <a:t>State</a:t>
                      </a:r>
                    </a:p>
                  </a:txBody>
                  <a:tcPr marL="5911" marR="5911" marT="5911" marB="0" anchor="ctr">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KY</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LA</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MA</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MD</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ME</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MI</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MN</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MO</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MS</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MT</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NC</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ND</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NE</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NH</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NJ</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NM</a:t>
                      </a:r>
                    </a:p>
                  </a:txBody>
                  <a:tcPr marL="5911" marR="5911" marT="5911" marB="0" anchor="b">
                    <a:lnL>
                      <a:noFill/>
                    </a:lnL>
                    <a:lnR>
                      <a:noFill/>
                    </a:lnR>
                    <a:lnT>
                      <a:noFill/>
                    </a:lnT>
                    <a:lnB>
                      <a:noFill/>
                    </a:lnB>
                  </a:tcPr>
                </a:tc>
              </a:tr>
              <a:tr h="255328">
                <a:tc>
                  <a:txBody>
                    <a:bodyPr/>
                    <a:lstStyle/>
                    <a:p>
                      <a:pPr algn="ctr" fontAlgn="t"/>
                      <a:r>
                        <a:rPr lang="en-US" sz="800" b="1" i="0" u="none" strike="noStrike">
                          <a:solidFill>
                            <a:srgbClr val="000000"/>
                          </a:solidFill>
                          <a:effectLst/>
                          <a:latin typeface="Arial" panose="020B0604020202020204" pitchFamily="34" charset="0"/>
                        </a:rPr>
                        <a:t>Parameter</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r>
              <a:tr h="257756">
                <a:tc>
                  <a:txBody>
                    <a:bodyPr/>
                    <a:lstStyle/>
                    <a:p>
                      <a:pPr algn="ctr" fontAlgn="t"/>
                      <a:r>
                        <a:rPr lang="en-US" sz="800" b="1" i="0" u="none" strike="noStrike">
                          <a:solidFill>
                            <a:srgbClr val="000000"/>
                          </a:solidFill>
                          <a:effectLst/>
                          <a:latin typeface="Arial" panose="020B0604020202020204" pitchFamily="34" charset="0"/>
                        </a:rPr>
                        <a:t>Intercept</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2.2842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3.5215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1.5685</a:t>
                      </a:r>
                    </a:p>
                  </a:txBody>
                  <a:tcPr marL="5911" marR="5911" marT="5911" marB="0">
                    <a:lnL>
                      <a:noFill/>
                    </a:lnL>
                    <a:lnR>
                      <a:noFill/>
                    </a:lnR>
                    <a:lnT>
                      <a:noFill/>
                    </a:lnT>
                    <a:lnB>
                      <a:noFill/>
                    </a:lnB>
                  </a:tcPr>
                </a:tc>
                <a:tc>
                  <a:txBody>
                    <a:bodyPr/>
                    <a:lstStyle/>
                    <a:p>
                      <a:pPr algn="r" fontAlgn="t"/>
                      <a:r>
                        <a:rPr lang="en-US" sz="800" b="1" i="0" u="none" strike="noStrike" dirty="0">
                          <a:solidFill>
                            <a:srgbClr val="000000"/>
                          </a:solidFill>
                          <a:effectLst/>
                          <a:latin typeface="Arial" panose="020B0604020202020204" pitchFamily="34" charset="0"/>
                        </a:rPr>
                        <a:t>2.8496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14.2614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44.5987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0.9121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2.1851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3.4937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2.6337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2.3877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-0.2517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2.3786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0.1199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2.8221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11.4415</a:t>
                      </a:r>
                    </a:p>
                  </a:txBody>
                  <a:tcPr marL="5911" marR="5911" marT="5911" marB="0">
                    <a:lnL>
                      <a:noFill/>
                    </a:lnL>
                    <a:lnR>
                      <a:noFill/>
                    </a:lnR>
                    <a:lnT>
                      <a:noFill/>
                    </a:lnT>
                    <a:lnB>
                      <a:noFill/>
                    </a:lnB>
                  </a:tcPr>
                </a:tc>
              </a:tr>
              <a:tr h="386633">
                <a:tc>
                  <a:txBody>
                    <a:bodyPr/>
                    <a:lstStyle/>
                    <a:p>
                      <a:pPr algn="ctr" fontAlgn="t"/>
                      <a:r>
                        <a:rPr lang="en-US" sz="800" b="1" i="0" u="none" strike="noStrike">
                          <a:solidFill>
                            <a:srgbClr val="000000"/>
                          </a:solidFill>
                          <a:effectLst/>
                          <a:latin typeface="Arial" panose="020B0604020202020204" pitchFamily="34" charset="0"/>
                        </a:rPr>
                        <a:t>weight_gain_pounds</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-0.0089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-0.0092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-0.0151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-0.0251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-0.0065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-0.0045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-0.0125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-0.0089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-0.0127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-0.0201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-0.0191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-0.0042</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is_male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0.3069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0.3548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0.3282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0.2688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0.1901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0.3317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0.2921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0.3253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0.2982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0.2705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0.316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0.3365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0.286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0.3381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0.2246</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pl</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-4.3061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-5.4196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-4.4998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-4.9843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-16.958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-46.871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-4.3758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-4.6146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-5.4459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-4.5694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-4.8308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-3.6619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-4.7848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-3.2362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-5.1491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-13.754</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pl</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-1.8294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-2.8867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-2.1521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-2.6022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-14.451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-2.2397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-2.194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-2.8094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-2.1292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-2.3573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-1.2629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-2.2691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-0.9664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-2.6516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-11.427</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gw</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4.3995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4.5426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5.5678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5.0949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4.9058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5.0342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5.5482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5.2115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4.3569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5.423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4.9901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5.5482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5.1872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5.6001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4.7027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4.0789</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gw</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2.1944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1.9626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2.5666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2.292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2.6055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2.3226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2.6692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2.3982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2.0071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2.3063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2.3438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2.6762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2.42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2.8064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2.275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2.1436</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mage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-0.3441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-0.1152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-0.1048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-0.3689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-0.768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-0.3293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-0.1192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-0.2827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-0.3315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-0.2904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-0.2311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0.2448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-0.0494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-0.2487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-0.187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-0.228</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mage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-0.3403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-0.2117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-0.1327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-0.2268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-0.6666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-0.2765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-0.1395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-0.3177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-0.3605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-0.3569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-0.1868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0.1807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-0.1114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-0.3658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-0.1271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-0.2067</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mrace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-0.4245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-0.5261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-0.1939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-0.4381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-0.3381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-0.5376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-0.5832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-0.5408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-0.4674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-0.9231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-0.4898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-0.2273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-0.4584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-0.286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-0.4273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mrace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0.0395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-0.3793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-0.6163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-0.3724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-1.6631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-0.956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-0.6262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-0.6823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-0.7571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-1.334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-0.2438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-0.3136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-0.617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-0.1661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-0.0693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-0.606</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mrace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-0.4778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-0.1163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-0.0422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-0.1536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0.1202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-0.1188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-0.2101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-0.5162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-0.2801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-0.4978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-0.3011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0.3023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0.0876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-0.0441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-0.3114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-0.4054</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mrace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-0.1158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0.3816</a:t>
                      </a:r>
                    </a:p>
                  </a:txBody>
                  <a:tcPr marL="5911" marR="5911" marT="591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-0.0624</a:t>
                      </a:r>
                    </a:p>
                  </a:txBody>
                  <a:tcPr marL="5911" marR="5911" marT="591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r>
              <a:tr h="386633">
                <a:tc>
                  <a:txBody>
                    <a:bodyPr/>
                    <a:lstStyle/>
                    <a:p>
                      <a:pPr algn="ctr" fontAlgn="t"/>
                      <a:r>
                        <a:rPr lang="en-US" sz="800" b="1" i="0" u="none" strike="noStrike">
                          <a:solidFill>
                            <a:srgbClr val="000000"/>
                          </a:solidFill>
                          <a:effectLst/>
                          <a:latin typeface="Arial" panose="020B0604020202020204" pitchFamily="34" charset="0"/>
                        </a:rPr>
                        <a:t>mother_married</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-0.0535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0.2147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0.2746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0.0471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0.1764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0.1161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0.2054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0.1503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0.1492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0.1523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0.2438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0.0742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0.1114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0.1856</a:t>
                      </a:r>
                    </a:p>
                  </a:txBody>
                  <a:tcPr marL="5911" marR="5911" marT="5911" marB="0">
                    <a:lnL>
                      <a:noFill/>
                    </a:lnL>
                    <a:lnR>
                      <a:noFill/>
                    </a:lnR>
                    <a:lnT>
                      <a:noFill/>
                    </a:lnT>
                    <a:lnB>
                      <a:noFill/>
                    </a:lnB>
                  </a:tcPr>
                </a:tc>
              </a:tr>
              <a:tr h="257756">
                <a:tc>
                  <a:txBody>
                    <a:bodyPr/>
                    <a:lstStyle/>
                    <a:p>
                      <a:pPr algn="ctr" fontAlgn="t"/>
                      <a:r>
                        <a:rPr lang="en-US" sz="800" b="1" i="0" u="none" strike="noStrike">
                          <a:solidFill>
                            <a:srgbClr val="000000"/>
                          </a:solidFill>
                          <a:effectLst/>
                          <a:latin typeface="Arial" panose="020B0604020202020204" pitchFamily="34" charset="0"/>
                        </a:rPr>
                        <a:t>cigarette_use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-0.7518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-0.6649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-0.7503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-0.8523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-0.7423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-0.6558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-0.5976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-0.7666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-0.7552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-0.6741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-0.8208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-0.7453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-0.6578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-0.9038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-0.6129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-0.7465</a:t>
                      </a:r>
                    </a:p>
                  </a:txBody>
                  <a:tcPr marL="5911" marR="5911" marT="5911" marB="0">
                    <a:lnL>
                      <a:noFill/>
                    </a:lnL>
                    <a:lnR>
                      <a:noFill/>
                    </a:lnR>
                    <a:lnT>
                      <a:noFill/>
                    </a:lnT>
                    <a:lnB>
                      <a:noFill/>
                    </a:lnB>
                  </a:tcPr>
                </a:tc>
              </a:tr>
              <a:tr h="257756">
                <a:tc>
                  <a:txBody>
                    <a:bodyPr/>
                    <a:lstStyle/>
                    <a:p>
                      <a:pPr algn="ctr" fontAlgn="t"/>
                      <a:r>
                        <a:rPr lang="en-US" sz="800" b="1" i="0" u="none" strike="noStrike">
                          <a:solidFill>
                            <a:srgbClr val="000000"/>
                          </a:solidFill>
                          <a:effectLst/>
                          <a:latin typeface="Arial" panose="020B0604020202020204" pitchFamily="34" charset="0"/>
                        </a:rPr>
                        <a:t>alcohol_use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baa</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0.0941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0.2388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0.3061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0.4789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0.196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0.2779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0.3201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0.5331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0.5306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0.7952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0.5639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0.9016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-0.1573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-0.1563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0.6356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0.2349</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bad</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-0.5577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-0.4051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-0.2101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-0.3055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0.0645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-0.5195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-0.3368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-0.4059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-0.2282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-0.2465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0.1595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-0.7124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-0.2121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-0.3498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-0.0325</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bd</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-0.0886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-0.1564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-0.0259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-0.0938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-0.0748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-0.0186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-0.2196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-0.0421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-0.126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-0.0265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0.0697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-0.0034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-0.0939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-0.1013</a:t>
                      </a:r>
                    </a:p>
                  </a:txBody>
                  <a:tcPr marL="5911" marR="5911" marT="5911" marB="0">
                    <a:lnL>
                      <a:noFill/>
                    </a:lnL>
                    <a:lnR>
                      <a:noFill/>
                    </a:lnR>
                    <a:lnT>
                      <a:noFill/>
                    </a:lnT>
                    <a:lnB>
                      <a:noFill/>
                    </a:lnB>
                  </a:tcPr>
                </a:tc>
              </a:tr>
              <a:tr h="257756">
                <a:tc>
                  <a:txBody>
                    <a:bodyPr/>
                    <a:lstStyle/>
                    <a:p>
                      <a:pPr algn="ctr" fontAlgn="t"/>
                      <a:r>
                        <a:rPr lang="en-US" sz="800" b="1" i="0" u="none" strike="noStrike">
                          <a:solidFill>
                            <a:srgbClr val="000000"/>
                          </a:solidFill>
                          <a:effectLst/>
                          <a:latin typeface="Arial" panose="020B0604020202020204" pitchFamily="34" charset="0"/>
                        </a:rPr>
                        <a:t>ever_born</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0.4011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0.1373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0.2045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0.1034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0.4309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0.232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0.2461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0.0347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-0.0291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-0.3129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-0.0045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-0.3873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0.721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0.8073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0.1328</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fage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0.0533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-0.0764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0.2083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0.1914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0.2325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0.0753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-0.0317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0.0236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0.0797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-0.4288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0.1541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-0.0742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0.1291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0.3983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-0.0384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-0.049</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fage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0.0419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-0.1155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-0.0083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-0.0811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0.1398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0.0152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-0.0565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0.00438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-0.1444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0.0177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0.0625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-0.0694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0.0221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-0.0532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-0.0601</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frace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-0.1574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-0.0808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-0.1889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-0.1543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-0.1602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0.0124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-0.0438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-0.0546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0.2531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-0.0863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-0.1974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-0.0255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0.317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-0.1609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-0.1203</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frace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-0.1009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-0.0883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0.2923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-0.5275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-0.312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-0.0005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-0.3072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0.0472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-0.0542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-0.1567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0.1461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1.4591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0.00564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-0.1362</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frace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0.1422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-0.0783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0.00406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0.0899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0.1781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0.0423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0.2364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0.0897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0.0876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0.1415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0.0921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-0.1182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-0.0783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0.5135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0.0354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-0.0881</a:t>
                      </a:r>
                    </a:p>
                  </a:txBody>
                  <a:tcPr marL="5911" marR="5911" marT="5911" marB="0">
                    <a:lnL>
                      <a:noFill/>
                    </a:lnL>
                    <a:lnR>
                      <a:noFill/>
                    </a:lnR>
                    <a:lnT>
                      <a:noFill/>
                    </a:lnT>
                    <a:lnB>
                      <a:noFill/>
                    </a:lnB>
                  </a:tcPr>
                </a:tc>
              </a:tr>
              <a:tr h="130686">
                <a:tc>
                  <a:txBody>
                    <a:bodyPr/>
                    <a:lstStyle/>
                    <a:p>
                      <a:pPr algn="ctr" fontAlgn="t"/>
                      <a:r>
                        <a:rPr lang="en-US" sz="800" b="1" i="0" u="none" strike="noStrike">
                          <a:solidFill>
                            <a:srgbClr val="000000"/>
                          </a:solidFill>
                          <a:effectLst/>
                          <a:latin typeface="Arial" panose="020B0604020202020204" pitchFamily="34" charset="0"/>
                        </a:rPr>
                        <a:t>frace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0.3355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-0.2463</a:t>
                      </a:r>
                    </a:p>
                  </a:txBody>
                  <a:tcPr marL="5911" marR="5911" marT="591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0.1612</a:t>
                      </a:r>
                    </a:p>
                  </a:txBody>
                  <a:tcPr marL="5911" marR="5911" marT="5911" marB="0">
                    <a:lnL>
                      <a:noFill/>
                    </a:lnL>
                    <a:lnR>
                      <a:noFill/>
                    </a:lnR>
                    <a:lnT>
                      <a:noFill/>
                    </a:lnT>
                    <a:lnB>
                      <a:noFill/>
                    </a:lnB>
                  </a:tcPr>
                </a:tc>
                <a:tc>
                  <a:txBody>
                    <a:bodyPr/>
                    <a:lstStyle/>
                    <a:p>
                      <a:pPr algn="l" fontAlgn="b"/>
                      <a:endParaRPr lang="en-US" sz="800" b="1" i="0" u="none" strike="noStrike" dirty="0">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r>
            </a:tbl>
          </a:graphicData>
        </a:graphic>
      </p:graphicFrame>
      <p:sp>
        <p:nvSpPr>
          <p:cNvPr id="5" name="Rectangle 4"/>
          <p:cNvSpPr/>
          <p:nvPr/>
        </p:nvSpPr>
        <p:spPr>
          <a:xfrm>
            <a:off x="3233846" y="562236"/>
            <a:ext cx="5968301" cy="369332"/>
          </a:xfrm>
          <a:prstGeom prst="rect">
            <a:avLst/>
          </a:prstGeom>
        </p:spPr>
        <p:txBody>
          <a:bodyPr wrap="none">
            <a:spAutoFit/>
          </a:bodyPr>
          <a:lstStyle/>
          <a:p>
            <a:r>
              <a:rPr lang="en-US" b="1" dirty="0"/>
              <a:t>Analysis of Maximum Likelihood Estimates for the full model</a:t>
            </a:r>
            <a:endParaRPr lang="en-US" dirty="0"/>
          </a:p>
        </p:txBody>
      </p:sp>
    </p:spTree>
    <p:extLst>
      <p:ext uri="{BB962C8B-B14F-4D97-AF65-F5344CB8AC3E}">
        <p14:creationId xmlns:p14="http://schemas.microsoft.com/office/powerpoint/2010/main" val="914214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87396262"/>
              </p:ext>
            </p:extLst>
          </p:nvPr>
        </p:nvGraphicFramePr>
        <p:xfrm>
          <a:off x="1351116" y="1200999"/>
          <a:ext cx="9648979" cy="5063318"/>
        </p:xfrm>
        <a:graphic>
          <a:graphicData uri="http://schemas.openxmlformats.org/drawingml/2006/table">
            <a:tbl>
              <a:tblPr/>
              <a:tblGrid>
                <a:gridCol w="567587"/>
                <a:gridCol w="567587"/>
                <a:gridCol w="567587"/>
                <a:gridCol w="567587"/>
                <a:gridCol w="567587"/>
                <a:gridCol w="567587"/>
                <a:gridCol w="567587"/>
                <a:gridCol w="567587"/>
                <a:gridCol w="567587"/>
                <a:gridCol w="567587"/>
                <a:gridCol w="567587"/>
                <a:gridCol w="567587"/>
                <a:gridCol w="567587"/>
                <a:gridCol w="567587"/>
                <a:gridCol w="567587"/>
                <a:gridCol w="567587"/>
                <a:gridCol w="567587"/>
              </a:tblGrid>
              <a:tr h="137300">
                <a:tc>
                  <a:txBody>
                    <a:bodyPr/>
                    <a:lstStyle/>
                    <a:p>
                      <a:pPr algn="l" fontAlgn="ctr"/>
                      <a:r>
                        <a:rPr lang="en-US" sz="800" b="1" i="0" u="none" strike="noStrike" dirty="0">
                          <a:solidFill>
                            <a:srgbClr val="000000"/>
                          </a:solidFill>
                          <a:effectLst/>
                          <a:latin typeface="Arial" panose="020B0604020202020204" pitchFamily="34" charset="0"/>
                        </a:rPr>
                        <a:t>State</a:t>
                      </a:r>
                    </a:p>
                  </a:txBody>
                  <a:tcPr marL="5911" marR="5911" marT="5911" marB="0" anchor="ctr">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NV</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NY</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OH</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OK</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OR</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RI</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SC</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SD</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TN</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TX</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UT</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VA</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VT</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WI</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WV</a:t>
                      </a:r>
                    </a:p>
                  </a:txBody>
                  <a:tcPr marL="5911" marR="5911" marT="591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WY</a:t>
                      </a:r>
                    </a:p>
                  </a:txBody>
                  <a:tcPr marL="5911" marR="5911" marT="5911" marB="0" anchor="b">
                    <a:lnL>
                      <a:noFill/>
                    </a:lnL>
                    <a:lnR>
                      <a:noFill/>
                    </a:lnR>
                    <a:lnT>
                      <a:noFill/>
                    </a:lnT>
                    <a:lnB>
                      <a:noFill/>
                    </a:lnB>
                  </a:tcPr>
                </a:tc>
              </a:tr>
              <a:tr h="257824">
                <a:tc>
                  <a:txBody>
                    <a:bodyPr/>
                    <a:lstStyle/>
                    <a:p>
                      <a:pPr algn="ctr" fontAlgn="t"/>
                      <a:r>
                        <a:rPr lang="en-US" sz="800" b="1" i="0" u="none" strike="noStrike">
                          <a:solidFill>
                            <a:srgbClr val="000000"/>
                          </a:solidFill>
                          <a:effectLst/>
                          <a:latin typeface="Arial" panose="020B0604020202020204" pitchFamily="34" charset="0"/>
                        </a:rPr>
                        <a:t>Parameter</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Estimate</a:t>
                      </a:r>
                    </a:p>
                  </a:txBody>
                  <a:tcPr marL="5911" marR="5911" marT="5911" marB="0">
                    <a:lnL>
                      <a:noFill/>
                    </a:lnL>
                    <a:lnR>
                      <a:noFill/>
                    </a:lnR>
                    <a:lnT>
                      <a:noFill/>
                    </a:lnT>
                    <a:lnB>
                      <a:noFill/>
                    </a:lnB>
                  </a:tcPr>
                </a:tc>
              </a:tr>
              <a:tr h="274599">
                <a:tc>
                  <a:txBody>
                    <a:bodyPr/>
                    <a:lstStyle/>
                    <a:p>
                      <a:pPr algn="ctr" fontAlgn="t"/>
                      <a:r>
                        <a:rPr lang="en-US" sz="800" b="1" i="0" u="none" strike="noStrike">
                          <a:solidFill>
                            <a:srgbClr val="000000"/>
                          </a:solidFill>
                          <a:effectLst/>
                          <a:latin typeface="Arial" panose="020B0604020202020204" pitchFamily="34" charset="0"/>
                        </a:rPr>
                        <a:t>Intercept</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3.072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1.8893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2.1037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3.0556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1.4884</a:t>
                      </a:r>
                    </a:p>
                  </a:txBody>
                  <a:tcPr marL="5911" marR="5911" marT="5911" marB="0">
                    <a:lnL>
                      <a:noFill/>
                    </a:lnL>
                    <a:lnR>
                      <a:noFill/>
                    </a:lnR>
                    <a:lnT>
                      <a:noFill/>
                    </a:lnT>
                    <a:lnB>
                      <a:noFill/>
                    </a:lnB>
                  </a:tcPr>
                </a:tc>
                <a:tc>
                  <a:txBody>
                    <a:bodyPr/>
                    <a:lstStyle/>
                    <a:p>
                      <a:pPr algn="r" fontAlgn="t"/>
                      <a:r>
                        <a:rPr lang="en-US" sz="800" b="1" i="0" u="none" strike="noStrike" dirty="0">
                          <a:solidFill>
                            <a:srgbClr val="FF0000"/>
                          </a:solidFill>
                          <a:effectLst/>
                          <a:latin typeface="Arial" panose="020B0604020202020204" pitchFamily="34" charset="0"/>
                        </a:rPr>
                        <a:t>0.7567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1.5407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2.4487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2.4366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2.559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47.494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1.7009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14.6123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2.2629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1.5551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1.7024</a:t>
                      </a:r>
                    </a:p>
                  </a:txBody>
                  <a:tcPr marL="5911" marR="5911" marT="5911" marB="0">
                    <a:lnL>
                      <a:noFill/>
                    </a:lnL>
                    <a:lnR>
                      <a:noFill/>
                    </a:lnR>
                    <a:lnT>
                      <a:noFill/>
                    </a:lnT>
                    <a:lnB>
                      <a:noFill/>
                    </a:lnB>
                  </a:tcPr>
                </a:tc>
              </a:tr>
              <a:tr h="411899">
                <a:tc>
                  <a:txBody>
                    <a:bodyPr/>
                    <a:lstStyle/>
                    <a:p>
                      <a:pPr algn="ctr" fontAlgn="t"/>
                      <a:r>
                        <a:rPr lang="en-US" sz="800" b="1" i="0" u="none" strike="noStrike">
                          <a:solidFill>
                            <a:srgbClr val="000000"/>
                          </a:solidFill>
                          <a:effectLst/>
                          <a:latin typeface="Arial" panose="020B0604020202020204" pitchFamily="34" charset="0"/>
                        </a:rPr>
                        <a:t>weight_gain_pounds</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-0.0091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-0.0129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-0.0173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-0.0168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-0.0023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-0.0147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-0.0207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-0.0054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-0.0068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-0.0129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-0.0209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-0.0167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-0.0084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-0.0178</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is_male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0.2097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0.3059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0.3018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0.3549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0.2788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0.3955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0.3096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0.3193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0.3341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0.2556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0.4223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0.2989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0.466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0.3325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0.3147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0.46</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pl</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-5.4459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-4.3508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-4.3664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-5.2635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-4.004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-3.2372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-3.7944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-4.9505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-4.7167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-4.9171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-49.754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-4.1748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-17.939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-4.63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-4.0925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-2.8417</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pl</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-2.9317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-1.9067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-1.9594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-2.7257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-1.7425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-0.9135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-1.3131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-2.8849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-2.2888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-2.5344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-1.7781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-15.422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-2.2176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-1.7282</a:t>
                      </a:r>
                    </a:p>
                  </a:txBody>
                  <a:tcPr marL="5911" marR="5911" marT="591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gw</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4.3096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4.8447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4.9522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4.7247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5.5949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5.4345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4.8111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5.9335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4.866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4.3926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5.8601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5.1312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5.9555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5.0031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4.6766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3.3151</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gw</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2.2561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2.2262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2.2668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2.2032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2.5934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2.5852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2.229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2.6169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2.3016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2.119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2.5457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2.1315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2.5909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2.466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2.2279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1.8603</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mage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-0.4014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-0.1509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-0.222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-0.4108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-0.2869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-0.3212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-0.3245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-0.5648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-0.312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-0.2282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-0.4553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-0.1645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-0.1128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-0.4191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0.0973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-0.6069</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mage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-0.3455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-0.1057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-0.2178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-0.3973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-0.1248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-0.4181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-0.2551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-0.5316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-0.2651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-0.2921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-0.4163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-0.1537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-0.1125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-0.3672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0.0384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-0.8045</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mrace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-0.3446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-0.4102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-0.4952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-0.4654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-0.4706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-0.4385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-0.5093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-0.3167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-0.6536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-0.499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-0.3749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-0.384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-0.1221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-0.6705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-0.351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-0.4928</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mrace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-0.2812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-0.7038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-0.0316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-0.6798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-0.4316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-0.4323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-0.8192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-1.1897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-0.3794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-0.4564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-0.0255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-7.6521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-1.0298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-0.2298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-0.6399</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mrace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-0.4567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-0.0827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-0.413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-0.1086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0.00818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-0.1359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0.0315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-0.4822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-0.2896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-0.1663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-0.1516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0.3178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-0.4291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0.0757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-0.635</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mrace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0.1175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-0.1285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-0.9887</a:t>
                      </a:r>
                    </a:p>
                  </a:txBody>
                  <a:tcPr marL="5911" marR="5911" marT="591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0.1853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0.4568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-0.0392</a:t>
                      </a:r>
                    </a:p>
                  </a:txBody>
                  <a:tcPr marL="5911" marR="5911" marT="591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0.8137</a:t>
                      </a:r>
                    </a:p>
                  </a:txBody>
                  <a:tcPr marL="5911" marR="5911" marT="591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r>
              <a:tr h="411899">
                <a:tc>
                  <a:txBody>
                    <a:bodyPr/>
                    <a:lstStyle/>
                    <a:p>
                      <a:pPr algn="ctr" fontAlgn="t"/>
                      <a:r>
                        <a:rPr lang="en-US" sz="800" b="1" i="0" u="none" strike="noStrike">
                          <a:solidFill>
                            <a:srgbClr val="000000"/>
                          </a:solidFill>
                          <a:effectLst/>
                          <a:latin typeface="Arial" panose="020B0604020202020204" pitchFamily="34" charset="0"/>
                        </a:rPr>
                        <a:t>mother_married</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0.0119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0.1627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0.1367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0.2101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0.1224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0.1671</a:t>
                      </a:r>
                    </a:p>
                  </a:txBody>
                  <a:tcPr marL="5911" marR="5911" marT="5911" marB="0">
                    <a:lnL>
                      <a:noFill/>
                    </a:lnL>
                    <a:lnR>
                      <a:noFill/>
                    </a:lnR>
                    <a:lnT>
                      <a:noFill/>
                    </a:lnT>
                    <a:lnB>
                      <a:noFill/>
                    </a:lnB>
                  </a:tcPr>
                </a:tc>
                <a:tc>
                  <a:txBody>
                    <a:bodyPr/>
                    <a:lstStyle/>
                    <a:p>
                      <a:pPr algn="r" fontAlgn="t"/>
                      <a:r>
                        <a:rPr lang="en-US" sz="800" b="1" i="0" u="none" strike="noStrike" dirty="0">
                          <a:solidFill>
                            <a:srgbClr val="FF0000"/>
                          </a:solidFill>
                          <a:effectLst/>
                          <a:latin typeface="Arial" panose="020B0604020202020204" pitchFamily="34" charset="0"/>
                        </a:rPr>
                        <a:t>0.1243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0.135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0.204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0.1694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0.2912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0.1676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0.0207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0.1867</a:t>
                      </a:r>
                    </a:p>
                  </a:txBody>
                  <a:tcPr marL="5911" marR="5911" marT="5911" marB="0">
                    <a:lnL>
                      <a:noFill/>
                    </a:lnL>
                    <a:lnR>
                      <a:noFill/>
                    </a:lnR>
                    <a:lnT>
                      <a:noFill/>
                    </a:lnT>
                    <a:lnB>
                      <a:noFill/>
                    </a:lnB>
                  </a:tcPr>
                </a:tc>
              </a:tr>
              <a:tr h="274599">
                <a:tc>
                  <a:txBody>
                    <a:bodyPr/>
                    <a:lstStyle/>
                    <a:p>
                      <a:pPr algn="ctr" fontAlgn="t"/>
                      <a:r>
                        <a:rPr lang="en-US" sz="800" b="1" i="0" u="none" strike="noStrike">
                          <a:solidFill>
                            <a:srgbClr val="000000"/>
                          </a:solidFill>
                          <a:effectLst/>
                          <a:latin typeface="Arial" panose="020B0604020202020204" pitchFamily="34" charset="0"/>
                        </a:rPr>
                        <a:t>cigarette_use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-0.5048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-0.6643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-0.7281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-0.6475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-0.6525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-0.7473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-0.8003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-0.8087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-0.6471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-0.6284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-0.6447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-1.0898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-0.6525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-0.8015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-0.9465</a:t>
                      </a:r>
                    </a:p>
                  </a:txBody>
                  <a:tcPr marL="5911" marR="5911" marT="5911" marB="0">
                    <a:lnL>
                      <a:noFill/>
                    </a:lnL>
                    <a:lnR>
                      <a:noFill/>
                    </a:lnR>
                    <a:lnT>
                      <a:noFill/>
                    </a:lnT>
                    <a:lnB>
                      <a:noFill/>
                    </a:lnB>
                  </a:tcPr>
                </a:tc>
              </a:tr>
              <a:tr h="274599">
                <a:tc>
                  <a:txBody>
                    <a:bodyPr/>
                    <a:lstStyle/>
                    <a:p>
                      <a:pPr algn="ctr" fontAlgn="t"/>
                      <a:r>
                        <a:rPr lang="en-US" sz="800" b="1" i="0" u="none" strike="noStrike">
                          <a:solidFill>
                            <a:srgbClr val="000000"/>
                          </a:solidFill>
                          <a:effectLst/>
                          <a:latin typeface="Arial" panose="020B0604020202020204" pitchFamily="34" charset="0"/>
                        </a:rPr>
                        <a:t>alcohol_use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baa</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0.5241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0.6392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0.1037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0.1729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-0.0481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0.1285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-0.6824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0.7666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0.4901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0.5431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0.4186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0.3356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-0.2128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-1.027</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bad</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-0.3297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-0.2795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-0.2959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-0.3258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-0.3346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-0.5736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-0.267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-0.331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-0.2289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-0.2923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-0.2658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-0.2083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-0.0833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-0.2936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-0.392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-0.5981</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bd</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-0.136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-0.079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-0.0454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0.0561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0.00957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-0.0019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0.025</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-0.0838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-0.084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-0.1155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0.0166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-0.1009</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-0.0779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-0.0358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0.0958</a:t>
                      </a:r>
                    </a:p>
                  </a:txBody>
                  <a:tcPr marL="5911" marR="5911" marT="5911" marB="0">
                    <a:lnL>
                      <a:noFill/>
                    </a:lnL>
                    <a:lnR>
                      <a:noFill/>
                    </a:lnR>
                    <a:lnT>
                      <a:noFill/>
                    </a:lnT>
                    <a:lnB>
                      <a:noFill/>
                    </a:lnB>
                  </a:tcPr>
                </a:tc>
              </a:tr>
              <a:tr h="274599">
                <a:tc>
                  <a:txBody>
                    <a:bodyPr/>
                    <a:lstStyle/>
                    <a:p>
                      <a:pPr algn="ctr" fontAlgn="t"/>
                      <a:r>
                        <a:rPr lang="en-US" sz="800" b="1" i="0" u="none" strike="noStrike">
                          <a:solidFill>
                            <a:srgbClr val="000000"/>
                          </a:solidFill>
                          <a:effectLst/>
                          <a:latin typeface="Arial" panose="020B0604020202020204" pitchFamily="34" charset="0"/>
                        </a:rPr>
                        <a:t>ever_born</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-0.0284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0.361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0.3716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0.6532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0.318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1.3103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-0.2609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-0.0554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0.399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0.292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0.6978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1.3753</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fage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0.0401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0.1171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0.0252</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0.2442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0.0232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0.2761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0.2526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0.1034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0.1421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0.1659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-0.0994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0.1997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-0.2232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0.3867</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fage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-0.0106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-0.0709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-0.0482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-0.0393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0.0406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0.0965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-0.0753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-0.0004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0.0824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-0.0377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0.00559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0.0827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-0.2097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0.4455</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frace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-0.1984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-0.1014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-0.1095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-0.086</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-0.2264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-0.1114</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-0.1608</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0.0472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-0.0757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-0.0962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-0.3793</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-0.225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0.3639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0.0944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-0.36</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frace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-0.1861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0.2373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-0.1247</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-0.1861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-0.2111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-0.4243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-1.079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-0.0453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-0.1283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-0.1337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-0.328</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0.527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1.1434</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0.1746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-0.1305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-0.3078</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frace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0.0319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0.0152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0.00192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-0.0377</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-0.1835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0.00749</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0.0496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0.2851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-0.0071</a:t>
                      </a:r>
                    </a:p>
                  </a:txBody>
                  <a:tcPr marL="5911" marR="5911" marT="591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0.0583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-0.1503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0.0125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0.2551</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0.00926</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0.0625</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-0.0197</a:t>
                      </a:r>
                    </a:p>
                  </a:txBody>
                  <a:tcPr marL="5911" marR="5911" marT="5911" marB="0">
                    <a:lnL>
                      <a:noFill/>
                    </a:lnL>
                    <a:lnR>
                      <a:noFill/>
                    </a:lnR>
                    <a:lnT>
                      <a:noFill/>
                    </a:lnT>
                    <a:lnB>
                      <a:noFill/>
                    </a:lnB>
                  </a:tcPr>
                </a:tc>
              </a:tr>
              <a:tr h="137300">
                <a:tc>
                  <a:txBody>
                    <a:bodyPr/>
                    <a:lstStyle/>
                    <a:p>
                      <a:pPr algn="ctr" fontAlgn="t"/>
                      <a:r>
                        <a:rPr lang="en-US" sz="800" b="1" i="0" u="none" strike="noStrike">
                          <a:solidFill>
                            <a:srgbClr val="000000"/>
                          </a:solidFill>
                          <a:effectLst/>
                          <a:latin typeface="Arial" panose="020B0604020202020204" pitchFamily="34" charset="0"/>
                        </a:rPr>
                        <a:t>frace</a:t>
                      </a:r>
                    </a:p>
                  </a:txBody>
                  <a:tcPr marL="5911" marR="5911" marT="591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0.1903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0.2973</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0.3719</a:t>
                      </a:r>
                    </a:p>
                  </a:txBody>
                  <a:tcPr marL="5911" marR="5911" marT="591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-0.1452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-0.4152</a:t>
                      </a:r>
                    </a:p>
                  </a:txBody>
                  <a:tcPr marL="5911" marR="5911" marT="591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0.0544</a:t>
                      </a:r>
                    </a:p>
                  </a:txBody>
                  <a:tcPr marL="5911" marR="5911" marT="591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-0.6196</a:t>
                      </a:r>
                    </a:p>
                  </a:txBody>
                  <a:tcPr marL="5911" marR="5911" marT="5911" marB="0">
                    <a:lnL>
                      <a:noFill/>
                    </a:lnL>
                    <a:lnR>
                      <a:noFill/>
                    </a:lnR>
                    <a:lnT>
                      <a:noFill/>
                    </a:lnT>
                    <a:lnB>
                      <a:noFill/>
                    </a:lnB>
                  </a:tcPr>
                </a:tc>
                <a:tc>
                  <a:txBody>
                    <a:bodyPr/>
                    <a:lstStyle/>
                    <a:p>
                      <a:pPr algn="l" fontAlgn="b"/>
                      <a:endParaRPr lang="en-US" sz="800" b="1" i="0" u="none" strike="noStrike" dirty="0">
                        <a:solidFill>
                          <a:srgbClr val="000000"/>
                        </a:solidFill>
                        <a:effectLst/>
                        <a:latin typeface="Calibri" panose="020F0502020204030204" pitchFamily="34" charset="0"/>
                      </a:endParaRPr>
                    </a:p>
                  </a:txBody>
                  <a:tcPr marL="5911" marR="5911" marT="5911" marB="0" anchor="b">
                    <a:lnL>
                      <a:noFill/>
                    </a:lnL>
                    <a:lnR>
                      <a:noFill/>
                    </a:lnR>
                    <a:lnT>
                      <a:noFill/>
                    </a:lnT>
                    <a:lnB>
                      <a:noFill/>
                    </a:lnB>
                  </a:tcPr>
                </a:tc>
              </a:tr>
            </a:tbl>
          </a:graphicData>
        </a:graphic>
      </p:graphicFrame>
      <p:sp>
        <p:nvSpPr>
          <p:cNvPr id="5" name="Rectangle 4"/>
          <p:cNvSpPr/>
          <p:nvPr/>
        </p:nvSpPr>
        <p:spPr>
          <a:xfrm>
            <a:off x="2874409" y="666044"/>
            <a:ext cx="5968301" cy="369332"/>
          </a:xfrm>
          <a:prstGeom prst="rect">
            <a:avLst/>
          </a:prstGeom>
        </p:spPr>
        <p:txBody>
          <a:bodyPr wrap="none">
            <a:spAutoFit/>
          </a:bodyPr>
          <a:lstStyle/>
          <a:p>
            <a:r>
              <a:rPr lang="en-US" b="1" dirty="0"/>
              <a:t>Analysis of Maximum Likelihood Estimates for the full model</a:t>
            </a:r>
            <a:endParaRPr lang="en-US" dirty="0"/>
          </a:p>
        </p:txBody>
      </p:sp>
    </p:spTree>
    <p:extLst>
      <p:ext uri="{BB962C8B-B14F-4D97-AF65-F5344CB8AC3E}">
        <p14:creationId xmlns:p14="http://schemas.microsoft.com/office/powerpoint/2010/main" val="6346593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7805" y="0"/>
            <a:ext cx="3824759" cy="1325563"/>
          </a:xfrm>
        </p:spPr>
        <p:txBody>
          <a:bodyPr>
            <a:normAutofit/>
          </a:bodyPr>
          <a:lstStyle/>
          <a:p>
            <a:r>
              <a:rPr lang="en-US" sz="2400" b="1" dirty="0">
                <a:solidFill>
                  <a:prstClr val="black"/>
                </a:solidFill>
              </a:rPr>
              <a:t>Odds Ratio in Full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0430645"/>
              </p:ext>
            </p:extLst>
          </p:nvPr>
        </p:nvGraphicFramePr>
        <p:xfrm>
          <a:off x="749302" y="925058"/>
          <a:ext cx="10199475" cy="5304026"/>
        </p:xfrm>
        <a:graphic>
          <a:graphicData uri="http://schemas.openxmlformats.org/drawingml/2006/table">
            <a:tbl>
              <a:tblPr/>
              <a:tblGrid>
                <a:gridCol w="761998"/>
                <a:gridCol w="566357"/>
                <a:gridCol w="554445"/>
                <a:gridCol w="554445"/>
                <a:gridCol w="554445"/>
                <a:gridCol w="554445"/>
                <a:gridCol w="554445"/>
                <a:gridCol w="554445"/>
                <a:gridCol w="554445"/>
                <a:gridCol w="554445"/>
                <a:gridCol w="554445"/>
                <a:gridCol w="554445"/>
                <a:gridCol w="554445"/>
                <a:gridCol w="554445"/>
                <a:gridCol w="554445"/>
                <a:gridCol w="554445"/>
                <a:gridCol w="554445"/>
                <a:gridCol w="554445"/>
              </a:tblGrid>
              <a:tr h="95745">
                <a:tc>
                  <a:txBody>
                    <a:bodyPr/>
                    <a:lstStyle/>
                    <a:p>
                      <a:pPr algn="l" fontAlgn="ctr"/>
                      <a:r>
                        <a:rPr lang="en-US" sz="800" b="1" i="0" u="none" strike="noStrike" dirty="0">
                          <a:solidFill>
                            <a:srgbClr val="000000"/>
                          </a:solidFill>
                          <a:effectLst/>
                          <a:latin typeface="Arial" panose="020B0604020202020204" pitchFamily="34" charset="0"/>
                          <a:cs typeface="Arial" panose="020B0604020202020204" pitchFamily="34" charset="0"/>
                        </a:rPr>
                        <a:t>State</a:t>
                      </a:r>
                    </a:p>
                  </a:txBody>
                  <a:tcPr marL="3969" marR="3969" marT="3969" marB="0" anchor="ctr">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AK</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AL</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AR</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AZ</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CO</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CT</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DC</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DE</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FL</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GA</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HI</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IA</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ID</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IL</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IN</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KS</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KY</a:t>
                      </a:r>
                    </a:p>
                  </a:txBody>
                  <a:tcPr marL="3969" marR="3969" marT="3969" marB="0" anchor="b">
                    <a:lnL>
                      <a:noFill/>
                    </a:lnL>
                    <a:lnR>
                      <a:noFill/>
                    </a:lnR>
                    <a:lnT>
                      <a:noFill/>
                    </a:lnT>
                    <a:lnB>
                      <a:noFill/>
                    </a:lnB>
                  </a:tcPr>
                </a:tc>
              </a:tr>
              <a:tr h="186749">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Effect</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r>
              <a:tr h="284442">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weight_gain_pounds</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1.003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0.977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0.973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1.003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0.973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0.991</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is_male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1.336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1.373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1.406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1.469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1.384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1.526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1.444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1.451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1.343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1.314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1.355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1.443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1.359</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pl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0.029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0.027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0.036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0.023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0.013</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pl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0.138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0.068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0.308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0.156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0.227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0.398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0.069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0.117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0.137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0.054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0.257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0.108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0.099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0.161</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gw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125.321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76.751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103.683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110.575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106.25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438.049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125.127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317.894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131.162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506.379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93.955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130.669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102.891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117.374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116.341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144.406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81.41</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gw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13.363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7.258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7.317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8.757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9.957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13.541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9.619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13.064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8.843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10.319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10.13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10.803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10.162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11.021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9.012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9.951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8.975</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mage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0.758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0.666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0.736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0.831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0.772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0.799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1.119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0.565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0.717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0.709</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mage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0.648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0.671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0.688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0.694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0.857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0.797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0.759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0.818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1.112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0.515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0.786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0.726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1.122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0.712</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1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0.616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0.558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0.725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0.708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0.706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0.653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0.832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0.639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0.607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0.647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0.539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0.756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0.575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0.579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0.654</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2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0.588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0.844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0.628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0.634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0.686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1.398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3.254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0.882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0.415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0.604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0.359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0.621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1.04</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3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0.649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0.633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a:t>
                      </a:r>
                    </a:p>
                  </a:txBody>
                  <a:tcPr marL="3969" marR="3969" marT="3969" marB="0">
                    <a:lnL>
                      <a:noFill/>
                    </a:lnL>
                    <a:lnR>
                      <a:noFill/>
                    </a:lnR>
                    <a:lnT>
                      <a:noFill/>
                    </a:lnT>
                    <a:lnB>
                      <a:noFill/>
                    </a:lnB>
                  </a:tcPr>
                </a:tc>
                <a:tc>
                  <a:txBody>
                    <a:bodyPr/>
                    <a:lstStyle/>
                    <a:p>
                      <a:pPr algn="r" fontAlgn="t"/>
                      <a:r>
                        <a:rPr lang="en-US" sz="800" b="1" i="0" u="none" strike="noStrike" dirty="0">
                          <a:solidFill>
                            <a:srgbClr val="FF0000"/>
                          </a:solidFill>
                          <a:effectLst/>
                          <a:latin typeface="Arial" panose="020B0604020202020204" pitchFamily="34" charset="0"/>
                          <a:cs typeface="Arial" panose="020B0604020202020204" pitchFamily="34" charset="0"/>
                        </a:rPr>
                        <a:t>0.881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1.036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0.974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1.147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0.837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0.758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0.754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0.773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0.739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0.771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0.62</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4 vs6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0.966</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r>
              <a:tr h="284442">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mother_married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dirty="0">
                          <a:solidFill>
                            <a:srgbClr val="FF0000"/>
                          </a:solidFill>
                          <a:effectLst/>
                          <a:latin typeface="Arial" panose="020B0604020202020204" pitchFamily="34" charset="0"/>
                          <a:cs typeface="Arial" panose="020B0604020202020204" pitchFamily="34" charset="0"/>
                        </a:rPr>
                        <a:t>1.017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1.167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1.039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1.125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1.163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1.244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1.243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1.111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1.188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1.113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1.106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1.174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1.065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0.948</a:t>
                      </a:r>
                    </a:p>
                  </a:txBody>
                  <a:tcPr marL="3969" marR="3969" marT="3969" marB="0">
                    <a:lnL>
                      <a:noFill/>
                    </a:lnL>
                    <a:lnR>
                      <a:noFill/>
                    </a:lnR>
                    <a:lnT>
                      <a:noFill/>
                    </a:lnT>
                    <a:lnB>
                      <a:noFill/>
                    </a:lnB>
                  </a:tcPr>
                </a:tc>
              </a:tr>
              <a:tr h="284442">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cigarette_use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0.491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0.496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0.545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0.486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0.417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0.351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0.516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0.514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0.507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0.611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0.506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0.488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0.463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0.472</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baa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1.112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1.374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1.261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1.306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1.099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1.323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1.034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1.031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1.435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0.681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1.818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2.573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1.361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1.907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0.877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1.099</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bad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0.622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0.689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0.644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0.632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0.755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0.796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0.476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0.681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0.779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2.268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0.639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0.657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0.769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0.573</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bd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0.912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0.845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0.864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0.877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0.886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0.823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0.947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0.974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0.676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0.902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0.895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0.926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0.902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0.915</a:t>
                      </a:r>
                    </a:p>
                  </a:txBody>
                  <a:tcPr marL="3969" marR="3969" marT="3969" marB="0">
                    <a:lnL>
                      <a:noFill/>
                    </a:lnL>
                    <a:lnR>
                      <a:noFill/>
                    </a:lnR>
                    <a:lnT>
                      <a:noFill/>
                    </a:lnT>
                    <a:lnB>
                      <a:noFill/>
                    </a:lnB>
                  </a:tcPr>
                </a:tc>
              </a:tr>
              <a:tr h="284442">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ever_born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1.536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1.397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1.263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1.484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1.76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1.139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1.125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0.804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1.097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0.654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1.206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1.998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1.494</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fage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1.475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0.985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1.576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0.669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0.984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1.063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0.862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1.153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1.094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1.267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1.055</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fage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0.978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0.843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0.883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0.945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0.918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0.914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0.982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1.026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1.071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1.043</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1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0.765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0.884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0.912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0.857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0.814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0.843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0.578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0.892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0.874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0.909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1.051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0.883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0.935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0.906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0.854</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2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0.775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0.845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1.001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0.849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1.615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8.668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0.169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0.842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1.076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0.888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1.644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1.275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0.918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1.001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0.904</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3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1.053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0.986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0.918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1.062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1.163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1.051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1.177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1.163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1.407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1.039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1.174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1.153</a:t>
                      </a:r>
                    </a:p>
                  </a:txBody>
                  <a:tcPr marL="3969" marR="3969" marT="3969" marB="0">
                    <a:lnL>
                      <a:noFill/>
                    </a:lnL>
                    <a:lnR>
                      <a:noFill/>
                    </a:lnR>
                    <a:lnT>
                      <a:noFill/>
                    </a:lnT>
                    <a:lnB>
                      <a:noFill/>
                    </a:lnB>
                  </a:tcPr>
                </a:tc>
              </a:tr>
              <a:tr h="189628">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4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1.238</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1.209</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r>
            </a:tbl>
          </a:graphicData>
        </a:graphic>
      </p:graphicFrame>
    </p:spTree>
    <p:extLst>
      <p:ext uri="{BB962C8B-B14F-4D97-AF65-F5344CB8AC3E}">
        <p14:creationId xmlns:p14="http://schemas.microsoft.com/office/powerpoint/2010/main" val="2924315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222837615"/>
              </p:ext>
            </p:extLst>
          </p:nvPr>
        </p:nvGraphicFramePr>
        <p:xfrm>
          <a:off x="527303" y="886599"/>
          <a:ext cx="10579100" cy="5280141"/>
        </p:xfrm>
        <a:graphic>
          <a:graphicData uri="http://schemas.openxmlformats.org/drawingml/2006/table">
            <a:tbl>
              <a:tblPr/>
              <a:tblGrid>
                <a:gridCol w="702626"/>
                <a:gridCol w="541974"/>
                <a:gridCol w="622300"/>
                <a:gridCol w="622300"/>
                <a:gridCol w="622300"/>
                <a:gridCol w="622300"/>
                <a:gridCol w="622300"/>
                <a:gridCol w="622300"/>
                <a:gridCol w="622300"/>
                <a:gridCol w="622300"/>
                <a:gridCol w="622300"/>
                <a:gridCol w="622300"/>
                <a:gridCol w="622300"/>
                <a:gridCol w="622300"/>
                <a:gridCol w="622300"/>
                <a:gridCol w="622300"/>
                <a:gridCol w="622300"/>
              </a:tblGrid>
              <a:tr h="125889">
                <a:tc>
                  <a:txBody>
                    <a:bodyPr/>
                    <a:lstStyle/>
                    <a:p>
                      <a:pPr algn="l" fontAlgn="ctr"/>
                      <a:r>
                        <a:rPr lang="en-US" sz="800" b="1" i="0" u="none" strike="noStrike" dirty="0">
                          <a:solidFill>
                            <a:srgbClr val="000000"/>
                          </a:solidFill>
                          <a:effectLst/>
                          <a:latin typeface="Arial" panose="020B0604020202020204" pitchFamily="34" charset="0"/>
                          <a:cs typeface="Arial" panose="020B0604020202020204" pitchFamily="34" charset="0"/>
                        </a:rPr>
                        <a:t>State</a:t>
                      </a:r>
                    </a:p>
                  </a:txBody>
                  <a:tcPr marL="3969" marR="3969" marT="3969" marB="0" anchor="ctr">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LA</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MA</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MD</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ME</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MI</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MN</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MO</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MS</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MT</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NC</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ND</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NE</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NH</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NJ</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NM</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NV</a:t>
                      </a:r>
                    </a:p>
                  </a:txBody>
                  <a:tcPr marL="3969" marR="3969" marT="3969" marB="0" anchor="b">
                    <a:lnL>
                      <a:noFill/>
                    </a:lnL>
                    <a:lnR>
                      <a:noFill/>
                    </a:lnR>
                    <a:lnT>
                      <a:noFill/>
                    </a:lnT>
                    <a:lnB>
                      <a:noFill/>
                    </a:lnB>
                  </a:tcPr>
                </a:tc>
              </a:tr>
              <a:tr h="247809">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Effect</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r>
              <a:tr h="250403">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weight_gain_pounds</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0.975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0.991</a:t>
                      </a:r>
                    </a:p>
                  </a:txBody>
                  <a:tcPr marL="3969" marR="3969" marT="3969" marB="0">
                    <a:lnL>
                      <a:noFill/>
                    </a:lnL>
                    <a:lnR>
                      <a:noFill/>
                    </a:lnR>
                    <a:lnT>
                      <a:noFill/>
                    </a:lnT>
                    <a:lnB>
                      <a:noFill/>
                    </a:lnB>
                  </a:tcPr>
                </a:tc>
              </a:tr>
              <a:tr h="247809">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is_male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1.426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1.389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1.308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1.393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1.339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1.385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1.347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1.311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1.372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1.336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1.331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1.402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1.252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1.233</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pl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0.007</a:t>
                      </a:r>
                    </a:p>
                  </a:txBody>
                  <a:tcPr marL="3969" marR="3969" marT="3969" marB="0">
                    <a:lnL>
                      <a:noFill/>
                    </a:lnL>
                    <a:lnR>
                      <a:noFill/>
                    </a:lnR>
                    <a:lnT>
                      <a:noFill/>
                    </a:lnT>
                    <a:lnB>
                      <a:noFill/>
                    </a:lnB>
                  </a:tcPr>
                </a:tc>
                <a:tc>
                  <a:txBody>
                    <a:bodyPr/>
                    <a:lstStyle/>
                    <a:p>
                      <a:pPr algn="l" fontAlgn="t"/>
                      <a:r>
                        <a:rPr lang="en-US" sz="800" b="1" i="0" u="none" strike="noStrike" dirty="0" smtClean="0">
                          <a:solidFill>
                            <a:srgbClr val="FF0000"/>
                          </a:solidFill>
                          <a:effectLst/>
                          <a:latin typeface="Arial" panose="020B0604020202020204" pitchFamily="34" charset="0"/>
                          <a:cs typeface="Arial" panose="020B0604020202020204" pitchFamily="34" charset="0"/>
                        </a:rPr>
                        <a:t>          &lt;</a:t>
                      </a:r>
                      <a:r>
                        <a:rPr lang="en-US" sz="800" b="1" i="0" u="none" strike="noStrike" dirty="0">
                          <a:solidFill>
                            <a:srgbClr val="FF0000"/>
                          </a:solidFill>
                          <a:effectLst/>
                          <a:latin typeface="Arial" panose="020B0604020202020204" pitchFamily="34" charset="0"/>
                          <a:cs typeface="Arial" panose="020B0604020202020204" pitchFamily="34" charset="0"/>
                        </a:rPr>
                        <a:t>0.001</a:t>
                      </a:r>
                    </a:p>
                  </a:txBody>
                  <a:tcPr marL="3969" marR="3969" marT="3969" marB="0">
                    <a:lnL>
                      <a:noFill/>
                    </a:lnL>
                    <a:lnR>
                      <a:noFill/>
                    </a:lnR>
                    <a:lnT>
                      <a:noFill/>
                    </a:lnT>
                    <a:lnB>
                      <a:noFill/>
                    </a:lnB>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          &lt;</a:t>
                      </a:r>
                      <a:r>
                        <a:rPr lang="en-US" sz="800" b="1" i="0" u="none" strike="noStrike" dirty="0">
                          <a:solidFill>
                            <a:srgbClr val="000000"/>
                          </a:solidFill>
                          <a:effectLst/>
                          <a:latin typeface="Arial" panose="020B0604020202020204" pitchFamily="34" charset="0"/>
                          <a:cs typeface="Arial" panose="020B0604020202020204" pitchFamily="34" charset="0"/>
                        </a:rPr>
                        <a:t>0.001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0.026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0.039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0.006</a:t>
                      </a:r>
                    </a:p>
                  </a:txBody>
                  <a:tcPr marL="3969" marR="3969" marT="3969" marB="0">
                    <a:lnL>
                      <a:noFill/>
                    </a:lnL>
                    <a:lnR>
                      <a:noFill/>
                    </a:lnR>
                    <a:lnT>
                      <a:noFill/>
                    </a:lnT>
                    <a:lnB>
                      <a:noFill/>
                    </a:lnB>
                  </a:tcPr>
                </a:tc>
                <a:tc>
                  <a:txBody>
                    <a:bodyPr/>
                    <a:lstStyle/>
                    <a:p>
                      <a:pPr algn="l" fontAlgn="t"/>
                      <a:r>
                        <a:rPr lang="en-US" sz="800" b="1" i="0" u="none" strike="noStrike">
                          <a:solidFill>
                            <a:srgbClr val="FF0000"/>
                          </a:solidFill>
                          <a:effectLst/>
                          <a:latin typeface="Arial" panose="020B0604020202020204" pitchFamily="34" charset="0"/>
                          <a:cs typeface="Arial" panose="020B0604020202020204" pitchFamily="34" charset="0"/>
                        </a:rPr>
                        <a:t>&lt;0.001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0.004</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pl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0.056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0.116</a:t>
                      </a:r>
                    </a:p>
                  </a:txBody>
                  <a:tcPr marL="3969" marR="3969" marT="3969" marB="0">
                    <a:lnL>
                      <a:noFill/>
                    </a:lnL>
                    <a:lnR>
                      <a:noFill/>
                    </a:lnR>
                    <a:lnT>
                      <a:noFill/>
                    </a:lnT>
                    <a:lnB>
                      <a:noFill/>
                    </a:lnB>
                  </a:tcPr>
                </a:tc>
                <a:tc>
                  <a:txBody>
                    <a:bodyPr/>
                    <a:lstStyle/>
                    <a:p>
                      <a:pPr algn="r" fontAlgn="t"/>
                      <a:r>
                        <a:rPr lang="en-US" sz="800" b="1" i="0" u="none" strike="noStrike" dirty="0" smtClean="0">
                          <a:solidFill>
                            <a:srgbClr val="000000"/>
                          </a:solidFill>
                          <a:effectLst/>
                          <a:latin typeface="Arial" panose="020B0604020202020204" pitchFamily="34" charset="0"/>
                          <a:cs typeface="Arial" panose="020B0604020202020204" pitchFamily="34" charset="0"/>
                        </a:rPr>
                        <a:t>0.074      </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3969" marR="3969" marT="3969" marB="0">
                    <a:lnL>
                      <a:noFill/>
                    </a:lnL>
                    <a:lnR>
                      <a:noFill/>
                    </a:lnR>
                    <a:lnT>
                      <a:noFill/>
                    </a:lnT>
                    <a:lnB>
                      <a:noFill/>
                    </a:lnB>
                  </a:tcPr>
                </a:tc>
                <a:tc>
                  <a:txBody>
                    <a:bodyPr/>
                    <a:lstStyle/>
                    <a:p>
                      <a:pPr algn="l" fontAlgn="t"/>
                      <a:r>
                        <a:rPr lang="en-US" sz="800" b="1" i="0" u="none" strike="noStrike" dirty="0">
                          <a:solidFill>
                            <a:srgbClr val="FF0000"/>
                          </a:solidFill>
                          <a:effectLst/>
                          <a:latin typeface="Arial" panose="020B0604020202020204" pitchFamily="34" charset="0"/>
                          <a:cs typeface="Arial" panose="020B0604020202020204" pitchFamily="34" charset="0"/>
                        </a:rPr>
                        <a:t>&lt;0.001</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0.106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0.111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0.119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0.095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0.283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0.103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0.38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0.071</a:t>
                      </a:r>
                    </a:p>
                  </a:txBody>
                  <a:tcPr marL="3969" marR="3969" marT="3969" marB="0">
                    <a:lnL>
                      <a:noFill/>
                    </a:lnL>
                    <a:lnR>
                      <a:noFill/>
                    </a:lnR>
                    <a:lnT>
                      <a:noFill/>
                    </a:lnT>
                    <a:lnB>
                      <a:noFill/>
                    </a:lnB>
                  </a:tcPr>
                </a:tc>
                <a:tc>
                  <a:txBody>
                    <a:bodyPr/>
                    <a:lstStyle/>
                    <a:p>
                      <a:pPr algn="l" fontAlgn="t"/>
                      <a:r>
                        <a:rPr lang="en-US" sz="800" b="1" i="0" u="none" strike="noStrike">
                          <a:solidFill>
                            <a:srgbClr val="000000"/>
                          </a:solidFill>
                          <a:effectLst/>
                          <a:latin typeface="Arial" panose="020B0604020202020204" pitchFamily="34" charset="0"/>
                          <a:cs typeface="Arial" panose="020B0604020202020204" pitchFamily="34" charset="0"/>
                        </a:rPr>
                        <a:t>&lt;0.001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0.053</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gw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93.931</a:t>
                      </a:r>
                    </a:p>
                  </a:txBody>
                  <a:tcPr marL="3969" marR="3969" marT="3969" marB="0">
                    <a:lnL>
                      <a:noFill/>
                    </a:lnL>
                    <a:lnR>
                      <a:noFill/>
                    </a:lnR>
                    <a:lnT>
                      <a:noFill/>
                    </a:lnT>
                    <a:lnB>
                      <a:noFill/>
                    </a:lnB>
                  </a:tcPr>
                </a:tc>
                <a:tc>
                  <a:txBody>
                    <a:bodyPr/>
                    <a:lstStyle/>
                    <a:p>
                      <a:pPr algn="r" fontAlgn="t"/>
                      <a:r>
                        <a:rPr lang="en-US" sz="800" b="1" i="0" u="none" strike="noStrike" dirty="0">
                          <a:solidFill>
                            <a:srgbClr val="000000"/>
                          </a:solidFill>
                          <a:effectLst/>
                          <a:latin typeface="Arial" panose="020B0604020202020204" pitchFamily="34" charset="0"/>
                          <a:cs typeface="Arial" panose="020B0604020202020204" pitchFamily="34" charset="0"/>
                        </a:rPr>
                        <a:t>261.849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163.183</a:t>
                      </a:r>
                    </a:p>
                  </a:txBody>
                  <a:tcPr marL="3969" marR="3969" marT="3969" marB="0">
                    <a:lnL>
                      <a:noFill/>
                    </a:lnL>
                    <a:lnR>
                      <a:noFill/>
                    </a:lnR>
                    <a:lnT>
                      <a:noFill/>
                    </a:lnT>
                    <a:lnB>
                      <a:noFill/>
                    </a:lnB>
                  </a:tcPr>
                </a:tc>
                <a:tc>
                  <a:txBody>
                    <a:bodyPr/>
                    <a:lstStyle/>
                    <a:p>
                      <a:pPr algn="r" fontAlgn="t"/>
                      <a:r>
                        <a:rPr lang="en-US" sz="800" b="1" i="0" u="none" strike="noStrike" dirty="0">
                          <a:solidFill>
                            <a:srgbClr val="000000"/>
                          </a:solidFill>
                          <a:effectLst/>
                          <a:latin typeface="Arial" panose="020B0604020202020204" pitchFamily="34" charset="0"/>
                          <a:cs typeface="Arial" panose="020B0604020202020204" pitchFamily="34" charset="0"/>
                        </a:rPr>
                        <a:t>135.065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153.579</a:t>
                      </a:r>
                    </a:p>
                  </a:txBody>
                  <a:tcPr marL="3969" marR="3969" marT="3969" marB="0">
                    <a:lnL>
                      <a:noFill/>
                    </a:lnL>
                    <a:lnR>
                      <a:noFill/>
                    </a:lnR>
                    <a:lnT>
                      <a:noFill/>
                    </a:lnT>
                    <a:lnB>
                      <a:noFill/>
                    </a:lnB>
                  </a:tcPr>
                </a:tc>
                <a:tc>
                  <a:txBody>
                    <a:bodyPr/>
                    <a:lstStyle/>
                    <a:p>
                      <a:pPr algn="r" fontAlgn="t"/>
                      <a:r>
                        <a:rPr lang="en-US" sz="800" b="1" i="0" u="none" strike="noStrike" dirty="0">
                          <a:solidFill>
                            <a:srgbClr val="000000"/>
                          </a:solidFill>
                          <a:effectLst/>
                          <a:latin typeface="Arial" panose="020B0604020202020204" pitchFamily="34" charset="0"/>
                          <a:cs typeface="Arial" panose="020B0604020202020204" pitchFamily="34" charset="0"/>
                        </a:rPr>
                        <a:t>256.763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183.373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78.014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226.559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146.954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256.784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178.959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270.466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110.243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59.08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74.409</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gw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7.118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13.022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9.895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13.538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10.202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14.428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11.004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7.441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10.038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10.421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14.529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11.246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16.549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9.727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8.53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9.545</a:t>
                      </a:r>
                    </a:p>
                  </a:txBody>
                  <a:tcPr marL="3969" marR="3969" marT="3969" marB="0">
                    <a:lnL>
                      <a:noFill/>
                    </a:lnL>
                    <a:lnR>
                      <a:noFill/>
                    </a:lnR>
                    <a:lnT>
                      <a:noFill/>
                    </a:lnT>
                    <a:lnB>
                      <a:noFill/>
                    </a:lnB>
                  </a:tcPr>
                </a:tc>
              </a:tr>
              <a:tr h="247809">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mage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0.691</a:t>
                      </a:r>
                    </a:p>
                  </a:txBody>
                  <a:tcPr marL="3969" marR="3969" marT="3969" marB="0">
                    <a:lnL>
                      <a:noFill/>
                    </a:lnL>
                    <a:lnR>
                      <a:noFill/>
                    </a:lnR>
                    <a:lnT>
                      <a:noFill/>
                    </a:lnT>
                    <a:lnB>
                      <a:noFill/>
                    </a:lnB>
                  </a:tcPr>
                </a:tc>
                <a:tc>
                  <a:txBody>
                    <a:bodyPr/>
                    <a:lstStyle/>
                    <a:p>
                      <a:pPr algn="r" fontAlgn="t"/>
                      <a:r>
                        <a:rPr lang="en-US" sz="800" b="1" i="0" u="none" strike="noStrike" dirty="0">
                          <a:solidFill>
                            <a:srgbClr val="000000"/>
                          </a:solidFill>
                          <a:effectLst/>
                          <a:latin typeface="Arial" panose="020B0604020202020204" pitchFamily="34" charset="0"/>
                          <a:cs typeface="Arial" panose="020B0604020202020204" pitchFamily="34" charset="0"/>
                        </a:rPr>
                        <a:t>0.464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0.719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0.888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0.754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0.718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0.748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0.794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1.277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0.829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0.796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0.669</a:t>
                      </a:r>
                    </a:p>
                  </a:txBody>
                  <a:tcPr marL="3969" marR="3969" marT="3969" marB="0">
                    <a:lnL>
                      <a:noFill/>
                    </a:lnL>
                    <a:lnR>
                      <a:noFill/>
                    </a:lnR>
                    <a:lnT>
                      <a:noFill/>
                    </a:lnT>
                    <a:lnB>
                      <a:noFill/>
                    </a:lnB>
                  </a:tcPr>
                </a:tc>
              </a:tr>
              <a:tr h="247809">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mage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0.876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0.797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0.513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0.758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0.728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0.697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1.198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0.694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0.881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0.813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0.708</a:t>
                      </a:r>
                    </a:p>
                  </a:txBody>
                  <a:tcPr marL="3969" marR="3969" marT="3969" marB="0">
                    <a:lnL>
                      <a:noFill/>
                    </a:lnL>
                    <a:lnR>
                      <a:noFill/>
                    </a:lnR>
                    <a:lnT>
                      <a:noFill/>
                    </a:lnT>
                    <a:lnB>
                      <a:noFill/>
                    </a:lnB>
                  </a:tcPr>
                </a:tc>
              </a:tr>
              <a:tr h="247809">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1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0.591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0.824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0.645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0.713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0.584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0.558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0.582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0.627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0.397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0.613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0.797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0.632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0.751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0.652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0.709</a:t>
                      </a:r>
                    </a:p>
                  </a:txBody>
                  <a:tcPr marL="3969" marR="3969" marT="3969" marB="0">
                    <a:lnL>
                      <a:noFill/>
                    </a:lnL>
                    <a:lnR>
                      <a:noFill/>
                    </a:lnR>
                    <a:lnT>
                      <a:noFill/>
                    </a:lnT>
                    <a:lnB>
                      <a:noFill/>
                    </a:lnB>
                  </a:tcPr>
                </a:tc>
              </a:tr>
              <a:tr h="247809">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2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0.684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0.689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0.384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0.535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0.505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0.469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0.263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0.784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0.731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0.847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0.933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0.546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0.755</a:t>
                      </a:r>
                    </a:p>
                  </a:txBody>
                  <a:tcPr marL="3969" marR="3969" marT="3969" marB="0">
                    <a:lnL>
                      <a:noFill/>
                    </a:lnL>
                    <a:lnR>
                      <a:noFill/>
                    </a:lnR>
                    <a:lnT>
                      <a:noFill/>
                    </a:lnT>
                    <a:lnB>
                      <a:noFill/>
                    </a:lnB>
                  </a:tcPr>
                </a:tc>
              </a:tr>
              <a:tr h="247809">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3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0.858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1.128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0.888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0.597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0.756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0.608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1.353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1.092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0.732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0.667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0.921</a:t>
                      </a:r>
                    </a:p>
                  </a:txBody>
                  <a:tcPr marL="3969" marR="3969" marT="3969" marB="0">
                    <a:lnL>
                      <a:noFill/>
                    </a:lnL>
                    <a:lnR>
                      <a:noFill/>
                    </a:lnR>
                    <a:lnT>
                      <a:noFill/>
                    </a:lnT>
                    <a:lnB>
                      <a:noFill/>
                    </a:lnB>
                  </a:tcPr>
                </a:tc>
              </a:tr>
              <a:tr h="247809">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4 vs6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1.123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1.465</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0.94</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r>
              <a:tr h="250403">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mother_married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1.239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1.316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1.048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1.193</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1.171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1.228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1.162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1.161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1.165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1.276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1.077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1.118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1.204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1.012</a:t>
                      </a:r>
                    </a:p>
                  </a:txBody>
                  <a:tcPr marL="3969" marR="3969" marT="3969" marB="0">
                    <a:lnL>
                      <a:noFill/>
                    </a:lnL>
                    <a:lnR>
                      <a:noFill/>
                    </a:lnR>
                    <a:lnT>
                      <a:noFill/>
                    </a:lnT>
                    <a:lnB>
                      <a:noFill/>
                    </a:lnB>
                  </a:tcPr>
                </a:tc>
              </a:tr>
              <a:tr h="250403">
                <a:tc>
                  <a:txBody>
                    <a:bodyPr/>
                    <a:lstStyle/>
                    <a:p>
                      <a:pPr algn="ctr" fontAlgn="t"/>
                      <a:r>
                        <a:rPr lang="en-US" sz="800" b="1" i="0" u="none" strike="noStrike" dirty="0" err="1">
                          <a:solidFill>
                            <a:srgbClr val="000000"/>
                          </a:solidFill>
                          <a:effectLst/>
                          <a:latin typeface="Arial" panose="020B0604020202020204" pitchFamily="34" charset="0"/>
                          <a:cs typeface="Arial" panose="020B0604020202020204" pitchFamily="34" charset="0"/>
                        </a:rPr>
                        <a:t>cigarette_use</a:t>
                      </a:r>
                      <a:r>
                        <a:rPr lang="en-US" sz="800" b="1" i="0" u="none" strike="noStrike" dirty="0">
                          <a:solidFill>
                            <a:srgbClr val="000000"/>
                          </a:solidFill>
                          <a:effectLst/>
                          <a:latin typeface="Arial" panose="020B0604020202020204" pitchFamily="34" charset="0"/>
                          <a:cs typeface="Arial" panose="020B0604020202020204" pitchFamily="34" charset="0"/>
                        </a:rPr>
                        <a:t>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0.514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0.472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0.426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0.476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0.519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0.465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0.475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0.518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0.405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0.542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0.474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0.604</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baa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1.358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1.614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1.217</a:t>
                      </a:r>
                    </a:p>
                  </a:txBody>
                  <a:tcPr marL="3969" marR="3969" marT="3969" marB="0">
                    <a:lnL>
                      <a:noFill/>
                    </a:lnL>
                    <a:lnR>
                      <a:noFill/>
                    </a:lnR>
                    <a:lnT>
                      <a:noFill/>
                    </a:lnT>
                    <a:lnB>
                      <a:noFill/>
                    </a:lnB>
                  </a:tcPr>
                </a:tc>
                <a:tc>
                  <a:txBody>
                    <a:bodyPr/>
                    <a:lstStyle/>
                    <a:p>
                      <a:pPr algn="r" fontAlgn="t"/>
                      <a:r>
                        <a:rPr lang="en-US" sz="800" b="1" i="0" u="none" strike="noStrike" dirty="0">
                          <a:solidFill>
                            <a:srgbClr val="FF0000"/>
                          </a:solidFill>
                          <a:effectLst/>
                          <a:latin typeface="Arial" panose="020B0604020202020204" pitchFamily="34" charset="0"/>
                          <a:cs typeface="Arial" panose="020B0604020202020204" pitchFamily="34" charset="0"/>
                        </a:rPr>
                        <a:t>1.32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1.377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1.704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2.215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1.757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2.464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0.854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0.855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1.888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1.265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1.689</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bad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0.667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0.737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1.067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0.595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0.714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0.666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0.796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0.782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1.173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0.705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0.719</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bd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0.855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1.057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0.902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0.974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0.928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0.982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0.803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0.882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0.974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1.072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0.873</a:t>
                      </a:r>
                    </a:p>
                  </a:txBody>
                  <a:tcPr marL="3969" marR="3969" marT="3969" marB="0">
                    <a:lnL>
                      <a:noFill/>
                    </a:lnL>
                    <a:lnR>
                      <a:noFill/>
                    </a:lnR>
                    <a:lnT>
                      <a:noFill/>
                    </a:lnT>
                    <a:lnB>
                      <a:noFill/>
                    </a:lnB>
                  </a:tcPr>
                </a:tc>
              </a:tr>
              <a:tr h="250403">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ever_born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1.147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1.227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1.109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1.539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1.261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1.279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1.035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0.971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0.731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0.679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2.057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2.242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0.869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1.142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0.972</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fage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1.232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1.211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1.262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1.078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1.024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1.083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0.651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1.167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1.138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1.489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1.041</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fage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0.891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0.922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0.945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1.027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1.004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0.866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1.065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0.933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1.022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0.948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0.942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0.989</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1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0.828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0.857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0.852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0.947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1.288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0.917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0.821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0.975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1.373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0.851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0.82</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2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0.888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0.915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0.59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0.732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0.735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1.048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1.178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0.947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0.855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1.157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4.302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1.006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0.873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0.83</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3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1.094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1.195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1.043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1.267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1.094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1.092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1.152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1.096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0.888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1.671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1.036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0.916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1.032</a:t>
                      </a:r>
                    </a:p>
                  </a:txBody>
                  <a:tcPr marL="3969" marR="3969" marT="3969" marB="0">
                    <a:lnL>
                      <a:noFill/>
                    </a:lnL>
                    <a:lnR>
                      <a:noFill/>
                    </a:lnR>
                    <a:lnT>
                      <a:noFill/>
                    </a:lnT>
                    <a:lnB>
                      <a:noFill/>
                    </a:lnB>
                  </a:tcPr>
                </a:tc>
              </a:tr>
              <a:tr h="166936">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4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1.399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0.782</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1.175</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r>
            </a:tbl>
          </a:graphicData>
        </a:graphic>
      </p:graphicFrame>
      <p:sp>
        <p:nvSpPr>
          <p:cNvPr id="6" name="Rectangle 5"/>
          <p:cNvSpPr/>
          <p:nvPr/>
        </p:nvSpPr>
        <p:spPr>
          <a:xfrm>
            <a:off x="4156623" y="424934"/>
            <a:ext cx="3320461" cy="461665"/>
          </a:xfrm>
          <a:prstGeom prst="rect">
            <a:avLst/>
          </a:prstGeom>
        </p:spPr>
        <p:txBody>
          <a:bodyPr wrap="none">
            <a:spAutoFit/>
          </a:bodyPr>
          <a:lstStyle/>
          <a:p>
            <a:r>
              <a:rPr lang="en-US" sz="2400" b="1" dirty="0">
                <a:solidFill>
                  <a:prstClr val="black"/>
                </a:solidFill>
              </a:rPr>
              <a:t>Odds Ratio in Full Model</a:t>
            </a:r>
            <a:endParaRPr lang="en-US" sz="2400" dirty="0"/>
          </a:p>
        </p:txBody>
      </p:sp>
    </p:spTree>
    <p:extLst>
      <p:ext uri="{BB962C8B-B14F-4D97-AF65-F5344CB8AC3E}">
        <p14:creationId xmlns:p14="http://schemas.microsoft.com/office/powerpoint/2010/main" val="1590392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44668365"/>
              </p:ext>
            </p:extLst>
          </p:nvPr>
        </p:nvGraphicFramePr>
        <p:xfrm>
          <a:off x="1016000" y="1422399"/>
          <a:ext cx="10375904" cy="4917876"/>
        </p:xfrm>
        <a:graphic>
          <a:graphicData uri="http://schemas.openxmlformats.org/drawingml/2006/table">
            <a:tbl>
              <a:tblPr/>
              <a:tblGrid>
                <a:gridCol w="648494"/>
                <a:gridCol w="648494"/>
                <a:gridCol w="648494"/>
                <a:gridCol w="648494"/>
                <a:gridCol w="648494"/>
                <a:gridCol w="648494"/>
                <a:gridCol w="648494"/>
                <a:gridCol w="648494"/>
                <a:gridCol w="648494"/>
                <a:gridCol w="648494"/>
                <a:gridCol w="648494"/>
                <a:gridCol w="648494"/>
                <a:gridCol w="648494"/>
                <a:gridCol w="648494"/>
                <a:gridCol w="648494"/>
                <a:gridCol w="648494"/>
              </a:tblGrid>
              <a:tr h="86771">
                <a:tc>
                  <a:txBody>
                    <a:bodyPr/>
                    <a:lstStyle/>
                    <a:p>
                      <a:pPr algn="l" fontAlgn="ctr"/>
                      <a:r>
                        <a:rPr lang="en-US" sz="800" b="1" i="0" u="none" strike="noStrike">
                          <a:solidFill>
                            <a:srgbClr val="000000"/>
                          </a:solidFill>
                          <a:effectLst/>
                          <a:latin typeface="Arial" panose="020B0604020202020204" pitchFamily="34" charset="0"/>
                          <a:cs typeface="Arial" panose="020B0604020202020204" pitchFamily="34" charset="0"/>
                        </a:rPr>
                        <a:t>State</a:t>
                      </a:r>
                    </a:p>
                  </a:txBody>
                  <a:tcPr marL="3969" marR="3969" marT="3969" marB="0" anchor="ctr">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NY</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OH</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OK</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OR</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RI</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SC</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SD</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TN</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TX</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UT</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VA</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VT</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WI</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WV</a:t>
                      </a:r>
                    </a:p>
                  </a:txBody>
                  <a:tcPr marL="3969" marR="3969" marT="3969" marB="0" anchor="b">
                    <a:lnL>
                      <a:noFill/>
                    </a:lnL>
                    <a:lnR>
                      <a:noFill/>
                    </a:lnR>
                    <a:lnT>
                      <a:noFill/>
                    </a:lnT>
                    <a:lnB>
                      <a:noFill/>
                    </a:lnB>
                  </a:tcPr>
                </a:tc>
                <a:tc>
                  <a:txBody>
                    <a:bodyPr/>
                    <a:lstStyle/>
                    <a:p>
                      <a:pPr algn="l" fontAlgn="b"/>
                      <a:r>
                        <a:rPr lang="en-US" sz="800" b="1" i="0" u="none" strike="noStrike">
                          <a:solidFill>
                            <a:srgbClr val="000000"/>
                          </a:solidFill>
                          <a:effectLst/>
                          <a:latin typeface="Arial" panose="020B0604020202020204" pitchFamily="34" charset="0"/>
                          <a:cs typeface="Arial" panose="020B0604020202020204" pitchFamily="34" charset="0"/>
                        </a:rPr>
                        <a:t>WY</a:t>
                      </a:r>
                    </a:p>
                  </a:txBody>
                  <a:tcPr marL="3969" marR="3969" marT="3969" marB="0" anchor="b">
                    <a:lnL>
                      <a:noFill/>
                    </a:lnL>
                    <a:lnR>
                      <a:noFill/>
                    </a:lnR>
                    <a:lnT>
                      <a:noFill/>
                    </a:lnT>
                    <a:lnB>
                      <a:noFill/>
                    </a:lnB>
                  </a:tcPr>
                </a:tc>
              </a:tr>
              <a:tr h="155529">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Effect</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Point Estimate</a:t>
                      </a:r>
                    </a:p>
                  </a:txBody>
                  <a:tcPr marL="3969" marR="3969" marT="3969" marB="0">
                    <a:lnL>
                      <a:noFill/>
                    </a:lnL>
                    <a:lnR>
                      <a:noFill/>
                    </a:lnR>
                    <a:lnT>
                      <a:noFill/>
                    </a:lnT>
                    <a:lnB>
                      <a:noFill/>
                    </a:lnB>
                  </a:tcPr>
                </a:tc>
              </a:tr>
              <a:tr h="257781">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weight_gain_pounds</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0.979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0.992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0.982</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is_male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1.358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1.352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1.426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1.322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1.485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1.363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1.376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1.397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1.291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1.525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1.348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1.594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1.394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1.584</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pl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0.039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0.022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0.007</a:t>
                      </a:r>
                    </a:p>
                  </a:txBody>
                  <a:tcPr marL="3969" marR="3969" marT="3969" marB="0">
                    <a:lnL>
                      <a:noFill/>
                    </a:lnL>
                    <a:lnR>
                      <a:noFill/>
                    </a:lnR>
                    <a:lnT>
                      <a:noFill/>
                    </a:lnT>
                    <a:lnB>
                      <a:noFill/>
                    </a:lnB>
                  </a:tcPr>
                </a:tc>
                <a:tc>
                  <a:txBody>
                    <a:bodyPr/>
                    <a:lstStyle/>
                    <a:p>
                      <a:pPr algn="l" fontAlgn="t"/>
                      <a:r>
                        <a:rPr lang="en-US" sz="800" b="1" i="0" u="none" strike="noStrike">
                          <a:solidFill>
                            <a:srgbClr val="000000"/>
                          </a:solidFill>
                          <a:effectLst/>
                          <a:latin typeface="Arial" panose="020B0604020202020204" pitchFamily="34" charset="0"/>
                          <a:cs typeface="Arial" panose="020B0604020202020204" pitchFamily="34" charset="0"/>
                        </a:rPr>
                        <a:t>&lt;0.001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0.015</a:t>
                      </a:r>
                    </a:p>
                  </a:txBody>
                  <a:tcPr marL="3969" marR="3969" marT="3969" marB="0">
                    <a:lnL>
                      <a:noFill/>
                    </a:lnL>
                    <a:lnR>
                      <a:noFill/>
                    </a:lnR>
                    <a:lnT>
                      <a:noFill/>
                    </a:lnT>
                    <a:lnB>
                      <a:noFill/>
                    </a:lnB>
                  </a:tcPr>
                </a:tc>
                <a:tc>
                  <a:txBody>
                    <a:bodyPr/>
                    <a:lstStyle/>
                    <a:p>
                      <a:pPr algn="l" fontAlgn="t"/>
                      <a:r>
                        <a:rPr lang="en-US" sz="800" b="1" i="0" u="none" strike="noStrike">
                          <a:solidFill>
                            <a:srgbClr val="FF0000"/>
                          </a:solidFill>
                          <a:effectLst/>
                          <a:latin typeface="Arial" panose="020B0604020202020204" pitchFamily="34" charset="0"/>
                          <a:cs typeface="Arial" panose="020B0604020202020204" pitchFamily="34" charset="0"/>
                        </a:rPr>
                        <a:t>&lt;0.001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0.017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0.058</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pl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0.141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0.065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0.175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0.401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0.269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0.056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0.079</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0.169</a:t>
                      </a:r>
                    </a:p>
                  </a:txBody>
                  <a:tcPr marL="3969" marR="3969" marT="3969" marB="0">
                    <a:lnL>
                      <a:noFill/>
                    </a:lnL>
                    <a:lnR>
                      <a:noFill/>
                    </a:lnR>
                    <a:lnT>
                      <a:noFill/>
                    </a:lnT>
                    <a:lnB>
                      <a:noFill/>
                    </a:lnB>
                  </a:tcPr>
                </a:tc>
                <a:tc>
                  <a:txBody>
                    <a:bodyPr/>
                    <a:lstStyle/>
                    <a:p>
                      <a:pPr algn="l" fontAlgn="t"/>
                      <a:r>
                        <a:rPr lang="en-US" sz="800" b="1" i="0" u="none" strike="noStrike">
                          <a:solidFill>
                            <a:srgbClr val="FF0000"/>
                          </a:solidFill>
                          <a:effectLst/>
                          <a:latin typeface="Arial" panose="020B0604020202020204" pitchFamily="34" charset="0"/>
                          <a:cs typeface="Arial" panose="020B0604020202020204" pitchFamily="34" charset="0"/>
                        </a:rPr>
                        <a:t>&lt;0.001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0.178</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gw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127.067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141.483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112.701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269.047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229.179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122.868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377.478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129.801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80.851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350.756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169.213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385.88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148.87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107.405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27.526</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gw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9.265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9.649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9.054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13.376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13.266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9.29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13.694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9.99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8.323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12.752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8.428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13.342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11.775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9.281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6.426</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mage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0.663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0.751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0.725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0.723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0.568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0.732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0.796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0.634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0.848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0.658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1.102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0.545</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mage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0.672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0.658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0.775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0.588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0.767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0.659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0.858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0.693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1.039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0.447</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1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0.664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0.628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0.625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0.645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0.601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0.729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0.607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0.687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0.681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0.885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0.511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0.704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0.611</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2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0.495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0.507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0.649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0.441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0.304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0.684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0.634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0.975</a:t>
                      </a:r>
                    </a:p>
                  </a:txBody>
                  <a:tcPr marL="3969" marR="3969" marT="3969" marB="0">
                    <a:lnL>
                      <a:noFill/>
                    </a:lnL>
                    <a:lnR>
                      <a:noFill/>
                    </a:lnR>
                    <a:lnT>
                      <a:noFill/>
                    </a:lnT>
                    <a:lnB>
                      <a:noFill/>
                    </a:lnB>
                  </a:tcPr>
                </a:tc>
                <a:tc>
                  <a:txBody>
                    <a:bodyPr/>
                    <a:lstStyle/>
                    <a:p>
                      <a:pPr algn="l" fontAlgn="t"/>
                      <a:r>
                        <a:rPr lang="en-US" sz="800" b="1" i="0" u="none" strike="noStrike">
                          <a:solidFill>
                            <a:srgbClr val="FF0000"/>
                          </a:solidFill>
                          <a:effectLst/>
                          <a:latin typeface="Arial" panose="020B0604020202020204" pitchFamily="34" charset="0"/>
                          <a:cs typeface="Arial" panose="020B0604020202020204" pitchFamily="34" charset="0"/>
                        </a:rPr>
                        <a:t>&lt;0.001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0.357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0.795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0.527</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3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0.633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0.662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1.008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0.873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1.032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0.617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0.847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0.859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1.374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0.651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1.079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0.53</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mrace 4 vs6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1.125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0.879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0.372</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1.579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0.962</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2.256</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r>
              <a:tr h="257781">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mother_married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1.177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1.146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1.234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1.182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1.132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1.094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1.145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1.226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1.185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1.338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1.182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1.021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1.205</a:t>
                      </a:r>
                    </a:p>
                  </a:txBody>
                  <a:tcPr marL="3969" marR="3969" marT="3969" marB="0">
                    <a:lnL>
                      <a:noFill/>
                    </a:lnL>
                    <a:lnR>
                      <a:noFill/>
                    </a:lnR>
                    <a:lnT>
                      <a:noFill/>
                    </a:lnT>
                    <a:lnB>
                      <a:noFill/>
                    </a:lnB>
                  </a:tcPr>
                </a:tc>
              </a:tr>
              <a:tr h="257781">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cigarette_use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0.515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0.523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0.521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0.474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0.445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0.524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0.533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0.525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0.336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0.521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0.449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0.388</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baa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1.537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1.895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1.109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1.189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1.137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0.505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2.152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1.633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1.721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1.184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1.399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0.808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0.358</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bad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0.756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0.722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0.716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0.563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0.766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0.718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0.795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0.767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0.812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0.746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0.676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0.55</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bd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0.924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0.956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1.058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0.903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1.025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0.919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0.891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0.904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0.925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1.101</a:t>
                      </a:r>
                    </a:p>
                  </a:txBody>
                  <a:tcPr marL="3969" marR="3969" marT="3969" marB="0">
                    <a:lnL>
                      <a:noFill/>
                    </a:lnL>
                    <a:lnR>
                      <a:noFill/>
                    </a:lnR>
                    <a:lnT>
                      <a:noFill/>
                    </a:lnT>
                    <a:lnB>
                      <a:noFill/>
                    </a:lnB>
                  </a:tcPr>
                </a:tc>
              </a:tr>
              <a:tr h="257781">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ever_born 0 vs 1</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1.023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1.435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1.922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1.374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3.707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0.946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0.934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1.074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1.339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2.009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3.956</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fage 1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1.124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1.026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1.277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1.023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1.318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1.287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1.109</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1.153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0.905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0.607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1.221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1.472</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fage 2 vs 3</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0.932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0.988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1.079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1.041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1.101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1.086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1.006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1.086</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0.811</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1.561</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1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0.904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0.918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0.797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0.895</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0.851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1.048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0.927</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0.908</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0.684</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0.798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1.439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0.856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1.099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0.698</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2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1.268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0.883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0.83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0.654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0.34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0.956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0.875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0.72</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1.694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3.137</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1.191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0.878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0.735</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3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1.002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0.963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0.832</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1.008</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1.051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0.993</a:t>
                      </a:r>
                    </a:p>
                  </a:txBody>
                  <a:tcPr marL="3969" marR="3969" marT="3969"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1.06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1.013</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1.291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1.009</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1.064</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0.98</a:t>
                      </a:r>
                    </a:p>
                  </a:txBody>
                  <a:tcPr marL="3969" marR="3969" marT="3969" marB="0">
                    <a:lnL>
                      <a:noFill/>
                    </a:lnL>
                    <a:lnR>
                      <a:noFill/>
                    </a:lnR>
                    <a:lnT>
                      <a:noFill/>
                    </a:lnT>
                    <a:lnB>
                      <a:noFill/>
                    </a:lnB>
                  </a:tcPr>
                </a:tc>
              </a:tr>
              <a:tr h="171855">
                <a:tc>
                  <a:txBody>
                    <a:bodyPr/>
                    <a:lstStyle/>
                    <a:p>
                      <a:pPr algn="ctr" fontAlgn="t"/>
                      <a:r>
                        <a:rPr lang="en-US" sz="800" b="1" i="0" u="none" strike="noStrike">
                          <a:solidFill>
                            <a:srgbClr val="000000"/>
                          </a:solidFill>
                          <a:effectLst/>
                          <a:latin typeface="Arial" panose="020B0604020202020204" pitchFamily="34" charset="0"/>
                          <a:cs typeface="Arial" panose="020B0604020202020204" pitchFamily="34" charset="0"/>
                        </a:rPr>
                        <a:t>frace 4 vs 6</a:t>
                      </a:r>
                    </a:p>
                  </a:txBody>
                  <a:tcPr marL="3969" marR="3969" marT="3969"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cs typeface="Arial" panose="020B0604020202020204" pitchFamily="34" charset="0"/>
                        </a:rPr>
                        <a:t>1.21</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1.346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1.451</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0.865</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0.66</a:t>
                      </a:r>
                    </a:p>
                  </a:txBody>
                  <a:tcPr marL="3969" marR="3969" marT="3969"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1.056</a:t>
                      </a:r>
                    </a:p>
                  </a:txBody>
                  <a:tcPr marL="3969" marR="3969" marT="3969" marB="0">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l" fontAlgn="b"/>
                      <a:endParaRPr lang="en-US" sz="800" b="1" i="0" u="none" strike="noStrike">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cs typeface="Arial" panose="020B0604020202020204" pitchFamily="34" charset="0"/>
                        </a:rPr>
                        <a:t>0.538</a:t>
                      </a:r>
                    </a:p>
                  </a:txBody>
                  <a:tcPr marL="3969" marR="3969" marT="3969" marB="0">
                    <a:lnL>
                      <a:noFill/>
                    </a:lnL>
                    <a:lnR>
                      <a:noFill/>
                    </a:lnR>
                    <a:lnT>
                      <a:noFill/>
                    </a:lnT>
                    <a:lnB>
                      <a:noFill/>
                    </a:lnB>
                  </a:tcPr>
                </a:tc>
                <a:tc>
                  <a:txBody>
                    <a:bodyPr/>
                    <a:lstStyle/>
                    <a:p>
                      <a:pPr algn="l" fontAlgn="b"/>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3969" marR="3969" marT="3969" marB="0" anchor="b">
                    <a:lnL>
                      <a:noFill/>
                    </a:lnL>
                    <a:lnR>
                      <a:noFill/>
                    </a:lnR>
                    <a:lnT>
                      <a:noFill/>
                    </a:lnT>
                    <a:lnB>
                      <a:noFill/>
                    </a:lnB>
                  </a:tcPr>
                </a:tc>
              </a:tr>
            </a:tbl>
          </a:graphicData>
        </a:graphic>
      </p:graphicFrame>
      <p:sp>
        <p:nvSpPr>
          <p:cNvPr id="5" name="Rectangle 4"/>
          <p:cNvSpPr/>
          <p:nvPr/>
        </p:nvSpPr>
        <p:spPr>
          <a:xfrm>
            <a:off x="4829723" y="717034"/>
            <a:ext cx="3320461" cy="461665"/>
          </a:xfrm>
          <a:prstGeom prst="rect">
            <a:avLst/>
          </a:prstGeom>
        </p:spPr>
        <p:txBody>
          <a:bodyPr wrap="none">
            <a:spAutoFit/>
          </a:bodyPr>
          <a:lstStyle/>
          <a:p>
            <a:r>
              <a:rPr lang="en-US" sz="2400" b="1" dirty="0">
                <a:solidFill>
                  <a:prstClr val="black"/>
                </a:solidFill>
              </a:rPr>
              <a:t>Odds Ratio in Full Model</a:t>
            </a:r>
            <a:endParaRPr lang="en-US" sz="2400" dirty="0"/>
          </a:p>
        </p:txBody>
      </p:sp>
    </p:spTree>
    <p:extLst>
      <p:ext uri="{BB962C8B-B14F-4D97-AF65-F5344CB8AC3E}">
        <p14:creationId xmlns:p14="http://schemas.microsoft.com/office/powerpoint/2010/main" val="10070516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264" y="0"/>
            <a:ext cx="10515600" cy="1325563"/>
          </a:xfrm>
        </p:spPr>
        <p:txBody>
          <a:bodyPr>
            <a:normAutofit/>
          </a:bodyPr>
          <a:lstStyle/>
          <a:p>
            <a:r>
              <a:rPr lang="en-US" sz="2400" b="1" dirty="0"/>
              <a:t>Analysis of Maximum Likelihood Estimates for the partial model</a:t>
            </a:r>
            <a:r>
              <a:rPr lang="en-US" sz="2400" dirty="0"/>
              <a:t/>
            </a:r>
            <a:br>
              <a:rPr lang="en-US" sz="2400" dirty="0"/>
            </a:b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4202788"/>
              </p:ext>
            </p:extLst>
          </p:nvPr>
        </p:nvGraphicFramePr>
        <p:xfrm>
          <a:off x="762002" y="949324"/>
          <a:ext cx="10210804" cy="5146676"/>
        </p:xfrm>
        <a:graphic>
          <a:graphicData uri="http://schemas.openxmlformats.org/drawingml/2006/table">
            <a:tbl>
              <a:tblPr/>
              <a:tblGrid>
                <a:gridCol w="571567"/>
                <a:gridCol w="571567"/>
                <a:gridCol w="571567"/>
                <a:gridCol w="598358"/>
                <a:gridCol w="571567"/>
                <a:gridCol w="571567"/>
                <a:gridCol w="571567"/>
                <a:gridCol w="571567"/>
                <a:gridCol w="571567"/>
                <a:gridCol w="571567"/>
                <a:gridCol w="571567"/>
                <a:gridCol w="571567"/>
                <a:gridCol w="526912"/>
                <a:gridCol w="512029"/>
                <a:gridCol w="571567"/>
                <a:gridCol w="571567"/>
                <a:gridCol w="571567"/>
                <a:gridCol w="571567"/>
              </a:tblGrid>
              <a:tr h="185066">
                <a:tc>
                  <a:txBody>
                    <a:bodyPr/>
                    <a:lstStyle/>
                    <a:p>
                      <a:pPr algn="l" fontAlgn="ctr"/>
                      <a:r>
                        <a:rPr lang="en-US" sz="800" b="1" i="0" u="none" strike="noStrike" dirty="0">
                          <a:solidFill>
                            <a:srgbClr val="000000"/>
                          </a:solidFill>
                          <a:effectLst/>
                          <a:latin typeface="Arial" panose="020B0604020202020204" pitchFamily="34" charset="0"/>
                        </a:rPr>
                        <a:t>State</a:t>
                      </a:r>
                    </a:p>
                  </a:txBody>
                  <a:tcPr marL="7823" marR="7823" marT="7823" marB="0" anchor="ctr">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AK</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AL</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AR</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AZ</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CO</a:t>
                      </a:r>
                    </a:p>
                  </a:txBody>
                  <a:tcPr marL="7823" marR="7823" marT="7823" marB="0" anchor="b">
                    <a:lnL>
                      <a:noFill/>
                    </a:lnL>
                    <a:lnR>
                      <a:noFill/>
                    </a:lnR>
                    <a:lnT>
                      <a:noFill/>
                    </a:lnT>
                    <a:lnB>
                      <a:noFill/>
                    </a:lnB>
                  </a:tcPr>
                </a:tc>
                <a:tc>
                  <a:txBody>
                    <a:bodyPr/>
                    <a:lstStyle/>
                    <a:p>
                      <a:pPr algn="l" fontAlgn="ctr"/>
                      <a:r>
                        <a:rPr lang="en-US" sz="800" b="1" i="0" u="none" strike="noStrike">
                          <a:solidFill>
                            <a:srgbClr val="000000"/>
                          </a:solidFill>
                          <a:effectLst/>
                          <a:latin typeface="Arial" panose="020B0604020202020204" pitchFamily="34" charset="0"/>
                        </a:rPr>
                        <a:t>CT</a:t>
                      </a:r>
                    </a:p>
                  </a:txBody>
                  <a:tcPr marL="7823" marR="7823" marT="7823"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DC</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DE</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FL</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GA</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HI</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IA</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ID</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IL</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IN</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KS</a:t>
                      </a:r>
                    </a:p>
                  </a:txBody>
                  <a:tcPr marL="7823" marR="7823" marT="7823" marB="0" anchor="b">
                    <a:lnL>
                      <a:noFill/>
                    </a:lnL>
                    <a:lnR>
                      <a:noFill/>
                    </a:lnR>
                    <a:lnT>
                      <a:noFill/>
                    </a:lnT>
                    <a:lnB>
                      <a:noFill/>
                    </a:lnB>
                  </a:tcPr>
                </a:tc>
              </a:tr>
              <a:tr h="334968">
                <a:tc>
                  <a:txBody>
                    <a:bodyPr/>
                    <a:lstStyle/>
                    <a:p>
                      <a:pPr algn="ctr" fontAlgn="t"/>
                      <a:r>
                        <a:rPr lang="en-US" sz="900" b="1" i="0" u="none" strike="noStrike">
                          <a:solidFill>
                            <a:srgbClr val="000000"/>
                          </a:solidFill>
                          <a:effectLst/>
                          <a:latin typeface="Arial" panose="020B0604020202020204" pitchFamily="34" charset="0"/>
                        </a:rPr>
                        <a:t>Parameter</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endParaRPr lang="en-US" sz="900" b="1" i="0" u="none" strike="noStrike">
                        <a:solidFill>
                          <a:srgbClr val="000000"/>
                        </a:solidFill>
                        <a:effectLst/>
                        <a:latin typeface="Arial" panose="020B0604020202020204" pitchFamily="34" charset="0"/>
                      </a:endParaRP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r>
              <a:tr h="370131">
                <a:tc>
                  <a:txBody>
                    <a:bodyPr/>
                    <a:lstStyle/>
                    <a:p>
                      <a:pPr algn="ctr" fontAlgn="t"/>
                      <a:r>
                        <a:rPr lang="en-US" sz="900" b="1" i="0" u="none" strike="noStrike">
                          <a:solidFill>
                            <a:srgbClr val="000000"/>
                          </a:solidFill>
                          <a:effectLst/>
                          <a:latin typeface="Arial" panose="020B0604020202020204" pitchFamily="34" charset="0"/>
                        </a:rPr>
                        <a:t>Intercept</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endParaRPr lang="en-US" sz="900" b="1" i="0" u="none" strike="noStrike">
                        <a:solidFill>
                          <a:srgbClr val="000000"/>
                        </a:solidFill>
                        <a:effectLst/>
                        <a:latin typeface="Arial" panose="020B0604020202020204" pitchFamily="34" charset="0"/>
                      </a:endParaRP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-2.7147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-1.9874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-2.1255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-2.3852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-2.1744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-2.5322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-1.6244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-2.796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-2.579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-2.6333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-2.7912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-2.796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-3.1758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-2.3542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-2.3355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-2.3976</a:t>
                      </a:r>
                    </a:p>
                  </a:txBody>
                  <a:tcPr marL="7823" marR="7823" marT="7823" marB="0">
                    <a:lnL>
                      <a:noFill/>
                    </a:lnL>
                    <a:lnR>
                      <a:noFill/>
                    </a:lnR>
                    <a:lnT>
                      <a:noFill/>
                    </a:lnT>
                    <a:lnB>
                      <a:noFill/>
                    </a:lnB>
                  </a:tcPr>
                </a:tc>
              </a:tr>
              <a:tr h="555196">
                <a:tc>
                  <a:txBody>
                    <a:bodyPr/>
                    <a:lstStyle/>
                    <a:p>
                      <a:pPr algn="ctr" fontAlgn="t"/>
                      <a:r>
                        <a:rPr lang="en-US" sz="900" b="1" i="0" u="none" strike="noStrike">
                          <a:solidFill>
                            <a:srgbClr val="000000"/>
                          </a:solidFill>
                          <a:effectLst/>
                          <a:latin typeface="Arial" panose="020B0604020202020204" pitchFamily="34" charset="0"/>
                        </a:rPr>
                        <a:t>weight_gain_pounds</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endParaRPr lang="en-US" sz="900" b="1" i="0" u="none" strike="noStrike">
                        <a:solidFill>
                          <a:srgbClr val="000000"/>
                        </a:solidFill>
                        <a:effectLst/>
                        <a:latin typeface="Arial" panose="020B0604020202020204" pitchFamily="34" charset="0"/>
                      </a:endParaRP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7.9E-05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-0.012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0.00533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0.00113</a:t>
                      </a:r>
                    </a:p>
                  </a:txBody>
                  <a:tcPr marL="7823" marR="7823" marT="7823" marB="0">
                    <a:lnL>
                      <a:noFill/>
                    </a:lnL>
                    <a:lnR>
                      <a:noFill/>
                    </a:lnR>
                    <a:lnT>
                      <a:noFill/>
                    </a:lnT>
                    <a:lnB>
                      <a:noFill/>
                    </a:lnB>
                  </a:tcPr>
                </a:tc>
                <a:tc>
                  <a:txBody>
                    <a:bodyPr/>
                    <a:lstStyle/>
                    <a:p>
                      <a:pPr algn="r" fontAlgn="t"/>
                      <a:r>
                        <a:rPr lang="en-US" sz="900" b="1" i="0" u="none" strike="noStrike" dirty="0">
                          <a:solidFill>
                            <a:srgbClr val="000000"/>
                          </a:solidFill>
                          <a:effectLst/>
                          <a:latin typeface="Arial" panose="020B0604020202020204" pitchFamily="34" charset="0"/>
                        </a:rPr>
                        <a:t>-0.0049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-0.0054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-0.0011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-0.0109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-0.0006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-0.0019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-0.0007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-0.011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0.00717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-0.0037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-0.0075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-0.0131</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gw</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4.9812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4.5452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4.8121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4.9275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4.8867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6.329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4.9543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5.9747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5.0471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6.403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4.6756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5.1905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4.9614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5.0277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5.0002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5.3213</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gw</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2.8924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2.2266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2.1906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2.4361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2.542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2.9182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2.4919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2.8119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2.4152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2.559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2.5214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2.7144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2.5842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2.674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2.4893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2.5963</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mage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-0.6571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-0.2432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-0.3969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-0.505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-0.3955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-0.2286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-0.2093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-0.2185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-0.2925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-0.3028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-0.1801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-0.8759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-0.3449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-0.3899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0.0179</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mage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-0.5815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-0.2103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-0.4035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-0.502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-0.3318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-0.4164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-0.1896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-0.2919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-0.3566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-0.2321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0.0187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-0.9786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-0.3085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-0.3679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0.0283</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-0.4494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-0.3803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-0.6051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-0.3513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-0.3893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-0.3988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-0.3695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-0.3568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-0.4762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-0.5341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-0.4312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-0.562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0.0825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-0.5796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-0.5142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-0.5619</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-0.5579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-0.1164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-0.5495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-0.4942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-0.3031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-0.269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1.2912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0.6737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-0.4277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-0.0816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-0.6858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-0.477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-0.7496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-0.4677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-0.1249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-0.5319</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-0.4311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-0.0969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-0.5703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-0.1359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-0.214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-0.0646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-0.0303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0.0657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-0.2428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-0.1774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-0.2493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-0.363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0.2175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-0.3701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-0.3375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-0.2514</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4</a:t>
                      </a:r>
                    </a:p>
                  </a:txBody>
                  <a:tcPr marL="7823" marR="7823" marT="7823" marB="0">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0.2488</a:t>
                      </a:r>
                    </a:p>
                  </a:txBody>
                  <a:tcPr marL="7823" marR="7823" marT="7823" marB="0">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0.0591</a:t>
                      </a:r>
                    </a:p>
                  </a:txBody>
                  <a:tcPr marL="7823" marR="7823" marT="7823" marB="0">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r>
              <a:tr h="555196">
                <a:tc>
                  <a:txBody>
                    <a:bodyPr/>
                    <a:lstStyle/>
                    <a:p>
                      <a:pPr algn="ctr" fontAlgn="t"/>
                      <a:r>
                        <a:rPr lang="en-US" sz="900" b="1" i="0" u="none" strike="noStrike">
                          <a:solidFill>
                            <a:srgbClr val="000000"/>
                          </a:solidFill>
                          <a:effectLst/>
                          <a:latin typeface="Arial" panose="020B0604020202020204" pitchFamily="34" charset="0"/>
                        </a:rPr>
                        <a:t>mother_married</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0.0792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0.1186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0.0638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0.0475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0.0722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0.0933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0.095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0.2626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0.0969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0.138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-0.0959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0.0414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0.1035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-0.013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0.0605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0.0338</a:t>
                      </a:r>
                    </a:p>
                  </a:txBody>
                  <a:tcPr marL="7823" marR="7823" marT="7823" marB="0">
                    <a:lnL>
                      <a:noFill/>
                    </a:lnL>
                    <a:lnR>
                      <a:noFill/>
                    </a:lnR>
                    <a:lnT>
                      <a:noFill/>
                    </a:lnT>
                    <a:lnB>
                      <a:noFill/>
                    </a:lnB>
                  </a:tcPr>
                </a:tc>
              </a:tr>
              <a:tr h="370131">
                <a:tc>
                  <a:txBody>
                    <a:bodyPr/>
                    <a:lstStyle/>
                    <a:p>
                      <a:pPr algn="ctr" fontAlgn="t"/>
                      <a:r>
                        <a:rPr lang="en-US" sz="900" b="1" i="0" u="none" strike="noStrike">
                          <a:solidFill>
                            <a:srgbClr val="000000"/>
                          </a:solidFill>
                          <a:effectLst/>
                          <a:latin typeface="Arial" panose="020B0604020202020204" pitchFamily="34" charset="0"/>
                        </a:rPr>
                        <a:t>cigarette_use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-0.562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-0.5568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-0.6058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-0.5422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-0.6173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-0.7241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-0.945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-0.5427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-0.5583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-0.2793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-0.457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-0.4104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-0.5578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-0.5775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-0.6166</a:t>
                      </a:r>
                    </a:p>
                  </a:txBody>
                  <a:tcPr marL="7823" marR="7823" marT="7823" marB="0">
                    <a:lnL>
                      <a:noFill/>
                    </a:lnL>
                    <a:lnR>
                      <a:noFill/>
                    </a:lnR>
                    <a:lnT>
                      <a:noFill/>
                    </a:lnT>
                    <a:lnB>
                      <a:noFill/>
                    </a:lnB>
                  </a:tcPr>
                </a:tc>
              </a:tr>
              <a:tr h="370131">
                <a:tc>
                  <a:txBody>
                    <a:bodyPr/>
                    <a:lstStyle/>
                    <a:p>
                      <a:pPr algn="ctr" fontAlgn="t"/>
                      <a:r>
                        <a:rPr lang="en-US" sz="900" b="1" i="0" u="none" strike="noStrike">
                          <a:solidFill>
                            <a:srgbClr val="000000"/>
                          </a:solidFill>
                          <a:effectLst/>
                          <a:latin typeface="Arial" panose="020B0604020202020204" pitchFamily="34" charset="0"/>
                        </a:rPr>
                        <a:t>alcohol_use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baa</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-0.1125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0.2494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0.1579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0.3405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0.0898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-0.2844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0.00164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0.2054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0.3053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0.7296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0.4855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1.0139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0.3187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0.4518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-0.2956</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bad</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-0.2901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-0.3615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-0.379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-0.2018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-0.1777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-0.7735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-0.2271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-0.1796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-0.1351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-0.2825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-0.239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-0.0667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-0.3026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-0.1602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-0.2554</a:t>
                      </a:r>
                    </a:p>
                  </a:txBody>
                  <a:tcPr marL="7823" marR="7823" marT="7823" marB="0">
                    <a:lnL>
                      <a:noFill/>
                    </a:lnL>
                    <a:lnR>
                      <a:noFill/>
                    </a:lnR>
                    <a:lnT>
                      <a:noFill/>
                    </a:lnT>
                    <a:lnB>
                      <a:noFill/>
                    </a:lnB>
                  </a:tcPr>
                </a:tc>
              </a:tr>
              <a:tr h="185066">
                <a:tc>
                  <a:txBody>
                    <a:bodyPr/>
                    <a:lstStyle/>
                    <a:p>
                      <a:pPr algn="ctr" fontAlgn="t"/>
                      <a:r>
                        <a:rPr lang="en-US" sz="900" b="1" i="0" u="none" strike="noStrike">
                          <a:solidFill>
                            <a:srgbClr val="000000"/>
                          </a:solidFill>
                          <a:effectLst/>
                          <a:latin typeface="Arial" panose="020B0604020202020204" pitchFamily="34" charset="0"/>
                        </a:rPr>
                        <a:t>bd</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-0.0168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-0.1474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-0.1148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-0.1263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-0.0292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0.00124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-0.0417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-0.0414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-0.0381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-0.0214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-0.113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-0.1173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-0.1106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-0.0658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-0.0709</a:t>
                      </a:r>
                    </a:p>
                  </a:txBody>
                  <a:tcPr marL="7823" marR="7823" marT="7823" marB="0">
                    <a:lnL>
                      <a:noFill/>
                    </a:lnL>
                    <a:lnR>
                      <a:noFill/>
                    </a:lnR>
                    <a:lnT>
                      <a:noFill/>
                    </a:lnT>
                    <a:lnB>
                      <a:noFill/>
                    </a:lnB>
                  </a:tcPr>
                </a:tc>
              </a:tr>
              <a:tr h="370131">
                <a:tc>
                  <a:txBody>
                    <a:bodyPr/>
                    <a:lstStyle/>
                    <a:p>
                      <a:pPr algn="ctr" fontAlgn="t"/>
                      <a:r>
                        <a:rPr lang="en-US" sz="900" b="1" i="0" u="none" strike="noStrike">
                          <a:solidFill>
                            <a:srgbClr val="000000"/>
                          </a:solidFill>
                          <a:effectLst/>
                          <a:latin typeface="Arial" panose="020B0604020202020204" pitchFamily="34" charset="0"/>
                        </a:rPr>
                        <a:t>ever_born</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0.3527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-0.00762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0.0998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-0.0094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0.2843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0.1601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0.529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0.3266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0.0525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-0.0251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-0.3231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-0.6971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-0.0365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-0.1668</a:t>
                      </a:r>
                    </a:p>
                  </a:txBody>
                  <a:tcPr marL="7823" marR="7823" marT="7823" marB="0">
                    <a:lnL>
                      <a:noFill/>
                    </a:lnL>
                    <a:lnR>
                      <a:noFill/>
                    </a:lnR>
                    <a:lnT>
                      <a:noFill/>
                    </a:lnT>
                    <a:lnB>
                      <a:noFill/>
                    </a:lnB>
                  </a:tcPr>
                </a:tc>
                <a:tc>
                  <a:txBody>
                    <a:bodyPr/>
                    <a:lstStyle/>
                    <a:p>
                      <a:pPr algn="r" fontAlgn="t"/>
                      <a:r>
                        <a:rPr lang="en-US" sz="900" b="1" i="0" u="none" strike="noStrike" dirty="0">
                          <a:solidFill>
                            <a:srgbClr val="000000"/>
                          </a:solidFill>
                          <a:effectLst/>
                          <a:latin typeface="Arial" panose="020B0604020202020204" pitchFamily="34" charset="0"/>
                        </a:rPr>
                        <a:t>0.594</a:t>
                      </a:r>
                    </a:p>
                  </a:txBody>
                  <a:tcPr marL="7823" marR="7823" marT="7823" marB="0">
                    <a:lnL>
                      <a:noFill/>
                    </a:lnL>
                    <a:lnR>
                      <a:noFill/>
                    </a:lnR>
                    <a:lnT>
                      <a:noFill/>
                    </a:lnT>
                    <a:lnB>
                      <a:noFill/>
                    </a:lnB>
                  </a:tcPr>
                </a:tc>
              </a:tr>
            </a:tbl>
          </a:graphicData>
        </a:graphic>
      </p:graphicFrame>
    </p:spTree>
    <p:extLst>
      <p:ext uri="{BB962C8B-B14F-4D97-AF65-F5344CB8AC3E}">
        <p14:creationId xmlns:p14="http://schemas.microsoft.com/office/powerpoint/2010/main" val="14498539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109" y="187325"/>
            <a:ext cx="10515600" cy="1325563"/>
          </a:xfrm>
        </p:spPr>
        <p:txBody>
          <a:bodyPr>
            <a:normAutofit/>
          </a:bodyPr>
          <a:lstStyle/>
          <a:p>
            <a:r>
              <a:rPr lang="en-US" sz="2700" b="1" dirty="0"/>
              <a:t>Analysis of Maximum Likelihood Estimates for the partial model</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091802"/>
              </p:ext>
            </p:extLst>
          </p:nvPr>
        </p:nvGraphicFramePr>
        <p:xfrm>
          <a:off x="1206497" y="874712"/>
          <a:ext cx="9931400" cy="4892669"/>
        </p:xfrm>
        <a:graphic>
          <a:graphicData uri="http://schemas.openxmlformats.org/drawingml/2006/table">
            <a:tbl>
              <a:tblPr/>
              <a:tblGrid>
                <a:gridCol w="584200"/>
                <a:gridCol w="584200"/>
                <a:gridCol w="584200"/>
                <a:gridCol w="584200"/>
                <a:gridCol w="584200"/>
                <a:gridCol w="584200"/>
                <a:gridCol w="584200"/>
                <a:gridCol w="584200"/>
                <a:gridCol w="584200"/>
                <a:gridCol w="584200"/>
                <a:gridCol w="584200"/>
                <a:gridCol w="584200"/>
                <a:gridCol w="584200"/>
                <a:gridCol w="584200"/>
                <a:gridCol w="584200"/>
                <a:gridCol w="584200"/>
                <a:gridCol w="584200"/>
              </a:tblGrid>
              <a:tr h="175932">
                <a:tc>
                  <a:txBody>
                    <a:bodyPr/>
                    <a:lstStyle/>
                    <a:p>
                      <a:pPr algn="l" fontAlgn="ctr"/>
                      <a:r>
                        <a:rPr lang="en-US" sz="800" b="1" i="0" u="none" strike="noStrike" dirty="0">
                          <a:solidFill>
                            <a:srgbClr val="000000"/>
                          </a:solidFill>
                          <a:effectLst/>
                          <a:latin typeface="Arial" panose="020B0604020202020204" pitchFamily="34" charset="0"/>
                        </a:rPr>
                        <a:t>State</a:t>
                      </a:r>
                    </a:p>
                  </a:txBody>
                  <a:tcPr marL="7823" marR="7823" marT="7823"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KY</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LA</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MA</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MD</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ME</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MI</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MN</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MO</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MS</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MT</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NC</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ND</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NE</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NH</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NJ</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NM</a:t>
                      </a:r>
                    </a:p>
                  </a:txBody>
                  <a:tcPr marL="7823" marR="7823" marT="7823" marB="0" anchor="b">
                    <a:lnL>
                      <a:noFill/>
                    </a:lnL>
                    <a:lnR>
                      <a:noFill/>
                    </a:lnR>
                    <a:lnT>
                      <a:noFill/>
                    </a:lnT>
                    <a:lnB>
                      <a:noFill/>
                    </a:lnB>
                  </a:tcPr>
                </a:tc>
              </a:tr>
              <a:tr h="318437">
                <a:tc>
                  <a:txBody>
                    <a:bodyPr/>
                    <a:lstStyle/>
                    <a:p>
                      <a:pPr algn="ctr" fontAlgn="t"/>
                      <a:r>
                        <a:rPr lang="en-US" sz="900" b="1" i="0" u="none" strike="noStrike">
                          <a:solidFill>
                            <a:srgbClr val="000000"/>
                          </a:solidFill>
                          <a:effectLst/>
                          <a:latin typeface="Arial" panose="020B0604020202020204" pitchFamily="34" charset="0"/>
                        </a:rPr>
                        <a:t>Parameter</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r>
              <a:tr h="351864">
                <a:tc>
                  <a:txBody>
                    <a:bodyPr/>
                    <a:lstStyle/>
                    <a:p>
                      <a:pPr algn="ctr" fontAlgn="t"/>
                      <a:r>
                        <a:rPr lang="en-US" sz="900" b="1" i="0" u="none" strike="noStrike">
                          <a:solidFill>
                            <a:srgbClr val="000000"/>
                          </a:solidFill>
                          <a:effectLst/>
                          <a:latin typeface="Arial" panose="020B0604020202020204" pitchFamily="34" charset="0"/>
                        </a:rPr>
                        <a:t>Intercept</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-2.1099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-2.0107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-3.0537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-2.2493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-3.1287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-2.2961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-3.4445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-2.6232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-1.9574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-1.9797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-2.5277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-4.1637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-2.6334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-3.1604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-2.4826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-2.3072</a:t>
                      </a:r>
                    </a:p>
                  </a:txBody>
                  <a:tcPr marL="7823" marR="7823" marT="7823" marB="0">
                    <a:lnL>
                      <a:noFill/>
                    </a:lnL>
                    <a:lnR>
                      <a:noFill/>
                    </a:lnR>
                    <a:lnT>
                      <a:noFill/>
                    </a:lnT>
                    <a:lnB>
                      <a:noFill/>
                    </a:lnB>
                  </a:tcPr>
                </a:tc>
              </a:tr>
              <a:tr h="527796">
                <a:tc>
                  <a:txBody>
                    <a:bodyPr/>
                    <a:lstStyle/>
                    <a:p>
                      <a:pPr algn="ctr" fontAlgn="t"/>
                      <a:r>
                        <a:rPr lang="en-US" sz="900" b="1" i="0" u="none" strike="noStrike">
                          <a:solidFill>
                            <a:srgbClr val="000000"/>
                          </a:solidFill>
                          <a:effectLst/>
                          <a:latin typeface="Arial" panose="020B0604020202020204" pitchFamily="34" charset="0"/>
                        </a:rPr>
                        <a:t>weight_gain_pounds</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-0.0044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-0.0046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-0.0024</a:t>
                      </a:r>
                    </a:p>
                  </a:txBody>
                  <a:tcPr marL="7823" marR="7823" marT="7823" marB="0">
                    <a:lnL>
                      <a:noFill/>
                    </a:lnL>
                    <a:lnR>
                      <a:noFill/>
                    </a:lnR>
                    <a:lnT>
                      <a:noFill/>
                    </a:lnT>
                    <a:lnB>
                      <a:noFill/>
                    </a:lnB>
                  </a:tcPr>
                </a:tc>
                <a:tc>
                  <a:txBody>
                    <a:bodyPr/>
                    <a:lstStyle/>
                    <a:p>
                      <a:pPr algn="r" fontAlgn="t"/>
                      <a:r>
                        <a:rPr lang="en-US" sz="900" b="1" i="0" u="none" strike="noStrike" dirty="0">
                          <a:solidFill>
                            <a:srgbClr val="000000"/>
                          </a:solidFill>
                          <a:effectLst/>
                          <a:latin typeface="Arial" panose="020B0604020202020204" pitchFamily="34" charset="0"/>
                        </a:rPr>
                        <a:t>-0.006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-0.0133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-0.0009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-4E-05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-0.0055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-0.0049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-0.0052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-0.0057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-0.0082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-0.0113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-0.0048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-0.0017</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gw</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4.6146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4.713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5.9587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5.2998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5.2183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5.2968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5.8046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5.4221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4.498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5.6675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5.2014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5.7958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5.5765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5.7643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5.0172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4.2593</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gw</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2.4358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2.1762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2.9734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2.5886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2.921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2.6028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3.0101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2.6758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2.1769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2.5987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2.5841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2.9974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2.7651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3.1284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2.6213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2.3273</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mage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-0.2607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-0.097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-0.1545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-0.4681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-0.6491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-0.3472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-0.2105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-0.2901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-0.2536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-0.523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-0.2146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0.1357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-0.1363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-0.1547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-0.3623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-0.2999</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mage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-0.2666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-0.1987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-0.2474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-0.3774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-0.5664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-0.2966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-0.2367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-0.3006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-0.2712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-0.4347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-0.1651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0.1573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-0.1811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-0.3353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-0.2785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-0.2698</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-0.4383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-0.4758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-0.2034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-0.4492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-0.545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-0.5264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-0.4681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-0.4449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-0.9173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-0.4837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-0.1274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-0.387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-0.0636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-0.4621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-0.4454</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-0.1479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-0.3694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-0.5556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-0.2685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-1.4215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-1.0333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-0.6103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-0.7088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-0.7922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-1.3626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-0.2994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-0.3091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-0.567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0.6218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-0.1038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-0.7097</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-0.372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-0.1297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-0.0821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-0.1655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0.3413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-0.1231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-0.2358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-0.5124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-0.2186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-0.4305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-0.2811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0.2212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-0.073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0.0693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-0.3819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-0.4772</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0.0414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0.0993</a:t>
                      </a:r>
                    </a:p>
                  </a:txBody>
                  <a:tcPr marL="7823" marR="7823" marT="7823" marB="0">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0.0244</a:t>
                      </a:r>
                    </a:p>
                  </a:txBody>
                  <a:tcPr marL="7823" marR="7823" marT="7823" marB="0">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r>
              <a:tr h="527796">
                <a:tc>
                  <a:txBody>
                    <a:bodyPr/>
                    <a:lstStyle/>
                    <a:p>
                      <a:pPr algn="ctr" fontAlgn="t"/>
                      <a:r>
                        <a:rPr lang="en-US" sz="900" b="1" i="0" u="none" strike="noStrike">
                          <a:solidFill>
                            <a:srgbClr val="000000"/>
                          </a:solidFill>
                          <a:effectLst/>
                          <a:latin typeface="Arial" panose="020B0604020202020204" pitchFamily="34" charset="0"/>
                        </a:rPr>
                        <a:t>mother_married</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-0.0049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0.1479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0.1086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0.0211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0.0476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0.0516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0.1472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0.0546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0.1848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0.1031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0.096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0.0415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0.0742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-0.0148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-0.038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0.1733</a:t>
                      </a:r>
                    </a:p>
                  </a:txBody>
                  <a:tcPr marL="7823" marR="7823" marT="7823" marB="0">
                    <a:lnL>
                      <a:noFill/>
                    </a:lnL>
                    <a:lnR>
                      <a:noFill/>
                    </a:lnR>
                    <a:lnT>
                      <a:noFill/>
                    </a:lnT>
                    <a:lnB>
                      <a:noFill/>
                    </a:lnB>
                  </a:tcPr>
                </a:tc>
              </a:tr>
              <a:tr h="351864">
                <a:tc>
                  <a:txBody>
                    <a:bodyPr/>
                    <a:lstStyle/>
                    <a:p>
                      <a:pPr algn="ctr" fontAlgn="t"/>
                      <a:r>
                        <a:rPr lang="en-US" sz="900" b="1" i="0" u="none" strike="noStrike">
                          <a:solidFill>
                            <a:srgbClr val="000000"/>
                          </a:solidFill>
                          <a:effectLst/>
                          <a:latin typeface="Arial" panose="020B0604020202020204" pitchFamily="34" charset="0"/>
                        </a:rPr>
                        <a:t>cigarette_use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-0.6261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-0.5447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-0.5844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-0.7066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-0.5934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-0.5307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-0.4485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-0.6167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-0.6276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-0.5569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-0.6819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-0.6039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-0.4953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-0.7057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-0.4693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-0.6446</a:t>
                      </a:r>
                    </a:p>
                  </a:txBody>
                  <a:tcPr marL="7823" marR="7823" marT="7823" marB="0">
                    <a:lnL>
                      <a:noFill/>
                    </a:lnL>
                    <a:lnR>
                      <a:noFill/>
                    </a:lnR>
                    <a:lnT>
                      <a:noFill/>
                    </a:lnT>
                    <a:lnB>
                      <a:noFill/>
                    </a:lnB>
                  </a:tcPr>
                </a:tc>
              </a:tr>
              <a:tr h="351864">
                <a:tc>
                  <a:txBody>
                    <a:bodyPr/>
                    <a:lstStyle/>
                    <a:p>
                      <a:pPr algn="ctr" fontAlgn="t"/>
                      <a:r>
                        <a:rPr lang="en-US" sz="900" b="1" i="0" u="none" strike="noStrike">
                          <a:solidFill>
                            <a:srgbClr val="000000"/>
                          </a:solidFill>
                          <a:effectLst/>
                          <a:latin typeface="Arial" panose="020B0604020202020204" pitchFamily="34" charset="0"/>
                        </a:rPr>
                        <a:t>alcohol_use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dirty="0">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baa</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-0.0741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0.1821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0.1245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0.2361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0.4282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0.1588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0.268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0.4511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0.351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0.6781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0.4068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0.9939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-0.3013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-0.1975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0.5363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0.1501</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bad</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-0.4475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-0.3496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-0.2726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-0.2036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0.3059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-0.4583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0.00632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-0.167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-0.4001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-0.0766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-0.1911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0.2655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-0.5549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-0.0673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-0.2294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-0.004</a:t>
                      </a:r>
                    </a:p>
                  </a:txBody>
                  <a:tcPr marL="7823" marR="7823" marT="7823" marB="0">
                    <a:lnL>
                      <a:noFill/>
                    </a:lnL>
                    <a:lnR>
                      <a:noFill/>
                    </a:lnR>
                    <a:lnT>
                      <a:noFill/>
                    </a:lnT>
                    <a:lnB>
                      <a:noFill/>
                    </a:lnB>
                  </a:tcPr>
                </a:tc>
              </a:tr>
              <a:tr h="175932">
                <a:tc>
                  <a:txBody>
                    <a:bodyPr/>
                    <a:lstStyle/>
                    <a:p>
                      <a:pPr algn="ctr" fontAlgn="t"/>
                      <a:r>
                        <a:rPr lang="en-US" sz="900" b="1" i="0" u="none" strike="noStrike">
                          <a:solidFill>
                            <a:srgbClr val="000000"/>
                          </a:solidFill>
                          <a:effectLst/>
                          <a:latin typeface="Arial" panose="020B0604020202020204" pitchFamily="34" charset="0"/>
                        </a:rPr>
                        <a:t>bd</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-0.1136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-0.1412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0.089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-0.0826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-0.0479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-0.0841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-0.0363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-0.0057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-0.1899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-0.0546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-0.0864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0.0138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0.0228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0.0477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-0.0601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-0.1191</a:t>
                      </a:r>
                    </a:p>
                  </a:txBody>
                  <a:tcPr marL="7823" marR="7823" marT="7823" marB="0">
                    <a:lnL>
                      <a:noFill/>
                    </a:lnL>
                    <a:lnR>
                      <a:noFill/>
                    </a:lnR>
                    <a:lnT>
                      <a:noFill/>
                    </a:lnT>
                    <a:lnB>
                      <a:noFill/>
                    </a:lnB>
                  </a:tcPr>
                </a:tc>
              </a:tr>
              <a:tr h="351864">
                <a:tc>
                  <a:txBody>
                    <a:bodyPr/>
                    <a:lstStyle/>
                    <a:p>
                      <a:pPr algn="ctr" fontAlgn="t"/>
                      <a:r>
                        <a:rPr lang="en-US" sz="900" b="1" i="0" u="none" strike="noStrike">
                          <a:solidFill>
                            <a:srgbClr val="000000"/>
                          </a:solidFill>
                          <a:effectLst/>
                          <a:latin typeface="Arial" panose="020B0604020202020204" pitchFamily="34" charset="0"/>
                        </a:rPr>
                        <a:t>ever_born</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0.3324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0.00098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0.0641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0.0925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-0.1465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0.1128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0.00034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-0.1429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-0.0661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-0.4492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-0.0897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-0.787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0.6034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0.5552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-0.2908</a:t>
                      </a:r>
                    </a:p>
                  </a:txBody>
                  <a:tcPr marL="7823" marR="7823" marT="7823" marB="0">
                    <a:lnL>
                      <a:noFill/>
                    </a:lnL>
                    <a:lnR>
                      <a:noFill/>
                    </a:lnR>
                    <a:lnT>
                      <a:noFill/>
                    </a:lnT>
                    <a:lnB>
                      <a:noFill/>
                    </a:lnB>
                  </a:tcPr>
                </a:tc>
                <a:tc>
                  <a:txBody>
                    <a:bodyPr/>
                    <a:lstStyle/>
                    <a:p>
                      <a:pPr algn="r" fontAlgn="t"/>
                      <a:r>
                        <a:rPr lang="en-US" sz="900" b="1" i="0" u="none" strike="noStrike" dirty="0">
                          <a:solidFill>
                            <a:srgbClr val="FF0000"/>
                          </a:solidFill>
                          <a:effectLst/>
                          <a:latin typeface="Arial" panose="020B0604020202020204" pitchFamily="34" charset="0"/>
                        </a:rPr>
                        <a:t>0.07</a:t>
                      </a:r>
                    </a:p>
                  </a:txBody>
                  <a:tcPr marL="7823" marR="7823" marT="7823" marB="0">
                    <a:lnL>
                      <a:noFill/>
                    </a:lnL>
                    <a:lnR>
                      <a:noFill/>
                    </a:lnR>
                    <a:lnT>
                      <a:noFill/>
                    </a:lnT>
                    <a:lnB>
                      <a:noFill/>
                    </a:lnB>
                  </a:tcPr>
                </a:tc>
              </a:tr>
            </a:tbl>
          </a:graphicData>
        </a:graphic>
      </p:graphicFrame>
    </p:spTree>
    <p:extLst>
      <p:ext uri="{BB962C8B-B14F-4D97-AF65-F5344CB8AC3E}">
        <p14:creationId xmlns:p14="http://schemas.microsoft.com/office/powerpoint/2010/main" val="8462180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109" y="0"/>
            <a:ext cx="10515600" cy="1325563"/>
          </a:xfrm>
        </p:spPr>
        <p:txBody>
          <a:bodyPr>
            <a:normAutofit/>
          </a:bodyPr>
          <a:lstStyle/>
          <a:p>
            <a:r>
              <a:rPr lang="en-US" sz="2400" b="1" dirty="0"/>
              <a:t>Analysis of Maximum Likelihood Estimates for the partial model</a:t>
            </a:r>
            <a:r>
              <a:rPr lang="en-US" sz="2400" dirty="0"/>
              <a:t/>
            </a:r>
            <a:br>
              <a:rPr lang="en-US" sz="2400" dirty="0"/>
            </a:b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8740043"/>
              </p:ext>
            </p:extLst>
          </p:nvPr>
        </p:nvGraphicFramePr>
        <p:xfrm>
          <a:off x="1143004" y="898524"/>
          <a:ext cx="9550396" cy="5159382"/>
        </p:xfrm>
        <a:graphic>
          <a:graphicData uri="http://schemas.openxmlformats.org/drawingml/2006/table">
            <a:tbl>
              <a:tblPr/>
              <a:tblGrid>
                <a:gridCol w="561788"/>
                <a:gridCol w="561788"/>
                <a:gridCol w="561788"/>
                <a:gridCol w="561788"/>
                <a:gridCol w="561788"/>
                <a:gridCol w="561788"/>
                <a:gridCol w="561788"/>
                <a:gridCol w="561788"/>
                <a:gridCol w="561788"/>
                <a:gridCol w="561788"/>
                <a:gridCol w="561788"/>
                <a:gridCol w="561788"/>
                <a:gridCol w="561788"/>
                <a:gridCol w="561788"/>
                <a:gridCol w="561788"/>
                <a:gridCol w="561788"/>
                <a:gridCol w="561788"/>
              </a:tblGrid>
              <a:tr h="185523">
                <a:tc>
                  <a:txBody>
                    <a:bodyPr/>
                    <a:lstStyle/>
                    <a:p>
                      <a:pPr algn="l" fontAlgn="ctr"/>
                      <a:r>
                        <a:rPr lang="en-US" sz="800" b="1" i="0" u="none" strike="noStrike">
                          <a:solidFill>
                            <a:srgbClr val="000000"/>
                          </a:solidFill>
                          <a:effectLst/>
                          <a:latin typeface="Arial" panose="020B0604020202020204" pitchFamily="34" charset="0"/>
                        </a:rPr>
                        <a:t>State</a:t>
                      </a:r>
                    </a:p>
                  </a:txBody>
                  <a:tcPr marL="7823" marR="7823" marT="7823" marB="0" anchor="ctr">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NV</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NY</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OH</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OK</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OR</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RI</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SC</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SD</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TN</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TX</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UT</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VA</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VT</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WI</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WV</a:t>
                      </a:r>
                    </a:p>
                  </a:txBody>
                  <a:tcPr marL="7823" marR="7823" marT="782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WY</a:t>
                      </a:r>
                    </a:p>
                  </a:txBody>
                  <a:tcPr marL="7823" marR="7823" marT="7823" marB="0" anchor="b">
                    <a:lnL>
                      <a:noFill/>
                    </a:lnL>
                    <a:lnR>
                      <a:noFill/>
                    </a:lnR>
                    <a:lnT>
                      <a:noFill/>
                    </a:lnT>
                    <a:lnB>
                      <a:noFill/>
                    </a:lnB>
                  </a:tcPr>
                </a:tc>
              </a:tr>
              <a:tr h="335796">
                <a:tc>
                  <a:txBody>
                    <a:bodyPr/>
                    <a:lstStyle/>
                    <a:p>
                      <a:pPr algn="ctr" fontAlgn="t"/>
                      <a:r>
                        <a:rPr lang="en-US" sz="900" b="1" i="0" u="none" strike="noStrike">
                          <a:solidFill>
                            <a:srgbClr val="000000"/>
                          </a:solidFill>
                          <a:effectLst/>
                          <a:latin typeface="Arial" panose="020B0604020202020204" pitchFamily="34" charset="0"/>
                        </a:rPr>
                        <a:t>Parameter</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c>
                  <a:txBody>
                    <a:bodyPr/>
                    <a:lstStyle/>
                    <a:p>
                      <a:pPr algn="ctr" fontAlgn="t"/>
                      <a:r>
                        <a:rPr lang="en-US" sz="900" b="1" i="0" u="none" strike="noStrike">
                          <a:solidFill>
                            <a:srgbClr val="000000"/>
                          </a:solidFill>
                          <a:effectLst/>
                          <a:latin typeface="Arial" panose="020B0604020202020204" pitchFamily="34" charset="0"/>
                        </a:rPr>
                        <a:t>Estimate</a:t>
                      </a:r>
                    </a:p>
                  </a:txBody>
                  <a:tcPr marL="7823" marR="7823" marT="7823" marB="0">
                    <a:lnL>
                      <a:noFill/>
                    </a:lnL>
                    <a:lnR>
                      <a:noFill/>
                    </a:lnR>
                    <a:lnT>
                      <a:noFill/>
                    </a:lnT>
                    <a:lnB>
                      <a:noFill/>
                    </a:lnB>
                  </a:tcPr>
                </a:tc>
              </a:tr>
              <a:tr h="371044">
                <a:tc>
                  <a:txBody>
                    <a:bodyPr/>
                    <a:lstStyle/>
                    <a:p>
                      <a:pPr algn="ctr" fontAlgn="t"/>
                      <a:r>
                        <a:rPr lang="en-US" sz="900" b="1" i="0" u="none" strike="noStrike">
                          <a:solidFill>
                            <a:srgbClr val="000000"/>
                          </a:solidFill>
                          <a:effectLst/>
                          <a:latin typeface="Arial" panose="020B0604020202020204" pitchFamily="34" charset="0"/>
                        </a:rPr>
                        <a:t>Intercept</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-2.436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-2.4413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-2.4407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-2.3486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-2.6437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-2.3114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-2.3056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-2.8661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-2.3289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-2.3319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-2.4466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-2.5704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-2.8808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-2.5174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-2.4412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-1.4488</a:t>
                      </a:r>
                    </a:p>
                  </a:txBody>
                  <a:tcPr marL="7823" marR="7823" marT="7823" marB="0">
                    <a:lnL>
                      <a:noFill/>
                    </a:lnL>
                    <a:lnR>
                      <a:noFill/>
                    </a:lnR>
                    <a:lnT>
                      <a:noFill/>
                    </a:lnT>
                    <a:lnB>
                      <a:noFill/>
                    </a:lnB>
                  </a:tcPr>
                </a:tc>
              </a:tr>
              <a:tr h="556567">
                <a:tc>
                  <a:txBody>
                    <a:bodyPr/>
                    <a:lstStyle/>
                    <a:p>
                      <a:pPr algn="ctr" fontAlgn="t"/>
                      <a:r>
                        <a:rPr lang="en-US" sz="900" b="1" i="0" u="none" strike="noStrike">
                          <a:solidFill>
                            <a:srgbClr val="000000"/>
                          </a:solidFill>
                          <a:effectLst/>
                          <a:latin typeface="Arial" panose="020B0604020202020204" pitchFamily="34" charset="0"/>
                        </a:rPr>
                        <a:t>weight_gain_pounds</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-0.0041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-0.0035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-0.0054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-0.0103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-0.0077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-0.0001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-0.0087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-0.0107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-0.0021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-0.0031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-0.0052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-0.0065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-0.0073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-0.0047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-0.0087</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gw</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4.5069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5.0832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5.2009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4.883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5.8835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5.5966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4.9781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6.1377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5.0717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4.5761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6.1116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5.3573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6.1612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5.2345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4.821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3.442</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gw</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2.5252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2.506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2.5468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2.429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2.9007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2.8198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2.4659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2.8823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2.5243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2.3624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2.7914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2.4064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2.9212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2.7591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2.4135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2.0487</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mage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-0.4972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-0.2871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-0.2431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-0.3116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-0.5288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-0.3659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-0.3587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-0.4293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-0.3617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-0.3455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-0.3879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-0.2874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-0.2307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-0.3374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-0.1563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-0.2089</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mage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-0.4101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-0.2496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-0.2414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-0.3224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-0.3316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-0.5145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-0.302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-0.3896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-0.3356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-0.3527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-0.297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-0.2504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-0.1218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-0.2726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-0.1678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-0.3989</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-0.3958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-0.389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-0.4961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-0.4834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-0.5704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-0.3787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-0.5314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-0.099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-0.6288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-0.549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-0.5762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-0.456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-0.1178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-0.6069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-0.3004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-0.407</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-0.3792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-0.6047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-0.0311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-0.7438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-0.5338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-0.7516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-0.6588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-1.0464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-0.4173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-0.7432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-0.0058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-12.109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-0.9698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-0.214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-0.5054</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-0.1254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-0.4376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-0.1156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-0.4566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-0.3033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-0.0695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-0.1568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0.3139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-0.5183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-0.3208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-0.3126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-0.191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0.2552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-0.4329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0.1134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-0.3751</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mrace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0.2058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0.1755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-0.6381</a:t>
                      </a:r>
                    </a:p>
                  </a:txBody>
                  <a:tcPr marL="7823" marR="7823" marT="7823" marB="0">
                    <a:lnL>
                      <a:noFill/>
                    </a:lnL>
                    <a:lnR>
                      <a:noFill/>
                    </a:lnR>
                    <a:lnT>
                      <a:noFill/>
                    </a:lnT>
                    <a:lnB>
                      <a:noFill/>
                    </a:lnB>
                  </a:tcPr>
                </a:tc>
                <a:tc>
                  <a:txBody>
                    <a:bodyPr/>
                    <a:lstStyle/>
                    <a:p>
                      <a:pPr algn="l" fontAlgn="t"/>
                      <a:endParaRPr lang="en-US" sz="900" b="1" i="0" u="none" strike="noStrike">
                        <a:solidFill>
                          <a:srgbClr val="FF0000"/>
                        </a:solidFill>
                        <a:effectLst/>
                        <a:latin typeface="Arial" panose="020B0604020202020204" pitchFamily="34" charset="0"/>
                      </a:endParaRPr>
                    </a:p>
                  </a:txBody>
                  <a:tcPr marL="7823" marR="7823" marT="7823" marB="0">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0.0607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0.0743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0.041</a:t>
                      </a:r>
                    </a:p>
                  </a:txBody>
                  <a:tcPr marL="7823" marR="7823" marT="7823" marB="0">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0.1182</a:t>
                      </a:r>
                    </a:p>
                  </a:txBody>
                  <a:tcPr marL="7823" marR="7823" marT="7823" marB="0">
                    <a:lnL>
                      <a:noFill/>
                    </a:lnL>
                    <a:lnR>
                      <a:noFill/>
                    </a:lnR>
                    <a:lnT>
                      <a:noFill/>
                    </a:lnT>
                    <a:lnB>
                      <a:noFill/>
                    </a:lnB>
                  </a:tcPr>
                </a:tc>
                <a:tc>
                  <a:txBody>
                    <a:bodyPr/>
                    <a:lstStyle/>
                    <a:p>
                      <a:pPr algn="l" fontAlgn="b"/>
                      <a:endParaRPr lang="en-US" sz="900" b="1" i="0" u="none" strike="noStrike">
                        <a:solidFill>
                          <a:srgbClr val="000000"/>
                        </a:solidFill>
                        <a:effectLst/>
                        <a:latin typeface="Calibri" panose="020F0502020204030204" pitchFamily="34" charset="0"/>
                      </a:endParaRPr>
                    </a:p>
                  </a:txBody>
                  <a:tcPr marL="7823" marR="7823" marT="7823" marB="0" anchor="b">
                    <a:lnL>
                      <a:noFill/>
                    </a:lnL>
                    <a:lnR>
                      <a:noFill/>
                    </a:lnR>
                    <a:lnT>
                      <a:noFill/>
                    </a:lnT>
                    <a:lnB>
                      <a:noFill/>
                    </a:lnB>
                  </a:tcPr>
                </a:tc>
              </a:tr>
              <a:tr h="556567">
                <a:tc>
                  <a:txBody>
                    <a:bodyPr/>
                    <a:lstStyle/>
                    <a:p>
                      <a:pPr algn="ctr" fontAlgn="t"/>
                      <a:r>
                        <a:rPr lang="en-US" sz="900" b="1" i="0" u="none" strike="noStrike">
                          <a:solidFill>
                            <a:srgbClr val="000000"/>
                          </a:solidFill>
                          <a:effectLst/>
                          <a:latin typeface="Arial" panose="020B0604020202020204" pitchFamily="34" charset="0"/>
                        </a:rPr>
                        <a:t>mother_married</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-0.0023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0.0516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0.063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0.158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0.0375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-0.0539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0.1353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0.1192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0.0588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0.0983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0.1776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0.1566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0.1213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0.1342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0.0412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0.0707</a:t>
                      </a:r>
                    </a:p>
                  </a:txBody>
                  <a:tcPr marL="7823" marR="7823" marT="7823" marB="0">
                    <a:lnL>
                      <a:noFill/>
                    </a:lnL>
                    <a:lnR>
                      <a:noFill/>
                    </a:lnR>
                    <a:lnT>
                      <a:noFill/>
                    </a:lnT>
                    <a:lnB>
                      <a:noFill/>
                    </a:lnB>
                  </a:tcPr>
                </a:tc>
              </a:tr>
              <a:tr h="371044">
                <a:tc>
                  <a:txBody>
                    <a:bodyPr/>
                    <a:lstStyle/>
                    <a:p>
                      <a:pPr algn="ctr" fontAlgn="t"/>
                      <a:r>
                        <a:rPr lang="en-US" sz="900" b="1" i="0" u="none" strike="noStrike">
                          <a:solidFill>
                            <a:srgbClr val="000000"/>
                          </a:solidFill>
                          <a:effectLst/>
                          <a:latin typeface="Arial" panose="020B0604020202020204" pitchFamily="34" charset="0"/>
                        </a:rPr>
                        <a:t>cigarette_use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-0.3966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-0.5401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-0.5658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-0.5325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-0.529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-0.6473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-0.5374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-0.6999</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-0.6721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-0.5634</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-0.5255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-0.5322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-0.9141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-0.5068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-0.7242</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-0.8764</a:t>
                      </a:r>
                    </a:p>
                  </a:txBody>
                  <a:tcPr marL="7823" marR="7823" marT="7823" marB="0">
                    <a:lnL>
                      <a:noFill/>
                    </a:lnL>
                    <a:lnR>
                      <a:noFill/>
                    </a:lnR>
                    <a:lnT>
                      <a:noFill/>
                    </a:lnT>
                    <a:lnB>
                      <a:noFill/>
                    </a:lnB>
                  </a:tcPr>
                </a:tc>
              </a:tr>
              <a:tr h="371044">
                <a:tc>
                  <a:txBody>
                    <a:bodyPr/>
                    <a:lstStyle/>
                    <a:p>
                      <a:pPr algn="ctr" fontAlgn="t"/>
                      <a:r>
                        <a:rPr lang="en-US" sz="900" b="1" i="0" u="none" strike="noStrike">
                          <a:solidFill>
                            <a:srgbClr val="000000"/>
                          </a:solidFill>
                          <a:effectLst/>
                          <a:latin typeface="Arial" panose="020B0604020202020204" pitchFamily="34" charset="0"/>
                        </a:rPr>
                        <a:t>alcohol_use</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baa</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0.4265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0.3708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0.5293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0.0585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0.146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0.0291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0.0279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-0.3061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0.6376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0.4961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0.3664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0.4173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0.1488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-0.3596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-1.1598</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bad</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-0.2596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-0.2177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-0.1887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-0.2362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-0.206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-0.4327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-0.1527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-0.1971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-0.1135</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-0.1904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-0.2345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-0.135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-0.2256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-0.315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-0.2798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-0.5374</a:t>
                      </a:r>
                    </a:p>
                  </a:txBody>
                  <a:tcPr marL="7823" marR="7823" marT="7823" marB="0">
                    <a:lnL>
                      <a:noFill/>
                    </a:lnL>
                    <a:lnR>
                      <a:noFill/>
                    </a:lnR>
                    <a:lnT>
                      <a:noFill/>
                    </a:lnT>
                    <a:lnB>
                      <a:noFill/>
                    </a:lnB>
                  </a:tcPr>
                </a:tc>
              </a:tr>
              <a:tr h="185523">
                <a:tc>
                  <a:txBody>
                    <a:bodyPr/>
                    <a:lstStyle/>
                    <a:p>
                      <a:pPr algn="ctr" fontAlgn="t"/>
                      <a:r>
                        <a:rPr lang="en-US" sz="900" b="1" i="0" u="none" strike="noStrike">
                          <a:solidFill>
                            <a:srgbClr val="000000"/>
                          </a:solidFill>
                          <a:effectLst/>
                          <a:latin typeface="Arial" panose="020B0604020202020204" pitchFamily="34" charset="0"/>
                        </a:rPr>
                        <a:t>bd</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-0.1637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-0.0628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-0.0287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0.0612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0.0449</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0.0792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-0.082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0.0323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-0.0456</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-0.1078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-0.1205</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0.0218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-0.0038</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-0.092</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-0.0206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0.0882</a:t>
                      </a:r>
                    </a:p>
                  </a:txBody>
                  <a:tcPr marL="7823" marR="7823" marT="7823" marB="0">
                    <a:lnL>
                      <a:noFill/>
                    </a:lnL>
                    <a:lnR>
                      <a:noFill/>
                    </a:lnR>
                    <a:lnT>
                      <a:noFill/>
                    </a:lnT>
                    <a:lnB>
                      <a:noFill/>
                    </a:lnB>
                  </a:tcPr>
                </a:tc>
              </a:tr>
              <a:tr h="371044">
                <a:tc>
                  <a:txBody>
                    <a:bodyPr/>
                    <a:lstStyle/>
                    <a:p>
                      <a:pPr algn="ctr" fontAlgn="t"/>
                      <a:r>
                        <a:rPr lang="en-US" sz="900" b="1" i="0" u="none" strike="noStrike">
                          <a:solidFill>
                            <a:srgbClr val="000000"/>
                          </a:solidFill>
                          <a:effectLst/>
                          <a:latin typeface="Arial" panose="020B0604020202020204" pitchFamily="34" charset="0"/>
                        </a:rPr>
                        <a:t>ever_born</a:t>
                      </a:r>
                    </a:p>
                  </a:txBody>
                  <a:tcPr marL="7823" marR="7823" marT="7823"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-0.1278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-0.1451</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-0.2526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0.2003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0.1633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0.3313</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0.211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0.6958</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-0.3667</a:t>
                      </a:r>
                    </a:p>
                  </a:txBody>
                  <a:tcPr marL="7823" marR="7823" marT="7823" marB="0">
                    <a:lnL>
                      <a:noFill/>
                    </a:lnL>
                    <a:lnR>
                      <a:noFill/>
                    </a:lnR>
                    <a:lnT>
                      <a:noFill/>
                    </a:lnT>
                    <a:lnB>
                      <a:noFill/>
                    </a:lnB>
                  </a:tcPr>
                </a:tc>
                <a:tc>
                  <a:txBody>
                    <a:bodyPr/>
                    <a:lstStyle/>
                    <a:p>
                      <a:pPr algn="r" fontAlgn="t"/>
                      <a:r>
                        <a:rPr lang="en-US" sz="900" b="1" i="0" u="none" strike="noStrike">
                          <a:solidFill>
                            <a:srgbClr val="000000"/>
                          </a:solidFill>
                          <a:effectLst/>
                          <a:latin typeface="Arial" panose="020B0604020202020204" pitchFamily="34" charset="0"/>
                        </a:rPr>
                        <a:t>-0.1791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-0.1654</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-0.106</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-0.1777</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0.1991</a:t>
                      </a:r>
                    </a:p>
                  </a:txBody>
                  <a:tcPr marL="7823" marR="7823" marT="7823" marB="0">
                    <a:lnL>
                      <a:noFill/>
                    </a:lnL>
                    <a:lnR>
                      <a:noFill/>
                    </a:lnR>
                    <a:lnT>
                      <a:noFill/>
                    </a:lnT>
                    <a:lnB>
                      <a:noFill/>
                    </a:lnB>
                  </a:tcPr>
                </a:tc>
                <a:tc>
                  <a:txBody>
                    <a:bodyPr/>
                    <a:lstStyle/>
                    <a:p>
                      <a:pPr algn="r" fontAlgn="t"/>
                      <a:r>
                        <a:rPr lang="en-US" sz="900" b="1" i="0" u="none" strike="noStrike">
                          <a:solidFill>
                            <a:srgbClr val="FF0000"/>
                          </a:solidFill>
                          <a:effectLst/>
                          <a:latin typeface="Arial" panose="020B0604020202020204" pitchFamily="34" charset="0"/>
                        </a:rPr>
                        <a:t>0.6658</a:t>
                      </a:r>
                    </a:p>
                  </a:txBody>
                  <a:tcPr marL="7823" marR="7823" marT="7823" marB="0">
                    <a:lnL>
                      <a:noFill/>
                    </a:lnL>
                    <a:lnR>
                      <a:noFill/>
                    </a:lnR>
                    <a:lnT>
                      <a:noFill/>
                    </a:lnT>
                    <a:lnB>
                      <a:noFill/>
                    </a:lnB>
                  </a:tcPr>
                </a:tc>
                <a:tc>
                  <a:txBody>
                    <a:bodyPr/>
                    <a:lstStyle/>
                    <a:p>
                      <a:pPr algn="r" fontAlgn="t"/>
                      <a:r>
                        <a:rPr lang="en-US" sz="900" b="1" i="0" u="none" strike="noStrike" dirty="0">
                          <a:solidFill>
                            <a:srgbClr val="FF0000"/>
                          </a:solidFill>
                          <a:effectLst/>
                          <a:latin typeface="Arial" panose="020B0604020202020204" pitchFamily="34" charset="0"/>
                        </a:rPr>
                        <a:t>1.2948</a:t>
                      </a:r>
                    </a:p>
                  </a:txBody>
                  <a:tcPr marL="7823" marR="7823" marT="7823" marB="0">
                    <a:lnL>
                      <a:noFill/>
                    </a:lnL>
                    <a:lnR>
                      <a:noFill/>
                    </a:lnR>
                    <a:lnT>
                      <a:noFill/>
                    </a:lnT>
                    <a:lnB>
                      <a:noFill/>
                    </a:lnB>
                  </a:tcPr>
                </a:tc>
              </a:tr>
            </a:tbl>
          </a:graphicData>
        </a:graphic>
      </p:graphicFrame>
    </p:spTree>
    <p:extLst>
      <p:ext uri="{BB962C8B-B14F-4D97-AF65-F5344CB8AC3E}">
        <p14:creationId xmlns:p14="http://schemas.microsoft.com/office/powerpoint/2010/main" val="28251451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0" y="0"/>
            <a:ext cx="3759200" cy="1325563"/>
          </a:xfrm>
        </p:spPr>
        <p:txBody>
          <a:bodyPr>
            <a:normAutofit/>
          </a:bodyPr>
          <a:lstStyle/>
          <a:p>
            <a:r>
              <a:rPr lang="en-US" sz="2400" b="1" dirty="0">
                <a:solidFill>
                  <a:prstClr val="black"/>
                </a:solidFill>
              </a:rPr>
              <a:t>Odds Ratio in Partial Model</a:t>
            </a:r>
            <a:br>
              <a:rPr lang="en-US" sz="2400" b="1" dirty="0">
                <a:solidFill>
                  <a:prstClr val="black"/>
                </a:solidFill>
              </a:rPr>
            </a:br>
            <a:endParaRPr lang="en-US"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07559882"/>
              </p:ext>
            </p:extLst>
          </p:nvPr>
        </p:nvGraphicFramePr>
        <p:xfrm>
          <a:off x="1295397" y="867768"/>
          <a:ext cx="9499601" cy="4912869"/>
        </p:xfrm>
        <a:graphic>
          <a:graphicData uri="http://schemas.openxmlformats.org/drawingml/2006/table">
            <a:tbl>
              <a:tblPr/>
              <a:tblGrid>
                <a:gridCol w="660403"/>
                <a:gridCol w="466170"/>
                <a:gridCol w="563287"/>
                <a:gridCol w="589691"/>
                <a:gridCol w="563287"/>
                <a:gridCol w="563287"/>
                <a:gridCol w="563287"/>
                <a:gridCol w="563287"/>
                <a:gridCol w="563287"/>
                <a:gridCol w="563287"/>
                <a:gridCol w="563287"/>
                <a:gridCol w="563287"/>
                <a:gridCol w="519281"/>
                <a:gridCol w="504612"/>
                <a:gridCol w="563287"/>
                <a:gridCol w="563287"/>
                <a:gridCol w="563287"/>
              </a:tblGrid>
              <a:tr h="126502">
                <a:tc>
                  <a:txBody>
                    <a:bodyPr/>
                    <a:lstStyle/>
                    <a:p>
                      <a:pPr algn="l" fontAlgn="b"/>
                      <a:r>
                        <a:rPr lang="en-US" sz="800" b="1" i="0" u="none" strike="noStrike" dirty="0">
                          <a:solidFill>
                            <a:srgbClr val="000000"/>
                          </a:solidFill>
                          <a:effectLst/>
                          <a:latin typeface="Calibri" panose="020F0502020204030204" pitchFamily="34" charset="0"/>
                        </a:rPr>
                        <a:t>State</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AK</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AL</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AR</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AZ</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CO</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CT</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DC</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DE</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FL</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GA</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HI</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IA</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ID</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IL</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IN</a:t>
                      </a:r>
                    </a:p>
                  </a:txBody>
                  <a:tcPr marL="5651" marR="5651" marT="565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KS</a:t>
                      </a:r>
                    </a:p>
                  </a:txBody>
                  <a:tcPr marL="5651" marR="5651" marT="5651" marB="0" anchor="b">
                    <a:lnL>
                      <a:noFill/>
                    </a:lnL>
                    <a:lnR>
                      <a:noFill/>
                    </a:lnR>
                    <a:lnT>
                      <a:noFill/>
                    </a:lnT>
                    <a:lnB>
                      <a:noFill/>
                    </a:lnB>
                  </a:tcPr>
                </a:tc>
              </a:tr>
              <a:tr h="126502">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r>
              <a:tr h="364535">
                <a:tc>
                  <a:txBody>
                    <a:bodyPr/>
                    <a:lstStyle/>
                    <a:p>
                      <a:pPr algn="ctr" fontAlgn="t"/>
                      <a:r>
                        <a:rPr lang="en-US" sz="800" b="1" i="0" u="none" strike="noStrike">
                          <a:solidFill>
                            <a:srgbClr val="000000"/>
                          </a:solidFill>
                          <a:effectLst/>
                          <a:latin typeface="Arial" panose="020B0604020202020204" pitchFamily="34" charset="0"/>
                        </a:rPr>
                        <a:t>Effect</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dirty="0">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651" marR="5651" marT="5651" marB="0">
                    <a:lnL>
                      <a:noFill/>
                    </a:lnL>
                    <a:lnR>
                      <a:noFill/>
                    </a:lnR>
                    <a:lnT>
                      <a:noFill/>
                    </a:lnT>
                    <a:lnB>
                      <a:noFill/>
                    </a:lnB>
                  </a:tcPr>
                </a:tc>
              </a:tr>
              <a:tr h="379505">
                <a:tc>
                  <a:txBody>
                    <a:bodyPr/>
                    <a:lstStyle/>
                    <a:p>
                      <a:pPr algn="ctr" fontAlgn="t"/>
                      <a:r>
                        <a:rPr lang="en-US" sz="800" b="1" i="0" u="none" strike="noStrike" dirty="0" err="1">
                          <a:solidFill>
                            <a:srgbClr val="000000"/>
                          </a:solidFill>
                          <a:effectLst/>
                          <a:latin typeface="Arial" panose="020B0604020202020204" pitchFamily="34" charset="0"/>
                        </a:rPr>
                        <a:t>weight_gain_pounds</a:t>
                      </a:r>
                      <a:endParaRPr lang="en-US" sz="800" b="1" i="0" u="none" strike="noStrike" dirty="0">
                        <a:solidFill>
                          <a:srgbClr val="000000"/>
                        </a:solidFill>
                        <a:effectLst/>
                        <a:latin typeface="Arial" panose="020B0604020202020204" pitchFamily="34" charset="0"/>
                      </a:endParaRP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0.988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1.005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1.001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0.995</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0.989</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0.998</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0.989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1.007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0.987</a:t>
                      </a:r>
                    </a:p>
                  </a:txBody>
                  <a:tcPr marL="5651" marR="5651" marT="5651" marB="0">
                    <a:lnL>
                      <a:noFill/>
                    </a:lnL>
                    <a:lnR>
                      <a:noFill/>
                    </a:lnR>
                    <a:lnT>
                      <a:noFill/>
                    </a:lnT>
                    <a:lnB>
                      <a:noFill/>
                    </a:lnB>
                  </a:tcPr>
                </a:tc>
              </a:tr>
              <a:tr h="253004">
                <a:tc>
                  <a:txBody>
                    <a:bodyPr/>
                    <a:lstStyle/>
                    <a:p>
                      <a:pPr algn="ctr" fontAlgn="t"/>
                      <a:r>
                        <a:rPr lang="en-US" sz="800" b="1" i="0" u="none" strike="noStrike">
                          <a:solidFill>
                            <a:srgbClr val="000000"/>
                          </a:solidFill>
                          <a:effectLst/>
                          <a:latin typeface="Arial" panose="020B0604020202020204" pitchFamily="34" charset="0"/>
                        </a:rPr>
                        <a:t>gw 1 vs 3</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145.654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94.178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122.988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138.033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132.519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560.608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141.78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393.348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155.57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603.674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107.295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179.56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142.8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152.577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148.44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204.647</a:t>
                      </a:r>
                    </a:p>
                  </a:txBody>
                  <a:tcPr marL="5651" marR="5651" marT="5651" marB="0">
                    <a:lnL>
                      <a:noFill/>
                    </a:lnL>
                    <a:lnR>
                      <a:noFill/>
                    </a:lnR>
                    <a:lnT>
                      <a:noFill/>
                    </a:lnT>
                    <a:lnB>
                      <a:noFill/>
                    </a:lnB>
                  </a:tcPr>
                </a:tc>
              </a:tr>
              <a:tr h="253004">
                <a:tc>
                  <a:txBody>
                    <a:bodyPr/>
                    <a:lstStyle/>
                    <a:p>
                      <a:pPr algn="ctr" fontAlgn="t"/>
                      <a:r>
                        <a:rPr lang="en-US" sz="800" b="1" i="0" u="none" strike="noStrike">
                          <a:solidFill>
                            <a:srgbClr val="000000"/>
                          </a:solidFill>
                          <a:effectLst/>
                          <a:latin typeface="Arial" panose="020B0604020202020204" pitchFamily="34" charset="0"/>
                        </a:rPr>
                        <a:t>gw 2 vs 3</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18.036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9.269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8.941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11.428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12.705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18.507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12.085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16.641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11.192</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12.923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12.446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15.096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13.253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14.498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12.053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13.414</a:t>
                      </a:r>
                    </a:p>
                  </a:txBody>
                  <a:tcPr marL="5651" marR="5651" marT="5651" marB="0">
                    <a:lnL>
                      <a:noFill/>
                    </a:lnL>
                    <a:lnR>
                      <a:noFill/>
                    </a:lnR>
                    <a:lnT>
                      <a:noFill/>
                    </a:lnT>
                    <a:lnB>
                      <a:noFill/>
                    </a:lnB>
                  </a:tcPr>
                </a:tc>
              </a:tr>
              <a:tr h="253004">
                <a:tc>
                  <a:txBody>
                    <a:bodyPr/>
                    <a:lstStyle/>
                    <a:p>
                      <a:pPr algn="ctr" fontAlgn="t"/>
                      <a:r>
                        <a:rPr lang="en-US" sz="800" b="1" i="0" u="none" strike="noStrike">
                          <a:solidFill>
                            <a:srgbClr val="000000"/>
                          </a:solidFill>
                          <a:effectLst/>
                          <a:latin typeface="Arial" panose="020B0604020202020204" pitchFamily="34" charset="0"/>
                        </a:rPr>
                        <a:t>mage 1 vs 3</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0.518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0.784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0.672</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0.604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0.796</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0.811</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0.804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0.739</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0.835</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0.954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0.416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0.708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1.018</a:t>
                      </a:r>
                    </a:p>
                  </a:txBody>
                  <a:tcPr marL="5651" marR="5651" marT="5651" marB="0">
                    <a:lnL>
                      <a:noFill/>
                    </a:lnL>
                    <a:lnR>
                      <a:noFill/>
                    </a:lnR>
                    <a:lnT>
                      <a:noFill/>
                    </a:lnT>
                    <a:lnB>
                      <a:noFill/>
                    </a:lnB>
                  </a:tcPr>
                </a:tc>
              </a:tr>
              <a:tr h="253004">
                <a:tc>
                  <a:txBody>
                    <a:bodyPr/>
                    <a:lstStyle/>
                    <a:p>
                      <a:pPr algn="ctr" fontAlgn="t"/>
                      <a:r>
                        <a:rPr lang="en-US" sz="800" b="1" i="0" u="none" strike="noStrike">
                          <a:solidFill>
                            <a:srgbClr val="000000"/>
                          </a:solidFill>
                          <a:effectLst/>
                          <a:latin typeface="Arial" panose="020B0604020202020204" pitchFamily="34" charset="0"/>
                        </a:rPr>
                        <a:t>mage 2 vs 3</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0.559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0.668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0.605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0.718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0.659</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0.827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0.793</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1.019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0.376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0.735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0.692</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1.029</a:t>
                      </a:r>
                    </a:p>
                  </a:txBody>
                  <a:tcPr marL="5651" marR="5651" marT="5651" marB="0">
                    <a:lnL>
                      <a:noFill/>
                    </a:lnL>
                    <a:lnR>
                      <a:noFill/>
                    </a:lnR>
                    <a:lnT>
                      <a:noFill/>
                    </a:lnT>
                    <a:lnB>
                      <a:noFill/>
                    </a:lnB>
                  </a:tcPr>
                </a:tc>
              </a:tr>
              <a:tr h="253004">
                <a:tc>
                  <a:txBody>
                    <a:bodyPr/>
                    <a:lstStyle/>
                    <a:p>
                      <a:pPr algn="ctr" fontAlgn="t"/>
                      <a:r>
                        <a:rPr lang="en-US" sz="800" b="1" i="0" u="none" strike="noStrike">
                          <a:solidFill>
                            <a:srgbClr val="000000"/>
                          </a:solidFill>
                          <a:effectLst/>
                          <a:latin typeface="Arial" panose="020B0604020202020204" pitchFamily="34" charset="0"/>
                        </a:rPr>
                        <a:t>mrace 1 vs 6</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0.704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0.621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1.086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0.598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a:t>
                      </a:r>
                    </a:p>
                  </a:txBody>
                  <a:tcPr marL="5651" marR="5651" marT="5651" marB="0">
                    <a:lnL>
                      <a:noFill/>
                    </a:lnL>
                    <a:lnR>
                      <a:noFill/>
                    </a:lnR>
                    <a:lnT>
                      <a:noFill/>
                    </a:lnT>
                    <a:lnB>
                      <a:noFill/>
                    </a:lnB>
                  </a:tcPr>
                </a:tc>
              </a:tr>
              <a:tr h="253004">
                <a:tc>
                  <a:txBody>
                    <a:bodyPr/>
                    <a:lstStyle/>
                    <a:p>
                      <a:pPr algn="ctr" fontAlgn="t"/>
                      <a:r>
                        <a:rPr lang="en-US" sz="800" b="1" i="0" u="none" strike="noStrike">
                          <a:solidFill>
                            <a:srgbClr val="000000"/>
                          </a:solidFill>
                          <a:effectLst/>
                          <a:latin typeface="Arial" panose="020B0604020202020204" pitchFamily="34" charset="0"/>
                        </a:rPr>
                        <a:t>mrace 2 vs 6</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0.572</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0.739</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0.764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3.637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1.961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0.652</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0.922</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0.504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0.621</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0.473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0.626</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0.883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0.587</a:t>
                      </a:r>
                    </a:p>
                  </a:txBody>
                  <a:tcPr marL="5651" marR="5651" marT="5651" marB="0">
                    <a:lnL>
                      <a:noFill/>
                    </a:lnL>
                    <a:lnR>
                      <a:noFill/>
                    </a:lnR>
                    <a:lnT>
                      <a:noFill/>
                    </a:lnT>
                    <a:lnB>
                      <a:noFill/>
                    </a:lnB>
                  </a:tcPr>
                </a:tc>
              </a:tr>
              <a:tr h="253004">
                <a:tc>
                  <a:txBody>
                    <a:bodyPr/>
                    <a:lstStyle/>
                    <a:p>
                      <a:pPr algn="ctr" fontAlgn="t"/>
                      <a:r>
                        <a:rPr lang="en-US" sz="800" b="1" i="0" u="none" strike="noStrike">
                          <a:solidFill>
                            <a:srgbClr val="000000"/>
                          </a:solidFill>
                          <a:effectLst/>
                          <a:latin typeface="Arial" panose="020B0604020202020204" pitchFamily="34" charset="0"/>
                        </a:rPr>
                        <a:t>mrace 3 vs 6</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a:t>
                      </a:r>
                    </a:p>
                  </a:txBody>
                  <a:tcPr marL="5651" marR="5651" marT="5651" marB="0">
                    <a:lnL>
                      <a:noFill/>
                    </a:lnL>
                    <a:lnR>
                      <a:noFill/>
                    </a:lnR>
                    <a:lnT>
                      <a:noFill/>
                    </a:lnT>
                    <a:lnB>
                      <a:noFill/>
                    </a:lnB>
                  </a:tcPr>
                </a:tc>
                <a:tc>
                  <a:txBody>
                    <a:bodyPr/>
                    <a:lstStyle/>
                    <a:p>
                      <a:pPr algn="r" fontAlgn="t"/>
                      <a:r>
                        <a:rPr lang="en-US" sz="800" b="1" i="0" u="none" strike="noStrike" dirty="0">
                          <a:solidFill>
                            <a:srgbClr val="FF0000"/>
                          </a:solidFill>
                          <a:effectLst/>
                          <a:latin typeface="Arial" panose="020B0604020202020204" pitchFamily="34" charset="0"/>
                        </a:rPr>
                        <a:t>0.908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0.565</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0.873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0.807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0.937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1.068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0.784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0.837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0.779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0.696</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1.243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0.714</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0.778</a:t>
                      </a:r>
                    </a:p>
                  </a:txBody>
                  <a:tcPr marL="5651" marR="5651" marT="5651" marB="0">
                    <a:lnL>
                      <a:noFill/>
                    </a:lnL>
                    <a:lnR>
                      <a:noFill/>
                    </a:lnR>
                    <a:lnT>
                      <a:noFill/>
                    </a:lnT>
                    <a:lnB>
                      <a:noFill/>
                    </a:lnB>
                  </a:tcPr>
                </a:tc>
              </a:tr>
              <a:tr h="253004">
                <a:tc>
                  <a:txBody>
                    <a:bodyPr/>
                    <a:lstStyle/>
                    <a:p>
                      <a:pPr algn="ctr" fontAlgn="t"/>
                      <a:r>
                        <a:rPr lang="en-US" sz="800" b="1" i="0" u="none" strike="noStrike">
                          <a:solidFill>
                            <a:srgbClr val="000000"/>
                          </a:solidFill>
                          <a:effectLst/>
                          <a:latin typeface="Arial" panose="020B0604020202020204" pitchFamily="34" charset="0"/>
                        </a:rPr>
                        <a:t>mrace 4 vs 6</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1.283</a:t>
                      </a:r>
                    </a:p>
                  </a:txBody>
                  <a:tcPr marL="5651" marR="5651" marT="565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1.061</a:t>
                      </a:r>
                    </a:p>
                  </a:txBody>
                  <a:tcPr marL="5651" marR="5651" marT="565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651" marR="5651" marT="5651" marB="0" anchor="b">
                    <a:lnL>
                      <a:noFill/>
                    </a:lnL>
                    <a:lnR>
                      <a:noFill/>
                    </a:lnR>
                    <a:lnT>
                      <a:noFill/>
                    </a:lnT>
                    <a:lnB>
                      <a:noFill/>
                    </a:lnB>
                  </a:tcPr>
                </a:tc>
              </a:tr>
              <a:tr h="379505">
                <a:tc>
                  <a:txBody>
                    <a:bodyPr/>
                    <a:lstStyle/>
                    <a:p>
                      <a:pPr algn="ctr" fontAlgn="t"/>
                      <a:r>
                        <a:rPr lang="en-US" sz="800" b="1" i="0" u="none" strike="noStrike">
                          <a:solidFill>
                            <a:srgbClr val="000000"/>
                          </a:solidFill>
                          <a:effectLst/>
                          <a:latin typeface="Arial" panose="020B0604020202020204" pitchFamily="34" charset="0"/>
                        </a:rPr>
                        <a:t>mother_married 0 vs 1</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1.082</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1.126</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1.066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1.049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1.075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1.098</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1.102</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1.148</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0.909</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1.042</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1.109</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0.987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1.062</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1.034</a:t>
                      </a:r>
                    </a:p>
                  </a:txBody>
                  <a:tcPr marL="5651" marR="5651" marT="5651" marB="0">
                    <a:lnL>
                      <a:noFill/>
                    </a:lnL>
                    <a:lnR>
                      <a:noFill/>
                    </a:lnR>
                    <a:lnT>
                      <a:noFill/>
                    </a:lnT>
                    <a:lnB>
                      <a:noFill/>
                    </a:lnB>
                  </a:tcPr>
                </a:tc>
              </a:tr>
              <a:tr h="379505">
                <a:tc>
                  <a:txBody>
                    <a:bodyPr/>
                    <a:lstStyle/>
                    <a:p>
                      <a:pPr algn="ctr" fontAlgn="t"/>
                      <a:r>
                        <a:rPr lang="en-US" sz="800" b="1" i="0" u="none" strike="noStrike">
                          <a:solidFill>
                            <a:srgbClr val="000000"/>
                          </a:solidFill>
                          <a:effectLst/>
                          <a:latin typeface="Arial" panose="020B0604020202020204" pitchFamily="34" charset="0"/>
                        </a:rPr>
                        <a:t>cigarette_use 0 vs 1</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0.539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0.485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0.389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0.607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0.572</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0.756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0.663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0.572</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a:t>
                      </a:r>
                    </a:p>
                  </a:txBody>
                  <a:tcPr marL="5651" marR="5651" marT="5651" marB="0">
                    <a:lnL>
                      <a:noFill/>
                    </a:lnL>
                    <a:lnR>
                      <a:noFill/>
                    </a:lnR>
                    <a:lnT>
                      <a:noFill/>
                    </a:lnT>
                    <a:lnB>
                      <a:noFill/>
                    </a:lnB>
                  </a:tcPr>
                </a:tc>
              </a:tr>
              <a:tr h="253004">
                <a:tc>
                  <a:txBody>
                    <a:bodyPr/>
                    <a:lstStyle/>
                    <a:p>
                      <a:pPr algn="ctr" fontAlgn="t"/>
                      <a:r>
                        <a:rPr lang="en-US" sz="800" b="1" i="0" u="none" strike="noStrike">
                          <a:solidFill>
                            <a:srgbClr val="000000"/>
                          </a:solidFill>
                          <a:effectLst/>
                          <a:latin typeface="Arial" panose="020B0604020202020204" pitchFamily="34" charset="0"/>
                        </a:rPr>
                        <a:t>baa 0 vs 1</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0.894</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1.283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1.171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1.406</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0.958</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1.094</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0.752</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1.002</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1.228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1.357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2.074</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1.625</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2.756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1.375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1.571</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0.744</a:t>
                      </a:r>
                    </a:p>
                  </a:txBody>
                  <a:tcPr marL="5651" marR="5651" marT="5651" marB="0">
                    <a:lnL>
                      <a:noFill/>
                    </a:lnL>
                    <a:lnR>
                      <a:noFill/>
                    </a:lnR>
                    <a:lnT>
                      <a:noFill/>
                    </a:lnT>
                    <a:lnB>
                      <a:noFill/>
                    </a:lnB>
                  </a:tcPr>
                </a:tc>
              </a:tr>
              <a:tr h="245132">
                <a:tc>
                  <a:txBody>
                    <a:bodyPr/>
                    <a:lstStyle/>
                    <a:p>
                      <a:pPr algn="ctr" fontAlgn="t"/>
                      <a:r>
                        <a:rPr lang="en-US" sz="800" b="1" i="0" u="none" strike="noStrike">
                          <a:solidFill>
                            <a:srgbClr val="000000"/>
                          </a:solidFill>
                          <a:effectLst/>
                          <a:latin typeface="Arial" panose="020B0604020202020204" pitchFamily="34" charset="0"/>
                        </a:rPr>
                        <a:t>bad 0 vs 1</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0.748</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0.766</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0.685</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0.817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0.837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0.461</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0.797</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0.836</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0.874</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0.754</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0.787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0.935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0.739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0.852</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0.775</a:t>
                      </a:r>
                    </a:p>
                  </a:txBody>
                  <a:tcPr marL="5651" marR="5651" marT="5651" marB="0">
                    <a:lnL>
                      <a:noFill/>
                    </a:lnL>
                    <a:lnR>
                      <a:noFill/>
                    </a:lnR>
                    <a:lnT>
                      <a:noFill/>
                    </a:lnT>
                    <a:lnB>
                      <a:noFill/>
                    </a:lnB>
                  </a:tcPr>
                </a:tc>
              </a:tr>
              <a:tr h="253004">
                <a:tc>
                  <a:txBody>
                    <a:bodyPr/>
                    <a:lstStyle/>
                    <a:p>
                      <a:pPr algn="ctr" fontAlgn="t"/>
                      <a:r>
                        <a:rPr lang="en-US" sz="800" b="1" i="0" u="none" strike="noStrike">
                          <a:solidFill>
                            <a:srgbClr val="000000"/>
                          </a:solidFill>
                          <a:effectLst/>
                          <a:latin typeface="Arial" panose="020B0604020202020204" pitchFamily="34" charset="0"/>
                        </a:rPr>
                        <a:t>bd 0 vs 1</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0.983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0.863</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0.892</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0.881</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0.971</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1.001</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0.959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0.811</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0.959</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0.963</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0.979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0.893</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0.889</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0.895</a:t>
                      </a:r>
                    </a:p>
                  </a:txBody>
                  <a:tcPr marL="5651" marR="5651" marT="565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0.936</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0.932</a:t>
                      </a:r>
                    </a:p>
                  </a:txBody>
                  <a:tcPr marL="5651" marR="5651" marT="5651" marB="0">
                    <a:lnL>
                      <a:noFill/>
                    </a:lnL>
                    <a:lnR>
                      <a:noFill/>
                    </a:lnR>
                    <a:lnT>
                      <a:noFill/>
                    </a:lnT>
                    <a:lnB>
                      <a:noFill/>
                    </a:lnB>
                  </a:tcPr>
                </a:tc>
              </a:tr>
              <a:tr h="379505">
                <a:tc>
                  <a:txBody>
                    <a:bodyPr/>
                    <a:lstStyle/>
                    <a:p>
                      <a:pPr algn="ctr" fontAlgn="t"/>
                      <a:r>
                        <a:rPr lang="en-US" sz="800" b="1" i="0" u="none" strike="noStrike">
                          <a:solidFill>
                            <a:srgbClr val="000000"/>
                          </a:solidFill>
                          <a:effectLst/>
                          <a:latin typeface="Arial" panose="020B0604020202020204" pitchFamily="34" charset="0"/>
                        </a:rPr>
                        <a:t>ever_born 0 vs 1</a:t>
                      </a:r>
                    </a:p>
                  </a:txBody>
                  <a:tcPr marL="5651" marR="5651" marT="565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1.423</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0.992</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1.105</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0.991</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1.329</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1.174</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1.697</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1.386</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1.054</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0.975</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0.724</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0.895</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0.498</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0.964</a:t>
                      </a:r>
                    </a:p>
                  </a:txBody>
                  <a:tcPr marL="5651" marR="5651" marT="565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0.846</a:t>
                      </a:r>
                    </a:p>
                  </a:txBody>
                  <a:tcPr marL="5651" marR="5651" marT="5651" marB="0">
                    <a:lnL>
                      <a:noFill/>
                    </a:lnL>
                    <a:lnR>
                      <a:noFill/>
                    </a:lnR>
                    <a:lnT>
                      <a:noFill/>
                    </a:lnT>
                    <a:lnB>
                      <a:noFill/>
                    </a:lnB>
                  </a:tcPr>
                </a:tc>
                <a:tc>
                  <a:txBody>
                    <a:bodyPr/>
                    <a:lstStyle/>
                    <a:p>
                      <a:pPr algn="r" fontAlgn="t"/>
                      <a:r>
                        <a:rPr lang="en-US" sz="800" b="1" i="0" u="none" strike="noStrike" dirty="0">
                          <a:solidFill>
                            <a:srgbClr val="000000"/>
                          </a:solidFill>
                          <a:effectLst/>
                          <a:latin typeface="Arial" panose="020B0604020202020204" pitchFamily="34" charset="0"/>
                        </a:rPr>
                        <a:t>1.811</a:t>
                      </a:r>
                    </a:p>
                  </a:txBody>
                  <a:tcPr marL="5651" marR="5651" marT="5651" marB="0">
                    <a:lnL>
                      <a:noFill/>
                    </a:lnL>
                    <a:lnR>
                      <a:noFill/>
                    </a:lnR>
                    <a:lnT>
                      <a:noFill/>
                    </a:lnT>
                    <a:lnB>
                      <a:noFill/>
                    </a:lnB>
                  </a:tcPr>
                </a:tc>
              </a:tr>
            </a:tbl>
          </a:graphicData>
        </a:graphic>
      </p:graphicFrame>
    </p:spTree>
    <p:extLst>
      <p:ext uri="{BB962C8B-B14F-4D97-AF65-F5344CB8AC3E}">
        <p14:creationId xmlns:p14="http://schemas.microsoft.com/office/powerpoint/2010/main" val="4098803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700" y="0"/>
            <a:ext cx="4495800" cy="1325563"/>
          </a:xfrm>
        </p:spPr>
        <p:txBody>
          <a:bodyPr>
            <a:normAutofit/>
          </a:bodyPr>
          <a:lstStyle/>
          <a:p>
            <a:r>
              <a:rPr lang="en-US" sz="2400" b="1" dirty="0">
                <a:solidFill>
                  <a:prstClr val="black"/>
                </a:solidFill>
              </a:rPr>
              <a:t>Odds Ratio in Partial Model</a:t>
            </a:r>
            <a:br>
              <a:rPr lang="en-US" sz="2400" b="1" dirty="0">
                <a:solidFill>
                  <a:prstClr val="black"/>
                </a:solidFill>
              </a:rPr>
            </a:b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2772636"/>
              </p:ext>
            </p:extLst>
          </p:nvPr>
        </p:nvGraphicFramePr>
        <p:xfrm>
          <a:off x="928048" y="894488"/>
          <a:ext cx="10133651" cy="5048570"/>
        </p:xfrm>
        <a:graphic>
          <a:graphicData uri="http://schemas.openxmlformats.org/drawingml/2006/table">
            <a:tbl>
              <a:tblPr/>
              <a:tblGrid>
                <a:gridCol w="846211"/>
                <a:gridCol w="580465"/>
                <a:gridCol w="580465"/>
                <a:gridCol w="580465"/>
                <a:gridCol w="580465"/>
                <a:gridCol w="580465"/>
                <a:gridCol w="580465"/>
                <a:gridCol w="580465"/>
                <a:gridCol w="684536"/>
                <a:gridCol w="476394"/>
                <a:gridCol w="580465"/>
                <a:gridCol w="580465"/>
                <a:gridCol w="580465"/>
                <a:gridCol w="580465"/>
                <a:gridCol w="580465"/>
                <a:gridCol w="580465"/>
                <a:gridCol w="580465"/>
              </a:tblGrid>
              <a:tr h="114458">
                <a:tc>
                  <a:txBody>
                    <a:bodyPr/>
                    <a:lstStyle/>
                    <a:p>
                      <a:pPr algn="l" fontAlgn="b"/>
                      <a:r>
                        <a:rPr lang="en-US" sz="800" b="1" i="0" u="none" strike="noStrike">
                          <a:solidFill>
                            <a:srgbClr val="000000"/>
                          </a:solidFill>
                          <a:effectLst/>
                          <a:latin typeface="Calibri" panose="020F0502020204030204" pitchFamily="34" charset="0"/>
                        </a:rPr>
                        <a:t>State</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KY</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LA</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MA</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MD</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ME</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MI</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MN</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MO</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MS</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MT</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NC</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ND</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NE</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NH</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NJ</a:t>
                      </a:r>
                    </a:p>
                  </a:txBody>
                  <a:tcPr marL="4966" marR="4966" marT="4966"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NM</a:t>
                      </a:r>
                    </a:p>
                  </a:txBody>
                  <a:tcPr marL="4966" marR="4966" marT="4966" marB="0" anchor="b">
                    <a:lnL>
                      <a:noFill/>
                    </a:lnL>
                    <a:lnR>
                      <a:noFill/>
                    </a:lnR>
                    <a:lnT>
                      <a:noFill/>
                    </a:lnT>
                    <a:lnB>
                      <a:noFill/>
                    </a:lnB>
                  </a:tcPr>
                </a:tc>
              </a:tr>
              <a:tr h="114458">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r>
              <a:tr h="343374">
                <a:tc>
                  <a:txBody>
                    <a:bodyPr/>
                    <a:lstStyle/>
                    <a:p>
                      <a:pPr algn="ctr" fontAlgn="t"/>
                      <a:r>
                        <a:rPr lang="en-US" sz="800" b="1" i="0" u="none" strike="noStrike">
                          <a:solidFill>
                            <a:srgbClr val="000000"/>
                          </a:solidFill>
                          <a:effectLst/>
                          <a:latin typeface="Arial" panose="020B0604020202020204" pitchFamily="34" charset="0"/>
                        </a:rPr>
                        <a:t>Effect</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4966" marR="4966" marT="4966" marB="0">
                    <a:lnL>
                      <a:noFill/>
                    </a:lnL>
                    <a:lnR>
                      <a:noFill/>
                    </a:lnR>
                    <a:lnT>
                      <a:noFill/>
                    </a:lnT>
                    <a:lnB>
                      <a:noFill/>
                    </a:lnB>
                  </a:tcPr>
                </a:tc>
              </a:tr>
              <a:tr h="343374">
                <a:tc>
                  <a:txBody>
                    <a:bodyPr/>
                    <a:lstStyle/>
                    <a:p>
                      <a:pPr algn="ctr" fontAlgn="t"/>
                      <a:r>
                        <a:rPr lang="en-US" sz="800" b="1" i="0" u="none" strike="noStrike">
                          <a:solidFill>
                            <a:srgbClr val="000000"/>
                          </a:solidFill>
                          <a:effectLst/>
                          <a:latin typeface="Arial" panose="020B0604020202020204" pitchFamily="34" charset="0"/>
                        </a:rPr>
                        <a:t> </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c>
                  <a:txBody>
                    <a:bodyPr/>
                    <a:lstStyle/>
                    <a:p>
                      <a:pPr algn="ctr" fontAlgn="t"/>
                      <a:endParaRPr lang="en-US" sz="800" b="1" i="0" u="none" strike="noStrike">
                        <a:solidFill>
                          <a:srgbClr val="000000"/>
                        </a:solidFill>
                        <a:effectLst/>
                        <a:latin typeface="Arial" panose="020B0604020202020204" pitchFamily="34" charset="0"/>
                      </a:endParaRPr>
                    </a:p>
                  </a:txBody>
                  <a:tcPr marL="4966" marR="4966" marT="4966" marB="0">
                    <a:lnL>
                      <a:noFill/>
                    </a:lnL>
                    <a:lnR>
                      <a:noFill/>
                    </a:lnR>
                    <a:lnT>
                      <a:noFill/>
                    </a:lnT>
                    <a:lnB>
                      <a:noFill/>
                    </a:lnB>
                  </a:tcPr>
                </a:tc>
              </a:tr>
              <a:tr h="343374">
                <a:tc>
                  <a:txBody>
                    <a:bodyPr/>
                    <a:lstStyle/>
                    <a:p>
                      <a:pPr algn="ctr" fontAlgn="t"/>
                      <a:r>
                        <a:rPr lang="en-US" sz="800" b="1" i="0" u="none" strike="noStrike">
                          <a:solidFill>
                            <a:srgbClr val="000000"/>
                          </a:solidFill>
                          <a:effectLst/>
                          <a:latin typeface="Arial" panose="020B0604020202020204" pitchFamily="34" charset="0"/>
                        </a:rPr>
                        <a:t>weight_gain_pounds</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0.987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0.999</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0.989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0.998</a:t>
                      </a:r>
                    </a:p>
                  </a:txBody>
                  <a:tcPr marL="4966" marR="4966" marT="4966" marB="0">
                    <a:lnL>
                      <a:noFill/>
                    </a:lnL>
                    <a:lnR>
                      <a:noFill/>
                    </a:lnR>
                    <a:lnT>
                      <a:noFill/>
                    </a:lnT>
                    <a:lnB>
                      <a:noFill/>
                    </a:lnB>
                  </a:tcPr>
                </a:tc>
              </a:tr>
              <a:tr h="228917">
                <a:tc>
                  <a:txBody>
                    <a:bodyPr/>
                    <a:lstStyle/>
                    <a:p>
                      <a:pPr algn="ctr" fontAlgn="t"/>
                      <a:r>
                        <a:rPr lang="en-US" sz="800" b="1" i="0" u="none" strike="noStrike">
                          <a:solidFill>
                            <a:srgbClr val="000000"/>
                          </a:solidFill>
                          <a:effectLst/>
                          <a:latin typeface="Arial" panose="020B0604020202020204" pitchFamily="34" charset="0"/>
                        </a:rPr>
                        <a:t>gw 1 vs 3</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100.948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111.389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387.103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200.293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184.625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199.696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331.828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226.343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89.84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289.303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181.524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328.916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264.136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318.723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150.992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70.759</a:t>
                      </a:r>
                    </a:p>
                  </a:txBody>
                  <a:tcPr marL="4966" marR="4966" marT="4966" marB="0">
                    <a:lnL>
                      <a:noFill/>
                    </a:lnL>
                    <a:lnR>
                      <a:noFill/>
                    </a:lnR>
                    <a:lnT>
                      <a:noFill/>
                    </a:lnT>
                    <a:lnB>
                      <a:noFill/>
                    </a:lnB>
                  </a:tcPr>
                </a:tc>
              </a:tr>
              <a:tr h="228917">
                <a:tc>
                  <a:txBody>
                    <a:bodyPr/>
                    <a:lstStyle/>
                    <a:p>
                      <a:pPr algn="ctr" fontAlgn="t"/>
                      <a:r>
                        <a:rPr lang="en-US" sz="800" b="1" i="0" u="none" strike="noStrike">
                          <a:solidFill>
                            <a:srgbClr val="000000"/>
                          </a:solidFill>
                          <a:effectLst/>
                          <a:latin typeface="Arial" panose="020B0604020202020204" pitchFamily="34" charset="0"/>
                        </a:rPr>
                        <a:t>gw 2 vs 3</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11.425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8.813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19.558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13.311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18.56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13.502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20.288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14.524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8.819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13.446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13.252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20.034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15.881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22.838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13.753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10.25</a:t>
                      </a:r>
                    </a:p>
                  </a:txBody>
                  <a:tcPr marL="4966" marR="4966" marT="4966" marB="0">
                    <a:lnL>
                      <a:noFill/>
                    </a:lnL>
                    <a:lnR>
                      <a:noFill/>
                    </a:lnR>
                    <a:lnT>
                      <a:noFill/>
                    </a:lnT>
                    <a:lnB>
                      <a:noFill/>
                    </a:lnB>
                  </a:tcPr>
                </a:tc>
              </a:tr>
              <a:tr h="228917">
                <a:tc>
                  <a:txBody>
                    <a:bodyPr/>
                    <a:lstStyle/>
                    <a:p>
                      <a:pPr algn="ctr" fontAlgn="t"/>
                      <a:r>
                        <a:rPr lang="en-US" sz="800" b="1" i="0" u="none" strike="noStrike">
                          <a:solidFill>
                            <a:srgbClr val="000000"/>
                          </a:solidFill>
                          <a:effectLst/>
                          <a:latin typeface="Arial" panose="020B0604020202020204" pitchFamily="34" charset="0"/>
                        </a:rPr>
                        <a:t>mage 1 vs 3</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0.771</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0.908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0.857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0.626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0.522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0.707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0.776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0.593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0.807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1.145</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0.873</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0.857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0.741</a:t>
                      </a:r>
                    </a:p>
                  </a:txBody>
                  <a:tcPr marL="4966" marR="4966" marT="4966" marB="0">
                    <a:lnL>
                      <a:noFill/>
                    </a:lnL>
                    <a:lnR>
                      <a:noFill/>
                    </a:lnR>
                    <a:lnT>
                      <a:noFill/>
                    </a:lnT>
                    <a:lnB>
                      <a:noFill/>
                    </a:lnB>
                  </a:tcPr>
                </a:tc>
              </a:tr>
              <a:tr h="228917">
                <a:tc>
                  <a:txBody>
                    <a:bodyPr/>
                    <a:lstStyle/>
                    <a:p>
                      <a:pPr algn="ctr" fontAlgn="t"/>
                      <a:r>
                        <a:rPr lang="en-US" sz="800" b="1" i="0" u="none" strike="noStrike">
                          <a:solidFill>
                            <a:srgbClr val="000000"/>
                          </a:solidFill>
                          <a:effectLst/>
                          <a:latin typeface="Arial" panose="020B0604020202020204" pitchFamily="34" charset="0"/>
                        </a:rPr>
                        <a:t>mage 2 vs 3</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0.766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0.781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0.789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0.762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0.848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1.17</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0.834</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0.715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0.757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0.764</a:t>
                      </a:r>
                    </a:p>
                  </a:txBody>
                  <a:tcPr marL="4966" marR="4966" marT="4966" marB="0">
                    <a:lnL>
                      <a:noFill/>
                    </a:lnL>
                    <a:lnR>
                      <a:noFill/>
                    </a:lnR>
                    <a:lnT>
                      <a:noFill/>
                    </a:lnT>
                    <a:lnB>
                      <a:noFill/>
                    </a:lnB>
                  </a:tcPr>
                </a:tc>
              </a:tr>
              <a:tr h="228917">
                <a:tc>
                  <a:txBody>
                    <a:bodyPr/>
                    <a:lstStyle/>
                    <a:p>
                      <a:pPr algn="ctr" fontAlgn="t"/>
                      <a:r>
                        <a:rPr lang="en-US" sz="800" b="1" i="0" u="none" strike="noStrike">
                          <a:solidFill>
                            <a:srgbClr val="000000"/>
                          </a:solidFill>
                          <a:effectLst/>
                          <a:latin typeface="Arial" panose="020B0604020202020204" pitchFamily="34" charset="0"/>
                        </a:rPr>
                        <a:t>mrace 1 vs 6</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0.621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0.816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0.638</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0.955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0.591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0.626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0.616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0.679</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0.938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0.641</a:t>
                      </a:r>
                    </a:p>
                  </a:txBody>
                  <a:tcPr marL="4966" marR="4966" marT="4966" marB="0">
                    <a:lnL>
                      <a:noFill/>
                    </a:lnL>
                    <a:lnR>
                      <a:noFill/>
                    </a:lnR>
                    <a:lnT>
                      <a:noFill/>
                    </a:lnT>
                    <a:lnB>
                      <a:noFill/>
                    </a:lnB>
                  </a:tcPr>
                </a:tc>
              </a:tr>
              <a:tr h="228917">
                <a:tc>
                  <a:txBody>
                    <a:bodyPr/>
                    <a:lstStyle/>
                    <a:p>
                      <a:pPr algn="ctr" fontAlgn="t"/>
                      <a:r>
                        <a:rPr lang="en-US" sz="800" b="1" i="0" u="none" strike="noStrike">
                          <a:solidFill>
                            <a:srgbClr val="000000"/>
                          </a:solidFill>
                          <a:effectLst/>
                          <a:latin typeface="Arial" panose="020B0604020202020204" pitchFamily="34" charset="0"/>
                        </a:rPr>
                        <a:t>mrace 2 vs 6</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0.863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0.691</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0.574</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0.764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0.241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0.356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0.492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0.256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0.734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0.567</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1.862</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0.901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0.492</a:t>
                      </a:r>
                    </a:p>
                  </a:txBody>
                  <a:tcPr marL="4966" marR="4966" marT="4966" marB="0">
                    <a:lnL>
                      <a:noFill/>
                    </a:lnL>
                    <a:lnR>
                      <a:noFill/>
                    </a:lnR>
                    <a:lnT>
                      <a:noFill/>
                    </a:lnT>
                    <a:lnB>
                      <a:noFill/>
                    </a:lnB>
                  </a:tcPr>
                </a:tc>
              </a:tr>
              <a:tr h="228917">
                <a:tc>
                  <a:txBody>
                    <a:bodyPr/>
                    <a:lstStyle/>
                    <a:p>
                      <a:pPr algn="ctr" fontAlgn="t"/>
                      <a:r>
                        <a:rPr lang="en-US" sz="800" b="1" i="0" u="none" strike="noStrike">
                          <a:solidFill>
                            <a:srgbClr val="000000"/>
                          </a:solidFill>
                          <a:effectLst/>
                          <a:latin typeface="Arial" panose="020B0604020202020204" pitchFamily="34" charset="0"/>
                        </a:rPr>
                        <a:t>mrace 3 vs 6</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0.689</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0.878</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0.921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0.847</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1.407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0.884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0.599</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0.804</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0.755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1.248</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0.93</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1.072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0.621</a:t>
                      </a:r>
                    </a:p>
                  </a:txBody>
                  <a:tcPr marL="4966" marR="4966" marT="4966" marB="0">
                    <a:lnL>
                      <a:noFill/>
                    </a:lnL>
                    <a:lnR>
                      <a:noFill/>
                    </a:lnR>
                    <a:lnT>
                      <a:noFill/>
                    </a:lnT>
                    <a:lnB>
                      <a:noFill/>
                    </a:lnB>
                  </a:tcPr>
                </a:tc>
              </a:tr>
              <a:tr h="343374">
                <a:tc>
                  <a:txBody>
                    <a:bodyPr/>
                    <a:lstStyle/>
                    <a:p>
                      <a:pPr algn="ctr" fontAlgn="t"/>
                      <a:r>
                        <a:rPr lang="en-US" sz="800" b="1" i="0" u="none" strike="noStrike">
                          <a:solidFill>
                            <a:srgbClr val="000000"/>
                          </a:solidFill>
                          <a:effectLst/>
                          <a:latin typeface="Arial" panose="020B0604020202020204" pitchFamily="34" charset="0"/>
                        </a:rPr>
                        <a:t>mrace 4 vs 6</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1.042</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1.104</a:t>
                      </a:r>
                    </a:p>
                  </a:txBody>
                  <a:tcPr marL="4966" marR="4966" marT="4966"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1.025</a:t>
                      </a:r>
                    </a:p>
                  </a:txBody>
                  <a:tcPr marL="4966" marR="4966" marT="4966"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4966" marR="4966" marT="4966" marB="0" anchor="b">
                    <a:lnL>
                      <a:noFill/>
                    </a:lnL>
                    <a:lnR>
                      <a:noFill/>
                    </a:lnR>
                    <a:lnT>
                      <a:noFill/>
                    </a:lnT>
                    <a:lnB>
                      <a:noFill/>
                    </a:lnB>
                  </a:tcPr>
                </a:tc>
              </a:tr>
              <a:tr h="343374">
                <a:tc>
                  <a:txBody>
                    <a:bodyPr/>
                    <a:lstStyle/>
                    <a:p>
                      <a:pPr algn="ctr" fontAlgn="t"/>
                      <a:r>
                        <a:rPr lang="en-US" sz="800" b="1" i="0" u="none" strike="noStrike">
                          <a:solidFill>
                            <a:srgbClr val="000000"/>
                          </a:solidFill>
                          <a:effectLst/>
                          <a:latin typeface="Arial" panose="020B0604020202020204" pitchFamily="34" charset="0"/>
                        </a:rPr>
                        <a:t>mother_married 0 vs 1</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1.159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1.115</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1.021</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1.049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1.053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1.159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1.056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1.203</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1.109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1.101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1.042</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1.077</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0.985</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0.963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1.189</a:t>
                      </a:r>
                    </a:p>
                  </a:txBody>
                  <a:tcPr marL="4966" marR="4966" marT="4966" marB="0">
                    <a:lnL>
                      <a:noFill/>
                    </a:lnL>
                    <a:lnR>
                      <a:noFill/>
                    </a:lnR>
                    <a:lnT>
                      <a:noFill/>
                    </a:lnT>
                    <a:lnB>
                      <a:noFill/>
                    </a:lnB>
                  </a:tcPr>
                </a:tc>
              </a:tr>
              <a:tr h="343374">
                <a:tc>
                  <a:txBody>
                    <a:bodyPr/>
                    <a:lstStyle/>
                    <a:p>
                      <a:pPr algn="ctr" fontAlgn="t"/>
                      <a:r>
                        <a:rPr lang="en-US" sz="800" b="1" i="0" u="none" strike="noStrike">
                          <a:solidFill>
                            <a:srgbClr val="000000"/>
                          </a:solidFill>
                          <a:effectLst/>
                          <a:latin typeface="Arial" panose="020B0604020202020204" pitchFamily="34" charset="0"/>
                        </a:rPr>
                        <a:t>cigarette_use 0 vs 1</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0.535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0.557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0.493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0.552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0.534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0.506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0.609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0.494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0.625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0.525</a:t>
                      </a:r>
                    </a:p>
                  </a:txBody>
                  <a:tcPr marL="4966" marR="4966" marT="4966" marB="0">
                    <a:lnL>
                      <a:noFill/>
                    </a:lnL>
                    <a:lnR>
                      <a:noFill/>
                    </a:lnR>
                    <a:lnT>
                      <a:noFill/>
                    </a:lnT>
                    <a:lnB>
                      <a:noFill/>
                    </a:lnB>
                  </a:tcPr>
                </a:tc>
              </a:tr>
              <a:tr h="216470">
                <a:tc>
                  <a:txBody>
                    <a:bodyPr/>
                    <a:lstStyle/>
                    <a:p>
                      <a:pPr algn="ctr" fontAlgn="t"/>
                      <a:r>
                        <a:rPr lang="en-US" sz="800" b="1" i="0" u="none" strike="noStrike">
                          <a:solidFill>
                            <a:srgbClr val="000000"/>
                          </a:solidFill>
                          <a:effectLst/>
                          <a:latin typeface="Arial" panose="020B0604020202020204" pitchFamily="34" charset="0"/>
                        </a:rPr>
                        <a:t>baa 0 vs 1</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0.929</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1.2</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1.133</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1.266</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1.535</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1.172</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1.307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1.57</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1.42</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1.97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1.502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2.702</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0.74</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0.821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1.71</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1.162</a:t>
                      </a:r>
                    </a:p>
                  </a:txBody>
                  <a:tcPr marL="4966" marR="4966" marT="4966" marB="0">
                    <a:lnL>
                      <a:noFill/>
                    </a:lnL>
                    <a:lnR>
                      <a:noFill/>
                    </a:lnR>
                    <a:lnT>
                      <a:noFill/>
                    </a:lnT>
                    <a:lnB>
                      <a:noFill/>
                    </a:lnB>
                  </a:tcPr>
                </a:tc>
              </a:tr>
              <a:tr h="228917">
                <a:tc>
                  <a:txBody>
                    <a:bodyPr/>
                    <a:lstStyle/>
                    <a:p>
                      <a:pPr algn="ctr" fontAlgn="t"/>
                      <a:r>
                        <a:rPr lang="en-US" sz="800" b="1" i="0" u="none" strike="noStrike">
                          <a:solidFill>
                            <a:srgbClr val="000000"/>
                          </a:solidFill>
                          <a:effectLst/>
                          <a:latin typeface="Arial" panose="020B0604020202020204" pitchFamily="34" charset="0"/>
                        </a:rPr>
                        <a:t>bad 0 vs 1</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0.705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0.761</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0.816</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1.358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0.632</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1.006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0.846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0.926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0.826</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1.304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0.574</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0.935</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0.795</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0.996</a:t>
                      </a:r>
                    </a:p>
                  </a:txBody>
                  <a:tcPr marL="4966" marR="4966" marT="4966" marB="0">
                    <a:lnL>
                      <a:noFill/>
                    </a:lnL>
                    <a:lnR>
                      <a:noFill/>
                    </a:lnR>
                    <a:lnT>
                      <a:noFill/>
                    </a:lnT>
                    <a:lnB>
                      <a:noFill/>
                    </a:lnB>
                  </a:tcPr>
                </a:tc>
              </a:tr>
              <a:tr h="343374">
                <a:tc>
                  <a:txBody>
                    <a:bodyPr/>
                    <a:lstStyle/>
                    <a:p>
                      <a:pPr algn="ctr" fontAlgn="t"/>
                      <a:r>
                        <a:rPr lang="en-US" sz="800" b="1" i="0" u="none" strike="noStrike">
                          <a:solidFill>
                            <a:srgbClr val="000000"/>
                          </a:solidFill>
                          <a:effectLst/>
                          <a:latin typeface="Arial" panose="020B0604020202020204" pitchFamily="34" charset="0"/>
                        </a:rPr>
                        <a:t>bd 0 vs 1</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0.893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0.868</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1.093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0.921</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0.953</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0.919</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0.964</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0.827</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0.947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0.917</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1.014</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1.023</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1.049</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0.942</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0.888</a:t>
                      </a:r>
                    </a:p>
                  </a:txBody>
                  <a:tcPr marL="4966" marR="4966" marT="4966" marB="0">
                    <a:lnL>
                      <a:noFill/>
                    </a:lnL>
                    <a:lnR>
                      <a:noFill/>
                    </a:lnR>
                    <a:lnT>
                      <a:noFill/>
                    </a:lnT>
                    <a:lnB>
                      <a:noFill/>
                    </a:lnB>
                  </a:tcPr>
                </a:tc>
              </a:tr>
              <a:tr h="343374">
                <a:tc>
                  <a:txBody>
                    <a:bodyPr/>
                    <a:lstStyle/>
                    <a:p>
                      <a:pPr algn="ctr" fontAlgn="t"/>
                      <a:r>
                        <a:rPr lang="en-US" sz="800" b="1" i="0" u="none" strike="noStrike">
                          <a:solidFill>
                            <a:srgbClr val="000000"/>
                          </a:solidFill>
                          <a:effectLst/>
                          <a:latin typeface="Arial" panose="020B0604020202020204" pitchFamily="34" charset="0"/>
                        </a:rPr>
                        <a:t>ever_born 0 vs 1</a:t>
                      </a:r>
                    </a:p>
                  </a:txBody>
                  <a:tcPr marL="4966" marR="4966" marT="4966"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1.394</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1.001</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1.066</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1.097</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0.864</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1.119</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1.01</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0.936</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0.638</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0.914</a:t>
                      </a:r>
                    </a:p>
                  </a:txBody>
                  <a:tcPr marL="4966" marR="4966" marT="4966"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0.455</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1.828</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1.742</a:t>
                      </a:r>
                    </a:p>
                  </a:txBody>
                  <a:tcPr marL="4966" marR="4966" marT="4966"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0.748</a:t>
                      </a:r>
                    </a:p>
                  </a:txBody>
                  <a:tcPr marL="4966" marR="4966" marT="4966" marB="0">
                    <a:lnL>
                      <a:noFill/>
                    </a:lnL>
                    <a:lnR>
                      <a:noFill/>
                    </a:lnR>
                    <a:lnT>
                      <a:noFill/>
                    </a:lnT>
                    <a:lnB>
                      <a:noFill/>
                    </a:lnB>
                  </a:tcPr>
                </a:tc>
                <a:tc>
                  <a:txBody>
                    <a:bodyPr/>
                    <a:lstStyle/>
                    <a:p>
                      <a:pPr algn="r" fontAlgn="t"/>
                      <a:r>
                        <a:rPr lang="en-US" sz="800" b="1" i="0" u="none" strike="noStrike" dirty="0">
                          <a:solidFill>
                            <a:srgbClr val="FF0000"/>
                          </a:solidFill>
                          <a:effectLst/>
                          <a:latin typeface="Arial" panose="020B0604020202020204" pitchFamily="34" charset="0"/>
                        </a:rPr>
                        <a:t>1.073</a:t>
                      </a:r>
                    </a:p>
                  </a:txBody>
                  <a:tcPr marL="4966" marR="4966" marT="4966" marB="0">
                    <a:lnL>
                      <a:noFill/>
                    </a:lnL>
                    <a:lnR>
                      <a:noFill/>
                    </a:lnR>
                    <a:lnT>
                      <a:noFill/>
                    </a:lnT>
                    <a:lnB>
                      <a:noFill/>
                    </a:lnB>
                  </a:tcPr>
                </a:tc>
              </a:tr>
            </a:tbl>
          </a:graphicData>
        </a:graphic>
      </p:graphicFrame>
    </p:spTree>
    <p:extLst>
      <p:ext uri="{BB962C8B-B14F-4D97-AF65-F5344CB8AC3E}">
        <p14:creationId xmlns:p14="http://schemas.microsoft.com/office/powerpoint/2010/main" val="3179472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051" y="387983"/>
            <a:ext cx="10515600" cy="1325563"/>
          </a:xfrm>
        </p:spPr>
        <p:txBody>
          <a:bodyPr/>
          <a:lstStyle/>
          <a:p>
            <a:r>
              <a:rPr lang="en-US" b="1" dirty="0" smtClean="0"/>
              <a:t>Objective and Method</a:t>
            </a:r>
            <a:endParaRPr lang="en-US" b="1" dirty="0"/>
          </a:p>
        </p:txBody>
      </p:sp>
      <p:sp>
        <p:nvSpPr>
          <p:cNvPr id="3" name="Content Placeholder 2"/>
          <p:cNvSpPr>
            <a:spLocks noGrp="1"/>
          </p:cNvSpPr>
          <p:nvPr>
            <p:ph idx="1"/>
          </p:nvPr>
        </p:nvSpPr>
        <p:spPr>
          <a:xfrm>
            <a:off x="604968" y="1642704"/>
            <a:ext cx="10743765" cy="1307340"/>
          </a:xfrm>
        </p:spPr>
        <p:txBody>
          <a:bodyPr>
            <a:noAutofit/>
          </a:bodyPr>
          <a:lstStyle/>
          <a:p>
            <a:pPr marL="0" indent="0" algn="just">
              <a:buNone/>
            </a:pPr>
            <a:r>
              <a:rPr lang="en-US" b="1" dirty="0" smtClean="0">
                <a:cs typeface="Arial" panose="020B0604020202020204" pitchFamily="34" charset="0"/>
              </a:rPr>
              <a:t>Objective</a:t>
            </a:r>
          </a:p>
          <a:p>
            <a:pPr marL="0" indent="0" algn="just">
              <a:buNone/>
            </a:pPr>
            <a:r>
              <a:rPr lang="en-US" dirty="0" smtClean="0">
                <a:cs typeface="Arial" panose="020B0604020202020204" pitchFamily="34" charset="0"/>
              </a:rPr>
              <a:t>To </a:t>
            </a:r>
            <a:r>
              <a:rPr lang="en-US" dirty="0">
                <a:cs typeface="Arial" panose="020B0604020202020204" pitchFamily="34" charset="0"/>
              </a:rPr>
              <a:t>explore the </a:t>
            </a:r>
            <a:r>
              <a:rPr lang="en-US" dirty="0" smtClean="0">
                <a:cs typeface="Arial" panose="020B0604020202020204" pitchFamily="34" charset="0"/>
              </a:rPr>
              <a:t>impact of mother’s age, ethnic, individual health status and delivery </a:t>
            </a:r>
            <a:r>
              <a:rPr lang="en-US" dirty="0">
                <a:cs typeface="Arial" panose="020B0604020202020204" pitchFamily="34" charset="0"/>
              </a:rPr>
              <a:t>history </a:t>
            </a:r>
            <a:r>
              <a:rPr lang="en-US" dirty="0" smtClean="0">
                <a:cs typeface="Arial" panose="020B0604020202020204" pitchFamily="34" charset="0"/>
              </a:rPr>
              <a:t>on the </a:t>
            </a:r>
            <a:r>
              <a:rPr lang="en-US" dirty="0">
                <a:cs typeface="Arial" panose="020B0604020202020204" pitchFamily="34" charset="0"/>
              </a:rPr>
              <a:t>Low </a:t>
            </a:r>
            <a:r>
              <a:rPr lang="en-US" dirty="0" smtClean="0">
                <a:cs typeface="Arial" panose="020B0604020202020204" pitchFamily="34" charset="0"/>
              </a:rPr>
              <a:t>birthweight(LBW) </a:t>
            </a:r>
            <a:r>
              <a:rPr lang="en-US" dirty="0">
                <a:cs typeface="Arial" panose="020B0604020202020204" pitchFamily="34" charset="0"/>
              </a:rPr>
              <a:t>.</a:t>
            </a:r>
          </a:p>
        </p:txBody>
      </p:sp>
      <p:sp>
        <p:nvSpPr>
          <p:cNvPr id="5" name="Rectangle 4"/>
          <p:cNvSpPr/>
          <p:nvPr/>
        </p:nvSpPr>
        <p:spPr>
          <a:xfrm>
            <a:off x="3048000" y="3655317"/>
            <a:ext cx="6096000" cy="369332"/>
          </a:xfrm>
          <a:prstGeom prst="rect">
            <a:avLst/>
          </a:prstGeom>
        </p:spPr>
        <p:txBody>
          <a:bodyPr>
            <a:spAutoFit/>
          </a:bodyPr>
          <a:lstStyle/>
          <a:p>
            <a:r>
              <a:rPr lang="en-US" dirty="0" smtClean="0">
                <a:latin typeface="AdvPA0C8"/>
              </a:rPr>
              <a:t> </a:t>
            </a:r>
            <a:endParaRPr lang="en-US" dirty="0"/>
          </a:p>
        </p:txBody>
      </p:sp>
      <p:sp>
        <p:nvSpPr>
          <p:cNvPr id="8" name="Rectangle 7"/>
          <p:cNvSpPr/>
          <p:nvPr/>
        </p:nvSpPr>
        <p:spPr>
          <a:xfrm>
            <a:off x="604968" y="2950044"/>
            <a:ext cx="10743765" cy="2677656"/>
          </a:xfrm>
          <a:prstGeom prst="rect">
            <a:avLst/>
          </a:prstGeom>
        </p:spPr>
        <p:txBody>
          <a:bodyPr wrap="square">
            <a:spAutoFit/>
          </a:bodyPr>
          <a:lstStyle/>
          <a:p>
            <a:r>
              <a:rPr lang="en-US" sz="2800" b="1" dirty="0" smtClean="0">
                <a:cs typeface="Arial" panose="020B0604020202020204" pitchFamily="34" charset="0"/>
              </a:rPr>
              <a:t>Method</a:t>
            </a:r>
          </a:p>
          <a:p>
            <a:pPr marL="514350" indent="-514350">
              <a:buFont typeface="+mj-lt"/>
              <a:buAutoNum type="arabicPeriod"/>
            </a:pPr>
            <a:r>
              <a:rPr lang="en-US" sz="2800" dirty="0" smtClean="0">
                <a:cs typeface="Arial" panose="020B0604020202020204" pitchFamily="34" charset="0"/>
              </a:rPr>
              <a:t>Explanatory statistical analysis:</a:t>
            </a:r>
            <a:r>
              <a:rPr lang="en-US" sz="2800" dirty="0">
                <a:cs typeface="Arial" panose="020B0604020202020204" pitchFamily="34" charset="0"/>
              </a:rPr>
              <a:t> </a:t>
            </a:r>
            <a:r>
              <a:rPr lang="en-US" sz="2800" dirty="0" smtClean="0">
                <a:cs typeface="Arial" panose="020B0604020202020204" pitchFamily="34" charset="0"/>
              </a:rPr>
              <a:t>Analysis </a:t>
            </a:r>
            <a:r>
              <a:rPr lang="en-US" sz="2800" dirty="0">
                <a:cs typeface="Arial" panose="020B0604020202020204" pitchFamily="34" charset="0"/>
              </a:rPr>
              <a:t>of the incidence of </a:t>
            </a:r>
            <a:r>
              <a:rPr lang="en-US" sz="2800" dirty="0" smtClean="0">
                <a:cs typeface="Arial" panose="020B0604020202020204" pitchFamily="34" charset="0"/>
              </a:rPr>
              <a:t>LBW.</a:t>
            </a:r>
          </a:p>
          <a:p>
            <a:pPr marL="514350" indent="-514350">
              <a:buFont typeface="+mj-lt"/>
              <a:buAutoNum type="arabicPeriod"/>
            </a:pPr>
            <a:r>
              <a:rPr lang="en-US" sz="2800" dirty="0" smtClean="0">
                <a:cs typeface="Arial" panose="020B0604020202020204" pitchFamily="34" charset="0"/>
              </a:rPr>
              <a:t>Statistic modeling:</a:t>
            </a:r>
          </a:p>
          <a:p>
            <a:pPr marL="457200" indent="-457200">
              <a:buFont typeface="Arial" panose="020B0604020202020204" pitchFamily="34" charset="0"/>
              <a:buChar char="•"/>
            </a:pPr>
            <a:r>
              <a:rPr lang="en-US" sz="2800" dirty="0" smtClean="0">
                <a:cs typeface="Arial" panose="020B0604020202020204" pitchFamily="34" charset="0"/>
              </a:rPr>
              <a:t>Linear regression.</a:t>
            </a:r>
          </a:p>
          <a:p>
            <a:pPr marL="457200" indent="-457200">
              <a:buFont typeface="Arial" panose="020B0604020202020204" pitchFamily="34" charset="0"/>
              <a:buChar char="•"/>
            </a:pPr>
            <a:r>
              <a:rPr lang="en-US" sz="2800" dirty="0" smtClean="0">
                <a:cs typeface="Arial" panose="020B0604020202020204" pitchFamily="34" charset="0"/>
              </a:rPr>
              <a:t>Variable select including step wise selection and exhaustive selection.</a:t>
            </a:r>
          </a:p>
          <a:p>
            <a:pPr marL="457200" indent="-457200">
              <a:buFont typeface="Arial" panose="020B0604020202020204" pitchFamily="34" charset="0"/>
              <a:buChar char="•"/>
            </a:pPr>
            <a:r>
              <a:rPr lang="en-US" sz="2800" dirty="0">
                <a:cs typeface="Arial" panose="020B0604020202020204" pitchFamily="34" charset="0"/>
              </a:rPr>
              <a:t>B</a:t>
            </a:r>
            <a:r>
              <a:rPr lang="en-US" sz="2800" dirty="0" smtClean="0">
                <a:cs typeface="Arial" panose="020B0604020202020204" pitchFamily="34" charset="0"/>
              </a:rPr>
              <a:t>inary logistic regression models for different study areas.</a:t>
            </a:r>
            <a:endParaRPr lang="en-US" sz="2800" dirty="0">
              <a:cs typeface="Arial" panose="020B0604020202020204" pitchFamily="34" charset="0"/>
            </a:endParaRPr>
          </a:p>
        </p:txBody>
      </p:sp>
    </p:spTree>
    <p:extLst>
      <p:ext uri="{BB962C8B-B14F-4D97-AF65-F5344CB8AC3E}">
        <p14:creationId xmlns:p14="http://schemas.microsoft.com/office/powerpoint/2010/main" val="24772059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0" y="139700"/>
            <a:ext cx="3721100" cy="1273175"/>
          </a:xfrm>
        </p:spPr>
        <p:txBody>
          <a:bodyPr/>
          <a:lstStyle/>
          <a:p>
            <a:r>
              <a:rPr lang="en-US" sz="2400" b="1" dirty="0">
                <a:solidFill>
                  <a:prstClr val="black"/>
                </a:solidFill>
              </a:rPr>
              <a:t>Odds Ratio in Partial Model</a:t>
            </a:r>
            <a:r>
              <a:rPr lang="en-US" b="1" dirty="0">
                <a:solidFill>
                  <a:prstClr val="black"/>
                </a:solidFill>
              </a:rPr>
              <a:t/>
            </a:r>
            <a:br>
              <a:rPr lang="en-US" b="1" dirty="0">
                <a:solidFill>
                  <a:prstClr val="black"/>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9949404"/>
              </p:ext>
            </p:extLst>
          </p:nvPr>
        </p:nvGraphicFramePr>
        <p:xfrm>
          <a:off x="1092205" y="898524"/>
          <a:ext cx="9791694" cy="4857461"/>
        </p:xfrm>
        <a:graphic>
          <a:graphicData uri="http://schemas.openxmlformats.org/drawingml/2006/table">
            <a:tbl>
              <a:tblPr/>
              <a:tblGrid>
                <a:gridCol w="634995"/>
                <a:gridCol w="516969"/>
                <a:gridCol w="575982"/>
                <a:gridCol w="575982"/>
                <a:gridCol w="575982"/>
                <a:gridCol w="575982"/>
                <a:gridCol w="575982"/>
                <a:gridCol w="575982"/>
                <a:gridCol w="575982"/>
                <a:gridCol w="575982"/>
                <a:gridCol w="575982"/>
                <a:gridCol w="575982"/>
                <a:gridCol w="575982"/>
                <a:gridCol w="575982"/>
                <a:gridCol w="575982"/>
                <a:gridCol w="575982"/>
                <a:gridCol w="575982"/>
              </a:tblGrid>
              <a:tr h="121567">
                <a:tc>
                  <a:txBody>
                    <a:bodyPr/>
                    <a:lstStyle/>
                    <a:p>
                      <a:pPr algn="l" fontAlgn="b"/>
                      <a:r>
                        <a:rPr lang="en-US" sz="800" b="1" i="0" u="none" strike="noStrike">
                          <a:solidFill>
                            <a:srgbClr val="000000"/>
                          </a:solidFill>
                          <a:effectLst/>
                          <a:latin typeface="Calibri" panose="020F0502020204030204" pitchFamily="34" charset="0"/>
                        </a:rPr>
                        <a:t>State</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NV</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NY</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OH</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OK</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OR</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RI</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SC</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SD</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TN</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TX</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UT</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VA</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VT</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WI</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WV</a:t>
                      </a:r>
                    </a:p>
                  </a:txBody>
                  <a:tcPr marL="5491" marR="5491" marT="5491"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WY</a:t>
                      </a:r>
                    </a:p>
                  </a:txBody>
                  <a:tcPr marL="5491" marR="5491" marT="5491" marB="0" anchor="b">
                    <a:lnL>
                      <a:noFill/>
                    </a:lnL>
                    <a:lnR>
                      <a:noFill/>
                    </a:lnR>
                    <a:lnT>
                      <a:noFill/>
                    </a:lnT>
                    <a:lnB>
                      <a:noFill/>
                    </a:lnB>
                  </a:tcPr>
                </a:tc>
              </a:tr>
              <a:tr h="121567">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r>
              <a:tr h="220036">
                <a:tc>
                  <a:txBody>
                    <a:bodyPr/>
                    <a:lstStyle/>
                    <a:p>
                      <a:pPr algn="ctr" fontAlgn="t"/>
                      <a:r>
                        <a:rPr lang="en-US" sz="800" b="1" i="0" u="none" strike="noStrike">
                          <a:solidFill>
                            <a:srgbClr val="000000"/>
                          </a:solidFill>
                          <a:effectLst/>
                          <a:latin typeface="Arial" panose="020B0604020202020204" pitchFamily="34" charset="0"/>
                        </a:rPr>
                        <a:t>Effect</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c>
                  <a:txBody>
                    <a:bodyPr/>
                    <a:lstStyle/>
                    <a:p>
                      <a:pPr algn="ctr" fontAlgn="t"/>
                      <a:r>
                        <a:rPr lang="en-US" sz="800" b="1" i="0" u="none" strike="noStrike">
                          <a:solidFill>
                            <a:srgbClr val="000000"/>
                          </a:solidFill>
                          <a:effectLst/>
                          <a:latin typeface="Arial" panose="020B0604020202020204" pitchFamily="34" charset="0"/>
                        </a:rPr>
                        <a:t>Point Estimate</a:t>
                      </a:r>
                    </a:p>
                  </a:txBody>
                  <a:tcPr marL="5491" marR="5491" marT="5491" marB="0">
                    <a:lnL>
                      <a:noFill/>
                    </a:lnL>
                    <a:lnR>
                      <a:noFill/>
                    </a:lnR>
                    <a:lnT>
                      <a:noFill/>
                    </a:lnT>
                    <a:lnB>
                      <a:noFill/>
                    </a:lnB>
                  </a:tcPr>
                </a:tc>
              </a:tr>
              <a:tr h="364700">
                <a:tc>
                  <a:txBody>
                    <a:bodyPr/>
                    <a:lstStyle/>
                    <a:p>
                      <a:pPr algn="ctr" fontAlgn="t"/>
                      <a:r>
                        <a:rPr lang="en-US" sz="800" b="1" i="0" u="none" strike="noStrike">
                          <a:solidFill>
                            <a:srgbClr val="000000"/>
                          </a:solidFill>
                          <a:effectLst/>
                          <a:latin typeface="Arial" panose="020B0604020202020204" pitchFamily="34" charset="0"/>
                        </a:rPr>
                        <a:t>weight_gain_pounds</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0.989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0.991</a:t>
                      </a:r>
                    </a:p>
                  </a:txBody>
                  <a:tcPr marL="5491" marR="5491" marT="5491" marB="0">
                    <a:lnL>
                      <a:noFill/>
                    </a:lnL>
                    <a:lnR>
                      <a:noFill/>
                    </a:lnR>
                    <a:lnT>
                      <a:noFill/>
                    </a:lnT>
                    <a:lnB>
                      <a:noFill/>
                    </a:lnB>
                  </a:tcPr>
                </a:tc>
              </a:tr>
              <a:tr h="364700">
                <a:tc>
                  <a:txBody>
                    <a:bodyPr/>
                    <a:lstStyle/>
                    <a:p>
                      <a:pPr algn="ctr" fontAlgn="t"/>
                      <a:r>
                        <a:rPr lang="en-US" sz="800" b="1" i="0" u="none" strike="noStrike">
                          <a:solidFill>
                            <a:srgbClr val="000000"/>
                          </a:solidFill>
                          <a:effectLst/>
                          <a:latin typeface="Arial" panose="020B0604020202020204" pitchFamily="34" charset="0"/>
                        </a:rPr>
                        <a:t>gw 1 vs 3</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90.636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161.296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181.432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132.032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359.061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269.497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145.205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463.003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159.445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97.136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451.056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212.15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473.981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187.63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124.088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31.248</a:t>
                      </a:r>
                    </a:p>
                  </a:txBody>
                  <a:tcPr marL="5491" marR="5491" marT="5491" marB="0">
                    <a:lnL>
                      <a:noFill/>
                    </a:lnL>
                    <a:lnR>
                      <a:noFill/>
                    </a:lnR>
                    <a:lnT>
                      <a:noFill/>
                    </a:lnT>
                    <a:lnB>
                      <a:noFill/>
                    </a:lnB>
                  </a:tcPr>
                </a:tc>
              </a:tr>
              <a:tr h="243134">
                <a:tc>
                  <a:txBody>
                    <a:bodyPr/>
                    <a:lstStyle/>
                    <a:p>
                      <a:pPr algn="ctr" fontAlgn="t"/>
                      <a:r>
                        <a:rPr lang="en-US" sz="800" b="1" i="0" u="none" strike="noStrike">
                          <a:solidFill>
                            <a:srgbClr val="000000"/>
                          </a:solidFill>
                          <a:effectLst/>
                          <a:latin typeface="Arial" panose="020B0604020202020204" pitchFamily="34" charset="0"/>
                        </a:rPr>
                        <a:t>gw 2 vs 3</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12.494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12.255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12.767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11.348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18.188</a:t>
                      </a:r>
                    </a:p>
                  </a:txBody>
                  <a:tcPr marL="5491" marR="5491" marT="5491" marB="0">
                    <a:lnL>
                      <a:noFill/>
                    </a:lnL>
                    <a:lnR>
                      <a:noFill/>
                    </a:lnR>
                    <a:lnT>
                      <a:noFill/>
                    </a:lnT>
                    <a:lnB>
                      <a:noFill/>
                    </a:lnB>
                  </a:tcPr>
                </a:tc>
                <a:tc>
                  <a:txBody>
                    <a:bodyPr/>
                    <a:lstStyle/>
                    <a:p>
                      <a:pPr algn="r" fontAlgn="t"/>
                      <a:r>
                        <a:rPr lang="en-US" sz="800" b="1" i="0" u="none" strike="noStrike" dirty="0">
                          <a:solidFill>
                            <a:srgbClr val="000000"/>
                          </a:solidFill>
                          <a:effectLst/>
                          <a:latin typeface="Arial" panose="020B0604020202020204" pitchFamily="34" charset="0"/>
                        </a:rPr>
                        <a:t>16.773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11.774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17.855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12.482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10.617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16.303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11.094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18.563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15.785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11.173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7.758</a:t>
                      </a:r>
                    </a:p>
                  </a:txBody>
                  <a:tcPr marL="5491" marR="5491" marT="5491" marB="0">
                    <a:lnL>
                      <a:noFill/>
                    </a:lnL>
                    <a:lnR>
                      <a:noFill/>
                    </a:lnR>
                    <a:lnT>
                      <a:noFill/>
                    </a:lnT>
                    <a:lnB>
                      <a:noFill/>
                    </a:lnB>
                  </a:tcPr>
                </a:tc>
              </a:tr>
              <a:tr h="243134">
                <a:tc>
                  <a:txBody>
                    <a:bodyPr/>
                    <a:lstStyle/>
                    <a:p>
                      <a:pPr algn="ctr" fontAlgn="t"/>
                      <a:r>
                        <a:rPr lang="en-US" sz="800" b="1" i="0" u="none" strike="noStrike">
                          <a:solidFill>
                            <a:srgbClr val="000000"/>
                          </a:solidFill>
                          <a:effectLst/>
                          <a:latin typeface="Arial" panose="020B0604020202020204" pitchFamily="34" charset="0"/>
                        </a:rPr>
                        <a:t>mage 1 vs 3</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0.608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0.784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0.732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0.699</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0.651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0.696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0.708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0.75</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0.794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0.714</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0.855</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0.811</a:t>
                      </a:r>
                    </a:p>
                  </a:txBody>
                  <a:tcPr marL="5491" marR="5491" marT="5491" marB="0">
                    <a:lnL>
                      <a:noFill/>
                    </a:lnL>
                    <a:lnR>
                      <a:noFill/>
                    </a:lnR>
                    <a:lnT>
                      <a:noFill/>
                    </a:lnT>
                    <a:lnB>
                      <a:noFill/>
                    </a:lnB>
                  </a:tcPr>
                </a:tc>
              </a:tr>
              <a:tr h="243134">
                <a:tc>
                  <a:txBody>
                    <a:bodyPr/>
                    <a:lstStyle/>
                    <a:p>
                      <a:pPr algn="ctr" fontAlgn="t"/>
                      <a:r>
                        <a:rPr lang="en-US" sz="800" b="1" i="0" u="none" strike="noStrike">
                          <a:solidFill>
                            <a:srgbClr val="000000"/>
                          </a:solidFill>
                          <a:effectLst/>
                          <a:latin typeface="Arial" panose="020B0604020202020204" pitchFamily="34" charset="0"/>
                        </a:rPr>
                        <a:t>mage 2 vs 3</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0.664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0.779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0.786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0.724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0.718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0.598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0.739</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0.677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0.715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0.703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0.778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0.885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0.761</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0.846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0.671</a:t>
                      </a:r>
                    </a:p>
                  </a:txBody>
                  <a:tcPr marL="5491" marR="5491" marT="5491" marB="0">
                    <a:lnL>
                      <a:noFill/>
                    </a:lnL>
                    <a:lnR>
                      <a:noFill/>
                    </a:lnR>
                    <a:lnT>
                      <a:noFill/>
                    </a:lnT>
                    <a:lnB>
                      <a:noFill/>
                    </a:lnB>
                  </a:tcPr>
                </a:tc>
              </a:tr>
              <a:tr h="243134">
                <a:tc>
                  <a:txBody>
                    <a:bodyPr/>
                    <a:lstStyle/>
                    <a:p>
                      <a:pPr algn="ctr" fontAlgn="t"/>
                      <a:r>
                        <a:rPr lang="en-US" sz="800" b="1" i="0" u="none" strike="noStrike">
                          <a:solidFill>
                            <a:srgbClr val="000000"/>
                          </a:solidFill>
                          <a:effectLst/>
                          <a:latin typeface="Arial" panose="020B0604020202020204" pitchFamily="34" charset="0"/>
                        </a:rPr>
                        <a:t>mrace 1 vs 6</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0.609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0.617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0.906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0.533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0.578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0.634</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0.889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0.741</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0.666</a:t>
                      </a:r>
                    </a:p>
                  </a:txBody>
                  <a:tcPr marL="5491" marR="5491" marT="5491" marB="0">
                    <a:lnL>
                      <a:noFill/>
                    </a:lnL>
                    <a:lnR>
                      <a:noFill/>
                    </a:lnR>
                    <a:lnT>
                      <a:noFill/>
                    </a:lnT>
                    <a:lnB>
                      <a:noFill/>
                    </a:lnB>
                  </a:tcPr>
                </a:tc>
              </a:tr>
              <a:tr h="243134">
                <a:tc>
                  <a:txBody>
                    <a:bodyPr/>
                    <a:lstStyle/>
                    <a:p>
                      <a:pPr algn="ctr" fontAlgn="t"/>
                      <a:r>
                        <a:rPr lang="en-US" sz="800" b="1" i="0" u="none" strike="noStrike">
                          <a:solidFill>
                            <a:srgbClr val="000000"/>
                          </a:solidFill>
                          <a:effectLst/>
                          <a:latin typeface="Arial" panose="020B0604020202020204" pitchFamily="34" charset="0"/>
                        </a:rPr>
                        <a:t>mrace 2 vs 6</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0.684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0.546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0.969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0.475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1.025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0.472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0.517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0.351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0.659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0.476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0.994</a:t>
                      </a:r>
                    </a:p>
                  </a:txBody>
                  <a:tcPr marL="5491" marR="5491" marT="5491" marB="0">
                    <a:lnL>
                      <a:noFill/>
                    </a:lnL>
                    <a:lnR>
                      <a:noFill/>
                    </a:lnR>
                    <a:lnT>
                      <a:noFill/>
                    </a:lnT>
                    <a:lnB>
                      <a:noFill/>
                    </a:lnB>
                  </a:tcPr>
                </a:tc>
                <a:tc>
                  <a:txBody>
                    <a:bodyPr/>
                    <a:lstStyle/>
                    <a:p>
                      <a:pPr algn="l" fontAlgn="t"/>
                      <a:r>
                        <a:rPr lang="en-US" sz="800" b="1" i="0" u="none" strike="noStrike">
                          <a:solidFill>
                            <a:srgbClr val="FF0000"/>
                          </a:solidFill>
                          <a:effectLst/>
                          <a:latin typeface="Arial" panose="020B0604020202020204" pitchFamily="34" charset="0"/>
                        </a:rPr>
                        <a:t>&lt;0.001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0.379</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0.807</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0.603</a:t>
                      </a:r>
                    </a:p>
                  </a:txBody>
                  <a:tcPr marL="5491" marR="5491" marT="5491" marB="0">
                    <a:lnL>
                      <a:noFill/>
                    </a:lnL>
                    <a:lnR>
                      <a:noFill/>
                    </a:lnR>
                    <a:lnT>
                      <a:noFill/>
                    </a:lnT>
                    <a:lnB>
                      <a:noFill/>
                    </a:lnB>
                  </a:tcPr>
                </a:tc>
              </a:tr>
              <a:tr h="243134">
                <a:tc>
                  <a:txBody>
                    <a:bodyPr/>
                    <a:lstStyle/>
                    <a:p>
                      <a:pPr algn="ctr" fontAlgn="t"/>
                      <a:r>
                        <a:rPr lang="en-US" sz="800" b="1" i="0" u="none" strike="noStrike">
                          <a:solidFill>
                            <a:srgbClr val="000000"/>
                          </a:solidFill>
                          <a:effectLst/>
                          <a:latin typeface="Arial" panose="020B0604020202020204" pitchFamily="34" charset="0"/>
                        </a:rPr>
                        <a:t>mrace 3 vs 6</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0.882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0.891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0.633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0.738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0.933</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0.855</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1.369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0.596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0.726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0.732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0.826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1.291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0.649</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0.687</a:t>
                      </a:r>
                    </a:p>
                  </a:txBody>
                  <a:tcPr marL="5491" marR="5491" marT="5491" marB="0">
                    <a:lnL>
                      <a:noFill/>
                    </a:lnL>
                    <a:lnR>
                      <a:noFill/>
                    </a:lnR>
                    <a:lnT>
                      <a:noFill/>
                    </a:lnT>
                    <a:lnB>
                      <a:noFill/>
                    </a:lnB>
                  </a:tcPr>
                </a:tc>
              </a:tr>
              <a:tr h="243134">
                <a:tc>
                  <a:txBody>
                    <a:bodyPr/>
                    <a:lstStyle/>
                    <a:p>
                      <a:pPr algn="ctr" fontAlgn="t"/>
                      <a:r>
                        <a:rPr lang="en-US" sz="800" b="1" i="0" u="none" strike="noStrike">
                          <a:solidFill>
                            <a:srgbClr val="000000"/>
                          </a:solidFill>
                          <a:effectLst/>
                          <a:latin typeface="Arial" panose="020B0604020202020204" pitchFamily="34" charset="0"/>
                        </a:rPr>
                        <a:t>mrace 4 vs 6</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1.228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1.192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0.528</a:t>
                      </a:r>
                    </a:p>
                  </a:txBody>
                  <a:tcPr marL="5491" marR="5491" marT="549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1.063</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1.077</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1.042</a:t>
                      </a:r>
                    </a:p>
                  </a:txBody>
                  <a:tcPr marL="5491" marR="5491" marT="549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1.125</a:t>
                      </a:r>
                    </a:p>
                  </a:txBody>
                  <a:tcPr marL="5491" marR="5491" marT="5491" marB="0">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5491" marR="5491" marT="5491" marB="0" anchor="b">
                    <a:lnL>
                      <a:noFill/>
                    </a:lnL>
                    <a:lnR>
                      <a:noFill/>
                    </a:lnR>
                    <a:lnT>
                      <a:noFill/>
                    </a:lnT>
                    <a:lnB>
                      <a:noFill/>
                    </a:lnB>
                  </a:tcPr>
                </a:tc>
              </a:tr>
              <a:tr h="364700">
                <a:tc>
                  <a:txBody>
                    <a:bodyPr/>
                    <a:lstStyle/>
                    <a:p>
                      <a:pPr algn="ctr" fontAlgn="t"/>
                      <a:r>
                        <a:rPr lang="en-US" sz="800" b="1" i="0" u="none" strike="noStrike">
                          <a:solidFill>
                            <a:srgbClr val="000000"/>
                          </a:solidFill>
                          <a:effectLst/>
                          <a:latin typeface="Arial" panose="020B0604020202020204" pitchFamily="34" charset="0"/>
                        </a:rPr>
                        <a:t>mother_married 0 vs 1</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1.053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1.065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1.171</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1.038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0.948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1.145</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1.127</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1.061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1.103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1.194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1.17</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1.129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1.144</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1.042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1.073</a:t>
                      </a:r>
                    </a:p>
                  </a:txBody>
                  <a:tcPr marL="5491" marR="5491" marT="5491" marB="0">
                    <a:lnL>
                      <a:noFill/>
                    </a:lnL>
                    <a:lnR>
                      <a:noFill/>
                    </a:lnR>
                    <a:lnT>
                      <a:noFill/>
                    </a:lnT>
                    <a:lnB>
                      <a:noFill/>
                    </a:lnB>
                  </a:tcPr>
                </a:tc>
              </a:tr>
              <a:tr h="364700">
                <a:tc>
                  <a:txBody>
                    <a:bodyPr/>
                    <a:lstStyle/>
                    <a:p>
                      <a:pPr algn="ctr" fontAlgn="t"/>
                      <a:r>
                        <a:rPr lang="en-US" sz="800" b="1" i="0" u="none" strike="noStrike">
                          <a:solidFill>
                            <a:srgbClr val="000000"/>
                          </a:solidFill>
                          <a:effectLst/>
                          <a:latin typeface="Arial" panose="020B0604020202020204" pitchFamily="34" charset="0"/>
                        </a:rPr>
                        <a:t>cigarette_use 0 vs 1</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0.673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0.523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0.497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0.511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0.569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0.591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0.587</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0.401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0.602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0.485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0.416</a:t>
                      </a:r>
                    </a:p>
                  </a:txBody>
                  <a:tcPr marL="5491" marR="5491" marT="5491" marB="0">
                    <a:lnL>
                      <a:noFill/>
                    </a:lnL>
                    <a:lnR>
                      <a:noFill/>
                    </a:lnR>
                    <a:lnT>
                      <a:noFill/>
                    </a:lnT>
                    <a:lnB>
                      <a:noFill/>
                    </a:lnB>
                  </a:tcPr>
                </a:tc>
              </a:tr>
              <a:tr h="364700">
                <a:tc>
                  <a:txBody>
                    <a:bodyPr/>
                    <a:lstStyle/>
                    <a:p>
                      <a:pPr algn="ctr" fontAlgn="t"/>
                      <a:r>
                        <a:rPr lang="en-US" sz="800" b="1" i="0" u="none" strike="noStrike">
                          <a:solidFill>
                            <a:srgbClr val="000000"/>
                          </a:solidFill>
                          <a:effectLst/>
                          <a:latin typeface="Arial" panose="020B0604020202020204" pitchFamily="34" charset="0"/>
                        </a:rPr>
                        <a:t>baa 0 vs 1</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1.532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1.449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1.698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1.157</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1.03</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1.028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0.736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1.892</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1.699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1.642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1.443</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1.518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0.698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0.314</a:t>
                      </a:r>
                    </a:p>
                  </a:txBody>
                  <a:tcPr marL="5491" marR="5491" marT="5491" marB="0">
                    <a:lnL>
                      <a:noFill/>
                    </a:lnL>
                    <a:lnR>
                      <a:noFill/>
                    </a:lnR>
                    <a:lnT>
                      <a:noFill/>
                    </a:lnT>
                    <a:lnB>
                      <a:noFill/>
                    </a:lnB>
                  </a:tcPr>
                </a:tc>
              </a:tr>
              <a:tr h="220036">
                <a:tc>
                  <a:txBody>
                    <a:bodyPr/>
                    <a:lstStyle/>
                    <a:p>
                      <a:pPr algn="ctr" fontAlgn="t"/>
                      <a:r>
                        <a:rPr lang="en-US" sz="800" b="1" i="0" u="none" strike="noStrike">
                          <a:solidFill>
                            <a:srgbClr val="000000"/>
                          </a:solidFill>
                          <a:effectLst/>
                          <a:latin typeface="Arial" panose="020B0604020202020204" pitchFamily="34" charset="0"/>
                        </a:rPr>
                        <a:t>bad 0 vs 1</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0.771</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0.804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0.828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0.79</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0.814</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0.649</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0.858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0.821</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0.893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0.827</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0.791</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0.874</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0.798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0.73</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0.756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0.584</a:t>
                      </a:r>
                    </a:p>
                  </a:txBody>
                  <a:tcPr marL="5491" marR="5491" marT="5491" marB="0">
                    <a:lnL>
                      <a:noFill/>
                    </a:lnL>
                    <a:lnR>
                      <a:noFill/>
                    </a:lnR>
                    <a:lnT>
                      <a:noFill/>
                    </a:lnT>
                    <a:lnB>
                      <a:noFill/>
                    </a:lnB>
                  </a:tcPr>
                </a:tc>
              </a:tr>
              <a:tr h="243134">
                <a:tc>
                  <a:txBody>
                    <a:bodyPr/>
                    <a:lstStyle/>
                    <a:p>
                      <a:pPr algn="ctr" fontAlgn="t"/>
                      <a:r>
                        <a:rPr lang="en-US" sz="800" b="1" i="0" u="none" strike="noStrike">
                          <a:solidFill>
                            <a:srgbClr val="000000"/>
                          </a:solidFill>
                          <a:effectLst/>
                          <a:latin typeface="Arial" panose="020B0604020202020204" pitchFamily="34" charset="0"/>
                        </a:rPr>
                        <a:t>bd 0 vs 1</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0.849</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0.939</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0.972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1.063</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1.046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1.082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0.921</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1.033</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0.955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0.898</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0.886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1.022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0.996</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0.912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0.98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1.092</a:t>
                      </a:r>
                    </a:p>
                  </a:txBody>
                  <a:tcPr marL="5491" marR="5491" marT="5491" marB="0">
                    <a:lnL>
                      <a:noFill/>
                    </a:lnL>
                    <a:lnR>
                      <a:noFill/>
                    </a:lnR>
                    <a:lnT>
                      <a:noFill/>
                    </a:lnT>
                    <a:lnB>
                      <a:noFill/>
                    </a:lnB>
                  </a:tcPr>
                </a:tc>
              </a:tr>
              <a:tr h="364700">
                <a:tc>
                  <a:txBody>
                    <a:bodyPr/>
                    <a:lstStyle/>
                    <a:p>
                      <a:pPr algn="ctr" fontAlgn="t"/>
                      <a:r>
                        <a:rPr lang="en-US" sz="800" b="1" i="0" u="none" strike="noStrike">
                          <a:solidFill>
                            <a:srgbClr val="000000"/>
                          </a:solidFill>
                          <a:effectLst/>
                          <a:latin typeface="Arial" panose="020B0604020202020204" pitchFamily="34" charset="0"/>
                        </a:rPr>
                        <a:t>ever_born 0 vs 1</a:t>
                      </a:r>
                    </a:p>
                  </a:txBody>
                  <a:tcPr marL="5491" marR="5491" marT="5491" marB="0">
                    <a:lnL w="12700" cap="flat" cmpd="sng" algn="ctr">
                      <a:solidFill>
                        <a:srgbClr val="C1C1C1"/>
                      </a:solidFill>
                      <a:prstDash val="solid"/>
                      <a:round/>
                      <a:headEnd type="none" w="med" len="med"/>
                      <a:tailEnd type="none" w="med" len="med"/>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0.865</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0.777</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1.222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1.177</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1.393</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1.235</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2.005</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0.693</a:t>
                      </a:r>
                    </a:p>
                  </a:txBody>
                  <a:tcPr marL="5491" marR="5491" marT="5491" marB="0">
                    <a:lnL>
                      <a:noFill/>
                    </a:lnL>
                    <a:lnR>
                      <a:noFill/>
                    </a:lnR>
                    <a:lnT>
                      <a:noFill/>
                    </a:lnT>
                    <a:lnB>
                      <a:noFill/>
                    </a:lnB>
                  </a:tcPr>
                </a:tc>
                <a:tc>
                  <a:txBody>
                    <a:bodyPr/>
                    <a:lstStyle/>
                    <a:p>
                      <a:pPr algn="r" fontAlgn="t"/>
                      <a:r>
                        <a:rPr lang="en-US" sz="800" b="1" i="0" u="none" strike="noStrike">
                          <a:solidFill>
                            <a:srgbClr val="000000"/>
                          </a:solidFill>
                          <a:effectLst/>
                          <a:latin typeface="Arial" panose="020B0604020202020204" pitchFamily="34" charset="0"/>
                        </a:rPr>
                        <a:t>0.836</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0.848</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0.899</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0.837</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1.22</a:t>
                      </a:r>
                    </a:p>
                  </a:txBody>
                  <a:tcPr marL="5491" marR="5491" marT="5491" marB="0">
                    <a:lnL>
                      <a:noFill/>
                    </a:lnL>
                    <a:lnR>
                      <a:noFill/>
                    </a:lnR>
                    <a:lnT>
                      <a:noFill/>
                    </a:lnT>
                    <a:lnB>
                      <a:noFill/>
                    </a:lnB>
                  </a:tcPr>
                </a:tc>
                <a:tc>
                  <a:txBody>
                    <a:bodyPr/>
                    <a:lstStyle/>
                    <a:p>
                      <a:pPr algn="r" fontAlgn="t"/>
                      <a:r>
                        <a:rPr lang="en-US" sz="800" b="1" i="0" u="none" strike="noStrike">
                          <a:solidFill>
                            <a:srgbClr val="FF0000"/>
                          </a:solidFill>
                          <a:effectLst/>
                          <a:latin typeface="Arial" panose="020B0604020202020204" pitchFamily="34" charset="0"/>
                        </a:rPr>
                        <a:t>1.946</a:t>
                      </a:r>
                    </a:p>
                  </a:txBody>
                  <a:tcPr marL="5491" marR="5491" marT="5491" marB="0">
                    <a:lnL>
                      <a:noFill/>
                    </a:lnL>
                    <a:lnR>
                      <a:noFill/>
                    </a:lnR>
                    <a:lnT>
                      <a:noFill/>
                    </a:lnT>
                    <a:lnB>
                      <a:noFill/>
                    </a:lnB>
                  </a:tcPr>
                </a:tc>
                <a:tc>
                  <a:txBody>
                    <a:bodyPr/>
                    <a:lstStyle/>
                    <a:p>
                      <a:pPr algn="r" fontAlgn="t"/>
                      <a:r>
                        <a:rPr lang="en-US" sz="800" b="1" i="0" u="none" strike="noStrike" dirty="0">
                          <a:solidFill>
                            <a:srgbClr val="FF0000"/>
                          </a:solidFill>
                          <a:effectLst/>
                          <a:latin typeface="Arial" panose="020B0604020202020204" pitchFamily="34" charset="0"/>
                        </a:rPr>
                        <a:t>3.65</a:t>
                      </a:r>
                    </a:p>
                  </a:txBody>
                  <a:tcPr marL="5491" marR="5491" marT="5491" marB="0">
                    <a:lnL>
                      <a:noFill/>
                    </a:lnL>
                    <a:lnR>
                      <a:noFill/>
                    </a:lnR>
                    <a:lnT>
                      <a:noFill/>
                    </a:lnT>
                    <a:lnB>
                      <a:noFill/>
                    </a:lnB>
                  </a:tcPr>
                </a:tc>
              </a:tr>
            </a:tbl>
          </a:graphicData>
        </a:graphic>
      </p:graphicFrame>
    </p:spTree>
    <p:extLst>
      <p:ext uri="{BB962C8B-B14F-4D97-AF65-F5344CB8AC3E}">
        <p14:creationId xmlns:p14="http://schemas.microsoft.com/office/powerpoint/2010/main" val="3775296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056"/>
            <a:ext cx="10515600" cy="1325563"/>
          </a:xfrm>
        </p:spPr>
        <p:txBody>
          <a:bodyPr/>
          <a:lstStyle/>
          <a:p>
            <a:r>
              <a:rPr lang="en-US" b="1" dirty="0"/>
              <a:t>Dataset</a:t>
            </a:r>
            <a:endParaRPr lang="en-US" dirty="0"/>
          </a:p>
        </p:txBody>
      </p:sp>
      <p:graphicFrame>
        <p:nvGraphicFramePr>
          <p:cNvPr id="4" name="Content Placeholder 3"/>
          <p:cNvGraphicFramePr>
            <a:graphicFrameLocks noGrp="1"/>
          </p:cNvGraphicFramePr>
          <p:nvPr>
            <p:ph idx="1"/>
            <p:extLst/>
          </p:nvPr>
        </p:nvGraphicFramePr>
        <p:xfrm>
          <a:off x="575488" y="836837"/>
          <a:ext cx="11041024" cy="5012039"/>
        </p:xfrm>
        <a:graphic>
          <a:graphicData uri="http://schemas.openxmlformats.org/drawingml/2006/table">
            <a:tbl>
              <a:tblPr/>
              <a:tblGrid>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gridCol w="345032"/>
              </a:tblGrid>
              <a:tr h="1244315">
                <a:tc>
                  <a:txBody>
                    <a:bodyPr/>
                    <a:lstStyle/>
                    <a:p>
                      <a:pPr algn="l" fontAlgn="b"/>
                      <a:r>
                        <a:rPr lang="en-US" sz="1200" b="0" i="0" u="none" strike="noStrike">
                          <a:solidFill>
                            <a:srgbClr val="000000"/>
                          </a:solidFill>
                          <a:effectLst/>
                          <a:latin typeface="Calibri" panose="020F0502020204030204" pitchFamily="34" charset="0"/>
                        </a:rPr>
                        <a:t>source_year</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year</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month</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day</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wday</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state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is_male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child_race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weight_pounds</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plurality</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apgar_1min</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apgar_5min</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mother_residence_state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mother_race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mother_age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gestation_weeks</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lmp</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mother_married</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mother_birth_state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cigarette_use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cigarettes_per_day</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alcohol_use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drinks_per_week</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weight_gain_pounds</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born_alive_alive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born_alive_dead</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born_dead</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ever_born</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father_race</a:t>
                      </a: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father_age</a:t>
                      </a:r>
                    </a:p>
                  </a:txBody>
                  <a:tcPr marL="5135" marR="5135" marT="5135" marB="0" anchor="b">
                    <a:lnL>
                      <a:noFill/>
                    </a:lnL>
                    <a:lnR>
                      <a:noFill/>
                    </a:lnR>
                    <a:lnT>
                      <a:noFill/>
                    </a:lnT>
                    <a:lnB>
                      <a:noFill/>
                    </a:lnB>
                  </a:tcPr>
                </a:tc>
                <a:tc gridSpan="2">
                  <a:txBody>
                    <a:bodyPr/>
                    <a:lstStyle/>
                    <a:p>
                      <a:pPr algn="l" fontAlgn="b"/>
                      <a:r>
                        <a:rPr lang="en-US" sz="1200" b="0" i="0" u="none" strike="noStrike">
                          <a:solidFill>
                            <a:srgbClr val="000000"/>
                          </a:solidFill>
                          <a:effectLst/>
                          <a:latin typeface="Calibri" panose="020F0502020204030204" pitchFamily="34" charset="0"/>
                        </a:rPr>
                        <a:t>record_weight</a:t>
                      </a:r>
                    </a:p>
                  </a:txBody>
                  <a:tcPr marL="5135" marR="5135" marT="5135" marB="0" anchor="b">
                    <a:lnL>
                      <a:noFill/>
                    </a:lnL>
                    <a:lnR>
                      <a:noFill/>
                    </a:lnR>
                    <a:lnT>
                      <a:noFill/>
                    </a:lnT>
                    <a:lnB>
                      <a:noFill/>
                    </a:lnB>
                  </a:tcPr>
                </a:tc>
                <a:tc hMerge="1">
                  <a:txBody>
                    <a:bodyPr/>
                    <a:lstStyle/>
                    <a:p>
                      <a:endParaRPr lang="en-US"/>
                    </a:p>
                  </a:txBody>
                  <a:tcPr/>
                </a:tc>
              </a:tr>
              <a:tr h="418636">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NC</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FALSE</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4.186578</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NC</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26</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6071998</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TRUE</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28</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r>
              <a:tr h="418636">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MI</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TRUE</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9.37626</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MI</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4081998</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TRUE</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r>
              <a:tr h="418636">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MA</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FALSE</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6.188376</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MA</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5151998</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r>
              <a:tr h="418636">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OH</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TRUE</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8.187968</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OH</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4071998</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26</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r>
              <a:tr h="418636">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OH</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FALSE</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7.438397</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MI</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4071998</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r>
              <a:tr h="418636">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GA</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TRUE</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6.750554</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GA</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17</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88881998</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r>
              <a:tr h="418636">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17</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FL</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FALSE</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6.000983</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FL</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23</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88881998</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TRUE</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r>
              <a:tr h="418636">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NY</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TRUE</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5.937049</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NY</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23</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37</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4181998</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r>
              <a:tr h="418636">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1969</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30</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TX</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TRUE</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7.251004</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TX</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18</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88881998</a:t>
                      </a:r>
                    </a:p>
                  </a:txBody>
                  <a:tcPr marL="5135" marR="5135" marT="5135"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TRUE</a:t>
                      </a: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a:t>
                      </a:r>
                    </a:p>
                  </a:txBody>
                  <a:tcPr marL="5135" marR="5135" marT="513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5135" marR="5135" marT="513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5135" marR="5135" marT="5135" marB="0" anchor="b">
                    <a:lnL>
                      <a:noFill/>
                    </a:lnL>
                    <a:lnR>
                      <a:noFill/>
                    </a:lnR>
                    <a:lnT>
                      <a:noFill/>
                    </a:lnT>
                    <a:lnB>
                      <a:noFill/>
                    </a:lnB>
                  </a:tcPr>
                </a:tc>
              </a:tr>
            </a:tbl>
          </a:graphicData>
        </a:graphic>
      </p:graphicFrame>
    </p:spTree>
    <p:extLst>
      <p:ext uri="{BB962C8B-B14F-4D97-AF65-F5344CB8AC3E}">
        <p14:creationId xmlns:p14="http://schemas.microsoft.com/office/powerpoint/2010/main" val="8089268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Ethenity</a:t>
            </a:r>
            <a:r>
              <a:rPr lang="en-US" dirty="0" smtClean="0"/>
              <a:t>/Race</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 White     1</a:t>
            </a:r>
          </a:p>
          <a:p>
            <a:r>
              <a:rPr lang="en-US" dirty="0"/>
              <a:t>2 – Black     </a:t>
            </a:r>
            <a:r>
              <a:rPr lang="en-US" dirty="0" smtClean="0"/>
              <a:t>5</a:t>
            </a:r>
            <a:endParaRPr lang="en-US" dirty="0"/>
          </a:p>
          <a:p>
            <a:r>
              <a:rPr lang="en-US" dirty="0"/>
              <a:t>3 - American Indian  2</a:t>
            </a:r>
          </a:p>
          <a:p>
            <a:r>
              <a:rPr lang="en-US" dirty="0"/>
              <a:t>4 – Chinese           3</a:t>
            </a:r>
          </a:p>
          <a:p>
            <a:r>
              <a:rPr lang="en-US" dirty="0"/>
              <a:t>5 – Japanese          3</a:t>
            </a:r>
          </a:p>
          <a:p>
            <a:r>
              <a:rPr lang="en-US" dirty="0"/>
              <a:t>6 – Hawaiian    3 indigenous </a:t>
            </a:r>
            <a:r>
              <a:rPr lang="en-US" u="sng" dirty="0">
                <a:hlinkClick r:id="rId2" tooltip="Polynesia"/>
              </a:rPr>
              <a:t>Polynesian</a:t>
            </a:r>
            <a:r>
              <a:rPr lang="en-US" dirty="0"/>
              <a:t> people of the </a:t>
            </a:r>
            <a:r>
              <a:rPr lang="en-US" u="sng" dirty="0">
                <a:hlinkClick r:id="rId3" tooltip="Hawaiian Islands"/>
              </a:rPr>
              <a:t>Hawaiian Islands</a:t>
            </a:r>
            <a:endParaRPr lang="en-US" dirty="0"/>
          </a:p>
          <a:p>
            <a:r>
              <a:rPr lang="en-US" dirty="0"/>
              <a:t>7 – Filipino           3</a:t>
            </a:r>
          </a:p>
          <a:p>
            <a:r>
              <a:rPr lang="en-US" dirty="0"/>
              <a:t>9 - Unknown/Other    4</a:t>
            </a:r>
          </a:p>
          <a:p>
            <a:r>
              <a:rPr lang="en-US" dirty="0"/>
              <a:t>18 - Asian Indian      </a:t>
            </a:r>
            <a:r>
              <a:rPr lang="en-US" dirty="0" smtClean="0"/>
              <a:t>2</a:t>
            </a:r>
            <a:endParaRPr lang="en-US" dirty="0"/>
          </a:p>
          <a:p>
            <a:r>
              <a:rPr lang="en-US" dirty="0"/>
              <a:t>28 – Korean       3</a:t>
            </a:r>
          </a:p>
          <a:p>
            <a:r>
              <a:rPr lang="en-US" dirty="0"/>
              <a:t>39 – Samoan   3  a </a:t>
            </a:r>
            <a:r>
              <a:rPr lang="en-US" u="sng" dirty="0">
                <a:hlinkClick r:id="rId2" tooltip="Polynesia"/>
              </a:rPr>
              <a:t>Polynesian</a:t>
            </a:r>
            <a:r>
              <a:rPr lang="en-US" dirty="0"/>
              <a:t> ethnic group</a:t>
            </a:r>
          </a:p>
          <a:p>
            <a:r>
              <a:rPr lang="en-US" dirty="0"/>
              <a:t>48 – Vietnamese </a:t>
            </a:r>
            <a:r>
              <a:rPr lang="en-US" dirty="0" smtClean="0"/>
              <a:t> </a:t>
            </a:r>
            <a:r>
              <a:rPr lang="en-US" dirty="0"/>
              <a:t>a multiethnic country with over fifty </a:t>
            </a:r>
            <a:r>
              <a:rPr lang="en-US"/>
              <a:t>distinct </a:t>
            </a:r>
            <a:r>
              <a:rPr lang="en-US" smtClean="0"/>
              <a:t>groups 3</a:t>
            </a:r>
            <a:endParaRPr lang="en-US" dirty="0"/>
          </a:p>
          <a:p>
            <a:endParaRPr lang="en-US" dirty="0"/>
          </a:p>
        </p:txBody>
      </p:sp>
    </p:spTree>
    <p:extLst>
      <p:ext uri="{BB962C8B-B14F-4D97-AF65-F5344CB8AC3E}">
        <p14:creationId xmlns:p14="http://schemas.microsoft.com/office/powerpoint/2010/main" val="23386571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5816779" y="460416"/>
          <a:ext cx="5439356" cy="3544913"/>
        </p:xfrm>
        <a:graphic>
          <a:graphicData uri="http://schemas.openxmlformats.org/drawingml/2006/table">
            <a:tbl>
              <a:tblPr>
                <a:tableStyleId>{5C22544A-7EE6-4342-B048-85BDC9FD1C3A}</a:tableStyleId>
              </a:tblPr>
              <a:tblGrid>
                <a:gridCol w="1911792"/>
                <a:gridCol w="1557097"/>
                <a:gridCol w="1378428"/>
                <a:gridCol w="592039"/>
              </a:tblGrid>
              <a:tr h="279788">
                <a:tc gridSpan="4">
                  <a:txBody>
                    <a:bodyPr/>
                    <a:lstStyle/>
                    <a:p>
                      <a:pPr algn="ctr" fontAlgn="t"/>
                      <a:r>
                        <a:rPr lang="en-US" sz="1100" b="1" u="none" strike="noStrike" dirty="0">
                          <a:effectLst/>
                          <a:latin typeface="+mj-lt"/>
                        </a:rPr>
                        <a:t>Table of weight by </a:t>
                      </a:r>
                      <a:r>
                        <a:rPr lang="en-US" sz="1100" b="1" u="none" strike="noStrike" dirty="0" err="1">
                          <a:effectLst/>
                          <a:latin typeface="+mj-lt"/>
                        </a:rPr>
                        <a:t>born_alive_alive</a:t>
                      </a:r>
                      <a:endParaRPr lang="en-US" sz="1100" b="1" i="0" u="none" strike="noStrike" dirty="0">
                        <a:solidFill>
                          <a:srgbClr val="000000"/>
                        </a:solidFill>
                        <a:effectLst/>
                        <a:latin typeface="+mj-lt"/>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r>
              <a:tr h="279788">
                <a:tc rowSpan="2">
                  <a:txBody>
                    <a:bodyPr/>
                    <a:lstStyle/>
                    <a:p>
                      <a:pPr algn="ctr" fontAlgn="t"/>
                      <a:r>
                        <a:rPr lang="en-US" sz="1100" b="1" u="none" strike="noStrike">
                          <a:effectLst/>
                          <a:latin typeface="+mj-lt"/>
                        </a:rPr>
                        <a:t>weight</a:t>
                      </a:r>
                      <a:endParaRPr lang="en-US" sz="1100" b="1" i="0" u="none" strike="noStrike">
                        <a:solidFill>
                          <a:srgbClr val="000000"/>
                        </a:solidFill>
                        <a:effectLst/>
                        <a:latin typeface="+mj-lt"/>
                      </a:endParaRPr>
                    </a:p>
                  </a:txBody>
                  <a:tcPr marL="9525" marR="9525" marT="9525" marB="0"/>
                </a:tc>
                <a:tc gridSpan="3">
                  <a:txBody>
                    <a:bodyPr/>
                    <a:lstStyle/>
                    <a:p>
                      <a:pPr algn="ctr" fontAlgn="t"/>
                      <a:r>
                        <a:rPr lang="en-US" sz="1100" b="1" u="none" strike="noStrike" dirty="0" err="1">
                          <a:effectLst/>
                          <a:latin typeface="+mj-lt"/>
                        </a:rPr>
                        <a:t>born_alive_alive</a:t>
                      </a:r>
                      <a:endParaRPr lang="en-US" sz="1100" b="1" i="0" u="none" strike="noStrike" dirty="0">
                        <a:solidFill>
                          <a:srgbClr val="000000"/>
                        </a:solidFill>
                        <a:effectLst/>
                        <a:latin typeface="+mj-lt"/>
                      </a:endParaRPr>
                    </a:p>
                  </a:txBody>
                  <a:tcPr marL="9525" marR="9525" marT="9525" marB="0"/>
                </a:tc>
                <a:tc hMerge="1">
                  <a:txBody>
                    <a:bodyPr/>
                    <a:lstStyle/>
                    <a:p>
                      <a:endParaRPr lang="en-US"/>
                    </a:p>
                  </a:txBody>
                  <a:tcPr/>
                </a:tc>
                <a:tc hMerge="1">
                  <a:txBody>
                    <a:bodyPr/>
                    <a:lstStyle/>
                    <a:p>
                      <a:endParaRPr lang="en-US"/>
                    </a:p>
                  </a:txBody>
                  <a:tcPr/>
                </a:tc>
              </a:tr>
              <a:tr h="839364">
                <a:tc vMerge="1">
                  <a:txBody>
                    <a:bodyPr/>
                    <a:lstStyle/>
                    <a:p>
                      <a:endParaRPr lang="en-US"/>
                    </a:p>
                  </a:txBody>
                  <a:tcPr/>
                </a:tc>
                <a:tc>
                  <a:txBody>
                    <a:bodyPr/>
                    <a:lstStyle/>
                    <a:p>
                      <a:pPr algn="ctr" fontAlgn="t"/>
                      <a:r>
                        <a:rPr lang="en-US" sz="1100" b="1" u="none" strike="noStrike" dirty="0" smtClean="0">
                          <a:effectLst/>
                          <a:latin typeface="+mj-lt"/>
                        </a:rPr>
                        <a:t>No</a:t>
                      </a:r>
                      <a:endParaRPr lang="en-US" sz="1100" b="1" i="0" u="none" strike="noStrike" dirty="0">
                        <a:solidFill>
                          <a:srgbClr val="000000"/>
                        </a:solidFill>
                        <a:effectLst/>
                        <a:latin typeface="+mj-lt"/>
                      </a:endParaRPr>
                    </a:p>
                  </a:txBody>
                  <a:tcPr marL="9525" marR="9525" marT="9525" marB="0"/>
                </a:tc>
                <a:tc>
                  <a:txBody>
                    <a:bodyPr/>
                    <a:lstStyle/>
                    <a:p>
                      <a:pPr algn="ctr" fontAlgn="t"/>
                      <a:r>
                        <a:rPr lang="en-US" sz="1100" b="1" u="none" strike="noStrike" dirty="0" smtClean="0">
                          <a:effectLst/>
                          <a:latin typeface="+mj-lt"/>
                        </a:rPr>
                        <a:t>Yes</a:t>
                      </a:r>
                      <a:endParaRPr lang="en-US" sz="1100" b="1" i="0" u="none" strike="noStrike" dirty="0">
                        <a:solidFill>
                          <a:srgbClr val="000000"/>
                        </a:solidFill>
                        <a:effectLst/>
                        <a:latin typeface="+mj-lt"/>
                      </a:endParaRPr>
                    </a:p>
                  </a:txBody>
                  <a:tcPr marL="9525" marR="9525" marT="9525" marB="0"/>
                </a:tc>
                <a:tc>
                  <a:txBody>
                    <a:bodyPr/>
                    <a:lstStyle/>
                    <a:p>
                      <a:pPr algn="ctr" fontAlgn="t"/>
                      <a:r>
                        <a:rPr lang="en-US" sz="1100" b="1" u="none" strike="noStrike">
                          <a:effectLst/>
                          <a:latin typeface="+mj-lt"/>
                        </a:rPr>
                        <a:t>Total</a:t>
                      </a:r>
                      <a:endParaRPr lang="en-US" sz="1100" b="1" i="0" u="none" strike="noStrike">
                        <a:solidFill>
                          <a:srgbClr val="000000"/>
                        </a:solidFill>
                        <a:effectLst/>
                        <a:latin typeface="+mj-lt"/>
                      </a:endParaRPr>
                    </a:p>
                  </a:txBody>
                  <a:tcPr marL="9525" marR="9525" marT="9525" marB="0"/>
                </a:tc>
              </a:tr>
              <a:tr h="506416">
                <a:tc rowSpan="3">
                  <a:txBody>
                    <a:bodyPr/>
                    <a:lstStyle/>
                    <a:p>
                      <a:pPr algn="ctr" fontAlgn="t"/>
                      <a:r>
                        <a:rPr lang="en-US" sz="1100" b="1" u="none" strike="noStrike">
                          <a:effectLst/>
                          <a:latin typeface="+mj-lt"/>
                        </a:rPr>
                        <a:t>LW</a:t>
                      </a:r>
                      <a:endParaRPr lang="en-US" sz="1100" b="1" i="0" u="none" strike="noStrike">
                        <a:solidFill>
                          <a:srgbClr val="000000"/>
                        </a:solidFill>
                        <a:effectLst/>
                        <a:latin typeface="+mj-lt"/>
                      </a:endParaRPr>
                    </a:p>
                  </a:txBody>
                  <a:tcPr marL="9525" marR="9525" marT="9525" marB="0"/>
                </a:tc>
                <a:tc>
                  <a:txBody>
                    <a:bodyPr/>
                    <a:lstStyle/>
                    <a:p>
                      <a:pPr algn="r" fontAlgn="t"/>
                      <a:r>
                        <a:rPr lang="en-US" sz="1100" b="1" u="none" strike="noStrike">
                          <a:effectLst/>
                          <a:latin typeface="+mj-lt"/>
                        </a:rPr>
                        <a:t>4823407</a:t>
                      </a:r>
                      <a:endParaRPr lang="en-US" sz="1100" b="1" i="0" u="none" strike="noStrike">
                        <a:solidFill>
                          <a:srgbClr val="000000"/>
                        </a:solidFill>
                        <a:effectLst/>
                        <a:latin typeface="+mj-lt"/>
                      </a:endParaRPr>
                    </a:p>
                  </a:txBody>
                  <a:tcPr marL="9525" marR="9525" marT="9525" marB="0"/>
                </a:tc>
                <a:tc>
                  <a:txBody>
                    <a:bodyPr/>
                    <a:lstStyle/>
                    <a:p>
                      <a:pPr algn="r" fontAlgn="t"/>
                      <a:r>
                        <a:rPr lang="en-US" sz="1100" b="1" u="none" strike="noStrike">
                          <a:effectLst/>
                          <a:latin typeface="+mj-lt"/>
                        </a:rPr>
                        <a:t>4826317</a:t>
                      </a:r>
                      <a:endParaRPr lang="en-US" sz="1100" b="1" i="0" u="none" strike="noStrike">
                        <a:solidFill>
                          <a:srgbClr val="000000"/>
                        </a:solidFill>
                        <a:effectLst/>
                        <a:latin typeface="+mj-lt"/>
                      </a:endParaRPr>
                    </a:p>
                  </a:txBody>
                  <a:tcPr marL="9525" marR="9525" marT="9525" marB="0"/>
                </a:tc>
                <a:tc>
                  <a:txBody>
                    <a:bodyPr/>
                    <a:lstStyle/>
                    <a:p>
                      <a:pPr algn="r" fontAlgn="t"/>
                      <a:r>
                        <a:rPr lang="en-US" sz="1100" b="1" u="none" strike="noStrike">
                          <a:effectLst/>
                          <a:latin typeface="+mj-lt"/>
                        </a:rPr>
                        <a:t>9649724</a:t>
                      </a:r>
                      <a:endParaRPr lang="en-US" sz="1100" b="1" i="0" u="none" strike="noStrike">
                        <a:solidFill>
                          <a:srgbClr val="000000"/>
                        </a:solidFill>
                        <a:effectLst/>
                        <a:latin typeface="+mj-lt"/>
                      </a:endParaRPr>
                    </a:p>
                  </a:txBody>
                  <a:tcPr marL="9525" marR="9525" marT="9525" marB="0"/>
                </a:tc>
              </a:tr>
              <a:tr h="279788">
                <a:tc vMerge="1">
                  <a:txBody>
                    <a:bodyPr/>
                    <a:lstStyle/>
                    <a:p>
                      <a:endParaRPr lang="en-US"/>
                    </a:p>
                  </a:txBody>
                  <a:tcPr/>
                </a:tc>
                <a:tc>
                  <a:txBody>
                    <a:bodyPr/>
                    <a:lstStyle/>
                    <a:p>
                      <a:pPr algn="r" fontAlgn="t"/>
                      <a:r>
                        <a:rPr lang="en-US" sz="1100" b="1" u="none" strike="noStrike">
                          <a:effectLst/>
                          <a:latin typeface="+mj-lt"/>
                        </a:rPr>
                        <a:t>49.98</a:t>
                      </a:r>
                      <a:endParaRPr lang="en-US" sz="1100" b="1" i="0" u="none" strike="noStrike">
                        <a:solidFill>
                          <a:srgbClr val="000000"/>
                        </a:solidFill>
                        <a:effectLst/>
                        <a:latin typeface="+mj-lt"/>
                      </a:endParaRPr>
                    </a:p>
                  </a:txBody>
                  <a:tcPr marL="9525" marR="9525" marT="9525" marB="0"/>
                </a:tc>
                <a:tc>
                  <a:txBody>
                    <a:bodyPr/>
                    <a:lstStyle/>
                    <a:p>
                      <a:pPr algn="r" fontAlgn="t"/>
                      <a:r>
                        <a:rPr lang="en-US" sz="1100" b="1" u="none" strike="noStrike">
                          <a:effectLst/>
                          <a:latin typeface="+mj-lt"/>
                        </a:rPr>
                        <a:t>50.02</a:t>
                      </a:r>
                      <a:endParaRPr lang="en-US" sz="1100" b="1" i="0" u="none" strike="noStrike">
                        <a:solidFill>
                          <a:srgbClr val="000000"/>
                        </a:solidFill>
                        <a:effectLst/>
                        <a:latin typeface="+mj-lt"/>
                      </a:endParaRPr>
                    </a:p>
                  </a:txBody>
                  <a:tcPr marL="9525" marR="9525" marT="9525" marB="0"/>
                </a:tc>
                <a:tc>
                  <a:txBody>
                    <a:bodyPr/>
                    <a:lstStyle/>
                    <a:p>
                      <a:pPr algn="l" fontAlgn="t"/>
                      <a:endParaRPr lang="en-US" sz="1100" b="1" i="0" u="none" strike="noStrike">
                        <a:solidFill>
                          <a:srgbClr val="000000"/>
                        </a:solidFill>
                        <a:effectLst/>
                        <a:latin typeface="+mj-lt"/>
                      </a:endParaRPr>
                    </a:p>
                  </a:txBody>
                  <a:tcPr marL="9525" marR="9525" marT="9525" marB="0"/>
                </a:tc>
              </a:tr>
              <a:tr h="279788">
                <a:tc vMerge="1">
                  <a:txBody>
                    <a:bodyPr/>
                    <a:lstStyle/>
                    <a:p>
                      <a:endParaRPr lang="en-US"/>
                    </a:p>
                  </a:txBody>
                  <a:tcPr/>
                </a:tc>
                <a:tc>
                  <a:txBody>
                    <a:bodyPr/>
                    <a:lstStyle/>
                    <a:p>
                      <a:pPr algn="r" fontAlgn="t"/>
                      <a:r>
                        <a:rPr lang="en-US" sz="1100" b="1" u="none" strike="noStrike" dirty="0">
                          <a:effectLst/>
                          <a:latin typeface="+mj-lt"/>
                        </a:rPr>
                        <a:t>7.43</a:t>
                      </a:r>
                      <a:endParaRPr lang="en-US" sz="1100" b="1" i="0" u="none" strike="noStrike" dirty="0">
                        <a:solidFill>
                          <a:srgbClr val="000000"/>
                        </a:solidFill>
                        <a:effectLst/>
                        <a:latin typeface="+mj-lt"/>
                      </a:endParaRPr>
                    </a:p>
                  </a:txBody>
                  <a:tcPr marL="9525" marR="9525" marT="9525" marB="0"/>
                </a:tc>
                <a:tc>
                  <a:txBody>
                    <a:bodyPr/>
                    <a:lstStyle/>
                    <a:p>
                      <a:pPr algn="r" fontAlgn="t"/>
                      <a:r>
                        <a:rPr lang="en-US" sz="1100" b="1" u="none" strike="noStrike">
                          <a:effectLst/>
                          <a:latin typeface="+mj-lt"/>
                        </a:rPr>
                        <a:t>6.64</a:t>
                      </a:r>
                      <a:endParaRPr lang="en-US" sz="1100" b="1" i="0" u="none" strike="noStrike">
                        <a:solidFill>
                          <a:srgbClr val="000000"/>
                        </a:solidFill>
                        <a:effectLst/>
                        <a:latin typeface="+mj-lt"/>
                      </a:endParaRPr>
                    </a:p>
                  </a:txBody>
                  <a:tcPr marL="9525" marR="9525" marT="9525" marB="0"/>
                </a:tc>
                <a:tc>
                  <a:txBody>
                    <a:bodyPr/>
                    <a:lstStyle/>
                    <a:p>
                      <a:pPr algn="l" fontAlgn="t"/>
                      <a:endParaRPr lang="en-US" sz="1100" b="1" i="0" u="none" strike="noStrike">
                        <a:solidFill>
                          <a:srgbClr val="000000"/>
                        </a:solidFill>
                        <a:effectLst/>
                        <a:latin typeface="+mj-lt"/>
                      </a:endParaRPr>
                    </a:p>
                  </a:txBody>
                  <a:tcPr marL="9525" marR="9525" marT="9525" marB="0"/>
                </a:tc>
              </a:tr>
              <a:tr h="506416">
                <a:tc rowSpan="3">
                  <a:txBody>
                    <a:bodyPr/>
                    <a:lstStyle/>
                    <a:p>
                      <a:pPr algn="ctr" fontAlgn="t"/>
                      <a:r>
                        <a:rPr lang="en-US" sz="1100" b="1" u="none" strike="noStrike">
                          <a:effectLst/>
                          <a:latin typeface="+mj-lt"/>
                        </a:rPr>
                        <a:t>NW</a:t>
                      </a:r>
                      <a:endParaRPr lang="en-US" sz="1100" b="1" i="0" u="none" strike="noStrike">
                        <a:solidFill>
                          <a:srgbClr val="000000"/>
                        </a:solidFill>
                        <a:effectLst/>
                        <a:latin typeface="+mj-lt"/>
                      </a:endParaRPr>
                    </a:p>
                  </a:txBody>
                  <a:tcPr marL="9525" marR="9525" marT="9525" marB="0"/>
                </a:tc>
                <a:tc>
                  <a:txBody>
                    <a:bodyPr/>
                    <a:lstStyle/>
                    <a:p>
                      <a:pPr algn="r" fontAlgn="t"/>
                      <a:r>
                        <a:rPr lang="en-US" sz="1100" b="1" u="none" strike="noStrike">
                          <a:effectLst/>
                          <a:latin typeface="+mj-lt"/>
                        </a:rPr>
                        <a:t>6.01E+07</a:t>
                      </a:r>
                      <a:endParaRPr lang="en-US" sz="1100" b="1" i="0" u="none" strike="noStrike">
                        <a:solidFill>
                          <a:srgbClr val="000000"/>
                        </a:solidFill>
                        <a:effectLst/>
                        <a:latin typeface="+mj-lt"/>
                      </a:endParaRPr>
                    </a:p>
                  </a:txBody>
                  <a:tcPr marL="9525" marR="9525" marT="9525" marB="0"/>
                </a:tc>
                <a:tc>
                  <a:txBody>
                    <a:bodyPr/>
                    <a:lstStyle/>
                    <a:p>
                      <a:pPr algn="r" fontAlgn="t"/>
                      <a:r>
                        <a:rPr lang="en-US" sz="1100" b="1" u="none" strike="noStrike">
                          <a:effectLst/>
                          <a:latin typeface="+mj-lt"/>
                        </a:rPr>
                        <a:t>6.79E+07</a:t>
                      </a:r>
                      <a:endParaRPr lang="en-US" sz="1100" b="1" i="0" u="none" strike="noStrike">
                        <a:solidFill>
                          <a:srgbClr val="000000"/>
                        </a:solidFill>
                        <a:effectLst/>
                        <a:latin typeface="+mj-lt"/>
                      </a:endParaRPr>
                    </a:p>
                  </a:txBody>
                  <a:tcPr marL="9525" marR="9525" marT="9525" marB="0"/>
                </a:tc>
                <a:tc>
                  <a:txBody>
                    <a:bodyPr/>
                    <a:lstStyle/>
                    <a:p>
                      <a:pPr algn="r" fontAlgn="t"/>
                      <a:r>
                        <a:rPr lang="en-US" sz="1100" b="1" u="none" strike="noStrike">
                          <a:effectLst/>
                          <a:latin typeface="+mj-lt"/>
                        </a:rPr>
                        <a:t>1.28E+08</a:t>
                      </a:r>
                      <a:endParaRPr lang="en-US" sz="1100" b="1" i="0" u="none" strike="noStrike">
                        <a:solidFill>
                          <a:srgbClr val="000000"/>
                        </a:solidFill>
                        <a:effectLst/>
                        <a:latin typeface="+mj-lt"/>
                      </a:endParaRPr>
                    </a:p>
                  </a:txBody>
                  <a:tcPr marL="9525" marR="9525" marT="9525" marB="0"/>
                </a:tc>
              </a:tr>
              <a:tr h="279788">
                <a:tc vMerge="1">
                  <a:txBody>
                    <a:bodyPr/>
                    <a:lstStyle/>
                    <a:p>
                      <a:endParaRPr lang="en-US"/>
                    </a:p>
                  </a:txBody>
                  <a:tcPr/>
                </a:tc>
                <a:tc>
                  <a:txBody>
                    <a:bodyPr/>
                    <a:lstStyle/>
                    <a:p>
                      <a:pPr algn="r" fontAlgn="t"/>
                      <a:r>
                        <a:rPr lang="en-US" sz="1100" b="1" u="none" strike="noStrike">
                          <a:effectLst/>
                          <a:latin typeface="+mj-lt"/>
                        </a:rPr>
                        <a:t>46.98</a:t>
                      </a:r>
                      <a:endParaRPr lang="en-US" sz="1100" b="1" i="0" u="none" strike="noStrike">
                        <a:solidFill>
                          <a:srgbClr val="000000"/>
                        </a:solidFill>
                        <a:effectLst/>
                        <a:latin typeface="+mj-lt"/>
                      </a:endParaRPr>
                    </a:p>
                  </a:txBody>
                  <a:tcPr marL="9525" marR="9525" marT="9525" marB="0"/>
                </a:tc>
                <a:tc>
                  <a:txBody>
                    <a:bodyPr/>
                    <a:lstStyle/>
                    <a:p>
                      <a:pPr algn="r" fontAlgn="t"/>
                      <a:r>
                        <a:rPr lang="en-US" sz="1100" b="1" u="none" strike="noStrike">
                          <a:effectLst/>
                          <a:latin typeface="+mj-lt"/>
                        </a:rPr>
                        <a:t>53.02</a:t>
                      </a:r>
                      <a:endParaRPr lang="en-US" sz="1100" b="1" i="0" u="none" strike="noStrike">
                        <a:solidFill>
                          <a:srgbClr val="000000"/>
                        </a:solidFill>
                        <a:effectLst/>
                        <a:latin typeface="+mj-lt"/>
                      </a:endParaRPr>
                    </a:p>
                  </a:txBody>
                  <a:tcPr marL="9525" marR="9525" marT="9525" marB="0"/>
                </a:tc>
                <a:tc>
                  <a:txBody>
                    <a:bodyPr/>
                    <a:lstStyle/>
                    <a:p>
                      <a:pPr algn="l" fontAlgn="t"/>
                      <a:endParaRPr lang="en-US" sz="1100" b="1" i="0" u="none" strike="noStrike">
                        <a:solidFill>
                          <a:srgbClr val="000000"/>
                        </a:solidFill>
                        <a:effectLst/>
                        <a:latin typeface="+mj-lt"/>
                      </a:endParaRPr>
                    </a:p>
                  </a:txBody>
                  <a:tcPr marL="9525" marR="9525" marT="9525" marB="0"/>
                </a:tc>
              </a:tr>
              <a:tr h="293777">
                <a:tc vMerge="1">
                  <a:txBody>
                    <a:bodyPr/>
                    <a:lstStyle/>
                    <a:p>
                      <a:endParaRPr lang="en-US"/>
                    </a:p>
                  </a:txBody>
                  <a:tcPr/>
                </a:tc>
                <a:tc>
                  <a:txBody>
                    <a:bodyPr/>
                    <a:lstStyle/>
                    <a:p>
                      <a:pPr algn="r" fontAlgn="t"/>
                      <a:r>
                        <a:rPr lang="en-US" sz="1100" b="1" u="none" strike="noStrike" dirty="0">
                          <a:effectLst/>
                          <a:latin typeface="+mj-lt"/>
                        </a:rPr>
                        <a:t>92.57</a:t>
                      </a:r>
                      <a:endParaRPr lang="en-US" sz="1100" b="1" i="0" u="none" strike="noStrike" dirty="0">
                        <a:solidFill>
                          <a:srgbClr val="000000"/>
                        </a:solidFill>
                        <a:effectLst/>
                        <a:latin typeface="+mj-lt"/>
                      </a:endParaRPr>
                    </a:p>
                  </a:txBody>
                  <a:tcPr marL="9525" marR="9525" marT="9525" marB="0"/>
                </a:tc>
                <a:tc>
                  <a:txBody>
                    <a:bodyPr/>
                    <a:lstStyle/>
                    <a:p>
                      <a:pPr algn="r" fontAlgn="t"/>
                      <a:r>
                        <a:rPr lang="en-US" sz="1100" b="1" u="none" strike="noStrike">
                          <a:effectLst/>
                          <a:latin typeface="+mj-lt"/>
                        </a:rPr>
                        <a:t>93.36</a:t>
                      </a:r>
                      <a:endParaRPr lang="en-US" sz="1100" b="1" i="0" u="none" strike="noStrike">
                        <a:solidFill>
                          <a:srgbClr val="000000"/>
                        </a:solidFill>
                        <a:effectLst/>
                        <a:latin typeface="+mj-lt"/>
                      </a:endParaRPr>
                    </a:p>
                  </a:txBody>
                  <a:tcPr marL="9525" marR="9525" marT="9525" marB="0"/>
                </a:tc>
                <a:tc>
                  <a:txBody>
                    <a:bodyPr/>
                    <a:lstStyle/>
                    <a:p>
                      <a:pPr algn="l" fontAlgn="t"/>
                      <a:endParaRPr lang="en-US" sz="1100" b="1" i="0" u="none" strike="noStrike" dirty="0">
                        <a:solidFill>
                          <a:srgbClr val="000000"/>
                        </a:solidFill>
                        <a:effectLst/>
                        <a:latin typeface="+mj-lt"/>
                      </a:endParaRPr>
                    </a:p>
                  </a:txBody>
                  <a:tcPr marL="9525" marR="9525" marT="9525" marB="0"/>
                </a:tc>
              </a:tr>
            </a:tbl>
          </a:graphicData>
        </a:graphic>
      </p:graphicFrame>
      <p:graphicFrame>
        <p:nvGraphicFramePr>
          <p:cNvPr id="5" name="Chart 4"/>
          <p:cNvGraphicFramePr>
            <a:graphicFrameLocks/>
          </p:cNvGraphicFramePr>
          <p:nvPr>
            <p:extLst/>
          </p:nvPr>
        </p:nvGraphicFramePr>
        <p:xfrm>
          <a:off x="0" y="460418"/>
          <a:ext cx="5589431" cy="44206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nvPr>
        </p:nvGraphicFramePr>
        <p:xfrm>
          <a:off x="5816779" y="4018207"/>
          <a:ext cx="5439357" cy="762000"/>
        </p:xfrm>
        <a:graphic>
          <a:graphicData uri="http://schemas.openxmlformats.org/drawingml/2006/table">
            <a:tbl>
              <a:tblPr>
                <a:tableStyleId>{5C22544A-7EE6-4342-B048-85BDC9FD1C3A}</a:tableStyleId>
              </a:tblPr>
              <a:tblGrid>
                <a:gridCol w="2920812"/>
                <a:gridCol w="839515"/>
                <a:gridCol w="839515"/>
                <a:gridCol w="839515"/>
              </a:tblGrid>
              <a:tr h="190500">
                <a:tc>
                  <a:txBody>
                    <a:bodyPr/>
                    <a:lstStyle/>
                    <a:p>
                      <a:pPr algn="ctr" fontAlgn="t"/>
                      <a:r>
                        <a:rPr lang="en-US" sz="1100" b="1" u="none" strike="noStrike" dirty="0">
                          <a:effectLst/>
                        </a:rPr>
                        <a:t>Statistic</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DF</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dirty="0">
                          <a:effectLst/>
                        </a:rPr>
                        <a:t>Value</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dirty="0" err="1">
                          <a:effectLst/>
                        </a:rPr>
                        <a:t>Prob</a:t>
                      </a:r>
                      <a:endParaRPr lang="en-US" sz="1100" b="1" i="0" u="none" strike="noStrike" dirty="0">
                        <a:solidFill>
                          <a:srgbClr val="000000"/>
                        </a:solidFill>
                        <a:effectLst/>
                        <a:latin typeface="Arial" panose="020B0604020202020204" pitchFamily="34" charset="0"/>
                      </a:endParaRPr>
                    </a:p>
                  </a:txBody>
                  <a:tcPr marL="9525" marR="9525" marT="9525" marB="0"/>
                </a:tc>
              </a:tr>
              <a:tr h="190500">
                <a:tc>
                  <a:txBody>
                    <a:bodyPr/>
                    <a:lstStyle/>
                    <a:p>
                      <a:pPr algn="ctr" fontAlgn="t"/>
                      <a:r>
                        <a:rPr lang="en-US" sz="1100" b="1" u="none" strike="noStrike" dirty="0">
                          <a:effectLst/>
                        </a:rPr>
                        <a:t>Chi-Square</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32519.1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dirty="0">
                          <a:effectLst/>
                        </a:rPr>
                        <a:t>&lt;.0001</a:t>
                      </a:r>
                      <a:endParaRPr lang="en-US" sz="1100" b="1" i="0" u="none" strike="noStrike" dirty="0">
                        <a:solidFill>
                          <a:srgbClr val="000000"/>
                        </a:solidFill>
                        <a:effectLst/>
                        <a:latin typeface="Arial" panose="020B0604020202020204" pitchFamily="34" charset="0"/>
                      </a:endParaRPr>
                    </a:p>
                  </a:txBody>
                  <a:tcPr marL="9525" marR="9525" marT="9525" marB="0"/>
                </a:tc>
              </a:tr>
              <a:tr h="381000">
                <a:tc>
                  <a:txBody>
                    <a:bodyPr/>
                    <a:lstStyle/>
                    <a:p>
                      <a:pPr algn="ctr" fontAlgn="t"/>
                      <a:r>
                        <a:rPr lang="en-US" sz="1100" b="1" u="none" strike="noStrike" dirty="0">
                          <a:effectLst/>
                        </a:rPr>
                        <a:t>Likelihood Ratio Chi-Square</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32471.8</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dirty="0">
                          <a:effectLst/>
                        </a:rPr>
                        <a:t>&lt;.0001</a:t>
                      </a:r>
                      <a:endParaRPr lang="en-US" sz="1100" b="1" i="0" u="none" strike="noStrike" dirty="0">
                        <a:solidFill>
                          <a:srgbClr val="000000"/>
                        </a:solidFill>
                        <a:effectLst/>
                        <a:latin typeface="Arial" panose="020B0604020202020204" pitchFamily="34" charset="0"/>
                      </a:endParaRPr>
                    </a:p>
                  </a:txBody>
                  <a:tcPr marL="9525" marR="9525" marT="9525" marB="0"/>
                </a:tc>
              </a:tr>
            </a:tbl>
          </a:graphicData>
        </a:graphic>
      </p:graphicFrame>
      <p:sp>
        <p:nvSpPr>
          <p:cNvPr id="8" name="Rectangle 7"/>
          <p:cNvSpPr/>
          <p:nvPr/>
        </p:nvSpPr>
        <p:spPr>
          <a:xfrm>
            <a:off x="2768779" y="5037665"/>
            <a:ext cx="6096000" cy="923330"/>
          </a:xfrm>
          <a:prstGeom prst="rect">
            <a:avLst/>
          </a:prstGeom>
        </p:spPr>
        <p:txBody>
          <a:bodyPr>
            <a:spAutoFit/>
          </a:bodyPr>
          <a:lstStyle/>
          <a:p>
            <a:r>
              <a:rPr lang="en-US" b="1" dirty="0"/>
              <a:t>The percentage of LW in </a:t>
            </a:r>
            <a:r>
              <a:rPr lang="en-US" b="1" dirty="0" smtClean="0"/>
              <a:t>mother has equal or more than one born alive </a:t>
            </a:r>
            <a:r>
              <a:rPr lang="en-US" b="1" dirty="0" err="1" smtClean="0"/>
              <a:t>alive</a:t>
            </a:r>
            <a:r>
              <a:rPr lang="en-US" b="1" dirty="0" smtClean="0"/>
              <a:t> baby is lower than that has no born alive </a:t>
            </a:r>
            <a:r>
              <a:rPr lang="en-US" b="1" dirty="0" err="1" smtClean="0"/>
              <a:t>alive</a:t>
            </a:r>
            <a:r>
              <a:rPr lang="en-US" b="1" dirty="0" smtClean="0"/>
              <a:t> baby .</a:t>
            </a:r>
            <a:endParaRPr lang="en-US" b="1" dirty="0"/>
          </a:p>
        </p:txBody>
      </p:sp>
    </p:spTree>
    <p:extLst>
      <p:ext uri="{BB962C8B-B14F-4D97-AF65-F5344CB8AC3E}">
        <p14:creationId xmlns:p14="http://schemas.microsoft.com/office/powerpoint/2010/main" val="14710372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6323258" y="331676"/>
          <a:ext cx="5069178" cy="3699417"/>
        </p:xfrm>
        <a:graphic>
          <a:graphicData uri="http://schemas.openxmlformats.org/drawingml/2006/table">
            <a:tbl>
              <a:tblPr>
                <a:tableStyleId>{5C22544A-7EE6-4342-B048-85BDC9FD1C3A}</a:tableStyleId>
              </a:tblPr>
              <a:tblGrid>
                <a:gridCol w="1888756"/>
                <a:gridCol w="1888756"/>
                <a:gridCol w="706761"/>
                <a:gridCol w="584905"/>
              </a:tblGrid>
              <a:tr h="304427">
                <a:tc gridSpan="4">
                  <a:txBody>
                    <a:bodyPr/>
                    <a:lstStyle/>
                    <a:p>
                      <a:pPr algn="ctr" fontAlgn="t"/>
                      <a:r>
                        <a:rPr lang="en-US" sz="1100" b="1" u="none" strike="noStrike" dirty="0">
                          <a:effectLst/>
                        </a:rPr>
                        <a:t>Table of weight by </a:t>
                      </a:r>
                      <a:r>
                        <a:rPr lang="en-US" sz="1100" b="1" u="none" strike="noStrike" dirty="0" err="1">
                          <a:effectLst/>
                        </a:rPr>
                        <a:t>born_alive_dead</a:t>
                      </a:r>
                      <a:endParaRPr lang="en-US" sz="1100" b="1" i="0" u="none" strike="noStrike" dirty="0">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r>
              <a:tr h="304427">
                <a:tc rowSpan="2">
                  <a:txBody>
                    <a:bodyPr/>
                    <a:lstStyle/>
                    <a:p>
                      <a:pPr algn="ctr" fontAlgn="t"/>
                      <a:r>
                        <a:rPr lang="en-US" sz="1100" b="1" u="none" strike="noStrike" dirty="0">
                          <a:effectLst/>
                        </a:rPr>
                        <a:t>weight</a:t>
                      </a:r>
                      <a:endParaRPr lang="en-US" sz="1100" b="1" i="0" u="none" strike="noStrike" dirty="0">
                        <a:solidFill>
                          <a:srgbClr val="000000"/>
                        </a:solidFill>
                        <a:effectLst/>
                        <a:latin typeface="Arial" panose="020B0604020202020204" pitchFamily="34" charset="0"/>
                      </a:endParaRPr>
                    </a:p>
                  </a:txBody>
                  <a:tcPr marL="9525" marR="9525" marT="9525" marB="0"/>
                </a:tc>
                <a:tc gridSpan="3">
                  <a:txBody>
                    <a:bodyPr/>
                    <a:lstStyle/>
                    <a:p>
                      <a:pPr algn="ctr" fontAlgn="t"/>
                      <a:r>
                        <a:rPr lang="en-US" sz="1100" b="1" u="none" strike="noStrike" dirty="0" err="1" smtClean="0">
                          <a:effectLst/>
                        </a:rPr>
                        <a:t>Born_alive_dead</a:t>
                      </a:r>
                      <a:endParaRPr lang="en-US" sz="1100" b="1" i="0" u="none" strike="noStrike" dirty="0">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r>
              <a:tr h="624074">
                <a:tc vMerge="1">
                  <a:txBody>
                    <a:bodyPr/>
                    <a:lstStyle/>
                    <a:p>
                      <a:endParaRPr lang="en-US"/>
                    </a:p>
                  </a:txBody>
                  <a:tcPr/>
                </a:tc>
                <a:tc>
                  <a:txBody>
                    <a:bodyPr/>
                    <a:lstStyle/>
                    <a:p>
                      <a:pPr algn="ctr" fontAlgn="t"/>
                      <a:r>
                        <a:rPr lang="en-US" sz="1100" b="1" u="none" strike="noStrike" dirty="0" smtClean="0">
                          <a:effectLst/>
                        </a:rPr>
                        <a:t>No</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dirty="0" smtClean="0">
                          <a:effectLst/>
                        </a:rPr>
                        <a:t>Yes</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Total</a:t>
                      </a:r>
                      <a:endParaRPr lang="en-US" sz="1100" b="1" i="0" u="none" strike="noStrike">
                        <a:solidFill>
                          <a:srgbClr val="000000"/>
                        </a:solidFill>
                        <a:effectLst/>
                        <a:latin typeface="Arial" panose="020B0604020202020204" pitchFamily="34" charset="0"/>
                      </a:endParaRPr>
                    </a:p>
                  </a:txBody>
                  <a:tcPr marL="9525" marR="9525" marT="9525" marB="0"/>
                </a:tc>
              </a:tr>
              <a:tr h="608853">
                <a:tc rowSpan="3">
                  <a:txBody>
                    <a:bodyPr/>
                    <a:lstStyle/>
                    <a:p>
                      <a:pPr algn="ctr" fontAlgn="t"/>
                      <a:r>
                        <a:rPr lang="en-US" sz="1100" b="1" u="none" strike="noStrike">
                          <a:effectLst/>
                        </a:rPr>
                        <a:t>LW</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9246353</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403371</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9649724</a:t>
                      </a:r>
                      <a:endParaRPr lang="en-US" sz="1100" b="1" i="0" u="none" strike="noStrike">
                        <a:solidFill>
                          <a:srgbClr val="000000"/>
                        </a:solidFill>
                        <a:effectLst/>
                        <a:latin typeface="Calibri" panose="020F0502020204030204" pitchFamily="34" charset="0"/>
                      </a:endParaRPr>
                    </a:p>
                  </a:txBody>
                  <a:tcPr marL="9525" marR="9525" marT="9525" marB="0"/>
                </a:tc>
              </a:tr>
              <a:tr h="304427">
                <a:tc vMerge="1">
                  <a:txBody>
                    <a:bodyPr/>
                    <a:lstStyle/>
                    <a:p>
                      <a:endParaRPr lang="en-US"/>
                    </a:p>
                  </a:txBody>
                  <a:tcPr/>
                </a:tc>
                <a:tc>
                  <a:txBody>
                    <a:bodyPr/>
                    <a:lstStyle/>
                    <a:p>
                      <a:pPr algn="r" fontAlgn="t"/>
                      <a:r>
                        <a:rPr lang="en-US" sz="1100" b="1" u="none" strike="noStrike">
                          <a:effectLst/>
                        </a:rPr>
                        <a:t>95.82</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4.18</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304427">
                <a:tc vMerge="1">
                  <a:txBody>
                    <a:bodyPr/>
                    <a:lstStyle/>
                    <a:p>
                      <a:endParaRPr lang="en-US"/>
                    </a:p>
                  </a:txBody>
                  <a:tcPr/>
                </a:tc>
                <a:tc>
                  <a:txBody>
                    <a:bodyPr/>
                    <a:lstStyle/>
                    <a:p>
                      <a:pPr algn="r" fontAlgn="t"/>
                      <a:r>
                        <a:rPr lang="en-US" sz="1100" b="1" u="none" strike="noStrike" dirty="0">
                          <a:solidFill>
                            <a:srgbClr val="FF0000"/>
                          </a:solidFill>
                          <a:effectLst/>
                        </a:rPr>
                        <a:t>6.9</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r" fontAlgn="t"/>
                      <a:r>
                        <a:rPr lang="en-US" sz="1100" b="1" u="none" strike="noStrike" dirty="0">
                          <a:solidFill>
                            <a:srgbClr val="FF0000"/>
                          </a:solidFill>
                          <a:effectLst/>
                        </a:rPr>
                        <a:t>10.92</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551012">
                <a:tc rowSpan="3">
                  <a:txBody>
                    <a:bodyPr/>
                    <a:lstStyle/>
                    <a:p>
                      <a:pPr algn="ctr" fontAlgn="t"/>
                      <a:r>
                        <a:rPr lang="en-US" sz="1100" b="1" u="none" strike="noStrike">
                          <a:effectLst/>
                        </a:rPr>
                        <a:t>NW</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1.25E+08</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3290624</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1.28E+08</a:t>
                      </a:r>
                      <a:endParaRPr lang="en-US" sz="1100" b="1" i="0" u="none" strike="noStrike">
                        <a:solidFill>
                          <a:srgbClr val="000000"/>
                        </a:solidFill>
                        <a:effectLst/>
                        <a:latin typeface="Calibri" panose="020F0502020204030204" pitchFamily="34" charset="0"/>
                      </a:endParaRPr>
                    </a:p>
                  </a:txBody>
                  <a:tcPr marL="9525" marR="9525" marT="9525" marB="0"/>
                </a:tc>
              </a:tr>
              <a:tr h="304427">
                <a:tc vMerge="1">
                  <a:txBody>
                    <a:bodyPr/>
                    <a:lstStyle/>
                    <a:p>
                      <a:endParaRPr lang="en-US"/>
                    </a:p>
                  </a:txBody>
                  <a:tcPr/>
                </a:tc>
                <a:tc>
                  <a:txBody>
                    <a:bodyPr/>
                    <a:lstStyle/>
                    <a:p>
                      <a:pPr algn="r" fontAlgn="t"/>
                      <a:r>
                        <a:rPr lang="en-US" sz="1100" b="1" u="none" strike="noStrike">
                          <a:effectLst/>
                        </a:rPr>
                        <a:t>97.43</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2.57</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393343">
                <a:tc vMerge="1">
                  <a:txBody>
                    <a:bodyPr/>
                    <a:lstStyle/>
                    <a:p>
                      <a:endParaRPr lang="en-US"/>
                    </a:p>
                  </a:txBody>
                  <a:tcPr/>
                </a:tc>
                <a:tc>
                  <a:txBody>
                    <a:bodyPr/>
                    <a:lstStyle/>
                    <a:p>
                      <a:pPr algn="r" fontAlgn="t"/>
                      <a:r>
                        <a:rPr lang="en-US" sz="1100" b="1" u="none" strike="noStrike">
                          <a:effectLst/>
                        </a:rPr>
                        <a:t>93.1</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89.08</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dirty="0">
                        <a:solidFill>
                          <a:srgbClr val="000000"/>
                        </a:solidFill>
                        <a:effectLst/>
                        <a:latin typeface="Calibri" panose="020F0502020204030204" pitchFamily="34" charset="0"/>
                      </a:endParaRPr>
                    </a:p>
                  </a:txBody>
                  <a:tcPr marL="9525" marR="9525" marT="9525" marB="0"/>
                </a:tc>
              </a:tr>
            </a:tbl>
          </a:graphicData>
        </a:graphic>
      </p:graphicFrame>
      <p:graphicFrame>
        <p:nvGraphicFramePr>
          <p:cNvPr id="7" name="Table 6"/>
          <p:cNvGraphicFramePr>
            <a:graphicFrameLocks noGrp="1"/>
          </p:cNvGraphicFramePr>
          <p:nvPr>
            <p:extLst/>
          </p:nvPr>
        </p:nvGraphicFramePr>
        <p:xfrm>
          <a:off x="6323258" y="4031093"/>
          <a:ext cx="5069177" cy="771525"/>
        </p:xfrm>
        <a:graphic>
          <a:graphicData uri="http://schemas.openxmlformats.org/drawingml/2006/table">
            <a:tbl>
              <a:tblPr>
                <a:tableStyleId>{5C22544A-7EE6-4342-B048-85BDC9FD1C3A}</a:tableStyleId>
              </a:tblPr>
              <a:tblGrid>
                <a:gridCol w="2722034"/>
                <a:gridCol w="782381"/>
                <a:gridCol w="782381"/>
                <a:gridCol w="782381"/>
              </a:tblGrid>
              <a:tr h="190500">
                <a:tc>
                  <a:txBody>
                    <a:bodyPr/>
                    <a:lstStyle/>
                    <a:p>
                      <a:pPr algn="ctr" fontAlgn="t"/>
                      <a:r>
                        <a:rPr lang="en-US" sz="1100" b="1" u="none" strike="noStrike" dirty="0">
                          <a:effectLst/>
                        </a:rPr>
                        <a:t>Statistic</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DF</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Value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Prob</a:t>
                      </a:r>
                      <a:endParaRPr lang="en-US" sz="1100" b="1" i="0" u="none" strike="noStrike">
                        <a:solidFill>
                          <a:srgbClr val="000000"/>
                        </a:solidFill>
                        <a:effectLst/>
                        <a:latin typeface="Arial" panose="020B0604020202020204" pitchFamily="34" charset="0"/>
                      </a:endParaRPr>
                    </a:p>
                  </a:txBody>
                  <a:tcPr marL="9525" marR="9525" marT="9525" marB="0"/>
                </a:tc>
              </a:tr>
              <a:tr h="190500">
                <a:tc>
                  <a:txBody>
                    <a:bodyPr/>
                    <a:lstStyle/>
                    <a:p>
                      <a:pPr algn="ctr" fontAlgn="t"/>
                      <a:r>
                        <a:rPr lang="en-US" sz="1100" b="1" u="none" strike="noStrike">
                          <a:effectLst/>
                        </a:rPr>
                        <a:t>Chi-Square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88893.6</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dirty="0">
                          <a:effectLst/>
                        </a:rPr>
                        <a:t>&lt;.0001</a:t>
                      </a:r>
                      <a:endParaRPr lang="en-US" sz="1100" b="1" i="0" u="none" strike="noStrike" dirty="0">
                        <a:solidFill>
                          <a:srgbClr val="000000"/>
                        </a:solidFill>
                        <a:effectLst/>
                        <a:latin typeface="Arial" panose="020B0604020202020204" pitchFamily="34" charset="0"/>
                      </a:endParaRPr>
                    </a:p>
                  </a:txBody>
                  <a:tcPr marL="9525" marR="9525" marT="9525" marB="0"/>
                </a:tc>
              </a:tr>
              <a:tr h="390525">
                <a:tc>
                  <a:txBody>
                    <a:bodyPr/>
                    <a:lstStyle/>
                    <a:p>
                      <a:pPr algn="ctr" fontAlgn="t"/>
                      <a:r>
                        <a:rPr lang="en-US" sz="1100" b="1" u="none" strike="noStrike">
                          <a:effectLst/>
                        </a:rPr>
                        <a:t>Likelihood Ratio Chi-Square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77192.1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dirty="0">
                          <a:effectLst/>
                        </a:rPr>
                        <a:t>&lt;.0001</a:t>
                      </a:r>
                      <a:endParaRPr lang="en-US" sz="1100" b="1" i="0" u="none" strike="noStrike" dirty="0">
                        <a:solidFill>
                          <a:srgbClr val="000000"/>
                        </a:solidFill>
                        <a:effectLst/>
                        <a:latin typeface="Arial" panose="020B0604020202020204" pitchFamily="34" charset="0"/>
                      </a:endParaRPr>
                    </a:p>
                  </a:txBody>
                  <a:tcPr marL="9525" marR="9525" marT="9525" marB="0"/>
                </a:tc>
              </a:tr>
            </a:tbl>
          </a:graphicData>
        </a:graphic>
      </p:graphicFrame>
      <p:sp>
        <p:nvSpPr>
          <p:cNvPr id="3" name="Rectangle 2"/>
          <p:cNvSpPr/>
          <p:nvPr/>
        </p:nvSpPr>
        <p:spPr>
          <a:xfrm>
            <a:off x="3125273" y="5153576"/>
            <a:ext cx="6096000" cy="646331"/>
          </a:xfrm>
          <a:prstGeom prst="rect">
            <a:avLst/>
          </a:prstGeom>
        </p:spPr>
        <p:txBody>
          <a:bodyPr>
            <a:spAutoFit/>
          </a:bodyPr>
          <a:lstStyle/>
          <a:p>
            <a:r>
              <a:rPr lang="en-US" b="1" dirty="0"/>
              <a:t>The percentage of LW in mother has </a:t>
            </a:r>
            <a:r>
              <a:rPr lang="en-US" b="1" dirty="0" smtClean="0"/>
              <a:t>born </a:t>
            </a:r>
            <a:r>
              <a:rPr lang="en-US" b="1" dirty="0"/>
              <a:t>alive </a:t>
            </a:r>
            <a:r>
              <a:rPr lang="en-US" b="1" dirty="0" smtClean="0"/>
              <a:t>dead </a:t>
            </a:r>
            <a:r>
              <a:rPr lang="en-US" b="1" dirty="0"/>
              <a:t>baby is </a:t>
            </a:r>
            <a:r>
              <a:rPr lang="en-US" b="1" dirty="0" smtClean="0"/>
              <a:t>higher </a:t>
            </a:r>
            <a:r>
              <a:rPr lang="en-US" b="1" dirty="0"/>
              <a:t>than </a:t>
            </a:r>
            <a:r>
              <a:rPr lang="en-US" b="1" dirty="0" smtClean="0"/>
              <a:t>those mom without born alive dead baby </a:t>
            </a:r>
            <a:r>
              <a:rPr lang="en-US" b="1" dirty="0"/>
              <a:t>.</a:t>
            </a:r>
          </a:p>
        </p:txBody>
      </p:sp>
      <p:graphicFrame>
        <p:nvGraphicFramePr>
          <p:cNvPr id="8" name="Chart 7"/>
          <p:cNvGraphicFramePr>
            <a:graphicFrameLocks/>
          </p:cNvGraphicFramePr>
          <p:nvPr>
            <p:extLst/>
          </p:nvPr>
        </p:nvGraphicFramePr>
        <p:xfrm>
          <a:off x="321972" y="331676"/>
          <a:ext cx="5512158" cy="44709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05703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6272010" y="289243"/>
          <a:ext cx="4709644" cy="3558179"/>
        </p:xfrm>
        <a:graphic>
          <a:graphicData uri="http://schemas.openxmlformats.org/drawingml/2006/table">
            <a:tbl>
              <a:tblPr>
                <a:tableStyleId>{5C22544A-7EE6-4342-B048-85BDC9FD1C3A}</a:tableStyleId>
              </a:tblPr>
              <a:tblGrid>
                <a:gridCol w="1754795"/>
                <a:gridCol w="1754795"/>
                <a:gridCol w="656633"/>
                <a:gridCol w="543421"/>
              </a:tblGrid>
              <a:tr h="228293">
                <a:tc gridSpan="4">
                  <a:txBody>
                    <a:bodyPr/>
                    <a:lstStyle/>
                    <a:p>
                      <a:pPr algn="ctr" fontAlgn="t"/>
                      <a:r>
                        <a:rPr lang="en-US" sz="1100" b="1" u="none" strike="noStrike" dirty="0">
                          <a:effectLst/>
                        </a:rPr>
                        <a:t>Table of weight by </a:t>
                      </a:r>
                      <a:r>
                        <a:rPr lang="en-US" sz="1100" b="1" u="none" strike="noStrike" dirty="0" err="1">
                          <a:effectLst/>
                        </a:rPr>
                        <a:t>born_dead</a:t>
                      </a:r>
                      <a:endParaRPr lang="en-US" sz="1100" b="1" i="0" u="none" strike="noStrike" dirty="0">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r>
              <a:tr h="228293">
                <a:tc rowSpan="2">
                  <a:txBody>
                    <a:bodyPr/>
                    <a:lstStyle/>
                    <a:p>
                      <a:pPr algn="ctr" fontAlgn="t"/>
                      <a:r>
                        <a:rPr lang="en-US" sz="1100" b="1" u="none" strike="noStrike">
                          <a:effectLst/>
                        </a:rPr>
                        <a:t>weight</a:t>
                      </a:r>
                      <a:endParaRPr lang="en-US" sz="1100" b="1" i="0" u="none" strike="noStrike">
                        <a:solidFill>
                          <a:srgbClr val="000000"/>
                        </a:solidFill>
                        <a:effectLst/>
                        <a:latin typeface="Arial" panose="020B0604020202020204" pitchFamily="34" charset="0"/>
                      </a:endParaRPr>
                    </a:p>
                  </a:txBody>
                  <a:tcPr marL="9525" marR="9525" marT="9525" marB="0"/>
                </a:tc>
                <a:tc gridSpan="3">
                  <a:txBody>
                    <a:bodyPr/>
                    <a:lstStyle/>
                    <a:p>
                      <a:pPr algn="ctr" fontAlgn="t"/>
                      <a:r>
                        <a:rPr lang="en-US" sz="1100" b="1" u="none" strike="noStrike">
                          <a:effectLst/>
                        </a:rPr>
                        <a:t>born_dead</a:t>
                      </a:r>
                      <a:endParaRPr lang="en-US" sz="1100" b="1" i="0" u="none" strike="noStrike">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r>
              <a:tr h="456585">
                <a:tc vMerge="1">
                  <a:txBody>
                    <a:bodyPr/>
                    <a:lstStyle/>
                    <a:p>
                      <a:endParaRPr lang="en-US"/>
                    </a:p>
                  </a:txBody>
                  <a:tcPr/>
                </a:tc>
                <a:tc>
                  <a:txBody>
                    <a:bodyPr/>
                    <a:lstStyle/>
                    <a:p>
                      <a:pPr algn="ctr" fontAlgn="t"/>
                      <a:r>
                        <a:rPr lang="en-US" sz="1100" b="1" i="0" u="none" strike="noStrike" dirty="0" smtClean="0">
                          <a:solidFill>
                            <a:schemeClr val="dk1"/>
                          </a:solidFill>
                          <a:effectLst/>
                          <a:latin typeface="+mn-lt"/>
                        </a:rPr>
                        <a:t>No</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dirty="0" smtClean="0">
                          <a:effectLst/>
                        </a:rPr>
                        <a:t>Yes</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Total</a:t>
                      </a:r>
                      <a:endParaRPr lang="en-US" sz="1100" b="1" i="0" u="none" strike="noStrike">
                        <a:solidFill>
                          <a:srgbClr val="000000"/>
                        </a:solidFill>
                        <a:effectLst/>
                        <a:latin typeface="Arial" panose="020B0604020202020204" pitchFamily="34" charset="0"/>
                      </a:endParaRPr>
                    </a:p>
                  </a:txBody>
                  <a:tcPr marL="9525" marR="9525" marT="9525" marB="0"/>
                </a:tc>
              </a:tr>
              <a:tr h="1141463">
                <a:tc rowSpan="3">
                  <a:txBody>
                    <a:bodyPr/>
                    <a:lstStyle/>
                    <a:p>
                      <a:pPr algn="ctr" fontAlgn="t"/>
                      <a:r>
                        <a:rPr lang="en-US" sz="1100" b="1" u="none" strike="noStrike" dirty="0">
                          <a:effectLst/>
                        </a:rPr>
                        <a:t>LW</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dirty="0">
                          <a:effectLst/>
                        </a:rPr>
                        <a:t>8902549</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747175</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9649724</a:t>
                      </a:r>
                      <a:endParaRPr lang="en-US" sz="1100" b="1" i="0" u="none" strike="noStrike">
                        <a:solidFill>
                          <a:srgbClr val="000000"/>
                        </a:solidFill>
                        <a:effectLst/>
                        <a:latin typeface="Calibri" panose="020F0502020204030204" pitchFamily="34" charset="0"/>
                      </a:endParaRPr>
                    </a:p>
                  </a:txBody>
                  <a:tcPr marL="9525" marR="9525" marT="9525" marB="0"/>
                </a:tc>
              </a:tr>
              <a:tr h="228293">
                <a:tc vMerge="1">
                  <a:txBody>
                    <a:bodyPr/>
                    <a:lstStyle/>
                    <a:p>
                      <a:endParaRPr lang="en-US"/>
                    </a:p>
                  </a:txBody>
                  <a:tcPr/>
                </a:tc>
                <a:tc>
                  <a:txBody>
                    <a:bodyPr/>
                    <a:lstStyle/>
                    <a:p>
                      <a:pPr algn="r" fontAlgn="t"/>
                      <a:r>
                        <a:rPr lang="en-US" sz="1100" b="1" u="none" strike="noStrike">
                          <a:effectLst/>
                        </a:rPr>
                        <a:t>92.26</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7.74</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228293">
                <a:tc vMerge="1">
                  <a:txBody>
                    <a:bodyPr/>
                    <a:lstStyle/>
                    <a:p>
                      <a:endParaRPr lang="en-US"/>
                    </a:p>
                  </a:txBody>
                  <a:tcPr/>
                </a:tc>
                <a:tc>
                  <a:txBody>
                    <a:bodyPr/>
                    <a:lstStyle/>
                    <a:p>
                      <a:pPr algn="r" fontAlgn="t"/>
                      <a:r>
                        <a:rPr lang="en-US" sz="1100" b="1" u="none" strike="noStrike" dirty="0">
                          <a:solidFill>
                            <a:srgbClr val="FF0000"/>
                          </a:solidFill>
                          <a:effectLst/>
                        </a:rPr>
                        <a:t>6.94</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r" fontAlgn="t"/>
                      <a:r>
                        <a:rPr lang="en-US" sz="1100" b="1" u="none" strike="noStrike" dirty="0">
                          <a:solidFill>
                            <a:srgbClr val="FF0000"/>
                          </a:solidFill>
                          <a:effectLst/>
                        </a:rPr>
                        <a:t>8.01</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413209">
                <a:tc rowSpan="3">
                  <a:txBody>
                    <a:bodyPr/>
                    <a:lstStyle/>
                    <a:p>
                      <a:pPr algn="ctr" fontAlgn="t"/>
                      <a:r>
                        <a:rPr lang="en-US" sz="1100" b="1" u="none" strike="noStrike" dirty="0">
                          <a:effectLst/>
                        </a:rPr>
                        <a:t>NW</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1.19E+08</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8577437</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1.28E+08</a:t>
                      </a:r>
                      <a:endParaRPr lang="en-US" sz="1100" b="1" i="0" u="none" strike="noStrike">
                        <a:solidFill>
                          <a:srgbClr val="000000"/>
                        </a:solidFill>
                        <a:effectLst/>
                        <a:latin typeface="Calibri" panose="020F0502020204030204" pitchFamily="34" charset="0"/>
                      </a:endParaRPr>
                    </a:p>
                  </a:txBody>
                  <a:tcPr marL="9525" marR="9525" marT="9525" marB="0"/>
                </a:tc>
              </a:tr>
              <a:tr h="456585">
                <a:tc vMerge="1">
                  <a:txBody>
                    <a:bodyPr/>
                    <a:lstStyle/>
                    <a:p>
                      <a:endParaRPr lang="en-US"/>
                    </a:p>
                  </a:txBody>
                  <a:tcPr/>
                </a:tc>
                <a:tc>
                  <a:txBody>
                    <a:bodyPr/>
                    <a:lstStyle/>
                    <a:p>
                      <a:pPr algn="r" fontAlgn="t"/>
                      <a:r>
                        <a:rPr lang="en-US" sz="1100" b="1" u="none" strike="noStrike" dirty="0">
                          <a:effectLst/>
                        </a:rPr>
                        <a:t>93.3</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6.7</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138139">
                <a:tc vMerge="1">
                  <a:txBody>
                    <a:bodyPr/>
                    <a:lstStyle/>
                    <a:p>
                      <a:endParaRPr lang="en-US"/>
                    </a:p>
                  </a:txBody>
                  <a:tcPr/>
                </a:tc>
                <a:tc>
                  <a:txBody>
                    <a:bodyPr/>
                    <a:lstStyle/>
                    <a:p>
                      <a:pPr algn="r" fontAlgn="t"/>
                      <a:r>
                        <a:rPr lang="en-US" sz="1100" b="1" u="none" strike="noStrike">
                          <a:effectLst/>
                        </a:rPr>
                        <a:t>93.06</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91.99</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dirty="0">
                        <a:solidFill>
                          <a:srgbClr val="000000"/>
                        </a:solidFill>
                        <a:effectLst/>
                        <a:latin typeface="Calibri" panose="020F0502020204030204" pitchFamily="34" charset="0"/>
                      </a:endParaRPr>
                    </a:p>
                  </a:txBody>
                  <a:tcPr marL="9525" marR="9525" marT="9525" marB="0"/>
                </a:tc>
              </a:tr>
            </a:tbl>
          </a:graphicData>
        </a:graphic>
      </p:graphicFrame>
      <p:graphicFrame>
        <p:nvGraphicFramePr>
          <p:cNvPr id="6" name="Table 5"/>
          <p:cNvGraphicFramePr>
            <a:graphicFrameLocks noGrp="1"/>
          </p:cNvGraphicFramePr>
          <p:nvPr>
            <p:extLst/>
          </p:nvPr>
        </p:nvGraphicFramePr>
        <p:xfrm>
          <a:off x="6272010" y="3655904"/>
          <a:ext cx="4709643" cy="1032006"/>
        </p:xfrm>
        <a:graphic>
          <a:graphicData uri="http://schemas.openxmlformats.org/drawingml/2006/table">
            <a:tbl>
              <a:tblPr>
                <a:tableStyleId>{5C22544A-7EE6-4342-B048-85BDC9FD1C3A}</a:tableStyleId>
              </a:tblPr>
              <a:tblGrid>
                <a:gridCol w="726890"/>
                <a:gridCol w="2528973"/>
                <a:gridCol w="726890"/>
                <a:gridCol w="726890"/>
              </a:tblGrid>
              <a:tr h="194314">
                <a:tc>
                  <a:txBody>
                    <a:bodyPr/>
                    <a:lstStyle/>
                    <a:p>
                      <a:pPr algn="ctr" fontAlgn="t"/>
                      <a:r>
                        <a:rPr lang="en-US" sz="1100" b="1" u="none" strike="noStrike" dirty="0">
                          <a:effectLst/>
                        </a:rPr>
                        <a:t>Statistic</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DF</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Value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Prob</a:t>
                      </a:r>
                      <a:endParaRPr lang="en-US" sz="1100" b="1" i="0" u="none" strike="noStrike">
                        <a:solidFill>
                          <a:srgbClr val="000000"/>
                        </a:solidFill>
                        <a:effectLst/>
                        <a:latin typeface="Arial" panose="020B0604020202020204" pitchFamily="34" charset="0"/>
                      </a:endParaRPr>
                    </a:p>
                  </a:txBody>
                  <a:tcPr marL="9525" marR="9525" marT="9525" marB="0"/>
                </a:tc>
              </a:tr>
              <a:tr h="325247">
                <a:tc>
                  <a:txBody>
                    <a:bodyPr/>
                    <a:lstStyle/>
                    <a:p>
                      <a:pPr algn="ctr" fontAlgn="t"/>
                      <a:r>
                        <a:rPr lang="en-US" sz="1100" b="1" u="none" strike="noStrike" dirty="0">
                          <a:effectLst/>
                        </a:rPr>
                        <a:t>Chi-Square</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15368.6</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dirty="0">
                          <a:effectLst/>
                        </a:rPr>
                        <a:t>&lt;.0001</a:t>
                      </a:r>
                      <a:endParaRPr lang="en-US" sz="1100" b="1" i="0" u="none" strike="noStrike" dirty="0">
                        <a:solidFill>
                          <a:srgbClr val="000000"/>
                        </a:solidFill>
                        <a:effectLst/>
                        <a:latin typeface="Arial" panose="020B0604020202020204" pitchFamily="34" charset="0"/>
                      </a:endParaRPr>
                    </a:p>
                  </a:txBody>
                  <a:tcPr marL="9525" marR="9525" marT="9525" marB="0"/>
                </a:tc>
              </a:tr>
              <a:tr h="420597">
                <a:tc>
                  <a:txBody>
                    <a:bodyPr/>
                    <a:lstStyle/>
                    <a:p>
                      <a:pPr algn="ctr" fontAlgn="t"/>
                      <a:r>
                        <a:rPr lang="en-US" sz="1100" b="1" u="none" strike="noStrike" dirty="0">
                          <a:effectLst/>
                        </a:rPr>
                        <a:t>Likelihood Ratio Chi-Square</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14783.4</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dirty="0">
                          <a:effectLst/>
                        </a:rPr>
                        <a:t>&lt;.0001</a:t>
                      </a:r>
                      <a:endParaRPr lang="en-US" sz="1100" b="1" i="0" u="none" strike="noStrike" dirty="0">
                        <a:solidFill>
                          <a:srgbClr val="000000"/>
                        </a:solidFill>
                        <a:effectLst/>
                        <a:latin typeface="Arial" panose="020B0604020202020204" pitchFamily="34" charset="0"/>
                      </a:endParaRPr>
                    </a:p>
                  </a:txBody>
                  <a:tcPr marL="9525" marR="9525" marT="9525" marB="0"/>
                </a:tc>
              </a:tr>
            </a:tbl>
          </a:graphicData>
        </a:graphic>
      </p:graphicFrame>
      <p:sp>
        <p:nvSpPr>
          <p:cNvPr id="3" name="Rectangle 2"/>
          <p:cNvSpPr/>
          <p:nvPr/>
        </p:nvSpPr>
        <p:spPr>
          <a:xfrm>
            <a:off x="2829059" y="5063424"/>
            <a:ext cx="6096000" cy="646331"/>
          </a:xfrm>
          <a:prstGeom prst="rect">
            <a:avLst/>
          </a:prstGeom>
        </p:spPr>
        <p:txBody>
          <a:bodyPr>
            <a:spAutoFit/>
          </a:bodyPr>
          <a:lstStyle/>
          <a:p>
            <a:r>
              <a:rPr lang="en-US" b="1" dirty="0"/>
              <a:t>The percentage of LW in mother </a:t>
            </a:r>
            <a:r>
              <a:rPr lang="en-US" b="1" dirty="0" smtClean="0"/>
              <a:t>has </a:t>
            </a:r>
            <a:r>
              <a:rPr lang="en-US" b="1" dirty="0" err="1" smtClean="0"/>
              <a:t>born_alive_dead</a:t>
            </a:r>
            <a:r>
              <a:rPr lang="en-US" b="1" dirty="0" smtClean="0"/>
              <a:t> </a:t>
            </a:r>
            <a:r>
              <a:rPr lang="en-US" b="1" dirty="0"/>
              <a:t>baby is higher than that only </a:t>
            </a:r>
            <a:r>
              <a:rPr lang="en-US" b="1" dirty="0" smtClean="0"/>
              <a:t>has </a:t>
            </a:r>
            <a:r>
              <a:rPr lang="en-US" b="1" dirty="0"/>
              <a:t>none .</a:t>
            </a:r>
          </a:p>
        </p:txBody>
      </p:sp>
      <p:graphicFrame>
        <p:nvGraphicFramePr>
          <p:cNvPr id="7" name="Chart 6"/>
          <p:cNvGraphicFramePr>
            <a:graphicFrameLocks/>
          </p:cNvGraphicFramePr>
          <p:nvPr>
            <p:extLst/>
          </p:nvPr>
        </p:nvGraphicFramePr>
        <p:xfrm>
          <a:off x="90152" y="289243"/>
          <a:ext cx="5473521" cy="439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48025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348803" y="305918"/>
          <a:ext cx="5266386" cy="43562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nvPr>
        </p:nvGraphicFramePr>
        <p:xfrm>
          <a:off x="5847007" y="305918"/>
          <a:ext cx="5357611" cy="3660775"/>
        </p:xfrm>
        <a:graphic>
          <a:graphicData uri="http://schemas.openxmlformats.org/drawingml/2006/table">
            <a:tbl>
              <a:tblPr>
                <a:tableStyleId>{5C22544A-7EE6-4342-B048-85BDC9FD1C3A}</a:tableStyleId>
              </a:tblPr>
              <a:tblGrid>
                <a:gridCol w="2687475"/>
                <a:gridCol w="1005636"/>
                <a:gridCol w="832250"/>
                <a:gridCol w="832250"/>
              </a:tblGrid>
              <a:tr h="357849">
                <a:tc gridSpan="4">
                  <a:txBody>
                    <a:bodyPr/>
                    <a:lstStyle/>
                    <a:p>
                      <a:pPr algn="ctr" fontAlgn="t"/>
                      <a:r>
                        <a:rPr lang="en-US" sz="1100" b="1" u="none" strike="noStrike" dirty="0">
                          <a:effectLst/>
                        </a:rPr>
                        <a:t>Table of weight by </a:t>
                      </a:r>
                      <a:r>
                        <a:rPr lang="en-US" sz="1100" b="1" u="none" strike="noStrike" dirty="0" err="1">
                          <a:effectLst/>
                        </a:rPr>
                        <a:t>ever_born</a:t>
                      </a:r>
                      <a:endParaRPr lang="en-US" sz="1100" b="1" i="0" u="none" strike="noStrike" dirty="0">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r>
              <a:tr h="357849">
                <a:tc rowSpan="2">
                  <a:txBody>
                    <a:bodyPr/>
                    <a:lstStyle/>
                    <a:p>
                      <a:pPr algn="ctr" fontAlgn="t"/>
                      <a:r>
                        <a:rPr lang="en-US" sz="1100" b="1" u="none" strike="noStrike" dirty="0">
                          <a:effectLst/>
                        </a:rPr>
                        <a:t>weight</a:t>
                      </a:r>
                      <a:endParaRPr lang="en-US" sz="1100" b="1" i="0" u="none" strike="noStrike" dirty="0">
                        <a:solidFill>
                          <a:srgbClr val="000000"/>
                        </a:solidFill>
                        <a:effectLst/>
                        <a:latin typeface="Arial" panose="020B0604020202020204" pitchFamily="34" charset="0"/>
                      </a:endParaRPr>
                    </a:p>
                  </a:txBody>
                  <a:tcPr marL="9525" marR="9525" marT="9525" marB="0"/>
                </a:tc>
                <a:tc gridSpan="3">
                  <a:txBody>
                    <a:bodyPr/>
                    <a:lstStyle/>
                    <a:p>
                      <a:pPr algn="ctr" fontAlgn="t"/>
                      <a:r>
                        <a:rPr lang="en-US" sz="1100" b="1" u="none" strike="noStrike">
                          <a:effectLst/>
                        </a:rPr>
                        <a:t>ever_born</a:t>
                      </a:r>
                      <a:endParaRPr lang="en-US" sz="1100" b="1" i="0" u="none" strike="noStrike">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r>
              <a:tr h="357849">
                <a:tc vMerge="1">
                  <a:txBody>
                    <a:bodyPr/>
                    <a:lstStyle/>
                    <a:p>
                      <a:endParaRPr lang="en-US"/>
                    </a:p>
                  </a:txBody>
                  <a:tcPr/>
                </a:tc>
                <a:tc>
                  <a:txBody>
                    <a:bodyPr/>
                    <a:lstStyle/>
                    <a:p>
                      <a:pPr algn="ctr" fontAlgn="t"/>
                      <a:r>
                        <a:rPr lang="en-US" sz="1100" b="1" u="none" strike="noStrike" dirty="0">
                          <a:effectLst/>
                        </a:rPr>
                        <a:t>No</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Yes</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Total</a:t>
                      </a:r>
                      <a:endParaRPr lang="en-US" sz="1100" b="1" i="0" u="none" strike="noStrike">
                        <a:solidFill>
                          <a:srgbClr val="000000"/>
                        </a:solidFill>
                        <a:effectLst/>
                        <a:latin typeface="Arial" panose="020B0604020202020204" pitchFamily="34" charset="0"/>
                      </a:endParaRPr>
                    </a:p>
                  </a:txBody>
                  <a:tcPr marL="9525" marR="9525" marT="9525" marB="0"/>
                </a:tc>
              </a:tr>
              <a:tr h="357849">
                <a:tc rowSpan="3">
                  <a:txBody>
                    <a:bodyPr/>
                    <a:lstStyle/>
                    <a:p>
                      <a:pPr algn="ctr" fontAlgn="t"/>
                      <a:r>
                        <a:rPr lang="en-US" sz="1100" b="1" u="none" strike="noStrike" dirty="0" smtClean="0">
                          <a:effectLst/>
                        </a:rPr>
                        <a:t>LW</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dirty="0">
                          <a:effectLst/>
                        </a:rPr>
                        <a:t>3930388</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5719336</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9649724</a:t>
                      </a:r>
                      <a:endParaRPr lang="en-US" sz="1100" b="1" i="0" u="none" strike="noStrike">
                        <a:solidFill>
                          <a:srgbClr val="000000"/>
                        </a:solidFill>
                        <a:effectLst/>
                        <a:latin typeface="Calibri" panose="020F0502020204030204" pitchFamily="34" charset="0"/>
                      </a:endParaRPr>
                    </a:p>
                  </a:txBody>
                  <a:tcPr marL="9525" marR="9525" marT="9525" marB="0"/>
                </a:tc>
              </a:tr>
              <a:tr h="357849">
                <a:tc vMerge="1">
                  <a:txBody>
                    <a:bodyPr/>
                    <a:lstStyle/>
                    <a:p>
                      <a:endParaRPr lang="en-US" dirty="0"/>
                    </a:p>
                  </a:txBody>
                  <a:tcPr/>
                </a:tc>
                <a:tc>
                  <a:txBody>
                    <a:bodyPr/>
                    <a:lstStyle/>
                    <a:p>
                      <a:pPr algn="r" fontAlgn="t"/>
                      <a:r>
                        <a:rPr lang="en-US" sz="1100" b="1" u="none" strike="noStrike" dirty="0">
                          <a:effectLst/>
                        </a:rPr>
                        <a:t>40.73</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59.27</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357849">
                <a:tc vMerge="1">
                  <a:txBody>
                    <a:bodyPr/>
                    <a:lstStyle/>
                    <a:p>
                      <a:endParaRPr lang="en-US"/>
                    </a:p>
                  </a:txBody>
                  <a:tcPr/>
                </a:tc>
                <a:tc>
                  <a:txBody>
                    <a:bodyPr/>
                    <a:lstStyle/>
                    <a:p>
                      <a:pPr algn="r" fontAlgn="t"/>
                      <a:r>
                        <a:rPr lang="en-US" sz="1100" b="1" u="none" strike="noStrike" dirty="0">
                          <a:solidFill>
                            <a:srgbClr val="FF0000"/>
                          </a:solidFill>
                          <a:effectLst/>
                        </a:rPr>
                        <a:t>7.27</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r" fontAlgn="t"/>
                      <a:r>
                        <a:rPr lang="en-US" sz="1100" b="1" u="none" strike="noStrike" dirty="0">
                          <a:solidFill>
                            <a:srgbClr val="FF0000"/>
                          </a:solidFill>
                          <a:effectLst/>
                        </a:rPr>
                        <a:t>6.85</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375741">
                <a:tc rowSpan="3">
                  <a:txBody>
                    <a:bodyPr/>
                    <a:lstStyle/>
                    <a:p>
                      <a:pPr algn="ctr" fontAlgn="t"/>
                      <a:r>
                        <a:rPr lang="en-US" sz="1100" b="1" u="none" strike="noStrike">
                          <a:effectLst/>
                        </a:rPr>
                        <a:t>NW</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dirty="0">
                          <a:effectLst/>
                        </a:rPr>
                        <a:t>5.02E+07</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dirty="0">
                          <a:effectLst/>
                        </a:rPr>
                        <a:t>7.78E+07</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1.28E+08</a:t>
                      </a:r>
                      <a:endParaRPr lang="en-US" sz="1100" b="1" i="0" u="none" strike="noStrike">
                        <a:solidFill>
                          <a:srgbClr val="000000"/>
                        </a:solidFill>
                        <a:effectLst/>
                        <a:latin typeface="Calibri" panose="020F0502020204030204" pitchFamily="34" charset="0"/>
                      </a:endParaRPr>
                    </a:p>
                  </a:txBody>
                  <a:tcPr marL="9525" marR="9525" marT="9525" marB="0"/>
                </a:tc>
              </a:tr>
              <a:tr h="715698">
                <a:tc vMerge="1">
                  <a:txBody>
                    <a:bodyPr/>
                    <a:lstStyle/>
                    <a:p>
                      <a:endParaRPr lang="en-US"/>
                    </a:p>
                  </a:txBody>
                  <a:tcPr/>
                </a:tc>
                <a:tc>
                  <a:txBody>
                    <a:bodyPr/>
                    <a:lstStyle/>
                    <a:p>
                      <a:pPr algn="r" fontAlgn="t"/>
                      <a:r>
                        <a:rPr lang="en-US" sz="1100" b="1" u="none" strike="noStrike">
                          <a:effectLst/>
                        </a:rPr>
                        <a:t>39.19</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dirty="0">
                          <a:effectLst/>
                        </a:rPr>
                        <a:t>60.81</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dirty="0">
                        <a:solidFill>
                          <a:srgbClr val="000000"/>
                        </a:solidFill>
                        <a:effectLst/>
                        <a:latin typeface="Calibri" panose="020F0502020204030204" pitchFamily="34" charset="0"/>
                      </a:endParaRPr>
                    </a:p>
                  </a:txBody>
                  <a:tcPr marL="9525" marR="9525" marT="9525" marB="0"/>
                </a:tc>
              </a:tr>
              <a:tr h="422242">
                <a:tc vMerge="1">
                  <a:txBody>
                    <a:bodyPr/>
                    <a:lstStyle/>
                    <a:p>
                      <a:endParaRPr lang="en-US"/>
                    </a:p>
                  </a:txBody>
                  <a:tcPr/>
                </a:tc>
                <a:tc>
                  <a:txBody>
                    <a:bodyPr/>
                    <a:lstStyle/>
                    <a:p>
                      <a:pPr algn="r" fontAlgn="t"/>
                      <a:r>
                        <a:rPr lang="en-US" sz="1100" b="1" u="none" strike="noStrike">
                          <a:effectLst/>
                        </a:rPr>
                        <a:t>92.73</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93.15</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dirty="0">
                        <a:solidFill>
                          <a:srgbClr val="000000"/>
                        </a:solidFill>
                        <a:effectLst/>
                        <a:latin typeface="Calibri" panose="020F0502020204030204" pitchFamily="34" charset="0"/>
                      </a:endParaRPr>
                    </a:p>
                  </a:txBody>
                  <a:tcPr marL="9525" marR="9525" marT="9525" marB="0"/>
                </a:tc>
              </a:tr>
            </a:tbl>
          </a:graphicData>
        </a:graphic>
      </p:graphicFrame>
      <p:graphicFrame>
        <p:nvGraphicFramePr>
          <p:cNvPr id="6" name="Table 5"/>
          <p:cNvGraphicFramePr>
            <a:graphicFrameLocks noGrp="1"/>
          </p:cNvGraphicFramePr>
          <p:nvPr>
            <p:extLst/>
          </p:nvPr>
        </p:nvGraphicFramePr>
        <p:xfrm>
          <a:off x="5847005" y="3863662"/>
          <a:ext cx="5357612" cy="798489"/>
        </p:xfrm>
        <a:graphic>
          <a:graphicData uri="http://schemas.openxmlformats.org/drawingml/2006/table">
            <a:tbl>
              <a:tblPr>
                <a:tableStyleId>{5C22544A-7EE6-4342-B048-85BDC9FD1C3A}</a:tableStyleId>
              </a:tblPr>
              <a:tblGrid>
                <a:gridCol w="2687475"/>
                <a:gridCol w="1005637"/>
                <a:gridCol w="832250"/>
                <a:gridCol w="832250"/>
              </a:tblGrid>
              <a:tr h="199622">
                <a:tc>
                  <a:txBody>
                    <a:bodyPr/>
                    <a:lstStyle/>
                    <a:p>
                      <a:pPr algn="ctr" fontAlgn="t"/>
                      <a:r>
                        <a:rPr lang="en-US" sz="1100" b="1" u="none" strike="noStrike" dirty="0">
                          <a:effectLst/>
                        </a:rPr>
                        <a:t>Statistic</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DF</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Value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Prob</a:t>
                      </a:r>
                      <a:endParaRPr lang="en-US" sz="1100" b="1" i="0" u="none" strike="noStrike">
                        <a:solidFill>
                          <a:srgbClr val="000000"/>
                        </a:solidFill>
                        <a:effectLst/>
                        <a:latin typeface="Arial" panose="020B0604020202020204" pitchFamily="34" charset="0"/>
                      </a:endParaRPr>
                    </a:p>
                  </a:txBody>
                  <a:tcPr marL="9525" marR="9525" marT="9525" marB="0"/>
                </a:tc>
              </a:tr>
              <a:tr h="199622">
                <a:tc>
                  <a:txBody>
                    <a:bodyPr/>
                    <a:lstStyle/>
                    <a:p>
                      <a:pPr algn="ctr" fontAlgn="t"/>
                      <a:r>
                        <a:rPr lang="en-US" sz="1100" b="1" u="none" strike="noStrike">
                          <a:effectLst/>
                        </a:rPr>
                        <a:t>Chi-Square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8929.91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a:effectLst/>
                        </a:rPr>
                        <a:t>&lt;.0001</a:t>
                      </a:r>
                      <a:endParaRPr lang="en-US" sz="1100" b="1" i="0" u="none" strike="noStrike">
                        <a:solidFill>
                          <a:srgbClr val="000000"/>
                        </a:solidFill>
                        <a:effectLst/>
                        <a:latin typeface="Arial" panose="020B0604020202020204" pitchFamily="34" charset="0"/>
                      </a:endParaRPr>
                    </a:p>
                  </a:txBody>
                  <a:tcPr marL="9525" marR="9525" marT="9525" marB="0"/>
                </a:tc>
              </a:tr>
              <a:tr h="399245">
                <a:tc>
                  <a:txBody>
                    <a:bodyPr/>
                    <a:lstStyle/>
                    <a:p>
                      <a:pPr algn="ctr" fontAlgn="t"/>
                      <a:r>
                        <a:rPr lang="en-US" sz="1100" b="1" u="none" strike="noStrike">
                          <a:effectLst/>
                        </a:rPr>
                        <a:t>Likelihood Ratio Chi-Square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dirty="0">
                          <a:effectLst/>
                        </a:rPr>
                        <a:t>1</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8895.93</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dirty="0">
                          <a:effectLst/>
                        </a:rPr>
                        <a:t>&lt;.0001</a:t>
                      </a:r>
                      <a:endParaRPr lang="en-US" sz="1100" b="1" i="0" u="none" strike="noStrike" dirty="0">
                        <a:solidFill>
                          <a:srgbClr val="000000"/>
                        </a:solidFill>
                        <a:effectLst/>
                        <a:latin typeface="Arial" panose="020B0604020202020204" pitchFamily="34" charset="0"/>
                      </a:endParaRPr>
                    </a:p>
                  </a:txBody>
                  <a:tcPr marL="9525" marR="9525" marT="9525" marB="0"/>
                </a:tc>
              </a:tr>
            </a:tbl>
          </a:graphicData>
        </a:graphic>
      </p:graphicFrame>
      <p:sp>
        <p:nvSpPr>
          <p:cNvPr id="3" name="Rectangle 2"/>
          <p:cNvSpPr/>
          <p:nvPr/>
        </p:nvSpPr>
        <p:spPr>
          <a:xfrm>
            <a:off x="2421228" y="4919730"/>
            <a:ext cx="6104583" cy="646331"/>
          </a:xfrm>
          <a:prstGeom prst="rect">
            <a:avLst/>
          </a:prstGeom>
        </p:spPr>
        <p:txBody>
          <a:bodyPr wrap="square">
            <a:spAutoFit/>
          </a:bodyPr>
          <a:lstStyle/>
          <a:p>
            <a:r>
              <a:rPr lang="en-US" b="1" dirty="0"/>
              <a:t>The percentage of LW in mother </a:t>
            </a:r>
            <a:r>
              <a:rPr lang="en-US" b="1" dirty="0" smtClean="0"/>
              <a:t>who has baby before is lower </a:t>
            </a:r>
            <a:r>
              <a:rPr lang="en-US" b="1" dirty="0"/>
              <a:t>than </a:t>
            </a:r>
            <a:r>
              <a:rPr lang="en-US" b="1" dirty="0" smtClean="0"/>
              <a:t>those who have no baby before.</a:t>
            </a:r>
            <a:endParaRPr lang="en-US" b="1" dirty="0"/>
          </a:p>
        </p:txBody>
      </p:sp>
    </p:spTree>
    <p:extLst>
      <p:ext uri="{BB962C8B-B14F-4D97-AF65-F5344CB8AC3E}">
        <p14:creationId xmlns:p14="http://schemas.microsoft.com/office/powerpoint/2010/main" val="39434244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94256" y="241523"/>
          <a:ext cx="5098961" cy="44463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nvPr>
        </p:nvGraphicFramePr>
        <p:xfrm>
          <a:off x="5743979" y="241523"/>
          <a:ext cx="5177306" cy="3531989"/>
        </p:xfrm>
        <a:graphic>
          <a:graphicData uri="http://schemas.openxmlformats.org/drawingml/2006/table">
            <a:tbl>
              <a:tblPr>
                <a:tableStyleId>{5C22544A-7EE6-4342-B048-85BDC9FD1C3A}</a:tableStyleId>
              </a:tblPr>
              <a:tblGrid>
                <a:gridCol w="1511971"/>
                <a:gridCol w="1511971"/>
                <a:gridCol w="565770"/>
                <a:gridCol w="468223"/>
                <a:gridCol w="1119371"/>
              </a:tblGrid>
              <a:tr h="351442">
                <a:tc gridSpan="5">
                  <a:txBody>
                    <a:bodyPr/>
                    <a:lstStyle/>
                    <a:p>
                      <a:pPr algn="ctr" fontAlgn="t"/>
                      <a:r>
                        <a:rPr lang="en-US" sz="1100" b="1" u="none" strike="noStrike" dirty="0">
                          <a:effectLst/>
                        </a:rPr>
                        <a:t>Table of weight by plurality</a:t>
                      </a:r>
                      <a:endParaRPr lang="en-US" sz="1100" b="1" i="0" u="none" strike="noStrike" dirty="0">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51442">
                <a:tc rowSpan="2">
                  <a:txBody>
                    <a:bodyPr/>
                    <a:lstStyle/>
                    <a:p>
                      <a:pPr algn="ctr" fontAlgn="t"/>
                      <a:r>
                        <a:rPr lang="en-US" sz="1100" b="1" u="none" strike="noStrike">
                          <a:effectLst/>
                        </a:rPr>
                        <a:t>weight</a:t>
                      </a:r>
                      <a:endParaRPr lang="en-US" sz="1100" b="1" i="0" u="none" strike="noStrike">
                        <a:solidFill>
                          <a:srgbClr val="000000"/>
                        </a:solidFill>
                        <a:effectLst/>
                        <a:latin typeface="Arial" panose="020B0604020202020204" pitchFamily="34" charset="0"/>
                      </a:endParaRPr>
                    </a:p>
                  </a:txBody>
                  <a:tcPr marL="9525" marR="9525" marT="9525" marB="0"/>
                </a:tc>
                <a:tc gridSpan="4">
                  <a:txBody>
                    <a:bodyPr/>
                    <a:lstStyle/>
                    <a:p>
                      <a:pPr algn="ctr" fontAlgn="t"/>
                      <a:r>
                        <a:rPr lang="en-US" sz="1100" b="1" u="none" strike="noStrike">
                          <a:effectLst/>
                        </a:rPr>
                        <a:t>plurality</a:t>
                      </a:r>
                      <a:endParaRPr lang="en-US" sz="1100" b="1" i="0" u="none" strike="noStrike">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r>
              <a:tr h="351442">
                <a:tc vMerge="1">
                  <a:txBody>
                    <a:bodyPr/>
                    <a:lstStyle/>
                    <a:p>
                      <a:endParaRPr lang="en-US"/>
                    </a:p>
                  </a:txBody>
                  <a:tcPr/>
                </a:tc>
                <a:tc>
                  <a:txBody>
                    <a:bodyPr/>
                    <a:lstStyle/>
                    <a:p>
                      <a:pPr algn="ctr" fontAlgn="t"/>
                      <a:r>
                        <a:rPr lang="en-US" sz="1100" b="1" u="none" strike="noStrike">
                          <a:effectLst/>
                        </a:rPr>
                        <a:t>one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twin</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triplet</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Total</a:t>
                      </a:r>
                      <a:endParaRPr lang="en-US" sz="1100" b="1" i="0" u="none" strike="noStrike">
                        <a:solidFill>
                          <a:srgbClr val="000000"/>
                        </a:solidFill>
                        <a:effectLst/>
                        <a:latin typeface="Arial" panose="020B0604020202020204" pitchFamily="34" charset="0"/>
                      </a:endParaRPr>
                    </a:p>
                  </a:txBody>
                  <a:tcPr marL="9525" marR="9525" marT="9525" marB="0"/>
                </a:tc>
              </a:tr>
              <a:tr h="351442">
                <a:tc rowSpan="3">
                  <a:txBody>
                    <a:bodyPr/>
                    <a:lstStyle/>
                    <a:p>
                      <a:pPr algn="ctr" fontAlgn="t"/>
                      <a:r>
                        <a:rPr lang="en-US" sz="1100" b="1" u="none" strike="noStrike">
                          <a:effectLst/>
                        </a:rPr>
                        <a:t>LW</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7802023</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1719719</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127982</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9649724</a:t>
                      </a:r>
                      <a:endParaRPr lang="en-US" sz="1100" b="1" i="0" u="none" strike="noStrike">
                        <a:solidFill>
                          <a:srgbClr val="000000"/>
                        </a:solidFill>
                        <a:effectLst/>
                        <a:latin typeface="Calibri" panose="020F0502020204030204" pitchFamily="34" charset="0"/>
                      </a:endParaRPr>
                    </a:p>
                  </a:txBody>
                  <a:tcPr marL="9525" marR="9525" marT="9525" marB="0"/>
                </a:tc>
              </a:tr>
              <a:tr h="351442">
                <a:tc vMerge="1">
                  <a:txBody>
                    <a:bodyPr/>
                    <a:lstStyle/>
                    <a:p>
                      <a:endParaRPr lang="en-US"/>
                    </a:p>
                  </a:txBody>
                  <a:tcPr/>
                </a:tc>
                <a:tc>
                  <a:txBody>
                    <a:bodyPr/>
                    <a:lstStyle/>
                    <a:p>
                      <a:pPr algn="r" fontAlgn="t"/>
                      <a:r>
                        <a:rPr lang="en-US" sz="1100" b="1" u="none" strike="noStrike">
                          <a:effectLst/>
                        </a:rPr>
                        <a:t>80.85</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17.82</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1.33</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351442">
                <a:tc vMerge="1">
                  <a:txBody>
                    <a:bodyPr/>
                    <a:lstStyle/>
                    <a:p>
                      <a:endParaRPr lang="en-US"/>
                    </a:p>
                  </a:txBody>
                  <a:tcPr/>
                </a:tc>
                <a:tc>
                  <a:txBody>
                    <a:bodyPr/>
                    <a:lstStyle/>
                    <a:p>
                      <a:pPr algn="r" fontAlgn="t"/>
                      <a:r>
                        <a:rPr lang="en-US" sz="1100" b="1" u="none" strike="noStrike" dirty="0">
                          <a:solidFill>
                            <a:srgbClr val="FF0000"/>
                          </a:solidFill>
                          <a:effectLst/>
                        </a:rPr>
                        <a:t>5.81</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r" fontAlgn="t"/>
                      <a:r>
                        <a:rPr lang="en-US" sz="1100" b="1" u="none" strike="noStrike" dirty="0">
                          <a:solidFill>
                            <a:srgbClr val="FF0000"/>
                          </a:solidFill>
                          <a:effectLst/>
                        </a:rPr>
                        <a:t>52.06</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r" fontAlgn="t"/>
                      <a:r>
                        <a:rPr lang="en-US" sz="1100" b="1" u="none" strike="noStrike" dirty="0">
                          <a:solidFill>
                            <a:srgbClr val="FF0000"/>
                          </a:solidFill>
                          <a:effectLst/>
                        </a:rPr>
                        <a:t>92.49</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369013">
                <a:tc rowSpan="3">
                  <a:txBody>
                    <a:bodyPr/>
                    <a:lstStyle/>
                    <a:p>
                      <a:pPr algn="ctr" fontAlgn="t"/>
                      <a:r>
                        <a:rPr lang="en-US" sz="1100" b="1" u="none" strike="noStrike">
                          <a:effectLst/>
                        </a:rPr>
                        <a:t>NW</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1.26E+08</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1583665</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10396</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1.28E+08</a:t>
                      </a:r>
                      <a:endParaRPr lang="en-US" sz="1100" b="1" i="0" u="none" strike="noStrike">
                        <a:solidFill>
                          <a:srgbClr val="000000"/>
                        </a:solidFill>
                        <a:effectLst/>
                        <a:latin typeface="Calibri" panose="020F0502020204030204" pitchFamily="34" charset="0"/>
                      </a:endParaRPr>
                    </a:p>
                  </a:txBody>
                  <a:tcPr marL="9525" marR="9525" marT="9525" marB="0"/>
                </a:tc>
              </a:tr>
              <a:tr h="702882">
                <a:tc vMerge="1">
                  <a:txBody>
                    <a:bodyPr/>
                    <a:lstStyle/>
                    <a:p>
                      <a:endParaRPr lang="en-US"/>
                    </a:p>
                  </a:txBody>
                  <a:tcPr/>
                </a:tc>
                <a:tc>
                  <a:txBody>
                    <a:bodyPr/>
                    <a:lstStyle/>
                    <a:p>
                      <a:pPr algn="r" fontAlgn="t"/>
                      <a:r>
                        <a:rPr lang="en-US" sz="1100" b="1" u="none" strike="noStrike">
                          <a:effectLst/>
                        </a:rPr>
                        <a:t>98.75</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1.24</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0.01</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351442">
                <a:tc vMerge="1">
                  <a:txBody>
                    <a:bodyPr/>
                    <a:lstStyle/>
                    <a:p>
                      <a:endParaRPr lang="en-US"/>
                    </a:p>
                  </a:txBody>
                  <a:tcPr/>
                </a:tc>
                <a:tc>
                  <a:txBody>
                    <a:bodyPr/>
                    <a:lstStyle/>
                    <a:p>
                      <a:pPr algn="r" fontAlgn="t"/>
                      <a:r>
                        <a:rPr lang="en-US" sz="1100" b="1" u="none" strike="noStrike">
                          <a:effectLst/>
                        </a:rPr>
                        <a:t>94.19</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47.94</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7.51</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dirty="0">
                        <a:solidFill>
                          <a:srgbClr val="000000"/>
                        </a:solidFill>
                        <a:effectLst/>
                        <a:latin typeface="Calibri" panose="020F0502020204030204" pitchFamily="34" charset="0"/>
                      </a:endParaRPr>
                    </a:p>
                  </a:txBody>
                  <a:tcPr marL="9525" marR="9525" marT="9525" marB="0"/>
                </a:tc>
              </a:tr>
            </a:tbl>
          </a:graphicData>
        </a:graphic>
      </p:graphicFrame>
      <p:graphicFrame>
        <p:nvGraphicFramePr>
          <p:cNvPr id="6" name="Table 5"/>
          <p:cNvGraphicFramePr>
            <a:graphicFrameLocks noGrp="1"/>
          </p:cNvGraphicFramePr>
          <p:nvPr>
            <p:extLst/>
          </p:nvPr>
        </p:nvGraphicFramePr>
        <p:xfrm>
          <a:off x="5743979" y="3773512"/>
          <a:ext cx="5177305" cy="914397"/>
        </p:xfrm>
        <a:graphic>
          <a:graphicData uri="http://schemas.openxmlformats.org/drawingml/2006/table">
            <a:tbl>
              <a:tblPr>
                <a:tableStyleId>{5C22544A-7EE6-4342-B048-85BDC9FD1C3A}</a:tableStyleId>
              </a:tblPr>
              <a:tblGrid>
                <a:gridCol w="2780098"/>
                <a:gridCol w="799069"/>
                <a:gridCol w="799069"/>
                <a:gridCol w="799069"/>
              </a:tblGrid>
              <a:tr h="304799">
                <a:tc>
                  <a:txBody>
                    <a:bodyPr/>
                    <a:lstStyle/>
                    <a:p>
                      <a:pPr algn="ctr" fontAlgn="t"/>
                      <a:r>
                        <a:rPr lang="en-US" sz="1100" b="1" u="none" strike="noStrike" dirty="0">
                          <a:effectLst/>
                        </a:rPr>
                        <a:t>Statistic</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DF</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Value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Prob</a:t>
                      </a:r>
                      <a:endParaRPr lang="en-US" sz="1100" b="1" i="0" u="none" strike="noStrike">
                        <a:solidFill>
                          <a:srgbClr val="000000"/>
                        </a:solidFill>
                        <a:effectLst/>
                        <a:latin typeface="Arial" panose="020B0604020202020204" pitchFamily="34" charset="0"/>
                      </a:endParaRPr>
                    </a:p>
                  </a:txBody>
                  <a:tcPr marL="9525" marR="9525" marT="9525" marB="0"/>
                </a:tc>
              </a:tr>
              <a:tr h="304799">
                <a:tc>
                  <a:txBody>
                    <a:bodyPr/>
                    <a:lstStyle/>
                    <a:p>
                      <a:pPr algn="ctr" fontAlgn="t"/>
                      <a:r>
                        <a:rPr lang="en-US" sz="1100" b="1" u="none" strike="noStrike">
                          <a:effectLst/>
                        </a:rPr>
                        <a:t>Chi-Square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2</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dirty="0">
                          <a:effectLst/>
                        </a:rPr>
                        <a:t>1.2E+07</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a:effectLst/>
                        </a:rPr>
                        <a:t>&lt;.0001</a:t>
                      </a:r>
                      <a:endParaRPr lang="en-US" sz="1100" b="1" i="0" u="none" strike="noStrike">
                        <a:solidFill>
                          <a:srgbClr val="000000"/>
                        </a:solidFill>
                        <a:effectLst/>
                        <a:latin typeface="Arial" panose="020B0604020202020204" pitchFamily="34" charset="0"/>
                      </a:endParaRPr>
                    </a:p>
                  </a:txBody>
                  <a:tcPr marL="9525" marR="9525" marT="9525" marB="0"/>
                </a:tc>
              </a:tr>
              <a:tr h="304799">
                <a:tc>
                  <a:txBody>
                    <a:bodyPr/>
                    <a:lstStyle/>
                    <a:p>
                      <a:pPr algn="ctr" fontAlgn="t"/>
                      <a:r>
                        <a:rPr lang="en-US" sz="1100" b="1" u="none" strike="noStrike">
                          <a:effectLst/>
                        </a:rPr>
                        <a:t>Likelihood Ratio Chi-Square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2</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5716762</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dirty="0">
                          <a:effectLst/>
                        </a:rPr>
                        <a:t>&lt;.0001</a:t>
                      </a:r>
                      <a:endParaRPr lang="en-US" sz="1100" b="1" i="0" u="none" strike="noStrike" dirty="0">
                        <a:solidFill>
                          <a:srgbClr val="000000"/>
                        </a:solidFill>
                        <a:effectLst/>
                        <a:latin typeface="Arial" panose="020B0604020202020204" pitchFamily="34" charset="0"/>
                      </a:endParaRPr>
                    </a:p>
                  </a:txBody>
                  <a:tcPr marL="9525" marR="9525" marT="9525" marB="0"/>
                </a:tc>
              </a:tr>
            </a:tbl>
          </a:graphicData>
        </a:graphic>
      </p:graphicFrame>
      <p:sp>
        <p:nvSpPr>
          <p:cNvPr id="3" name="Rectangle 2"/>
          <p:cNvSpPr/>
          <p:nvPr/>
        </p:nvSpPr>
        <p:spPr>
          <a:xfrm>
            <a:off x="2695979" y="5011908"/>
            <a:ext cx="6096000" cy="646331"/>
          </a:xfrm>
          <a:prstGeom prst="rect">
            <a:avLst/>
          </a:prstGeom>
        </p:spPr>
        <p:txBody>
          <a:bodyPr>
            <a:spAutoFit/>
          </a:bodyPr>
          <a:lstStyle/>
          <a:p>
            <a:r>
              <a:rPr lang="en-US" b="1" dirty="0"/>
              <a:t>The percentage of LW in </a:t>
            </a:r>
            <a:r>
              <a:rPr lang="en-US" b="1" dirty="0" smtClean="0"/>
              <a:t>twins is more than 50% and in triplet is more than 90% .</a:t>
            </a:r>
            <a:endParaRPr lang="en-US" b="1" dirty="0"/>
          </a:p>
        </p:txBody>
      </p:sp>
    </p:spTree>
    <p:extLst>
      <p:ext uri="{BB962C8B-B14F-4D97-AF65-F5344CB8AC3E}">
        <p14:creationId xmlns:p14="http://schemas.microsoft.com/office/powerpoint/2010/main" val="4292494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71369" y="318796"/>
          <a:ext cx="5189113" cy="42016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nvPr>
        </p:nvGraphicFramePr>
        <p:xfrm>
          <a:off x="5847009" y="428558"/>
          <a:ext cx="5326486" cy="3370709"/>
        </p:xfrm>
        <a:graphic>
          <a:graphicData uri="http://schemas.openxmlformats.org/drawingml/2006/table">
            <a:tbl>
              <a:tblPr>
                <a:tableStyleId>{5C22544A-7EE6-4342-B048-85BDC9FD1C3A}</a:tableStyleId>
              </a:tblPr>
              <a:tblGrid>
                <a:gridCol w="1984628"/>
                <a:gridCol w="1984628"/>
                <a:gridCol w="742635"/>
                <a:gridCol w="614595"/>
              </a:tblGrid>
              <a:tr h="297664">
                <a:tc gridSpan="4">
                  <a:txBody>
                    <a:bodyPr/>
                    <a:lstStyle/>
                    <a:p>
                      <a:pPr algn="ctr" fontAlgn="t"/>
                      <a:r>
                        <a:rPr lang="en-US" sz="1100" b="1" u="none" strike="noStrike" dirty="0">
                          <a:effectLst/>
                        </a:rPr>
                        <a:t>Table of weight by gender</a:t>
                      </a:r>
                      <a:endParaRPr lang="en-US" sz="1100" b="1" i="0" u="none" strike="noStrike" dirty="0">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r>
              <a:tr h="312547">
                <a:tc rowSpan="2">
                  <a:txBody>
                    <a:bodyPr/>
                    <a:lstStyle/>
                    <a:p>
                      <a:pPr algn="ctr" fontAlgn="t"/>
                      <a:r>
                        <a:rPr lang="en-US" sz="1100" b="1" u="none" strike="noStrike" dirty="0">
                          <a:effectLst/>
                        </a:rPr>
                        <a:t>weight</a:t>
                      </a:r>
                      <a:endParaRPr lang="en-US" sz="1100" b="1" i="0" u="none" strike="noStrike" dirty="0">
                        <a:solidFill>
                          <a:srgbClr val="000000"/>
                        </a:solidFill>
                        <a:effectLst/>
                        <a:latin typeface="Arial" panose="020B0604020202020204" pitchFamily="34" charset="0"/>
                      </a:endParaRPr>
                    </a:p>
                  </a:txBody>
                  <a:tcPr marL="9525" marR="9525" marT="9525" marB="0"/>
                </a:tc>
                <a:tc gridSpan="3">
                  <a:txBody>
                    <a:bodyPr/>
                    <a:lstStyle/>
                    <a:p>
                      <a:pPr algn="ctr" fontAlgn="t"/>
                      <a:r>
                        <a:rPr lang="en-US" sz="1100" b="1" u="none" strike="noStrike">
                          <a:effectLst/>
                        </a:rPr>
                        <a:t>gender</a:t>
                      </a:r>
                      <a:endParaRPr lang="en-US" sz="1100" b="1" i="0" u="none" strike="noStrike">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r>
              <a:tr h="595329">
                <a:tc vMerge="1">
                  <a:txBody>
                    <a:bodyPr/>
                    <a:lstStyle/>
                    <a:p>
                      <a:endParaRPr lang="en-US"/>
                    </a:p>
                  </a:txBody>
                  <a:tcPr/>
                </a:tc>
                <a:tc>
                  <a:txBody>
                    <a:bodyPr/>
                    <a:lstStyle/>
                    <a:p>
                      <a:pPr algn="ctr" fontAlgn="t"/>
                      <a:r>
                        <a:rPr lang="en-US" sz="1100" b="1" u="none" strike="noStrike">
                          <a:effectLst/>
                        </a:rPr>
                        <a:t>Female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Male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Total</a:t>
                      </a:r>
                      <a:endParaRPr lang="en-US" sz="1100" b="1" i="0" u="none" strike="noStrike">
                        <a:solidFill>
                          <a:srgbClr val="000000"/>
                        </a:solidFill>
                        <a:effectLst/>
                        <a:latin typeface="Arial" panose="020B0604020202020204" pitchFamily="34" charset="0"/>
                      </a:endParaRPr>
                    </a:p>
                  </a:txBody>
                  <a:tcPr marL="9525" marR="9525" marT="9525" marB="0"/>
                </a:tc>
              </a:tr>
              <a:tr h="538772">
                <a:tc rowSpan="3">
                  <a:txBody>
                    <a:bodyPr/>
                    <a:lstStyle/>
                    <a:p>
                      <a:pPr algn="ctr" fontAlgn="t"/>
                      <a:r>
                        <a:rPr lang="en-US" sz="1100" b="1" u="none" strike="noStrike">
                          <a:effectLst/>
                        </a:rPr>
                        <a:t>LW</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5068297</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4581427</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9649724</a:t>
                      </a:r>
                      <a:endParaRPr lang="en-US" sz="1100" b="1" i="0" u="none" strike="noStrike">
                        <a:solidFill>
                          <a:srgbClr val="000000"/>
                        </a:solidFill>
                        <a:effectLst/>
                        <a:latin typeface="Calibri" panose="020F0502020204030204" pitchFamily="34" charset="0"/>
                      </a:endParaRPr>
                    </a:p>
                  </a:txBody>
                  <a:tcPr marL="9525" marR="9525" marT="9525" marB="0"/>
                </a:tc>
              </a:tr>
              <a:tr h="297664">
                <a:tc vMerge="1">
                  <a:txBody>
                    <a:bodyPr/>
                    <a:lstStyle/>
                    <a:p>
                      <a:endParaRPr lang="en-US"/>
                    </a:p>
                  </a:txBody>
                  <a:tcPr/>
                </a:tc>
                <a:tc>
                  <a:txBody>
                    <a:bodyPr/>
                    <a:lstStyle/>
                    <a:p>
                      <a:pPr algn="r" fontAlgn="t"/>
                      <a:r>
                        <a:rPr lang="en-US" sz="1100" b="1" u="none" strike="noStrike">
                          <a:effectLst/>
                        </a:rPr>
                        <a:t>52.52</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47.48</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297664">
                <a:tc vMerge="1">
                  <a:txBody>
                    <a:bodyPr/>
                    <a:lstStyle/>
                    <a:p>
                      <a:endParaRPr lang="en-US"/>
                    </a:p>
                  </a:txBody>
                  <a:tcPr/>
                </a:tc>
                <a:tc>
                  <a:txBody>
                    <a:bodyPr/>
                    <a:lstStyle/>
                    <a:p>
                      <a:pPr algn="r" fontAlgn="t"/>
                      <a:r>
                        <a:rPr lang="en-US" sz="1100" b="1" u="none" strike="noStrike" dirty="0">
                          <a:solidFill>
                            <a:srgbClr val="FF0000"/>
                          </a:solidFill>
                          <a:effectLst/>
                        </a:rPr>
                        <a:t>7.55</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r" fontAlgn="t"/>
                      <a:r>
                        <a:rPr lang="en-US" sz="1100" b="1" u="none" strike="noStrike" dirty="0">
                          <a:solidFill>
                            <a:srgbClr val="FF0000"/>
                          </a:solidFill>
                          <a:effectLst/>
                        </a:rPr>
                        <a:t>6.5</a:t>
                      </a:r>
                      <a:endParaRPr lang="en-US" sz="1100" b="1" i="0" u="none" strike="noStrike" dirty="0">
                        <a:solidFill>
                          <a:srgbClr val="FF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538772">
                <a:tc rowSpan="3">
                  <a:txBody>
                    <a:bodyPr/>
                    <a:lstStyle/>
                    <a:p>
                      <a:pPr algn="ctr" fontAlgn="t"/>
                      <a:r>
                        <a:rPr lang="en-US" sz="1100" b="1" u="none" strike="noStrike" dirty="0">
                          <a:effectLst/>
                        </a:rPr>
                        <a:t>NW</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6.21E+07</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6.59E+07</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1.28E+08</a:t>
                      </a:r>
                      <a:endParaRPr lang="en-US" sz="1100" b="1" i="0" u="none" strike="noStrike">
                        <a:solidFill>
                          <a:srgbClr val="000000"/>
                        </a:solidFill>
                        <a:effectLst/>
                        <a:latin typeface="Calibri" panose="020F0502020204030204" pitchFamily="34" charset="0"/>
                      </a:endParaRPr>
                    </a:p>
                  </a:txBody>
                  <a:tcPr marL="9525" marR="9525" marT="9525" marB="0"/>
                </a:tc>
              </a:tr>
              <a:tr h="297664">
                <a:tc vMerge="1">
                  <a:txBody>
                    <a:bodyPr/>
                    <a:lstStyle/>
                    <a:p>
                      <a:endParaRPr lang="en-US"/>
                    </a:p>
                  </a:txBody>
                  <a:tcPr/>
                </a:tc>
                <a:tc>
                  <a:txBody>
                    <a:bodyPr/>
                    <a:lstStyle/>
                    <a:p>
                      <a:pPr algn="r" fontAlgn="t"/>
                      <a:r>
                        <a:rPr lang="en-US" sz="1100" b="1" u="none" strike="noStrike">
                          <a:effectLst/>
                        </a:rPr>
                        <a:t>48.51</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51.49</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a:solidFill>
                          <a:srgbClr val="000000"/>
                        </a:solidFill>
                        <a:effectLst/>
                        <a:latin typeface="Calibri" panose="020F0502020204030204" pitchFamily="34" charset="0"/>
                      </a:endParaRPr>
                    </a:p>
                  </a:txBody>
                  <a:tcPr marL="9525" marR="9525" marT="9525" marB="0"/>
                </a:tc>
              </a:tr>
              <a:tr h="194633">
                <a:tc vMerge="1">
                  <a:txBody>
                    <a:bodyPr/>
                    <a:lstStyle/>
                    <a:p>
                      <a:endParaRPr lang="en-US"/>
                    </a:p>
                  </a:txBody>
                  <a:tcPr/>
                </a:tc>
                <a:tc>
                  <a:txBody>
                    <a:bodyPr/>
                    <a:lstStyle/>
                    <a:p>
                      <a:pPr algn="r" fontAlgn="t"/>
                      <a:r>
                        <a:rPr lang="en-US" sz="1100" b="1" u="none" strike="noStrike">
                          <a:effectLst/>
                        </a:rPr>
                        <a:t>92.45</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100" b="1" u="none" strike="noStrike">
                          <a:effectLst/>
                        </a:rPr>
                        <a:t>93.5</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100" b="1" i="0" u="none" strike="noStrike" dirty="0">
                        <a:solidFill>
                          <a:srgbClr val="000000"/>
                        </a:solidFill>
                        <a:effectLst/>
                        <a:latin typeface="Calibri" panose="020F0502020204030204" pitchFamily="34" charset="0"/>
                      </a:endParaRPr>
                    </a:p>
                  </a:txBody>
                  <a:tcPr marL="9525" marR="9525" marT="9525" marB="0"/>
                </a:tc>
              </a:tr>
            </a:tbl>
          </a:graphicData>
        </a:graphic>
      </p:graphicFrame>
      <p:graphicFrame>
        <p:nvGraphicFramePr>
          <p:cNvPr id="6" name="Table 5"/>
          <p:cNvGraphicFramePr>
            <a:graphicFrameLocks noGrp="1"/>
          </p:cNvGraphicFramePr>
          <p:nvPr>
            <p:extLst/>
          </p:nvPr>
        </p:nvGraphicFramePr>
        <p:xfrm>
          <a:off x="5847009" y="3799267"/>
          <a:ext cx="5326485" cy="824248"/>
        </p:xfrm>
        <a:graphic>
          <a:graphicData uri="http://schemas.openxmlformats.org/drawingml/2006/table">
            <a:tbl>
              <a:tblPr>
                <a:tableStyleId>{5C22544A-7EE6-4342-B048-85BDC9FD1C3A}</a:tableStyleId>
              </a:tblPr>
              <a:tblGrid>
                <a:gridCol w="2860203"/>
                <a:gridCol w="822094"/>
                <a:gridCol w="822094"/>
                <a:gridCol w="822094"/>
              </a:tblGrid>
              <a:tr h="203518">
                <a:tc>
                  <a:txBody>
                    <a:bodyPr/>
                    <a:lstStyle/>
                    <a:p>
                      <a:pPr algn="ctr" fontAlgn="t"/>
                      <a:r>
                        <a:rPr lang="en-US" sz="1100" b="1" u="none" strike="noStrike" dirty="0">
                          <a:effectLst/>
                        </a:rPr>
                        <a:t>Statistic</a:t>
                      </a:r>
                      <a:endParaRPr lang="en-US" sz="11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DF</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Value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100" b="1" u="none" strike="noStrike">
                          <a:effectLst/>
                        </a:rPr>
                        <a:t>Prob</a:t>
                      </a:r>
                      <a:endParaRPr lang="en-US" sz="1100" b="1" i="0" u="none" strike="noStrike">
                        <a:solidFill>
                          <a:srgbClr val="000000"/>
                        </a:solidFill>
                        <a:effectLst/>
                        <a:latin typeface="Arial" panose="020B0604020202020204" pitchFamily="34" charset="0"/>
                      </a:endParaRPr>
                    </a:p>
                  </a:txBody>
                  <a:tcPr marL="9525" marR="9525" marT="9525" marB="0"/>
                </a:tc>
              </a:tr>
              <a:tr h="213694">
                <a:tc>
                  <a:txBody>
                    <a:bodyPr/>
                    <a:lstStyle/>
                    <a:p>
                      <a:pPr algn="ctr" fontAlgn="t"/>
                      <a:r>
                        <a:rPr lang="en-US" sz="1100" b="1" u="none" strike="noStrike">
                          <a:effectLst/>
                        </a:rPr>
                        <a:t>Chi-Square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57877.3</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a:effectLst/>
                        </a:rPr>
                        <a:t>&lt;.0001</a:t>
                      </a:r>
                      <a:endParaRPr lang="en-US" sz="1100" b="1" i="0" u="none" strike="noStrike">
                        <a:solidFill>
                          <a:srgbClr val="000000"/>
                        </a:solidFill>
                        <a:effectLst/>
                        <a:latin typeface="Arial" panose="020B0604020202020204" pitchFamily="34" charset="0"/>
                      </a:endParaRPr>
                    </a:p>
                  </a:txBody>
                  <a:tcPr marL="9525" marR="9525" marT="9525" marB="0"/>
                </a:tc>
              </a:tr>
              <a:tr h="407036">
                <a:tc>
                  <a:txBody>
                    <a:bodyPr/>
                    <a:lstStyle/>
                    <a:p>
                      <a:pPr algn="ctr" fontAlgn="t"/>
                      <a:r>
                        <a:rPr lang="en-US" sz="1100" b="1" u="none" strike="noStrike">
                          <a:effectLst/>
                        </a:rPr>
                        <a:t>Likelihood Ratio Chi-Square</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1</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100" b="1" u="none" strike="noStrike">
                          <a:effectLst/>
                        </a:rPr>
                        <a:t>57862.8</a:t>
                      </a:r>
                      <a:endParaRPr lang="en-US" sz="1100" b="1"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100" b="1" u="none" strike="noStrike" dirty="0">
                          <a:effectLst/>
                        </a:rPr>
                        <a:t>&lt;.0001</a:t>
                      </a:r>
                      <a:endParaRPr lang="en-US" sz="1100" b="1" i="0" u="none" strike="noStrike" dirty="0">
                        <a:solidFill>
                          <a:srgbClr val="000000"/>
                        </a:solidFill>
                        <a:effectLst/>
                        <a:latin typeface="Arial" panose="020B0604020202020204" pitchFamily="34" charset="0"/>
                      </a:endParaRPr>
                    </a:p>
                  </a:txBody>
                  <a:tcPr marL="9525" marR="9525" marT="9525" marB="0"/>
                </a:tc>
              </a:tr>
            </a:tbl>
          </a:graphicData>
        </a:graphic>
      </p:graphicFrame>
      <p:sp>
        <p:nvSpPr>
          <p:cNvPr id="3" name="Rectangle 2"/>
          <p:cNvSpPr/>
          <p:nvPr/>
        </p:nvSpPr>
        <p:spPr>
          <a:xfrm>
            <a:off x="2414251" y="4831604"/>
            <a:ext cx="6096000" cy="646331"/>
          </a:xfrm>
          <a:prstGeom prst="rect">
            <a:avLst/>
          </a:prstGeom>
        </p:spPr>
        <p:txBody>
          <a:bodyPr>
            <a:spAutoFit/>
          </a:bodyPr>
          <a:lstStyle/>
          <a:p>
            <a:r>
              <a:rPr lang="en-US" b="1" dirty="0"/>
              <a:t>The percentage of LW in </a:t>
            </a:r>
            <a:r>
              <a:rPr lang="en-US" b="1" dirty="0" smtClean="0"/>
              <a:t>female babies is higher than that in male babies .</a:t>
            </a:r>
            <a:endParaRPr lang="en-US" b="1" dirty="0"/>
          </a:p>
        </p:txBody>
      </p:sp>
    </p:spTree>
    <p:extLst>
      <p:ext uri="{BB962C8B-B14F-4D97-AF65-F5344CB8AC3E}">
        <p14:creationId xmlns:p14="http://schemas.microsoft.com/office/powerpoint/2010/main" val="682611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335655081"/>
              </p:ext>
            </p:extLst>
          </p:nvPr>
        </p:nvGraphicFramePr>
        <p:xfrm>
          <a:off x="2979469" y="437012"/>
          <a:ext cx="5154597" cy="433047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3179929" y="5173858"/>
            <a:ext cx="5363570" cy="646331"/>
          </a:xfrm>
          <a:prstGeom prst="rect">
            <a:avLst/>
          </a:prstGeom>
        </p:spPr>
        <p:txBody>
          <a:bodyPr wrap="square">
            <a:spAutoFit/>
          </a:bodyPr>
          <a:lstStyle/>
          <a:p>
            <a:r>
              <a:rPr lang="en-US" dirty="0">
                <a:solidFill>
                  <a:prstClr val="black"/>
                </a:solidFill>
              </a:rPr>
              <a:t>The mean weight </a:t>
            </a:r>
            <a:r>
              <a:rPr lang="en-US" dirty="0" smtClean="0">
                <a:solidFill>
                  <a:prstClr val="black"/>
                </a:solidFill>
              </a:rPr>
              <a:t>gained of mother during </a:t>
            </a:r>
            <a:r>
              <a:rPr lang="en-US" dirty="0">
                <a:solidFill>
                  <a:prstClr val="black"/>
                </a:solidFill>
              </a:rPr>
              <a:t>pregnancy in LW group is lower than that in NW group.</a:t>
            </a:r>
          </a:p>
        </p:txBody>
      </p:sp>
    </p:spTree>
    <p:extLst>
      <p:ext uri="{BB962C8B-B14F-4D97-AF65-F5344CB8AC3E}">
        <p14:creationId xmlns:p14="http://schemas.microsoft.com/office/powerpoint/2010/main" val="24563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456" y="2248516"/>
            <a:ext cx="7173035" cy="1325563"/>
          </a:xfrm>
        </p:spPr>
        <p:txBody>
          <a:bodyPr/>
          <a:lstStyle/>
          <a:p>
            <a:r>
              <a:rPr lang="en-US" b="1" dirty="0" smtClean="0"/>
              <a:t>Explanatory  Analysis</a:t>
            </a:r>
            <a:endParaRPr lang="en-US" b="1" dirty="0"/>
          </a:p>
        </p:txBody>
      </p:sp>
    </p:spTree>
    <p:extLst>
      <p:ext uri="{BB962C8B-B14F-4D97-AF65-F5344CB8AC3E}">
        <p14:creationId xmlns:p14="http://schemas.microsoft.com/office/powerpoint/2010/main" val="1582212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13555783"/>
              </p:ext>
            </p:extLst>
          </p:nvPr>
        </p:nvGraphicFramePr>
        <p:xfrm>
          <a:off x="1450930" y="586858"/>
          <a:ext cx="8825833" cy="5001700"/>
        </p:xfrm>
        <a:graphic>
          <a:graphicData uri="http://schemas.openxmlformats.org/drawingml/2006/table">
            <a:tbl>
              <a:tblPr>
                <a:tableStyleId>{5C22544A-7EE6-4342-B048-85BDC9FD1C3A}</a:tableStyleId>
              </a:tblPr>
              <a:tblGrid>
                <a:gridCol w="840556"/>
                <a:gridCol w="695632"/>
                <a:gridCol w="695632"/>
                <a:gridCol w="695632"/>
                <a:gridCol w="695632"/>
                <a:gridCol w="2420221"/>
                <a:gridCol w="695632"/>
                <a:gridCol w="695632"/>
                <a:gridCol w="695632"/>
                <a:gridCol w="695632"/>
              </a:tblGrid>
              <a:tr h="261869">
                <a:tc>
                  <a:txBody>
                    <a:bodyPr/>
                    <a:lstStyle/>
                    <a:p>
                      <a:pPr algn="ctr" fontAlgn="t"/>
                      <a:r>
                        <a:rPr lang="en-US" sz="1400" b="1" u="none" strike="noStrike" dirty="0">
                          <a:effectLst/>
                        </a:rPr>
                        <a:t>Frequency</a:t>
                      </a:r>
                      <a:endParaRPr lang="en-US"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tc>
                <a:tc gridSpan="5">
                  <a:txBody>
                    <a:bodyPr/>
                    <a:lstStyle/>
                    <a:p>
                      <a:pPr algn="ctr" fontAlgn="t"/>
                      <a:r>
                        <a:rPr lang="en-US" sz="1400" b="1" u="none" strike="noStrike">
                          <a:effectLst/>
                        </a:rPr>
                        <a:t>Table of weight by fage</a:t>
                      </a:r>
                      <a:endParaRPr lang="en-US" sz="1400" b="1" i="0" u="none" strike="noStrike">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a:txBody>
                    <a:bodyPr/>
                    <a:lstStyle/>
                    <a:p>
                      <a:pPr algn="ctr" fontAlgn="t"/>
                      <a:r>
                        <a:rPr lang="en-US" sz="1400" b="1" u="none" strike="noStrike">
                          <a:effectLst/>
                        </a:rPr>
                        <a:t>Col Pct</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rowSpan="2">
                  <a:txBody>
                    <a:bodyPr/>
                    <a:lstStyle/>
                    <a:p>
                      <a:pPr algn="ctr" fontAlgn="t"/>
                      <a:r>
                        <a:rPr lang="en-US" sz="1400" b="1" u="none" strike="noStrike">
                          <a:effectLst/>
                        </a:rPr>
                        <a:t>weight</a:t>
                      </a:r>
                      <a:endParaRPr lang="en-US" sz="1400" b="1" i="0" u="none" strike="noStrike">
                        <a:solidFill>
                          <a:srgbClr val="000000"/>
                        </a:solidFill>
                        <a:effectLst/>
                        <a:latin typeface="Arial" panose="020B0604020202020204" pitchFamily="34" charset="0"/>
                      </a:endParaRPr>
                    </a:p>
                  </a:txBody>
                  <a:tcPr marL="9525" marR="9525" marT="9525" marB="0"/>
                </a:tc>
                <a:tc gridSpan="4">
                  <a:txBody>
                    <a:bodyPr/>
                    <a:lstStyle/>
                    <a:p>
                      <a:pPr algn="ctr" fontAlgn="t"/>
                      <a:r>
                        <a:rPr lang="en-US" sz="1400" b="1" u="none" strike="noStrike">
                          <a:effectLst/>
                        </a:rPr>
                        <a:t>fage</a:t>
                      </a:r>
                      <a:endParaRPr lang="en-US" sz="1400" b="1" i="0" u="none" strike="noStrike">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vMerge="1">
                  <a:txBody>
                    <a:bodyPr/>
                    <a:lstStyle/>
                    <a:p>
                      <a:endParaRPr lang="en-US"/>
                    </a:p>
                  </a:txBody>
                  <a:tcPr/>
                </a:tc>
                <a:tc>
                  <a:txBody>
                    <a:bodyPr/>
                    <a:lstStyle/>
                    <a:p>
                      <a:pPr algn="ctr" fontAlgn="t"/>
                      <a:r>
                        <a:rPr lang="en-US" sz="1400" b="1" u="none" strike="noStrike">
                          <a:effectLst/>
                        </a:rPr>
                        <a:t>1</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b="1" u="none" strike="noStrike">
                          <a:effectLst/>
                        </a:rPr>
                        <a:t>2</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b="1" u="none" strike="noStrike">
                          <a:effectLst/>
                        </a:rPr>
                        <a:t>3</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b="1" u="none" strike="noStrike">
                          <a:effectLst/>
                        </a:rPr>
                        <a:t>Total</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rowSpan="2">
                  <a:txBody>
                    <a:bodyPr/>
                    <a:lstStyle/>
                    <a:p>
                      <a:pPr algn="ctr" fontAlgn="t"/>
                      <a:r>
                        <a:rPr lang="en-US" sz="1400" b="1" u="none" strike="noStrike">
                          <a:effectLst/>
                        </a:rPr>
                        <a:t>0</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400" b="1" u="none" strike="noStrike">
                          <a:effectLst/>
                        </a:rPr>
                        <a:t>416643</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6428197</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2804884</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9649724</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vMerge="1">
                  <a:txBody>
                    <a:bodyPr/>
                    <a:lstStyle/>
                    <a:p>
                      <a:endParaRPr lang="en-US"/>
                    </a:p>
                  </a:txBody>
                  <a:tcPr/>
                </a:tc>
                <a:tc>
                  <a:txBody>
                    <a:bodyPr/>
                    <a:lstStyle/>
                    <a:p>
                      <a:pPr algn="r" fontAlgn="t"/>
                      <a:r>
                        <a:rPr lang="en-US" sz="1400" b="1" u="none" strike="noStrike">
                          <a:effectLst/>
                        </a:rPr>
                        <a:t>8.71</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6.1</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10.21</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rowSpan="2">
                  <a:txBody>
                    <a:bodyPr/>
                    <a:lstStyle/>
                    <a:p>
                      <a:pPr algn="ctr" fontAlgn="t"/>
                      <a:r>
                        <a:rPr lang="en-US" sz="1400" b="1" u="none" strike="noStrike">
                          <a:effectLst/>
                        </a:rPr>
                        <a:t>1</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400" b="1" u="none" strike="noStrike">
                          <a:effectLst/>
                        </a:rPr>
                        <a:t>4364171</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9.90E+07</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2.47E+07</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1.28E+08</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vMerge="1">
                  <a:txBody>
                    <a:bodyPr/>
                    <a:lstStyle/>
                    <a:p>
                      <a:endParaRPr lang="en-US"/>
                    </a:p>
                  </a:txBody>
                  <a:tcPr/>
                </a:tc>
                <a:tc>
                  <a:txBody>
                    <a:bodyPr/>
                    <a:lstStyle/>
                    <a:p>
                      <a:pPr algn="r" fontAlgn="t"/>
                      <a:r>
                        <a:rPr lang="en-US" sz="1400" b="1" u="none" strike="noStrike">
                          <a:effectLst/>
                        </a:rPr>
                        <a:t>91.29</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93.9</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89.79</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74963">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a:txBody>
                    <a:bodyPr/>
                    <a:lstStyle/>
                    <a:p>
                      <a:pPr algn="ctr" fontAlgn="t"/>
                      <a:r>
                        <a:rPr lang="en-US" sz="1400" b="1" u="none" strike="noStrike">
                          <a:effectLst/>
                        </a:rPr>
                        <a:t>Total</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400" b="1" u="none" strike="noStrike">
                          <a:effectLst/>
                        </a:rPr>
                        <a:t>4780814</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1.05E+08</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2.75E+07</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1.38E+08</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523739">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a:txBody>
                    <a:bodyPr/>
                    <a:lstStyle/>
                    <a:p>
                      <a:pPr algn="ctr" fontAlgn="t"/>
                      <a:r>
                        <a:rPr lang="en-US" sz="1400" b="1" u="none" strike="noStrike">
                          <a:effectLst/>
                        </a:rPr>
                        <a:t>Frequency</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tc>
                <a:tc gridSpan="8">
                  <a:txBody>
                    <a:bodyPr/>
                    <a:lstStyle/>
                    <a:p>
                      <a:pPr algn="ctr" fontAlgn="t"/>
                      <a:r>
                        <a:rPr lang="en-US" sz="1400" b="1" u="none" strike="noStrike">
                          <a:effectLst/>
                        </a:rPr>
                        <a:t>Table of weight by frace</a:t>
                      </a:r>
                      <a:endParaRPr lang="en-US" sz="1400" b="1" i="0" u="none" strike="noStrike">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1869">
                <a:tc>
                  <a:txBody>
                    <a:bodyPr/>
                    <a:lstStyle/>
                    <a:p>
                      <a:pPr algn="ctr" fontAlgn="t"/>
                      <a:r>
                        <a:rPr lang="en-US" sz="1400" b="1" u="none" strike="noStrike">
                          <a:effectLst/>
                        </a:rPr>
                        <a:t>Col Pct</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rowSpan="2">
                  <a:txBody>
                    <a:bodyPr/>
                    <a:lstStyle/>
                    <a:p>
                      <a:pPr algn="ctr" fontAlgn="t"/>
                      <a:r>
                        <a:rPr lang="en-US" sz="1400" b="1" u="none" strike="noStrike">
                          <a:effectLst/>
                        </a:rPr>
                        <a:t>weight</a:t>
                      </a:r>
                      <a:endParaRPr lang="en-US" sz="1400" b="1" i="0" u="none" strike="noStrike">
                        <a:solidFill>
                          <a:srgbClr val="000000"/>
                        </a:solidFill>
                        <a:effectLst/>
                        <a:latin typeface="Arial" panose="020B0604020202020204" pitchFamily="34" charset="0"/>
                      </a:endParaRPr>
                    </a:p>
                  </a:txBody>
                  <a:tcPr marL="9525" marR="9525" marT="9525" marB="0"/>
                </a:tc>
                <a:tc gridSpan="7">
                  <a:txBody>
                    <a:bodyPr/>
                    <a:lstStyle/>
                    <a:p>
                      <a:pPr algn="ctr" fontAlgn="t"/>
                      <a:r>
                        <a:rPr lang="en-US" sz="1400" b="1" u="none" strike="noStrike">
                          <a:effectLst/>
                        </a:rPr>
                        <a:t>frace</a:t>
                      </a:r>
                      <a:endParaRPr lang="en-US" sz="1400" b="1" i="0" u="none" strike="noStrike">
                        <a:solidFill>
                          <a:srgbClr val="000000"/>
                        </a:solidFill>
                        <a:effectLst/>
                        <a:latin typeface="Arial" panose="020B060402020202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1869">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vMerge="1">
                  <a:txBody>
                    <a:bodyPr/>
                    <a:lstStyle/>
                    <a:p>
                      <a:endParaRPr lang="en-US"/>
                    </a:p>
                  </a:txBody>
                  <a:tcPr/>
                </a:tc>
                <a:tc>
                  <a:txBody>
                    <a:bodyPr/>
                    <a:lstStyle/>
                    <a:p>
                      <a:pPr algn="ctr" fontAlgn="t"/>
                      <a:r>
                        <a:rPr lang="en-US" sz="1400" b="1" u="none" strike="noStrike">
                          <a:effectLst/>
                        </a:rPr>
                        <a:t>1</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b="1" u="none" strike="noStrike">
                          <a:effectLst/>
                        </a:rPr>
                        <a:t>2</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b="1" u="none" strike="noStrike">
                          <a:effectLst/>
                        </a:rPr>
                        <a:t>3</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b="1" u="none" strike="noStrike">
                          <a:effectLst/>
                        </a:rPr>
                        <a:t>4</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b="1" u="none" strike="noStrike" dirty="0" smtClean="0">
                          <a:effectLst/>
                        </a:rPr>
                        <a:t>5</a:t>
                      </a:r>
                      <a:endParaRPr lang="en-US" sz="14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400" b="1" u="none" strike="noStrike">
                          <a:effectLst/>
                        </a:rPr>
                        <a:t>Total</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rowSpan="2">
                  <a:txBody>
                    <a:bodyPr/>
                    <a:lstStyle/>
                    <a:p>
                      <a:pPr algn="ctr" fontAlgn="t"/>
                      <a:r>
                        <a:rPr lang="en-US" sz="1400" b="1" u="none" strike="noStrike">
                          <a:effectLst/>
                        </a:rPr>
                        <a:t>0</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400" b="1" u="none" strike="noStrike">
                          <a:effectLst/>
                        </a:rPr>
                        <a:t>5157300</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52976</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1171135</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29188</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1516433</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9649724</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vMerge="1">
                  <a:txBody>
                    <a:bodyPr/>
                    <a:lstStyle/>
                    <a:p>
                      <a:endParaRPr lang="en-US"/>
                    </a:p>
                  </a:txBody>
                  <a:tcPr/>
                </a:tc>
                <a:tc>
                  <a:txBody>
                    <a:bodyPr/>
                    <a:lstStyle/>
                    <a:p>
                      <a:pPr algn="r" fontAlgn="t"/>
                      <a:r>
                        <a:rPr lang="en-US" sz="1400" b="1" u="none" strike="noStrike">
                          <a:effectLst/>
                        </a:rPr>
                        <a:t>5.58</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6.24</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8.11</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9</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11.11</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rowSpan="2">
                  <a:txBody>
                    <a:bodyPr/>
                    <a:lstStyle/>
                    <a:p>
                      <a:pPr algn="ctr" fontAlgn="t"/>
                      <a:r>
                        <a:rPr lang="en-US" sz="1400" b="1" u="none" strike="noStrike">
                          <a:effectLst/>
                        </a:rPr>
                        <a:t>1</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400" b="1" u="none" strike="noStrike">
                          <a:effectLst/>
                        </a:rPr>
                        <a:t>8.73E+07</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796363</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1.33E+07</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295181</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1.21E+07</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1.28E+08</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61869">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vMerge="1">
                  <a:txBody>
                    <a:bodyPr/>
                    <a:lstStyle/>
                    <a:p>
                      <a:endParaRPr lang="en-US"/>
                    </a:p>
                  </a:txBody>
                  <a:tcPr/>
                </a:tc>
                <a:tc>
                  <a:txBody>
                    <a:bodyPr/>
                    <a:lstStyle/>
                    <a:p>
                      <a:pPr algn="r" fontAlgn="t"/>
                      <a:r>
                        <a:rPr lang="en-US" sz="1400" b="1" u="none" strike="noStrike">
                          <a:effectLst/>
                        </a:rPr>
                        <a:t>94.42</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93.76</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91.89</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91</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88.89</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r>
              <a:tr h="274963">
                <a:tc gridSpan="2">
                  <a:txBody>
                    <a:bodyPr/>
                    <a:lstStyle/>
                    <a:p>
                      <a:pPr algn="l" fontAlgn="t"/>
                      <a:endParaRPr lang="en-US"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a:txBody>
                    <a:bodyPr/>
                    <a:lstStyle/>
                    <a:p>
                      <a:pPr algn="ctr" fontAlgn="t"/>
                      <a:r>
                        <a:rPr lang="en-US" sz="1400" b="1" u="none" strike="noStrike">
                          <a:effectLst/>
                        </a:rPr>
                        <a:t>Total</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1400" b="1" u="none" strike="noStrike">
                          <a:effectLst/>
                        </a:rPr>
                        <a:t>9.25E+07</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849339</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dirty="0">
                          <a:effectLst/>
                        </a:rPr>
                        <a:t>1.44E+07</a:t>
                      </a:r>
                      <a:endParaRPr lang="en-US" sz="14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324369</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1.37E+07</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400" b="1" u="none" strike="noStrike">
                          <a:effectLst/>
                        </a:rPr>
                        <a:t>1.38E+08</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0989906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Preliminary Study</a:t>
            </a:r>
            <a:endParaRPr lang="en-US" sz="3600" b="1" dirty="0"/>
          </a:p>
        </p:txBody>
      </p:sp>
      <p:sp>
        <p:nvSpPr>
          <p:cNvPr id="3" name="Content Placeholder 2"/>
          <p:cNvSpPr>
            <a:spLocks noGrp="1"/>
          </p:cNvSpPr>
          <p:nvPr>
            <p:ph idx="1"/>
          </p:nvPr>
        </p:nvSpPr>
        <p:spPr>
          <a:xfrm>
            <a:off x="742665" y="1435930"/>
            <a:ext cx="10120952" cy="4351338"/>
          </a:xfrm>
        </p:spPr>
        <p:txBody>
          <a:bodyPr>
            <a:normAutofit fontScale="92500" lnSpcReduction="10000"/>
          </a:bodyPr>
          <a:lstStyle/>
          <a:p>
            <a:r>
              <a:rPr lang="en-US" b="1" dirty="0"/>
              <a:t>Race.</a:t>
            </a:r>
            <a:r>
              <a:rPr lang="en-US" dirty="0"/>
              <a:t> African-American </a:t>
            </a:r>
            <a:r>
              <a:rPr lang="en-US" dirty="0" smtClean="0"/>
              <a:t>mothers </a:t>
            </a:r>
            <a:r>
              <a:rPr lang="en-US" dirty="0"/>
              <a:t>are two times more likely to have low birthweight than white </a:t>
            </a:r>
            <a:r>
              <a:rPr lang="en-US" dirty="0" smtClean="0"/>
              <a:t>mothers</a:t>
            </a:r>
            <a:r>
              <a:rPr lang="en-US" dirty="0"/>
              <a:t>.</a:t>
            </a:r>
          </a:p>
          <a:p>
            <a:r>
              <a:rPr lang="en-US" b="1" dirty="0"/>
              <a:t>Age.</a:t>
            </a:r>
            <a:r>
              <a:rPr lang="en-US" dirty="0"/>
              <a:t> Teen mothers (especially those younger than 15 years old) have a much higher risk of having a baby with low birthweight.</a:t>
            </a:r>
          </a:p>
          <a:p>
            <a:pPr algn="just"/>
            <a:r>
              <a:rPr lang="en-US" b="1" dirty="0"/>
              <a:t>Multiple birth.</a:t>
            </a:r>
            <a:r>
              <a:rPr lang="en-US" dirty="0"/>
              <a:t> Multiple birth babies are at increased risk for low birthweight because they often are premature. Over half of twins and other multiples have low birthweight.</a:t>
            </a:r>
          </a:p>
          <a:p>
            <a:r>
              <a:rPr lang="en-US" b="1" dirty="0"/>
              <a:t>Mother's health.</a:t>
            </a:r>
            <a:r>
              <a:rPr lang="en-US" dirty="0"/>
              <a:t> Babies of mothers who are exposed to illicit drugs, alcohol, and cigarettes are more likely to have low birthweight. Mothers of lower socioeconomic status are also more likely to have poorer pregnancy nutrition, inadequate prenatal care, and pregnancy complications--all factors that can contribute to low birthweight.</a:t>
            </a:r>
          </a:p>
          <a:p>
            <a:endParaRPr lang="en-US" dirty="0"/>
          </a:p>
        </p:txBody>
      </p:sp>
    </p:spTree>
    <p:extLst>
      <p:ext uri="{BB962C8B-B14F-4D97-AF65-F5344CB8AC3E}">
        <p14:creationId xmlns:p14="http://schemas.microsoft.com/office/powerpoint/2010/main" val="9370143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63582311"/>
              </p:ext>
            </p:extLst>
          </p:nvPr>
        </p:nvGraphicFramePr>
        <p:xfrm>
          <a:off x="1214652" y="873460"/>
          <a:ext cx="9471546" cy="5186144"/>
        </p:xfrm>
        <a:graphic>
          <a:graphicData uri="http://schemas.openxmlformats.org/drawingml/2006/table">
            <a:tbl>
              <a:tblPr/>
              <a:tblGrid>
                <a:gridCol w="676539"/>
                <a:gridCol w="676539"/>
                <a:gridCol w="676539"/>
                <a:gridCol w="676539"/>
                <a:gridCol w="676539"/>
                <a:gridCol w="676539"/>
                <a:gridCol w="525763"/>
                <a:gridCol w="525763"/>
                <a:gridCol w="594003"/>
                <a:gridCol w="384087"/>
                <a:gridCol w="676539"/>
                <a:gridCol w="676539"/>
                <a:gridCol w="798455"/>
                <a:gridCol w="554624"/>
                <a:gridCol w="676539"/>
              </a:tblGrid>
              <a:tr h="491960">
                <a:tc gridSpan="2">
                  <a:txBody>
                    <a:bodyPr/>
                    <a:lstStyle/>
                    <a:p>
                      <a:pPr algn="l" fontAlgn="b"/>
                      <a:r>
                        <a:rPr lang="en-US" sz="1500" b="1" i="0" u="none" strike="noStrike" dirty="0">
                          <a:solidFill>
                            <a:srgbClr val="000000"/>
                          </a:solidFill>
                          <a:effectLst/>
                          <a:latin typeface="Calibri" panose="020F0502020204030204" pitchFamily="34" charset="0"/>
                        </a:rPr>
                        <a:t>General</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500" b="1" i="0" u="none" strike="noStrike">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gridSpan="2">
                  <a:txBody>
                    <a:bodyPr/>
                    <a:lstStyle/>
                    <a:p>
                      <a:pPr algn="l" fontAlgn="b"/>
                      <a:r>
                        <a:rPr lang="en-US" sz="1500" b="1" i="0" u="none" strike="noStrike">
                          <a:solidFill>
                            <a:srgbClr val="000000"/>
                          </a:solidFill>
                          <a:effectLst/>
                          <a:latin typeface="Calibri" panose="020F0502020204030204" pitchFamily="34" charset="0"/>
                        </a:rPr>
                        <a:t>Infant</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500" b="1" i="0" u="none" strike="noStrike">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gridSpan="2">
                  <a:txBody>
                    <a:bodyPr/>
                    <a:lstStyle/>
                    <a:p>
                      <a:pPr algn="l" fontAlgn="b"/>
                      <a:r>
                        <a:rPr lang="en-US" sz="1500" b="1" i="0" u="none" strike="noStrike">
                          <a:solidFill>
                            <a:srgbClr val="000000"/>
                          </a:solidFill>
                          <a:effectLst/>
                          <a:latin typeface="Calibri" panose="020F0502020204030204" pitchFamily="34" charset="0"/>
                        </a:rPr>
                        <a:t>Mother</a:t>
                      </a:r>
                    </a:p>
                  </a:txBody>
                  <a:tcPr marL="8139" marR="8139" marT="8139" marB="0" anchor="b">
                    <a:lnL>
                      <a:noFill/>
                    </a:lnL>
                    <a:lnR>
                      <a:noFill/>
                    </a:lnR>
                    <a:lnT>
                      <a:noFill/>
                    </a:lnT>
                    <a:lnB>
                      <a:noFill/>
                    </a:lnB>
                  </a:tcPr>
                </a:tc>
                <a:tc hMerge="1">
                  <a:txBody>
                    <a:bodyPr/>
                    <a:lstStyle/>
                    <a:p>
                      <a:endParaRPr lang="en-US"/>
                    </a:p>
                  </a:txBody>
                  <a:tcPr/>
                </a:tc>
                <a:tc gridSpan="2">
                  <a:txBody>
                    <a:bodyPr/>
                    <a:lstStyle/>
                    <a:p>
                      <a:pPr algn="l" fontAlgn="b"/>
                      <a:endParaRPr lang="en-US" sz="1500" b="1" i="0" u="none" strike="noStrike">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gridSpan="3">
                  <a:txBody>
                    <a:bodyPr/>
                    <a:lstStyle/>
                    <a:p>
                      <a:pPr algn="l" fontAlgn="b"/>
                      <a:r>
                        <a:rPr lang="en-US" sz="1500" b="1" i="0" u="none" strike="noStrike" dirty="0">
                          <a:solidFill>
                            <a:srgbClr val="000000"/>
                          </a:solidFill>
                          <a:effectLst/>
                          <a:latin typeface="Calibri" panose="020F0502020204030204" pitchFamily="34" charset="0"/>
                        </a:rPr>
                        <a:t>Mother Delivery History</a:t>
                      </a:r>
                    </a:p>
                  </a:txBody>
                  <a:tcPr marL="8139" marR="8139" marT="8139" marB="0" anchor="b">
                    <a:lnL>
                      <a:noFill/>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algn="l" fontAlgn="b"/>
                      <a:r>
                        <a:rPr lang="en-US" sz="1500" b="1" i="0" u="none" strike="noStrike">
                          <a:solidFill>
                            <a:srgbClr val="000000"/>
                          </a:solidFill>
                          <a:effectLst/>
                          <a:latin typeface="Calibri" panose="020F0502020204030204" pitchFamily="34" charset="0"/>
                        </a:rPr>
                        <a:t>Father</a:t>
                      </a:r>
                    </a:p>
                  </a:txBody>
                  <a:tcPr marL="8139" marR="8139" marT="8139" marB="0" anchor="b">
                    <a:lnL>
                      <a:noFill/>
                    </a:lnL>
                    <a:lnR>
                      <a:noFill/>
                    </a:lnR>
                    <a:lnT>
                      <a:noFill/>
                    </a:lnT>
                    <a:lnB>
                      <a:noFill/>
                    </a:lnB>
                  </a:tcPr>
                </a:tc>
                <a:tc hMerge="1">
                  <a:txBody>
                    <a:bodyPr/>
                    <a:lstStyle/>
                    <a:p>
                      <a:endParaRPr lang="en-US"/>
                    </a:p>
                  </a:txBody>
                  <a:tcPr/>
                </a:tc>
              </a:tr>
              <a:tr h="391182">
                <a:tc gridSpan="2">
                  <a:txBody>
                    <a:bodyPr/>
                    <a:lstStyle/>
                    <a:p>
                      <a:pPr algn="l" rtl="0" fontAlgn="b"/>
                      <a:r>
                        <a:rPr lang="en-US" sz="1400" b="1" i="0" u="none" strike="noStrike" dirty="0" err="1">
                          <a:solidFill>
                            <a:srgbClr val="5B9BD5"/>
                          </a:solidFill>
                          <a:effectLst/>
                          <a:latin typeface="Calibri" panose="020F0502020204030204" pitchFamily="34" charset="0"/>
                        </a:rPr>
                        <a:t>source_year</a:t>
                      </a:r>
                      <a:endParaRPr lang="en-US" sz="1400" b="1" i="0" u="none" strike="noStrike" dirty="0">
                        <a:solidFill>
                          <a:srgbClr val="5B9BD5"/>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rtl="0" fontAlgn="b"/>
                      <a:r>
                        <a:rPr lang="en-US" sz="1400" b="1" i="0" u="none" strike="noStrike">
                          <a:solidFill>
                            <a:srgbClr val="000000"/>
                          </a:solidFill>
                          <a:effectLst/>
                          <a:latin typeface="Calibri" panose="020F0502020204030204" pitchFamily="34" charset="0"/>
                        </a:rPr>
                        <a:t>is_male</a:t>
                      </a: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4">
                  <a:txBody>
                    <a:bodyPr/>
                    <a:lstStyle/>
                    <a:p>
                      <a:pPr algn="l" rtl="0" fontAlgn="b"/>
                      <a:r>
                        <a:rPr lang="en-US" sz="1400" b="1" i="0" u="none" strike="noStrike" dirty="0" err="1">
                          <a:solidFill>
                            <a:srgbClr val="5B9BD5"/>
                          </a:solidFill>
                          <a:effectLst/>
                          <a:latin typeface="Calibri" panose="020F0502020204030204" pitchFamily="34" charset="0"/>
                        </a:rPr>
                        <a:t>mother_residence_state</a:t>
                      </a:r>
                      <a:endParaRPr lang="en-US" sz="1400" b="1" i="0" u="none" strike="noStrike" dirty="0">
                        <a:solidFill>
                          <a:srgbClr val="5B9BD5"/>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l" rtl="0" fontAlgn="b"/>
                      <a:r>
                        <a:rPr lang="en-US" sz="1400" b="1" i="0" u="none" strike="noStrike">
                          <a:solidFill>
                            <a:srgbClr val="000000"/>
                          </a:solidFill>
                          <a:effectLst/>
                          <a:latin typeface="Calibri" panose="020F0502020204030204" pitchFamily="34" charset="0"/>
                        </a:rPr>
                        <a:t>born_alive_alive</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dirty="0" err="1">
                          <a:solidFill>
                            <a:srgbClr val="000000"/>
                          </a:solidFill>
                          <a:effectLst/>
                          <a:latin typeface="Calibri" panose="020F0502020204030204" pitchFamily="34" charset="0"/>
                        </a:rPr>
                        <a:t>father_race</a:t>
                      </a:r>
                      <a:endParaRPr lang="en-US" sz="1400" b="1" i="0" u="none" strike="noStrike" dirty="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r>
              <a:tr h="391182">
                <a:tc>
                  <a:txBody>
                    <a:bodyPr/>
                    <a:lstStyle/>
                    <a:p>
                      <a:pPr algn="l" rtl="0" fontAlgn="b"/>
                      <a:r>
                        <a:rPr lang="en-US" sz="1400" b="1" i="0" u="none" strike="noStrike" dirty="0">
                          <a:solidFill>
                            <a:srgbClr val="000000"/>
                          </a:solidFill>
                          <a:effectLst/>
                          <a:latin typeface="Calibri" panose="020F0502020204030204" pitchFamily="34" charset="0"/>
                        </a:rPr>
                        <a:t>year</a:t>
                      </a: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a:solidFill>
                            <a:srgbClr val="5B9BD5"/>
                          </a:solidFill>
                          <a:effectLst/>
                          <a:latin typeface="Calibri" panose="020F0502020204030204" pitchFamily="34" charset="0"/>
                        </a:rPr>
                        <a:t>child_race</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rgbClr val="000000"/>
                          </a:solidFill>
                          <a:effectLst/>
                          <a:latin typeface="Calibri" panose="020F0502020204030204" pitchFamily="34" charset="0"/>
                        </a:rPr>
                        <a:t>mother_race</a:t>
                      </a:r>
                      <a:endParaRPr lang="en-US" sz="1400" b="1" i="0" u="none" strike="noStrike" dirty="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dirty="0"/>
                    </a:p>
                  </a:txBody>
                  <a:tcPr marL="8139" marR="8139" marT="8139" marB="0" anchor="b">
                    <a:lnL>
                      <a:noFill/>
                    </a:lnL>
                    <a:lnR>
                      <a:noFill/>
                    </a:lnR>
                    <a:lnT>
                      <a:noFill/>
                    </a:lnT>
                    <a:lnB>
                      <a:noFill/>
                    </a:lnB>
                  </a:tcPr>
                </a:tc>
                <a:tc gridSpan="2">
                  <a:txBody>
                    <a:bodyPr/>
                    <a:lstStyle/>
                    <a:p>
                      <a:pPr algn="l" rtl="0" fontAlgn="b"/>
                      <a:r>
                        <a:rPr lang="en-US" sz="1400" b="1" i="0" u="none" strike="noStrike">
                          <a:solidFill>
                            <a:srgbClr val="000000"/>
                          </a:solidFill>
                          <a:effectLst/>
                          <a:latin typeface="Calibri" panose="020F0502020204030204" pitchFamily="34" charset="0"/>
                        </a:rPr>
                        <a:t>born_alive_dead</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dirty="0" err="1">
                          <a:solidFill>
                            <a:srgbClr val="000000"/>
                          </a:solidFill>
                          <a:effectLst/>
                          <a:latin typeface="Calibri" panose="020F0502020204030204" pitchFamily="34" charset="0"/>
                        </a:rPr>
                        <a:t>father_age</a:t>
                      </a:r>
                      <a:endParaRPr lang="en-US" sz="1400" b="1" i="0" u="none" strike="noStrike" dirty="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r>
              <a:tr h="391182">
                <a:tc>
                  <a:txBody>
                    <a:bodyPr/>
                    <a:lstStyle/>
                    <a:p>
                      <a:pPr algn="l" rtl="0" fontAlgn="b"/>
                      <a:r>
                        <a:rPr lang="en-US" sz="1400" b="1" i="0" u="none" strike="noStrike" dirty="0">
                          <a:solidFill>
                            <a:srgbClr val="5B9BD5"/>
                          </a:solidFill>
                          <a:effectLst/>
                          <a:latin typeface="Calibri" panose="020F0502020204030204" pitchFamily="34" charset="0"/>
                        </a:rPr>
                        <a:t>month</a:t>
                      </a: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a:solidFill>
                            <a:srgbClr val="000000"/>
                          </a:solidFill>
                          <a:effectLst/>
                          <a:latin typeface="Calibri" panose="020F0502020204030204" pitchFamily="34" charset="0"/>
                        </a:rPr>
                        <a:t>weight_pounds</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rgbClr val="000000"/>
                          </a:solidFill>
                          <a:effectLst/>
                          <a:latin typeface="Calibri" panose="020F0502020204030204" pitchFamily="34" charset="0"/>
                        </a:rPr>
                        <a:t>mother_age</a:t>
                      </a:r>
                      <a:endParaRPr lang="en-US" sz="1400" b="1" i="0" u="none" strike="noStrike" dirty="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p>
                  </a:txBody>
                  <a:tcPr marL="8139" marR="8139" marT="8139" marB="0" anchor="b">
                    <a:lnL>
                      <a:noFill/>
                    </a:lnL>
                    <a:lnR>
                      <a:noFill/>
                    </a:lnR>
                    <a:lnT>
                      <a:noFill/>
                    </a:lnT>
                    <a:lnB>
                      <a:noFill/>
                    </a:lnB>
                  </a:tcPr>
                </a:tc>
                <a:tc gridSpan="2">
                  <a:txBody>
                    <a:bodyPr/>
                    <a:lstStyle/>
                    <a:p>
                      <a:pPr algn="l" rtl="0" fontAlgn="b"/>
                      <a:r>
                        <a:rPr lang="en-US" sz="1400" b="1" i="0" u="none" strike="noStrike" dirty="0" err="1">
                          <a:solidFill>
                            <a:srgbClr val="000000"/>
                          </a:solidFill>
                          <a:effectLst/>
                          <a:latin typeface="Calibri" panose="020F0502020204030204" pitchFamily="34" charset="0"/>
                        </a:rPr>
                        <a:t>born_dead</a:t>
                      </a:r>
                      <a:endParaRPr lang="en-US" sz="1400" b="1" i="0" u="none" strike="noStrike" dirty="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dirty="0" err="1">
                          <a:solidFill>
                            <a:srgbClr val="5B9BD5"/>
                          </a:solidFill>
                          <a:effectLst/>
                          <a:latin typeface="Calibri" panose="020F0502020204030204" pitchFamily="34" charset="0"/>
                        </a:rPr>
                        <a:t>record_weight</a:t>
                      </a:r>
                      <a:endParaRPr lang="en-US" sz="1400" b="1" i="0" u="none" strike="noStrike" dirty="0">
                        <a:solidFill>
                          <a:srgbClr val="5B9BD5"/>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r>
              <a:tr h="391182">
                <a:tc>
                  <a:txBody>
                    <a:bodyPr/>
                    <a:lstStyle/>
                    <a:p>
                      <a:pPr algn="l" rtl="0" fontAlgn="b"/>
                      <a:r>
                        <a:rPr lang="en-US" sz="1400" b="1" i="0" u="none" strike="noStrike">
                          <a:solidFill>
                            <a:srgbClr val="5B9BD5"/>
                          </a:solidFill>
                          <a:effectLst/>
                          <a:latin typeface="Calibri" panose="020F0502020204030204" pitchFamily="34" charset="0"/>
                        </a:rPr>
                        <a:t>day</a:t>
                      </a: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rtl="0" fontAlgn="b"/>
                      <a:r>
                        <a:rPr lang="en-US" sz="1400" b="1" i="0" u="none" strike="noStrike">
                          <a:solidFill>
                            <a:srgbClr val="000000"/>
                          </a:solidFill>
                          <a:effectLst/>
                          <a:latin typeface="Calibri" panose="020F0502020204030204" pitchFamily="34" charset="0"/>
                        </a:rPr>
                        <a:t>plurality</a:t>
                      </a: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rgbClr val="000000"/>
                          </a:solidFill>
                          <a:effectLst/>
                          <a:latin typeface="Calibri" panose="020F0502020204030204" pitchFamily="34" charset="0"/>
                        </a:rPr>
                        <a:t>gestation_weeks</a:t>
                      </a:r>
                      <a:endParaRPr lang="en-US" sz="1400" b="1" i="0" u="none" strike="noStrike" dirty="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p>
                  </a:txBody>
                  <a:tcPr marL="8139" marR="8139" marT="8139" marB="0" anchor="b">
                    <a:lnL>
                      <a:noFill/>
                    </a:lnL>
                    <a:lnR>
                      <a:noFill/>
                    </a:lnR>
                    <a:lnT>
                      <a:noFill/>
                    </a:lnT>
                    <a:lnB>
                      <a:noFill/>
                    </a:lnB>
                  </a:tcPr>
                </a:tc>
                <a:tc gridSpan="2">
                  <a:txBody>
                    <a:bodyPr/>
                    <a:lstStyle/>
                    <a:p>
                      <a:pPr algn="l" rtl="0" fontAlgn="b"/>
                      <a:r>
                        <a:rPr lang="en-US" sz="1400" b="1" i="0" u="none" strike="noStrike">
                          <a:solidFill>
                            <a:srgbClr val="000000"/>
                          </a:solidFill>
                          <a:effectLst/>
                          <a:latin typeface="Calibri" panose="020F0502020204030204" pitchFamily="34" charset="0"/>
                        </a:rPr>
                        <a:t>ever_born</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rtl="0" fontAlgn="b"/>
                      <a:r>
                        <a:rPr lang="en-US" sz="1400" b="1" i="0" u="none" strike="noStrike">
                          <a:solidFill>
                            <a:srgbClr val="5B9BD5"/>
                          </a:solidFill>
                          <a:effectLst/>
                          <a:latin typeface="Calibri" panose="020F0502020204030204" pitchFamily="34" charset="0"/>
                        </a:rPr>
                        <a:t>wday</a:t>
                      </a: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a:solidFill>
                            <a:srgbClr val="5B9BD5"/>
                          </a:solidFill>
                          <a:effectLst/>
                          <a:latin typeface="Calibri" panose="020F0502020204030204" pitchFamily="34" charset="0"/>
                        </a:rPr>
                        <a:t>apgar_1min</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rtl="0" fontAlgn="b"/>
                      <a:r>
                        <a:rPr lang="en-US" sz="1400" b="1" i="0" u="none" strike="noStrike" dirty="0" err="1">
                          <a:solidFill>
                            <a:srgbClr val="5B9BD5"/>
                          </a:solidFill>
                          <a:effectLst/>
                          <a:latin typeface="Calibri" panose="020F0502020204030204" pitchFamily="34" charset="0"/>
                        </a:rPr>
                        <a:t>lmp</a:t>
                      </a:r>
                      <a:endParaRPr lang="en-US" sz="1400" b="1" i="0" u="none" strike="noStrike" dirty="0">
                        <a:solidFill>
                          <a:srgbClr val="5B9BD5"/>
                        </a:solidFill>
                        <a:effectLst/>
                        <a:latin typeface="Calibri" panose="020F0502020204030204" pitchFamily="34" charset="0"/>
                      </a:endParaRPr>
                    </a:p>
                  </a:txBody>
                  <a:tcPr marL="8139" marR="8139" marT="8139" marB="0" anchor="b">
                    <a:lnL>
                      <a:noFill/>
                    </a:lnL>
                    <a:lnR>
                      <a:noFill/>
                    </a:lnR>
                    <a:lnT>
                      <a:noFill/>
                    </a:lnT>
                    <a:lnB>
                      <a:noFill/>
                    </a:lnB>
                  </a:tcPr>
                </a:tc>
                <a:tc gridSpan="2">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rtl="0" fontAlgn="b"/>
                      <a:r>
                        <a:rPr lang="en-US" sz="1400" b="1" i="0" u="none" strike="noStrike">
                          <a:solidFill>
                            <a:srgbClr val="000000"/>
                          </a:solidFill>
                          <a:effectLst/>
                          <a:latin typeface="Calibri" panose="020F0502020204030204" pitchFamily="34" charset="0"/>
                        </a:rPr>
                        <a:t>state</a:t>
                      </a: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r>
                        <a:rPr lang="en-US" sz="1400" b="1" i="0" u="none" strike="noStrike">
                          <a:solidFill>
                            <a:srgbClr val="5B9BD5"/>
                          </a:solidFill>
                          <a:effectLst/>
                          <a:latin typeface="Calibri" panose="020F0502020204030204" pitchFamily="34" charset="0"/>
                        </a:rPr>
                        <a:t>apgar_5min</a:t>
                      </a: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rgbClr val="5B9BD5"/>
                          </a:solidFill>
                          <a:effectLst/>
                          <a:latin typeface="Calibri" panose="020F0502020204030204" pitchFamily="34" charset="0"/>
                        </a:rPr>
                        <a:t>mother_birth_state</a:t>
                      </a:r>
                      <a:endParaRPr lang="en-US" sz="1400" b="1" i="0" u="none" strike="noStrike" dirty="0">
                        <a:solidFill>
                          <a:srgbClr val="5B9BD5"/>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rtl="0" fontAlgn="b"/>
                      <a:endParaRPr lang="en-US" sz="1400" b="1" i="0" u="none" strike="noStrike">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2">
                  <a:txBody>
                    <a:bodyPr/>
                    <a:lstStyle/>
                    <a:p>
                      <a:pPr algn="l" rtl="0" fontAlgn="b"/>
                      <a:endParaRPr lang="en-US" sz="1400" b="1" i="0" u="none" strike="noStrike">
                        <a:solidFill>
                          <a:srgbClr val="5B9BD5"/>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smtClean="0">
                          <a:solidFill>
                            <a:schemeClr val="tx1"/>
                          </a:solidFill>
                          <a:effectLst/>
                          <a:latin typeface="Calibri" panose="020F0502020204030204" pitchFamily="34" charset="0"/>
                        </a:rPr>
                        <a:t>Mother_married</a:t>
                      </a:r>
                      <a:endParaRPr lang="en-US" sz="1400" b="1" i="0" u="none" strike="noStrike" dirty="0">
                        <a:solidFill>
                          <a:schemeClr val="tx1"/>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endParaRPr lang="en-US"/>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rgbClr val="000000"/>
                          </a:solidFill>
                          <a:effectLst/>
                          <a:latin typeface="Calibri" panose="020F0502020204030204" pitchFamily="34" charset="0"/>
                        </a:rPr>
                        <a:t>cigarette_use</a:t>
                      </a:r>
                      <a:endParaRPr lang="en-US" sz="1400" b="1" i="0" u="none" strike="noStrike" dirty="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rgbClr val="000000"/>
                          </a:solidFill>
                          <a:effectLst/>
                          <a:latin typeface="Calibri" panose="020F0502020204030204" pitchFamily="34" charset="0"/>
                        </a:rPr>
                        <a:t>cigarettes_per_day</a:t>
                      </a:r>
                      <a:endParaRPr lang="en-US" sz="1400" b="1" i="0" u="none" strike="noStrike" dirty="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dirty="0"/>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smtClean="0">
                          <a:solidFill>
                            <a:srgbClr val="000000"/>
                          </a:solidFill>
                          <a:effectLst/>
                          <a:latin typeface="Calibri" panose="020F0502020204030204" pitchFamily="34" charset="0"/>
                        </a:rPr>
                        <a:t>alcohol_use</a:t>
                      </a:r>
                      <a:endParaRPr lang="en-US" sz="1400" b="1" i="0" u="none" strike="noStrike" dirty="0" smtClean="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3">
                  <a:txBody>
                    <a:bodyPr/>
                    <a:lstStyle/>
                    <a:p>
                      <a:pPr algn="l" rtl="0" fontAlgn="b"/>
                      <a:r>
                        <a:rPr lang="en-US" sz="1400" b="1" i="0" u="none" strike="noStrike" dirty="0" err="1">
                          <a:solidFill>
                            <a:srgbClr val="000000"/>
                          </a:solidFill>
                          <a:effectLst/>
                          <a:latin typeface="Calibri" panose="020F0502020204030204" pitchFamily="34" charset="0"/>
                        </a:rPr>
                        <a:t>drinks_per_week</a:t>
                      </a:r>
                      <a:endParaRPr lang="en-US" sz="1400" b="1" i="0" u="none" strike="noStrike" dirty="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endParaRPr lang="en-US"/>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r>
              <a:tr h="391182">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gridSpan="4">
                  <a:txBody>
                    <a:bodyPr/>
                    <a:lstStyle/>
                    <a:p>
                      <a:pPr algn="l" rtl="0" fontAlgn="b"/>
                      <a:r>
                        <a:rPr lang="en-US" sz="1400" b="1" i="0" u="none" strike="noStrike" dirty="0" err="1">
                          <a:solidFill>
                            <a:srgbClr val="000000"/>
                          </a:solidFill>
                          <a:effectLst/>
                          <a:latin typeface="Calibri" panose="020F0502020204030204" pitchFamily="34" charset="0"/>
                        </a:rPr>
                        <a:t>weight_gain_pounds</a:t>
                      </a:r>
                      <a:endParaRPr lang="en-US" sz="1400" b="1" i="0" u="none" strike="noStrike" dirty="0">
                        <a:solidFill>
                          <a:srgbClr val="000000"/>
                        </a:solidFill>
                        <a:effectLst/>
                        <a:latin typeface="Calibri" panose="020F0502020204030204" pitchFamily="34" charset="0"/>
                      </a:endParaRPr>
                    </a:p>
                  </a:txBody>
                  <a:tcPr marL="8139" marR="8139" marT="813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a:solidFill>
                          <a:srgbClr val="000000"/>
                        </a:solidFill>
                        <a:effectLst/>
                        <a:latin typeface="Arial" panose="020B0604020202020204" pitchFamily="34" charset="0"/>
                      </a:endParaRPr>
                    </a:p>
                  </a:txBody>
                  <a:tcPr marL="8139" marR="8139" marT="8139"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Arial" panose="020B0604020202020204" pitchFamily="34" charset="0"/>
                      </a:endParaRPr>
                    </a:p>
                  </a:txBody>
                  <a:tcPr marL="8139" marR="8139" marT="8139" marB="0" anchor="b">
                    <a:lnL>
                      <a:noFill/>
                    </a:lnL>
                    <a:lnR>
                      <a:noFill/>
                    </a:lnR>
                    <a:lnT>
                      <a:noFill/>
                    </a:lnT>
                    <a:lnB>
                      <a:noFill/>
                    </a:lnB>
                  </a:tcPr>
                </a:tc>
              </a:tr>
            </a:tbl>
          </a:graphicData>
        </a:graphic>
      </p:graphicFrame>
    </p:spTree>
    <p:extLst>
      <p:ext uri="{BB962C8B-B14F-4D97-AF65-F5344CB8AC3E}">
        <p14:creationId xmlns:p14="http://schemas.microsoft.com/office/powerpoint/2010/main" val="41298543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77652" y="5521840"/>
            <a:ext cx="6553202" cy="338554"/>
          </a:xfrm>
          <a:prstGeom prst="rect">
            <a:avLst/>
          </a:prstGeom>
        </p:spPr>
        <p:txBody>
          <a:bodyPr wrap="square">
            <a:spAutoFit/>
          </a:bodyPr>
          <a:lstStyle/>
          <a:p>
            <a:r>
              <a:rPr lang="en-US" sz="1400" dirty="0" smtClean="0"/>
              <a:t>   </a:t>
            </a:r>
            <a:r>
              <a:rPr lang="en-US" sz="1600" dirty="0" smtClean="0"/>
              <a:t>Low birthweight is associated with mother’ race( chi square test, p &lt;0.001)</a:t>
            </a:r>
            <a:endParaRPr lang="en-US" sz="1600" dirty="0"/>
          </a:p>
        </p:txBody>
      </p:sp>
      <p:graphicFrame>
        <p:nvGraphicFramePr>
          <p:cNvPr id="8" name="Chart 7"/>
          <p:cNvGraphicFramePr>
            <a:graphicFrameLocks/>
          </p:cNvGraphicFramePr>
          <p:nvPr>
            <p:extLst/>
          </p:nvPr>
        </p:nvGraphicFramePr>
        <p:xfrm>
          <a:off x="2929719" y="539338"/>
          <a:ext cx="6523630" cy="36914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p:cNvGraphicFramePr>
            <a:graphicFrameLocks noGrp="1"/>
          </p:cNvGraphicFramePr>
          <p:nvPr>
            <p:extLst/>
          </p:nvPr>
        </p:nvGraphicFramePr>
        <p:xfrm>
          <a:off x="3480084" y="4567579"/>
          <a:ext cx="6155235" cy="786765"/>
        </p:xfrm>
        <a:graphic>
          <a:graphicData uri="http://schemas.openxmlformats.org/drawingml/2006/table">
            <a:tbl>
              <a:tblPr/>
              <a:tblGrid>
                <a:gridCol w="691518"/>
                <a:gridCol w="965245"/>
                <a:gridCol w="1066091"/>
                <a:gridCol w="965245"/>
                <a:gridCol w="810373"/>
                <a:gridCol w="1656763"/>
              </a:tblGrid>
              <a:tr h="190500">
                <a:tc>
                  <a:txBody>
                    <a:bodyPr/>
                    <a:lstStyle/>
                    <a:p>
                      <a:pPr algn="ctr" fontAlgn="b"/>
                      <a:r>
                        <a:rPr lang="en-US" sz="1600" b="1"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White</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Indian</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Asian</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Other</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African-American</a:t>
                      </a:r>
                    </a:p>
                  </a:txBody>
                  <a:tcPr marL="9525" marR="9525" marT="9525" marB="0" anchor="b">
                    <a:lnL>
                      <a:noFill/>
                    </a:lnL>
                    <a:lnR>
                      <a:noFill/>
                    </a:lnR>
                    <a:lnT>
                      <a:noFill/>
                    </a:lnT>
                    <a:lnB>
                      <a:noFill/>
                    </a:lnB>
                  </a:tcPr>
                </a:tc>
              </a:tr>
              <a:tr h="266700">
                <a:tc>
                  <a:txBody>
                    <a:bodyPr/>
                    <a:lstStyle/>
                    <a:p>
                      <a:pPr algn="ctr" fontAlgn="b"/>
                      <a:r>
                        <a:rPr lang="en-US" sz="1600" b="1" i="0" u="none" strike="noStrike">
                          <a:solidFill>
                            <a:srgbClr val="000000"/>
                          </a:solidFill>
                          <a:effectLst/>
                          <a:latin typeface="Calibri" panose="020F0502020204030204" pitchFamily="34" charset="0"/>
                        </a:rPr>
                        <a:t>LW</a:t>
                      </a:r>
                    </a:p>
                  </a:txBody>
                  <a:tcPr marL="9525" marR="9525" marT="9525" marB="0" anchor="b">
                    <a:lnL>
                      <a:noFill/>
                    </a:lnL>
                    <a:lnR>
                      <a:noFill/>
                    </a:lnR>
                    <a:lnT>
                      <a:noFill/>
                    </a:lnT>
                    <a:lnB>
                      <a:noFill/>
                    </a:lnB>
                  </a:tcPr>
                </a:tc>
                <a:tc>
                  <a:txBody>
                    <a:bodyPr/>
                    <a:lstStyle/>
                    <a:p>
                      <a:pPr algn="ctr" fontAlgn="t"/>
                      <a:r>
                        <a:rPr lang="en-US" sz="1600" b="1" i="0" u="none" strike="noStrike">
                          <a:solidFill>
                            <a:srgbClr val="000000"/>
                          </a:solidFill>
                          <a:effectLst/>
                          <a:latin typeface="Calibri" panose="020F0502020204030204" pitchFamily="34" charset="0"/>
                        </a:rPr>
                        <a:t>5967627</a:t>
                      </a:r>
                    </a:p>
                  </a:txBody>
                  <a:tcPr marL="9525" marR="9525" marT="9525" marB="0">
                    <a:lnL>
                      <a:noFill/>
                    </a:lnL>
                    <a:lnR>
                      <a:noFill/>
                    </a:lnR>
                    <a:lnT>
                      <a:noFill/>
                    </a:lnT>
                    <a:lnB>
                      <a:noFill/>
                    </a:lnB>
                  </a:tcPr>
                </a:tc>
                <a:tc>
                  <a:txBody>
                    <a:bodyPr/>
                    <a:lstStyle/>
                    <a:p>
                      <a:pPr algn="ctr" fontAlgn="t"/>
                      <a:r>
                        <a:rPr lang="en-US" sz="1600" b="1" i="0" u="none" strike="noStrike">
                          <a:solidFill>
                            <a:srgbClr val="000000"/>
                          </a:solidFill>
                          <a:effectLst/>
                          <a:latin typeface="Calibri" panose="020F0502020204030204" pitchFamily="34" charset="0"/>
                        </a:rPr>
                        <a:t>2610436</a:t>
                      </a:r>
                    </a:p>
                  </a:txBody>
                  <a:tcPr marL="9525" marR="9525" marT="9525" marB="0">
                    <a:lnL>
                      <a:noFill/>
                    </a:lnL>
                    <a:lnR>
                      <a:noFill/>
                    </a:lnR>
                    <a:lnT>
                      <a:noFill/>
                    </a:lnT>
                    <a:lnB>
                      <a:noFill/>
                    </a:lnB>
                  </a:tcPr>
                </a:tc>
                <a:tc>
                  <a:txBody>
                    <a:bodyPr/>
                    <a:lstStyle/>
                    <a:p>
                      <a:pPr algn="ctr" fontAlgn="t"/>
                      <a:r>
                        <a:rPr lang="en-US" sz="1600" b="1" i="0" u="none" strike="noStrike">
                          <a:solidFill>
                            <a:srgbClr val="000000"/>
                          </a:solidFill>
                          <a:effectLst/>
                          <a:latin typeface="Calibri" panose="020F0502020204030204" pitchFamily="34" charset="0"/>
                        </a:rPr>
                        <a:t>933225</a:t>
                      </a:r>
                    </a:p>
                  </a:txBody>
                  <a:tcPr marL="9525" marR="9525" marT="9525" marB="0">
                    <a:lnL>
                      <a:noFill/>
                    </a:lnL>
                    <a:lnR>
                      <a:noFill/>
                    </a:lnR>
                    <a:lnT>
                      <a:noFill/>
                    </a:lnT>
                    <a:lnB>
                      <a:noFill/>
                    </a:lnB>
                  </a:tcPr>
                </a:tc>
                <a:tc>
                  <a:txBody>
                    <a:bodyPr/>
                    <a:lstStyle/>
                    <a:p>
                      <a:pPr algn="ctr" fontAlgn="t"/>
                      <a:r>
                        <a:rPr lang="en-US" sz="1600" b="1" i="0" u="none" strike="noStrike">
                          <a:solidFill>
                            <a:srgbClr val="000000"/>
                          </a:solidFill>
                          <a:effectLst/>
                          <a:latin typeface="Calibri" panose="020F0502020204030204" pitchFamily="34" charset="0"/>
                        </a:rPr>
                        <a:t>30635</a:t>
                      </a:r>
                    </a:p>
                  </a:txBody>
                  <a:tcPr marL="9525" marR="9525" marT="9525" marB="0">
                    <a:lnL>
                      <a:noFill/>
                    </a:lnL>
                    <a:lnR>
                      <a:noFill/>
                    </a:lnR>
                    <a:lnT>
                      <a:noFill/>
                    </a:lnT>
                    <a:lnB>
                      <a:noFill/>
                    </a:lnB>
                  </a:tcPr>
                </a:tc>
                <a:tc>
                  <a:txBody>
                    <a:bodyPr/>
                    <a:lstStyle/>
                    <a:p>
                      <a:pPr algn="ctr" fontAlgn="t"/>
                      <a:r>
                        <a:rPr lang="en-US" sz="1600" b="1" i="0" u="none" strike="noStrike">
                          <a:solidFill>
                            <a:srgbClr val="000000"/>
                          </a:solidFill>
                          <a:effectLst/>
                          <a:latin typeface="Calibri" panose="020F0502020204030204" pitchFamily="34" charset="0"/>
                        </a:rPr>
                        <a:t>2535145</a:t>
                      </a:r>
                    </a:p>
                  </a:txBody>
                  <a:tcPr marL="9525" marR="9525" marT="9525" marB="0">
                    <a:lnL>
                      <a:noFill/>
                    </a:lnL>
                    <a:lnR>
                      <a:noFill/>
                    </a:lnR>
                    <a:lnT>
                      <a:noFill/>
                    </a:lnT>
                    <a:lnB>
                      <a:noFill/>
                    </a:lnB>
                  </a:tcPr>
                </a:tc>
              </a:tr>
              <a:tr h="266700">
                <a:tc>
                  <a:txBody>
                    <a:bodyPr/>
                    <a:lstStyle/>
                    <a:p>
                      <a:pPr algn="ctr" fontAlgn="b"/>
                      <a:r>
                        <a:rPr lang="en-US" sz="1600" b="1" i="0" u="none" strike="noStrike">
                          <a:solidFill>
                            <a:srgbClr val="000000"/>
                          </a:solidFill>
                          <a:effectLst/>
                          <a:latin typeface="Calibri" panose="020F0502020204030204" pitchFamily="34" charset="0"/>
                        </a:rPr>
                        <a:t>NW</a:t>
                      </a:r>
                    </a:p>
                  </a:txBody>
                  <a:tcPr marL="9525" marR="9525" marT="9525" marB="0" anchor="b">
                    <a:lnL>
                      <a:noFill/>
                    </a:lnL>
                    <a:lnR>
                      <a:noFill/>
                    </a:lnR>
                    <a:lnT>
                      <a:noFill/>
                    </a:lnT>
                    <a:lnB>
                      <a:noFill/>
                    </a:lnB>
                  </a:tcPr>
                </a:tc>
                <a:tc>
                  <a:txBody>
                    <a:bodyPr/>
                    <a:lstStyle/>
                    <a:p>
                      <a:pPr algn="ctr" fontAlgn="t"/>
                      <a:r>
                        <a:rPr lang="en-US" sz="1600" b="1" i="0" u="none" strike="noStrike" dirty="0">
                          <a:solidFill>
                            <a:srgbClr val="000000"/>
                          </a:solidFill>
                          <a:effectLst/>
                          <a:latin typeface="Calibri" panose="020F0502020204030204" pitchFamily="34" charset="0"/>
                        </a:rPr>
                        <a:t>9.59E+07</a:t>
                      </a:r>
                    </a:p>
                  </a:txBody>
                  <a:tcPr marL="9525" marR="9525" marT="9525" marB="0">
                    <a:lnL>
                      <a:noFill/>
                    </a:lnL>
                    <a:lnR>
                      <a:noFill/>
                    </a:lnR>
                    <a:lnT>
                      <a:noFill/>
                    </a:lnT>
                    <a:lnB>
                      <a:noFill/>
                    </a:lnB>
                  </a:tcPr>
                </a:tc>
                <a:tc>
                  <a:txBody>
                    <a:bodyPr/>
                    <a:lstStyle/>
                    <a:p>
                      <a:pPr algn="ctr" fontAlgn="t"/>
                      <a:r>
                        <a:rPr lang="en-US" sz="1600" b="1" i="0" u="none" strike="noStrike">
                          <a:solidFill>
                            <a:srgbClr val="000000"/>
                          </a:solidFill>
                          <a:effectLst/>
                          <a:latin typeface="Calibri" panose="020F0502020204030204" pitchFamily="34" charset="0"/>
                        </a:rPr>
                        <a:t>18782858</a:t>
                      </a:r>
                    </a:p>
                  </a:txBody>
                  <a:tcPr marL="9525" marR="9525" marT="9525" marB="0">
                    <a:lnL>
                      <a:noFill/>
                    </a:lnL>
                    <a:lnR>
                      <a:noFill/>
                    </a:lnR>
                    <a:lnT>
                      <a:noFill/>
                    </a:lnT>
                    <a:lnB>
                      <a:noFill/>
                    </a:lnB>
                  </a:tcPr>
                </a:tc>
                <a:tc>
                  <a:txBody>
                    <a:bodyPr/>
                    <a:lstStyle/>
                    <a:p>
                      <a:pPr algn="ctr" fontAlgn="t"/>
                      <a:r>
                        <a:rPr lang="en-US" sz="1600" b="1" i="0" u="none" strike="noStrike">
                          <a:solidFill>
                            <a:srgbClr val="000000"/>
                          </a:solidFill>
                          <a:effectLst/>
                          <a:latin typeface="Calibri" panose="020F0502020204030204" pitchFamily="34" charset="0"/>
                        </a:rPr>
                        <a:t>1.15E+07</a:t>
                      </a:r>
                    </a:p>
                  </a:txBody>
                  <a:tcPr marL="9525" marR="9525" marT="9525" marB="0">
                    <a:lnL>
                      <a:noFill/>
                    </a:lnL>
                    <a:lnR>
                      <a:noFill/>
                    </a:lnR>
                    <a:lnT>
                      <a:noFill/>
                    </a:lnT>
                    <a:lnB>
                      <a:noFill/>
                    </a:lnB>
                  </a:tcPr>
                </a:tc>
                <a:tc>
                  <a:txBody>
                    <a:bodyPr/>
                    <a:lstStyle/>
                    <a:p>
                      <a:pPr algn="ctr" fontAlgn="t"/>
                      <a:r>
                        <a:rPr lang="en-US" sz="1600" b="1" i="0" u="none" strike="noStrike">
                          <a:solidFill>
                            <a:srgbClr val="000000"/>
                          </a:solidFill>
                          <a:effectLst/>
                          <a:latin typeface="Calibri" panose="020F0502020204030204" pitchFamily="34" charset="0"/>
                        </a:rPr>
                        <a:t>301575</a:t>
                      </a:r>
                    </a:p>
                  </a:txBody>
                  <a:tcPr marL="9525" marR="9525" marT="9525" marB="0">
                    <a:lnL>
                      <a:noFill/>
                    </a:lnL>
                    <a:lnR>
                      <a:noFill/>
                    </a:lnR>
                    <a:lnT>
                      <a:noFill/>
                    </a:lnT>
                    <a:lnB>
                      <a:noFill/>
                    </a:lnB>
                  </a:tcPr>
                </a:tc>
                <a:tc>
                  <a:txBody>
                    <a:bodyPr/>
                    <a:lstStyle/>
                    <a:p>
                      <a:pPr algn="ctr" fontAlgn="t"/>
                      <a:r>
                        <a:rPr lang="en-US" sz="1600" b="1" i="0" u="none" strike="noStrike" dirty="0">
                          <a:solidFill>
                            <a:srgbClr val="000000"/>
                          </a:solidFill>
                          <a:effectLst/>
                          <a:latin typeface="Calibri" panose="020F0502020204030204" pitchFamily="34" charset="0"/>
                        </a:rPr>
                        <a:t>1.77E+07</a:t>
                      </a:r>
                    </a:p>
                  </a:txBody>
                  <a:tcPr marL="9525" marR="9525" marT="9525" marB="0">
                    <a:lnL>
                      <a:noFill/>
                    </a:lnL>
                    <a:lnR>
                      <a:noFill/>
                    </a:lnR>
                    <a:lnT>
                      <a:noFill/>
                    </a:lnT>
                    <a:lnB>
                      <a:noFill/>
                    </a:lnB>
                  </a:tcPr>
                </a:tc>
              </a:tr>
            </a:tbl>
          </a:graphicData>
        </a:graphic>
      </p:graphicFrame>
    </p:spTree>
    <p:extLst>
      <p:ext uri="{BB962C8B-B14F-4D97-AF65-F5344CB8AC3E}">
        <p14:creationId xmlns:p14="http://schemas.microsoft.com/office/powerpoint/2010/main" val="39622837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2961564" y="719918"/>
          <a:ext cx="6264323" cy="35791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nvPr>
        </p:nvGraphicFramePr>
        <p:xfrm>
          <a:off x="4187873" y="4455257"/>
          <a:ext cx="3543300" cy="800100"/>
        </p:xfrm>
        <a:graphic>
          <a:graphicData uri="http://schemas.openxmlformats.org/drawingml/2006/table">
            <a:tbl>
              <a:tblPr/>
              <a:tblGrid>
                <a:gridCol w="736600"/>
                <a:gridCol w="939800"/>
                <a:gridCol w="1041400"/>
                <a:gridCol w="825500"/>
              </a:tblGrid>
              <a:tr h="266700">
                <a:tc>
                  <a:txBody>
                    <a:bodyPr/>
                    <a:lstStyle/>
                    <a:p>
                      <a:pPr algn="ctr" fontAlgn="b"/>
                      <a:r>
                        <a:rPr lang="en-US" sz="1600" b="1"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&lt;20</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20-39</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a:noFill/>
                    </a:lnB>
                  </a:tcPr>
                </a:tc>
              </a:tr>
              <a:tr h="266700">
                <a:tc>
                  <a:txBody>
                    <a:bodyPr/>
                    <a:lstStyle/>
                    <a:p>
                      <a:pPr algn="ctr" fontAlgn="b"/>
                      <a:r>
                        <a:rPr lang="en-US" sz="1600" b="1" i="0" u="none" strike="noStrike">
                          <a:solidFill>
                            <a:srgbClr val="000000"/>
                          </a:solidFill>
                          <a:effectLst/>
                          <a:latin typeface="Calibri" panose="020F0502020204030204" pitchFamily="34" charset="0"/>
                        </a:rPr>
                        <a:t>LW</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1673413</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7764808</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211503</a:t>
                      </a:r>
                    </a:p>
                  </a:txBody>
                  <a:tcPr marL="9525" marR="9525" marT="9525" marB="0" anchor="b">
                    <a:lnL>
                      <a:noFill/>
                    </a:lnL>
                    <a:lnR>
                      <a:noFill/>
                    </a:lnR>
                    <a:lnT>
                      <a:noFill/>
                    </a:lnT>
                    <a:lnB>
                      <a:noFill/>
                    </a:lnB>
                  </a:tcPr>
                </a:tc>
              </a:tr>
              <a:tr h="266700">
                <a:tc>
                  <a:txBody>
                    <a:bodyPr/>
                    <a:lstStyle/>
                    <a:p>
                      <a:pPr algn="ctr" fontAlgn="b"/>
                      <a:r>
                        <a:rPr lang="en-US" sz="1600" b="1" i="0" u="none" strike="noStrike" dirty="0">
                          <a:solidFill>
                            <a:srgbClr val="000000"/>
                          </a:solidFill>
                          <a:effectLst/>
                          <a:latin typeface="Calibri" panose="020F0502020204030204" pitchFamily="34" charset="0"/>
                        </a:rPr>
                        <a:t>NW</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16580000</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109400000</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1974142</a:t>
                      </a:r>
                    </a:p>
                  </a:txBody>
                  <a:tcPr marL="9525" marR="9525" marT="9525" marB="0" anchor="b">
                    <a:lnL>
                      <a:noFill/>
                    </a:lnL>
                    <a:lnR>
                      <a:noFill/>
                    </a:lnR>
                    <a:lnT>
                      <a:noFill/>
                    </a:lnT>
                    <a:lnB>
                      <a:noFill/>
                    </a:lnB>
                  </a:tcPr>
                </a:tc>
              </a:tr>
            </a:tbl>
          </a:graphicData>
        </a:graphic>
      </p:graphicFrame>
      <p:sp>
        <p:nvSpPr>
          <p:cNvPr id="4" name="Rectangle 3"/>
          <p:cNvSpPr/>
          <p:nvPr/>
        </p:nvSpPr>
        <p:spPr>
          <a:xfrm>
            <a:off x="3143534" y="5411569"/>
            <a:ext cx="6532727" cy="369332"/>
          </a:xfrm>
          <a:prstGeom prst="rect">
            <a:avLst/>
          </a:prstGeom>
        </p:spPr>
        <p:txBody>
          <a:bodyPr wrap="square">
            <a:spAutoFit/>
          </a:bodyPr>
          <a:lstStyle/>
          <a:p>
            <a:r>
              <a:rPr lang="en-US" dirty="0"/>
              <a:t> </a:t>
            </a:r>
            <a:r>
              <a:rPr lang="en-US" sz="1600" dirty="0"/>
              <a:t>Low birthweight is associated with mother’ </a:t>
            </a:r>
            <a:r>
              <a:rPr lang="en-US" sz="1600" dirty="0" smtClean="0"/>
              <a:t>age ( </a:t>
            </a:r>
            <a:r>
              <a:rPr lang="en-US" sz="1600" dirty="0"/>
              <a:t>chi square test, p &lt;0.001)</a:t>
            </a:r>
          </a:p>
        </p:txBody>
      </p:sp>
    </p:spTree>
    <p:extLst>
      <p:ext uri="{BB962C8B-B14F-4D97-AF65-F5344CB8AC3E}">
        <p14:creationId xmlns:p14="http://schemas.microsoft.com/office/powerpoint/2010/main" val="3182702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nvPr>
        </p:nvGraphicFramePr>
        <p:xfrm>
          <a:off x="1703790" y="590077"/>
          <a:ext cx="4257154" cy="32822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2911690483"/>
              </p:ext>
            </p:extLst>
          </p:nvPr>
        </p:nvGraphicFramePr>
        <p:xfrm>
          <a:off x="6196082" y="680682"/>
          <a:ext cx="4258102" cy="31916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Table 2"/>
          <p:cNvGraphicFramePr>
            <a:graphicFrameLocks noGrp="1"/>
          </p:cNvGraphicFramePr>
          <p:nvPr>
            <p:extLst/>
          </p:nvPr>
        </p:nvGraphicFramePr>
        <p:xfrm>
          <a:off x="2613167" y="4113019"/>
          <a:ext cx="2438400" cy="1066800"/>
        </p:xfrm>
        <a:graphic>
          <a:graphicData uri="http://schemas.openxmlformats.org/drawingml/2006/table">
            <a:tbl>
              <a:tblPr/>
              <a:tblGrid>
                <a:gridCol w="678927"/>
                <a:gridCol w="937111"/>
                <a:gridCol w="822362"/>
              </a:tblGrid>
              <a:tr h="266700">
                <a:tc>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ctr" fontAlgn="b"/>
                      <a:r>
                        <a:rPr lang="en-US" sz="1600" b="1" i="0" u="none" strike="noStrike">
                          <a:solidFill>
                            <a:srgbClr val="000000"/>
                          </a:solidFill>
                          <a:effectLst/>
                          <a:latin typeface="Calibri" panose="020F0502020204030204" pitchFamily="34" charset="0"/>
                        </a:rPr>
                        <a:t>cigarette_use</a:t>
                      </a:r>
                    </a:p>
                  </a:txBody>
                  <a:tcPr marL="9525" marR="9525" marT="9525" marB="0" anchor="b">
                    <a:lnL>
                      <a:noFill/>
                    </a:lnL>
                    <a:lnR>
                      <a:noFill/>
                    </a:lnR>
                    <a:lnT>
                      <a:noFill/>
                    </a:lnT>
                    <a:lnB>
                      <a:noFill/>
                    </a:lnB>
                  </a:tcPr>
                </a:tc>
                <a:tc hMerge="1">
                  <a:txBody>
                    <a:bodyPr/>
                    <a:lstStyle/>
                    <a:p>
                      <a:endParaRPr lang="en-US"/>
                    </a:p>
                  </a:txBody>
                  <a:tcPr/>
                </a:tc>
              </a:tr>
              <a:tr h="266700">
                <a:tc>
                  <a:txBody>
                    <a:bodyPr/>
                    <a:lstStyle/>
                    <a:p>
                      <a:pPr algn="ctr" fontAlgn="b"/>
                      <a:r>
                        <a:rPr lang="en-US" sz="1600" b="1" i="0" u="none" strike="noStrike">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No</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Yes</a:t>
                      </a:r>
                    </a:p>
                  </a:txBody>
                  <a:tcPr marL="9525" marR="9525" marT="9525" marB="0" anchor="b">
                    <a:lnL>
                      <a:noFill/>
                    </a:lnL>
                    <a:lnR>
                      <a:noFill/>
                    </a:lnR>
                    <a:lnT>
                      <a:noFill/>
                    </a:lnT>
                    <a:lnB>
                      <a:noFill/>
                    </a:lnB>
                  </a:tcPr>
                </a:tc>
              </a:tr>
              <a:tr h="266700">
                <a:tc>
                  <a:txBody>
                    <a:bodyPr/>
                    <a:lstStyle/>
                    <a:p>
                      <a:pPr algn="ctr" fontAlgn="b"/>
                      <a:r>
                        <a:rPr lang="en-US" sz="1600" b="1" i="0" u="none" strike="noStrike" dirty="0">
                          <a:solidFill>
                            <a:srgbClr val="000000"/>
                          </a:solidFill>
                          <a:effectLst/>
                          <a:latin typeface="Calibri" panose="020F0502020204030204" pitchFamily="34" charset="0"/>
                        </a:rPr>
                        <a:t>LW</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946960</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173228</a:t>
                      </a:r>
                    </a:p>
                  </a:txBody>
                  <a:tcPr marL="9525" marR="9525" marT="9525" marB="0" anchor="b">
                    <a:lnL>
                      <a:noFill/>
                    </a:lnL>
                    <a:lnR>
                      <a:noFill/>
                    </a:lnR>
                    <a:lnT>
                      <a:noFill/>
                    </a:lnT>
                    <a:lnB>
                      <a:noFill/>
                    </a:lnB>
                  </a:tcPr>
                </a:tc>
              </a:tr>
              <a:tr h="266700">
                <a:tc>
                  <a:txBody>
                    <a:bodyPr/>
                    <a:lstStyle/>
                    <a:p>
                      <a:pPr algn="ctr" fontAlgn="b"/>
                      <a:r>
                        <a:rPr lang="en-US" sz="1600" b="1" i="0" u="none" strike="noStrike">
                          <a:solidFill>
                            <a:srgbClr val="000000"/>
                          </a:solidFill>
                          <a:effectLst/>
                          <a:latin typeface="Calibri" panose="020F0502020204030204" pitchFamily="34" charset="0"/>
                        </a:rPr>
                        <a:t>NW</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11650000</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1252258</a:t>
                      </a:r>
                    </a:p>
                  </a:txBody>
                  <a:tcPr marL="9525" marR="9525" marT="9525" marB="0" anchor="b">
                    <a:lnL>
                      <a:noFill/>
                    </a:lnL>
                    <a:lnR>
                      <a:noFill/>
                    </a:lnR>
                    <a:lnT>
                      <a:noFill/>
                    </a:lnT>
                    <a:lnB>
                      <a:noFill/>
                    </a:lnB>
                  </a:tcPr>
                </a:tc>
              </a:tr>
            </a:tbl>
          </a:graphicData>
        </a:graphic>
      </p:graphicFrame>
      <p:graphicFrame>
        <p:nvGraphicFramePr>
          <p:cNvPr id="4" name="Table 3"/>
          <p:cNvGraphicFramePr>
            <a:graphicFrameLocks noGrp="1"/>
          </p:cNvGraphicFramePr>
          <p:nvPr>
            <p:extLst/>
          </p:nvPr>
        </p:nvGraphicFramePr>
        <p:xfrm>
          <a:off x="7201468" y="4113019"/>
          <a:ext cx="2438400" cy="1066800"/>
        </p:xfrm>
        <a:graphic>
          <a:graphicData uri="http://schemas.openxmlformats.org/drawingml/2006/table">
            <a:tbl>
              <a:tblPr/>
              <a:tblGrid>
                <a:gridCol w="678927"/>
                <a:gridCol w="937111"/>
                <a:gridCol w="822362"/>
              </a:tblGrid>
              <a:tr h="266700">
                <a:tc>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ctr" fontAlgn="b"/>
                      <a:r>
                        <a:rPr lang="en-US" sz="1600" b="1" i="0" u="none" strike="noStrike">
                          <a:solidFill>
                            <a:srgbClr val="000000"/>
                          </a:solidFill>
                          <a:effectLst/>
                          <a:latin typeface="Calibri" panose="020F0502020204030204" pitchFamily="34" charset="0"/>
                        </a:rPr>
                        <a:t>alcohol_use</a:t>
                      </a:r>
                    </a:p>
                  </a:txBody>
                  <a:tcPr marL="9525" marR="9525" marT="9525" marB="0" anchor="b">
                    <a:lnL>
                      <a:noFill/>
                    </a:lnL>
                    <a:lnR>
                      <a:noFill/>
                    </a:lnR>
                    <a:lnT>
                      <a:noFill/>
                    </a:lnT>
                    <a:lnB>
                      <a:noFill/>
                    </a:lnB>
                  </a:tcPr>
                </a:tc>
                <a:tc hMerge="1">
                  <a:txBody>
                    <a:bodyPr/>
                    <a:lstStyle/>
                    <a:p>
                      <a:endParaRPr lang="en-US"/>
                    </a:p>
                  </a:txBody>
                  <a:tcPr/>
                </a:tc>
              </a:tr>
              <a:tr h="266700">
                <a:tc>
                  <a:txBody>
                    <a:bodyPr/>
                    <a:lstStyle/>
                    <a:p>
                      <a:pPr algn="ctr" fontAlgn="b"/>
                      <a:r>
                        <a:rPr lang="en-US" sz="1600" b="1" i="0" u="none" strike="noStrike">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No</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Yes</a:t>
                      </a:r>
                    </a:p>
                  </a:txBody>
                  <a:tcPr marL="9525" marR="9525" marT="9525" marB="0" anchor="b">
                    <a:lnL>
                      <a:noFill/>
                    </a:lnL>
                    <a:lnR>
                      <a:noFill/>
                    </a:lnR>
                    <a:lnT>
                      <a:noFill/>
                    </a:lnT>
                    <a:lnB>
                      <a:noFill/>
                    </a:lnB>
                  </a:tcPr>
                </a:tc>
              </a:tr>
              <a:tr h="266700">
                <a:tc>
                  <a:txBody>
                    <a:bodyPr/>
                    <a:lstStyle/>
                    <a:p>
                      <a:pPr algn="ctr" fontAlgn="b"/>
                      <a:r>
                        <a:rPr lang="en-US" sz="1600" b="1" i="0" u="none" strike="noStrike">
                          <a:solidFill>
                            <a:srgbClr val="000000"/>
                          </a:solidFill>
                          <a:effectLst/>
                          <a:latin typeface="Calibri" panose="020F0502020204030204" pitchFamily="34" charset="0"/>
                        </a:rPr>
                        <a:t>LW</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4115033</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273060</a:t>
                      </a:r>
                    </a:p>
                  </a:txBody>
                  <a:tcPr marL="9525" marR="9525" marT="9525" marB="0" anchor="b">
                    <a:lnL>
                      <a:noFill/>
                    </a:lnL>
                    <a:lnR>
                      <a:noFill/>
                    </a:lnR>
                    <a:lnT>
                      <a:noFill/>
                    </a:lnT>
                    <a:lnB>
                      <a:noFill/>
                    </a:lnB>
                  </a:tcPr>
                </a:tc>
              </a:tr>
              <a:tr h="266700">
                <a:tc>
                  <a:txBody>
                    <a:bodyPr/>
                    <a:lstStyle/>
                    <a:p>
                      <a:pPr algn="ctr" fontAlgn="b"/>
                      <a:r>
                        <a:rPr lang="en-US" sz="1600" b="1" i="0" u="none" strike="noStrike" dirty="0">
                          <a:solidFill>
                            <a:srgbClr val="000000"/>
                          </a:solidFill>
                          <a:effectLst/>
                          <a:latin typeface="Calibri" panose="020F0502020204030204" pitchFamily="34" charset="0"/>
                        </a:rPr>
                        <a:t>NW</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53230000</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1955001</a:t>
                      </a:r>
                    </a:p>
                  </a:txBody>
                  <a:tcPr marL="9525" marR="9525" marT="9525" marB="0" anchor="b">
                    <a:lnL>
                      <a:noFill/>
                    </a:lnL>
                    <a:lnR>
                      <a:noFill/>
                    </a:lnR>
                    <a:lnT>
                      <a:noFill/>
                    </a:lnT>
                    <a:lnB>
                      <a:noFill/>
                    </a:lnB>
                  </a:tcPr>
                </a:tc>
              </a:tr>
            </a:tbl>
          </a:graphicData>
        </a:graphic>
      </p:graphicFrame>
      <p:sp>
        <p:nvSpPr>
          <p:cNvPr id="9" name="Rectangle 8"/>
          <p:cNvSpPr/>
          <p:nvPr/>
        </p:nvSpPr>
        <p:spPr>
          <a:xfrm>
            <a:off x="3266364" y="5420496"/>
            <a:ext cx="6096000" cy="584775"/>
          </a:xfrm>
          <a:prstGeom prst="rect">
            <a:avLst/>
          </a:prstGeom>
        </p:spPr>
        <p:txBody>
          <a:bodyPr>
            <a:spAutoFit/>
          </a:bodyPr>
          <a:lstStyle/>
          <a:p>
            <a:pPr lvl="0" algn="ctr"/>
            <a:r>
              <a:rPr lang="en-US" sz="1600" dirty="0">
                <a:solidFill>
                  <a:prstClr val="black"/>
                </a:solidFill>
              </a:rPr>
              <a:t>Low birthweight is associated with mother’ </a:t>
            </a:r>
            <a:r>
              <a:rPr lang="en-US" sz="1600" dirty="0" smtClean="0">
                <a:solidFill>
                  <a:prstClr val="black"/>
                </a:solidFill>
              </a:rPr>
              <a:t>cigarette use and alcohol use </a:t>
            </a:r>
            <a:r>
              <a:rPr lang="en-US" sz="1600" dirty="0">
                <a:solidFill>
                  <a:prstClr val="black"/>
                </a:solidFill>
              </a:rPr>
              <a:t>( chi square test, p &lt;0.001)</a:t>
            </a:r>
          </a:p>
        </p:txBody>
      </p:sp>
    </p:spTree>
    <p:extLst>
      <p:ext uri="{BB962C8B-B14F-4D97-AF65-F5344CB8AC3E}">
        <p14:creationId xmlns:p14="http://schemas.microsoft.com/office/powerpoint/2010/main" val="28340261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3449218" y="459888"/>
          <a:ext cx="4057641" cy="34024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nvPr>
        </p:nvGraphicFramePr>
        <p:xfrm>
          <a:off x="3738138" y="4187946"/>
          <a:ext cx="5173849" cy="1032426"/>
        </p:xfrm>
        <a:graphic>
          <a:graphicData uri="http://schemas.openxmlformats.org/drawingml/2006/table">
            <a:tbl>
              <a:tblPr/>
              <a:tblGrid>
                <a:gridCol w="1000781"/>
                <a:gridCol w="1227373"/>
                <a:gridCol w="1397317"/>
                <a:gridCol w="1548378"/>
              </a:tblGrid>
              <a:tr h="332476">
                <a:tc>
                  <a:txBody>
                    <a:bodyPr/>
                    <a:lstStyle/>
                    <a:p>
                      <a:pPr algn="ctr" fontAlgn="b"/>
                      <a:r>
                        <a:rPr lang="en-US" sz="1600" b="1"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&lt;32W</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32W-37W</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&gt;37W</a:t>
                      </a:r>
                    </a:p>
                  </a:txBody>
                  <a:tcPr marL="9525" marR="9525" marT="9525" marB="0" anchor="b">
                    <a:lnL>
                      <a:noFill/>
                    </a:lnL>
                    <a:lnR>
                      <a:noFill/>
                    </a:lnR>
                    <a:lnT>
                      <a:noFill/>
                    </a:lnT>
                    <a:lnB>
                      <a:noFill/>
                    </a:lnB>
                  </a:tcPr>
                </a:tc>
              </a:tr>
              <a:tr h="349975">
                <a:tc>
                  <a:txBody>
                    <a:bodyPr/>
                    <a:lstStyle/>
                    <a:p>
                      <a:pPr algn="ctr" fontAlgn="b"/>
                      <a:r>
                        <a:rPr lang="en-US" sz="1600" b="1" i="0" u="none" strike="noStrike">
                          <a:solidFill>
                            <a:srgbClr val="000000"/>
                          </a:solidFill>
                          <a:effectLst/>
                          <a:latin typeface="Calibri" panose="020F0502020204030204" pitchFamily="34" charset="0"/>
                        </a:rPr>
                        <a:t>LW</a:t>
                      </a:r>
                    </a:p>
                  </a:txBody>
                  <a:tcPr marL="9525" marR="9525" marT="9525" marB="0" anchor="b">
                    <a:lnL>
                      <a:noFill/>
                    </a:lnL>
                    <a:lnR>
                      <a:noFill/>
                    </a:lnR>
                    <a:lnT>
                      <a:noFill/>
                    </a:lnT>
                    <a:lnB>
                      <a:noFill/>
                    </a:lnB>
                  </a:tcPr>
                </a:tc>
                <a:tc>
                  <a:txBody>
                    <a:bodyPr/>
                    <a:lstStyle/>
                    <a:p>
                      <a:pPr algn="ctr" fontAlgn="b"/>
                      <a:r>
                        <a:rPr lang="en-US" sz="1600" b="1" i="0" u="none" strike="noStrike" dirty="0" smtClean="0">
                          <a:solidFill>
                            <a:srgbClr val="000000"/>
                          </a:solidFill>
                          <a:effectLst/>
                          <a:latin typeface="Calibri" panose="020F0502020204030204" pitchFamily="34" charset="0"/>
                        </a:rPr>
                        <a:t>2679375</a:t>
                      </a:r>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4133532</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2836817</a:t>
                      </a:r>
                    </a:p>
                  </a:txBody>
                  <a:tcPr marL="9525" marR="9525" marT="9525" marB="0" anchor="b">
                    <a:lnL>
                      <a:noFill/>
                    </a:lnL>
                    <a:lnR>
                      <a:noFill/>
                    </a:lnR>
                    <a:lnT>
                      <a:noFill/>
                    </a:lnT>
                    <a:lnB>
                      <a:noFill/>
                    </a:lnB>
                  </a:tcPr>
                </a:tc>
              </a:tr>
              <a:tr h="349975">
                <a:tc>
                  <a:txBody>
                    <a:bodyPr/>
                    <a:lstStyle/>
                    <a:p>
                      <a:pPr algn="ctr" fontAlgn="b"/>
                      <a:r>
                        <a:rPr lang="en-US" sz="1600" b="1" i="0" u="none" strike="noStrike">
                          <a:solidFill>
                            <a:srgbClr val="000000"/>
                          </a:solidFill>
                          <a:effectLst/>
                          <a:latin typeface="Calibri" panose="020F0502020204030204" pitchFamily="34" charset="0"/>
                        </a:rPr>
                        <a:t>NW</a:t>
                      </a:r>
                    </a:p>
                  </a:txBody>
                  <a:tcPr marL="9525" marR="9525" marT="9525" marB="0" anchor="b">
                    <a:lnL>
                      <a:noFill/>
                    </a:lnL>
                    <a:lnR>
                      <a:noFill/>
                    </a:lnR>
                    <a:lnT>
                      <a:noFill/>
                    </a:lnT>
                    <a:lnB>
                      <a:noFill/>
                    </a:lnB>
                  </a:tcPr>
                </a:tc>
                <a:tc>
                  <a:txBody>
                    <a:bodyPr/>
                    <a:lstStyle/>
                    <a:p>
                      <a:pPr algn="ctr" fontAlgn="b"/>
                      <a:r>
                        <a:rPr lang="en-US" sz="1600" b="1" i="0" u="none" strike="noStrike" dirty="0" smtClean="0">
                          <a:solidFill>
                            <a:srgbClr val="000000"/>
                          </a:solidFill>
                          <a:effectLst/>
                          <a:latin typeface="Calibri" panose="020F0502020204030204" pitchFamily="34" charset="0"/>
                        </a:rPr>
                        <a:t>5172469</a:t>
                      </a:r>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15460000</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107300000</a:t>
                      </a:r>
                    </a:p>
                  </a:txBody>
                  <a:tcPr marL="9525" marR="9525" marT="9525" marB="0" anchor="b">
                    <a:lnL>
                      <a:noFill/>
                    </a:lnL>
                    <a:lnR>
                      <a:noFill/>
                    </a:lnR>
                    <a:lnT>
                      <a:noFill/>
                    </a:lnT>
                    <a:lnB>
                      <a:noFill/>
                    </a:lnB>
                  </a:tcPr>
                </a:tc>
              </a:tr>
            </a:tbl>
          </a:graphicData>
        </a:graphic>
      </p:graphicFrame>
      <p:sp>
        <p:nvSpPr>
          <p:cNvPr id="8" name="Rectangle 7"/>
          <p:cNvSpPr/>
          <p:nvPr/>
        </p:nvSpPr>
        <p:spPr>
          <a:xfrm>
            <a:off x="2201839" y="5220371"/>
            <a:ext cx="6096000" cy="584775"/>
          </a:xfrm>
          <a:prstGeom prst="rect">
            <a:avLst/>
          </a:prstGeom>
        </p:spPr>
        <p:txBody>
          <a:bodyPr>
            <a:spAutoFit/>
          </a:bodyPr>
          <a:lstStyle/>
          <a:p>
            <a:pPr lvl="0" algn="ctr"/>
            <a:r>
              <a:rPr lang="en-US" sz="1600" dirty="0">
                <a:solidFill>
                  <a:prstClr val="black"/>
                </a:solidFill>
              </a:rPr>
              <a:t>Low birthweight is associated with </a:t>
            </a:r>
            <a:r>
              <a:rPr lang="en-US" sz="1600" dirty="0" smtClean="0">
                <a:solidFill>
                  <a:prstClr val="black"/>
                </a:solidFill>
              </a:rPr>
              <a:t>mother’s gestation weeks( </a:t>
            </a:r>
            <a:r>
              <a:rPr lang="en-US" sz="1600" dirty="0">
                <a:solidFill>
                  <a:prstClr val="black"/>
                </a:solidFill>
              </a:rPr>
              <a:t>chi square test, p &lt;0.001)</a:t>
            </a:r>
          </a:p>
        </p:txBody>
      </p:sp>
    </p:spTree>
    <p:extLst>
      <p:ext uri="{BB962C8B-B14F-4D97-AF65-F5344CB8AC3E}">
        <p14:creationId xmlns:p14="http://schemas.microsoft.com/office/powerpoint/2010/main" val="36920049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1427992" y="1070756"/>
          <a:ext cx="4094328" cy="25416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nvPr>
        </p:nvGraphicFramePr>
        <p:xfrm>
          <a:off x="7181092" y="3815547"/>
          <a:ext cx="2730500" cy="1066800"/>
        </p:xfrm>
        <a:graphic>
          <a:graphicData uri="http://schemas.openxmlformats.org/drawingml/2006/table">
            <a:tbl>
              <a:tblPr/>
              <a:tblGrid>
                <a:gridCol w="674706"/>
                <a:gridCol w="1000972"/>
                <a:gridCol w="1054822"/>
              </a:tblGrid>
              <a:tr h="266700">
                <a:tc>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born_dead</a:t>
                      </a:r>
                    </a:p>
                  </a:txBody>
                  <a:tcPr marL="9525" marR="9525" marT="9525" marB="0" anchor="b">
                    <a:lnL>
                      <a:noFill/>
                    </a:lnL>
                    <a:lnR>
                      <a:noFill/>
                    </a:lnR>
                    <a:lnT>
                      <a:noFill/>
                    </a:lnT>
                    <a:lnB>
                      <a:noFill/>
                    </a:lnB>
                  </a:tcPr>
                </a:tc>
                <a:tc>
                  <a:txBody>
                    <a:bodyPr/>
                    <a:lstStyle/>
                    <a:p>
                      <a:pPr algn="ctr" fontAlgn="b"/>
                      <a:endParaRPr lang="en-US" sz="16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266700">
                <a:tc>
                  <a:txBody>
                    <a:bodyPr/>
                    <a:lstStyle/>
                    <a:p>
                      <a:pPr algn="ctr" fontAlgn="b"/>
                      <a:r>
                        <a:rPr lang="en-US" sz="1600" b="1" i="0" u="none" strike="noStrike">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r>
                        <a:rPr lang="en-US" sz="1600" b="1" i="0" u="none" strike="noStrike" dirty="0" smtClean="0">
                          <a:solidFill>
                            <a:srgbClr val="000000"/>
                          </a:solidFill>
                          <a:effectLst/>
                          <a:latin typeface="Calibri" panose="020F0502020204030204" pitchFamily="34" charset="0"/>
                        </a:rPr>
                        <a:t>No</a:t>
                      </a:r>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600" b="1" i="0" u="none" strike="noStrike" dirty="0" smtClean="0">
                          <a:solidFill>
                            <a:srgbClr val="000000"/>
                          </a:solidFill>
                          <a:effectLst/>
                          <a:latin typeface="Calibri" panose="020F0502020204030204" pitchFamily="34" charset="0"/>
                        </a:rPr>
                        <a:t>Yes</a:t>
                      </a:r>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266700">
                <a:tc>
                  <a:txBody>
                    <a:bodyPr/>
                    <a:lstStyle/>
                    <a:p>
                      <a:pPr algn="ctr" fontAlgn="b"/>
                      <a:r>
                        <a:rPr lang="en-US" sz="1600" b="1" i="0" u="none" strike="noStrike">
                          <a:solidFill>
                            <a:srgbClr val="000000"/>
                          </a:solidFill>
                          <a:effectLst/>
                          <a:latin typeface="Calibri" panose="020F0502020204030204" pitchFamily="34" charset="0"/>
                        </a:rPr>
                        <a:t>LW</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8902549</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747175</a:t>
                      </a:r>
                    </a:p>
                  </a:txBody>
                  <a:tcPr marL="9525" marR="9525" marT="9525" marB="0" anchor="b">
                    <a:lnL>
                      <a:noFill/>
                    </a:lnL>
                    <a:lnR>
                      <a:noFill/>
                    </a:lnR>
                    <a:lnT>
                      <a:noFill/>
                    </a:lnT>
                    <a:lnB>
                      <a:noFill/>
                    </a:lnB>
                  </a:tcPr>
                </a:tc>
              </a:tr>
              <a:tr h="266700">
                <a:tc>
                  <a:txBody>
                    <a:bodyPr/>
                    <a:lstStyle/>
                    <a:p>
                      <a:pPr algn="ctr" fontAlgn="b"/>
                      <a:r>
                        <a:rPr lang="en-US" sz="1600" b="1" i="0" u="none" strike="noStrike">
                          <a:solidFill>
                            <a:srgbClr val="000000"/>
                          </a:solidFill>
                          <a:effectLst/>
                          <a:latin typeface="Calibri" panose="020F0502020204030204" pitchFamily="34" charset="0"/>
                        </a:rPr>
                        <a:t>NW</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1.19E+08</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8577437</a:t>
                      </a:r>
                    </a:p>
                  </a:txBody>
                  <a:tcPr marL="9525" marR="9525" marT="9525" marB="0" anchor="b">
                    <a:lnL>
                      <a:noFill/>
                    </a:lnL>
                    <a:lnR>
                      <a:noFill/>
                    </a:lnR>
                    <a:lnT>
                      <a:noFill/>
                    </a:lnT>
                    <a:lnB>
                      <a:noFill/>
                    </a:lnB>
                  </a:tcPr>
                </a:tc>
              </a:tr>
            </a:tbl>
          </a:graphicData>
        </a:graphic>
      </p:graphicFrame>
      <p:graphicFrame>
        <p:nvGraphicFramePr>
          <p:cNvPr id="7" name="Table 6"/>
          <p:cNvGraphicFramePr>
            <a:graphicFrameLocks noGrp="1"/>
          </p:cNvGraphicFramePr>
          <p:nvPr>
            <p:extLst/>
          </p:nvPr>
        </p:nvGraphicFramePr>
        <p:xfrm>
          <a:off x="2109906" y="3815547"/>
          <a:ext cx="2730500" cy="1066800"/>
        </p:xfrm>
        <a:graphic>
          <a:graphicData uri="http://schemas.openxmlformats.org/drawingml/2006/table">
            <a:tbl>
              <a:tblPr/>
              <a:tblGrid>
                <a:gridCol w="675490"/>
                <a:gridCol w="998963"/>
                <a:gridCol w="1056047"/>
              </a:tblGrid>
              <a:tr h="266700">
                <a:tc>
                  <a:txBody>
                    <a:bodyPr/>
                    <a:lstStyle/>
                    <a:p>
                      <a:pPr algn="l" fontAlgn="b"/>
                      <a:endParaRPr lang="en-US" sz="16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r>
                        <a:rPr lang="en-US" sz="1600" b="1" i="0" u="none" strike="noStrike">
                          <a:solidFill>
                            <a:srgbClr val="000000"/>
                          </a:solidFill>
                          <a:effectLst/>
                          <a:latin typeface="Calibri" panose="020F0502020204030204" pitchFamily="34" charset="0"/>
                        </a:rPr>
                        <a:t>born_alive_dead</a:t>
                      </a:r>
                    </a:p>
                  </a:txBody>
                  <a:tcPr marL="9525" marR="9525" marT="9525" marB="0" anchor="b">
                    <a:lnL>
                      <a:noFill/>
                    </a:lnL>
                    <a:lnR>
                      <a:noFill/>
                    </a:lnR>
                    <a:lnT>
                      <a:noFill/>
                    </a:lnT>
                    <a:lnB>
                      <a:noFill/>
                    </a:lnB>
                  </a:tcPr>
                </a:tc>
                <a:tc hMerge="1">
                  <a:txBody>
                    <a:bodyPr/>
                    <a:lstStyle/>
                    <a:p>
                      <a:endParaRPr lang="en-US"/>
                    </a:p>
                  </a:txBody>
                  <a:tcPr/>
                </a:tc>
              </a:tr>
              <a:tr h="266700">
                <a:tc>
                  <a:txBody>
                    <a:bodyPr/>
                    <a:lstStyle/>
                    <a:p>
                      <a:pPr algn="l" fontAlgn="b"/>
                      <a:r>
                        <a:rPr lang="en-US" sz="1600" b="1" i="0" u="none" strike="noStrike">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r>
                        <a:rPr lang="en-US" sz="1600" b="1" i="0" u="none" strike="noStrike" dirty="0" smtClean="0">
                          <a:solidFill>
                            <a:srgbClr val="000000"/>
                          </a:solidFill>
                          <a:effectLst/>
                          <a:latin typeface="Calibri" panose="020F0502020204030204" pitchFamily="34" charset="0"/>
                        </a:rPr>
                        <a:t>No</a:t>
                      </a:r>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600" b="1" i="0" u="none" strike="noStrike" dirty="0" smtClean="0">
                          <a:solidFill>
                            <a:srgbClr val="000000"/>
                          </a:solidFill>
                          <a:effectLst/>
                          <a:latin typeface="Calibri" panose="020F0502020204030204" pitchFamily="34" charset="0"/>
                        </a:rPr>
                        <a:t>Yes</a:t>
                      </a:r>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266700">
                <a:tc>
                  <a:txBody>
                    <a:bodyPr/>
                    <a:lstStyle/>
                    <a:p>
                      <a:pPr algn="l" fontAlgn="b"/>
                      <a:r>
                        <a:rPr lang="en-US" sz="1600" b="1" i="0" u="none" strike="noStrike">
                          <a:solidFill>
                            <a:srgbClr val="000000"/>
                          </a:solidFill>
                          <a:effectLst/>
                          <a:latin typeface="Calibri" panose="020F0502020204030204" pitchFamily="34" charset="0"/>
                        </a:rPr>
                        <a:t>LW</a:t>
                      </a:r>
                    </a:p>
                  </a:txBody>
                  <a:tcPr marL="9525" marR="9525" marT="9525" marB="0" anchor="b">
                    <a:lnL>
                      <a:noFill/>
                    </a:lnL>
                    <a:lnR>
                      <a:noFill/>
                    </a:lnR>
                    <a:lnT>
                      <a:noFill/>
                    </a:lnT>
                    <a:lnB>
                      <a:noFill/>
                    </a:lnB>
                  </a:tcPr>
                </a:tc>
                <a:tc>
                  <a:txBody>
                    <a:bodyPr/>
                    <a:lstStyle/>
                    <a:p>
                      <a:pPr algn="r" fontAlgn="b"/>
                      <a:r>
                        <a:rPr lang="en-US" sz="1600" b="1" i="0" u="none" strike="noStrike">
                          <a:solidFill>
                            <a:srgbClr val="000000"/>
                          </a:solidFill>
                          <a:effectLst/>
                          <a:latin typeface="Calibri" panose="020F0502020204030204" pitchFamily="34" charset="0"/>
                        </a:rPr>
                        <a:t>9246353</a:t>
                      </a:r>
                    </a:p>
                  </a:txBody>
                  <a:tcPr marL="9525" marR="9525" marT="9525" marB="0" anchor="b">
                    <a:lnL>
                      <a:noFill/>
                    </a:lnL>
                    <a:lnR>
                      <a:noFill/>
                    </a:lnR>
                    <a:lnT>
                      <a:noFill/>
                    </a:lnT>
                    <a:lnB>
                      <a:noFill/>
                    </a:lnB>
                  </a:tcPr>
                </a:tc>
                <a:tc>
                  <a:txBody>
                    <a:bodyPr/>
                    <a:lstStyle/>
                    <a:p>
                      <a:pPr algn="r" fontAlgn="b"/>
                      <a:r>
                        <a:rPr lang="en-US" sz="1600" b="1" i="0" u="none" strike="noStrike">
                          <a:solidFill>
                            <a:srgbClr val="000000"/>
                          </a:solidFill>
                          <a:effectLst/>
                          <a:latin typeface="Calibri" panose="020F0502020204030204" pitchFamily="34" charset="0"/>
                        </a:rPr>
                        <a:t>403371</a:t>
                      </a:r>
                    </a:p>
                  </a:txBody>
                  <a:tcPr marL="9525" marR="9525" marT="9525" marB="0" anchor="b">
                    <a:lnL>
                      <a:noFill/>
                    </a:lnL>
                    <a:lnR>
                      <a:noFill/>
                    </a:lnR>
                    <a:lnT>
                      <a:noFill/>
                    </a:lnT>
                    <a:lnB>
                      <a:noFill/>
                    </a:lnB>
                  </a:tcPr>
                </a:tc>
              </a:tr>
              <a:tr h="266700">
                <a:tc>
                  <a:txBody>
                    <a:bodyPr/>
                    <a:lstStyle/>
                    <a:p>
                      <a:pPr algn="l" fontAlgn="b"/>
                      <a:r>
                        <a:rPr lang="en-US" sz="1600" b="1" i="0" u="none" strike="noStrike">
                          <a:solidFill>
                            <a:srgbClr val="000000"/>
                          </a:solidFill>
                          <a:effectLst/>
                          <a:latin typeface="Calibri" panose="020F0502020204030204" pitchFamily="34" charset="0"/>
                        </a:rPr>
                        <a:t>NW</a:t>
                      </a:r>
                    </a:p>
                  </a:txBody>
                  <a:tcPr marL="9525" marR="9525" marT="9525" marB="0" anchor="b">
                    <a:lnL>
                      <a:noFill/>
                    </a:lnL>
                    <a:lnR>
                      <a:noFill/>
                    </a:lnR>
                    <a:lnT>
                      <a:noFill/>
                    </a:lnT>
                    <a:lnB>
                      <a:noFill/>
                    </a:lnB>
                  </a:tcPr>
                </a:tc>
                <a:tc>
                  <a:txBody>
                    <a:bodyPr/>
                    <a:lstStyle/>
                    <a:p>
                      <a:pPr algn="r" fontAlgn="b"/>
                      <a:r>
                        <a:rPr lang="en-US" sz="1600" b="1" i="0" u="none" strike="noStrike">
                          <a:solidFill>
                            <a:srgbClr val="000000"/>
                          </a:solidFill>
                          <a:effectLst/>
                          <a:latin typeface="Calibri" panose="020F0502020204030204" pitchFamily="34" charset="0"/>
                        </a:rPr>
                        <a:t>1.25E+08</a:t>
                      </a:r>
                    </a:p>
                  </a:txBody>
                  <a:tcPr marL="9525" marR="9525" marT="9525" marB="0" anchor="b">
                    <a:lnL>
                      <a:noFill/>
                    </a:lnL>
                    <a:lnR>
                      <a:noFill/>
                    </a:lnR>
                    <a:lnT>
                      <a:noFill/>
                    </a:lnT>
                    <a:lnB>
                      <a:noFill/>
                    </a:lnB>
                  </a:tcPr>
                </a:tc>
                <a:tc>
                  <a:txBody>
                    <a:bodyPr/>
                    <a:lstStyle/>
                    <a:p>
                      <a:pPr algn="r" fontAlgn="b"/>
                      <a:r>
                        <a:rPr lang="en-US" sz="1600" b="1" i="0" u="none" strike="noStrike" dirty="0">
                          <a:solidFill>
                            <a:srgbClr val="000000"/>
                          </a:solidFill>
                          <a:effectLst/>
                          <a:latin typeface="Calibri" panose="020F0502020204030204" pitchFamily="34" charset="0"/>
                        </a:rPr>
                        <a:t>3290624</a:t>
                      </a:r>
                    </a:p>
                  </a:txBody>
                  <a:tcPr marL="9525" marR="9525" marT="9525" marB="0" anchor="b">
                    <a:lnL>
                      <a:noFill/>
                    </a:lnL>
                    <a:lnR>
                      <a:noFill/>
                    </a:lnR>
                    <a:lnT>
                      <a:noFill/>
                    </a:lnT>
                    <a:lnB>
                      <a:noFill/>
                    </a:lnB>
                  </a:tcPr>
                </a:tc>
              </a:tr>
            </a:tbl>
          </a:graphicData>
        </a:graphic>
      </p:graphicFrame>
      <p:sp>
        <p:nvSpPr>
          <p:cNvPr id="8" name="Rectangle 7"/>
          <p:cNvSpPr/>
          <p:nvPr/>
        </p:nvSpPr>
        <p:spPr>
          <a:xfrm>
            <a:off x="2747750" y="5194661"/>
            <a:ext cx="6041408" cy="584775"/>
          </a:xfrm>
          <a:prstGeom prst="rect">
            <a:avLst/>
          </a:prstGeom>
        </p:spPr>
        <p:txBody>
          <a:bodyPr wrap="square">
            <a:spAutoFit/>
          </a:bodyPr>
          <a:lstStyle/>
          <a:p>
            <a:pPr lvl="0" algn="ctr"/>
            <a:r>
              <a:rPr lang="en-US" sz="1600" dirty="0">
                <a:solidFill>
                  <a:prstClr val="black"/>
                </a:solidFill>
              </a:rPr>
              <a:t>Low birthweight is associated with mother’s </a:t>
            </a:r>
            <a:r>
              <a:rPr lang="en-US" sz="1600" dirty="0" smtClean="0">
                <a:solidFill>
                  <a:prstClr val="black"/>
                </a:solidFill>
              </a:rPr>
              <a:t>dead baby delivery history( </a:t>
            </a:r>
            <a:r>
              <a:rPr lang="en-US" sz="1600" dirty="0">
                <a:solidFill>
                  <a:prstClr val="black"/>
                </a:solidFill>
              </a:rPr>
              <a:t>chi square test, p &lt;0.001)</a:t>
            </a:r>
          </a:p>
        </p:txBody>
      </p:sp>
      <p:graphicFrame>
        <p:nvGraphicFramePr>
          <p:cNvPr id="9" name="Chart 8"/>
          <p:cNvGraphicFramePr>
            <a:graphicFrameLocks/>
          </p:cNvGraphicFramePr>
          <p:nvPr>
            <p:extLst/>
          </p:nvPr>
        </p:nvGraphicFramePr>
        <p:xfrm>
          <a:off x="6291618" y="1070756"/>
          <a:ext cx="4339988" cy="25886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06022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3352325" y="788395"/>
          <a:ext cx="4470779" cy="2656967"/>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p:cNvSpPr/>
          <p:nvPr/>
        </p:nvSpPr>
        <p:spPr>
          <a:xfrm>
            <a:off x="3552912" y="180925"/>
            <a:ext cx="4574329" cy="369332"/>
          </a:xfrm>
          <a:prstGeom prst="rect">
            <a:avLst/>
          </a:prstGeom>
        </p:spPr>
        <p:txBody>
          <a:bodyPr wrap="none">
            <a:spAutoFit/>
          </a:bodyPr>
          <a:lstStyle/>
          <a:p>
            <a:r>
              <a:rPr lang="en-US" b="1" dirty="0"/>
              <a:t>LBW of Mother with different delivery History</a:t>
            </a:r>
            <a:endParaRPr lang="en-US" dirty="0"/>
          </a:p>
        </p:txBody>
      </p:sp>
      <p:graphicFrame>
        <p:nvGraphicFramePr>
          <p:cNvPr id="3" name="Table 2"/>
          <p:cNvGraphicFramePr>
            <a:graphicFrameLocks noGrp="1"/>
          </p:cNvGraphicFramePr>
          <p:nvPr>
            <p:extLst/>
          </p:nvPr>
        </p:nvGraphicFramePr>
        <p:xfrm>
          <a:off x="3573626" y="3445362"/>
          <a:ext cx="4249478" cy="1066800"/>
        </p:xfrm>
        <a:graphic>
          <a:graphicData uri="http://schemas.openxmlformats.org/drawingml/2006/table">
            <a:tbl>
              <a:tblPr/>
              <a:tblGrid>
                <a:gridCol w="1050045"/>
                <a:gridCol w="1557813"/>
                <a:gridCol w="1641620"/>
              </a:tblGrid>
              <a:tr h="266700">
                <a:tc>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600" b="1" i="0" u="none" strike="noStrike" dirty="0" err="1">
                          <a:solidFill>
                            <a:srgbClr val="000000"/>
                          </a:solidFill>
                          <a:effectLst/>
                          <a:latin typeface="Calibri" panose="020F0502020204030204" pitchFamily="34" charset="0"/>
                        </a:rPr>
                        <a:t>born_alive_alive</a:t>
                      </a:r>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266700">
                <a:tc>
                  <a:txBody>
                    <a:bodyPr/>
                    <a:lstStyle/>
                    <a:p>
                      <a:pPr algn="ctr" fontAlgn="b"/>
                      <a:r>
                        <a:rPr lang="en-US" sz="1600" b="1"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ctr" fontAlgn="b"/>
                      <a:r>
                        <a:rPr lang="en-US" sz="1600" b="1" i="0" u="none" strike="noStrike" dirty="0" smtClean="0">
                          <a:solidFill>
                            <a:srgbClr val="000000"/>
                          </a:solidFill>
                          <a:effectLst/>
                          <a:latin typeface="Calibri" panose="020F0502020204030204" pitchFamily="34" charset="0"/>
                        </a:rPr>
                        <a:t>No</a:t>
                      </a:r>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600" b="1" i="0" u="none" strike="noStrike" dirty="0" smtClean="0">
                          <a:solidFill>
                            <a:srgbClr val="000000"/>
                          </a:solidFill>
                          <a:effectLst/>
                          <a:latin typeface="Calibri" panose="020F0502020204030204" pitchFamily="34" charset="0"/>
                        </a:rPr>
                        <a:t>Yes</a:t>
                      </a:r>
                      <a:endParaRPr lang="en-US" sz="16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266700">
                <a:tc>
                  <a:txBody>
                    <a:bodyPr/>
                    <a:lstStyle/>
                    <a:p>
                      <a:pPr algn="ctr" fontAlgn="b"/>
                      <a:r>
                        <a:rPr lang="en-US" sz="1600" b="1" i="0" u="none" strike="noStrike">
                          <a:solidFill>
                            <a:srgbClr val="000000"/>
                          </a:solidFill>
                          <a:effectLst/>
                          <a:latin typeface="Calibri" panose="020F0502020204030204" pitchFamily="34" charset="0"/>
                        </a:rPr>
                        <a:t>LW</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4823407</a:t>
                      </a:r>
                    </a:p>
                  </a:txBody>
                  <a:tcPr marL="9525" marR="9525" marT="9525" marB="0" anchor="b">
                    <a:lnL>
                      <a:noFill/>
                    </a:lnL>
                    <a:lnR>
                      <a:noFill/>
                    </a:lnR>
                    <a:lnT>
                      <a:noFill/>
                    </a:lnT>
                    <a:lnB>
                      <a:noFill/>
                    </a:lnB>
                  </a:tcPr>
                </a:tc>
                <a:tc>
                  <a:txBody>
                    <a:bodyPr/>
                    <a:lstStyle/>
                    <a:p>
                      <a:pPr algn="ctr" fontAlgn="b"/>
                      <a:r>
                        <a:rPr lang="en-US" sz="1600" b="1" i="0" u="none" strike="noStrike">
                          <a:solidFill>
                            <a:srgbClr val="000000"/>
                          </a:solidFill>
                          <a:effectLst/>
                          <a:latin typeface="Calibri" panose="020F0502020204030204" pitchFamily="34" charset="0"/>
                        </a:rPr>
                        <a:t>4826317</a:t>
                      </a:r>
                    </a:p>
                  </a:txBody>
                  <a:tcPr marL="9525" marR="9525" marT="9525" marB="0" anchor="b">
                    <a:lnL>
                      <a:noFill/>
                    </a:lnL>
                    <a:lnR>
                      <a:noFill/>
                    </a:lnR>
                    <a:lnT>
                      <a:noFill/>
                    </a:lnT>
                    <a:lnB>
                      <a:noFill/>
                    </a:lnB>
                  </a:tcPr>
                </a:tc>
              </a:tr>
              <a:tr h="266700">
                <a:tc>
                  <a:txBody>
                    <a:bodyPr/>
                    <a:lstStyle/>
                    <a:p>
                      <a:pPr algn="ctr" fontAlgn="b"/>
                      <a:r>
                        <a:rPr lang="en-US" sz="1600" b="1" i="0" u="none" strike="noStrike">
                          <a:solidFill>
                            <a:srgbClr val="000000"/>
                          </a:solidFill>
                          <a:effectLst/>
                          <a:latin typeface="Calibri" panose="020F0502020204030204" pitchFamily="34" charset="0"/>
                        </a:rPr>
                        <a:t>NW</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60120000</a:t>
                      </a:r>
                    </a:p>
                  </a:txBody>
                  <a:tcPr marL="9525" marR="9525" marT="9525" marB="0" anchor="b">
                    <a:lnL>
                      <a:noFill/>
                    </a:lnL>
                    <a:lnR>
                      <a:noFill/>
                    </a:lnR>
                    <a:lnT>
                      <a:noFill/>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67850000</a:t>
                      </a:r>
                    </a:p>
                  </a:txBody>
                  <a:tcPr marL="9525" marR="9525" marT="9525" marB="0" anchor="b">
                    <a:lnL>
                      <a:noFill/>
                    </a:lnL>
                    <a:lnR>
                      <a:noFill/>
                    </a:lnR>
                    <a:lnT>
                      <a:noFill/>
                    </a:lnT>
                    <a:lnB>
                      <a:noFill/>
                    </a:lnB>
                  </a:tcPr>
                </a:tc>
              </a:tr>
            </a:tbl>
          </a:graphicData>
        </a:graphic>
      </p:graphicFrame>
      <p:sp>
        <p:nvSpPr>
          <p:cNvPr id="14" name="Rectangle 13"/>
          <p:cNvSpPr/>
          <p:nvPr/>
        </p:nvSpPr>
        <p:spPr>
          <a:xfrm>
            <a:off x="2539714" y="4760304"/>
            <a:ext cx="6096000" cy="646331"/>
          </a:xfrm>
          <a:prstGeom prst="rect">
            <a:avLst/>
          </a:prstGeom>
        </p:spPr>
        <p:txBody>
          <a:bodyPr>
            <a:spAutoFit/>
          </a:bodyPr>
          <a:lstStyle/>
          <a:p>
            <a:pPr lvl="0" algn="ctr"/>
            <a:r>
              <a:rPr lang="en-US" dirty="0">
                <a:solidFill>
                  <a:prstClr val="black"/>
                </a:solidFill>
              </a:rPr>
              <a:t>Low birthweight is associated with mother’s </a:t>
            </a:r>
            <a:r>
              <a:rPr lang="en-US" dirty="0" smtClean="0">
                <a:solidFill>
                  <a:prstClr val="black"/>
                </a:solidFill>
              </a:rPr>
              <a:t>living </a:t>
            </a:r>
            <a:r>
              <a:rPr lang="en-US" dirty="0">
                <a:solidFill>
                  <a:prstClr val="black"/>
                </a:solidFill>
              </a:rPr>
              <a:t>baby delivery history( chi square test, p &lt;0.001)</a:t>
            </a:r>
          </a:p>
        </p:txBody>
      </p:sp>
    </p:spTree>
    <p:extLst>
      <p:ext uri="{BB962C8B-B14F-4D97-AF65-F5344CB8AC3E}">
        <p14:creationId xmlns:p14="http://schemas.microsoft.com/office/powerpoint/2010/main" val="23389991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12540" y="1752529"/>
            <a:ext cx="7520760" cy="5013841"/>
          </a:xfrm>
          <a:prstGeom prst="rect">
            <a:avLst/>
          </a:prstGeom>
        </p:spPr>
      </p:pic>
      <p:sp>
        <p:nvSpPr>
          <p:cNvPr id="5" name="Rectangle 4"/>
          <p:cNvSpPr/>
          <p:nvPr/>
        </p:nvSpPr>
        <p:spPr>
          <a:xfrm>
            <a:off x="3709353" y="270134"/>
            <a:ext cx="4773294" cy="646331"/>
          </a:xfrm>
          <a:prstGeom prst="rect">
            <a:avLst/>
          </a:prstGeom>
        </p:spPr>
        <p:txBody>
          <a:bodyPr wrap="none">
            <a:spAutoFit/>
          </a:bodyPr>
          <a:lstStyle/>
          <a:p>
            <a:r>
              <a:rPr lang="en-US" sz="3600" dirty="0"/>
              <a:t>Linear regression model</a:t>
            </a:r>
          </a:p>
        </p:txBody>
      </p:sp>
      <p:sp>
        <p:nvSpPr>
          <p:cNvPr id="7" name="Rectangle 6"/>
          <p:cNvSpPr/>
          <p:nvPr/>
        </p:nvSpPr>
        <p:spPr>
          <a:xfrm>
            <a:off x="688085" y="854706"/>
            <a:ext cx="4169988" cy="461665"/>
          </a:xfrm>
          <a:prstGeom prst="rect">
            <a:avLst/>
          </a:prstGeom>
        </p:spPr>
        <p:txBody>
          <a:bodyPr wrap="none">
            <a:spAutoFit/>
          </a:bodyPr>
          <a:lstStyle/>
          <a:p>
            <a:pPr marL="457200" indent="-457200">
              <a:buFont typeface="Arial" panose="020B0604020202020204" pitchFamily="34" charset="0"/>
              <a:buChar char="•"/>
            </a:pPr>
            <a:r>
              <a:rPr lang="en-US" sz="2400" dirty="0"/>
              <a:t>Model Assumption checking</a:t>
            </a:r>
          </a:p>
        </p:txBody>
      </p:sp>
      <p:cxnSp>
        <p:nvCxnSpPr>
          <p:cNvPr id="9" name="Straight Connector 8"/>
          <p:cNvCxnSpPr/>
          <p:nvPr/>
        </p:nvCxnSpPr>
        <p:spPr>
          <a:xfrm flipV="1">
            <a:off x="2306472" y="2975212"/>
            <a:ext cx="3125337" cy="13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6000" y="2988859"/>
            <a:ext cx="30889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76794" y="1349784"/>
            <a:ext cx="2384692" cy="369332"/>
          </a:xfrm>
          <a:prstGeom prst="rect">
            <a:avLst/>
          </a:prstGeom>
        </p:spPr>
        <p:txBody>
          <a:bodyPr wrap="none">
            <a:spAutoFit/>
          </a:bodyPr>
          <a:lstStyle/>
          <a:p>
            <a:r>
              <a:rPr lang="en-US" dirty="0"/>
              <a:t>Maternal factors model</a:t>
            </a:r>
          </a:p>
        </p:txBody>
      </p:sp>
      <p:sp>
        <p:nvSpPr>
          <p:cNvPr id="14" name="Rectangle 13"/>
          <p:cNvSpPr/>
          <p:nvPr/>
        </p:nvSpPr>
        <p:spPr>
          <a:xfrm>
            <a:off x="6720113" y="1316371"/>
            <a:ext cx="1762534" cy="369332"/>
          </a:xfrm>
          <a:prstGeom prst="rect">
            <a:avLst/>
          </a:prstGeom>
        </p:spPr>
        <p:txBody>
          <a:bodyPr wrap="none">
            <a:spAutoFit/>
          </a:bodyPr>
          <a:lstStyle/>
          <a:p>
            <a:r>
              <a:rPr lang="en-US" dirty="0" smtClean="0"/>
              <a:t>All </a:t>
            </a:r>
            <a:r>
              <a:rPr lang="en-US" dirty="0"/>
              <a:t>factors model</a:t>
            </a:r>
          </a:p>
        </p:txBody>
      </p:sp>
    </p:spTree>
    <p:extLst>
      <p:ext uri="{BB962C8B-B14F-4D97-AF65-F5344CB8AC3E}">
        <p14:creationId xmlns:p14="http://schemas.microsoft.com/office/powerpoint/2010/main" val="4414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55875022"/>
              </p:ext>
            </p:extLst>
          </p:nvPr>
        </p:nvGraphicFramePr>
        <p:xfrm>
          <a:off x="399245" y="1313645"/>
          <a:ext cx="5924282" cy="3812147"/>
        </p:xfrm>
        <a:graphic>
          <a:graphicData uri="http://schemas.openxmlformats.org/drawingml/2006/chart">
            <c:chart xmlns:c="http://schemas.openxmlformats.org/drawingml/2006/chart" xmlns:r="http://schemas.openxmlformats.org/officeDocument/2006/relationships" r:id="rId2"/>
          </a:graphicData>
        </a:graphic>
      </p:graphicFrame>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594" y="2536121"/>
            <a:ext cx="4961783" cy="3452555"/>
          </a:xfrm>
          <a:prstGeom prst="rect">
            <a:avLst/>
          </a:prstGeom>
        </p:spPr>
      </p:pic>
      <p:graphicFrame>
        <p:nvGraphicFramePr>
          <p:cNvPr id="6" name="Chart 5"/>
          <p:cNvGraphicFramePr>
            <a:graphicFrameLocks/>
          </p:cNvGraphicFramePr>
          <p:nvPr>
            <p:extLst>
              <p:ext uri="{D42A27DB-BD31-4B8C-83A1-F6EECF244321}">
                <p14:modId xmlns:p14="http://schemas.microsoft.com/office/powerpoint/2010/main" val="3939288855"/>
              </p:ext>
            </p:extLst>
          </p:nvPr>
        </p:nvGraphicFramePr>
        <p:xfrm>
          <a:off x="625074" y="993833"/>
          <a:ext cx="5063544" cy="4227493"/>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3002508" y="321293"/>
            <a:ext cx="6960358" cy="461665"/>
          </a:xfrm>
          <a:prstGeom prst="rect">
            <a:avLst/>
          </a:prstGeom>
        </p:spPr>
        <p:txBody>
          <a:bodyPr wrap="square">
            <a:spAutoFit/>
          </a:bodyPr>
          <a:lstStyle/>
          <a:p>
            <a:r>
              <a:rPr lang="en-US" sz="2400" b="1" dirty="0" smtClean="0">
                <a:latin typeface="+mj-lt"/>
              </a:rPr>
              <a:t>Low Birth Weight Percentage from 1969 to 2008</a:t>
            </a:r>
            <a:endParaRPr lang="en-US" sz="2400" b="1" dirty="0">
              <a:latin typeface="+mj-lt"/>
            </a:endParaRPr>
          </a:p>
        </p:txBody>
      </p:sp>
    </p:spTree>
    <p:extLst>
      <p:ext uri="{BB962C8B-B14F-4D97-AF65-F5344CB8AC3E}">
        <p14:creationId xmlns:p14="http://schemas.microsoft.com/office/powerpoint/2010/main" val="4721821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76689" y="1373985"/>
            <a:ext cx="9664762" cy="461665"/>
          </a:xfrm>
          <a:prstGeom prst="rect">
            <a:avLst/>
          </a:prstGeom>
        </p:spPr>
        <p:txBody>
          <a:bodyPr wrap="none">
            <a:spAutoFit/>
          </a:bodyPr>
          <a:lstStyle/>
          <a:p>
            <a:pPr marL="285750" indent="-285750">
              <a:buFont typeface="Arial" panose="020B0604020202020204" pitchFamily="34" charset="0"/>
              <a:buChar char="•"/>
            </a:pPr>
            <a:r>
              <a:rPr lang="en-US" sz="2400" dirty="0"/>
              <a:t>Comparison of Maternal factors </a:t>
            </a:r>
            <a:r>
              <a:rPr lang="en-US" sz="2400" dirty="0" smtClean="0"/>
              <a:t>full model and  step wise selection </a:t>
            </a:r>
            <a:r>
              <a:rPr lang="en-US" sz="2400" dirty="0"/>
              <a:t>model</a:t>
            </a:r>
          </a:p>
        </p:txBody>
      </p:sp>
      <p:graphicFrame>
        <p:nvGraphicFramePr>
          <p:cNvPr id="7" name="Table 6"/>
          <p:cNvGraphicFramePr>
            <a:graphicFrameLocks noGrp="1"/>
          </p:cNvGraphicFramePr>
          <p:nvPr>
            <p:extLst/>
          </p:nvPr>
        </p:nvGraphicFramePr>
        <p:xfrm>
          <a:off x="1771770" y="1835650"/>
          <a:ext cx="7759890" cy="4389120"/>
        </p:xfrm>
        <a:graphic>
          <a:graphicData uri="http://schemas.openxmlformats.org/drawingml/2006/table">
            <a:tbl>
              <a:tblPr/>
              <a:tblGrid>
                <a:gridCol w="3551139"/>
                <a:gridCol w="36582"/>
                <a:gridCol w="29267"/>
                <a:gridCol w="2320750"/>
                <a:gridCol w="1822152"/>
              </a:tblGrid>
              <a:tr h="189252">
                <a:tc>
                  <a:txBody>
                    <a:bodyPr/>
                    <a:lstStyle/>
                    <a:p>
                      <a:pPr algn="l" rtl="0" fontAlgn="ctr"/>
                      <a:r>
                        <a:rPr lang="en-US" sz="1800" b="0" i="0" u="none" strike="noStrike" dirty="0" err="1">
                          <a:solidFill>
                            <a:srgbClr val="000000"/>
                          </a:solidFill>
                          <a:effectLst/>
                          <a:latin typeface="Calibri" panose="020F0502020204030204" pitchFamily="34" charset="0"/>
                        </a:rPr>
                        <a:t>Weight_pounds</a:t>
                      </a:r>
                      <a:r>
                        <a:rPr lang="en-US" sz="18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panose="020F0502020204030204" pitchFamily="34" charset="0"/>
                        </a:rPr>
                        <a:t>Full-model</a:t>
                      </a:r>
                      <a:endParaRPr lang="en-US" sz="18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panose="020F0502020204030204" pitchFamily="34" charset="0"/>
                        </a:rPr>
                        <a:t>Step</a:t>
                      </a:r>
                      <a:r>
                        <a:rPr lang="en-US" sz="1800" b="0" i="0" u="none" strike="noStrike" baseline="0" dirty="0" smtClean="0">
                          <a:solidFill>
                            <a:srgbClr val="000000"/>
                          </a:solidFill>
                          <a:effectLst/>
                          <a:latin typeface="Calibri" panose="020F0502020204030204" pitchFamily="34" charset="0"/>
                        </a:rPr>
                        <a:t> </a:t>
                      </a:r>
                      <a:r>
                        <a:rPr lang="en-US" sz="1800" b="0" i="0" u="none" strike="noStrike" baseline="0" dirty="0" err="1" smtClean="0">
                          <a:solidFill>
                            <a:srgbClr val="000000"/>
                          </a:solidFill>
                          <a:effectLst/>
                          <a:latin typeface="Calibri" panose="020F0502020204030204" pitchFamily="34" charset="0"/>
                        </a:rPr>
                        <a:t>wise</a:t>
                      </a:r>
                      <a:r>
                        <a:rPr lang="en-US" sz="1800" b="0" i="0" u="none" strike="noStrike" dirty="0" err="1" smtClean="0">
                          <a:solidFill>
                            <a:srgbClr val="000000"/>
                          </a:solidFill>
                          <a:effectLst/>
                          <a:latin typeface="Calibri" panose="020F0502020204030204" pitchFamily="34" charset="0"/>
                        </a:rPr>
                        <a:t>_model</a:t>
                      </a:r>
                      <a:endParaRPr lang="en-US" sz="18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r h="198264">
                <a:tc gridSpan="2">
                  <a:txBody>
                    <a:bodyPr/>
                    <a:lstStyle/>
                    <a:p>
                      <a:pPr algn="l" rtl="0" fontAlgn="ctr"/>
                      <a:r>
                        <a:rPr lang="en-US" sz="1800" b="0" i="0" u="none" strike="noStrike" dirty="0">
                          <a:solidFill>
                            <a:srgbClr val="000000"/>
                          </a:solidFill>
                          <a:effectLst/>
                          <a:latin typeface="Calibri" panose="020F0502020204030204" pitchFamily="34" charset="0"/>
                        </a:rPr>
                        <a:t>Intercept                                                </a:t>
                      </a:r>
                    </a:p>
                  </a:txBody>
                  <a:tcPr marL="0" marR="0" marT="0" marB="0" anchor="ctr">
                    <a:lnL>
                      <a:noFill/>
                    </a:lnL>
                    <a:lnR>
                      <a:noFill/>
                    </a:lnR>
                    <a:lnT>
                      <a:noFill/>
                    </a:lnT>
                    <a:lnB>
                      <a:noFill/>
                    </a:lnB>
                  </a:tcPr>
                </a:tc>
                <a:tc hMerge="1">
                  <a:txBody>
                    <a:bodyPr/>
                    <a:lstStyle/>
                    <a:p>
                      <a:endParaRPr lang="en-US"/>
                    </a:p>
                  </a:txBody>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-3.472</a:t>
                      </a:r>
                    </a:p>
                  </a:txBody>
                  <a:tcPr marL="0" marR="0" marT="0" marB="0">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-1.764</a:t>
                      </a:r>
                    </a:p>
                  </a:txBody>
                  <a:tcPr marL="0" marR="0" marT="0" marB="0">
                    <a:lnL>
                      <a:noFill/>
                    </a:lnL>
                    <a:lnR>
                      <a:noFill/>
                    </a:lnR>
                    <a:lnT>
                      <a:noFill/>
                    </a:lnT>
                    <a:lnB>
                      <a:noFill/>
                    </a:lnB>
                  </a:tcPr>
                </a:tc>
              </a:tr>
              <a:tr h="189252">
                <a:tc gridSpan="2">
                  <a:txBody>
                    <a:bodyPr/>
                    <a:lstStyle/>
                    <a:p>
                      <a:pPr algn="l" rtl="0" fontAlgn="ctr"/>
                      <a:r>
                        <a:rPr lang="en-US" sz="1800" b="0" i="0" u="none" strike="noStrike" dirty="0">
                          <a:solidFill>
                            <a:srgbClr val="000000"/>
                          </a:solidFill>
                          <a:effectLst/>
                          <a:latin typeface="Calibri" panose="020F0502020204030204" pitchFamily="34" charset="0"/>
                        </a:rPr>
                        <a:t>Mage                                                       </a:t>
                      </a:r>
                    </a:p>
                  </a:txBody>
                  <a:tcPr marL="0" marR="0" marT="0" marB="0" anchor="ctr">
                    <a:lnL>
                      <a:noFill/>
                    </a:lnL>
                    <a:lnR>
                      <a:noFill/>
                    </a:lnR>
                    <a:lnT>
                      <a:noFill/>
                    </a:lnT>
                    <a:lnB>
                      <a:noFill/>
                    </a:lnB>
                  </a:tcPr>
                </a:tc>
                <a:tc hMerge="1">
                  <a:txBody>
                    <a:bodyPr/>
                    <a:lstStyle/>
                    <a:p>
                      <a:endParaRPr lang="en-US"/>
                    </a:p>
                  </a:txBody>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0.001</a:t>
                      </a:r>
                    </a:p>
                  </a:txBody>
                  <a:tcPr marL="0" marR="0" marT="0" marB="0">
                    <a:lnL>
                      <a:noFill/>
                    </a:lnL>
                    <a:lnR>
                      <a:noFill/>
                    </a:lnR>
                    <a:lnT>
                      <a:noFill/>
                    </a:lnT>
                    <a:lnB>
                      <a:noFill/>
                    </a:lnB>
                  </a:tcPr>
                </a:tc>
                <a:tc>
                  <a:txBody>
                    <a:bodyPr/>
                    <a:lstStyle/>
                    <a:p>
                      <a:pPr algn="ctr" fontAlgn="t"/>
                      <a:r>
                        <a:rPr lang="en-US" sz="1800" b="0" i="0" u="none" strike="noStrike" dirty="0" smtClean="0">
                          <a:solidFill>
                            <a:srgbClr val="000000"/>
                          </a:solidFill>
                          <a:effectLst/>
                          <a:latin typeface="Arial" panose="020B0604020202020204" pitchFamily="34" charset="0"/>
                        </a:rPr>
                        <a:t>0.002</a:t>
                      </a:r>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gridSpan="2">
                  <a:txBody>
                    <a:bodyPr/>
                    <a:lstStyle/>
                    <a:p>
                      <a:pPr algn="l" rtl="0" fontAlgn="ctr"/>
                      <a:r>
                        <a:rPr lang="en-US" sz="1800" b="0" i="0" u="none" strike="noStrike" dirty="0" err="1">
                          <a:solidFill>
                            <a:srgbClr val="000000"/>
                          </a:solidFill>
                          <a:effectLst/>
                          <a:latin typeface="Calibri" panose="020F0502020204030204" pitchFamily="34" charset="0"/>
                        </a:rPr>
                        <a:t>m_white</a:t>
                      </a:r>
                      <a:r>
                        <a:rPr lang="en-US" sz="18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tcPr>
                </a:tc>
                <a:tc hMerge="1">
                  <a:txBody>
                    <a:bodyPr/>
                    <a:lstStyle/>
                    <a:p>
                      <a:endParaRPr lang="en-US"/>
                    </a:p>
                  </a:txBody>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0.302</a:t>
                      </a:r>
                    </a:p>
                  </a:txBody>
                  <a:tcPr marL="0" marR="0" marT="0" marB="0">
                    <a:lnL>
                      <a:noFill/>
                    </a:lnL>
                    <a:lnR>
                      <a:noFill/>
                    </a:lnR>
                    <a:lnT>
                      <a:noFill/>
                    </a:lnT>
                    <a:lnB>
                      <a:noFill/>
                    </a:lnB>
                  </a:tcPr>
                </a:tc>
                <a:tc>
                  <a:txBody>
                    <a:bodyPr/>
                    <a:lstStyle/>
                    <a:p>
                      <a:pPr algn="ctr" fontAlgn="t"/>
                      <a:r>
                        <a:rPr lang="en-US" sz="1800" b="0" i="0" u="none" strike="noStrike" dirty="0" smtClean="0">
                          <a:solidFill>
                            <a:srgbClr val="000000"/>
                          </a:solidFill>
                          <a:effectLst/>
                          <a:latin typeface="Arial" panose="020B0604020202020204" pitchFamily="34" charset="0"/>
                        </a:rPr>
                        <a:t>0.041</a:t>
                      </a:r>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gridSpan="2">
                  <a:txBody>
                    <a:bodyPr/>
                    <a:lstStyle/>
                    <a:p>
                      <a:pPr algn="l" rtl="0" fontAlgn="ctr"/>
                      <a:r>
                        <a:rPr lang="en-US" sz="1800" b="0" i="0" u="none" strike="noStrike" dirty="0" err="1">
                          <a:solidFill>
                            <a:srgbClr val="000000"/>
                          </a:solidFill>
                          <a:effectLst/>
                          <a:latin typeface="Calibri" panose="020F0502020204030204" pitchFamily="34" charset="0"/>
                        </a:rPr>
                        <a:t>m_indian</a:t>
                      </a:r>
                      <a:r>
                        <a:rPr lang="en-US" sz="18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tcPr>
                </a:tc>
                <a:tc hMerge="1">
                  <a:txBody>
                    <a:bodyPr/>
                    <a:lstStyle/>
                    <a:p>
                      <a:endParaRPr lang="en-US"/>
                    </a:p>
                  </a:txBody>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0.536</a:t>
                      </a:r>
                    </a:p>
                  </a:txBody>
                  <a:tcPr marL="0" marR="0" marT="0" marB="0">
                    <a:lnL>
                      <a:noFill/>
                    </a:lnL>
                    <a:lnR>
                      <a:noFill/>
                    </a:lnR>
                    <a:lnT>
                      <a:noFill/>
                    </a:lnT>
                    <a:lnB>
                      <a:noFill/>
                    </a:lnB>
                  </a:tcPr>
                </a:tc>
                <a:tc>
                  <a:txBody>
                    <a:bodyPr/>
                    <a:lstStyle/>
                    <a:p>
                      <a:pPr algn="ctr" fontAlgn="t"/>
                      <a:r>
                        <a:rPr lang="en-US" sz="1800" b="0" i="0" u="none" strike="noStrike" dirty="0" smtClean="0">
                          <a:solidFill>
                            <a:srgbClr val="000000"/>
                          </a:solidFill>
                          <a:effectLst/>
                          <a:latin typeface="Arial" panose="020B0604020202020204" pitchFamily="34" charset="0"/>
                        </a:rPr>
                        <a:t>0.263</a:t>
                      </a:r>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227458">
                <a:tc gridSpan="2">
                  <a:txBody>
                    <a:bodyPr/>
                    <a:lstStyle/>
                    <a:p>
                      <a:pPr algn="l" rtl="0" fontAlgn="ctr"/>
                      <a:r>
                        <a:rPr lang="en-US" sz="1800" b="0" i="0" u="none" strike="noStrike" dirty="0" err="1">
                          <a:solidFill>
                            <a:srgbClr val="000000"/>
                          </a:solidFill>
                          <a:effectLst/>
                          <a:latin typeface="Calibri" panose="020F0502020204030204" pitchFamily="34" charset="0"/>
                        </a:rPr>
                        <a:t>m_Asian</a:t>
                      </a:r>
                      <a:r>
                        <a:rPr lang="en-US" sz="18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tcPr>
                </a:tc>
                <a:tc hMerge="1">
                  <a:txBody>
                    <a:bodyPr/>
                    <a:lstStyle/>
                    <a:p>
                      <a:endParaRPr lang="en-US"/>
                    </a:p>
                  </a:txBody>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0.267</a:t>
                      </a:r>
                    </a:p>
                  </a:txBody>
                  <a:tcPr marL="0" marR="0" marT="0" marB="0">
                    <a:lnL>
                      <a:noFill/>
                    </a:lnL>
                    <a:lnR>
                      <a:noFill/>
                    </a:lnR>
                    <a:lnT>
                      <a:noFill/>
                    </a:lnT>
                    <a:lnB>
                      <a:noFill/>
                    </a:lnB>
                  </a:tcPr>
                </a:tc>
                <a:tc>
                  <a:txBody>
                    <a:bodyPr/>
                    <a:lstStyle/>
                    <a:p>
                      <a:pPr algn="ctr" fontAlgn="t"/>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a:txBody>
                    <a:bodyPr/>
                    <a:lstStyle/>
                    <a:p>
                      <a:pPr algn="l" rtl="0" fontAlgn="ctr"/>
                      <a:r>
                        <a:rPr lang="en-US" sz="1800" b="0" i="0" u="none" strike="noStrike" dirty="0" err="1">
                          <a:solidFill>
                            <a:srgbClr val="000000"/>
                          </a:solidFill>
                          <a:effectLst/>
                          <a:latin typeface="Calibri" panose="020F0502020204030204" pitchFamily="34" charset="0"/>
                        </a:rPr>
                        <a:t>m_other</a:t>
                      </a:r>
                      <a:r>
                        <a:rPr lang="en-US" sz="18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0.154</a:t>
                      </a:r>
                    </a:p>
                  </a:txBody>
                  <a:tcPr marL="0" marR="0" marT="0" marB="0">
                    <a:lnL>
                      <a:noFill/>
                    </a:lnL>
                    <a:lnR>
                      <a:noFill/>
                    </a:lnR>
                    <a:lnT>
                      <a:noFill/>
                    </a:lnT>
                    <a:lnB>
                      <a:noFill/>
                    </a:lnB>
                  </a:tcPr>
                </a:tc>
                <a:tc>
                  <a:txBody>
                    <a:bodyPr/>
                    <a:lstStyle/>
                    <a:p>
                      <a:pPr algn="ctr" fontAlgn="t"/>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a:txBody>
                    <a:bodyPr/>
                    <a:lstStyle/>
                    <a:p>
                      <a:pPr algn="l" rtl="0" fontAlgn="ctr"/>
                      <a:r>
                        <a:rPr lang="en-US" sz="1800" b="0" i="0" u="none" strike="noStrike" dirty="0">
                          <a:solidFill>
                            <a:srgbClr val="000000"/>
                          </a:solidFill>
                          <a:effectLst/>
                          <a:latin typeface="Calibri" panose="020F0502020204030204" pitchFamily="34" charset="0"/>
                        </a:rPr>
                        <a:t>Cigar</a:t>
                      </a: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smtClean="0">
                          <a:solidFill>
                            <a:srgbClr val="000000"/>
                          </a:solidFill>
                          <a:effectLst/>
                          <a:latin typeface="Arial" panose="020B0604020202020204" pitchFamily="34" charset="0"/>
                        </a:rPr>
                        <a:t>0.0002</a:t>
                      </a:r>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ctr" fontAlgn="t"/>
                      <a:r>
                        <a:rPr lang="en-US" sz="1800" b="0" i="0" u="none" strike="noStrike" dirty="0" smtClean="0">
                          <a:solidFill>
                            <a:srgbClr val="000000"/>
                          </a:solidFill>
                          <a:effectLst/>
                          <a:latin typeface="Arial" panose="020B0604020202020204" pitchFamily="34" charset="0"/>
                        </a:rPr>
                        <a:t>0.0002</a:t>
                      </a:r>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a:txBody>
                    <a:bodyPr/>
                    <a:lstStyle/>
                    <a:p>
                      <a:pPr algn="l" rtl="0" fontAlgn="ctr"/>
                      <a:r>
                        <a:rPr lang="en-US" sz="1800" b="0" i="0" u="none" strike="noStrike" dirty="0">
                          <a:solidFill>
                            <a:srgbClr val="000000"/>
                          </a:solidFill>
                          <a:effectLst/>
                          <a:latin typeface="Calibri" panose="020F0502020204030204" pitchFamily="34" charset="0"/>
                        </a:rPr>
                        <a:t>Drinks</a:t>
                      </a: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-0.001</a:t>
                      </a:r>
                    </a:p>
                  </a:txBody>
                  <a:tcPr marL="0" marR="0" marT="0" marB="0">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a:t>
                      </a:r>
                      <a:r>
                        <a:rPr lang="en-US" sz="1800" b="0" i="0" u="none" strike="noStrike" dirty="0" smtClean="0">
                          <a:solidFill>
                            <a:srgbClr val="000000"/>
                          </a:solidFill>
                          <a:effectLst/>
                          <a:latin typeface="Arial" panose="020B0604020202020204" pitchFamily="34" charset="0"/>
                        </a:rPr>
                        <a:t>0.001</a:t>
                      </a:r>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a:txBody>
                    <a:bodyPr/>
                    <a:lstStyle/>
                    <a:p>
                      <a:pPr algn="l" rtl="0" fontAlgn="ctr"/>
                      <a:r>
                        <a:rPr lang="en-US" sz="1800" b="0" i="0" u="none" strike="noStrike" dirty="0" err="1">
                          <a:solidFill>
                            <a:srgbClr val="000000"/>
                          </a:solidFill>
                          <a:effectLst/>
                          <a:latin typeface="Calibri" panose="020F0502020204030204" pitchFamily="34" charset="0"/>
                        </a:rPr>
                        <a:t>Mother_married</a:t>
                      </a:r>
                      <a:endParaRPr lang="en-US" sz="18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0.074</a:t>
                      </a:r>
                    </a:p>
                  </a:txBody>
                  <a:tcPr marL="0" marR="0" marT="0" marB="0">
                    <a:lnL>
                      <a:noFill/>
                    </a:lnL>
                    <a:lnR>
                      <a:noFill/>
                    </a:lnR>
                    <a:lnT>
                      <a:noFill/>
                    </a:lnT>
                    <a:lnB>
                      <a:noFill/>
                    </a:lnB>
                  </a:tcPr>
                </a:tc>
                <a:tc>
                  <a:txBody>
                    <a:bodyPr/>
                    <a:lstStyle/>
                    <a:p>
                      <a:pPr algn="ctr" fontAlgn="t"/>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a:txBody>
                    <a:bodyPr/>
                    <a:lstStyle/>
                    <a:p>
                      <a:pPr algn="l" rtl="0" fontAlgn="ctr"/>
                      <a:r>
                        <a:rPr lang="en-US" sz="1800" b="0" i="0" u="none" strike="noStrike">
                          <a:solidFill>
                            <a:srgbClr val="000000"/>
                          </a:solidFill>
                          <a:effectLst/>
                          <a:latin typeface="Calibri" panose="020F0502020204030204" pitchFamily="34" charset="0"/>
                        </a:rPr>
                        <a:t>Born_alive_alive</a:t>
                      </a: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0.024</a:t>
                      </a:r>
                    </a:p>
                  </a:txBody>
                  <a:tcPr marL="0" marR="0" marT="0" marB="0">
                    <a:lnL>
                      <a:noFill/>
                    </a:lnL>
                    <a:lnR>
                      <a:noFill/>
                    </a:lnR>
                    <a:lnT>
                      <a:noFill/>
                    </a:lnT>
                    <a:lnB>
                      <a:noFill/>
                    </a:lnB>
                  </a:tcPr>
                </a:tc>
                <a:tc>
                  <a:txBody>
                    <a:bodyPr/>
                    <a:lstStyle/>
                    <a:p>
                      <a:pPr algn="ctr" fontAlgn="t"/>
                      <a:r>
                        <a:rPr lang="en-US" sz="1800" b="0" i="0" u="none" strike="noStrike" dirty="0" smtClean="0">
                          <a:solidFill>
                            <a:srgbClr val="000000"/>
                          </a:solidFill>
                          <a:effectLst/>
                          <a:latin typeface="Arial" panose="020B0604020202020204" pitchFamily="34" charset="0"/>
                        </a:rPr>
                        <a:t>0.022</a:t>
                      </a:r>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a:txBody>
                    <a:bodyPr/>
                    <a:lstStyle/>
                    <a:p>
                      <a:pPr algn="l" rtl="0" fontAlgn="ctr"/>
                      <a:r>
                        <a:rPr lang="en-US" sz="1800" b="0" i="0" u="none" strike="noStrike" dirty="0" err="1">
                          <a:solidFill>
                            <a:srgbClr val="000000"/>
                          </a:solidFill>
                          <a:effectLst/>
                          <a:latin typeface="Calibri" panose="020F0502020204030204" pitchFamily="34" charset="0"/>
                        </a:rPr>
                        <a:t>Born_alive_dead</a:t>
                      </a:r>
                      <a:endParaRPr lang="en-US" sz="18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-0.163</a:t>
                      </a:r>
                    </a:p>
                  </a:txBody>
                  <a:tcPr marL="0" marR="0" marT="0" marB="0">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a:t>
                      </a:r>
                      <a:r>
                        <a:rPr lang="en-US" sz="1800" b="0" i="0" u="none" strike="noStrike" dirty="0" smtClean="0">
                          <a:solidFill>
                            <a:srgbClr val="000000"/>
                          </a:solidFill>
                          <a:effectLst/>
                          <a:latin typeface="Arial" panose="020B0604020202020204" pitchFamily="34" charset="0"/>
                        </a:rPr>
                        <a:t>0.166</a:t>
                      </a:r>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a:txBody>
                    <a:bodyPr/>
                    <a:lstStyle/>
                    <a:p>
                      <a:pPr algn="l" rtl="0" fontAlgn="ctr"/>
                      <a:r>
                        <a:rPr lang="en-US" sz="1800" b="0" i="0" u="none" strike="noStrike">
                          <a:solidFill>
                            <a:srgbClr val="000000"/>
                          </a:solidFill>
                          <a:effectLst/>
                          <a:latin typeface="Calibri" panose="020F0502020204030204" pitchFamily="34" charset="0"/>
                        </a:rPr>
                        <a:t>born_dead</a:t>
                      </a: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-0.014</a:t>
                      </a:r>
                    </a:p>
                  </a:txBody>
                  <a:tcPr marL="0" marR="0" marT="0" marB="0">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-0.015</a:t>
                      </a:r>
                    </a:p>
                  </a:txBody>
                  <a:tcPr marL="0" marR="0" marT="0" marB="0">
                    <a:lnL>
                      <a:noFill/>
                    </a:lnL>
                    <a:lnR>
                      <a:noFill/>
                    </a:lnR>
                    <a:lnT>
                      <a:noFill/>
                    </a:lnT>
                    <a:lnB>
                      <a:noFill/>
                    </a:lnB>
                  </a:tcPr>
                </a:tc>
              </a:tr>
              <a:tr h="189252">
                <a:tc>
                  <a:txBody>
                    <a:bodyPr/>
                    <a:lstStyle/>
                    <a:p>
                      <a:pPr algn="l" rtl="0" fontAlgn="ctr"/>
                      <a:r>
                        <a:rPr lang="en-US" sz="1800" b="0" i="0" u="none" strike="noStrike">
                          <a:solidFill>
                            <a:srgbClr val="000000"/>
                          </a:solidFill>
                          <a:effectLst/>
                          <a:latin typeface="Calibri" panose="020F0502020204030204" pitchFamily="34" charset="0"/>
                        </a:rPr>
                        <a:t>Ever_born</a:t>
                      </a: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0.105</a:t>
                      </a:r>
                    </a:p>
                  </a:txBody>
                  <a:tcPr marL="0" marR="0" marT="0" marB="0">
                    <a:lnL>
                      <a:noFill/>
                    </a:lnL>
                    <a:lnR>
                      <a:noFill/>
                    </a:lnR>
                    <a:lnT>
                      <a:noFill/>
                    </a:lnT>
                    <a:lnB>
                      <a:noFill/>
                    </a:lnB>
                  </a:tcPr>
                </a:tc>
                <a:tc>
                  <a:txBody>
                    <a:bodyPr/>
                    <a:lstStyle/>
                    <a:p>
                      <a:pPr algn="ctr" fontAlgn="t"/>
                      <a:r>
                        <a:rPr lang="en-US" sz="1800" b="0" i="0" u="none" strike="noStrike" dirty="0" smtClean="0">
                          <a:solidFill>
                            <a:srgbClr val="000000"/>
                          </a:solidFill>
                          <a:effectLst/>
                          <a:latin typeface="Arial" panose="020B0604020202020204" pitchFamily="34" charset="0"/>
                        </a:rPr>
                        <a:t>0.113</a:t>
                      </a:r>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a:txBody>
                    <a:bodyPr/>
                    <a:lstStyle/>
                    <a:p>
                      <a:pPr algn="l" rtl="0" fontAlgn="ctr"/>
                      <a:r>
                        <a:rPr lang="en-US" sz="1800" b="0" i="0" u="none" strike="noStrike">
                          <a:solidFill>
                            <a:srgbClr val="000000"/>
                          </a:solidFill>
                          <a:effectLst/>
                          <a:latin typeface="Calibri" panose="020F0502020204030204" pitchFamily="34" charset="0"/>
                        </a:rPr>
                        <a:t>Gestationweeks</a:t>
                      </a: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0.252</a:t>
                      </a:r>
                    </a:p>
                  </a:txBody>
                  <a:tcPr marL="0" marR="0" marT="0" marB="0">
                    <a:lnL>
                      <a:noFill/>
                    </a:lnL>
                    <a:lnR>
                      <a:noFill/>
                    </a:lnR>
                    <a:lnT>
                      <a:noFill/>
                    </a:lnT>
                    <a:lnB>
                      <a:noFill/>
                    </a:lnB>
                  </a:tcPr>
                </a:tc>
                <a:tc>
                  <a:txBody>
                    <a:bodyPr/>
                    <a:lstStyle/>
                    <a:p>
                      <a:pPr algn="ctr" fontAlgn="t"/>
                      <a:r>
                        <a:rPr lang="en-US" sz="1800" b="0" i="0" u="none" strike="noStrike" dirty="0" smtClean="0">
                          <a:solidFill>
                            <a:srgbClr val="000000"/>
                          </a:solidFill>
                          <a:effectLst/>
                          <a:latin typeface="Arial" panose="020B0604020202020204" pitchFamily="34" charset="0"/>
                        </a:rPr>
                        <a:t>0.255</a:t>
                      </a:r>
                      <a:endParaRPr lang="en-US" sz="18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r>
              <a:tr h="189252">
                <a:tc>
                  <a:txBody>
                    <a:bodyPr/>
                    <a:lstStyle/>
                    <a:p>
                      <a:pPr algn="l" rtl="0" fontAlgn="ctr"/>
                      <a:r>
                        <a:rPr lang="en-US" sz="1800" b="0" i="0" u="none" strike="noStrike">
                          <a:solidFill>
                            <a:srgbClr val="000000"/>
                          </a:solidFill>
                          <a:effectLst/>
                          <a:latin typeface="Calibri" panose="020F0502020204030204" pitchFamily="34" charset="0"/>
                        </a:rPr>
                        <a:t>Weight_gain_pounds</a:t>
                      </a:r>
                    </a:p>
                  </a:txBody>
                  <a:tcPr marL="0" marR="0" marT="0" marB="0" anchor="ctr">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0.007</a:t>
                      </a:r>
                    </a:p>
                  </a:txBody>
                  <a:tcPr marL="0" marR="0" marT="0" marB="0">
                    <a:lnL>
                      <a:noFill/>
                    </a:lnL>
                    <a:lnR>
                      <a:noFill/>
                    </a:lnR>
                    <a:lnT>
                      <a:noFill/>
                    </a:lnT>
                    <a:lnB>
                      <a:noFill/>
                    </a:lnB>
                  </a:tcPr>
                </a:tc>
                <a:tc>
                  <a:txBody>
                    <a:bodyPr/>
                    <a:lstStyle/>
                    <a:p>
                      <a:pPr algn="ctr" fontAlgn="t"/>
                      <a:r>
                        <a:rPr lang="en-US" sz="1800" b="0" i="0" u="none" strike="noStrike" dirty="0">
                          <a:solidFill>
                            <a:srgbClr val="000000"/>
                          </a:solidFill>
                          <a:effectLst/>
                          <a:latin typeface="Arial" panose="020B0604020202020204" pitchFamily="34" charset="0"/>
                        </a:rPr>
                        <a:t>0.007</a:t>
                      </a:r>
                    </a:p>
                  </a:txBody>
                  <a:tcPr marL="0" marR="0" marT="0" marB="0">
                    <a:lnL>
                      <a:noFill/>
                    </a:lnL>
                    <a:lnR>
                      <a:noFill/>
                    </a:lnR>
                    <a:lnT>
                      <a:noFill/>
                    </a:lnT>
                    <a:lnB>
                      <a:noFill/>
                    </a:lnB>
                  </a:tcPr>
                </a:tc>
              </a:tr>
            </a:tbl>
          </a:graphicData>
        </a:graphic>
      </p:graphicFrame>
      <p:sp>
        <p:nvSpPr>
          <p:cNvPr id="8" name="Title 1"/>
          <p:cNvSpPr>
            <a:spLocks noGrp="1"/>
          </p:cNvSpPr>
          <p:nvPr>
            <p:ph type="title"/>
          </p:nvPr>
        </p:nvSpPr>
        <p:spPr>
          <a:xfrm>
            <a:off x="4095870" y="727654"/>
            <a:ext cx="3111690" cy="773561"/>
          </a:xfrm>
        </p:spPr>
        <p:txBody>
          <a:bodyPr>
            <a:normAutofit/>
          </a:bodyPr>
          <a:lstStyle/>
          <a:p>
            <a:r>
              <a:rPr lang="en-US" sz="3200" dirty="0" smtClean="0"/>
              <a:t>Variable selection</a:t>
            </a:r>
            <a:endParaRPr lang="en-US" sz="3200" dirty="0"/>
          </a:p>
        </p:txBody>
      </p:sp>
      <p:sp>
        <p:nvSpPr>
          <p:cNvPr id="9" name="Rectangle 8"/>
          <p:cNvSpPr/>
          <p:nvPr/>
        </p:nvSpPr>
        <p:spPr>
          <a:xfrm>
            <a:off x="3319490" y="99371"/>
            <a:ext cx="4664450" cy="646331"/>
          </a:xfrm>
          <a:prstGeom prst="rect">
            <a:avLst/>
          </a:prstGeom>
        </p:spPr>
        <p:txBody>
          <a:bodyPr wrap="square">
            <a:spAutoFit/>
          </a:bodyPr>
          <a:lstStyle/>
          <a:p>
            <a:r>
              <a:rPr lang="en-US" sz="3600" dirty="0"/>
              <a:t>Linear regression model</a:t>
            </a:r>
          </a:p>
        </p:txBody>
      </p:sp>
    </p:spTree>
    <p:extLst>
      <p:ext uri="{BB962C8B-B14F-4D97-AF65-F5344CB8AC3E}">
        <p14:creationId xmlns:p14="http://schemas.microsoft.com/office/powerpoint/2010/main" val="3736808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algn="ctr" fontAlgn="t">
              <a:spcBef>
                <a:spcPts val="0"/>
              </a:spcBef>
            </a:pPr>
            <a:r>
              <a:rPr lang="en-US" b="1" dirty="0">
                <a:solidFill>
                  <a:srgbClr val="000000"/>
                </a:solidFill>
                <a:latin typeface="Arial" panose="020B0604020202020204" pitchFamily="34" charset="0"/>
              </a:rPr>
              <a:t>Tests for Location: Mu0=0</a:t>
            </a:r>
            <a:endParaRPr lang="en-US" sz="4400" dirty="0">
              <a:latin typeface="Arial" panose="020B0604020202020204" pitchFamily="34" charset="0"/>
            </a:endParaRPr>
          </a:p>
          <a:p>
            <a:pPr marL="0" algn="ctr" fontAlgn="t">
              <a:spcBef>
                <a:spcPts val="0"/>
              </a:spcBef>
            </a:pPr>
            <a:r>
              <a:rPr lang="en-US" b="1" dirty="0">
                <a:solidFill>
                  <a:srgbClr val="000000"/>
                </a:solidFill>
                <a:latin typeface="Arial" panose="020B0604020202020204" pitchFamily="34" charset="0"/>
              </a:rPr>
              <a:t>Test</a:t>
            </a:r>
            <a:endParaRPr lang="en-US" sz="4400" dirty="0">
              <a:latin typeface="Arial" panose="020B0604020202020204" pitchFamily="34" charset="0"/>
            </a:endParaRPr>
          </a:p>
          <a:p>
            <a:pPr marL="0" algn="ctr" fontAlgn="t">
              <a:spcBef>
                <a:spcPts val="0"/>
              </a:spcBef>
            </a:pPr>
            <a:r>
              <a:rPr lang="en-US" b="1" dirty="0">
                <a:solidFill>
                  <a:srgbClr val="000000"/>
                </a:solidFill>
                <a:latin typeface="Arial" panose="020B0604020202020204" pitchFamily="34" charset="0"/>
              </a:rPr>
              <a:t>Statistic</a:t>
            </a:r>
            <a:endParaRPr lang="en-US" sz="4400" dirty="0">
              <a:latin typeface="Arial" panose="020B0604020202020204" pitchFamily="34" charset="0"/>
            </a:endParaRPr>
          </a:p>
          <a:p>
            <a:pPr marL="0" algn="ctr" fontAlgn="t">
              <a:spcBef>
                <a:spcPts val="0"/>
              </a:spcBef>
            </a:pPr>
            <a:r>
              <a:rPr lang="en-US" b="1" dirty="0">
                <a:solidFill>
                  <a:srgbClr val="000000"/>
                </a:solidFill>
                <a:latin typeface="Arial" panose="020B0604020202020204" pitchFamily="34" charset="0"/>
              </a:rPr>
              <a:t>p Value</a:t>
            </a:r>
            <a:endParaRPr lang="en-US" sz="4400" dirty="0">
              <a:latin typeface="Arial" panose="020B0604020202020204" pitchFamily="34" charset="0"/>
            </a:endParaRPr>
          </a:p>
          <a:p>
            <a:pPr marL="0" algn="ctr" fontAlgn="t">
              <a:spcBef>
                <a:spcPts val="0"/>
              </a:spcBef>
            </a:pPr>
            <a:r>
              <a:rPr lang="en-US" b="1" dirty="0">
                <a:solidFill>
                  <a:srgbClr val="000000"/>
                </a:solidFill>
                <a:latin typeface="Arial" panose="020B0604020202020204" pitchFamily="34" charset="0"/>
              </a:rPr>
              <a:t>Student's t</a:t>
            </a:r>
            <a:endParaRPr lang="en-US" sz="4400" dirty="0">
              <a:latin typeface="Arial" panose="020B0604020202020204" pitchFamily="34" charset="0"/>
            </a:endParaRPr>
          </a:p>
          <a:p>
            <a:pPr marL="0" algn="ctr" fontAlgn="t">
              <a:spcBef>
                <a:spcPts val="0"/>
              </a:spcBef>
            </a:pPr>
            <a:r>
              <a:rPr lang="en-US" b="1" dirty="0">
                <a:solidFill>
                  <a:srgbClr val="000000"/>
                </a:solidFill>
                <a:latin typeface="Arial" panose="020B0604020202020204" pitchFamily="34" charset="0"/>
              </a:rPr>
              <a:t>t</a:t>
            </a:r>
            <a:endParaRPr lang="en-US" sz="4400" dirty="0">
              <a:latin typeface="Arial" panose="020B0604020202020204" pitchFamily="34" charset="0"/>
            </a:endParaRPr>
          </a:p>
          <a:p>
            <a:pPr marL="0" algn="r" fontAlgn="t">
              <a:spcBef>
                <a:spcPts val="0"/>
              </a:spcBef>
            </a:pPr>
            <a:r>
              <a:rPr lang="en-US" dirty="0">
                <a:solidFill>
                  <a:srgbClr val="000000"/>
                </a:solidFill>
                <a:latin typeface="Arial" panose="020B0604020202020204" pitchFamily="34" charset="0"/>
              </a:rPr>
              <a:t>-2.1415</a:t>
            </a:r>
            <a:endParaRPr lang="en-US" sz="4400" dirty="0">
              <a:latin typeface="Arial" panose="020B0604020202020204" pitchFamily="34" charset="0"/>
            </a:endParaRPr>
          </a:p>
          <a:p>
            <a:pPr marL="0" algn="ctr" fontAlgn="t">
              <a:spcBef>
                <a:spcPts val="0"/>
              </a:spcBef>
            </a:pPr>
            <a:r>
              <a:rPr lang="en-US" b="1" dirty="0" err="1">
                <a:solidFill>
                  <a:srgbClr val="000000"/>
                </a:solidFill>
                <a:latin typeface="Arial" panose="020B0604020202020204" pitchFamily="34" charset="0"/>
              </a:rPr>
              <a:t>Pr</a:t>
            </a:r>
            <a:r>
              <a:rPr lang="en-US" b="1" dirty="0">
                <a:solidFill>
                  <a:srgbClr val="000000"/>
                </a:solidFill>
                <a:latin typeface="Arial" panose="020B0604020202020204" pitchFamily="34" charset="0"/>
              </a:rPr>
              <a:t> &gt; |t|</a:t>
            </a:r>
            <a:endParaRPr lang="en-US" sz="4400" dirty="0">
              <a:latin typeface="Arial" panose="020B0604020202020204" pitchFamily="34" charset="0"/>
            </a:endParaRPr>
          </a:p>
          <a:p>
            <a:pPr marL="0" algn="r" fontAlgn="t">
              <a:spcBef>
                <a:spcPts val="0"/>
              </a:spcBef>
            </a:pPr>
            <a:r>
              <a:rPr lang="en-US" dirty="0">
                <a:solidFill>
                  <a:srgbClr val="000000"/>
                </a:solidFill>
                <a:latin typeface="Arial" panose="020B0604020202020204" pitchFamily="34" charset="0"/>
              </a:rPr>
              <a:t>0.0325</a:t>
            </a:r>
            <a:endParaRPr lang="en-US" sz="4400" b="0" i="0" u="none" strike="noStrike" dirty="0">
              <a:effectLst/>
              <a:latin typeface="Arial" panose="020B0604020202020204" pitchFamily="34" charset="0"/>
            </a:endParaRPr>
          </a:p>
        </p:txBody>
      </p:sp>
    </p:spTree>
    <p:extLst>
      <p:ext uri="{BB962C8B-B14F-4D97-AF65-F5344CB8AC3E}">
        <p14:creationId xmlns:p14="http://schemas.microsoft.com/office/powerpoint/2010/main" val="368994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1275750725"/>
              </p:ext>
            </p:extLst>
          </p:nvPr>
        </p:nvGraphicFramePr>
        <p:xfrm>
          <a:off x="998632" y="1408695"/>
          <a:ext cx="4523706" cy="36033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780063905"/>
              </p:ext>
            </p:extLst>
          </p:nvPr>
        </p:nvGraphicFramePr>
        <p:xfrm>
          <a:off x="6478073" y="631054"/>
          <a:ext cx="4551608" cy="23310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nvGraphicFramePr>
        <p:xfrm>
          <a:off x="6457681" y="3435439"/>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9" name="Right Arrow 8"/>
          <p:cNvSpPr/>
          <p:nvPr/>
        </p:nvSpPr>
        <p:spPr>
          <a:xfrm>
            <a:off x="7070501" y="3979572"/>
            <a:ext cx="2446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67398" y="473732"/>
            <a:ext cx="6429645" cy="461665"/>
          </a:xfrm>
          <a:prstGeom prst="rect">
            <a:avLst/>
          </a:prstGeom>
        </p:spPr>
        <p:txBody>
          <a:bodyPr wrap="none">
            <a:spAutoFit/>
          </a:bodyPr>
          <a:lstStyle/>
          <a:p>
            <a:r>
              <a:rPr lang="en-US" sz="2400" b="1" dirty="0">
                <a:latin typeface="+mj-lt"/>
              </a:rPr>
              <a:t>Low Birth Weight Percentage </a:t>
            </a:r>
            <a:r>
              <a:rPr lang="en-US" sz="2400" b="1" dirty="0" smtClean="0">
                <a:latin typeface="+mj-lt"/>
              </a:rPr>
              <a:t>in different study area</a:t>
            </a:r>
            <a:endParaRPr lang="en-US" sz="2400" b="1" dirty="0">
              <a:latin typeface="+mj-lt"/>
            </a:endParaRPr>
          </a:p>
        </p:txBody>
      </p:sp>
    </p:spTree>
    <p:extLst>
      <p:ext uri="{BB962C8B-B14F-4D97-AF65-F5344CB8AC3E}">
        <p14:creationId xmlns:p14="http://schemas.microsoft.com/office/powerpoint/2010/main" val="3789129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2378120"/>
              </p:ext>
            </p:extLst>
          </p:nvPr>
        </p:nvGraphicFramePr>
        <p:xfrm>
          <a:off x="1211008" y="1028805"/>
          <a:ext cx="9311417" cy="1330719"/>
        </p:xfrm>
        <a:graphic>
          <a:graphicData uri="http://schemas.openxmlformats.org/drawingml/2006/table">
            <a:tbl>
              <a:tblPr/>
              <a:tblGrid>
                <a:gridCol w="648221"/>
                <a:gridCol w="1772478"/>
                <a:gridCol w="1782606"/>
                <a:gridCol w="1782606"/>
                <a:gridCol w="1553028"/>
                <a:gridCol w="1772478"/>
              </a:tblGrid>
              <a:tr h="327127">
                <a:tc gridSpan="2">
                  <a:txBody>
                    <a:bodyPr/>
                    <a:lstStyle/>
                    <a:p>
                      <a:pPr algn="l" fontAlgn="b"/>
                      <a:r>
                        <a:rPr lang="en-US" sz="1800" b="0"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hMerge="1">
                  <a:txBody>
                    <a:bodyPr/>
                    <a:lstStyle/>
                    <a:p>
                      <a:endParaRPr lang="en-US"/>
                    </a:p>
                  </a:txBody>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M_race</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327127">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White</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Indian</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Asian</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Other</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African-American</a:t>
                      </a:r>
                    </a:p>
                  </a:txBody>
                  <a:tcPr marL="9525" marR="9525" marT="9525" marB="0" anchor="b">
                    <a:lnL>
                      <a:noFill/>
                    </a:lnL>
                    <a:lnR>
                      <a:noFill/>
                    </a:lnR>
                    <a:lnT>
                      <a:noFill/>
                    </a:lnT>
                    <a:lnB>
                      <a:noFill/>
                    </a:lnB>
                  </a:tcPr>
                </a:tc>
              </a:tr>
              <a:tr h="327127">
                <a:tc>
                  <a:txBody>
                    <a:bodyPr/>
                    <a:lstStyle/>
                    <a:p>
                      <a:pPr algn="l" fontAlgn="b"/>
                      <a:r>
                        <a:rPr lang="en-US" sz="1800" b="0" i="0" u="none" strike="noStrike" dirty="0" smtClean="0">
                          <a:solidFill>
                            <a:srgbClr val="000000"/>
                          </a:solidFill>
                          <a:effectLst/>
                          <a:latin typeface="Calibri" panose="020F0502020204030204" pitchFamily="34" charset="0"/>
                        </a:rPr>
                        <a:t>LBW</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dirty="0">
                          <a:solidFill>
                            <a:srgbClr val="0070C0"/>
                          </a:solidFill>
                          <a:effectLst/>
                          <a:latin typeface="Calibri" panose="020F0502020204030204" pitchFamily="34" charset="0"/>
                        </a:rPr>
                        <a:t>5967627(5.86%)</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2610436(12.20%</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933225(7.50%)</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30635(9.22%)</a:t>
                      </a:r>
                    </a:p>
                  </a:txBody>
                  <a:tcPr marL="9525" marR="9525" marT="9525" marB="0" anchor="b">
                    <a:lnL>
                      <a:noFill/>
                    </a:lnL>
                    <a:lnR>
                      <a:noFill/>
                    </a:lnR>
                    <a:lnT>
                      <a:noFill/>
                    </a:lnT>
                    <a:lnB>
                      <a:noFill/>
                    </a:lnB>
                  </a:tcPr>
                </a:tc>
                <a:tc>
                  <a:txBody>
                    <a:bodyPr/>
                    <a:lstStyle/>
                    <a:p>
                      <a:pPr algn="l" fontAlgn="b"/>
                      <a:r>
                        <a:rPr lang="en-US" sz="1800" b="0" i="0" u="none" strike="noStrike">
                          <a:solidFill>
                            <a:srgbClr val="0070C0"/>
                          </a:solidFill>
                          <a:effectLst/>
                          <a:latin typeface="Calibri" panose="020F0502020204030204" pitchFamily="34" charset="0"/>
                        </a:rPr>
                        <a:t>2535145(12.54%)</a:t>
                      </a:r>
                    </a:p>
                  </a:txBody>
                  <a:tcPr marL="9525" marR="9525" marT="9525" marB="0" anchor="b">
                    <a:lnL>
                      <a:noFill/>
                    </a:lnL>
                    <a:lnR>
                      <a:noFill/>
                    </a:lnR>
                    <a:lnT>
                      <a:noFill/>
                    </a:lnT>
                    <a:lnB>
                      <a:noFill/>
                    </a:lnB>
                  </a:tcPr>
                </a:tc>
              </a:tr>
              <a:tr h="349338">
                <a:tc>
                  <a:txBody>
                    <a:bodyPr/>
                    <a:lstStyle/>
                    <a:p>
                      <a:pPr algn="l" fontAlgn="b"/>
                      <a:r>
                        <a:rPr lang="en-US" sz="1800" b="0" i="0" u="none" strike="noStrike" dirty="0" smtClean="0">
                          <a:solidFill>
                            <a:srgbClr val="000000"/>
                          </a:solidFill>
                          <a:effectLst/>
                          <a:latin typeface="Calibri" panose="020F0502020204030204" pitchFamily="34" charset="0"/>
                        </a:rPr>
                        <a:t>NBW</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95880000(94.14%)</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18782858(87.80%)</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11510000(92.50%)</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301575(90.78%)</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17670000(87.46%)</a:t>
                      </a:r>
                    </a:p>
                  </a:txBody>
                  <a:tcPr marL="9525" marR="9525" marT="9525" marB="0" anchor="b">
                    <a:lnL>
                      <a:noFill/>
                    </a:lnL>
                    <a:lnR>
                      <a:noFill/>
                    </a:lnR>
                    <a:lnT>
                      <a:noFill/>
                    </a:lnT>
                    <a:lnB>
                      <a:noFill/>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30027856"/>
              </p:ext>
            </p:extLst>
          </p:nvPr>
        </p:nvGraphicFramePr>
        <p:xfrm>
          <a:off x="1333837" y="3744167"/>
          <a:ext cx="7806521" cy="1135380"/>
        </p:xfrm>
        <a:graphic>
          <a:graphicData uri="http://schemas.openxmlformats.org/drawingml/2006/table">
            <a:tbl>
              <a:tblPr/>
              <a:tblGrid>
                <a:gridCol w="1938993"/>
                <a:gridCol w="2137586"/>
                <a:gridCol w="2068980"/>
                <a:gridCol w="1660962"/>
              </a:tblGrid>
              <a:tr h="261885">
                <a:tc>
                  <a:txBody>
                    <a:bodyPr/>
                    <a:lstStyle/>
                    <a:p>
                      <a:pPr algn="l" fontAlgn="b"/>
                      <a:r>
                        <a:rPr lang="en-US" sz="1800" b="0" i="0" u="none" strike="noStrike" dirty="0">
                          <a:solidFill>
                            <a:srgbClr val="000000"/>
                          </a:solidFill>
                          <a:effectLst/>
                          <a:latin typeface="Calibri" panose="020F0502020204030204" pitchFamily="34" charset="0"/>
                        </a:rPr>
                        <a:t>weight</a:t>
                      </a: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dirty="0" err="1">
                          <a:solidFill>
                            <a:srgbClr val="000000"/>
                          </a:solidFill>
                          <a:effectLst/>
                          <a:latin typeface="Calibri" panose="020F0502020204030204" pitchFamily="34" charset="0"/>
                        </a:rPr>
                        <a:t>m_age</a:t>
                      </a:r>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261885">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&lt;20</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20-39</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a:noFill/>
                    </a:lnB>
                  </a:tcPr>
                </a:tc>
              </a:tr>
              <a:tr h="275669">
                <a:tc>
                  <a:txBody>
                    <a:bodyPr/>
                    <a:lstStyle/>
                    <a:p>
                      <a:pPr algn="l" fontAlgn="b"/>
                      <a:r>
                        <a:rPr lang="en-US" sz="1800" b="0" i="0" u="none" strike="noStrike" dirty="0">
                          <a:solidFill>
                            <a:srgbClr val="000000"/>
                          </a:solidFill>
                          <a:effectLst/>
                          <a:latin typeface="Calibri" panose="020F0502020204030204" pitchFamily="34" charset="0"/>
                        </a:rPr>
                        <a:t>LBW</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1673413(9.17%)</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7764808(6.63%)</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211503(9.68%)</a:t>
                      </a:r>
                    </a:p>
                  </a:txBody>
                  <a:tcPr marL="9525" marR="9525" marT="9525" marB="0" anchor="b">
                    <a:lnL>
                      <a:noFill/>
                    </a:lnL>
                    <a:lnR>
                      <a:noFill/>
                    </a:lnR>
                    <a:lnT>
                      <a:noFill/>
                    </a:lnT>
                    <a:lnB>
                      <a:noFill/>
                    </a:lnB>
                  </a:tcPr>
                </a:tc>
              </a:tr>
              <a:tr h="275669">
                <a:tc>
                  <a:txBody>
                    <a:bodyPr/>
                    <a:lstStyle/>
                    <a:p>
                      <a:pPr algn="l" fontAlgn="b"/>
                      <a:r>
                        <a:rPr lang="en-US" sz="1800" b="0" i="0" u="none" strike="noStrike" dirty="0">
                          <a:solidFill>
                            <a:srgbClr val="000000"/>
                          </a:solidFill>
                          <a:effectLst/>
                          <a:latin typeface="Calibri" panose="020F0502020204030204" pitchFamily="34" charset="0"/>
                        </a:rPr>
                        <a:t>NBW</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16580000(90.83%)</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109400000(93.37%)</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1974142(90.32%)</a:t>
                      </a:r>
                    </a:p>
                  </a:txBody>
                  <a:tcPr marL="9525" marR="9525" marT="9525" marB="0" anchor="b">
                    <a:lnL>
                      <a:noFill/>
                    </a:lnL>
                    <a:lnR>
                      <a:noFill/>
                    </a:lnR>
                    <a:lnT>
                      <a:noFill/>
                    </a:lnT>
                    <a:lnB>
                      <a:noFill/>
                    </a:lnB>
                  </a:tcPr>
                </a:tc>
              </a:tr>
            </a:tbl>
          </a:graphicData>
        </a:graphic>
      </p:graphicFrame>
      <p:sp>
        <p:nvSpPr>
          <p:cNvPr id="9" name="Rectangle 8"/>
          <p:cNvSpPr/>
          <p:nvPr/>
        </p:nvSpPr>
        <p:spPr>
          <a:xfrm>
            <a:off x="1123666" y="618402"/>
            <a:ext cx="2656763" cy="369332"/>
          </a:xfrm>
          <a:prstGeom prst="rect">
            <a:avLst/>
          </a:prstGeom>
        </p:spPr>
        <p:txBody>
          <a:bodyPr wrap="square">
            <a:spAutoFit/>
          </a:bodyPr>
          <a:lstStyle/>
          <a:p>
            <a:r>
              <a:rPr lang="en-US" b="1" dirty="0" smtClean="0"/>
              <a:t>Table 1. weight vs </a:t>
            </a:r>
            <a:r>
              <a:rPr lang="en-US" b="1" dirty="0" err="1" smtClean="0"/>
              <a:t>m_race</a:t>
            </a:r>
            <a:endParaRPr lang="en-US" b="1" dirty="0"/>
          </a:p>
        </p:txBody>
      </p:sp>
      <p:sp>
        <p:nvSpPr>
          <p:cNvPr id="10" name="Rectangle 9"/>
          <p:cNvSpPr/>
          <p:nvPr/>
        </p:nvSpPr>
        <p:spPr>
          <a:xfrm>
            <a:off x="1211008" y="3271549"/>
            <a:ext cx="2569421" cy="369332"/>
          </a:xfrm>
          <a:prstGeom prst="rect">
            <a:avLst/>
          </a:prstGeom>
        </p:spPr>
        <p:txBody>
          <a:bodyPr wrap="none">
            <a:spAutoFit/>
          </a:bodyPr>
          <a:lstStyle/>
          <a:p>
            <a:r>
              <a:rPr lang="en-US" b="1" dirty="0"/>
              <a:t>Table </a:t>
            </a:r>
            <a:r>
              <a:rPr lang="en-US" b="1" dirty="0" smtClean="0"/>
              <a:t>2. </a:t>
            </a:r>
            <a:r>
              <a:rPr lang="en-US" b="1" dirty="0"/>
              <a:t>weight vs </a:t>
            </a:r>
            <a:r>
              <a:rPr lang="en-US" b="1" dirty="0" err="1" smtClean="0"/>
              <a:t>m_age</a:t>
            </a:r>
            <a:endParaRPr lang="en-US" b="1" dirty="0"/>
          </a:p>
        </p:txBody>
      </p:sp>
      <p:sp>
        <p:nvSpPr>
          <p:cNvPr id="11" name="Rectangle 10"/>
          <p:cNvSpPr/>
          <p:nvPr/>
        </p:nvSpPr>
        <p:spPr>
          <a:xfrm>
            <a:off x="1123666" y="2502594"/>
            <a:ext cx="6437194" cy="338554"/>
          </a:xfrm>
          <a:prstGeom prst="rect">
            <a:avLst/>
          </a:prstGeom>
        </p:spPr>
        <p:txBody>
          <a:bodyPr wrap="square">
            <a:spAutoFit/>
          </a:bodyPr>
          <a:lstStyle/>
          <a:p>
            <a:r>
              <a:rPr lang="en-US" sz="1600" dirty="0"/>
              <a:t> Low birthweight is associated with mother’ race( chi square test, p &lt;0.001</a:t>
            </a:r>
            <a:r>
              <a:rPr lang="en-US" sz="1600" dirty="0" smtClean="0"/>
              <a:t>).</a:t>
            </a:r>
            <a:endParaRPr lang="en-US" sz="1600" dirty="0"/>
          </a:p>
        </p:txBody>
      </p:sp>
      <p:sp>
        <p:nvSpPr>
          <p:cNvPr id="12" name="Rectangle 11"/>
          <p:cNvSpPr/>
          <p:nvPr/>
        </p:nvSpPr>
        <p:spPr>
          <a:xfrm>
            <a:off x="1333837" y="5022617"/>
            <a:ext cx="6595512" cy="338554"/>
          </a:xfrm>
          <a:prstGeom prst="rect">
            <a:avLst/>
          </a:prstGeom>
        </p:spPr>
        <p:txBody>
          <a:bodyPr wrap="square">
            <a:spAutoFit/>
          </a:bodyPr>
          <a:lstStyle/>
          <a:p>
            <a:r>
              <a:rPr lang="en-US" sz="1600" dirty="0"/>
              <a:t>Low birthweight is associated with mother’ age ( chi square test, p &lt;0.001</a:t>
            </a:r>
            <a:r>
              <a:rPr lang="en-US" sz="1600" dirty="0" smtClean="0"/>
              <a:t>).</a:t>
            </a:r>
            <a:endParaRPr lang="en-US" sz="1600" dirty="0"/>
          </a:p>
        </p:txBody>
      </p:sp>
    </p:spTree>
    <p:extLst>
      <p:ext uri="{BB962C8B-B14F-4D97-AF65-F5344CB8AC3E}">
        <p14:creationId xmlns:p14="http://schemas.microsoft.com/office/powerpoint/2010/main" val="3279081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8950</TotalTime>
  <Words>9866</Words>
  <Application>Microsoft Office PowerPoint</Application>
  <PresentationFormat>Widescreen</PresentationFormat>
  <Paragraphs>6017</Paragraphs>
  <Slides>71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AdvPA0C8</vt:lpstr>
      <vt:lpstr>MS Sans Serif</vt:lpstr>
      <vt:lpstr>Arial</vt:lpstr>
      <vt:lpstr>Calibri</vt:lpstr>
      <vt:lpstr>Calibri Light</vt:lpstr>
      <vt:lpstr>SAS Monospace</vt:lpstr>
      <vt:lpstr>Times New Roman</vt:lpstr>
      <vt:lpstr>Office Theme</vt:lpstr>
      <vt:lpstr>Maternal Risk Factors for Low Birthweight</vt:lpstr>
      <vt:lpstr>Background</vt:lpstr>
      <vt:lpstr>Dataset</vt:lpstr>
      <vt:lpstr>PowerPoint Presentation</vt:lpstr>
      <vt:lpstr>Objective and Method</vt:lpstr>
      <vt:lpstr>Explanatory  Analysis</vt:lpstr>
      <vt:lpstr>PowerPoint Presentation</vt:lpstr>
      <vt:lpstr>PowerPoint Presentation</vt:lpstr>
      <vt:lpstr>PowerPoint Presentation</vt:lpstr>
      <vt:lpstr>PowerPoint Presentation</vt:lpstr>
      <vt:lpstr>PowerPoint Presentation</vt:lpstr>
      <vt:lpstr>Summary of explanatory analysis for LBW</vt:lpstr>
      <vt:lpstr>Statistic Modeling</vt:lpstr>
      <vt:lpstr>Method</vt:lpstr>
      <vt:lpstr>Linear regression model</vt:lpstr>
      <vt:lpstr>PowerPoint Presentation</vt:lpstr>
      <vt:lpstr>PowerPoint Presentation</vt:lpstr>
      <vt:lpstr>PowerPoint Presentation</vt:lpstr>
      <vt:lpstr>Variable selection</vt:lpstr>
      <vt:lpstr>Variable selection</vt:lpstr>
      <vt:lpstr>PowerPoint Presentation</vt:lpstr>
      <vt:lpstr>Variable selection</vt:lpstr>
      <vt:lpstr>Exhaustive selection to build regression model</vt:lpstr>
      <vt:lpstr>PowerPoint Presentation</vt:lpstr>
      <vt:lpstr>PowerPoint Presentation</vt:lpstr>
      <vt:lpstr>Variable selection</vt:lpstr>
      <vt:lpstr>PowerPoint Presentation</vt:lpstr>
      <vt:lpstr>PowerPoint Presentation</vt:lpstr>
      <vt:lpstr>PowerPoint Presentation</vt:lpstr>
      <vt:lpstr>Linear regression model summary </vt:lpstr>
      <vt:lpstr>Linear regression model summary </vt:lpstr>
      <vt:lpstr>Logistic Regression Models</vt:lpstr>
      <vt:lpstr>Logistic Regression Models </vt:lpstr>
      <vt:lpstr>PowerPoint Presentation</vt:lpstr>
      <vt:lpstr>PowerPoint Presentation</vt:lpstr>
      <vt:lpstr>PowerPoint Presentation</vt:lpstr>
      <vt:lpstr>Conclusions</vt:lpstr>
      <vt:lpstr>PowerPoint Presentation</vt:lpstr>
      <vt:lpstr>Analysis of Maximum Likelihood Estimates for the full model</vt:lpstr>
      <vt:lpstr>PowerPoint Presentation</vt:lpstr>
      <vt:lpstr>PowerPoint Presentation</vt:lpstr>
      <vt:lpstr>Odds Ratio in Full Model</vt:lpstr>
      <vt:lpstr>PowerPoint Presentation</vt:lpstr>
      <vt:lpstr>PowerPoint Presentation</vt:lpstr>
      <vt:lpstr>Analysis of Maximum Likelihood Estimates for the partial model </vt:lpstr>
      <vt:lpstr>Analysis of Maximum Likelihood Estimates for the partial model </vt:lpstr>
      <vt:lpstr>Analysis of Maximum Likelihood Estimates for the partial model </vt:lpstr>
      <vt:lpstr>Odds Ratio in Partial Model </vt:lpstr>
      <vt:lpstr>Odds Ratio in Partial Model </vt:lpstr>
      <vt:lpstr>Odds Ratio in Partial Model </vt:lpstr>
      <vt:lpstr>Dataset</vt:lpstr>
      <vt:lpstr>Ethenity/Race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Preliminary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selection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yepeng li</dc:creator>
  <cp:lastModifiedBy>yepeng li</cp:lastModifiedBy>
  <cp:revision>308</cp:revision>
  <dcterms:created xsi:type="dcterms:W3CDTF">2016-03-21T16:54:06Z</dcterms:created>
  <dcterms:modified xsi:type="dcterms:W3CDTF">2016-05-04T15:05:38Z</dcterms:modified>
</cp:coreProperties>
</file>