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6" r:id="rId21"/>
    <p:sldId id="277" r:id="rId22"/>
    <p:sldId id="278" r:id="rId23"/>
    <p:sldId id="285" r:id="rId24"/>
    <p:sldId id="279" r:id="rId25"/>
    <p:sldId id="280" r:id="rId26"/>
    <p:sldId id="286" r:id="rId27"/>
    <p:sldId id="287" r:id="rId28"/>
    <p:sldId id="289" r:id="rId29"/>
    <p:sldId id="288" r:id="rId30"/>
    <p:sldId id="291" r:id="rId31"/>
    <p:sldId id="290"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23" d="100"/>
          <a:sy n="123" d="100"/>
        </p:scale>
        <p:origin x="11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521" y="641732"/>
            <a:ext cx="8915399" cy="2262781"/>
          </a:xfrm>
        </p:spPr>
        <p:txBody>
          <a:bodyPr>
            <a:normAutofit/>
          </a:bodyPr>
          <a:lstStyle/>
          <a:p>
            <a:r>
              <a:rPr lang="en-US" b="1" dirty="0"/>
              <a:t> Capstone Project I</a:t>
            </a:r>
            <a:r>
              <a:rPr lang="en-US" dirty="0"/>
              <a:t/>
            </a:r>
            <a:br>
              <a:rPr lang="en-US" dirty="0"/>
            </a:br>
            <a:r>
              <a:rPr lang="en-US" b="1" dirty="0"/>
              <a:t>               </a:t>
            </a:r>
            <a:endParaRPr lang="en-US" dirty="0"/>
          </a:p>
        </p:txBody>
      </p:sp>
      <p:sp>
        <p:nvSpPr>
          <p:cNvPr id="3" name="Subtitle 2"/>
          <p:cNvSpPr>
            <a:spLocks noGrp="1"/>
          </p:cNvSpPr>
          <p:nvPr>
            <p:ph type="subTitle" idx="1"/>
          </p:nvPr>
        </p:nvSpPr>
        <p:spPr>
          <a:xfrm>
            <a:off x="2831120" y="2646594"/>
            <a:ext cx="8654043" cy="515838"/>
          </a:xfrm>
        </p:spPr>
        <p:txBody>
          <a:bodyPr/>
          <a:lstStyle/>
          <a:p>
            <a:r>
              <a:rPr lang="en-US" sz="2400" b="1" dirty="0">
                <a:solidFill>
                  <a:schemeClr val="tx1"/>
                </a:solidFill>
              </a:rPr>
              <a:t>Lending Club loan status </a:t>
            </a:r>
            <a:r>
              <a:rPr lang="en-US" sz="2400" b="1" dirty="0" smtClean="0">
                <a:solidFill>
                  <a:schemeClr val="tx1"/>
                </a:solidFill>
              </a:rPr>
              <a:t>prediction</a:t>
            </a:r>
          </a:p>
        </p:txBody>
      </p:sp>
      <p:sp>
        <p:nvSpPr>
          <p:cNvPr id="4" name="Subtitle 2"/>
          <p:cNvSpPr txBox="1">
            <a:spLocks/>
          </p:cNvSpPr>
          <p:nvPr/>
        </p:nvSpPr>
        <p:spPr>
          <a:xfrm>
            <a:off x="4282114" y="3542383"/>
            <a:ext cx="8654043" cy="51583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smtClean="0">
                <a:solidFill>
                  <a:schemeClr val="tx1"/>
                </a:solidFill>
              </a:rPr>
              <a:t>Ye Peng Li</a:t>
            </a:r>
          </a:p>
        </p:txBody>
      </p:sp>
    </p:spTree>
    <p:extLst>
      <p:ext uri="{BB962C8B-B14F-4D97-AF65-F5344CB8AC3E}">
        <p14:creationId xmlns:p14="http://schemas.microsoft.com/office/powerpoint/2010/main" val="1229167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6516" y="1305431"/>
            <a:ext cx="4746115" cy="3421618"/>
          </a:xfrm>
          <a:prstGeom prst="rect">
            <a:avLst/>
          </a:prstGeom>
        </p:spPr>
      </p:pic>
      <p:pic>
        <p:nvPicPr>
          <p:cNvPr id="5" name="Picture 4"/>
          <p:cNvPicPr>
            <a:picLocks noChangeAspect="1"/>
          </p:cNvPicPr>
          <p:nvPr/>
        </p:nvPicPr>
        <p:blipFill>
          <a:blip r:embed="rId3"/>
          <a:stretch>
            <a:fillRect/>
          </a:stretch>
        </p:blipFill>
        <p:spPr>
          <a:xfrm>
            <a:off x="6142717" y="1305431"/>
            <a:ext cx="4746115" cy="3421618"/>
          </a:xfrm>
          <a:prstGeom prst="rect">
            <a:avLst/>
          </a:prstGeom>
        </p:spPr>
      </p:pic>
      <p:sp>
        <p:nvSpPr>
          <p:cNvPr id="6" name="Rectangle 5"/>
          <p:cNvSpPr/>
          <p:nvPr/>
        </p:nvSpPr>
        <p:spPr>
          <a:xfrm>
            <a:off x="2338280" y="739153"/>
            <a:ext cx="7900423" cy="400110"/>
          </a:xfrm>
          <a:prstGeom prst="rect">
            <a:avLst/>
          </a:prstGeom>
        </p:spPr>
        <p:txBody>
          <a:bodyPr wrap="square">
            <a:spAutoFit/>
          </a:bodyPr>
          <a:lstStyle/>
          <a:p>
            <a:r>
              <a:rPr lang="en-US" sz="2000" b="1" dirty="0">
                <a:solidFill>
                  <a:srgbClr val="000000"/>
                </a:solidFill>
                <a:latin typeface="Times New Roman" panose="02020603050405020304" pitchFamily="18" charset="0"/>
                <a:ea typeface="Times New Roman" panose="02020603050405020304" pitchFamily="18" charset="0"/>
              </a:rPr>
              <a:t>What is the mean unemployment rate in zip codes for bad/good loans? </a:t>
            </a:r>
            <a:endParaRPr lang="en-US" sz="20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2734630" y="4804826"/>
            <a:ext cx="6319217" cy="864980"/>
          </a:xfrm>
          <a:prstGeom prst="rect">
            <a:avLst/>
          </a:prstGeom>
        </p:spPr>
        <p:txBody>
          <a:bodyPr wrap="square">
            <a:spAutoFit/>
          </a:bodyPr>
          <a:lstStyle/>
          <a:p>
            <a:pPr algn="just">
              <a:lnSpc>
                <a:spcPct val="107000"/>
              </a:lnSpc>
              <a:spcAft>
                <a:spcPts val="800"/>
              </a:spcAft>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top ten unemployment rates locate in three zip codes area(20000, 40000, 90000).States CA and AZ's zip codes are around 90000, KY is around 40000, WV and MS are around 20000.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274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0568" y="539334"/>
            <a:ext cx="7362525" cy="1064009"/>
          </a:xfrm>
          <a:prstGeom prst="rect">
            <a:avLst/>
          </a:prstGeom>
        </p:spPr>
        <p:txBody>
          <a:bodyPr wrap="square">
            <a:spAutoFit/>
          </a:bodyPr>
          <a:lstStyle/>
          <a:p>
            <a:pPr algn="just">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Will the loan lenders in the five states (CA, AZ, KY, WV and MS) which have high unemployment rates also have high bad loan percentage?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97391" y="1409059"/>
            <a:ext cx="5705695" cy="4562547"/>
          </a:xfrm>
          <a:prstGeom prst="rect">
            <a:avLst/>
          </a:prstGeom>
        </p:spPr>
      </p:pic>
    </p:spTree>
    <p:extLst>
      <p:ext uri="{BB962C8B-B14F-4D97-AF65-F5344CB8AC3E}">
        <p14:creationId xmlns:p14="http://schemas.microsoft.com/office/powerpoint/2010/main" val="2284729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76459" y="1764406"/>
            <a:ext cx="5561254" cy="4032247"/>
          </a:xfrm>
          <a:prstGeom prst="rect">
            <a:avLst/>
          </a:prstGeom>
        </p:spPr>
      </p:pic>
      <p:sp>
        <p:nvSpPr>
          <p:cNvPr id="2" name="Rectangle 1"/>
          <p:cNvSpPr/>
          <p:nvPr/>
        </p:nvSpPr>
        <p:spPr>
          <a:xfrm>
            <a:off x="2957848" y="620092"/>
            <a:ext cx="6096000" cy="1064009"/>
          </a:xfrm>
          <a:prstGeom prst="rect">
            <a:avLst/>
          </a:prstGeom>
        </p:spPr>
        <p:txBody>
          <a:bodyPr>
            <a:spAutoFit/>
          </a:bodyPr>
          <a:lstStyle/>
          <a:p>
            <a:pPr algn="just">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What are the relationships of the mean unemployment rate for people without loan, in good loan status and in bad loan status in the same zip code area?</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8809149" y="3318864"/>
            <a:ext cx="3382851" cy="830997"/>
          </a:xfrm>
          <a:prstGeom prst="rect">
            <a:avLst/>
          </a:prstGeom>
        </p:spPr>
        <p:txBody>
          <a:bodyPr wrap="square">
            <a:spAutoFit/>
          </a:bodyPr>
          <a:lstStyle/>
          <a:p>
            <a:pPr algn="just"/>
            <a:r>
              <a:rPr lang="en-US" sz="1600" dirty="0" smtClean="0">
                <a:latin typeface="Times New Roman" panose="02020603050405020304" pitchFamily="18" charset="0"/>
                <a:cs typeface="Times New Roman" panose="02020603050405020304" pitchFamily="18" charset="0"/>
              </a:rPr>
              <a:t>Unloaded </a:t>
            </a:r>
            <a:r>
              <a:rPr lang="en-US" sz="1600" dirty="0">
                <a:latin typeface="Times New Roman" panose="02020603050405020304" pitchFamily="18" charset="0"/>
                <a:cs typeface="Times New Roman" panose="02020603050405020304" pitchFamily="18" charset="0"/>
              </a:rPr>
              <a:t>population</a:t>
            </a:r>
            <a:r>
              <a:rPr lang="en-US" sz="1600" dirty="0" smtClean="0">
                <a:latin typeface="Times New Roman" panose="02020603050405020304" pitchFamily="18" charset="0"/>
                <a:cs typeface="Times New Roman" panose="02020603050405020304" pitchFamily="18" charset="0"/>
              </a:rPr>
              <a:t>': 5.523 </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Good loan </a:t>
            </a:r>
            <a:r>
              <a:rPr lang="en-US" sz="1600" dirty="0" smtClean="0">
                <a:latin typeface="Times New Roman" panose="02020603050405020304" pitchFamily="18" charset="0"/>
                <a:cs typeface="Times New Roman" panose="02020603050405020304" pitchFamily="18" charset="0"/>
              </a:rPr>
              <a:t>lenders:      5.494 </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Bad loan </a:t>
            </a:r>
            <a:r>
              <a:rPr lang="en-US" sz="1600" dirty="0" smtClean="0">
                <a:latin typeface="Times New Roman" panose="02020603050405020304" pitchFamily="18" charset="0"/>
                <a:cs typeface="Times New Roman" panose="02020603050405020304" pitchFamily="18" charset="0"/>
              </a:rPr>
              <a:t>lenders:         5.555</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895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3768" y="772929"/>
            <a:ext cx="7208703" cy="421654"/>
          </a:xfrm>
          <a:prstGeom prst="rect">
            <a:avLst/>
          </a:prstGeom>
        </p:spPr>
        <p:txBody>
          <a:bodyPr wrap="square">
            <a:spAutoFit/>
          </a:bodyPr>
          <a:lstStyle/>
          <a:p>
            <a:pPr>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relationship</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of employment length and bad loan percentage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21849" y="1249251"/>
            <a:ext cx="5164225" cy="3516657"/>
          </a:xfrm>
          <a:prstGeom prst="rect">
            <a:avLst/>
          </a:prstGeom>
        </p:spPr>
      </p:pic>
      <p:sp>
        <p:nvSpPr>
          <p:cNvPr id="6" name="Rectangle 5"/>
          <p:cNvSpPr/>
          <p:nvPr/>
        </p:nvSpPr>
        <p:spPr>
          <a:xfrm>
            <a:off x="3140790" y="5062390"/>
            <a:ext cx="6131997" cy="830997"/>
          </a:xfrm>
          <a:prstGeom prst="rect">
            <a:avLst/>
          </a:prstGeom>
        </p:spPr>
        <p:txBody>
          <a:bodyPr wrap="square">
            <a:spAutoFit/>
          </a:bodyPr>
          <a:lstStyle/>
          <a:p>
            <a:pPr algn="just"/>
            <a:r>
              <a:rPr lang="en-US" sz="1600" dirty="0" err="1" smtClean="0">
                <a:solidFill>
                  <a:srgbClr val="000000"/>
                </a:solidFill>
                <a:latin typeface="Times New Roman" panose="02020603050405020304" pitchFamily="18" charset="0"/>
                <a:ea typeface="Times New Roman" panose="02020603050405020304" pitchFamily="18" charset="0"/>
              </a:rPr>
              <a:t>Kruskal</a:t>
            </a:r>
            <a:r>
              <a:rPr lang="en-US" sz="1600" dirty="0" smtClean="0">
                <a:solidFill>
                  <a:srgbClr val="000000"/>
                </a:solidFill>
                <a:latin typeface="Times New Roman" panose="02020603050405020304" pitchFamily="18" charset="0"/>
                <a:ea typeface="Times New Roman" panose="02020603050405020304" pitchFamily="18" charset="0"/>
              </a:rPr>
              <a:t>-Wallis H-test for the median of employment length </a:t>
            </a:r>
            <a:endParaRPr lang="en-US" sz="1600" dirty="0" smtClean="0">
              <a:latin typeface="Times New Roman" panose="02020603050405020304" pitchFamily="18" charset="0"/>
              <a:ea typeface="Times New Roman" panose="02020603050405020304" pitchFamily="18" charset="0"/>
            </a:endParaRPr>
          </a:p>
          <a:p>
            <a:pPr algn="just"/>
            <a:r>
              <a:rPr lang="en-US" sz="1600" dirty="0" smtClean="0">
                <a:solidFill>
                  <a:srgbClr val="000000"/>
                </a:solidFill>
                <a:latin typeface="Times New Roman" panose="02020603050405020304" pitchFamily="18" charset="0"/>
                <a:ea typeface="Times New Roman" panose="02020603050405020304" pitchFamily="18" charset="0"/>
              </a:rPr>
              <a:t>Test </a:t>
            </a:r>
            <a:r>
              <a:rPr lang="en-US" sz="1600" dirty="0">
                <a:solidFill>
                  <a:srgbClr val="000000"/>
                </a:solidFill>
                <a:latin typeface="Times New Roman" panose="02020603050405020304" pitchFamily="18" charset="0"/>
                <a:ea typeface="Times New Roman" panose="02020603050405020304" pitchFamily="18" charset="0"/>
              </a:rPr>
              <a:t>statistics:</a:t>
            </a:r>
            <a:endParaRPr lang="en-US" sz="1600" dirty="0">
              <a:latin typeface="Times New Roman" panose="02020603050405020304" pitchFamily="18" charset="0"/>
              <a:ea typeface="Times New Roman" panose="02020603050405020304" pitchFamily="18" charset="0"/>
            </a:endParaRPr>
          </a:p>
          <a:p>
            <a:pPr algn="just"/>
            <a:r>
              <a:rPr lang="en-US" sz="1600" dirty="0" smtClean="0">
                <a:solidFill>
                  <a:srgbClr val="000000"/>
                </a:solidFill>
                <a:latin typeface="Times New Roman" panose="02020603050405020304" pitchFamily="18" charset="0"/>
                <a:ea typeface="Times New Roman" panose="02020603050405020304" pitchFamily="18" charset="0"/>
              </a:rPr>
              <a:t>H-statistic</a:t>
            </a:r>
            <a:r>
              <a:rPr lang="en-US" sz="1600" dirty="0">
                <a:solidFill>
                  <a:srgbClr val="000000"/>
                </a:solidFill>
                <a:latin typeface="Times New Roman" panose="02020603050405020304" pitchFamily="18" charset="0"/>
                <a:ea typeface="Times New Roman" panose="02020603050405020304" pitchFamily="18" charset="0"/>
              </a:rPr>
              <a:t>: 189435635.4  P-Value: 0.0</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6184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building</a:t>
            </a:r>
            <a:r>
              <a:rPr lang="en-US" dirty="0"/>
              <a:t/>
            </a:r>
            <a:br>
              <a:rPr lang="en-US" dirty="0"/>
            </a:br>
            <a:endParaRPr lang="en-US" dirty="0"/>
          </a:p>
        </p:txBody>
      </p:sp>
      <p:sp>
        <p:nvSpPr>
          <p:cNvPr id="3" name="Content Placeholder 2"/>
          <p:cNvSpPr>
            <a:spLocks noGrp="1"/>
          </p:cNvSpPr>
          <p:nvPr>
            <p:ph idx="1"/>
          </p:nvPr>
        </p:nvSpPr>
        <p:spPr>
          <a:xfrm>
            <a:off x="2589212" y="1554051"/>
            <a:ext cx="8915400" cy="377762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Decision Tree</a:t>
            </a:r>
          </a:p>
          <a:p>
            <a:r>
              <a:rPr lang="en-US" sz="2000" b="1" dirty="0" smtClean="0">
                <a:latin typeface="Times New Roman" panose="02020603050405020304" pitchFamily="18" charset="0"/>
                <a:cs typeface="Times New Roman" panose="02020603050405020304" pitchFamily="18" charset="0"/>
              </a:rPr>
              <a:t>Easy </a:t>
            </a:r>
            <a:r>
              <a:rPr lang="en-US" sz="2000" b="1" dirty="0">
                <a:latin typeface="Times New Roman" panose="02020603050405020304" pitchFamily="18" charset="0"/>
                <a:cs typeface="Times New Roman" panose="02020603050405020304" pitchFamily="18" charset="0"/>
              </a:rPr>
              <a:t>to </a:t>
            </a:r>
            <a:r>
              <a:rPr lang="en-US" sz="2000" b="1" dirty="0" smtClean="0">
                <a:latin typeface="Times New Roman" panose="02020603050405020304" pitchFamily="18" charset="0"/>
                <a:cs typeface="Times New Roman" panose="02020603050405020304" pitchFamily="18" charset="0"/>
              </a:rPr>
              <a:t>Understand</a:t>
            </a:r>
          </a:p>
          <a:p>
            <a:r>
              <a:rPr lang="en-US" sz="2000" b="1" dirty="0" smtClean="0">
                <a:latin typeface="Times New Roman" panose="02020603050405020304" pitchFamily="18" charset="0"/>
                <a:cs typeface="Times New Roman" panose="02020603050405020304" pitchFamily="18" charset="0"/>
              </a:rPr>
              <a:t>Useful </a:t>
            </a:r>
            <a:r>
              <a:rPr lang="en-US" sz="2000" b="1" dirty="0">
                <a:latin typeface="Times New Roman" panose="02020603050405020304" pitchFamily="18" charset="0"/>
                <a:cs typeface="Times New Roman" panose="02020603050405020304" pitchFamily="18" charset="0"/>
              </a:rPr>
              <a:t>in Data </a:t>
            </a:r>
            <a:r>
              <a:rPr lang="en-US" sz="2000" b="1" dirty="0" smtClean="0">
                <a:latin typeface="Times New Roman" panose="02020603050405020304" pitchFamily="18" charset="0"/>
                <a:cs typeface="Times New Roman" panose="02020603050405020304" pitchFamily="18" charset="0"/>
              </a:rPr>
              <a:t>exploration</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Less </a:t>
            </a:r>
            <a:r>
              <a:rPr lang="en-US" sz="2000" b="1" dirty="0">
                <a:latin typeface="Times New Roman" panose="02020603050405020304" pitchFamily="18" charset="0"/>
                <a:cs typeface="Times New Roman" panose="02020603050405020304" pitchFamily="18" charset="0"/>
              </a:rPr>
              <a:t>data cleaning </a:t>
            </a:r>
            <a:r>
              <a:rPr lang="en-US" sz="2000" b="1" dirty="0" smtClean="0">
                <a:latin typeface="Times New Roman" panose="02020603050405020304" pitchFamily="18" charset="0"/>
                <a:cs typeface="Times New Roman" panose="02020603050405020304" pitchFamily="18" charset="0"/>
              </a:rPr>
              <a:t>required</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But </a:t>
            </a:r>
            <a:r>
              <a:rPr lang="en-US" sz="2000" b="1" dirty="0">
                <a:latin typeface="Times New Roman" panose="02020603050405020304" pitchFamily="18" charset="0"/>
                <a:cs typeface="Times New Roman" panose="02020603050405020304" pitchFamily="18" charset="0"/>
              </a:rPr>
              <a:t>it can easily </a:t>
            </a:r>
            <a:r>
              <a:rPr lang="en-US" sz="2000" b="1" dirty="0" err="1">
                <a:latin typeface="Times New Roman" panose="02020603050405020304" pitchFamily="18" charset="0"/>
                <a:cs typeface="Times New Roman" panose="02020603050405020304" pitchFamily="18" charset="0"/>
              </a:rPr>
              <a:t>overfit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656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4976" y="1428521"/>
            <a:ext cx="8915400" cy="3777622"/>
          </a:xfrm>
        </p:spPr>
        <p:txBody>
          <a:bodyPr/>
          <a:lstStyle/>
          <a:p>
            <a:pPr marL="0" indent="0">
              <a:buNone/>
            </a:pPr>
            <a:r>
              <a:rPr lang="en-US" sz="2000" b="1" dirty="0"/>
              <a:t>Hyper parameter tuning for max </a:t>
            </a:r>
            <a:r>
              <a:rPr lang="en-US" sz="2000" b="1" dirty="0" smtClean="0"/>
              <a:t>depth</a:t>
            </a:r>
          </a:p>
          <a:p>
            <a:pPr marL="0" indent="0">
              <a:buNone/>
            </a:pPr>
            <a:endParaRPr lang="en-US" sz="2000" dirty="0"/>
          </a:p>
          <a:p>
            <a:r>
              <a:rPr lang="en-US" sz="2000" dirty="0"/>
              <a:t>[(3, </a:t>
            </a:r>
            <a:r>
              <a:rPr lang="en-US" sz="2000" dirty="0" smtClean="0"/>
              <a:t>0.85669), </a:t>
            </a:r>
            <a:r>
              <a:rPr lang="en-US" sz="2000" dirty="0"/>
              <a:t>(4, </a:t>
            </a:r>
            <a:r>
              <a:rPr lang="en-US" sz="2000" dirty="0" smtClean="0"/>
              <a:t>0.85671), </a:t>
            </a:r>
            <a:r>
              <a:rPr lang="en-US" sz="2000" dirty="0"/>
              <a:t>(5, </a:t>
            </a:r>
            <a:r>
              <a:rPr lang="en-US" sz="2000" dirty="0" smtClean="0"/>
              <a:t>0.85673), </a:t>
            </a:r>
            <a:r>
              <a:rPr lang="en-US" sz="2000" dirty="0"/>
              <a:t>(6, </a:t>
            </a:r>
            <a:r>
              <a:rPr lang="en-US" sz="2000" dirty="0" smtClean="0"/>
              <a:t>0.85673), </a:t>
            </a:r>
            <a:r>
              <a:rPr lang="en-US" sz="2000" dirty="0"/>
              <a:t>(7, </a:t>
            </a:r>
            <a:r>
              <a:rPr lang="en-US" sz="2000" dirty="0" smtClean="0"/>
              <a:t>0.85663), </a:t>
            </a:r>
            <a:r>
              <a:rPr lang="en-US" sz="2000" dirty="0"/>
              <a:t>(8, </a:t>
            </a:r>
            <a:r>
              <a:rPr lang="en-US" sz="2000" dirty="0" smtClean="0"/>
              <a:t>0.85623), </a:t>
            </a:r>
            <a:r>
              <a:rPr lang="en-US" sz="2000" dirty="0"/>
              <a:t>(9, </a:t>
            </a:r>
            <a:r>
              <a:rPr lang="en-US" sz="2000" dirty="0" smtClean="0"/>
              <a:t>0.85583)]</a:t>
            </a:r>
            <a:endParaRPr lang="en-US" sz="2000" dirty="0"/>
          </a:p>
          <a:p>
            <a:r>
              <a:rPr lang="en-US" sz="2000" dirty="0"/>
              <a:t>From the scores we obtained from the tuning process </a:t>
            </a:r>
            <a:r>
              <a:rPr lang="en-US" sz="2000" dirty="0" err="1"/>
              <a:t>max_depth</a:t>
            </a:r>
            <a:r>
              <a:rPr lang="en-US" sz="2000" dirty="0"/>
              <a:t> equaling 5 or 6 is the best choice.</a:t>
            </a:r>
          </a:p>
          <a:p>
            <a:pPr marL="0" indent="0">
              <a:buNone/>
            </a:pPr>
            <a:endParaRPr lang="en-US" dirty="0"/>
          </a:p>
        </p:txBody>
      </p:sp>
    </p:spTree>
    <p:extLst>
      <p:ext uri="{BB962C8B-B14F-4D97-AF65-F5344CB8AC3E}">
        <p14:creationId xmlns:p14="http://schemas.microsoft.com/office/powerpoint/2010/main" val="1331945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6334" y="987846"/>
            <a:ext cx="8915400" cy="3777622"/>
          </a:xfrm>
        </p:spPr>
        <p:txBody>
          <a:bodyPr/>
          <a:lstStyle/>
          <a:p>
            <a:pPr marL="0" indent="0">
              <a:buNone/>
            </a:pPr>
            <a:r>
              <a:rPr lang="en-US" b="1" dirty="0"/>
              <a:t>Model score using ‘</a:t>
            </a:r>
            <a:r>
              <a:rPr lang="en-US" b="1" dirty="0" err="1"/>
              <a:t>gini</a:t>
            </a:r>
            <a:r>
              <a:rPr lang="en-US" b="1" dirty="0"/>
              <a:t> index’ and ‘entropy’</a:t>
            </a:r>
            <a:endParaRPr lang="en-US" dirty="0"/>
          </a:p>
          <a:p>
            <a:r>
              <a:rPr lang="en-US" sz="2000" dirty="0" err="1">
                <a:latin typeface="Times New Roman" panose="02020603050405020304" pitchFamily="18" charset="0"/>
                <a:cs typeface="Times New Roman" panose="02020603050405020304" pitchFamily="18" charset="0"/>
              </a:rPr>
              <a:t>DecisionTreeClassifier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class_weight</a:t>
            </a:r>
            <a:r>
              <a:rPr lang="en-US" sz="2000" dirty="0">
                <a:latin typeface="Times New Roman" panose="02020603050405020304" pitchFamily="18" charset="0"/>
                <a:cs typeface="Times New Roman" panose="02020603050405020304" pitchFamily="18" charset="0"/>
              </a:rPr>
              <a:t>=None, criterion='</a:t>
            </a:r>
            <a:r>
              <a:rPr lang="en-US" sz="2000" dirty="0" err="1">
                <a:latin typeface="Times New Roman" panose="02020603050405020304" pitchFamily="18" charset="0"/>
                <a:cs typeface="Times New Roman" panose="02020603050405020304" pitchFamily="18" charset="0"/>
              </a:rPr>
              <a:t>gini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max_depth</a:t>
            </a:r>
            <a:r>
              <a:rPr lang="en-US" sz="2000" dirty="0">
                <a:latin typeface="Times New Roman" panose="02020603050405020304" pitchFamily="18" charset="0"/>
                <a:cs typeface="Times New Roman" panose="02020603050405020304" pitchFamily="18" charset="0"/>
              </a:rPr>
              <a:t>=6, </a:t>
            </a:r>
            <a:r>
              <a:rPr lang="en-US" sz="2000" dirty="0" err="1">
                <a:latin typeface="Times New Roman" panose="02020603050405020304" pitchFamily="18" charset="0"/>
                <a:cs typeface="Times New Roman" panose="02020603050405020304" pitchFamily="18" charset="0"/>
              </a:rPr>
              <a:t>max_features</a:t>
            </a:r>
            <a:r>
              <a:rPr lang="en-US" sz="2000" dirty="0">
                <a:latin typeface="Times New Roman" panose="02020603050405020304" pitchFamily="18" charset="0"/>
                <a:cs typeface="Times New Roman" panose="02020603050405020304" pitchFamily="18" charset="0"/>
              </a:rPr>
              <a:t>=None, </a:t>
            </a:r>
            <a:r>
              <a:rPr lang="en-US" sz="2000" dirty="0" err="1">
                <a:latin typeface="Times New Roman" panose="02020603050405020304" pitchFamily="18" charset="0"/>
                <a:cs typeface="Times New Roman" panose="02020603050405020304" pitchFamily="18" charset="0"/>
              </a:rPr>
              <a:t>max_leaf_nodes</a:t>
            </a:r>
            <a:r>
              <a:rPr lang="en-US" sz="2000" dirty="0">
                <a:latin typeface="Times New Roman" panose="02020603050405020304" pitchFamily="18" charset="0"/>
                <a:cs typeface="Times New Roman" panose="02020603050405020304" pitchFamily="18" charset="0"/>
              </a:rPr>
              <a:t>=None, </a:t>
            </a:r>
            <a:r>
              <a:rPr lang="en-US" sz="2000" dirty="0" err="1">
                <a:latin typeface="Times New Roman" panose="02020603050405020304" pitchFamily="18" charset="0"/>
                <a:cs typeface="Times New Roman" panose="02020603050405020304" pitchFamily="18" charset="0"/>
              </a:rPr>
              <a:t>min_impurity_decrease</a:t>
            </a:r>
            <a:r>
              <a:rPr lang="en-US" sz="2000" dirty="0">
                <a:latin typeface="Times New Roman" panose="02020603050405020304" pitchFamily="18" charset="0"/>
                <a:cs typeface="Times New Roman" panose="02020603050405020304" pitchFamily="18" charset="0"/>
              </a:rPr>
              <a:t>=0.0, </a:t>
            </a:r>
            <a:r>
              <a:rPr lang="en-US" sz="2000" dirty="0" err="1">
                <a:latin typeface="Times New Roman" panose="02020603050405020304" pitchFamily="18" charset="0"/>
                <a:cs typeface="Times New Roman" panose="02020603050405020304" pitchFamily="18" charset="0"/>
              </a:rPr>
              <a:t>min_impurity_split</a:t>
            </a:r>
            <a:r>
              <a:rPr lang="en-US" sz="2000" dirty="0">
                <a:latin typeface="Times New Roman" panose="02020603050405020304" pitchFamily="18" charset="0"/>
                <a:cs typeface="Times New Roman" panose="02020603050405020304" pitchFamily="18" charset="0"/>
              </a:rPr>
              <a:t>=None, </a:t>
            </a:r>
            <a:r>
              <a:rPr lang="en-US" sz="2000" dirty="0" err="1">
                <a:latin typeface="Times New Roman" panose="02020603050405020304" pitchFamily="18" charset="0"/>
                <a:cs typeface="Times New Roman" panose="02020603050405020304" pitchFamily="18" charset="0"/>
              </a:rPr>
              <a:t>min_samples_leaf</a:t>
            </a:r>
            <a:r>
              <a:rPr lang="en-US" sz="2000" dirty="0">
                <a:latin typeface="Times New Roman" panose="02020603050405020304" pitchFamily="18" charset="0"/>
                <a:cs typeface="Times New Roman" panose="02020603050405020304" pitchFamily="18" charset="0"/>
              </a:rPr>
              <a:t>=50, </a:t>
            </a:r>
            <a:r>
              <a:rPr lang="en-US" sz="2000" dirty="0" err="1">
                <a:latin typeface="Times New Roman" panose="02020603050405020304" pitchFamily="18" charset="0"/>
                <a:cs typeface="Times New Roman" panose="02020603050405020304" pitchFamily="18" charset="0"/>
              </a:rPr>
              <a:t>min_samples_split</a:t>
            </a: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min_weight_fraction_leaf</a:t>
            </a:r>
            <a:r>
              <a:rPr lang="en-US" sz="2000" dirty="0">
                <a:latin typeface="Times New Roman" panose="02020603050405020304" pitchFamily="18" charset="0"/>
                <a:cs typeface="Times New Roman" panose="02020603050405020304" pitchFamily="18" charset="0"/>
              </a:rPr>
              <a:t>=0.0, presort=False, </a:t>
            </a:r>
            <a:r>
              <a:rPr lang="en-US" sz="2000" dirty="0" err="1">
                <a:latin typeface="Times New Roman" panose="02020603050405020304" pitchFamily="18" charset="0"/>
                <a:cs typeface="Times New Roman" panose="02020603050405020304" pitchFamily="18" charset="0"/>
              </a:rPr>
              <a:t>random_state</a:t>
            </a:r>
            <a:r>
              <a:rPr lang="en-US" sz="2000" dirty="0">
                <a:latin typeface="Times New Roman" panose="02020603050405020304" pitchFamily="18" charset="0"/>
                <a:cs typeface="Times New Roman" panose="02020603050405020304" pitchFamily="18" charset="0"/>
              </a:rPr>
              <a:t>=0, splitter='best')</a:t>
            </a:r>
          </a:p>
          <a:p>
            <a:r>
              <a:rPr lang="en-US" sz="2000" dirty="0">
                <a:latin typeface="Times New Roman" panose="02020603050405020304" pitchFamily="18" charset="0"/>
                <a:cs typeface="Times New Roman" panose="02020603050405020304" pitchFamily="18" charset="0"/>
              </a:rPr>
              <a:t>AUC - ROC </a:t>
            </a:r>
            <a:r>
              <a:rPr lang="en-US" sz="2000" dirty="0" err="1">
                <a:latin typeface="Times New Roman" panose="02020603050405020304" pitchFamily="18" charset="0"/>
                <a:cs typeface="Times New Roman" panose="02020603050405020304" pitchFamily="18" charset="0"/>
              </a:rPr>
              <a:t>gini</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0.636</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AUC - ROC entropy : </a:t>
            </a:r>
            <a:r>
              <a:rPr lang="en-US" sz="2000" dirty="0" smtClean="0">
                <a:latin typeface="Times New Roman" panose="02020603050405020304" pitchFamily="18" charset="0"/>
                <a:cs typeface="Times New Roman" panose="02020603050405020304" pitchFamily="18" charset="0"/>
              </a:rPr>
              <a:t>0.637</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score of the model using 'entropy' is a little bit higher than that using '</a:t>
            </a:r>
            <a:r>
              <a:rPr lang="en-US" sz="2000" dirty="0" err="1">
                <a:latin typeface="Times New Roman" panose="02020603050405020304" pitchFamily="18" charset="0"/>
                <a:cs typeface="Times New Roman" panose="02020603050405020304" pitchFamily="18" charset="0"/>
              </a:rPr>
              <a:t>gini</a:t>
            </a:r>
            <a:r>
              <a:rPr lang="en-US" sz="2000" dirty="0">
                <a:latin typeface="Times New Roman" panose="02020603050405020304" pitchFamily="18" charset="0"/>
                <a:cs typeface="Times New Roman" panose="02020603050405020304" pitchFamily="18" charset="0"/>
              </a:rPr>
              <a:t> index'.</a:t>
            </a:r>
          </a:p>
          <a:p>
            <a:pPr marL="0" indent="0">
              <a:buNone/>
            </a:pPr>
            <a:endParaRPr lang="en-US" dirty="0"/>
          </a:p>
        </p:txBody>
      </p:sp>
    </p:spTree>
    <p:extLst>
      <p:ext uri="{BB962C8B-B14F-4D97-AF65-F5344CB8AC3E}">
        <p14:creationId xmlns:p14="http://schemas.microsoft.com/office/powerpoint/2010/main" val="1080570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17918" y="1538411"/>
            <a:ext cx="5170077" cy="3651775"/>
          </a:xfrm>
          <a:prstGeom prst="rect">
            <a:avLst/>
          </a:prstGeom>
        </p:spPr>
      </p:pic>
      <p:sp>
        <p:nvSpPr>
          <p:cNvPr id="5" name="Rectangle 4"/>
          <p:cNvSpPr/>
          <p:nvPr/>
        </p:nvSpPr>
        <p:spPr>
          <a:xfrm>
            <a:off x="3509967" y="810941"/>
            <a:ext cx="4674870" cy="405367"/>
          </a:xfrm>
          <a:prstGeom prst="rect">
            <a:avLst/>
          </a:prstGeom>
        </p:spPr>
        <p:txBody>
          <a:bodyPr wrap="none">
            <a:spAutoFit/>
          </a:bodyPr>
          <a:lstStyle/>
          <a:p>
            <a:pPr>
              <a:lnSpc>
                <a:spcPct val="107000"/>
              </a:lnSpc>
              <a:spcAft>
                <a:spcPts val="800"/>
              </a:spcAft>
            </a:pPr>
            <a:r>
              <a:rPr lang="en-US" sz="2000" b="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ROC_AUC Curve of Decision tree model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1"/>
          <p:cNvSpPr/>
          <p:nvPr/>
        </p:nvSpPr>
        <p:spPr>
          <a:xfrm>
            <a:off x="3842557" y="5317941"/>
            <a:ext cx="3631122" cy="388696"/>
          </a:xfrm>
          <a:prstGeom prst="rect">
            <a:avLst/>
          </a:prstGeom>
        </p:spPr>
        <p:txBody>
          <a:bodyPr wrap="none">
            <a:spAutoFit/>
          </a:bodyPr>
          <a:lstStyle/>
          <a:p>
            <a:pPr>
              <a:lnSpc>
                <a:spcPct val="107000"/>
              </a:lnSpc>
              <a:spcAft>
                <a:spcPts val="800"/>
              </a:spcAf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AUC - ROC entropy : 0.637</a:t>
            </a:r>
            <a:endParaRPr lang="en-US" sz="20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448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building</a:t>
            </a:r>
            <a:endParaRPr lang="en-US" dirty="0"/>
          </a:p>
        </p:txBody>
      </p:sp>
      <p:sp>
        <p:nvSpPr>
          <p:cNvPr id="3" name="Content Placeholder 2"/>
          <p:cNvSpPr>
            <a:spLocks noGrp="1"/>
          </p:cNvSpPr>
          <p:nvPr>
            <p:ph idx="1"/>
          </p:nvPr>
        </p:nvSpPr>
        <p:spPr>
          <a:xfrm>
            <a:off x="2093453" y="1905000"/>
            <a:ext cx="8915400" cy="3777622"/>
          </a:xfrm>
        </p:spPr>
        <p:txBody>
          <a:bodyPr/>
          <a:lstStyle/>
          <a:p>
            <a:pPr marL="0" indent="0">
              <a:buNone/>
            </a:pPr>
            <a:r>
              <a:rPr lang="en-US" sz="2000" b="1" dirty="0">
                <a:latin typeface="Times New Roman" panose="02020603050405020304" pitchFamily="18" charset="0"/>
                <a:cs typeface="Times New Roman" panose="02020603050405020304" pitchFamily="18" charset="0"/>
              </a:rPr>
              <a:t>Random Forest</a:t>
            </a:r>
          </a:p>
          <a:p>
            <a:pPr algn="just"/>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ensemble tool </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aking </a:t>
            </a:r>
            <a:r>
              <a:rPr lang="en-US" sz="2000" dirty="0">
                <a:latin typeface="Times New Roman" panose="02020603050405020304" pitchFamily="18" charset="0"/>
                <a:cs typeface="Times New Roman" panose="02020603050405020304" pitchFamily="18" charset="0"/>
              </a:rPr>
              <a:t>a subset of observations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Taking </a:t>
            </a:r>
            <a:r>
              <a:rPr lang="en-US" sz="2000" dirty="0">
                <a:latin typeface="Times New Roman" panose="02020603050405020304" pitchFamily="18" charset="0"/>
                <a:cs typeface="Times New Roman" panose="02020603050405020304" pitchFamily="18" charset="0"/>
              </a:rPr>
              <a:t>a subset of variables to </a:t>
            </a:r>
            <a:r>
              <a:rPr lang="en-US" sz="2000" dirty="0" smtClean="0">
                <a:latin typeface="Times New Roman" panose="02020603050405020304" pitchFamily="18" charset="0"/>
                <a:cs typeface="Times New Roman" panose="02020603050405020304" pitchFamily="18" charset="0"/>
              </a:rPr>
              <a:t>build</a:t>
            </a:r>
          </a:p>
          <a:p>
            <a:pPr algn="just"/>
            <a:r>
              <a:rPr lang="en-US" sz="2000" dirty="0" smtClean="0">
                <a:latin typeface="Times New Roman" panose="02020603050405020304" pitchFamily="18" charset="0"/>
                <a:cs typeface="Times New Roman" panose="02020603050405020304" pitchFamily="18" charset="0"/>
              </a:rPr>
              <a:t>Building multiple </a:t>
            </a:r>
            <a:r>
              <a:rPr lang="en-US" sz="2000" dirty="0">
                <a:latin typeface="Times New Roman" panose="02020603050405020304" pitchFamily="18" charset="0"/>
                <a:cs typeface="Times New Roman" panose="02020603050405020304" pitchFamily="18" charset="0"/>
              </a:rPr>
              <a:t>decision </a:t>
            </a:r>
            <a:r>
              <a:rPr lang="en-US" sz="2000" dirty="0" smtClean="0">
                <a:latin typeface="Times New Roman" panose="02020603050405020304" pitchFamily="18" charset="0"/>
                <a:cs typeface="Times New Roman" panose="02020603050405020304" pitchFamily="18" charset="0"/>
              </a:rPr>
              <a:t>trees </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37616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9896" y="1406487"/>
            <a:ext cx="8915400" cy="3777622"/>
          </a:xfrm>
        </p:spPr>
        <p:txBody>
          <a:bodyPr>
            <a:normAutofit/>
          </a:bodyPr>
          <a:lstStyle/>
          <a:p>
            <a:r>
              <a:rPr lang="en-US" sz="2000" b="1" dirty="0" smtClean="0">
                <a:latin typeface="Times New Roman" panose="02020603050405020304" pitchFamily="18" charset="0"/>
                <a:cs typeface="Times New Roman" panose="02020603050405020304" pitchFamily="18" charset="0"/>
              </a:rPr>
              <a:t>Three </a:t>
            </a:r>
            <a:r>
              <a:rPr lang="en-US" sz="2000" b="1" dirty="0">
                <a:latin typeface="Times New Roman" panose="02020603050405020304" pitchFamily="18" charset="0"/>
                <a:cs typeface="Times New Roman" panose="02020603050405020304" pitchFamily="18" charset="0"/>
              </a:rPr>
              <a:t>features </a:t>
            </a:r>
            <a:r>
              <a:rPr lang="en-US" sz="2000" b="1" dirty="0" smtClean="0">
                <a:latin typeface="Times New Roman" panose="02020603050405020304" pitchFamily="18" charset="0"/>
                <a:cs typeface="Times New Roman" panose="02020603050405020304" pitchFamily="18" charset="0"/>
              </a:rPr>
              <a:t>tuned </a:t>
            </a:r>
            <a:r>
              <a:rPr lang="en-US" sz="2000" b="1" dirty="0">
                <a:latin typeface="Times New Roman" panose="02020603050405020304" pitchFamily="18" charset="0"/>
                <a:cs typeface="Times New Roman" panose="02020603050405020304" pitchFamily="18" charset="0"/>
              </a:rPr>
              <a:t>to improve the predictive power of the model:</a:t>
            </a:r>
          </a:p>
          <a:p>
            <a:pPr marL="0" indent="0">
              <a:buNone/>
            </a:pPr>
            <a:r>
              <a:rPr lang="en-US" sz="2000" dirty="0" smtClean="0">
                <a:latin typeface="Times New Roman" panose="02020603050405020304" pitchFamily="18" charset="0"/>
                <a:cs typeface="Times New Roman" panose="02020603050405020304" pitchFamily="18" charset="0"/>
              </a:rPr>
              <a:t>     1</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max_features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2</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n_estimators</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3</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min_sample_leaf</a:t>
            </a:r>
            <a:r>
              <a:rPr lang="en-US" sz="2000" dirty="0" smtClean="0">
                <a:latin typeface="Times New Roman" panose="02020603050405020304" pitchFamily="18" charset="0"/>
                <a:cs typeface="Times New Roman" panose="02020603050405020304" pitchFamily="18" charset="0"/>
              </a:rPr>
              <a:t>:</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Features </a:t>
            </a:r>
            <a:r>
              <a:rPr lang="en-US" sz="2000" b="1" dirty="0">
                <a:latin typeface="Times New Roman" panose="02020603050405020304" pitchFamily="18" charset="0"/>
                <a:cs typeface="Times New Roman" panose="02020603050405020304" pitchFamily="18" charset="0"/>
              </a:rPr>
              <a:t>which will make the model training easier:</a:t>
            </a:r>
          </a:p>
          <a:p>
            <a:pPr marL="0" indent="0">
              <a:buNone/>
            </a:pPr>
            <a:r>
              <a:rPr lang="en-US" sz="2000" dirty="0" smtClean="0">
                <a:latin typeface="Times New Roman" panose="02020603050405020304" pitchFamily="18" charset="0"/>
                <a:cs typeface="Times New Roman" panose="02020603050405020304" pitchFamily="18" charset="0"/>
              </a:rPr>
              <a:t>     1</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n_jobs</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2</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oob_score</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4251350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1996783" y="1905000"/>
            <a:ext cx="8915400" cy="3777622"/>
          </a:xfrm>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Lending Club is a US peer-to-peer lending </a:t>
            </a:r>
            <a:r>
              <a:rPr lang="en-US" sz="2000" dirty="0" smtClean="0">
                <a:solidFill>
                  <a:schemeClr val="tx1"/>
                </a:solidFill>
                <a:latin typeface="Times New Roman" panose="02020603050405020304" pitchFamily="18" charset="0"/>
                <a:cs typeface="Times New Roman" panose="02020603050405020304" pitchFamily="18" charset="0"/>
              </a:rPr>
              <a:t>company, operating </a:t>
            </a:r>
            <a:r>
              <a:rPr lang="en-US" sz="2000" dirty="0">
                <a:solidFill>
                  <a:schemeClr val="tx1"/>
                </a:solidFill>
                <a:latin typeface="Times New Roman" panose="02020603050405020304" pitchFamily="18" charset="0"/>
                <a:cs typeface="Times New Roman" panose="02020603050405020304" pitchFamily="18" charset="0"/>
              </a:rPr>
              <a:t>an online lending </a:t>
            </a:r>
            <a:r>
              <a:rPr lang="en-US" sz="2000" dirty="0" smtClean="0">
                <a:solidFill>
                  <a:schemeClr val="tx1"/>
                </a:solidFill>
                <a:latin typeface="Times New Roman" panose="02020603050405020304" pitchFamily="18" charset="0"/>
                <a:cs typeface="Times New Roman" panose="02020603050405020304" pitchFamily="18" charset="0"/>
              </a:rPr>
              <a:t>platform.</a:t>
            </a:r>
          </a:p>
          <a:p>
            <a:pPr algn="just"/>
            <a:r>
              <a:rPr lang="en-US" sz="2000" dirty="0" smtClean="0">
                <a:solidFill>
                  <a:schemeClr val="tx1"/>
                </a:solidFill>
                <a:latin typeface="Times New Roman" panose="02020603050405020304" pitchFamily="18" charset="0"/>
                <a:cs typeface="Times New Roman" panose="02020603050405020304" pitchFamily="18" charset="0"/>
              </a:rPr>
              <a:t>How </a:t>
            </a:r>
            <a:r>
              <a:rPr lang="en-US" sz="2000" dirty="0">
                <a:solidFill>
                  <a:schemeClr val="tx1"/>
                </a:solidFill>
                <a:latin typeface="Times New Roman" panose="02020603050405020304" pitchFamily="18" charset="0"/>
                <a:cs typeface="Times New Roman" panose="02020603050405020304" pitchFamily="18" charset="0"/>
              </a:rPr>
              <a:t>to find a good </a:t>
            </a:r>
            <a:r>
              <a:rPr lang="en-US" sz="2000" dirty="0" smtClean="0">
                <a:solidFill>
                  <a:schemeClr val="tx1"/>
                </a:solidFill>
                <a:latin typeface="Times New Roman" panose="02020603050405020304" pitchFamily="18" charset="0"/>
                <a:cs typeface="Times New Roman" panose="02020603050405020304" pitchFamily="18" charset="0"/>
              </a:rPr>
              <a:t>borrowers? </a:t>
            </a:r>
            <a:r>
              <a:rPr lang="en-US" sz="2000" dirty="0">
                <a:solidFill>
                  <a:schemeClr val="tx1"/>
                </a:solidFill>
                <a:latin typeface="Times New Roman" panose="02020603050405020304" pitchFamily="18" charset="0"/>
                <a:cs typeface="Times New Roman" panose="02020603050405020304" pitchFamily="18" charset="0"/>
              </a:rPr>
              <a:t>In other word, how to predict the loan status according to the information of the loan applicants? </a:t>
            </a:r>
            <a:endParaRPr lang="en-US" dirty="0"/>
          </a:p>
        </p:txBody>
      </p:sp>
    </p:spTree>
    <p:extLst>
      <p:ext uri="{BB962C8B-B14F-4D97-AF65-F5344CB8AC3E}">
        <p14:creationId xmlns:p14="http://schemas.microsoft.com/office/powerpoint/2010/main" val="3023744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77039" y="1887349"/>
            <a:ext cx="5204832" cy="3676324"/>
          </a:xfrm>
          <a:prstGeom prst="rect">
            <a:avLst/>
          </a:prstGeom>
        </p:spPr>
      </p:pic>
      <p:sp>
        <p:nvSpPr>
          <p:cNvPr id="5" name="Rectangle 4"/>
          <p:cNvSpPr/>
          <p:nvPr/>
        </p:nvSpPr>
        <p:spPr>
          <a:xfrm>
            <a:off x="2926815" y="852559"/>
            <a:ext cx="6096000" cy="690958"/>
          </a:xfrm>
          <a:prstGeom prst="rect">
            <a:avLst/>
          </a:prstGeom>
        </p:spPr>
        <p:txBody>
          <a:bodyPr>
            <a:spAutoFit/>
          </a:bodyPr>
          <a:lstStyle/>
          <a:p>
            <a:pPr>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Score the random forest model and plot roc curve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27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AUC - ROC :  </a:t>
            </a:r>
            <a:r>
              <a:rPr lang="en-US" sz="1400"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0.685</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519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building</a:t>
            </a:r>
            <a:endParaRPr lang="en-US" b="1" dirty="0"/>
          </a:p>
        </p:txBody>
      </p:sp>
      <p:sp>
        <p:nvSpPr>
          <p:cNvPr id="3" name="Content Placeholder 2"/>
          <p:cNvSpPr>
            <a:spLocks noGrp="1"/>
          </p:cNvSpPr>
          <p:nvPr>
            <p:ph idx="1"/>
          </p:nvPr>
        </p:nvSpPr>
        <p:spPr>
          <a:xfrm>
            <a:off x="2335824" y="1905000"/>
            <a:ext cx="8915400" cy="377762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Gradient Boosting Method</a:t>
            </a:r>
            <a:endParaRPr lang="en-US" sz="2000" dirty="0">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Producing </a:t>
            </a:r>
            <a:r>
              <a:rPr lang="en-US" sz="2000" dirty="0">
                <a:solidFill>
                  <a:schemeClr val="tx1"/>
                </a:solidFill>
                <a:latin typeface="Times New Roman" panose="02020603050405020304" pitchFamily="18" charset="0"/>
                <a:cs typeface="Times New Roman" panose="02020603050405020304" pitchFamily="18" charset="0"/>
              </a:rPr>
              <a:t>a prediction model in the form of </a:t>
            </a:r>
            <a:r>
              <a:rPr lang="en-US" sz="2000" dirty="0" smtClean="0">
                <a:solidFill>
                  <a:schemeClr val="tx1"/>
                </a:solidFill>
                <a:latin typeface="Times New Roman" panose="02020603050405020304" pitchFamily="18" charset="0"/>
                <a:cs typeface="Times New Roman" panose="02020603050405020304" pitchFamily="18" charset="0"/>
              </a:rPr>
              <a:t>an ensemble of </a:t>
            </a:r>
            <a:r>
              <a:rPr lang="en-US" sz="2000" dirty="0">
                <a:solidFill>
                  <a:schemeClr val="tx1"/>
                </a:solidFill>
                <a:latin typeface="Times New Roman" panose="02020603050405020304" pitchFamily="18" charset="0"/>
                <a:cs typeface="Times New Roman" panose="02020603050405020304" pitchFamily="18" charset="0"/>
              </a:rPr>
              <a:t>weak prediction models, typically </a:t>
            </a:r>
            <a:r>
              <a:rPr lang="en-US" sz="2000" dirty="0" smtClean="0">
                <a:solidFill>
                  <a:schemeClr val="tx1"/>
                </a:solidFill>
                <a:latin typeface="Times New Roman" panose="02020603050405020304" pitchFamily="18" charset="0"/>
                <a:cs typeface="Times New Roman" panose="02020603050405020304" pitchFamily="18" charset="0"/>
              </a:rPr>
              <a:t>decision trees. </a:t>
            </a:r>
          </a:p>
          <a:p>
            <a:r>
              <a:rPr lang="en-US" sz="2000" dirty="0" smtClean="0">
                <a:solidFill>
                  <a:schemeClr val="tx1"/>
                </a:solidFill>
                <a:latin typeface="Times New Roman" panose="02020603050405020304" pitchFamily="18" charset="0"/>
                <a:cs typeface="Times New Roman" panose="02020603050405020304" pitchFamily="18" charset="0"/>
              </a:rPr>
              <a:t>Building </a:t>
            </a:r>
            <a:r>
              <a:rPr lang="en-US" sz="2000" dirty="0">
                <a:solidFill>
                  <a:schemeClr val="tx1"/>
                </a:solidFill>
                <a:latin typeface="Times New Roman" panose="02020603050405020304" pitchFamily="18" charset="0"/>
                <a:cs typeface="Times New Roman" panose="02020603050405020304" pitchFamily="18" charset="0"/>
              </a:rPr>
              <a:t>the model in a stage-wise fashion like other </a:t>
            </a:r>
            <a:r>
              <a:rPr lang="en-US" sz="2000" dirty="0" smtClean="0">
                <a:solidFill>
                  <a:schemeClr val="tx1"/>
                </a:solidFill>
                <a:latin typeface="Times New Roman" panose="02020603050405020304" pitchFamily="18" charset="0"/>
                <a:cs typeface="Times New Roman" panose="02020603050405020304" pitchFamily="18" charset="0"/>
              </a:rPr>
              <a:t>boosting methods.</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G</a:t>
            </a:r>
            <a:r>
              <a:rPr lang="en-US" sz="2000" dirty="0" smtClean="0">
                <a:solidFill>
                  <a:schemeClr val="tx1"/>
                </a:solidFill>
                <a:latin typeface="Times New Roman" panose="02020603050405020304" pitchFamily="18" charset="0"/>
                <a:cs typeface="Times New Roman" panose="02020603050405020304" pitchFamily="18" charset="0"/>
              </a:rPr>
              <a:t>eneralizes models </a:t>
            </a:r>
            <a:r>
              <a:rPr lang="en-US" sz="2000" dirty="0">
                <a:solidFill>
                  <a:schemeClr val="tx1"/>
                </a:solidFill>
                <a:latin typeface="Times New Roman" panose="02020603050405020304" pitchFamily="18" charset="0"/>
                <a:cs typeface="Times New Roman" panose="02020603050405020304" pitchFamily="18" charset="0"/>
              </a:rPr>
              <a:t>by allowing optimization of an arbitrary </a:t>
            </a:r>
            <a:r>
              <a:rPr lang="en-US" sz="2000" dirty="0" smtClean="0">
                <a:solidFill>
                  <a:schemeClr val="tx1"/>
                </a:solidFill>
                <a:latin typeface="Times New Roman" panose="02020603050405020304" pitchFamily="18" charset="0"/>
                <a:cs typeface="Times New Roman" panose="02020603050405020304" pitchFamily="18" charset="0"/>
              </a:rPr>
              <a:t>differentiable loss function.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666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4133" y="1736992"/>
            <a:ext cx="8915400" cy="3777622"/>
          </a:xfrm>
        </p:spPr>
        <p:txBody>
          <a:bodyPr>
            <a:normAutofit/>
          </a:bodyPr>
          <a:lstStyle/>
          <a:p>
            <a:pPr marL="0" indent="0" algn="just">
              <a:lnSpc>
                <a:spcPct val="107000"/>
              </a:lnSpc>
              <a:spcBef>
                <a:spcPts val="0"/>
              </a:spcBef>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Let’s consider the important GBM parameters used to improve model performance in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Python:</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endPar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learning_rate</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endPar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n_estimators</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endPar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subsample</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3398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105" y="1174681"/>
            <a:ext cx="8911687" cy="894523"/>
          </a:xfrm>
        </p:spPr>
        <p:txBody>
          <a:bodyPr>
            <a:noAutofit/>
          </a:bodyPr>
          <a:lstStyle/>
          <a:p>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Let’s consider the important GBM parameters used to improve model performance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ea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61105" y="2069205"/>
            <a:ext cx="8915400" cy="3777622"/>
          </a:xfrm>
        </p:spPr>
        <p:txBody>
          <a:bodyPr/>
          <a:lstStyle/>
          <a:p>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learning_rate</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n_estimators</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subsample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87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1925" y="844627"/>
            <a:ext cx="8915400" cy="3777622"/>
          </a:xfrm>
        </p:spPr>
        <p:txBody>
          <a:bodyPr/>
          <a:lstStyle/>
          <a:p>
            <a:pPr marL="0" indent="0">
              <a:buNone/>
            </a:pPr>
            <a:r>
              <a:rPr lang="en-US" sz="2000" b="1" dirty="0"/>
              <a:t>Tuning the learning rate</a:t>
            </a:r>
            <a:endParaRPr lang="en-US" sz="2000" dirty="0"/>
          </a:p>
          <a:p>
            <a:pPr fontAlgn="base" latinLnBrk="1"/>
            <a:r>
              <a:rPr lang="en-US" sz="2000" dirty="0">
                <a:latin typeface="Times New Roman" panose="02020603050405020304" pitchFamily="18" charset="0"/>
                <a:cs typeface="Times New Roman" panose="02020603050405020304" pitchFamily="18" charset="0"/>
              </a:rPr>
              <a:t>learning rate 0.0001 mean scores: </a:t>
            </a:r>
            <a:r>
              <a:rPr lang="en-US" sz="2000" dirty="0" smtClean="0">
                <a:latin typeface="Times New Roman" panose="02020603050405020304" pitchFamily="18" charset="0"/>
                <a:cs typeface="Times New Roman" panose="02020603050405020304" pitchFamily="18" charset="0"/>
              </a:rPr>
              <a:t>0.8567</a:t>
            </a:r>
            <a:endParaRPr lang="en-US" sz="2000" dirty="0">
              <a:latin typeface="Times New Roman" panose="02020603050405020304" pitchFamily="18" charset="0"/>
              <a:cs typeface="Times New Roman" panose="02020603050405020304" pitchFamily="18" charset="0"/>
            </a:endParaRPr>
          </a:p>
          <a:p>
            <a:pPr fontAlgn="base" latinLnBrk="1"/>
            <a:r>
              <a:rPr lang="en-US" sz="2000" dirty="0">
                <a:latin typeface="Times New Roman" panose="02020603050405020304" pitchFamily="18" charset="0"/>
                <a:cs typeface="Times New Roman" panose="02020603050405020304" pitchFamily="18" charset="0"/>
              </a:rPr>
              <a:t>learning rate 0.001 mean scores: </a:t>
            </a:r>
            <a:r>
              <a:rPr lang="en-US" sz="2000" dirty="0" smtClean="0">
                <a:latin typeface="Times New Roman" panose="02020603050405020304" pitchFamily="18" charset="0"/>
                <a:cs typeface="Times New Roman" panose="02020603050405020304" pitchFamily="18" charset="0"/>
              </a:rPr>
              <a:t>0.8567</a:t>
            </a:r>
            <a:endParaRPr lang="en-US" sz="2000" dirty="0">
              <a:latin typeface="Times New Roman" panose="02020603050405020304" pitchFamily="18" charset="0"/>
              <a:cs typeface="Times New Roman" panose="02020603050405020304" pitchFamily="18" charset="0"/>
            </a:endParaRPr>
          </a:p>
          <a:p>
            <a:pPr fontAlgn="base" latinLnBrk="1"/>
            <a:r>
              <a:rPr lang="en-US" sz="2000" dirty="0">
                <a:latin typeface="Times New Roman" panose="02020603050405020304" pitchFamily="18" charset="0"/>
                <a:cs typeface="Times New Roman" panose="02020603050405020304" pitchFamily="18" charset="0"/>
              </a:rPr>
              <a:t>learning rate 0.005 mean scores: </a:t>
            </a:r>
            <a:r>
              <a:rPr lang="en-US" sz="2000" dirty="0" smtClean="0">
                <a:latin typeface="Times New Roman" panose="02020603050405020304" pitchFamily="18" charset="0"/>
                <a:cs typeface="Times New Roman" panose="02020603050405020304" pitchFamily="18" charset="0"/>
              </a:rPr>
              <a:t>0.8567</a:t>
            </a:r>
            <a:endParaRPr lang="en-US" sz="2000" dirty="0">
              <a:latin typeface="Times New Roman" panose="02020603050405020304" pitchFamily="18" charset="0"/>
              <a:cs typeface="Times New Roman" panose="02020603050405020304" pitchFamily="18" charset="0"/>
            </a:endParaRPr>
          </a:p>
          <a:p>
            <a:pPr fontAlgn="base" latinLnBrk="1"/>
            <a:r>
              <a:rPr lang="en-US" sz="2000" dirty="0">
                <a:latin typeface="Times New Roman" panose="02020603050405020304" pitchFamily="18" charset="0"/>
                <a:cs typeface="Times New Roman" panose="02020603050405020304" pitchFamily="18" charset="0"/>
              </a:rPr>
              <a:t>learning rate 0.01 mean scores: </a:t>
            </a:r>
            <a:r>
              <a:rPr lang="en-US" sz="2000" dirty="0" smtClean="0">
                <a:latin typeface="Times New Roman" panose="02020603050405020304" pitchFamily="18" charset="0"/>
                <a:cs typeface="Times New Roman" panose="02020603050405020304" pitchFamily="18" charset="0"/>
              </a:rPr>
              <a:t>0.85667</a:t>
            </a:r>
            <a:endParaRPr lang="en-US" sz="2000" dirty="0">
              <a:latin typeface="Times New Roman" panose="02020603050405020304" pitchFamily="18" charset="0"/>
              <a:cs typeface="Times New Roman" panose="02020603050405020304" pitchFamily="18" charset="0"/>
            </a:endParaRPr>
          </a:p>
          <a:p>
            <a:pPr fontAlgn="base" latinLnBrk="1"/>
            <a:r>
              <a:rPr lang="en-US" sz="2000" dirty="0">
                <a:latin typeface="Times New Roman" panose="02020603050405020304" pitchFamily="18" charset="0"/>
                <a:cs typeface="Times New Roman" panose="02020603050405020304" pitchFamily="18" charset="0"/>
              </a:rPr>
              <a:t>learning rate 0.05 mean scores: </a:t>
            </a:r>
            <a:r>
              <a:rPr lang="en-US" sz="2000" dirty="0" smtClean="0">
                <a:latin typeface="Times New Roman" panose="02020603050405020304" pitchFamily="18" charset="0"/>
                <a:cs typeface="Times New Roman" panose="02020603050405020304" pitchFamily="18" charset="0"/>
              </a:rPr>
              <a:t>0.85688</a:t>
            </a:r>
            <a:endParaRPr lang="en-US" sz="2000" dirty="0">
              <a:latin typeface="Times New Roman" panose="02020603050405020304" pitchFamily="18" charset="0"/>
              <a:cs typeface="Times New Roman" panose="02020603050405020304" pitchFamily="18" charset="0"/>
            </a:endParaRPr>
          </a:p>
          <a:p>
            <a:pPr fontAlgn="base" latinLnBrk="1"/>
            <a:r>
              <a:rPr lang="en-US" sz="2000" dirty="0">
                <a:latin typeface="Times New Roman" panose="02020603050405020304" pitchFamily="18" charset="0"/>
                <a:cs typeface="Times New Roman" panose="02020603050405020304" pitchFamily="18" charset="0"/>
              </a:rPr>
              <a:t>learning rate 0.1 mean scores: </a:t>
            </a:r>
            <a:r>
              <a:rPr lang="en-US" sz="2000" dirty="0" smtClean="0">
                <a:latin typeface="Times New Roman" panose="02020603050405020304" pitchFamily="18" charset="0"/>
                <a:cs typeface="Times New Roman" panose="02020603050405020304" pitchFamily="18" charset="0"/>
              </a:rPr>
              <a:t>0.857059</a:t>
            </a: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235362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34439" y="1801787"/>
            <a:ext cx="5107166" cy="3607340"/>
          </a:xfrm>
          <a:prstGeom prst="rect">
            <a:avLst/>
          </a:prstGeom>
        </p:spPr>
      </p:pic>
      <p:sp>
        <p:nvSpPr>
          <p:cNvPr id="5" name="Rectangle 4"/>
          <p:cNvSpPr/>
          <p:nvPr/>
        </p:nvSpPr>
        <p:spPr>
          <a:xfrm>
            <a:off x="4387868" y="688955"/>
            <a:ext cx="6096000" cy="754758"/>
          </a:xfrm>
          <a:prstGeom prst="rect">
            <a:avLst/>
          </a:prstGeom>
        </p:spPr>
        <p:txBody>
          <a:bodyPr>
            <a:spAutoFit/>
          </a:bodyPr>
          <a:lstStyle/>
          <a:p>
            <a:pPr>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Scoring the GBM model</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AUC - ROC : </a:t>
            </a:r>
            <a:r>
              <a:rPr lang="en-US" sz="1400"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0.695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291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6686" y="843051"/>
            <a:ext cx="8911687" cy="792566"/>
          </a:xfrm>
        </p:spPr>
        <p:txBody>
          <a:bodyPr>
            <a:normAutofit/>
          </a:bodyPr>
          <a:lstStyle/>
          <a:p>
            <a:r>
              <a:rPr lang="en-US" sz="2000" b="1" dirty="0">
                <a:latin typeface="Times New Roman" panose="02020603050405020304" pitchFamily="18" charset="0"/>
                <a:cs typeface="Times New Roman" panose="02020603050405020304" pitchFamily="18" charset="0"/>
              </a:rPr>
              <a:t>Top 10 important features from Decision tree model</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5621" y="1635617"/>
            <a:ext cx="6171412" cy="3611900"/>
          </a:xfrm>
        </p:spPr>
      </p:pic>
    </p:spTree>
    <p:extLst>
      <p:ext uri="{BB962C8B-B14F-4D97-AF65-F5344CB8AC3E}">
        <p14:creationId xmlns:p14="http://schemas.microsoft.com/office/powerpoint/2010/main" val="674124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6133" y="1699099"/>
            <a:ext cx="6140898" cy="3594041"/>
          </a:xfrm>
        </p:spPr>
      </p:pic>
      <p:sp>
        <p:nvSpPr>
          <p:cNvPr id="4" name="Rectangle 3"/>
          <p:cNvSpPr/>
          <p:nvPr/>
        </p:nvSpPr>
        <p:spPr>
          <a:xfrm>
            <a:off x="3318456" y="939675"/>
            <a:ext cx="6096000" cy="677108"/>
          </a:xfrm>
          <a:prstGeom prst="rect">
            <a:avLst/>
          </a:prstGeom>
        </p:spPr>
        <p:txBody>
          <a:bodyPr>
            <a:spAutoFit/>
          </a:bodyPr>
          <a:lstStyle/>
          <a:p>
            <a:r>
              <a:rPr lang="en-US" sz="2000" b="1" dirty="0">
                <a:solidFill>
                  <a:prstClr val="black">
                    <a:lumMod val="85000"/>
                    <a:lumOff val="15000"/>
                  </a:prstClr>
                </a:solidFill>
                <a:latin typeface="Times New Roman" panose="02020603050405020304" pitchFamily="18" charset="0"/>
                <a:ea typeface="+mj-ea"/>
                <a:cs typeface="Times New Roman" panose="02020603050405020304" pitchFamily="18" charset="0"/>
              </a:rPr>
              <a:t>Top 10 important features from </a:t>
            </a:r>
            <a:r>
              <a:rPr lang="en-US" sz="2000" b="1" dirty="0" smtClean="0">
                <a:solidFill>
                  <a:prstClr val="black">
                    <a:lumMod val="85000"/>
                    <a:lumOff val="15000"/>
                  </a:prstClr>
                </a:solidFill>
                <a:latin typeface="Times New Roman" panose="02020603050405020304" pitchFamily="18" charset="0"/>
                <a:ea typeface="+mj-ea"/>
                <a:cs typeface="Times New Roman" panose="02020603050405020304" pitchFamily="18" charset="0"/>
              </a:rPr>
              <a:t>Random Forest </a:t>
            </a:r>
            <a:r>
              <a:rPr lang="en-US" sz="2000" b="1" dirty="0">
                <a:solidFill>
                  <a:prstClr val="black">
                    <a:lumMod val="85000"/>
                    <a:lumOff val="15000"/>
                  </a:prstClr>
                </a:solidFill>
                <a:latin typeface="Times New Roman" panose="02020603050405020304" pitchFamily="18" charset="0"/>
                <a:ea typeface="+mj-ea"/>
                <a:cs typeface="Times New Roman" panose="02020603050405020304" pitchFamily="18" charset="0"/>
              </a:rPr>
              <a:t>model</a:t>
            </a:r>
            <a:r>
              <a:rPr lang="en-US" sz="2000" dirty="0">
                <a:solidFill>
                  <a:prstClr val="black">
                    <a:lumMod val="85000"/>
                    <a:lumOff val="15000"/>
                  </a:prstClr>
                </a:solidFill>
                <a:latin typeface="Times New Roman" panose="02020603050405020304" pitchFamily="18" charset="0"/>
                <a:ea typeface="+mj-ea"/>
                <a:cs typeface="Times New Roman" panose="02020603050405020304" pitchFamily="18" charset="0"/>
              </a:rPr>
              <a:t/>
            </a:r>
            <a:br>
              <a:rPr lang="en-US" sz="2000" dirty="0">
                <a:solidFill>
                  <a:prstClr val="black">
                    <a:lumMod val="85000"/>
                    <a:lumOff val="15000"/>
                  </a:prstClr>
                </a:solidFill>
                <a:latin typeface="Times New Roman" panose="02020603050405020304" pitchFamily="18" charset="0"/>
                <a:ea typeface="+mj-ea"/>
                <a:cs typeface="Times New Roman" panose="02020603050405020304" pitchFamily="18" charset="0"/>
              </a:rPr>
            </a:br>
            <a:endParaRPr lang="en-US" dirty="0"/>
          </a:p>
        </p:txBody>
      </p:sp>
    </p:spTree>
    <p:extLst>
      <p:ext uri="{BB962C8B-B14F-4D97-AF65-F5344CB8AC3E}">
        <p14:creationId xmlns:p14="http://schemas.microsoft.com/office/powerpoint/2010/main" val="1235303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9209" y="1700011"/>
            <a:ext cx="6230854" cy="3646689"/>
          </a:xfrm>
        </p:spPr>
      </p:pic>
      <p:sp>
        <p:nvSpPr>
          <p:cNvPr id="4" name="Rectangle 3"/>
          <p:cNvSpPr/>
          <p:nvPr/>
        </p:nvSpPr>
        <p:spPr>
          <a:xfrm>
            <a:off x="3068188" y="1026658"/>
            <a:ext cx="6132897" cy="400110"/>
          </a:xfrm>
          <a:prstGeom prst="rect">
            <a:avLst/>
          </a:prstGeom>
        </p:spPr>
        <p:txBody>
          <a:bodyPr wrap="none">
            <a:spAutoFit/>
          </a:bodyPr>
          <a:lstStyle/>
          <a:p>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Top 10 important features from Random Forest model</a:t>
            </a:r>
            <a:endParaRPr lang="en-US" dirty="0"/>
          </a:p>
        </p:txBody>
      </p:sp>
    </p:spTree>
    <p:extLst>
      <p:ext uri="{BB962C8B-B14F-4D97-AF65-F5344CB8AC3E}">
        <p14:creationId xmlns:p14="http://schemas.microsoft.com/office/powerpoint/2010/main" val="2782834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algn="just">
              <a:lnSpc>
                <a:spcPct val="107000"/>
              </a:lnSpc>
              <a:spcBef>
                <a:spcPts val="0"/>
              </a:spcBef>
            </a:pPr>
            <a:r>
              <a:rPr lang="en-US" sz="20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Common </a:t>
            </a: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part</a:t>
            </a:r>
            <a:r>
              <a:rPr lang="en-US" sz="20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07000"/>
              </a:lnSpc>
              <a:spcBef>
                <a:spcPts val="0"/>
              </a:spcBef>
              <a:buNone/>
            </a:pPr>
            <a:r>
              <a:rPr lang="en-US" sz="20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'acc_open_past_24mths','bc_open_to_buy</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dti</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funded_amnt</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tot_hi_cred_lim</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07000"/>
              </a:lnSpc>
              <a:spcBef>
                <a:spcPts val="0"/>
              </a:spcBef>
              <a:buNone/>
            </a:pPr>
            <a:endParaRPr lang="en-US" sz="20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algn="just">
              <a:lnSpc>
                <a:spcPct val="107000"/>
              </a:lnSpc>
              <a:spcBef>
                <a:spcPts val="0"/>
              </a:spcBef>
            </a:pPr>
            <a:r>
              <a:rPr lang="en-US" sz="2000" b="1" dirty="0">
                <a:solidFill>
                  <a:schemeClr val="tx1"/>
                </a:solidFill>
                <a:latin typeface="Times New Roman" panose="02020603050405020304" pitchFamily="18" charset="0"/>
                <a:cs typeface="Times New Roman" panose="02020603050405020304" pitchFamily="18" charset="0"/>
              </a:rPr>
              <a:t>Different </a:t>
            </a:r>
            <a:r>
              <a:rPr lang="en-US" sz="2000" b="1" dirty="0" smtClean="0">
                <a:solidFill>
                  <a:schemeClr val="tx1"/>
                </a:solidFill>
                <a:latin typeface="Times New Roman" panose="02020603050405020304" pitchFamily="18" charset="0"/>
                <a:cs typeface="Times New Roman" panose="02020603050405020304" pitchFamily="18" charset="0"/>
              </a:rPr>
              <a:t>part:</a:t>
            </a:r>
            <a:endParaRPr lang="en-US" sz="2000" b="1" i="1" dirty="0">
              <a:solidFill>
                <a:schemeClr val="tx1"/>
              </a:solidFill>
              <a:latin typeface="Times New Roman" panose="02020603050405020304" pitchFamily="18" charset="0"/>
              <a:cs typeface="Times New Roman" panose="02020603050405020304" pitchFamily="18" charset="0"/>
            </a:endParaRPr>
          </a:p>
          <a:p>
            <a:pPr algn="just">
              <a:lnSpc>
                <a:spcPct val="107000"/>
              </a:lnSpc>
              <a:spcBef>
                <a:spcPts val="0"/>
              </a:spcBef>
            </a:pPr>
            <a:r>
              <a:rPr lang="en-US" sz="2000" dirty="0">
                <a:solidFill>
                  <a:schemeClr val="tx1"/>
                </a:solidFill>
                <a:latin typeface="Times New Roman" panose="02020603050405020304" pitchFamily="18" charset="0"/>
                <a:cs typeface="Times New Roman" panose="02020603050405020304" pitchFamily="18" charset="0"/>
              </a:rPr>
              <a:t>O</a:t>
            </a:r>
            <a:r>
              <a:rPr lang="en-US" sz="2000" dirty="0" smtClean="0">
                <a:solidFill>
                  <a:schemeClr val="tx1"/>
                </a:solidFill>
                <a:latin typeface="Times New Roman" panose="02020603050405020304" pitchFamily="18" charset="0"/>
                <a:cs typeface="Times New Roman" panose="02020603050405020304" pitchFamily="18" charset="0"/>
              </a:rPr>
              <a:t>rder </a:t>
            </a:r>
            <a:r>
              <a:rPr lang="en-US" sz="2000" dirty="0">
                <a:solidFill>
                  <a:schemeClr val="tx1"/>
                </a:solidFill>
                <a:latin typeface="Times New Roman" panose="02020603050405020304" pitchFamily="18" charset="0"/>
                <a:cs typeface="Times New Roman" panose="02020603050405020304" pitchFamily="18" charset="0"/>
              </a:rPr>
              <a:t>of common important features are </a:t>
            </a:r>
            <a:r>
              <a:rPr lang="en-US" sz="2000" dirty="0" smtClean="0">
                <a:solidFill>
                  <a:schemeClr val="tx1"/>
                </a:solidFill>
                <a:latin typeface="Times New Roman" panose="02020603050405020304" pitchFamily="18" charset="0"/>
                <a:cs typeface="Times New Roman" panose="02020603050405020304" pitchFamily="18" charset="0"/>
              </a:rPr>
              <a:t>different</a:t>
            </a:r>
            <a:r>
              <a:rPr lang="en-US" sz="2000" dirty="0">
                <a:solidFill>
                  <a:schemeClr val="tx1"/>
                </a:solidFill>
                <a:latin typeface="Times New Roman" panose="02020603050405020304" pitchFamily="18" charset="0"/>
                <a:cs typeface="Times New Roman" panose="02020603050405020304" pitchFamily="18" charset="0"/>
              </a:rPr>
              <a:t>.</a:t>
            </a:r>
          </a:p>
          <a:p>
            <a:pPr algn="just">
              <a:lnSpc>
                <a:spcPct val="107000"/>
              </a:lnSpc>
              <a:spcBef>
                <a:spcPts val="0"/>
              </a:spcBef>
            </a:pPr>
            <a:r>
              <a:rPr lang="en-US" sz="2000" dirty="0" smtClean="0">
                <a:solidFill>
                  <a:schemeClr val="tx1"/>
                </a:solidFill>
                <a:latin typeface="Times New Roman" panose="02020603050405020304" pitchFamily="18" charset="0"/>
                <a:cs typeface="Times New Roman" panose="02020603050405020304" pitchFamily="18" charset="0"/>
              </a:rPr>
              <a:t>Forest </a:t>
            </a:r>
            <a:r>
              <a:rPr lang="en-US" sz="2000" dirty="0">
                <a:solidFill>
                  <a:schemeClr val="tx1"/>
                </a:solidFill>
                <a:latin typeface="Times New Roman" panose="02020603050405020304" pitchFamily="18" charset="0"/>
                <a:cs typeface="Times New Roman" panose="02020603050405020304" pitchFamily="18" charset="0"/>
              </a:rPr>
              <a:t>and GBM are focus more on bank account information than the Decision tree </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0.6 vs 0.4). </a:t>
            </a:r>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Bef>
                <a:spcPts val="0"/>
              </a:spcBef>
              <a:buNone/>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endParaRPr lang="en-US" sz="1600" b="1" i="1" dirty="0"/>
          </a:p>
          <a:p>
            <a:pPr marL="0" lvl="0" indent="0" algn="just">
              <a:lnSpc>
                <a:spcPct val="107000"/>
              </a:lnSpc>
              <a:spcBef>
                <a:spcPts val="0"/>
              </a:spcBef>
              <a:buNone/>
            </a:pP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Rectangle 3"/>
          <p:cNvSpPr/>
          <p:nvPr/>
        </p:nvSpPr>
        <p:spPr>
          <a:xfrm>
            <a:off x="2589212" y="1260584"/>
            <a:ext cx="7278018" cy="468077"/>
          </a:xfrm>
          <a:prstGeom prst="rect">
            <a:avLst/>
          </a:prstGeom>
        </p:spPr>
        <p:txBody>
          <a:bodyPr wrap="none">
            <a:spAutoFit/>
          </a:bodyPr>
          <a:lstStyle/>
          <a:p>
            <a:pPr lvl="0" algn="just">
              <a:lnSpc>
                <a:spcPct val="107000"/>
              </a:lnSpc>
              <a:buClr>
                <a:srgbClr val="A53010"/>
              </a:buClr>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Discussion of three models' top ten important features</a:t>
            </a:r>
            <a:endParaRPr lang="en-US" sz="2400" dirty="0">
              <a:solidFill>
                <a:prstClr val="black">
                  <a:lumMod val="75000"/>
                  <a:lumOff val="25000"/>
                </a:prstClr>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921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resource</a:t>
            </a:r>
            <a:r>
              <a:rPr lang="en-US" dirty="0"/>
              <a:t/>
            </a:r>
            <a:br>
              <a:rPr lang="en-US" dirty="0"/>
            </a:br>
            <a:endParaRPr lang="en-US" dirty="0"/>
          </a:p>
        </p:txBody>
      </p:sp>
      <p:sp>
        <p:nvSpPr>
          <p:cNvPr id="3" name="Content Placeholder 2"/>
          <p:cNvSpPr>
            <a:spLocks noGrp="1"/>
          </p:cNvSpPr>
          <p:nvPr>
            <p:ph idx="1"/>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Lending </a:t>
            </a:r>
            <a:r>
              <a:rPr lang="en-US" sz="2000" b="1" dirty="0">
                <a:solidFill>
                  <a:schemeClr val="tx1"/>
                </a:solidFill>
                <a:latin typeface="Times New Roman" panose="02020603050405020304" pitchFamily="18" charset="0"/>
                <a:cs typeface="Times New Roman" panose="02020603050405020304" pitchFamily="18" charset="0"/>
              </a:rPr>
              <a:t>Club Data </a:t>
            </a:r>
            <a:r>
              <a:rPr lang="en-US" sz="2000" b="1" dirty="0" smtClean="0">
                <a:solidFill>
                  <a:schemeClr val="tx1"/>
                </a:solidFill>
                <a:latin typeface="Times New Roman" panose="02020603050405020304" pitchFamily="18" charset="0"/>
                <a:cs typeface="Times New Roman" panose="02020603050405020304" pitchFamily="18" charset="0"/>
              </a:rPr>
              <a:t>Set 2015  </a:t>
            </a:r>
          </a:p>
          <a:p>
            <a:r>
              <a:rPr lang="en-US" sz="2000" b="1" dirty="0" smtClean="0">
                <a:solidFill>
                  <a:schemeClr val="tx1"/>
                </a:solidFill>
                <a:latin typeface="Times New Roman" panose="02020603050405020304" pitchFamily="18" charset="0"/>
                <a:cs typeface="Times New Roman" panose="02020603050405020304" pitchFamily="18" charset="0"/>
              </a:rPr>
              <a:t>Local </a:t>
            </a:r>
            <a:r>
              <a:rPr lang="en-US" sz="2000" b="1" dirty="0">
                <a:solidFill>
                  <a:schemeClr val="tx1"/>
                </a:solidFill>
                <a:latin typeface="Times New Roman" panose="02020603050405020304" pitchFamily="18" charset="0"/>
                <a:cs typeface="Times New Roman" panose="02020603050405020304" pitchFamily="18" charset="0"/>
              </a:rPr>
              <a:t>Area Unemployment Rate in </a:t>
            </a:r>
            <a:r>
              <a:rPr lang="en-US" sz="2000" b="1" dirty="0" smtClean="0">
                <a:solidFill>
                  <a:schemeClr val="tx1"/>
                </a:solidFill>
                <a:latin typeface="Times New Roman" panose="02020603050405020304" pitchFamily="18" charset="0"/>
                <a:cs typeface="Times New Roman" panose="02020603050405020304" pitchFamily="18" charset="0"/>
              </a:rPr>
              <a:t>US in 2015 </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dirty="0">
              <a:solidFill>
                <a:schemeClr val="tx1"/>
              </a:solidFill>
            </a:endParaRPr>
          </a:p>
          <a:p>
            <a:endParaRPr lang="en-US" dirty="0"/>
          </a:p>
        </p:txBody>
      </p:sp>
    </p:spTree>
    <p:extLst>
      <p:ext uri="{BB962C8B-B14F-4D97-AF65-F5344CB8AC3E}">
        <p14:creationId xmlns:p14="http://schemas.microsoft.com/office/powerpoint/2010/main" val="3778378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Build a model without 'Rate' variable</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141" y="1878169"/>
            <a:ext cx="5240072" cy="3697310"/>
          </a:xfrm>
        </p:spPr>
      </p:pic>
      <p:sp>
        <p:nvSpPr>
          <p:cNvPr id="5" name="Rectangle 4"/>
          <p:cNvSpPr/>
          <p:nvPr/>
        </p:nvSpPr>
        <p:spPr>
          <a:xfrm>
            <a:off x="4368233" y="1365493"/>
            <a:ext cx="2528256" cy="388696"/>
          </a:xfrm>
          <a:prstGeom prst="rect">
            <a:avLst/>
          </a:prstGeom>
        </p:spPr>
        <p:txBody>
          <a:bodyPr wrap="none">
            <a:spAutoFit/>
          </a:bodyPr>
          <a:lstStyle/>
          <a:p>
            <a:pPr algn="just">
              <a:lnSpc>
                <a:spcPct val="107000"/>
              </a:lnSpc>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AUC - ROC: 0.6949</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550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227" y="852710"/>
            <a:ext cx="8911687" cy="782907"/>
          </a:xfrm>
        </p:spPr>
        <p:txBody>
          <a:bodyPr>
            <a:normAutofit fontScale="90000"/>
          </a:bodyPr>
          <a:lstStyle/>
          <a:p>
            <a:r>
              <a:rPr lang="en-US" sz="2800" b="1" dirty="0"/>
              <a:t>Random Oversampling in building predictive model</a:t>
            </a:r>
            <a:endParaRPr lang="en-US" sz="2800" b="1" dirty="0"/>
          </a:p>
        </p:txBody>
      </p:sp>
      <p:sp>
        <p:nvSpPr>
          <p:cNvPr id="3" name="Content Placeholder 2"/>
          <p:cNvSpPr>
            <a:spLocks noGrp="1"/>
          </p:cNvSpPr>
          <p:nvPr>
            <p:ph idx="1"/>
          </p:nvPr>
        </p:nvSpPr>
        <p:spPr>
          <a:xfrm>
            <a:off x="2563454" y="1772992"/>
            <a:ext cx="8915400" cy="3777622"/>
          </a:xfrm>
        </p:spPr>
        <p:txBody>
          <a:bodyPr/>
          <a:lstStyle/>
          <a:p>
            <a:r>
              <a:rPr lang="en-US" sz="2000" dirty="0" smtClean="0">
                <a:latin typeface="Times New Roman" panose="02020603050405020304" pitchFamily="18" charset="0"/>
                <a:cs typeface="Times New Roman" panose="02020603050405020304" pitchFamily="18" charset="0"/>
              </a:rPr>
              <a:t>Imbalanced: 80</a:t>
            </a:r>
            <a:r>
              <a:rPr lang="en-US" sz="2000" dirty="0">
                <a:latin typeface="Times New Roman" panose="02020603050405020304" pitchFamily="18" charset="0"/>
                <a:cs typeface="Times New Roman" panose="02020603050405020304" pitchFamily="18" charset="0"/>
              </a:rPr>
              <a:t>% good loan and 20% bad loan.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Over sampling to balance the data</a:t>
            </a:r>
          </a:p>
          <a:p>
            <a:r>
              <a:rPr lang="en-US" sz="2000" dirty="0" smtClean="0">
                <a:latin typeface="Times New Roman" panose="02020603050405020304" pitchFamily="18" charset="0"/>
                <a:cs typeface="Times New Roman" panose="02020603050405020304" pitchFamily="18" charset="0"/>
              </a:rPr>
              <a:t>GBM model</a:t>
            </a:r>
          </a:p>
          <a:p>
            <a:r>
              <a:rPr lang="en-US" sz="2000" dirty="0" err="1" smtClean="0">
                <a:latin typeface="Times New Roman" panose="02020603050405020304" pitchFamily="18" charset="0"/>
                <a:cs typeface="Times New Roman" panose="02020603050405020304" pitchFamily="18" charset="0"/>
              </a:rPr>
              <a:t>precision_score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0.704</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06816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0912" y="1957330"/>
            <a:ext cx="8915400" cy="4564656"/>
          </a:xfrm>
        </p:spPr>
        <p:txBody>
          <a:bodyPr>
            <a:normAutofit/>
          </a:bodyPr>
          <a:lstStyle/>
          <a:p>
            <a:pPr algn="just"/>
            <a:r>
              <a:rPr lang="en-US" sz="2000" dirty="0">
                <a:latin typeface="Times New Roman" panose="02020603050405020304" pitchFamily="18" charset="0"/>
                <a:cs typeface="Times New Roman" panose="02020603050405020304" pitchFamily="18" charset="0"/>
              </a:rPr>
              <a:t>To predict the loan status we tried Decision Tree, Random Forest and Gradient Boost method.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ROC_AUC </a:t>
            </a:r>
            <a:r>
              <a:rPr lang="en-US" sz="2000" dirty="0">
                <a:latin typeface="Times New Roman" panose="02020603050405020304" pitchFamily="18" charset="0"/>
                <a:cs typeface="Times New Roman" panose="02020603050405020304" pitchFamily="18" charset="0"/>
              </a:rPr>
              <a:t>score from </a:t>
            </a:r>
            <a:r>
              <a:rPr lang="en-US" sz="2000" dirty="0" smtClean="0">
                <a:latin typeface="Times New Roman" panose="02020603050405020304" pitchFamily="18" charset="0"/>
                <a:cs typeface="Times New Roman" panose="02020603050405020304" pitchFamily="18" charset="0"/>
              </a:rPr>
              <a:t>0.637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0.695. </a:t>
            </a:r>
            <a:r>
              <a:rPr lang="en-US" sz="2000" dirty="0">
                <a:latin typeface="Times New Roman" panose="02020603050405020304" pitchFamily="18" charset="0"/>
                <a:cs typeface="Times New Roman" panose="02020603050405020304" pitchFamily="18" charset="0"/>
              </a:rPr>
              <a:t>Gradient Boost method proved to be the best method for the predictive model. </a:t>
            </a:r>
          </a:p>
          <a:p>
            <a:endParaRPr lang="en-US" dirty="0"/>
          </a:p>
          <a:p>
            <a:endParaRPr lang="en-US" dirty="0"/>
          </a:p>
        </p:txBody>
      </p:sp>
      <p:sp>
        <p:nvSpPr>
          <p:cNvPr id="2" name="Rectangle 1"/>
          <p:cNvSpPr/>
          <p:nvPr/>
        </p:nvSpPr>
        <p:spPr>
          <a:xfrm>
            <a:off x="2134581" y="861743"/>
            <a:ext cx="2836663" cy="584775"/>
          </a:xfrm>
          <a:prstGeom prst="rect">
            <a:avLst/>
          </a:prstGeom>
        </p:spPr>
        <p:txBody>
          <a:bodyPr wrap="square">
            <a:spAutoFit/>
          </a:bodyPr>
          <a:lstStyle/>
          <a:p>
            <a:r>
              <a:rPr lang="en-US" sz="3200" b="1" dirty="0" smtClean="0"/>
              <a:t>Summary</a:t>
            </a:r>
            <a:endParaRPr lang="en-US" sz="3200" dirty="0"/>
          </a:p>
        </p:txBody>
      </p:sp>
    </p:spTree>
    <p:extLst>
      <p:ext uri="{BB962C8B-B14F-4D97-AF65-F5344CB8AC3E}">
        <p14:creationId xmlns:p14="http://schemas.microsoft.com/office/powerpoint/2010/main" val="2378801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 </a:t>
            </a:r>
            <a:r>
              <a:rPr lang="en-US" b="1" dirty="0" smtClean="0"/>
              <a:t>variable</a:t>
            </a:r>
            <a:endParaRPr lang="en-US" dirty="0"/>
          </a:p>
        </p:txBody>
      </p:sp>
      <p:sp>
        <p:nvSpPr>
          <p:cNvPr id="3" name="Content Placeholder 2"/>
          <p:cNvSpPr>
            <a:spLocks noGrp="1"/>
          </p:cNvSpPr>
          <p:nvPr>
            <p:ph idx="1"/>
          </p:nvPr>
        </p:nvSpPr>
        <p:spPr>
          <a:xfrm>
            <a:off x="2434665" y="1682839"/>
            <a:ext cx="8915400" cy="3777622"/>
          </a:xfrm>
        </p:spPr>
        <p:txBody>
          <a:bodyPr>
            <a:normAutofit/>
          </a:bodyPr>
          <a:lstStyle/>
          <a:p>
            <a:pPr algn="just"/>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target variable in the project is loan status. </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There </a:t>
            </a:r>
            <a:r>
              <a:rPr lang="en-US" sz="2000" dirty="0">
                <a:solidFill>
                  <a:schemeClr val="tx1"/>
                </a:solidFill>
                <a:latin typeface="Times New Roman" panose="02020603050405020304" pitchFamily="18" charset="0"/>
                <a:cs typeface="Times New Roman" panose="02020603050405020304" pitchFamily="18" charset="0"/>
              </a:rPr>
              <a:t>are 7 types of loan status. </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Good loan: 'Current</a:t>
            </a:r>
            <a:r>
              <a:rPr lang="en-US" sz="2000" dirty="0">
                <a:solidFill>
                  <a:schemeClr val="tx1"/>
                </a:solidFill>
                <a:latin typeface="Times New Roman" panose="02020603050405020304" pitchFamily="18" charset="0"/>
                <a:cs typeface="Times New Roman" panose="02020603050405020304" pitchFamily="18" charset="0"/>
              </a:rPr>
              <a:t>', 'Fully Paid' and 'in grace </a:t>
            </a:r>
            <a:r>
              <a:rPr lang="en-US" sz="2000" dirty="0" smtClean="0">
                <a:solidFill>
                  <a:schemeClr val="tx1"/>
                </a:solidFill>
                <a:latin typeface="Times New Roman" panose="02020603050405020304" pitchFamily="18" charset="0"/>
                <a:cs typeface="Times New Roman" panose="02020603050405020304" pitchFamily="18" charset="0"/>
              </a:rPr>
              <a:t>period’.</a:t>
            </a:r>
          </a:p>
          <a:p>
            <a:pPr algn="just"/>
            <a:r>
              <a:rPr lang="en-US" sz="2000" dirty="0" smtClean="0">
                <a:solidFill>
                  <a:schemeClr val="tx1"/>
                </a:solidFill>
                <a:latin typeface="Times New Roman" panose="02020603050405020304" pitchFamily="18" charset="0"/>
                <a:cs typeface="Times New Roman" panose="02020603050405020304" pitchFamily="18" charset="0"/>
              </a:rPr>
              <a:t>Bad loan:  </a:t>
            </a:r>
            <a:r>
              <a:rPr lang="en-US" sz="2000" dirty="0">
                <a:solidFill>
                  <a:schemeClr val="tx1"/>
                </a:solidFill>
                <a:latin typeface="Times New Roman" panose="02020603050405020304" pitchFamily="18" charset="0"/>
                <a:cs typeface="Times New Roman" panose="02020603050405020304" pitchFamily="18" charset="0"/>
              </a:rPr>
              <a:t>'Charged Off', 'Late (16-30 days)', 'Late (31-120 days</a:t>
            </a:r>
            <a:r>
              <a:rPr lang="en-US" sz="2000" smtClean="0">
                <a:solidFill>
                  <a:schemeClr val="tx1"/>
                </a:solidFill>
                <a:latin typeface="Times New Roman" panose="02020603050405020304" pitchFamily="18" charset="0"/>
                <a:cs typeface="Times New Roman" panose="02020603050405020304" pitchFamily="18" charset="0"/>
              </a:rPr>
              <a:t>)', 'Default’.</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064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wrangling</a:t>
            </a:r>
            <a:r>
              <a:rPr lang="en-US" dirty="0"/>
              <a:t/>
            </a:r>
            <a:br>
              <a:rPr lang="en-US" dirty="0"/>
            </a:br>
            <a:endParaRPr lang="en-US" dirty="0"/>
          </a:p>
        </p:txBody>
      </p:sp>
      <p:sp>
        <p:nvSpPr>
          <p:cNvPr id="3" name="Content Placeholder 2"/>
          <p:cNvSpPr>
            <a:spLocks noGrp="1"/>
          </p:cNvSpPr>
          <p:nvPr>
            <p:ph idx="1"/>
          </p:nvPr>
        </p:nvSpPr>
        <p:spPr>
          <a:xfrm>
            <a:off x="2589212" y="1558345"/>
            <a:ext cx="8782833" cy="4352878"/>
          </a:xfrm>
        </p:spPr>
        <p:txBody>
          <a:bodyPr>
            <a:normAutofit/>
          </a:bodyPr>
          <a:lstStyle/>
          <a:p>
            <a:pPr marL="0" indent="0" algn="just">
              <a:buNone/>
            </a:pPr>
            <a:r>
              <a:rPr lang="en-US" b="1" dirty="0"/>
              <a:t>a. Data wrangling of unemployment rate data sets 2015</a:t>
            </a:r>
            <a:endParaRPr lang="en-US" dirty="0"/>
          </a:p>
          <a:p>
            <a:pPr algn="just"/>
            <a:r>
              <a:rPr lang="en-US" dirty="0" smtClean="0"/>
              <a:t>changing </a:t>
            </a:r>
            <a:r>
              <a:rPr lang="en-US" dirty="0"/>
              <a:t>states name to </a:t>
            </a:r>
            <a:r>
              <a:rPr lang="en-US" dirty="0" smtClean="0"/>
              <a:t>abbreviation</a:t>
            </a:r>
          </a:p>
          <a:p>
            <a:pPr algn="just"/>
            <a:r>
              <a:rPr lang="en-US" dirty="0" smtClean="0"/>
              <a:t>adding </a:t>
            </a:r>
            <a:r>
              <a:rPr lang="en-US" dirty="0"/>
              <a:t>missing </a:t>
            </a:r>
            <a:r>
              <a:rPr lang="en-US" dirty="0" smtClean="0"/>
              <a:t>states unemployment rate </a:t>
            </a:r>
          </a:p>
          <a:p>
            <a:pPr algn="just"/>
            <a:r>
              <a:rPr lang="en-US" dirty="0"/>
              <a:t>making the counties' name match </a:t>
            </a:r>
            <a:endParaRPr lang="en-US" dirty="0" smtClean="0"/>
          </a:p>
          <a:p>
            <a:pPr marL="0" indent="0" algn="just">
              <a:buNone/>
            </a:pPr>
            <a:r>
              <a:rPr lang="en-US" b="1" dirty="0" smtClean="0"/>
              <a:t>b. Data wrangling for lending club data set</a:t>
            </a:r>
            <a:endParaRPr lang="en-US" dirty="0" smtClean="0"/>
          </a:p>
          <a:p>
            <a:pPr algn="just"/>
            <a:r>
              <a:rPr lang="en-US" dirty="0" smtClean="0"/>
              <a:t>Filling blank with '</a:t>
            </a:r>
            <a:r>
              <a:rPr lang="en-US" dirty="0" err="1" smtClean="0"/>
              <a:t>NaN</a:t>
            </a:r>
            <a:r>
              <a:rPr lang="en-US" dirty="0" smtClean="0"/>
              <a:t>'</a:t>
            </a:r>
          </a:p>
          <a:p>
            <a:pPr algn="just"/>
            <a:r>
              <a:rPr lang="en-US" dirty="0" smtClean="0"/>
              <a:t>Deleting extra columns</a:t>
            </a:r>
          </a:p>
          <a:p>
            <a:pPr algn="just"/>
            <a:r>
              <a:rPr lang="en-US" dirty="0" smtClean="0"/>
              <a:t>Data format wrangling</a:t>
            </a:r>
          </a:p>
          <a:p>
            <a:pPr algn="just"/>
            <a:r>
              <a:rPr lang="en-US" dirty="0" smtClean="0"/>
              <a:t>Feature engineering</a:t>
            </a:r>
            <a:endParaRPr lang="en-US" dirty="0"/>
          </a:p>
        </p:txBody>
      </p:sp>
    </p:spTree>
    <p:extLst>
      <p:ext uri="{BB962C8B-B14F-4D97-AF65-F5344CB8AC3E}">
        <p14:creationId xmlns:p14="http://schemas.microsoft.com/office/powerpoint/2010/main" val="505865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593" y="624110"/>
            <a:ext cx="8911687" cy="1280890"/>
          </a:xfrm>
        </p:spPr>
        <p:txBody>
          <a:bodyPr/>
          <a:lstStyle/>
          <a:p>
            <a:r>
              <a:rPr lang="en-US" b="1" dirty="0"/>
              <a:t>Explanatory Data Analysis</a:t>
            </a:r>
            <a:br>
              <a:rPr lang="en-US" b="1" dirty="0"/>
            </a:br>
            <a:endParaRPr lang="en-US" dirty="0"/>
          </a:p>
        </p:txBody>
      </p:sp>
      <p:pic>
        <p:nvPicPr>
          <p:cNvPr id="5" name="Picture 4"/>
          <p:cNvPicPr>
            <a:picLocks noChangeAspect="1"/>
          </p:cNvPicPr>
          <p:nvPr/>
        </p:nvPicPr>
        <p:blipFill>
          <a:blip r:embed="rId2"/>
          <a:stretch>
            <a:fillRect/>
          </a:stretch>
        </p:blipFill>
        <p:spPr>
          <a:xfrm>
            <a:off x="3112320" y="2342278"/>
            <a:ext cx="5027128" cy="3195637"/>
          </a:xfrm>
          <a:prstGeom prst="rect">
            <a:avLst/>
          </a:prstGeom>
        </p:spPr>
      </p:pic>
      <p:sp>
        <p:nvSpPr>
          <p:cNvPr id="6" name="Rectangle 5"/>
          <p:cNvSpPr/>
          <p:nvPr/>
        </p:nvSpPr>
        <p:spPr>
          <a:xfrm>
            <a:off x="3232699" y="1702316"/>
            <a:ext cx="5423664" cy="405367"/>
          </a:xfrm>
          <a:prstGeom prst="rect">
            <a:avLst/>
          </a:prstGeom>
        </p:spPr>
        <p:txBody>
          <a:bodyPr wrap="none">
            <a:spAutoFit/>
          </a:bodyPr>
          <a:lstStyle/>
          <a:p>
            <a:pPr>
              <a:lnSpc>
                <a:spcPct val="107000"/>
              </a:lnSpc>
              <a:spcBef>
                <a:spcPts val="1050"/>
              </a:spcBef>
            </a:pPr>
            <a:r>
              <a:rPr lang="en-US" sz="2000" b="1" dirty="0">
                <a:solidFill>
                  <a:srgbClr val="000000"/>
                </a:solidFill>
                <a:latin typeface="Times New Roman" panose="02020603050405020304" pitchFamily="18" charset="0"/>
                <a:cs typeface="Times New Roman" panose="02020603050405020304" pitchFamily="18" charset="0"/>
              </a:rPr>
              <a:t>How many good loans and bad loans are there? </a:t>
            </a:r>
            <a:endParaRPr lang="en-US" sz="2000" b="1"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2745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82759" y="1661374"/>
            <a:ext cx="5781964" cy="3296991"/>
          </a:xfrm>
          <a:prstGeom prst="rect">
            <a:avLst/>
          </a:prstGeom>
        </p:spPr>
      </p:pic>
      <p:sp>
        <p:nvSpPr>
          <p:cNvPr id="6" name="Rectangle 5"/>
          <p:cNvSpPr/>
          <p:nvPr/>
        </p:nvSpPr>
        <p:spPr>
          <a:xfrm>
            <a:off x="3651323" y="924072"/>
            <a:ext cx="4432624" cy="405367"/>
          </a:xfrm>
          <a:prstGeom prst="rect">
            <a:avLst/>
          </a:prstGeom>
        </p:spPr>
        <p:txBody>
          <a:bodyPr wrap="none">
            <a:spAutoFit/>
          </a:bodyPr>
          <a:lstStyle/>
          <a:p>
            <a:pPr>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loan amount and employment title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108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6868" y="555564"/>
            <a:ext cx="4481099" cy="405367"/>
          </a:xfrm>
          <a:prstGeom prst="rect">
            <a:avLst/>
          </a:prstGeom>
        </p:spPr>
        <p:txBody>
          <a:bodyPr wrap="none">
            <a:spAutoFit/>
          </a:bodyPr>
          <a:lstStyle/>
          <a:p>
            <a:pPr>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bad </a:t>
            </a:r>
            <a:r>
              <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loans for </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different occupations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3301335" y="5637825"/>
            <a:ext cx="6096000" cy="584775"/>
          </a:xfrm>
          <a:prstGeom prst="rect">
            <a:avLst/>
          </a:prstGeom>
        </p:spPr>
        <p:txBody>
          <a:bodyPr>
            <a:spAutoFit/>
          </a:bodyPr>
          <a:lstStyle/>
          <a:p>
            <a:pPr algn="just"/>
            <a:r>
              <a:rPr lang="en-US" sz="1600" dirty="0" smtClean="0">
                <a:solidFill>
                  <a:srgbClr val="000000"/>
                </a:solidFill>
                <a:latin typeface="Times New Roman" panose="02020603050405020304" pitchFamily="18" charset="0"/>
                <a:ea typeface="Times New Roman" panose="02020603050405020304" pitchFamily="18" charset="0"/>
              </a:rPr>
              <a:t>Chi </a:t>
            </a:r>
            <a:r>
              <a:rPr lang="en-US" sz="1600" dirty="0">
                <a:solidFill>
                  <a:srgbClr val="000000"/>
                </a:solidFill>
                <a:latin typeface="Times New Roman" panose="02020603050405020304" pitchFamily="18" charset="0"/>
                <a:ea typeface="Times New Roman" panose="02020603050405020304" pitchFamily="18" charset="0"/>
              </a:rPr>
              <a:t>square test for the loan status and employment title</a:t>
            </a:r>
            <a:endParaRPr lang="en-US" sz="1600" dirty="0">
              <a:latin typeface="Times New Roman" panose="02020603050405020304" pitchFamily="18" charset="0"/>
              <a:ea typeface="Times New Roman" panose="02020603050405020304" pitchFamily="18" charset="0"/>
            </a:endParaRPr>
          </a:p>
          <a:p>
            <a:pPr algn="just"/>
            <a:r>
              <a:rPr lang="en-US" sz="1600" dirty="0" err="1" smtClean="0">
                <a:solidFill>
                  <a:srgbClr val="000000"/>
                </a:solidFill>
                <a:latin typeface="Times New Roman" panose="02020603050405020304" pitchFamily="18" charset="0"/>
                <a:ea typeface="Times New Roman" panose="02020603050405020304" pitchFamily="18" charset="0"/>
              </a:rPr>
              <a:t>chi_squared_stat</a:t>
            </a:r>
            <a:r>
              <a:rPr lang="en-US" sz="1600" dirty="0">
                <a:solidFill>
                  <a:srgbClr val="000000"/>
                </a:solidFill>
                <a:latin typeface="Times New Roman" panose="02020603050405020304" pitchFamily="18" charset="0"/>
                <a:ea typeface="Times New Roman" panose="02020603050405020304" pitchFamily="18" charset="0"/>
              </a:rPr>
              <a:t>: 269.3  Critical value: 21.0260698175  P value: 0.0</a:t>
            </a:r>
            <a:endParaRPr lang="en-US" sz="1600" dirty="0">
              <a:effectLst/>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507" y="1133341"/>
            <a:ext cx="9166418" cy="4300784"/>
          </a:xfrm>
          <a:prstGeom prst="rect">
            <a:avLst/>
          </a:prstGeom>
        </p:spPr>
      </p:pic>
    </p:spTree>
    <p:extLst>
      <p:ext uri="{BB962C8B-B14F-4D97-AF65-F5344CB8AC3E}">
        <p14:creationId xmlns:p14="http://schemas.microsoft.com/office/powerpoint/2010/main" val="1742422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4955" y="771393"/>
            <a:ext cx="6523132" cy="405367"/>
          </a:xfrm>
          <a:prstGeom prst="rect">
            <a:avLst/>
          </a:prstGeom>
        </p:spPr>
        <p:txBody>
          <a:bodyPr wrap="none">
            <a:spAutoFit/>
          </a:bodyPr>
          <a:lstStyle/>
          <a:p>
            <a:pPr>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relationship between loan status and home ownership</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3392108" y="5471229"/>
            <a:ext cx="6096000" cy="584775"/>
          </a:xfrm>
          <a:prstGeom prst="rect">
            <a:avLst/>
          </a:prstGeom>
        </p:spPr>
        <p:txBody>
          <a:bodyPr>
            <a:spAutoFit/>
          </a:bodyPr>
          <a:lstStyle/>
          <a:p>
            <a:pPr algn="just">
              <a:spcBef>
                <a:spcPts val="1050"/>
              </a:spcBef>
            </a:pPr>
            <a:r>
              <a:rPr lang="en-US" sz="1600" dirty="0" smtClean="0">
                <a:solidFill>
                  <a:srgbClr val="000000"/>
                </a:solidFill>
                <a:latin typeface="Times New Roman" panose="02020603050405020304" pitchFamily="18" charset="0"/>
                <a:ea typeface="Times New Roman" panose="02020603050405020304" pitchFamily="18" charset="0"/>
              </a:rPr>
              <a:t>Chi </a:t>
            </a:r>
            <a:r>
              <a:rPr lang="en-US" sz="1600" dirty="0">
                <a:solidFill>
                  <a:srgbClr val="000000"/>
                </a:solidFill>
                <a:latin typeface="Times New Roman" panose="02020603050405020304" pitchFamily="18" charset="0"/>
                <a:ea typeface="Times New Roman" panose="02020603050405020304" pitchFamily="18" charset="0"/>
              </a:rPr>
              <a:t>square test for loan status and home ownership</a:t>
            </a:r>
            <a:endParaRPr lang="en-US" sz="1600" dirty="0">
              <a:latin typeface="Times New Roman" panose="02020603050405020304" pitchFamily="18" charset="0"/>
              <a:ea typeface="Times New Roman" panose="02020603050405020304" pitchFamily="18" charset="0"/>
            </a:endParaRPr>
          </a:p>
          <a:p>
            <a:pPr algn="just"/>
            <a:r>
              <a:rPr lang="en-US" sz="1600" dirty="0" err="1" smtClean="0">
                <a:solidFill>
                  <a:srgbClr val="000000"/>
                </a:solidFill>
                <a:latin typeface="Times New Roman" panose="02020603050405020304" pitchFamily="18" charset="0"/>
                <a:ea typeface="Times New Roman" panose="02020603050405020304" pitchFamily="18" charset="0"/>
              </a:rPr>
              <a:t>chi_squared_stat</a:t>
            </a:r>
            <a:r>
              <a:rPr lang="en-US" sz="1600" dirty="0">
                <a:solidFill>
                  <a:srgbClr val="000000"/>
                </a:solidFill>
                <a:latin typeface="Times New Roman" panose="02020603050405020304" pitchFamily="18" charset="0"/>
                <a:ea typeface="Times New Roman" panose="02020603050405020304" pitchFamily="18" charset="0"/>
              </a:rPr>
              <a:t>: 1692.8  Critical value: 11.0704976935  P value: 0.0</a:t>
            </a:r>
            <a:endParaRPr lang="en-US" sz="1600" dirty="0">
              <a:effectLst/>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933" y="1363034"/>
            <a:ext cx="8896350" cy="3905250"/>
          </a:xfrm>
          <a:prstGeom prst="rect">
            <a:avLst/>
          </a:prstGeom>
        </p:spPr>
      </p:pic>
    </p:spTree>
    <p:extLst>
      <p:ext uri="{BB962C8B-B14F-4D97-AF65-F5344CB8AC3E}">
        <p14:creationId xmlns:p14="http://schemas.microsoft.com/office/powerpoint/2010/main" val="207836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4401</TotalTime>
  <Words>899</Words>
  <Application>Microsoft Office PowerPoint</Application>
  <PresentationFormat>Widescreen</PresentationFormat>
  <Paragraphs>125</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Century Gothic</vt:lpstr>
      <vt:lpstr>Courier New</vt:lpstr>
      <vt:lpstr>Times New Roman</vt:lpstr>
      <vt:lpstr>Wingdings 3</vt:lpstr>
      <vt:lpstr>Wisp</vt:lpstr>
      <vt:lpstr> Capstone Project I                </vt:lpstr>
      <vt:lpstr>Introduction</vt:lpstr>
      <vt:lpstr>Data resource </vt:lpstr>
      <vt:lpstr>Target variable</vt:lpstr>
      <vt:lpstr>Data wrangling </vt:lpstr>
      <vt:lpstr>Explanatory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vt:lpstr>
      <vt:lpstr>PowerPoint Presentation</vt:lpstr>
      <vt:lpstr>PowerPoint Presentation</vt:lpstr>
      <vt:lpstr>PowerPoint Presentation</vt:lpstr>
      <vt:lpstr>Model building</vt:lpstr>
      <vt:lpstr>PowerPoint Presentation</vt:lpstr>
      <vt:lpstr>PowerPoint Presentation</vt:lpstr>
      <vt:lpstr>Model building</vt:lpstr>
      <vt:lpstr>PowerPoint Presentation</vt:lpstr>
      <vt:lpstr>Let’s consider the important GBM parameters used to improve model performance  </vt:lpstr>
      <vt:lpstr>PowerPoint Presentation</vt:lpstr>
      <vt:lpstr>PowerPoint Presentation</vt:lpstr>
      <vt:lpstr>Top 10 important features from Decision tree model </vt:lpstr>
      <vt:lpstr>PowerPoint Presentation</vt:lpstr>
      <vt:lpstr>PowerPoint Presentation</vt:lpstr>
      <vt:lpstr>PowerPoint Presentation</vt:lpstr>
      <vt:lpstr>Build a model without 'Rate' variable</vt:lpstr>
      <vt:lpstr>Random Oversampling in building predictive model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I                </dc:title>
  <dc:creator>yepeng li</dc:creator>
  <cp:lastModifiedBy>yepeng li</cp:lastModifiedBy>
  <cp:revision>66</cp:revision>
  <dcterms:created xsi:type="dcterms:W3CDTF">2018-01-29T02:56:03Z</dcterms:created>
  <dcterms:modified xsi:type="dcterms:W3CDTF">2018-02-06T14:11:40Z</dcterms:modified>
</cp:coreProperties>
</file>