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372616"/>
        <c:axId val="481376928"/>
      </c:barChart>
      <c:catAx>
        <c:axId val="48137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76928"/>
        <c:crosses val="autoZero"/>
        <c:auto val="1"/>
        <c:lblAlgn val="ctr"/>
        <c:lblOffset val="100"/>
        <c:noMultiLvlLbl val="0"/>
      </c:catAx>
      <c:valAx>
        <c:axId val="481376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7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Test 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373792"/>
        <c:axId val="481374184"/>
      </c:lineChart>
      <c:catAx>
        <c:axId val="481373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74184"/>
        <c:crosses val="autoZero"/>
        <c:auto val="1"/>
        <c:lblAlgn val="ctr"/>
        <c:lblOffset val="100"/>
        <c:noMultiLvlLbl val="0"/>
      </c:catAx>
      <c:valAx>
        <c:axId val="481374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373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Stop words 'English'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ser>
          <c:idx val="1"/>
          <c:order val="1"/>
          <c:tx>
            <c:v>New stop words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Sheet1!$C$11:$C$14</c:f>
              <c:numCache>
                <c:formatCode>General</c:formatCode>
                <c:ptCount val="4"/>
                <c:pt idx="0">
                  <c:v>0.59</c:v>
                </c:pt>
                <c:pt idx="1">
                  <c:v>0.6</c:v>
                </c:pt>
                <c:pt idx="2">
                  <c:v>0.59</c:v>
                </c:pt>
                <c:pt idx="3">
                  <c:v>0.62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930952"/>
        <c:axId val="526931736"/>
      </c:lineChart>
      <c:catAx>
        <c:axId val="52693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931736"/>
        <c:crosses val="autoZero"/>
        <c:auto val="1"/>
        <c:lblAlgn val="ctr"/>
        <c:lblOffset val="100"/>
        <c:noMultiLvlLbl val="0"/>
      </c:catAx>
      <c:valAx>
        <c:axId val="526931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93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Stop words 'English'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ser>
          <c:idx val="1"/>
          <c:order val="1"/>
          <c:tx>
            <c:v>New stop words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Sheet1!$B$11:$B$14</c:f>
              <c:numCache>
                <c:formatCode>General</c:formatCode>
                <c:ptCount val="4"/>
                <c:pt idx="0">
                  <c:v>1.24</c:v>
                </c:pt>
                <c:pt idx="1">
                  <c:v>1.23</c:v>
                </c:pt>
                <c:pt idx="2">
                  <c:v>1.23</c:v>
                </c:pt>
                <c:pt idx="3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919976"/>
        <c:axId val="526924680"/>
      </c:barChart>
      <c:catAx>
        <c:axId val="526919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924680"/>
        <c:crosses val="autoZero"/>
        <c:auto val="1"/>
        <c:lblAlgn val="ctr"/>
        <c:lblOffset val="100"/>
        <c:noMultiLvlLbl val="0"/>
      </c:catAx>
      <c:valAx>
        <c:axId val="526924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919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Sheet1!$B$18:$B$22</c:f>
              <c:numCache>
                <c:formatCode>General</c:formatCode>
                <c:ptCount val="5"/>
                <c:pt idx="0">
                  <c:v>1.54</c:v>
                </c:pt>
                <c:pt idx="1">
                  <c:v>1.33</c:v>
                </c:pt>
                <c:pt idx="2">
                  <c:v>1.52</c:v>
                </c:pt>
                <c:pt idx="3">
                  <c:v>1.34</c:v>
                </c:pt>
                <c:pt idx="4">
                  <c:v>1.43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530400"/>
        <c:axId val="406533144"/>
      </c:barChart>
      <c:catAx>
        <c:axId val="4065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33144"/>
        <c:crosses val="autoZero"/>
        <c:auto val="1"/>
        <c:lblAlgn val="ctr"/>
        <c:lblOffset val="100"/>
        <c:noMultiLvlLbl val="0"/>
      </c:catAx>
      <c:valAx>
        <c:axId val="406533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Sheet1!$C$18:$C$22</c:f>
              <c:numCache>
                <c:formatCode>General</c:formatCode>
                <c:ptCount val="5"/>
                <c:pt idx="0">
                  <c:v>0.48</c:v>
                </c:pt>
                <c:pt idx="1">
                  <c:v>0.53</c:v>
                </c:pt>
                <c:pt idx="2">
                  <c:v>0.46</c:v>
                </c:pt>
                <c:pt idx="3">
                  <c:v>0.5</c:v>
                </c:pt>
                <c:pt idx="4">
                  <c:v>0.48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531184"/>
        <c:axId val="406528048"/>
      </c:lineChart>
      <c:catAx>
        <c:axId val="40653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28048"/>
        <c:crosses val="autoZero"/>
        <c:auto val="1"/>
        <c:lblAlgn val="ctr"/>
        <c:lblOffset val="100"/>
        <c:noMultiLvlLbl val="0"/>
      </c:catAx>
      <c:valAx>
        <c:axId val="406528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3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Sheet1!$B$44</c:f>
              <c:strCache>
                <c:ptCount val="1"/>
                <c:pt idx="0">
                  <c:v>Log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Sheet1!$B$45:$B$49</c:f>
              <c:numCache>
                <c:formatCode>General</c:formatCode>
                <c:ptCount val="5"/>
                <c:pt idx="0">
                  <c:v>1.1100000000000001</c:v>
                </c:pt>
                <c:pt idx="1">
                  <c:v>1.1000000000000001</c:v>
                </c:pt>
                <c:pt idx="2">
                  <c:v>1.33</c:v>
                </c:pt>
                <c:pt idx="3">
                  <c:v>1.37</c:v>
                </c:pt>
                <c:pt idx="4">
                  <c:v>1.37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5919824"/>
        <c:axId val="405920216"/>
      </c:barChart>
      <c:catAx>
        <c:axId val="40591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20216"/>
        <c:crosses val="autoZero"/>
        <c:auto val="1"/>
        <c:lblAlgn val="ctr"/>
        <c:lblOffset val="100"/>
        <c:noMultiLvlLbl val="0"/>
      </c:catAx>
      <c:valAx>
        <c:axId val="40592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1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Sheet1!$C$44</c:f>
              <c:strCache>
                <c:ptCount val="1"/>
                <c:pt idx="0">
                  <c:v>Test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Sheet1!$C$45:$C$49</c:f>
              <c:numCache>
                <c:formatCode>General</c:formatCode>
                <c:ptCount val="5"/>
                <c:pt idx="0">
                  <c:v>0.63</c:v>
                </c:pt>
                <c:pt idx="1">
                  <c:v>0.62</c:v>
                </c:pt>
                <c:pt idx="2">
                  <c:v>0.53</c:v>
                </c:pt>
                <c:pt idx="3">
                  <c:v>0.52</c:v>
                </c:pt>
                <c:pt idx="4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924920"/>
        <c:axId val="405925312"/>
      </c:lineChart>
      <c:catAx>
        <c:axId val="40592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25312"/>
        <c:crosses val="autoZero"/>
        <c:auto val="1"/>
        <c:lblAlgn val="ctr"/>
        <c:lblOffset val="100"/>
        <c:noMultiLvlLbl val="0"/>
      </c:catAx>
      <c:valAx>
        <c:axId val="40592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924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C9F4B-0E5D-464E-A712-9B5A26E395E2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B5C1-E33D-4479-AD61-693AD9FAF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DEB-2534-4B40-B471-D11F1E2EB02B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Personalized Medicine and Cancer Treatment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87" y="3795221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Yepeng 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78" y="1093070"/>
            <a:ext cx="9430719" cy="3047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56746" y="4210964"/>
            <a:ext cx="4340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Fig5. Top </a:t>
            </a:r>
            <a:r>
              <a:rPr lang="en-US" sz="2000" b="1" dirty="0"/>
              <a:t>5 variations' class distribution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755" y="4829248"/>
            <a:ext cx="6946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Top three and top four variations are Amplification and Fusions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mainly located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Class 2 and 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Text:</a:t>
            </a:r>
          </a:p>
          <a:p>
            <a:pPr marL="457200" indent="-457200"/>
            <a:r>
              <a:rPr lang="en-US" dirty="0"/>
              <a:t>Text length overview in training set and test set</a:t>
            </a:r>
          </a:p>
          <a:p>
            <a:pPr marL="457200" indent="-457200"/>
            <a:r>
              <a:rPr lang="en-US" dirty="0"/>
              <a:t>Text distribution by class in training set</a:t>
            </a:r>
          </a:p>
          <a:p>
            <a:pPr marL="457200" indent="-457200"/>
            <a:r>
              <a:rPr lang="en-US" dirty="0"/>
              <a:t>Top 10 TF-IDF features in class 2 and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01255" y="4627722"/>
            <a:ext cx="3332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Fig6. Text </a:t>
            </a:r>
            <a:r>
              <a:rPr lang="en-US" sz="2000" b="1" dirty="0"/>
              <a:t>length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65" y="981684"/>
            <a:ext cx="5194920" cy="36460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03822" y="51258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most frequent text count in training set is about 5000 while that in test set is about 10000.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4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23995" y="5502349"/>
            <a:ext cx="4090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Fig7. Text </a:t>
            </a:r>
            <a:r>
              <a:rPr lang="en-US" sz="2000" b="1" dirty="0"/>
              <a:t>length distribution by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99" y="925100"/>
            <a:ext cx="6830261" cy="4636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1460" y="5790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Text count in Class 7 ranges from 1 to nearly 80000. </a:t>
            </a:r>
            <a:r>
              <a:rPr lang="en-US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8 and 9 have the smallest ranges.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TF-IDF is an information retrieval technique.</a:t>
            </a:r>
          </a:p>
          <a:p>
            <a:pPr marL="342900" indent="-342900"/>
            <a:r>
              <a:rPr lang="en-US" dirty="0"/>
              <a:t>The TF of a word is the frequency of a word in a document. </a:t>
            </a:r>
          </a:p>
          <a:p>
            <a:pPr marL="342900" indent="-342900"/>
            <a:r>
              <a:rPr lang="en-US" dirty="0"/>
              <a:t>The IDF of a word is the log value of total number of documents in the corpus divided by the number of documents containing the word.</a:t>
            </a:r>
          </a:p>
          <a:p>
            <a:pPr marL="342900" indent="-342900"/>
            <a:r>
              <a:rPr lang="en-US" dirty="0"/>
              <a:t>The higher the TF*IDF score (weight), the rarer the term.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318" y="1003674"/>
            <a:ext cx="6111115" cy="50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91133" y="6030842"/>
            <a:ext cx="706191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are seven common text features in the two classes. There are 70% similarity for the top 10 text features between class 2 and class 7! </a:t>
            </a:r>
          </a:p>
        </p:txBody>
      </p:sp>
    </p:spTree>
    <p:extLst>
      <p:ext uri="{BB962C8B-B14F-4D97-AF65-F5344CB8AC3E}">
        <p14:creationId xmlns:p14="http://schemas.microsoft.com/office/powerpoint/2010/main" val="39512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Base model building without text 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20451" cy="4351338"/>
          </a:xfrm>
        </p:spPr>
        <p:txBody>
          <a:bodyPr/>
          <a:lstStyle/>
          <a:p>
            <a:pPr marL="342900" indent="-342900" algn="just">
              <a:lnSpc>
                <a:spcPct val="107000"/>
              </a:lnSpc>
            </a:pPr>
            <a:r>
              <a:rPr lang="en-US" sz="2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 variable 'Gene' and 'Variation' as predictors. </a:t>
            </a:r>
          </a:p>
          <a:p>
            <a:pPr marL="342900" indent="-342900" algn="just">
              <a:lnSpc>
                <a:spcPct val="107000"/>
              </a:lnSpc>
            </a:pPr>
            <a:r>
              <a:rPr lang="en-US" sz="26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Base model’s test accuracy is 0.93.</a:t>
            </a:r>
          </a:p>
          <a:p>
            <a:pPr marL="342900" indent="-342900" algn="just">
              <a:lnSpc>
                <a:spcPct val="107000"/>
              </a:lnSpc>
            </a:pPr>
            <a:r>
              <a:rPr lang="en-US" sz="2600" dirty="0"/>
              <a:t>Highest text model (the following part) accuracy is 0.63.</a:t>
            </a:r>
          </a:p>
          <a:p>
            <a:pPr marL="342900" indent="-342900" algn="just">
              <a:lnSpc>
                <a:spcPct val="107000"/>
              </a:lnSpc>
            </a:pPr>
            <a:r>
              <a:rPr lang="en-US" sz="2600" dirty="0"/>
              <a:t>Text variable has large variation while the gene and variation distribution are very similar in training and validate 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Processing and Model Building</a:t>
            </a:r>
            <a:br>
              <a:rPr lang="en-US" sz="4000" b="1" dirty="0"/>
            </a:br>
            <a:endParaRPr lang="en-US" sz="40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931161"/>
              </p:ext>
            </p:extLst>
          </p:nvPr>
        </p:nvGraphicFramePr>
        <p:xfrm>
          <a:off x="1029540" y="1298346"/>
          <a:ext cx="4579285" cy="331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295436"/>
              </p:ext>
            </p:extLst>
          </p:nvPr>
        </p:nvGraphicFramePr>
        <p:xfrm>
          <a:off x="6219728" y="1233328"/>
          <a:ext cx="4724402" cy="3441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2711730" y="5113788"/>
            <a:ext cx="6511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 better performance than Count vector.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accuracy of test set is from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0.60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 0.63.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TF-IDF/GBM model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performs best.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3643" y="4675207"/>
            <a:ext cx="3295261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Fig8. </a:t>
            </a:r>
            <a:r>
              <a:rPr lang="en-US" sz="2000" b="1" dirty="0">
                <a:solidFill>
                  <a:prstClr val="black"/>
                </a:solidFill>
              </a:rPr>
              <a:t>Count vector and TF-IDF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endParaRPr lang="en-US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 model with new stop words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Scientific terminology and stop words: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“fig”, “figure”, “et”, “al”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Research field related stop words: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“abstract”, “background”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Paper notation quirks: [11, 12]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Text model with new stop words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1587" y="4600640"/>
            <a:ext cx="8176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>
                <a:solidFill>
                  <a:prstClr val="black"/>
                </a:solidFill>
              </a:rPr>
              <a:t>Fig9. Comparison </a:t>
            </a:r>
            <a:r>
              <a:rPr lang="en-US" sz="2000" b="1" dirty="0">
                <a:solidFill>
                  <a:prstClr val="black"/>
                </a:solidFill>
              </a:rPr>
              <a:t>of text models with new stop words/ stop words ‘English’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27861"/>
              </p:ext>
            </p:extLst>
          </p:nvPr>
        </p:nvGraphicFramePr>
        <p:xfrm>
          <a:off x="6237855" y="1323517"/>
          <a:ext cx="4876613" cy="3206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290763"/>
              </p:ext>
            </p:extLst>
          </p:nvPr>
        </p:nvGraphicFramePr>
        <p:xfrm>
          <a:off x="1146219" y="1242864"/>
          <a:ext cx="4679509" cy="328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757668" y="5094447"/>
            <a:ext cx="9124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stop words have dramatically decreased the log loss value in Naïve Bays model.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accuracy of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stop words 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little bit lower than that of stop words ‘English’.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Precision medicine is hot topic recent days.</a:t>
            </a:r>
          </a:p>
          <a:p>
            <a:pPr algn="just"/>
            <a:r>
              <a:rPr lang="en-US" dirty="0"/>
              <a:t>Genetic testing for gene variations.</a:t>
            </a:r>
          </a:p>
          <a:p>
            <a:pPr algn="just"/>
            <a:r>
              <a:rPr lang="en-US" dirty="0"/>
              <a:t>Cancer treatment will be disrupted by genetic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Truncated SVD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954981"/>
              </p:ext>
            </p:extLst>
          </p:nvPr>
        </p:nvGraphicFramePr>
        <p:xfrm>
          <a:off x="1767016" y="1066788"/>
          <a:ext cx="4234307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061114"/>
              </p:ext>
            </p:extLst>
          </p:nvPr>
        </p:nvGraphicFramePr>
        <p:xfrm>
          <a:off x="6091706" y="1066789"/>
          <a:ext cx="4374467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1923534" y="4740487"/>
            <a:ext cx="79371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Truncted SVD performs linear dimensionality reduction by means of truncated singular value decomposition (SVD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model accuracy of Truncted SVD is lower than that of pure TF-IDF model.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Word2vec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43828"/>
              </p:ext>
            </p:extLst>
          </p:nvPr>
        </p:nvGraphicFramePr>
        <p:xfrm>
          <a:off x="2697305" y="1871855"/>
          <a:ext cx="5942437" cy="119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72"/>
                <a:gridCol w="1442433"/>
                <a:gridCol w="1687132"/>
              </a:tblGrid>
              <a:tr h="39710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14461" y="3612359"/>
            <a:ext cx="6508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Word2vec is a group of related models that are used to produce word embedding.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These models are shallow, two-layer neural networks that are trained to reconstruct linguistic contexts of words. </a:t>
            </a:r>
          </a:p>
        </p:txBody>
      </p:sp>
    </p:spTree>
    <p:extLst>
      <p:ext uri="{BB962C8B-B14F-4D97-AF65-F5344CB8AC3E}">
        <p14:creationId xmlns:p14="http://schemas.microsoft.com/office/powerpoint/2010/main" val="23503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LSTM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33597" cy="4351338"/>
          </a:xfrm>
        </p:spPr>
        <p:txBody>
          <a:bodyPr/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  <a:tabLst>
                <a:tab pos="457200" algn="l"/>
              </a:tabLst>
            </a:pP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is a high-level neural networks API.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Written in Python and capable of running on top of Tensor Flow, CNTK, or 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Developed with a focus on enabling fast experimentation.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LSTM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69526" y="2287428"/>
            <a:ext cx="247703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50"/>
              </a:spcBef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loss: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3" y="1295661"/>
            <a:ext cx="4328353" cy="365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23241" y="49555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dirty LSTM model's accuracy in test data set is </a:t>
            </a:r>
            <a:r>
              <a:rPr lang="en-US" dirty="0" smtClean="0"/>
              <a:t>0.50.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60 class 2 being predicted as class 7 and occupy  50% of false positive of class 7(60/121).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Comparison of five methods 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53664"/>
              </p:ext>
            </p:extLst>
          </p:nvPr>
        </p:nvGraphicFramePr>
        <p:xfrm>
          <a:off x="1334530" y="1207396"/>
          <a:ext cx="442017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750989"/>
              </p:ext>
            </p:extLst>
          </p:nvPr>
        </p:nvGraphicFramePr>
        <p:xfrm>
          <a:off x="5754709" y="1207396"/>
          <a:ext cx="44396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1334530" y="4809391"/>
            <a:ext cx="8345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TF-IDF models with stop words ‘English’ / new stop words have close log loss and test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test accuracies of Truncted SVD, Word2vec and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model are lower than that of TF-IDF model. But they are still promising! </a:t>
            </a:r>
          </a:p>
        </p:txBody>
      </p:sp>
    </p:spTree>
    <p:extLst>
      <p:ext uri="{BB962C8B-B14F-4D97-AF65-F5344CB8AC3E}">
        <p14:creationId xmlns:p14="http://schemas.microsoft.com/office/powerpoint/2010/main" val="26114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Future job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65358" cy="4351338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Trying to find better way to get word vector.</a:t>
            </a:r>
          </a:p>
          <a:p>
            <a:pPr marL="34290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tabLst>
                <a:tab pos="457200" algn="l"/>
              </a:tabLst>
            </a:pP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Normalizing text data. For example, deleting the duplicate parts, citing only the abstract part of the 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4110" y="1408009"/>
            <a:ext cx="8933597" cy="1749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Trying to find better way to get word vector.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Normalizing text data. For example, deleting the duplicate parts, citing only the abstract part of the paper.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Future job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94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Data set</a:t>
            </a:r>
            <a:endParaRPr lang="en-US" sz="4000" dirty="0"/>
          </a:p>
        </p:txBody>
      </p:sp>
      <p:sp>
        <p:nvSpPr>
          <p:cNvPr id="4" name="Oval 3"/>
          <p:cNvSpPr/>
          <p:nvPr/>
        </p:nvSpPr>
        <p:spPr>
          <a:xfrm>
            <a:off x="3268336" y="1473514"/>
            <a:ext cx="3114267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218651" y="2509302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Gene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3973318" y="2513450"/>
            <a:ext cx="1704301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Variation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5976325" y="2509302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Text</a:t>
            </a:r>
            <a:endParaRPr lang="en-US" sz="2000" dirty="0"/>
          </a:p>
        </p:txBody>
      </p:sp>
      <p:sp>
        <p:nvSpPr>
          <p:cNvPr id="8" name="Down Arrow 7"/>
          <p:cNvSpPr/>
          <p:nvPr/>
        </p:nvSpPr>
        <p:spPr>
          <a:xfrm>
            <a:off x="4659115" y="3129796"/>
            <a:ext cx="332706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84652" y="3340274"/>
            <a:ext cx="991673" cy="36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16194" y="4084064"/>
            <a:ext cx="2418547" cy="7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 class 1-9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24803" y="5242408"/>
            <a:ext cx="10515600" cy="4089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Personalized medicine and Cancer treatment(</a:t>
            </a:r>
            <a:r>
              <a:rPr lang="en-US" sz="2400" dirty="0" err="1" smtClean="0"/>
              <a:t>Kaggle</a:t>
            </a:r>
            <a:r>
              <a:rPr lang="en-US" sz="2400" dirty="0" smtClean="0"/>
              <a:t> competition)</a:t>
            </a:r>
            <a:br>
              <a:rPr lang="en-US" sz="2400" dirty="0" smtClean="0"/>
            </a:br>
            <a:r>
              <a:rPr lang="en-US" dirty="0" smtClean="0"/>
              <a:t>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Gene:</a:t>
            </a:r>
          </a:p>
          <a:p>
            <a:r>
              <a:rPr lang="en-US" dirty="0"/>
              <a:t>Gene frequency in mutation classes</a:t>
            </a:r>
          </a:p>
          <a:p>
            <a:r>
              <a:rPr lang="en-US" dirty="0"/>
              <a:t>Top genes distribution in different classes </a:t>
            </a:r>
          </a:p>
          <a:p>
            <a:r>
              <a:rPr lang="en-US" dirty="0"/>
              <a:t>Top 10 occurred genes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02" y="1399336"/>
            <a:ext cx="7873705" cy="340104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124296" y="4697967"/>
            <a:ext cx="6348211" cy="518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Fig1. Gene frequency in nine mutation classes</a:t>
            </a:r>
          </a:p>
          <a:p>
            <a:endParaRPr lang="en-US" sz="2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007955" y="5180882"/>
            <a:ext cx="7505495" cy="66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Gene’s frequency peaks at class </a:t>
            </a:r>
            <a:r>
              <a:rPr lang="en-US" sz="1800" dirty="0" smtClean="0"/>
              <a:t>7, lowest </a:t>
            </a:r>
            <a:r>
              <a:rPr lang="en-US" sz="1800" dirty="0"/>
              <a:t>gene occurrence class are 8 and 9</a:t>
            </a:r>
            <a:r>
              <a:rPr lang="en-US" sz="1800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36" y="1253717"/>
            <a:ext cx="7578671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921152" y="5924568"/>
            <a:ext cx="581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Fig2. Top </a:t>
            </a:r>
            <a:r>
              <a:rPr lang="en-US" sz="2000" b="1" dirty="0"/>
              <a:t>seven genes distribution in different classes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68065" y="6307026"/>
            <a:ext cx="7934986" cy="40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EGFR ranks first in top 10 occurred genes and it mainly distributed in class 2 &amp; 7.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40456" y="5022616"/>
            <a:ext cx="4211472" cy="54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2000" b="1" smtClean="0"/>
              <a:t>         Fig3. Top 10 occurred genes</a:t>
            </a:r>
          </a:p>
          <a:p>
            <a:pPr marL="0">
              <a:spcAft>
                <a:spcPts val="800"/>
              </a:spcAft>
            </a:pP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45" y="1339403"/>
            <a:ext cx="5130496" cy="38250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814245" y="5571701"/>
            <a:ext cx="6397970" cy="4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top 10 genes in training are lower expressed in test set.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Explanatory Data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Variations:</a:t>
            </a:r>
          </a:p>
          <a:p>
            <a:pPr marL="514350" indent="-514350"/>
            <a:r>
              <a:rPr lang="en-US" dirty="0"/>
              <a:t>Top 10 Variations</a:t>
            </a:r>
          </a:p>
          <a:p>
            <a:pPr marL="514350" indent="-514350"/>
            <a:r>
              <a:rPr lang="en-US" dirty="0"/>
              <a:t>Top variations in different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Explanatory data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1216" y="5303194"/>
            <a:ext cx="3398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dirty="0" smtClean="0"/>
              <a:t>Fig4. Top </a:t>
            </a:r>
            <a:r>
              <a:rPr lang="en-US" sz="2000" b="1" dirty="0"/>
              <a:t>10 variations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94" y="970860"/>
            <a:ext cx="8074069" cy="435518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169343" y="5908221"/>
            <a:ext cx="6397970" cy="4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There are 4 common </a:t>
            </a:r>
            <a:r>
              <a:rPr lang="en-US" sz="1800" dirty="0"/>
              <a:t>top 10 </a:t>
            </a:r>
            <a:r>
              <a:rPr lang="en-US" sz="1800" dirty="0" smtClean="0"/>
              <a:t>variations </a:t>
            </a:r>
            <a:r>
              <a:rPr lang="en-US" sz="1800" dirty="0"/>
              <a:t>in training </a:t>
            </a:r>
            <a:r>
              <a:rPr lang="en-US" sz="1800" dirty="0" smtClean="0"/>
              <a:t>and test </a:t>
            </a:r>
            <a:r>
              <a:rPr lang="en-US" sz="1800" dirty="0"/>
              <a:t>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11968</TotalTime>
  <Words>883</Words>
  <Application>Microsoft Office PowerPoint</Application>
  <PresentationFormat>Widescreen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Office Theme</vt:lpstr>
      <vt:lpstr>Personalized Medicine and Cancer Treatment</vt:lpstr>
      <vt:lpstr>Background</vt:lpstr>
      <vt:lpstr>Data set</vt:lpstr>
      <vt:lpstr>Explanatory Data Analysis</vt:lpstr>
      <vt:lpstr>Explanatory Data Analysis</vt:lpstr>
      <vt:lpstr>Explanatory Data Analysis</vt:lpstr>
      <vt:lpstr>Explanatory Data Analysis</vt:lpstr>
      <vt:lpstr>Explanatory Data Analysis</vt:lpstr>
      <vt:lpstr>Explanatory data analysis </vt:lpstr>
      <vt:lpstr>Explanatory Data Analysis </vt:lpstr>
      <vt:lpstr>Explanatory Data Analysis</vt:lpstr>
      <vt:lpstr>Explanatory Data Analysis </vt:lpstr>
      <vt:lpstr>Explanatory Data Analysis </vt:lpstr>
      <vt:lpstr>Explanatory Data Analysis</vt:lpstr>
      <vt:lpstr>Explanatory data analysis </vt:lpstr>
      <vt:lpstr>Base model building without text processing</vt:lpstr>
      <vt:lpstr>Text Processing and Model Building </vt:lpstr>
      <vt:lpstr>Text model with new stop words</vt:lpstr>
      <vt:lpstr>Text model with new stop words </vt:lpstr>
      <vt:lpstr>Truncated SVD </vt:lpstr>
      <vt:lpstr>Word2vec </vt:lpstr>
      <vt:lpstr>LSTM</vt:lpstr>
      <vt:lpstr>LSTM </vt:lpstr>
      <vt:lpstr>Comparison of five methods   </vt:lpstr>
      <vt:lpstr>Future job</vt:lpstr>
      <vt:lpstr>                        Future job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 and Cancer Treatment</dc:title>
  <dc:creator>yepeng li</dc:creator>
  <cp:lastModifiedBy>li yepeng</cp:lastModifiedBy>
  <cp:revision>187</cp:revision>
  <dcterms:created xsi:type="dcterms:W3CDTF">2018-03-26T01:17:53Z</dcterms:created>
  <dcterms:modified xsi:type="dcterms:W3CDTF">2018-04-17T00:32:39Z</dcterms:modified>
</cp:coreProperties>
</file>