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76" r:id="rId6"/>
    <p:sldId id="277" r:id="rId7"/>
    <p:sldId id="259" r:id="rId8"/>
    <p:sldId id="278" r:id="rId9"/>
    <p:sldId id="261" r:id="rId10"/>
    <p:sldId id="280" r:id="rId11"/>
    <p:sldId id="279" r:id="rId12"/>
    <p:sldId id="262" r:id="rId13"/>
    <p:sldId id="263" r:id="rId14"/>
    <p:sldId id="264" r:id="rId15"/>
    <p:sldId id="265" r:id="rId16"/>
    <p:sldId id="266" r:id="rId17"/>
    <p:sldId id="281" r:id="rId18"/>
    <p:sldId id="268" r:id="rId19"/>
    <p:sldId id="269" r:id="rId20"/>
    <p:sldId id="282" r:id="rId21"/>
    <p:sldId id="283" r:id="rId22"/>
    <p:sldId id="271" r:id="rId23"/>
    <p:sldId id="284" r:id="rId24"/>
    <p:sldId id="272" r:id="rId25"/>
    <p:sldId id="273" r:id="rId26"/>
    <p:sldId id="285" r:id="rId27"/>
    <p:sldId id="27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Log loss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Count vector + NB</c:v>
                </c:pt>
                <c:pt idx="1">
                  <c:v>TFIDF + Naïve Bays</c:v>
                </c:pt>
                <c:pt idx="2">
                  <c:v>TFIDF + Random Forest</c:v>
                </c:pt>
                <c:pt idx="3">
                  <c:v>TFIDF + Gradient Boost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13.53</c:v>
                </c:pt>
                <c:pt idx="1">
                  <c:v>6.51</c:v>
                </c:pt>
                <c:pt idx="2">
                  <c:v>1.23</c:v>
                </c:pt>
                <c:pt idx="3">
                  <c:v>1.1100000000000001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2334592"/>
        <c:axId val="482333024"/>
      </c:barChart>
      <c:catAx>
        <c:axId val="482334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333024"/>
        <c:crosses val="autoZero"/>
        <c:auto val="1"/>
        <c:lblAlgn val="ctr"/>
        <c:lblOffset val="100"/>
        <c:noMultiLvlLbl val="0"/>
      </c:catAx>
      <c:valAx>
        <c:axId val="4823330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334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Sheet1!$C$44</c:f>
              <c:strCache>
                <c:ptCount val="1"/>
                <c:pt idx="0">
                  <c:v>Test 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Sheet1!$A$45:$A$49</c:f>
              <c:strCache>
                <c:ptCount val="5"/>
                <c:pt idx="0">
                  <c:v>Stop words 'English'</c:v>
                </c:pt>
                <c:pt idx="1">
                  <c:v>New stop words</c:v>
                </c:pt>
                <c:pt idx="2">
                  <c:v>Truncted SVD </c:v>
                </c:pt>
                <c:pt idx="3">
                  <c:v>Word2vec</c:v>
                </c:pt>
                <c:pt idx="4">
                  <c:v>Keras model</c:v>
                </c:pt>
              </c:strCache>
            </c:strRef>
          </c:cat>
          <c:val>
            <c:numRef>
              <c:f>Sheet1!$C$45:$C$49</c:f>
              <c:numCache>
                <c:formatCode>General</c:formatCode>
                <c:ptCount val="5"/>
                <c:pt idx="0">
                  <c:v>0.63</c:v>
                </c:pt>
                <c:pt idx="1">
                  <c:v>0.62</c:v>
                </c:pt>
                <c:pt idx="2">
                  <c:v>0.53</c:v>
                </c:pt>
                <c:pt idx="3">
                  <c:v>0.52</c:v>
                </c:pt>
                <c:pt idx="4">
                  <c:v>0.5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4309992"/>
        <c:axId val="484304896"/>
      </c:lineChart>
      <c:catAx>
        <c:axId val="484309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304896"/>
        <c:crosses val="autoZero"/>
        <c:auto val="1"/>
        <c:lblAlgn val="ctr"/>
        <c:lblOffset val="100"/>
        <c:noMultiLvlLbl val="0"/>
      </c:catAx>
      <c:valAx>
        <c:axId val="484304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309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Test Accuracy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Count vector + NB</c:v>
                </c:pt>
                <c:pt idx="1">
                  <c:v>TFIDF + Naïve Bays</c:v>
                </c:pt>
                <c:pt idx="2">
                  <c:v>TFIDF + Random Forest</c:v>
                </c:pt>
                <c:pt idx="3">
                  <c:v>TFIDF + Gradient Boost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0.6</c:v>
                </c:pt>
                <c:pt idx="1">
                  <c:v>0.62</c:v>
                </c:pt>
                <c:pt idx="2">
                  <c:v>0.6</c:v>
                </c:pt>
                <c:pt idx="3">
                  <c:v>0.63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2336552"/>
        <c:axId val="482336944"/>
      </c:lineChart>
      <c:catAx>
        <c:axId val="482336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336944"/>
        <c:crosses val="autoZero"/>
        <c:auto val="1"/>
        <c:lblAlgn val="ctr"/>
        <c:lblOffset val="100"/>
        <c:noMultiLvlLbl val="0"/>
      </c:catAx>
      <c:valAx>
        <c:axId val="4823369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336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Log loss</c:v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Sheet1!$A$11:$A$14</c:f>
              <c:strCache>
                <c:ptCount val="4"/>
                <c:pt idx="0">
                  <c:v>Count vector + NB</c:v>
                </c:pt>
                <c:pt idx="1">
                  <c:v>TFIDF + Naïve Bays</c:v>
                </c:pt>
                <c:pt idx="2">
                  <c:v>TFIDF + Random Forest</c:v>
                </c:pt>
                <c:pt idx="3">
                  <c:v>TFIDF + Gradient Boost</c:v>
                </c:pt>
              </c:strCache>
            </c:strRef>
          </c:cat>
          <c:val>
            <c:numRef>
              <c:f>Sheet1!$B$11:$B$14</c:f>
              <c:numCache>
                <c:formatCode>General</c:formatCode>
                <c:ptCount val="4"/>
                <c:pt idx="0">
                  <c:v>1.24</c:v>
                </c:pt>
                <c:pt idx="1">
                  <c:v>1.23</c:v>
                </c:pt>
                <c:pt idx="2">
                  <c:v>1.23</c:v>
                </c:pt>
                <c:pt idx="3">
                  <c:v>1.1000000000000001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2332632"/>
        <c:axId val="482333416"/>
      </c:barChart>
      <c:catAx>
        <c:axId val="482332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333416"/>
        <c:crosses val="autoZero"/>
        <c:auto val="1"/>
        <c:lblAlgn val="ctr"/>
        <c:lblOffset val="100"/>
        <c:noMultiLvlLbl val="0"/>
      </c:catAx>
      <c:valAx>
        <c:axId val="4823334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332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Test accuracy</c:v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Sheet1!$A$11:$A$14</c:f>
              <c:strCache>
                <c:ptCount val="4"/>
                <c:pt idx="0">
                  <c:v>Count vector + NB</c:v>
                </c:pt>
                <c:pt idx="1">
                  <c:v>TFIDF + Naïve Bays</c:v>
                </c:pt>
                <c:pt idx="2">
                  <c:v>TFIDF + Random Forest</c:v>
                </c:pt>
                <c:pt idx="3">
                  <c:v>TFIDF + Gradient Boost</c:v>
                </c:pt>
              </c:strCache>
            </c:strRef>
          </c:cat>
          <c:val>
            <c:numRef>
              <c:f>Sheet1!$C$11:$C$14</c:f>
              <c:numCache>
                <c:formatCode>General</c:formatCode>
                <c:ptCount val="4"/>
                <c:pt idx="0">
                  <c:v>0.59</c:v>
                </c:pt>
                <c:pt idx="1">
                  <c:v>0.6</c:v>
                </c:pt>
                <c:pt idx="2">
                  <c:v>0.59</c:v>
                </c:pt>
                <c:pt idx="3">
                  <c:v>0.62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2339296"/>
        <c:axId val="482331848"/>
      </c:lineChart>
      <c:catAx>
        <c:axId val="482339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331848"/>
        <c:crosses val="autoZero"/>
        <c:auto val="1"/>
        <c:lblAlgn val="ctr"/>
        <c:lblOffset val="100"/>
        <c:noMultiLvlLbl val="0"/>
      </c:catAx>
      <c:valAx>
        <c:axId val="4823318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339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Stop words 'English'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Count vector + NB</c:v>
                </c:pt>
                <c:pt idx="1">
                  <c:v>TFIDF + Naïve Bays</c:v>
                </c:pt>
                <c:pt idx="2">
                  <c:v>TFIDF + Random Forest</c:v>
                </c:pt>
                <c:pt idx="3">
                  <c:v>TFIDF + Gradient Boost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0.6</c:v>
                </c:pt>
                <c:pt idx="1">
                  <c:v>0.62</c:v>
                </c:pt>
                <c:pt idx="2">
                  <c:v>0.6</c:v>
                </c:pt>
                <c:pt idx="3">
                  <c:v>0.63</c:v>
                </c:pt>
              </c:numCache>
            </c:numRef>
          </c:val>
          <c:smooth val="0"/>
        </c:ser>
        <c:ser>
          <c:idx val="1"/>
          <c:order val="1"/>
          <c:tx>
            <c:v>New stop words</c:v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Count vector + NB</c:v>
                </c:pt>
                <c:pt idx="1">
                  <c:v>TFIDF + Naïve Bays</c:v>
                </c:pt>
                <c:pt idx="2">
                  <c:v>TFIDF + Random Forest</c:v>
                </c:pt>
                <c:pt idx="3">
                  <c:v>TFIDF + Gradient Boost</c:v>
                </c:pt>
              </c:strCache>
            </c:strRef>
          </c:cat>
          <c:val>
            <c:numRef>
              <c:f>Sheet1!$C$11:$C$14</c:f>
              <c:numCache>
                <c:formatCode>General</c:formatCode>
                <c:ptCount val="4"/>
                <c:pt idx="0">
                  <c:v>0.59</c:v>
                </c:pt>
                <c:pt idx="1">
                  <c:v>0.6</c:v>
                </c:pt>
                <c:pt idx="2">
                  <c:v>0.59</c:v>
                </c:pt>
                <c:pt idx="3">
                  <c:v>0.62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8053544"/>
        <c:axId val="408057072"/>
      </c:lineChart>
      <c:catAx>
        <c:axId val="408053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057072"/>
        <c:crosses val="autoZero"/>
        <c:auto val="1"/>
        <c:lblAlgn val="ctr"/>
        <c:lblOffset val="100"/>
        <c:noMultiLvlLbl val="0"/>
      </c:catAx>
      <c:valAx>
        <c:axId val="4080570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053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Stop words 'English'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Count vector + NB</c:v>
                </c:pt>
                <c:pt idx="1">
                  <c:v>TFIDF + Naïve Bays</c:v>
                </c:pt>
                <c:pt idx="2">
                  <c:v>TFIDF + Random Forest</c:v>
                </c:pt>
                <c:pt idx="3">
                  <c:v>TFIDF + Gradient Boost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13.53</c:v>
                </c:pt>
                <c:pt idx="1">
                  <c:v>6.51</c:v>
                </c:pt>
                <c:pt idx="2">
                  <c:v>1.23</c:v>
                </c:pt>
                <c:pt idx="3">
                  <c:v>1.1100000000000001</c:v>
                </c:pt>
              </c:numCache>
            </c:numRef>
          </c:val>
        </c:ser>
        <c:ser>
          <c:idx val="1"/>
          <c:order val="1"/>
          <c:tx>
            <c:v>New stop words</c:v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Sheet1!$B$11:$B$14</c:f>
              <c:numCache>
                <c:formatCode>General</c:formatCode>
                <c:ptCount val="4"/>
                <c:pt idx="0">
                  <c:v>1.24</c:v>
                </c:pt>
                <c:pt idx="1">
                  <c:v>1.23</c:v>
                </c:pt>
                <c:pt idx="2">
                  <c:v>1.23</c:v>
                </c:pt>
                <c:pt idx="3">
                  <c:v>1.1000000000000001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5268320"/>
        <c:axId val="485271064"/>
      </c:barChart>
      <c:catAx>
        <c:axId val="48526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5271064"/>
        <c:crosses val="autoZero"/>
        <c:auto val="1"/>
        <c:lblAlgn val="ctr"/>
        <c:lblOffset val="100"/>
        <c:noMultiLvlLbl val="0"/>
      </c:catAx>
      <c:valAx>
        <c:axId val="485271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5268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Log loss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Sheet1!$A$18:$A$22</c:f>
              <c:strCache>
                <c:ptCount val="5"/>
                <c:pt idx="0">
                  <c:v>Truncted SVD + Logistic regression</c:v>
                </c:pt>
                <c:pt idx="1">
                  <c:v>Truncted SVD + Randon Forest</c:v>
                </c:pt>
                <c:pt idx="2">
                  <c:v>Truncted SVD/TFIDF + Logistic regression</c:v>
                </c:pt>
                <c:pt idx="3">
                  <c:v>Truncted SVD/TFIDF + Random Forest</c:v>
                </c:pt>
                <c:pt idx="4">
                  <c:v>Truncted SVD/TFIDF + Support vector  machine</c:v>
                </c:pt>
              </c:strCache>
            </c:strRef>
          </c:cat>
          <c:val>
            <c:numRef>
              <c:f>Sheet1!$B$18:$B$22</c:f>
              <c:numCache>
                <c:formatCode>General</c:formatCode>
                <c:ptCount val="5"/>
                <c:pt idx="0">
                  <c:v>1.54</c:v>
                </c:pt>
                <c:pt idx="1">
                  <c:v>1.33</c:v>
                </c:pt>
                <c:pt idx="2">
                  <c:v>1.52</c:v>
                </c:pt>
                <c:pt idx="3">
                  <c:v>1.34</c:v>
                </c:pt>
                <c:pt idx="4">
                  <c:v>1.43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5264400"/>
        <c:axId val="485265576"/>
      </c:barChart>
      <c:catAx>
        <c:axId val="485264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5265576"/>
        <c:crosses val="autoZero"/>
        <c:auto val="1"/>
        <c:lblAlgn val="ctr"/>
        <c:lblOffset val="100"/>
        <c:noMultiLvlLbl val="0"/>
      </c:catAx>
      <c:valAx>
        <c:axId val="485265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5264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Accuracy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Sheet1!$A$18:$A$22</c:f>
              <c:strCache>
                <c:ptCount val="5"/>
                <c:pt idx="0">
                  <c:v>Truncted SVD + Logistic regression</c:v>
                </c:pt>
                <c:pt idx="1">
                  <c:v>Truncted SVD + Randon Forest</c:v>
                </c:pt>
                <c:pt idx="2">
                  <c:v>Truncted SVD/TFIDF + Logistic regression</c:v>
                </c:pt>
                <c:pt idx="3">
                  <c:v>Truncted SVD/TFIDF + Random Forest</c:v>
                </c:pt>
                <c:pt idx="4">
                  <c:v>Truncted SVD/TFIDF + Support vector  machine</c:v>
                </c:pt>
              </c:strCache>
            </c:strRef>
          </c:cat>
          <c:val>
            <c:numRef>
              <c:f>Sheet1!$C$18:$C$22</c:f>
              <c:numCache>
                <c:formatCode>General</c:formatCode>
                <c:ptCount val="5"/>
                <c:pt idx="0">
                  <c:v>0.48</c:v>
                </c:pt>
                <c:pt idx="1">
                  <c:v>0.53</c:v>
                </c:pt>
                <c:pt idx="2">
                  <c:v>0.46</c:v>
                </c:pt>
                <c:pt idx="3">
                  <c:v>0.5</c:v>
                </c:pt>
                <c:pt idx="4">
                  <c:v>0.48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5269104"/>
        <c:axId val="485270672"/>
      </c:lineChart>
      <c:catAx>
        <c:axId val="48526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5270672"/>
        <c:crosses val="autoZero"/>
        <c:auto val="1"/>
        <c:lblAlgn val="ctr"/>
        <c:lblOffset val="100"/>
        <c:noMultiLvlLbl val="0"/>
      </c:catAx>
      <c:valAx>
        <c:axId val="485270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5269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Sheet1!$B$44</c:f>
              <c:strCache>
                <c:ptCount val="1"/>
                <c:pt idx="0">
                  <c:v>Log loss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Sheet1!$A$45:$A$49</c:f>
              <c:strCache>
                <c:ptCount val="5"/>
                <c:pt idx="0">
                  <c:v>Stop words 'English'</c:v>
                </c:pt>
                <c:pt idx="1">
                  <c:v>New stop words</c:v>
                </c:pt>
                <c:pt idx="2">
                  <c:v>Truncted SVD </c:v>
                </c:pt>
                <c:pt idx="3">
                  <c:v>Word2vec</c:v>
                </c:pt>
                <c:pt idx="4">
                  <c:v>Keras model</c:v>
                </c:pt>
              </c:strCache>
            </c:strRef>
          </c:cat>
          <c:val>
            <c:numRef>
              <c:f>Sheet1!$B$45:$B$49</c:f>
              <c:numCache>
                <c:formatCode>General</c:formatCode>
                <c:ptCount val="5"/>
                <c:pt idx="0">
                  <c:v>1.1100000000000001</c:v>
                </c:pt>
                <c:pt idx="1">
                  <c:v>1.1000000000000001</c:v>
                </c:pt>
                <c:pt idx="2">
                  <c:v>1.33</c:v>
                </c:pt>
                <c:pt idx="3">
                  <c:v>1.37</c:v>
                </c:pt>
                <c:pt idx="4">
                  <c:v>1.37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4304504"/>
        <c:axId val="484306072"/>
      </c:barChart>
      <c:catAx>
        <c:axId val="484304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306072"/>
        <c:crosses val="autoZero"/>
        <c:auto val="1"/>
        <c:lblAlgn val="ctr"/>
        <c:lblOffset val="100"/>
        <c:noMultiLvlLbl val="0"/>
      </c:catAx>
      <c:valAx>
        <c:axId val="484306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304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5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4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2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7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8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8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7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3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7DEB-2534-4B40-B471-D11F1E2EB02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7DEB-2534-4B40-B471-D11F1E2EB02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6B8B0-3B1E-4823-AE2D-BA1288EE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2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Personalized Medicine and Cancer Treatment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3087" y="3795221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Yepeng Li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18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79" y="1521961"/>
            <a:ext cx="10755555" cy="30476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78847" y="568726"/>
            <a:ext cx="5224122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 5</a:t>
            </a:r>
            <a:r>
              <a:rPr lang="en-US" sz="2400" b="1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variations' class distribution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73756" y="48292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 three and top four variations are Amplification and Fusions. They are both </a:t>
            </a:r>
            <a:r>
              <a:rPr lang="en-US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mainly located 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Class 2 and 7.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84360" y="1718084"/>
            <a:ext cx="64952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Text: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Text </a:t>
            </a:r>
            <a:r>
              <a:rPr lang="en-US" sz="2400" dirty="0"/>
              <a:t>length overview in training set and test </a:t>
            </a:r>
            <a:r>
              <a:rPr lang="en-US" sz="2400" dirty="0" smtClean="0"/>
              <a:t>set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Text </a:t>
            </a:r>
            <a:r>
              <a:rPr lang="en-US" sz="2400" dirty="0"/>
              <a:t>distribution by class </a:t>
            </a:r>
            <a:r>
              <a:rPr lang="en-US" sz="2800" dirty="0"/>
              <a:t>in</a:t>
            </a:r>
            <a:r>
              <a:rPr lang="en-US" sz="2400" dirty="0"/>
              <a:t> training </a:t>
            </a:r>
            <a:r>
              <a:rPr lang="en-US" sz="2400" dirty="0" smtClean="0"/>
              <a:t>set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Top 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10 </a:t>
            </a:r>
            <a:r>
              <a:rPr lang="en-US" sz="2800" dirty="0">
                <a:solidFill>
                  <a:srgbClr val="000000"/>
                </a:solidFill>
                <a:ea typeface="Times New Roman" panose="02020603050405020304" pitchFamily="18" charset="0"/>
              </a:rPr>
              <a:t>TF-IDF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 features in class 2 and 7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584360" y="576556"/>
            <a:ext cx="55951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b="1" dirty="0">
                <a:solidFill>
                  <a:prstClr val="black"/>
                </a:solidFill>
              </a:rPr>
              <a:t>Explanatory data analysis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86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8452" y="552649"/>
            <a:ext cx="33329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length overview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889" y="1196418"/>
            <a:ext cx="5194920" cy="364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0838" y="488255"/>
            <a:ext cx="48762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length distribution by class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981" y="1068393"/>
            <a:ext cx="6913530" cy="469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3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7379" y="1029168"/>
            <a:ext cx="6116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Top 10 TF-IDF </a:t>
            </a:r>
            <a:r>
              <a:rPr lang="en-US" sz="2800" b="1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features</a:t>
            </a:r>
            <a:r>
              <a:rPr lang="en-US" sz="2400" b="1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in class 2 and 7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50005" y="1829812"/>
            <a:ext cx="9491729" cy="2068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Gene distribution analysis shows top one gene EGFR ranks first in class 2 and 7. </a:t>
            </a:r>
            <a:endParaRPr lang="en-US" sz="2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Variation distribution analysis shows Amplification and Fusions (top </a:t>
            </a:r>
            <a:r>
              <a:rPr lang="en-US" sz="24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variations) mainly located in class 2 and 7.  </a:t>
            </a:r>
            <a:endParaRPr lang="en-US" sz="2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TF-IDF 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 known as one good technique to use for text </a:t>
            </a:r>
            <a:r>
              <a:rPr lang="en-US" sz="24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transformation. </a:t>
            </a:r>
            <a:endParaRPr lang="en-US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23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09" y="580593"/>
            <a:ext cx="6111115" cy="501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45724" y="5607761"/>
            <a:ext cx="6907369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seven common text features in the two classes. There are 70% similarity for the top 10 text features between class 2 and class 7! 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779690" y="1700011"/>
            <a:ext cx="21035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659487" y="1208468"/>
            <a:ext cx="21035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779690" y="1861580"/>
            <a:ext cx="21035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6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5584" y="732953"/>
            <a:ext cx="7834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Base model building without text processing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2195584" y="1637375"/>
            <a:ext cx="7482626" cy="12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 variable 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'Gene' and 'Variation' as predictors. </a:t>
            </a:r>
            <a:endParaRPr lang="en-US" sz="2400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Selecting 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variations which count more or equal to 5. </a:t>
            </a:r>
            <a:endParaRPr lang="en-US" sz="2400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ogistic 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US" sz="24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classifier 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test accuracy is 0.93.</a:t>
            </a:r>
            <a:endParaRPr lang="en-US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0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3552497"/>
              </p:ext>
            </p:extLst>
          </p:nvPr>
        </p:nvGraphicFramePr>
        <p:xfrm>
          <a:off x="842265" y="2211945"/>
          <a:ext cx="4805966" cy="3441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6051339"/>
              </p:ext>
            </p:extLst>
          </p:nvPr>
        </p:nvGraphicFramePr>
        <p:xfrm>
          <a:off x="6233376" y="1671033"/>
          <a:ext cx="4878947" cy="3441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3088636" y="362663"/>
            <a:ext cx="6289479" cy="5301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800" b="1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processing and Model building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12470" y="1671033"/>
            <a:ext cx="31774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Count vector and </a:t>
            </a:r>
            <a:r>
              <a:rPr lang="en-US" sz="2000" b="1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TF-IDF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965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2434" y="1106227"/>
            <a:ext cx="7830355" cy="2731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050"/>
              </a:lnSpc>
              <a:spcBef>
                <a:spcPts val="1050"/>
              </a:spcBef>
            </a:pPr>
            <a:r>
              <a:rPr lang="en-US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Summary</a:t>
            </a:r>
            <a:r>
              <a:rPr lang="en-US" sz="24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ts val="1050"/>
              </a:lnSpc>
              <a:spcBef>
                <a:spcPts val="1050"/>
              </a:spcBef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ount 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vector and </a:t>
            </a:r>
            <a:r>
              <a:rPr lang="en-US" sz="24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TF-IDF are used to 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get word vector. </a:t>
            </a:r>
            <a:endParaRPr lang="en-US" sz="2400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TF-IDF 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has better performance than C</a:t>
            </a:r>
            <a:r>
              <a:rPr lang="en-US" sz="24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ount 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vector.</a:t>
            </a:r>
            <a:endParaRPr lang="en-US" sz="2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Using Naive 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bays, Random forest and Gradient boost method to build the classifying model. </a:t>
            </a:r>
            <a:endParaRPr lang="en-US" sz="2400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accuracy of test set is from 0.52 to </a:t>
            </a:r>
            <a:r>
              <a:rPr lang="en-US" sz="24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0.63. GBM 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performs best</a:t>
            </a:r>
            <a:r>
              <a:rPr lang="en-US" sz="24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80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5761" y="784470"/>
            <a:ext cx="8012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Count vector and </a:t>
            </a:r>
            <a:r>
              <a:rPr lang="en-US" sz="2800" b="1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TF-IDF with new stop words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820473" y="1495008"/>
            <a:ext cx="6877318" cy="1508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Scientific terminology and stop </a:t>
            </a:r>
            <a:r>
              <a:rPr lang="en-US" sz="24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</a:p>
          <a:p>
            <a:pPr marL="342900" indent="-342900" algn="just">
              <a:lnSpc>
                <a:spcPct val="107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field related stop </a:t>
            </a:r>
            <a:r>
              <a:rPr lang="en-US" sz="24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</a:p>
          <a:p>
            <a:pPr marL="342900" indent="-342900" algn="just">
              <a:lnSpc>
                <a:spcPct val="107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Paper 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notation </a:t>
            </a:r>
            <a:r>
              <a:rPr lang="en-US" sz="24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quirks</a:t>
            </a:r>
            <a:endParaRPr lang="en-US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52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                           Background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757" y="1812747"/>
            <a:ext cx="8330485" cy="148424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P</a:t>
            </a:r>
            <a:r>
              <a:rPr lang="en-US" dirty="0" smtClean="0"/>
              <a:t>recision medicine is hot topic recent days.</a:t>
            </a:r>
          </a:p>
          <a:p>
            <a:pPr algn="just"/>
            <a:r>
              <a:rPr lang="en-US" dirty="0" smtClean="0"/>
              <a:t>Genetic </a:t>
            </a:r>
            <a:r>
              <a:rPr lang="en-US" dirty="0"/>
              <a:t>testing </a:t>
            </a:r>
            <a:r>
              <a:rPr lang="en-US" dirty="0" smtClean="0"/>
              <a:t>for gene variations.</a:t>
            </a:r>
          </a:p>
          <a:p>
            <a:pPr algn="just"/>
            <a:r>
              <a:rPr lang="en-US" dirty="0"/>
              <a:t>C</a:t>
            </a:r>
            <a:r>
              <a:rPr lang="en-US" dirty="0" smtClean="0"/>
              <a:t>ancer treatment will be disrupted by genetic testing.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06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1584310"/>
              </p:ext>
            </p:extLst>
          </p:nvPr>
        </p:nvGraphicFramePr>
        <p:xfrm>
          <a:off x="938012" y="1915731"/>
          <a:ext cx="4870360" cy="3235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138150"/>
              </p:ext>
            </p:extLst>
          </p:nvPr>
        </p:nvGraphicFramePr>
        <p:xfrm>
          <a:off x="6117464" y="1532586"/>
          <a:ext cx="5151549" cy="3023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938012" y="835985"/>
            <a:ext cx="5211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Count vector and </a:t>
            </a:r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TF-IDF with new stop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7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8251" y="634648"/>
            <a:ext cx="7814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Comparison of text models with </a:t>
            </a:r>
            <a:r>
              <a:rPr lang="en-US" b="1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new stop </a:t>
            </a:r>
            <a:r>
              <a:rPr lang="en-US" b="1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words/ stop words ‘English’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65990" y="1464482"/>
            <a:ext cx="10278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Log loss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7957186" y="1464482"/>
            <a:ext cx="1106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Accuracy</a:t>
            </a:r>
            <a:endParaRPr lang="en-US" sz="1600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9348774"/>
              </p:ext>
            </p:extLst>
          </p:nvPr>
        </p:nvGraphicFramePr>
        <p:xfrm>
          <a:off x="6117465" y="1803037"/>
          <a:ext cx="5173067" cy="3477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6824393"/>
              </p:ext>
            </p:extLst>
          </p:nvPr>
        </p:nvGraphicFramePr>
        <p:xfrm>
          <a:off x="734096" y="1803036"/>
          <a:ext cx="5091635" cy="3477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8095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37932" y="661639"/>
            <a:ext cx="27408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Truncated SVD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802334"/>
              </p:ext>
            </p:extLst>
          </p:nvPr>
        </p:nvGraphicFramePr>
        <p:xfrm>
          <a:off x="1815920" y="1184859"/>
          <a:ext cx="7984904" cy="32942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38672"/>
                <a:gridCol w="1056165"/>
                <a:gridCol w="1790067"/>
              </a:tblGrid>
              <a:tr h="453039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loss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accuracy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5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Truncted SVD + Logistic regression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5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Truncted SVD + </a:t>
                      </a:r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</a:t>
                      </a:r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5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Truncted SVD/TFIDF + Logistic regression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5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Truncted SVD/TFIDF + Random Forest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5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Truncted SVD/TFIDF + Support vector  machine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64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4133922"/>
              </p:ext>
            </p:extLst>
          </p:nvPr>
        </p:nvGraphicFramePr>
        <p:xfrm>
          <a:off x="605307" y="1439213"/>
          <a:ext cx="4994857" cy="367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381222"/>
              </p:ext>
            </p:extLst>
          </p:nvPr>
        </p:nvGraphicFramePr>
        <p:xfrm>
          <a:off x="6231228" y="1439213"/>
          <a:ext cx="4765182" cy="3673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148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4577" y="837140"/>
            <a:ext cx="1896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Word2vec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755325"/>
              </p:ext>
            </p:extLst>
          </p:nvPr>
        </p:nvGraphicFramePr>
        <p:xfrm>
          <a:off x="2697305" y="1871855"/>
          <a:ext cx="5942437" cy="11913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2872"/>
                <a:gridCol w="1442433"/>
                <a:gridCol w="1687132"/>
              </a:tblGrid>
              <a:tr h="397102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loss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accuracy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9710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39710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</a:t>
                      </a:r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518820" y="3562932"/>
            <a:ext cx="65081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Word2vec is a group of related models that are used to produce word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embedding.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These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models are shallow, two-layer neural networks that are trained to reconstruct linguistic contexts of words.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596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0829" y="758710"/>
            <a:ext cx="11624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LSTM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7594240" y="2638476"/>
            <a:ext cx="2477038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050"/>
              </a:spcBef>
            </a:pP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 loss: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1.37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Accuracy: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0.50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659" y="1558344"/>
            <a:ext cx="4392110" cy="371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066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204731"/>
              </p:ext>
            </p:extLst>
          </p:nvPr>
        </p:nvGraphicFramePr>
        <p:xfrm>
          <a:off x="641796" y="1207395"/>
          <a:ext cx="4883239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9673281"/>
              </p:ext>
            </p:extLst>
          </p:nvPr>
        </p:nvGraphicFramePr>
        <p:xfrm>
          <a:off x="5754709" y="1207396"/>
          <a:ext cx="526960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3677032" y="591284"/>
            <a:ext cx="45396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Comparison of five methods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59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1679" y="1236995"/>
            <a:ext cx="7675808" cy="2321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50"/>
              </a:spcBef>
            </a:pPr>
            <a:r>
              <a:rPr lang="en-US" sz="2800" b="1" dirty="0">
                <a:solidFill>
                  <a:srgbClr val="000000"/>
                </a:solidFill>
              </a:rPr>
              <a:t>Future </a:t>
            </a:r>
            <a:r>
              <a:rPr lang="en-US" sz="2800" b="1" dirty="0" smtClean="0">
                <a:solidFill>
                  <a:srgbClr val="000000"/>
                </a:solidFill>
              </a:rPr>
              <a:t>job</a:t>
            </a:r>
          </a:p>
          <a:p>
            <a:pPr>
              <a:spcBef>
                <a:spcPts val="1050"/>
              </a:spcBef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Trying 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 find better way to get word vector.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Normalizing text data. For example, deleting the duplicate parts, citing only the abstract part of the paper.</a:t>
            </a:r>
            <a:endParaRPr lang="en-US" sz="2400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41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283801"/>
            <a:ext cx="10644389" cy="99293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                           </a:t>
            </a:r>
            <a:r>
              <a:rPr lang="en-US" sz="4000" b="1" dirty="0" smtClean="0"/>
              <a:t> </a:t>
            </a:r>
            <a:r>
              <a:rPr lang="en-US" sz="3600" b="1" dirty="0" smtClean="0"/>
              <a:t>Data </a:t>
            </a:r>
            <a:r>
              <a:rPr lang="en-US" sz="3600" b="1" dirty="0" smtClean="0"/>
              <a:t>set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411" y="1146890"/>
            <a:ext cx="10515600" cy="49290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Personalized medicine and Cancer </a:t>
            </a:r>
            <a:r>
              <a:rPr lang="en-US" dirty="0"/>
              <a:t>treatment(</a:t>
            </a:r>
            <a:r>
              <a:rPr lang="en-US" dirty="0" err="1"/>
              <a:t>Kaggle</a:t>
            </a:r>
            <a:r>
              <a:rPr lang="en-US" dirty="0"/>
              <a:t> </a:t>
            </a:r>
            <a:r>
              <a:rPr lang="en-US" dirty="0" smtClean="0"/>
              <a:t>competition)</a:t>
            </a:r>
            <a:br>
              <a:rPr lang="en-US" dirty="0" smtClean="0"/>
            </a:br>
            <a:r>
              <a:rPr lang="en-US" dirty="0" smtClean="0"/>
              <a:t>                       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44725" y="1667613"/>
            <a:ext cx="3114267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Variables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2271238" y="2623738"/>
            <a:ext cx="1273935" cy="57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Gene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>
          <a:xfrm>
            <a:off x="3793900" y="2755045"/>
            <a:ext cx="1704301" cy="57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Variation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5771610" y="2620632"/>
            <a:ext cx="1273935" cy="57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Text</a:t>
            </a:r>
            <a:endParaRPr lang="en-US" sz="2000" dirty="0"/>
          </a:p>
        </p:txBody>
      </p:sp>
      <p:sp>
        <p:nvSpPr>
          <p:cNvPr id="12" name="Down Arrow 11"/>
          <p:cNvSpPr/>
          <p:nvPr/>
        </p:nvSpPr>
        <p:spPr>
          <a:xfrm>
            <a:off x="4535506" y="3476041"/>
            <a:ext cx="332706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68212" y="3591064"/>
            <a:ext cx="991673" cy="368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492586" y="4449914"/>
            <a:ext cx="2418547" cy="726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Mutation class 1-9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0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59417" y="571187"/>
            <a:ext cx="10515600" cy="7682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        Explanatory data analysis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442241" y="1429557"/>
            <a:ext cx="7371459" cy="2176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Gene:</a:t>
            </a:r>
          </a:p>
          <a:p>
            <a:pPr marL="514350" indent="-514350">
              <a:buAutoNum type="arabicPeriod"/>
            </a:pPr>
            <a:r>
              <a:rPr lang="en-US" dirty="0" smtClean="0"/>
              <a:t>Gene frequency in mutation classes</a:t>
            </a:r>
          </a:p>
          <a:p>
            <a:pPr marL="514350" indent="-514350">
              <a:buAutoNum type="arabicPeriod"/>
            </a:pPr>
            <a:r>
              <a:rPr lang="en-US" dirty="0" smtClean="0"/>
              <a:t>Top genes distribution in different classes 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Top 10 occurred genes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6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8515" y="949862"/>
            <a:ext cx="6348211" cy="518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Gene frequency in nine mutation classes</a:t>
            </a:r>
            <a:endParaRPr lang="en-US" sz="2400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447" y="1660353"/>
            <a:ext cx="7873705" cy="340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0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705" y="650519"/>
            <a:ext cx="8814496" cy="5417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48167" y="245472"/>
            <a:ext cx="6117572" cy="405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 seven genes distribution in different classes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623515" y="650519"/>
            <a:ext cx="334851" cy="263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929685" y="4434760"/>
            <a:ext cx="334851" cy="263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53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125" y="719269"/>
            <a:ext cx="4297701" cy="81454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          </a:t>
            </a:r>
            <a:r>
              <a:rPr lang="en-US" sz="2400" b="1" dirty="0" smtClean="0"/>
              <a:t>Top </a:t>
            </a:r>
            <a:r>
              <a:rPr lang="en-US" sz="2400" b="1" dirty="0"/>
              <a:t>10 occurred genes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330" y="1339403"/>
            <a:ext cx="5130496" cy="382502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068978" y="1922507"/>
            <a:ext cx="4297701" cy="14646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Unique genes : </a:t>
            </a:r>
            <a:r>
              <a:rPr lang="en-US" sz="2000" b="1" dirty="0" smtClean="0"/>
              <a:t>264 </a:t>
            </a:r>
            <a:r>
              <a:rPr lang="en-US" sz="2000" dirty="0" smtClean="0"/>
              <a:t>  (training set)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</a:t>
            </a:r>
            <a:r>
              <a:rPr lang="en-US" sz="2000" b="1" dirty="0" smtClean="0"/>
              <a:t>1397</a:t>
            </a:r>
            <a:r>
              <a:rPr lang="en-US" sz="2000" dirty="0" smtClean="0"/>
              <a:t>(Test set)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Common top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10 genes:              </a:t>
            </a:r>
            <a:r>
              <a:rPr lang="en-US" sz="2000" b="1" dirty="0" smtClean="0"/>
              <a:t>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1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21921" y="1682617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Variations: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Top </a:t>
            </a:r>
            <a:r>
              <a:rPr lang="en-US" sz="2800" dirty="0"/>
              <a:t>10 </a:t>
            </a:r>
            <a:r>
              <a:rPr lang="en-US" sz="2800" dirty="0" smtClean="0"/>
              <a:t>Variations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Top variations in different classes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821921" y="692465"/>
            <a:ext cx="55951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prstClr val="black"/>
                </a:solidFill>
              </a:rPr>
              <a:t>Explanatory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8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04149" y="530088"/>
            <a:ext cx="3398171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 10 variations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81" y="1013808"/>
            <a:ext cx="8411101" cy="453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9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10194</TotalTime>
  <Words>559</Words>
  <Application>Microsoft Office PowerPoint</Application>
  <PresentationFormat>Widescreen</PresentationFormat>
  <Paragraphs>112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Helvetica</vt:lpstr>
      <vt:lpstr>Times New Roman</vt:lpstr>
      <vt:lpstr>Office Theme</vt:lpstr>
      <vt:lpstr>Personalized Medicine and Cancer Treatment</vt:lpstr>
      <vt:lpstr>                           Background</vt:lpstr>
      <vt:lpstr>                            Data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Medicine and Cancer Treatment</dc:title>
  <dc:creator>yepeng li</dc:creator>
  <cp:lastModifiedBy>yepeng li</cp:lastModifiedBy>
  <cp:revision>84</cp:revision>
  <dcterms:created xsi:type="dcterms:W3CDTF">2018-03-26T01:17:53Z</dcterms:created>
  <dcterms:modified xsi:type="dcterms:W3CDTF">2018-04-09T15:00:26Z</dcterms:modified>
</cp:coreProperties>
</file>