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587088"/>
        <c:axId val="419380488"/>
      </c:barChart>
      <c:catAx>
        <c:axId val="34558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380488"/>
        <c:crosses val="autoZero"/>
        <c:auto val="1"/>
        <c:lblAlgn val="ctr"/>
        <c:lblOffset val="100"/>
        <c:noMultiLvlLbl val="0"/>
      </c:catAx>
      <c:valAx>
        <c:axId val="419380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8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9387544"/>
        <c:axId val="494401080"/>
      </c:lineChart>
      <c:catAx>
        <c:axId val="41938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1080"/>
        <c:crosses val="autoZero"/>
        <c:auto val="1"/>
        <c:lblAlgn val="ctr"/>
        <c:lblOffset val="100"/>
        <c:noMultiLvlLbl val="0"/>
      </c:catAx>
      <c:valAx>
        <c:axId val="494401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38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Stop words 'English'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ser>
          <c:idx val="1"/>
          <c:order val="1"/>
          <c:tx>
            <c:v>New stop words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0.59</c:v>
                </c:pt>
                <c:pt idx="1">
                  <c:v>0.6</c:v>
                </c:pt>
                <c:pt idx="2">
                  <c:v>0.59</c:v>
                </c:pt>
                <c:pt idx="3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401472"/>
        <c:axId val="494405392"/>
      </c:lineChart>
      <c:catAx>
        <c:axId val="49440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5392"/>
        <c:crosses val="autoZero"/>
        <c:auto val="1"/>
        <c:lblAlgn val="ctr"/>
        <c:lblOffset val="100"/>
        <c:noMultiLvlLbl val="0"/>
      </c:catAx>
      <c:valAx>
        <c:axId val="494405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Stop words 'English'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ser>
          <c:idx val="1"/>
          <c:order val="1"/>
          <c:tx>
            <c:v>New stop words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Sheet1!$B$11:$B$14</c:f>
              <c:numCache>
                <c:formatCode>General</c:formatCode>
                <c:ptCount val="4"/>
                <c:pt idx="0">
                  <c:v>1.24</c:v>
                </c:pt>
                <c:pt idx="1">
                  <c:v>1.23</c:v>
                </c:pt>
                <c:pt idx="2">
                  <c:v>1.23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403432"/>
        <c:axId val="494404216"/>
      </c:barChart>
      <c:catAx>
        <c:axId val="494403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4216"/>
        <c:crosses val="autoZero"/>
        <c:auto val="1"/>
        <c:lblAlgn val="ctr"/>
        <c:lblOffset val="100"/>
        <c:noMultiLvlLbl val="0"/>
      </c:catAx>
      <c:valAx>
        <c:axId val="494404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1.54</c:v>
                </c:pt>
                <c:pt idx="1">
                  <c:v>1.33</c:v>
                </c:pt>
                <c:pt idx="2">
                  <c:v>1.52</c:v>
                </c:pt>
                <c:pt idx="3">
                  <c:v>1.34</c:v>
                </c:pt>
                <c:pt idx="4">
                  <c:v>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403824"/>
        <c:axId val="494399120"/>
      </c:barChart>
      <c:catAx>
        <c:axId val="49440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399120"/>
        <c:crosses val="autoZero"/>
        <c:auto val="1"/>
        <c:lblAlgn val="ctr"/>
        <c:lblOffset val="100"/>
        <c:noMultiLvlLbl val="0"/>
      </c:catAx>
      <c:valAx>
        <c:axId val="49439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Sheet1!$C$18:$C$22</c:f>
              <c:numCache>
                <c:formatCode>General</c:formatCode>
                <c:ptCount val="5"/>
                <c:pt idx="0">
                  <c:v>0.48</c:v>
                </c:pt>
                <c:pt idx="1">
                  <c:v>0.53</c:v>
                </c:pt>
                <c:pt idx="2">
                  <c:v>0.46</c:v>
                </c:pt>
                <c:pt idx="3">
                  <c:v>0.5</c:v>
                </c:pt>
                <c:pt idx="4">
                  <c:v>0.48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402256"/>
        <c:axId val="494403040"/>
      </c:lineChart>
      <c:catAx>
        <c:axId val="49440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3040"/>
        <c:crosses val="autoZero"/>
        <c:auto val="1"/>
        <c:lblAlgn val="ctr"/>
        <c:lblOffset val="100"/>
        <c:noMultiLvlLbl val="0"/>
      </c:catAx>
      <c:valAx>
        <c:axId val="49440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Log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Sheet1!$B$45:$B$49</c:f>
              <c:numCache>
                <c:formatCode>General</c:formatCode>
                <c:ptCount val="5"/>
                <c:pt idx="0">
                  <c:v>1.1100000000000001</c:v>
                </c:pt>
                <c:pt idx="1">
                  <c:v>1.1000000000000001</c:v>
                </c:pt>
                <c:pt idx="2">
                  <c:v>1.33</c:v>
                </c:pt>
                <c:pt idx="3">
                  <c:v>1.37</c:v>
                </c:pt>
                <c:pt idx="4">
                  <c:v>1.37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399904"/>
        <c:axId val="494400688"/>
      </c:barChart>
      <c:catAx>
        <c:axId val="49439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00688"/>
        <c:crosses val="autoZero"/>
        <c:auto val="1"/>
        <c:lblAlgn val="ctr"/>
        <c:lblOffset val="100"/>
        <c:noMultiLvlLbl val="0"/>
      </c:catAx>
      <c:valAx>
        <c:axId val="49440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39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Sheet1!$C$44</c:f>
              <c:strCache>
                <c:ptCount val="1"/>
                <c:pt idx="0">
                  <c:v>Test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Sheet1!$C$45:$C$49</c:f>
              <c:numCache>
                <c:formatCode>General</c:formatCode>
                <c:ptCount val="5"/>
                <c:pt idx="0">
                  <c:v>0.63</c:v>
                </c:pt>
                <c:pt idx="1">
                  <c:v>0.62</c:v>
                </c:pt>
                <c:pt idx="2">
                  <c:v>0.53</c:v>
                </c:pt>
                <c:pt idx="3">
                  <c:v>0.52</c:v>
                </c:pt>
                <c:pt idx="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6563480"/>
        <c:axId val="496563872"/>
      </c:lineChart>
      <c:catAx>
        <c:axId val="49656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63872"/>
        <c:crosses val="autoZero"/>
        <c:auto val="1"/>
        <c:lblAlgn val="ctr"/>
        <c:lblOffset val="100"/>
        <c:noMultiLvlLbl val="0"/>
      </c:catAx>
      <c:valAx>
        <c:axId val="49656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6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9F4B-0E5D-464E-A712-9B5A26E395E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B5C1-E33D-4479-AD61-693AD9F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Personalized Medicine and Cancer 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7" y="37952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Yepeng 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" y="1352378"/>
            <a:ext cx="9430719" cy="3047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641" y="4470272"/>
            <a:ext cx="4340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Fig5. Top </a:t>
            </a:r>
            <a:r>
              <a:rPr lang="en-US" sz="2000" b="1" dirty="0"/>
              <a:t>5 variations' class distribution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2650" y="5088556"/>
            <a:ext cx="6946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 three and top four variations are Amplification and Fusions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mainly located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Class 2 and 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Text:</a:t>
            </a:r>
          </a:p>
          <a:p>
            <a:pPr marL="457200" indent="-457200"/>
            <a:r>
              <a:rPr lang="en-US" dirty="0"/>
              <a:t>Text length overview in training set and test set</a:t>
            </a:r>
          </a:p>
          <a:p>
            <a:pPr marL="457200" indent="-457200"/>
            <a:r>
              <a:rPr lang="en-US" dirty="0"/>
              <a:t>Text distribution by class in training set</a:t>
            </a:r>
          </a:p>
          <a:p>
            <a:pPr marL="457200" indent="-457200"/>
            <a:r>
              <a:rPr lang="en-US" dirty="0"/>
              <a:t>Top 10 TF-IDF features in class 2 and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5633" y="4968916"/>
            <a:ext cx="333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Fig6. Text </a:t>
            </a:r>
            <a:r>
              <a:rPr lang="en-US" sz="2000" b="1" dirty="0"/>
              <a:t>length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43" y="1322878"/>
            <a:ext cx="5194920" cy="36460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467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most frequent text count in training set is about 5000 while that in test set is about 10000.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4996" y="5788952"/>
            <a:ext cx="40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Fig7. Text </a:t>
            </a:r>
            <a:r>
              <a:rPr lang="en-US" sz="2000" b="1" dirty="0"/>
              <a:t>length distribution by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1703"/>
            <a:ext cx="6830261" cy="4636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2461" y="60773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Text count in Class 7 ranges from 1 to nearly 80000. </a:t>
            </a:r>
            <a:r>
              <a:rPr lang="en-US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8 and 9 have the smallest ranges.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TF-IDF is an information retrieval technique.</a:t>
            </a:r>
          </a:p>
          <a:p>
            <a:pPr marL="342900" indent="-342900"/>
            <a:r>
              <a:rPr lang="en-US" dirty="0"/>
              <a:t>The TF of a word is the frequency of a word in a document. </a:t>
            </a:r>
          </a:p>
          <a:p>
            <a:pPr marL="342900" indent="-342900"/>
            <a:r>
              <a:rPr lang="en-US" dirty="0"/>
              <a:t>The IDF of a word is the log value of total number of documents in the corpus divided by the number of documents containing the word.</a:t>
            </a:r>
          </a:p>
          <a:p>
            <a:pPr marL="342900" indent="-342900"/>
            <a:r>
              <a:rPr lang="en-US" dirty="0"/>
              <a:t>The higher the TF*IDF score (weight), the rarer the term.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5773"/>
            <a:ext cx="6111115" cy="5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8015" y="6172941"/>
            <a:ext cx="706191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seven common text features in the two classes. There are 70% similarity for the top 10 text features between class 2 and class 7! </a:t>
            </a:r>
          </a:p>
        </p:txBody>
      </p:sp>
    </p:spTree>
    <p:extLst>
      <p:ext uri="{BB962C8B-B14F-4D97-AF65-F5344CB8AC3E}">
        <p14:creationId xmlns:p14="http://schemas.microsoft.com/office/powerpoint/2010/main" val="39512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Base model building without text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451" cy="4351338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</a:pPr>
            <a:r>
              <a:rPr lang="en-US" sz="2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 variable 'Gene' and 'Variation' as predictors. 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Base model’s test accuracy is 0.93.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/>
              <a:t>Highest text model (the following part) accuracy is 0.63.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/>
              <a:t>Text variable has large variation while the gene and variation distribution are very similar in training and validate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Processing and Model Building</a:t>
            </a:r>
            <a:br>
              <a:rPr lang="en-US" sz="4000" b="1" dirty="0"/>
            </a:br>
            <a:endParaRPr lang="en-US"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114690"/>
              </p:ext>
            </p:extLst>
          </p:nvPr>
        </p:nvGraphicFramePr>
        <p:xfrm>
          <a:off x="838200" y="1284699"/>
          <a:ext cx="4579285" cy="331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147923"/>
              </p:ext>
            </p:extLst>
          </p:nvPr>
        </p:nvGraphicFramePr>
        <p:xfrm>
          <a:off x="6028388" y="1219681"/>
          <a:ext cx="4724402" cy="344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520390" y="5100141"/>
            <a:ext cx="6511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better performance than Count vector.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of test set is from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0.60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0.63.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TF-IDF/GBM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performs best.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303" y="4661560"/>
            <a:ext cx="3295261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Fig8. </a:t>
            </a:r>
            <a:r>
              <a:rPr lang="en-US" sz="2000" b="1" dirty="0">
                <a:solidFill>
                  <a:prstClr val="black"/>
                </a:solidFill>
              </a:rPr>
              <a:t>Count vector and TF-IDF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model with new stop words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Scientific terminology and stop words: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“fig”, “figure”, “et”, “al”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Research field related stop words: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“abstract”, “background”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Paper notation quirks: [11, 12]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Text model with new stop words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317" y="4601447"/>
            <a:ext cx="8176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Fig9. Comparison </a:t>
            </a:r>
            <a:r>
              <a:rPr lang="en-US" sz="2000" b="1" dirty="0">
                <a:solidFill>
                  <a:prstClr val="black"/>
                </a:solidFill>
              </a:rPr>
              <a:t>of text models with new stop words/ stop words ‘English’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275732"/>
              </p:ext>
            </p:extLst>
          </p:nvPr>
        </p:nvGraphicFramePr>
        <p:xfrm>
          <a:off x="5517709" y="1322654"/>
          <a:ext cx="4876613" cy="3206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2295"/>
              </p:ext>
            </p:extLst>
          </p:nvPr>
        </p:nvGraphicFramePr>
        <p:xfrm>
          <a:off x="838200" y="1283807"/>
          <a:ext cx="4679509" cy="328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955219" y="5163862"/>
            <a:ext cx="912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have dramatically decreased the log loss value in Naïve Bays model.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little bit lower than that of stop words ‘English’.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Precision medicine is hot topic recent days.</a:t>
            </a:r>
          </a:p>
          <a:p>
            <a:pPr algn="just"/>
            <a:r>
              <a:rPr lang="en-US" dirty="0"/>
              <a:t>Genetic testing for gene variations.</a:t>
            </a:r>
          </a:p>
          <a:p>
            <a:pPr algn="just"/>
            <a:r>
              <a:rPr lang="en-US" dirty="0"/>
              <a:t>Cancer treatment will be disrupted by genetic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Truncated SVD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808146"/>
              </p:ext>
            </p:extLst>
          </p:nvPr>
        </p:nvGraphicFramePr>
        <p:xfrm>
          <a:off x="838200" y="1162323"/>
          <a:ext cx="423430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025265"/>
              </p:ext>
            </p:extLst>
          </p:nvPr>
        </p:nvGraphicFramePr>
        <p:xfrm>
          <a:off x="5072507" y="1162323"/>
          <a:ext cx="437446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94718" y="4836022"/>
            <a:ext cx="7937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Truncted SVD performs linear dimensionality reduction by means of truncated singular value decomposition (SVD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Truncted SVD is lower than that of pure TF-IDF model.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Word2vec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21732"/>
              </p:ext>
            </p:extLst>
          </p:nvPr>
        </p:nvGraphicFramePr>
        <p:xfrm>
          <a:off x="838200" y="1690688"/>
          <a:ext cx="5942437" cy="119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72"/>
                <a:gridCol w="1442433"/>
                <a:gridCol w="1687132"/>
              </a:tblGrid>
              <a:tr h="39710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403896"/>
            <a:ext cx="650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Word2vec is a group of related models that are used to produce word embedding.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These models are shallow, two-layer neural networks that are trained to reconstruct linguistic contexts of words. </a:t>
            </a:r>
          </a:p>
        </p:txBody>
      </p:sp>
    </p:spTree>
    <p:extLst>
      <p:ext uri="{BB962C8B-B14F-4D97-AF65-F5344CB8AC3E}">
        <p14:creationId xmlns:p14="http://schemas.microsoft.com/office/powerpoint/2010/main" val="23503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LSTM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33597" cy="4351338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is a high-level neural networks API.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Written in Python and capable of running on top of Tensor Flow, CNTK, or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Developed with a focus on enabling fast experimentation.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LSTM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6313" y="2410259"/>
            <a:ext cx="24770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50"/>
              </a:spcBef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loss: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8492"/>
            <a:ext cx="4328353" cy="365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51739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dirty LSTM model's accuracy in test data set is </a:t>
            </a:r>
            <a:r>
              <a:rPr lang="en-US" dirty="0" smtClean="0"/>
              <a:t>0.50.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60 class 2 being predicted as class 7 and occupy  50% of false positive of class 7(60/121).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Comparison of five methods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173920"/>
              </p:ext>
            </p:extLst>
          </p:nvPr>
        </p:nvGraphicFramePr>
        <p:xfrm>
          <a:off x="838200" y="1234692"/>
          <a:ext cx="442017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104180"/>
              </p:ext>
            </p:extLst>
          </p:nvPr>
        </p:nvGraphicFramePr>
        <p:xfrm>
          <a:off x="5258379" y="1234692"/>
          <a:ext cx="44396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4836687"/>
            <a:ext cx="8345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TF-IDF models with stop words ‘English’ / new stop words have close log loss and test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test accuracies of Truncted SVD, Word2vec and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model are lower than that of TF-IDF model. But they are still promising! </a:t>
            </a:r>
          </a:p>
        </p:txBody>
      </p:sp>
    </p:spTree>
    <p:extLst>
      <p:ext uri="{BB962C8B-B14F-4D97-AF65-F5344CB8AC3E}">
        <p14:creationId xmlns:p14="http://schemas.microsoft.com/office/powerpoint/2010/main" val="2611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Future job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65358" cy="4351338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Trying to find better way to get word vector.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set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040037" y="1582696"/>
            <a:ext cx="3114267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0352" y="2618484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2745019" y="2622632"/>
            <a:ext cx="1704301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Variation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748026" y="2618484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Text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3430816" y="3238978"/>
            <a:ext cx="33270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56353" y="3449456"/>
            <a:ext cx="991673" cy="36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87895" y="4193246"/>
            <a:ext cx="2418547" cy="7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 class 1-9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352" y="5219279"/>
            <a:ext cx="10515600" cy="408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Personalized medicine and Cancer treatment(</a:t>
            </a:r>
            <a:r>
              <a:rPr lang="en-US" sz="2400" dirty="0" err="1" smtClean="0"/>
              <a:t>Kaggle</a:t>
            </a:r>
            <a:r>
              <a:rPr lang="en-US" sz="2400" dirty="0" smtClean="0"/>
              <a:t> competition)</a:t>
            </a:r>
            <a:br>
              <a:rPr lang="en-US" sz="2400" dirty="0" smtClean="0"/>
            </a:b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Gene:</a:t>
            </a:r>
          </a:p>
          <a:p>
            <a:r>
              <a:rPr lang="en-US" dirty="0"/>
              <a:t>Gene frequency in mutation classes</a:t>
            </a:r>
          </a:p>
          <a:p>
            <a:r>
              <a:rPr lang="en-US" dirty="0"/>
              <a:t>Top genes distribution in different classes </a:t>
            </a:r>
          </a:p>
          <a:p>
            <a:r>
              <a:rPr lang="en-US" dirty="0"/>
              <a:t>Top 10 occurred genes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223"/>
            <a:ext cx="7873705" cy="34010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63694" y="4779854"/>
            <a:ext cx="6348211" cy="518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Fig1. Gene frequency in nine mutation classes</a:t>
            </a:r>
          </a:p>
          <a:p>
            <a:endParaRPr lang="en-US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7353" y="5262769"/>
            <a:ext cx="7505495" cy="66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Gene’s frequency peaks at class </a:t>
            </a:r>
            <a:r>
              <a:rPr lang="en-US" sz="1800" dirty="0" smtClean="0"/>
              <a:t>7, lowest </a:t>
            </a:r>
            <a:r>
              <a:rPr lang="en-US" sz="1800" dirty="0"/>
              <a:t>gene occurrence class are 8 and 9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7" y="1319779"/>
            <a:ext cx="7578671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02537" y="5910920"/>
            <a:ext cx="581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Fig2. Top </a:t>
            </a:r>
            <a:r>
              <a:rPr lang="en-US" sz="2000" b="1" dirty="0"/>
              <a:t>seven genes distribution in different classes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49450" y="6293378"/>
            <a:ext cx="7934986" cy="40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EGFR ranks first in top 10 occurred genes and it mainly distributed in class 2 &amp; 7.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64411" y="5240980"/>
            <a:ext cx="4211472" cy="54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000" b="1" smtClean="0"/>
              <a:t>         Fig3. Top 10 occurred genes</a:t>
            </a:r>
          </a:p>
          <a:p>
            <a:pPr marL="0">
              <a:spcAft>
                <a:spcPts val="800"/>
              </a:spcAft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767"/>
            <a:ext cx="5130496" cy="38250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790065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top 10 genes in training are lower expressed in test set.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Variations:</a:t>
            </a:r>
          </a:p>
          <a:p>
            <a:pPr marL="514350" indent="-514350"/>
            <a:r>
              <a:rPr lang="en-US" dirty="0"/>
              <a:t>Top 10 Variations</a:t>
            </a:r>
          </a:p>
          <a:p>
            <a:pPr marL="514350" indent="-514350"/>
            <a:r>
              <a:rPr lang="en-US" dirty="0"/>
              <a:t>Top variations in different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122" y="5507911"/>
            <a:ext cx="3398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Fig4. Top </a:t>
            </a:r>
            <a:r>
              <a:rPr lang="en-US" sz="2000" b="1" dirty="0"/>
              <a:t>10 variations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5577"/>
            <a:ext cx="8074069" cy="43551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76249" y="6112938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There are 4 common </a:t>
            </a:r>
            <a:r>
              <a:rPr lang="en-US" sz="1800" dirty="0"/>
              <a:t>top 10 </a:t>
            </a:r>
            <a:r>
              <a:rPr lang="en-US" sz="1800" dirty="0" smtClean="0"/>
              <a:t>variations </a:t>
            </a:r>
            <a:r>
              <a:rPr lang="en-US" sz="1800" dirty="0"/>
              <a:t>in training </a:t>
            </a:r>
            <a:r>
              <a:rPr lang="en-US" sz="1800" dirty="0" smtClean="0"/>
              <a:t>and test </a:t>
            </a:r>
            <a:r>
              <a:rPr lang="en-US" sz="1800" dirty="0"/>
              <a:t>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12009</TotalTime>
  <Words>849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 Theme</vt:lpstr>
      <vt:lpstr>Personalized Medicine and Cancer Treatment</vt:lpstr>
      <vt:lpstr>Background</vt:lpstr>
      <vt:lpstr>Data set</vt:lpstr>
      <vt:lpstr>Explanatory Data Analysis</vt:lpstr>
      <vt:lpstr>Explanatory Data Analysis</vt:lpstr>
      <vt:lpstr>Explanatory Data Analysis</vt:lpstr>
      <vt:lpstr>Explanatory Data Analysis</vt:lpstr>
      <vt:lpstr>Explanatory Data Analysis</vt:lpstr>
      <vt:lpstr>Explanatory data analysis </vt:lpstr>
      <vt:lpstr>Explanatory Data Analysis </vt:lpstr>
      <vt:lpstr>Explanatory Data Analysis</vt:lpstr>
      <vt:lpstr>Explanatory Data Analysis </vt:lpstr>
      <vt:lpstr>Explanatory Data Analysis </vt:lpstr>
      <vt:lpstr>Explanatory Data Analysis</vt:lpstr>
      <vt:lpstr>Explanatory data analysis </vt:lpstr>
      <vt:lpstr>Base model building without text processing</vt:lpstr>
      <vt:lpstr>Text Processing and Model Building </vt:lpstr>
      <vt:lpstr>Text model with new stop words</vt:lpstr>
      <vt:lpstr>Text model with new stop words </vt:lpstr>
      <vt:lpstr>Truncated SVD </vt:lpstr>
      <vt:lpstr>Word2vec </vt:lpstr>
      <vt:lpstr>LSTM</vt:lpstr>
      <vt:lpstr>LSTM </vt:lpstr>
      <vt:lpstr>Comparison of five methods   </vt:lpstr>
      <vt:lpstr>Future job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 and Cancer Treatment</dc:title>
  <dc:creator>yepeng li</dc:creator>
  <cp:lastModifiedBy>li yepeng</cp:lastModifiedBy>
  <cp:revision>200</cp:revision>
  <dcterms:created xsi:type="dcterms:W3CDTF">2018-03-26T01:17:53Z</dcterms:created>
  <dcterms:modified xsi:type="dcterms:W3CDTF">2018-04-18T17:14:30Z</dcterms:modified>
</cp:coreProperties>
</file>