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353232"/>
        <c:axId val="407355976"/>
      </c:barChart>
      <c:catAx>
        <c:axId val="4073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55976"/>
        <c:crosses val="autoZero"/>
        <c:auto val="1"/>
        <c:lblAlgn val="ctr"/>
        <c:lblOffset val="100"/>
        <c:noMultiLvlLbl val="0"/>
      </c:catAx>
      <c:valAx>
        <c:axId val="407355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356368"/>
        <c:axId val="407351272"/>
      </c:lineChart>
      <c:catAx>
        <c:axId val="40735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51272"/>
        <c:crosses val="autoZero"/>
        <c:auto val="1"/>
        <c:lblAlgn val="ctr"/>
        <c:lblOffset val="100"/>
        <c:noMultiLvlLbl val="0"/>
      </c:catAx>
      <c:valAx>
        <c:axId val="407351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5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Stop words 'English'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ser>
          <c:idx val="1"/>
          <c:order val="1"/>
          <c:tx>
            <c:v>New stop words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0.59</c:v>
                </c:pt>
                <c:pt idx="1">
                  <c:v>0.6</c:v>
                </c:pt>
                <c:pt idx="2">
                  <c:v>0.59</c:v>
                </c:pt>
                <c:pt idx="3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363376"/>
        <c:axId val="336363768"/>
      </c:lineChart>
      <c:catAx>
        <c:axId val="33636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363768"/>
        <c:crosses val="autoZero"/>
        <c:auto val="1"/>
        <c:lblAlgn val="ctr"/>
        <c:lblOffset val="100"/>
        <c:noMultiLvlLbl val="0"/>
      </c:catAx>
      <c:valAx>
        <c:axId val="336363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36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Stop words 'English'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ser>
          <c:idx val="1"/>
          <c:order val="1"/>
          <c:tx>
            <c:v>New stop words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Sheet1!$B$11:$B$14</c:f>
              <c:numCache>
                <c:formatCode>General</c:formatCode>
                <c:ptCount val="4"/>
                <c:pt idx="0">
                  <c:v>1.24</c:v>
                </c:pt>
                <c:pt idx="1">
                  <c:v>1.23</c:v>
                </c:pt>
                <c:pt idx="2">
                  <c:v>1.23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351664"/>
        <c:axId val="407353624"/>
      </c:barChart>
      <c:catAx>
        <c:axId val="40735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53624"/>
        <c:crosses val="autoZero"/>
        <c:auto val="1"/>
        <c:lblAlgn val="ctr"/>
        <c:lblOffset val="100"/>
        <c:noMultiLvlLbl val="0"/>
      </c:catAx>
      <c:valAx>
        <c:axId val="407353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5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1.54</c:v>
                </c:pt>
                <c:pt idx="1">
                  <c:v>1.33</c:v>
                </c:pt>
                <c:pt idx="2">
                  <c:v>1.52</c:v>
                </c:pt>
                <c:pt idx="3">
                  <c:v>1.34</c:v>
                </c:pt>
                <c:pt idx="4">
                  <c:v>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81528"/>
        <c:axId val="486383488"/>
      </c:barChart>
      <c:catAx>
        <c:axId val="48638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3488"/>
        <c:crosses val="autoZero"/>
        <c:auto val="1"/>
        <c:lblAlgn val="ctr"/>
        <c:lblOffset val="100"/>
        <c:noMultiLvlLbl val="0"/>
      </c:catAx>
      <c:valAx>
        <c:axId val="48638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1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Sheet1!$C$18:$C$22</c:f>
              <c:numCache>
                <c:formatCode>General</c:formatCode>
                <c:ptCount val="5"/>
                <c:pt idx="0">
                  <c:v>0.48</c:v>
                </c:pt>
                <c:pt idx="1">
                  <c:v>0.53</c:v>
                </c:pt>
                <c:pt idx="2">
                  <c:v>0.46</c:v>
                </c:pt>
                <c:pt idx="3">
                  <c:v>0.5</c:v>
                </c:pt>
                <c:pt idx="4">
                  <c:v>0.48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383096"/>
        <c:axId val="486381920"/>
      </c:lineChart>
      <c:catAx>
        <c:axId val="48638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1920"/>
        <c:crosses val="autoZero"/>
        <c:auto val="1"/>
        <c:lblAlgn val="ctr"/>
        <c:lblOffset val="100"/>
        <c:noMultiLvlLbl val="0"/>
      </c:catAx>
      <c:valAx>
        <c:axId val="48638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Log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Sheet1!$B$45:$B$49</c:f>
              <c:numCache>
                <c:formatCode>General</c:formatCode>
                <c:ptCount val="5"/>
                <c:pt idx="0">
                  <c:v>1.1100000000000001</c:v>
                </c:pt>
                <c:pt idx="1">
                  <c:v>1.1000000000000001</c:v>
                </c:pt>
                <c:pt idx="2">
                  <c:v>1.33</c:v>
                </c:pt>
                <c:pt idx="3">
                  <c:v>1.37</c:v>
                </c:pt>
                <c:pt idx="4">
                  <c:v>1.37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82312"/>
        <c:axId val="486386624"/>
      </c:barChart>
      <c:catAx>
        <c:axId val="48638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6624"/>
        <c:crosses val="autoZero"/>
        <c:auto val="1"/>
        <c:lblAlgn val="ctr"/>
        <c:lblOffset val="100"/>
        <c:noMultiLvlLbl val="0"/>
      </c:catAx>
      <c:valAx>
        <c:axId val="48638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2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Sheet1!$C$44</c:f>
              <c:strCache>
                <c:ptCount val="1"/>
                <c:pt idx="0">
                  <c:v>Test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Sheet1!$C$45:$C$49</c:f>
              <c:numCache>
                <c:formatCode>General</c:formatCode>
                <c:ptCount val="5"/>
                <c:pt idx="0">
                  <c:v>0.63</c:v>
                </c:pt>
                <c:pt idx="1">
                  <c:v>0.62</c:v>
                </c:pt>
                <c:pt idx="2">
                  <c:v>0.53</c:v>
                </c:pt>
                <c:pt idx="3">
                  <c:v>0.52</c:v>
                </c:pt>
                <c:pt idx="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383880"/>
        <c:axId val="486379568"/>
      </c:lineChart>
      <c:catAx>
        <c:axId val="48638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79568"/>
        <c:crosses val="autoZero"/>
        <c:auto val="1"/>
        <c:lblAlgn val="ctr"/>
        <c:lblOffset val="100"/>
        <c:noMultiLvlLbl val="0"/>
      </c:catAx>
      <c:valAx>
        <c:axId val="4863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83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9F4B-0E5D-464E-A712-9B5A26E395E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B5C1-E33D-4479-AD61-693AD9F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EB-2534-4B40-B471-D11F1E2EB02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Personalized Medicine and Cancer 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7" y="37952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Yepeng 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25" y="1690688"/>
            <a:ext cx="9430719" cy="3047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1993" y="4808582"/>
            <a:ext cx="4340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Fig5. Top </a:t>
            </a:r>
            <a:r>
              <a:rPr lang="en-US" sz="2000" b="1" dirty="0"/>
              <a:t>5 variations' class distribution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9002" y="5426866"/>
            <a:ext cx="6946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 three and top four variations are Amplification and Fusions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mainly located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Class 2 and 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Text:</a:t>
            </a:r>
          </a:p>
          <a:p>
            <a:pPr marL="457200" indent="-457200"/>
            <a:r>
              <a:rPr lang="en-US" dirty="0"/>
              <a:t>Text length overview in training set and test set</a:t>
            </a:r>
          </a:p>
          <a:p>
            <a:pPr marL="457200" indent="-457200"/>
            <a:r>
              <a:rPr lang="en-US" dirty="0"/>
              <a:t>Text distribution by class in training set</a:t>
            </a:r>
          </a:p>
          <a:p>
            <a:pPr marL="457200" indent="-457200"/>
            <a:r>
              <a:rPr lang="en-US" dirty="0"/>
              <a:t>Top 10 TF-IDF features in class 2 and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5633" y="5187279"/>
            <a:ext cx="333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Fig6. Text </a:t>
            </a:r>
            <a:r>
              <a:rPr lang="en-US" sz="2000" b="1" dirty="0"/>
              <a:t>length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43" y="1541241"/>
            <a:ext cx="5194920" cy="36460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7170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most frequent text count in training set is about 5000 while that in test set is about 10000.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575" y="5874868"/>
            <a:ext cx="40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Fig7. Text </a:t>
            </a:r>
            <a:r>
              <a:rPr lang="en-US" sz="2000" b="1" dirty="0"/>
              <a:t>length distribution by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901"/>
            <a:ext cx="6581479" cy="4468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988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Text count in Class 7 ranges from 1 to nearly 80000. </a:t>
            </a:r>
            <a:r>
              <a:rPr lang="en-US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8 and 9 have the smallest ranges.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TF-IDF is an information retrieval technique.</a:t>
            </a:r>
          </a:p>
          <a:p>
            <a:pPr marL="342900" indent="-342900"/>
            <a:r>
              <a:rPr lang="en-US" dirty="0"/>
              <a:t>The TF of a word is the frequency of a word in a document. </a:t>
            </a:r>
          </a:p>
          <a:p>
            <a:pPr marL="342900" indent="-342900"/>
            <a:r>
              <a:rPr lang="en-US" dirty="0"/>
              <a:t>The IDF of a word is the log value of total number of documents in the corpus divided by the number of documents containing the word.</a:t>
            </a:r>
          </a:p>
          <a:p>
            <a:pPr marL="342900" indent="-342900"/>
            <a:r>
              <a:rPr lang="en-US" dirty="0"/>
              <a:t>The higher the TF*IDF score (weight), the rarer the term.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5773"/>
            <a:ext cx="6111115" cy="5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8015" y="6172941"/>
            <a:ext cx="706191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seven common text features in the two classes. There are 70% similarity for the top 10 text features between class 2 and class 7! </a:t>
            </a:r>
          </a:p>
        </p:txBody>
      </p:sp>
    </p:spTree>
    <p:extLst>
      <p:ext uri="{BB962C8B-B14F-4D97-AF65-F5344CB8AC3E}">
        <p14:creationId xmlns:p14="http://schemas.microsoft.com/office/powerpoint/2010/main" val="39512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Base model building without text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451" cy="4351338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</a:pPr>
            <a:r>
              <a:rPr lang="en-US" sz="2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 variable 'Gene' and 'Variation' as predictors. 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Base model’s test accuracy is 0.93.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/>
              <a:t>Highest text model (the following part) accuracy is 0.63.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/>
              <a:t>Text variable has large variation while the gene and variation distribution are very similar in training and validate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Processing and Model Building</a:t>
            </a:r>
            <a:br>
              <a:rPr lang="en-US" sz="4000" b="1" dirty="0"/>
            </a:br>
            <a:endParaRPr lang="en-US"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31541"/>
              </p:ext>
            </p:extLst>
          </p:nvPr>
        </p:nvGraphicFramePr>
        <p:xfrm>
          <a:off x="838200" y="1516711"/>
          <a:ext cx="4579285" cy="331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95592"/>
              </p:ext>
            </p:extLst>
          </p:nvPr>
        </p:nvGraphicFramePr>
        <p:xfrm>
          <a:off x="5591660" y="1386677"/>
          <a:ext cx="4724402" cy="344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520390" y="5332153"/>
            <a:ext cx="6511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better performance than Count vector.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of test set is from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0.60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0.63.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TF-IDF/GBM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performs best.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303" y="4893572"/>
            <a:ext cx="3295261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Fig8. </a:t>
            </a:r>
            <a:r>
              <a:rPr lang="en-US" sz="2000" b="1" dirty="0">
                <a:solidFill>
                  <a:prstClr val="black"/>
                </a:solidFill>
              </a:rPr>
              <a:t>Count vector and TF-IDF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model with new stop words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Scientific terminology and stop words: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“fig”, “figure”, “et”, “al”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Research field related stop words: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“abstract”, “background”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Paper notation quirks: [11, 12]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Text model with new stop words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317" y="4888050"/>
            <a:ext cx="8176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Fig9. Comparison </a:t>
            </a:r>
            <a:r>
              <a:rPr lang="en-US" sz="2000" b="1" dirty="0">
                <a:solidFill>
                  <a:prstClr val="black"/>
                </a:solidFill>
              </a:rPr>
              <a:t>of text models with new stop words/ stop words ‘English’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696207"/>
              </p:ext>
            </p:extLst>
          </p:nvPr>
        </p:nvGraphicFramePr>
        <p:xfrm>
          <a:off x="5517709" y="1609257"/>
          <a:ext cx="4876613" cy="3206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884248"/>
              </p:ext>
            </p:extLst>
          </p:nvPr>
        </p:nvGraphicFramePr>
        <p:xfrm>
          <a:off x="838200" y="1570410"/>
          <a:ext cx="4679509" cy="328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955219" y="5450465"/>
            <a:ext cx="912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have dramatically decreased the log loss value in Naïve Bays model.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little bit lower than that of stop words ‘English’.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Precision medicine is hot topic recent days.</a:t>
            </a:r>
          </a:p>
          <a:p>
            <a:pPr algn="just"/>
            <a:r>
              <a:rPr lang="en-US" dirty="0"/>
              <a:t>Genetic testing for gene variations.</a:t>
            </a:r>
          </a:p>
          <a:p>
            <a:pPr algn="just"/>
            <a:r>
              <a:rPr lang="en-US" dirty="0"/>
              <a:t>Cancer treatment will be disrupted by genetic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Truncated SVD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944771"/>
              </p:ext>
            </p:extLst>
          </p:nvPr>
        </p:nvGraphicFramePr>
        <p:xfrm>
          <a:off x="838200" y="1489869"/>
          <a:ext cx="423430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702069"/>
              </p:ext>
            </p:extLst>
          </p:nvPr>
        </p:nvGraphicFramePr>
        <p:xfrm>
          <a:off x="5072507" y="1489869"/>
          <a:ext cx="437446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94718" y="5163568"/>
            <a:ext cx="7937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Truncted SVD performs linear dimensionality reduction by means of truncated singular value decomposition (SVD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Truncted SVD is lower than that of pure TF-IDF model.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Word2vec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21732"/>
              </p:ext>
            </p:extLst>
          </p:nvPr>
        </p:nvGraphicFramePr>
        <p:xfrm>
          <a:off x="838200" y="1690688"/>
          <a:ext cx="5942437" cy="119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72"/>
                <a:gridCol w="1442433"/>
                <a:gridCol w="1687132"/>
              </a:tblGrid>
              <a:tr h="39710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403896"/>
            <a:ext cx="650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Word2vec is a group of related models that are used to produce word embedding.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These models are shallow, two-layer neural networks that are trained to reconstruct linguistic contexts of words. </a:t>
            </a:r>
          </a:p>
        </p:txBody>
      </p:sp>
    </p:spTree>
    <p:extLst>
      <p:ext uri="{BB962C8B-B14F-4D97-AF65-F5344CB8AC3E}">
        <p14:creationId xmlns:p14="http://schemas.microsoft.com/office/powerpoint/2010/main" val="23503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LSTM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33597" cy="4351338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is a high-level neural networks API.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Written in Python and capable of running on top of Tensor Flow, CNTK, or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Developed with a focus on enabling fast experimentation.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LSTM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6313" y="2410259"/>
            <a:ext cx="24770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50"/>
              </a:spcBef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loss: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8492"/>
            <a:ext cx="4328353" cy="365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51739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dirty LSTM model's accuracy in test data set is </a:t>
            </a:r>
            <a:r>
              <a:rPr lang="en-US" dirty="0" smtClean="0"/>
              <a:t>0.50.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60 class 2 being predicted as class 7 and occupy  50% of false positive of class 7(60/121).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Comparison of five methods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235676"/>
              </p:ext>
            </p:extLst>
          </p:nvPr>
        </p:nvGraphicFramePr>
        <p:xfrm>
          <a:off x="838200" y="1589534"/>
          <a:ext cx="442017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007173"/>
              </p:ext>
            </p:extLst>
          </p:nvPr>
        </p:nvGraphicFramePr>
        <p:xfrm>
          <a:off x="5258379" y="1589534"/>
          <a:ext cx="44396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5191529"/>
            <a:ext cx="8345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TF-IDF models with stop words ‘English’ / new stop words have close log loss and test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test accuracies of Truncted SVD, Word2vec and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model are lower than that of TF-IDF model. But they are still promising! </a:t>
            </a:r>
          </a:p>
        </p:txBody>
      </p:sp>
    </p:spTree>
    <p:extLst>
      <p:ext uri="{BB962C8B-B14F-4D97-AF65-F5344CB8AC3E}">
        <p14:creationId xmlns:p14="http://schemas.microsoft.com/office/powerpoint/2010/main" val="2611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Future job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65358" cy="4351338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Trying to find better way to get word vector.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set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012742" y="1855651"/>
            <a:ext cx="3114267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63057" y="2891439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2717724" y="2895587"/>
            <a:ext cx="1704301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Variation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720731" y="2891439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Text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3403521" y="3511933"/>
            <a:ext cx="33270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29058" y="3722411"/>
            <a:ext cx="991673" cy="36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60600" y="4466201"/>
            <a:ext cx="2418547" cy="7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 class 1-9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3057" y="5492234"/>
            <a:ext cx="10515600" cy="408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Personalized medicine and Cancer treatment(</a:t>
            </a:r>
            <a:r>
              <a:rPr lang="en-US" sz="2400" dirty="0" err="1" smtClean="0"/>
              <a:t>Kaggle</a:t>
            </a:r>
            <a:r>
              <a:rPr lang="en-US" sz="2400" dirty="0" smtClean="0"/>
              <a:t> competition)</a:t>
            </a:r>
            <a:br>
              <a:rPr lang="en-US" sz="2400" dirty="0" smtClean="0"/>
            </a:b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Gene:</a:t>
            </a:r>
          </a:p>
          <a:p>
            <a:r>
              <a:rPr lang="en-US" dirty="0"/>
              <a:t>Gene frequency in mutation classes</a:t>
            </a:r>
          </a:p>
          <a:p>
            <a:r>
              <a:rPr lang="en-US" dirty="0"/>
              <a:t>Top genes distribution in different classes </a:t>
            </a:r>
          </a:p>
          <a:p>
            <a:r>
              <a:rPr lang="en-US" dirty="0"/>
              <a:t>Top 10 occurred genes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73705" cy="34010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63694" y="4989319"/>
            <a:ext cx="6348211" cy="518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Fig1. Gene frequency in nine mutation classes</a:t>
            </a:r>
          </a:p>
          <a:p>
            <a:endParaRPr lang="en-US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7353" y="5472234"/>
            <a:ext cx="7505495" cy="66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Gene’s frequency peaks at class </a:t>
            </a:r>
            <a:r>
              <a:rPr lang="en-US" sz="1800" dirty="0" smtClean="0"/>
              <a:t>7, lowest </a:t>
            </a:r>
            <a:r>
              <a:rPr lang="en-US" sz="1800" dirty="0"/>
              <a:t>gene occurrence class are 8 and 9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7" y="1319779"/>
            <a:ext cx="7578671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02537" y="5910920"/>
            <a:ext cx="581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Fig2. Top </a:t>
            </a:r>
            <a:r>
              <a:rPr lang="en-US" sz="2000" b="1" dirty="0"/>
              <a:t>seven genes distribution in different classes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49450" y="6293378"/>
            <a:ext cx="7934986" cy="40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EGFR ranks first in top 10 occurred genes and it mainly distributed in class 2 &amp; 7.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64411" y="5373901"/>
            <a:ext cx="4211472" cy="54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000" b="1" smtClean="0"/>
              <a:t>         Fig3. Top 10 occurred genes</a:t>
            </a:r>
          </a:p>
          <a:p>
            <a:pPr marL="0">
              <a:spcAft>
                <a:spcPts val="800"/>
              </a:spcAft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30496" cy="38250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922986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top 10 genes in training are lower expressed in test set.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Variations:</a:t>
            </a:r>
          </a:p>
          <a:p>
            <a:pPr marL="514350" indent="-514350"/>
            <a:r>
              <a:rPr lang="en-US" dirty="0"/>
              <a:t>Top 10 Variations</a:t>
            </a:r>
          </a:p>
          <a:p>
            <a:pPr marL="514350" indent="-514350"/>
            <a:r>
              <a:rPr lang="en-US" dirty="0"/>
              <a:t>Top variations in different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122" y="5907871"/>
            <a:ext cx="3398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Fig4. Top </a:t>
            </a:r>
            <a:r>
              <a:rPr lang="en-US" sz="2000" b="1" dirty="0"/>
              <a:t>10 variations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537"/>
            <a:ext cx="8074069" cy="43551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76249" y="6362772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There are 4 common </a:t>
            </a:r>
            <a:r>
              <a:rPr lang="en-US" sz="1800" dirty="0"/>
              <a:t>top 10 </a:t>
            </a:r>
            <a:r>
              <a:rPr lang="en-US" sz="1800" dirty="0" smtClean="0"/>
              <a:t>variations </a:t>
            </a:r>
            <a:r>
              <a:rPr lang="en-US" sz="1800" dirty="0"/>
              <a:t>in training </a:t>
            </a:r>
            <a:r>
              <a:rPr lang="en-US" sz="1800" dirty="0" smtClean="0"/>
              <a:t>and test </a:t>
            </a:r>
            <a:r>
              <a:rPr lang="en-US" sz="1800" dirty="0"/>
              <a:t>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849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 Theme</vt:lpstr>
      <vt:lpstr>Personalized Medicine and Cancer Treatment</vt:lpstr>
      <vt:lpstr>Background</vt:lpstr>
      <vt:lpstr>Data set</vt:lpstr>
      <vt:lpstr>Explanatory Data Analysis</vt:lpstr>
      <vt:lpstr>Explanatory Data Analysis</vt:lpstr>
      <vt:lpstr>Explanatory Data Analysis</vt:lpstr>
      <vt:lpstr>Explanatory Data Analysis</vt:lpstr>
      <vt:lpstr>Explanatory Data Analysis</vt:lpstr>
      <vt:lpstr>Explanatory data analysis </vt:lpstr>
      <vt:lpstr>Explanatory Data Analysis </vt:lpstr>
      <vt:lpstr>Explanatory Data Analysis</vt:lpstr>
      <vt:lpstr>Explanatory Data Analysis </vt:lpstr>
      <vt:lpstr>Explanatory Data Analysis </vt:lpstr>
      <vt:lpstr>Explanatory Data Analysis</vt:lpstr>
      <vt:lpstr>Explanatory data analysis </vt:lpstr>
      <vt:lpstr>Base model building without text processing</vt:lpstr>
      <vt:lpstr>Text Processing and Model Building </vt:lpstr>
      <vt:lpstr>Text model with new stop words</vt:lpstr>
      <vt:lpstr>Text model with new stop words </vt:lpstr>
      <vt:lpstr>Truncated SVD </vt:lpstr>
      <vt:lpstr>Word2vec </vt:lpstr>
      <vt:lpstr>LSTM</vt:lpstr>
      <vt:lpstr>LSTM </vt:lpstr>
      <vt:lpstr>Comparison of five methods   </vt:lpstr>
      <vt:lpstr>Future job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 and Cancer Treatment</dc:title>
  <dc:creator>yepeng li</dc:creator>
  <cp:lastModifiedBy>li yepeng</cp:lastModifiedBy>
  <cp:revision>213</cp:revision>
  <dcterms:created xsi:type="dcterms:W3CDTF">2018-03-26T01:17:53Z</dcterms:created>
  <dcterms:modified xsi:type="dcterms:W3CDTF">2018-04-18T17:24:40Z</dcterms:modified>
</cp:coreProperties>
</file>