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88" r:id="rId4"/>
    <p:sldId id="289" r:id="rId5"/>
    <p:sldId id="290" r:id="rId6"/>
    <p:sldId id="277" r:id="rId7"/>
    <p:sldId id="259" r:id="rId8"/>
    <p:sldId id="278" r:id="rId9"/>
    <p:sldId id="261" r:id="rId10"/>
    <p:sldId id="280" r:id="rId11"/>
    <p:sldId id="279" r:id="rId12"/>
    <p:sldId id="262" r:id="rId13"/>
    <p:sldId id="263" r:id="rId14"/>
    <p:sldId id="264" r:id="rId15"/>
    <p:sldId id="265" r:id="rId16"/>
    <p:sldId id="266" r:id="rId17"/>
    <p:sldId id="281" r:id="rId18"/>
    <p:sldId id="269" r:id="rId19"/>
    <p:sldId id="283" r:id="rId20"/>
    <p:sldId id="284" r:id="rId21"/>
    <p:sldId id="272" r:id="rId22"/>
    <p:sldId id="286" r:id="rId23"/>
    <p:sldId id="273" r:id="rId24"/>
    <p:sldId id="28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97632"/>
        <c:axId val="420893712"/>
      </c:barChart>
      <c:catAx>
        <c:axId val="42089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3712"/>
        <c:crosses val="autoZero"/>
        <c:auto val="1"/>
        <c:lblAlgn val="ctr"/>
        <c:lblOffset val="100"/>
        <c:noMultiLvlLbl val="0"/>
      </c:catAx>
      <c:valAx>
        <c:axId val="42089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893320"/>
        <c:axId val="420894104"/>
      </c:lineChart>
      <c:catAx>
        <c:axId val="42089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4104"/>
        <c:crosses val="autoZero"/>
        <c:auto val="1"/>
        <c:lblAlgn val="ctr"/>
        <c:lblOffset val="100"/>
        <c:noMultiLvlLbl val="0"/>
      </c:catAx>
      <c:valAx>
        <c:axId val="420894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3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Stop words 'English'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ser>
          <c:idx val="1"/>
          <c:order val="1"/>
          <c:tx>
            <c:v>New stop words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0.59</c:v>
                </c:pt>
                <c:pt idx="1">
                  <c:v>0.6</c:v>
                </c:pt>
                <c:pt idx="2">
                  <c:v>0.59</c:v>
                </c:pt>
                <c:pt idx="3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891752"/>
        <c:axId val="420898808"/>
      </c:lineChart>
      <c:catAx>
        <c:axId val="42089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8808"/>
        <c:crosses val="autoZero"/>
        <c:auto val="1"/>
        <c:lblAlgn val="ctr"/>
        <c:lblOffset val="100"/>
        <c:noMultiLvlLbl val="0"/>
      </c:catAx>
      <c:valAx>
        <c:axId val="420898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Stop words 'English'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ser>
          <c:idx val="1"/>
          <c:order val="1"/>
          <c:tx>
            <c:v>New stop words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Sheet1!$B$11:$B$14</c:f>
              <c:numCache>
                <c:formatCode>General</c:formatCode>
                <c:ptCount val="4"/>
                <c:pt idx="0">
                  <c:v>1.24</c:v>
                </c:pt>
                <c:pt idx="1">
                  <c:v>1.23</c:v>
                </c:pt>
                <c:pt idx="2">
                  <c:v>1.23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165824"/>
        <c:axId val="490165040"/>
      </c:barChart>
      <c:catAx>
        <c:axId val="49016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5040"/>
        <c:crosses val="autoZero"/>
        <c:auto val="1"/>
        <c:lblAlgn val="ctr"/>
        <c:lblOffset val="100"/>
        <c:noMultiLvlLbl val="0"/>
      </c:catAx>
      <c:valAx>
        <c:axId val="49016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1.54</c:v>
                </c:pt>
                <c:pt idx="1">
                  <c:v>1.33</c:v>
                </c:pt>
                <c:pt idx="2">
                  <c:v>1.52</c:v>
                </c:pt>
                <c:pt idx="3">
                  <c:v>1.34</c:v>
                </c:pt>
                <c:pt idx="4">
                  <c:v>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167000"/>
        <c:axId val="490165432"/>
      </c:barChart>
      <c:catAx>
        <c:axId val="49016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5432"/>
        <c:crosses val="autoZero"/>
        <c:auto val="1"/>
        <c:lblAlgn val="ctr"/>
        <c:lblOffset val="100"/>
        <c:noMultiLvlLbl val="0"/>
      </c:catAx>
      <c:valAx>
        <c:axId val="490165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Sheet1!$C$18:$C$22</c:f>
              <c:numCache>
                <c:formatCode>General</c:formatCode>
                <c:ptCount val="5"/>
                <c:pt idx="0">
                  <c:v>0.48</c:v>
                </c:pt>
                <c:pt idx="1">
                  <c:v>0.53</c:v>
                </c:pt>
                <c:pt idx="2">
                  <c:v>0.46</c:v>
                </c:pt>
                <c:pt idx="3">
                  <c:v>0.5</c:v>
                </c:pt>
                <c:pt idx="4">
                  <c:v>0.48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163080"/>
        <c:axId val="490162296"/>
      </c:lineChart>
      <c:catAx>
        <c:axId val="49016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2296"/>
        <c:crosses val="autoZero"/>
        <c:auto val="1"/>
        <c:lblAlgn val="ctr"/>
        <c:lblOffset val="100"/>
        <c:noMultiLvlLbl val="0"/>
      </c:catAx>
      <c:valAx>
        <c:axId val="490162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Log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Sheet1!$B$45:$B$49</c:f>
              <c:numCache>
                <c:formatCode>General</c:formatCode>
                <c:ptCount val="5"/>
                <c:pt idx="0">
                  <c:v>1.1100000000000001</c:v>
                </c:pt>
                <c:pt idx="1">
                  <c:v>1.1000000000000001</c:v>
                </c:pt>
                <c:pt idx="2">
                  <c:v>1.33</c:v>
                </c:pt>
                <c:pt idx="3">
                  <c:v>1.37</c:v>
                </c:pt>
                <c:pt idx="4">
                  <c:v>1.37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164256"/>
        <c:axId val="490163864"/>
      </c:barChart>
      <c:catAx>
        <c:axId val="49016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3864"/>
        <c:crosses val="autoZero"/>
        <c:auto val="1"/>
        <c:lblAlgn val="ctr"/>
        <c:lblOffset val="100"/>
        <c:noMultiLvlLbl val="0"/>
      </c:catAx>
      <c:valAx>
        <c:axId val="49016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Sheet1!$C$44</c:f>
              <c:strCache>
                <c:ptCount val="1"/>
                <c:pt idx="0">
                  <c:v>Test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Sheet1!$C$45:$C$49</c:f>
              <c:numCache>
                <c:formatCode>General</c:formatCode>
                <c:ptCount val="5"/>
                <c:pt idx="0">
                  <c:v>0.63</c:v>
                </c:pt>
                <c:pt idx="1">
                  <c:v>0.62</c:v>
                </c:pt>
                <c:pt idx="2">
                  <c:v>0.53</c:v>
                </c:pt>
                <c:pt idx="3">
                  <c:v>0.52</c:v>
                </c:pt>
                <c:pt idx="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166608"/>
        <c:axId val="420898024"/>
      </c:lineChart>
      <c:catAx>
        <c:axId val="4901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8024"/>
        <c:crosses val="autoZero"/>
        <c:auto val="1"/>
        <c:lblAlgn val="ctr"/>
        <c:lblOffset val="100"/>
        <c:noMultiLvlLbl val="0"/>
      </c:catAx>
      <c:valAx>
        <c:axId val="42089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6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9F4B-0E5D-464E-A712-9B5A26E395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B5C1-E33D-4479-AD61-693AD9F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2B5C1-E33D-4479-AD61-693AD9FAF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2B5C1-E33D-4479-AD61-693AD9FAF4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EB-2534-4B40-B471-D11F1E2EB02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Personalized Medicine and Cancer 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7" y="37952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Yepeng 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78" y="1093070"/>
            <a:ext cx="9430719" cy="30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746" y="4210964"/>
            <a:ext cx="4340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Fig5. Top </a:t>
            </a:r>
            <a:r>
              <a:rPr lang="en-US" sz="2000" b="1" dirty="0"/>
              <a:t>5 variations' class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3755" y="4829248"/>
            <a:ext cx="6946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 three and top four variations are Amplification and Fusions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mainly located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Class 2 and 7.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5044" y="266863"/>
            <a:ext cx="596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Explanatory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Data </a:t>
            </a:r>
            <a:r>
              <a:rPr lang="en-US" sz="4400" b="1" dirty="0">
                <a:latin typeface="+mj-lt"/>
                <a:ea typeface="+mj-ea"/>
                <a:cs typeface="+mj-cs"/>
              </a:rPr>
              <a:t>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nalysis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6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511" y="1813618"/>
            <a:ext cx="8639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Text: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length overview in training set and test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distribution by class in training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Top 10 TF-IDF features in class 2 and 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6314" y="59616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       Explanatory </a:t>
            </a:r>
            <a:r>
              <a:rPr lang="en-US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268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1255" y="4627722"/>
            <a:ext cx="333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Fig6. Text </a:t>
            </a:r>
            <a:r>
              <a:rPr lang="en-US" sz="2000" b="1" dirty="0"/>
              <a:t>length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65" y="981684"/>
            <a:ext cx="5194920" cy="36460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03822" y="151164"/>
            <a:ext cx="596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Explanatory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Data </a:t>
            </a:r>
            <a:r>
              <a:rPr lang="en-US" sz="4400" b="1" dirty="0">
                <a:latin typeface="+mj-lt"/>
                <a:ea typeface="+mj-ea"/>
                <a:cs typeface="+mj-cs"/>
              </a:rPr>
              <a:t>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nalysis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3822" y="51258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most frequent text count in training set is about 5000 while that in test set is about 10000.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1290" y="5283985"/>
            <a:ext cx="40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Fig7. Text </a:t>
            </a:r>
            <a:r>
              <a:rPr lang="en-US" sz="2000" b="1" dirty="0"/>
              <a:t>length distribution by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94" y="706736"/>
            <a:ext cx="6830261" cy="4636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33523" y="5005"/>
            <a:ext cx="596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Explanatory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Data </a:t>
            </a:r>
            <a:r>
              <a:rPr lang="en-US" sz="4400" b="1" dirty="0">
                <a:latin typeface="+mj-lt"/>
                <a:ea typeface="+mj-ea"/>
                <a:cs typeface="+mj-cs"/>
              </a:rPr>
              <a:t>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nalysis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8755" y="55723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Text count in Class 7 ranges from 1 to nearly 80000. </a:t>
            </a:r>
            <a:r>
              <a:rPr lang="en-US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8 and 9 have the smallest ranges.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6770" y="1177471"/>
            <a:ext cx="115909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800" dirty="0" smtClean="0"/>
              <a:t>TF-IDF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50005" y="1829812"/>
            <a:ext cx="9491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TF-IDF </a:t>
            </a:r>
            <a:r>
              <a:rPr lang="en-US" sz="2400" dirty="0"/>
              <a:t>is an information retrieval </a:t>
            </a:r>
            <a:r>
              <a:rPr lang="en-US" sz="2400" dirty="0" smtClean="0"/>
              <a:t>technique.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TF </a:t>
            </a:r>
            <a:r>
              <a:rPr lang="en-US" sz="2400" dirty="0"/>
              <a:t>of a word is the frequency of a word </a:t>
            </a:r>
            <a:r>
              <a:rPr lang="en-US" sz="2400" dirty="0" smtClean="0"/>
              <a:t>in </a:t>
            </a:r>
            <a:r>
              <a:rPr lang="en-US" sz="2400" dirty="0"/>
              <a:t>a document.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IDF </a:t>
            </a:r>
            <a:r>
              <a:rPr lang="en-US" sz="2400" dirty="0" smtClean="0"/>
              <a:t>of </a:t>
            </a:r>
            <a:r>
              <a:rPr lang="en-US" sz="2400" dirty="0"/>
              <a:t>a word is </a:t>
            </a:r>
            <a:r>
              <a:rPr lang="en-US" sz="2400" dirty="0" smtClean="0"/>
              <a:t>the </a:t>
            </a:r>
            <a:r>
              <a:rPr lang="en-US" sz="2400" dirty="0"/>
              <a:t>log value of total number of documents in the corpus divided by the number of documents containing the 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higher the TF*IDF score (weight), the rarer the </a:t>
            </a:r>
            <a:r>
              <a:rPr lang="en-US" sz="2400" dirty="0" smtClean="0"/>
              <a:t>term.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Explanatory </a:t>
            </a:r>
            <a:r>
              <a:rPr lang="en-US" b="1" dirty="0"/>
              <a:t>Data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9" y="580593"/>
            <a:ext cx="6111115" cy="5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45724" y="5607761"/>
            <a:ext cx="706191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seven common text features in the two classes. There are 70% similarity for the top 10 text features between class 2 and class 7!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779690" y="1700011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659487" y="1208468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79690" y="1861580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90046" y="0"/>
            <a:ext cx="586243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945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2068" y="1611617"/>
            <a:ext cx="8584033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 variable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'Gene' and 'Variation' as predictors. 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Base model’s test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is 0.93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Highest text model (the following part) accuracy </a:t>
            </a:r>
            <a:r>
              <a:rPr lang="en-US" sz="2400" dirty="0"/>
              <a:t>is </a:t>
            </a:r>
            <a:r>
              <a:rPr lang="en-US" sz="2400" dirty="0" smtClean="0"/>
              <a:t>0.63.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ext variable has </a:t>
            </a:r>
            <a:r>
              <a:rPr lang="en-US" sz="2400" dirty="0"/>
              <a:t>large </a:t>
            </a:r>
            <a:r>
              <a:rPr lang="en-US" sz="2400" dirty="0" smtClean="0"/>
              <a:t>variation while the </a:t>
            </a:r>
            <a:r>
              <a:rPr lang="en-US" sz="2400" dirty="0"/>
              <a:t>gene and variation distribution are very similar in training and validate </a:t>
            </a:r>
            <a:r>
              <a:rPr lang="en-US" sz="2400" dirty="0" smtClean="0"/>
              <a:t>set.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may accounts for the accuracy difference between the base and text model.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 model building without text 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89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042480"/>
              </p:ext>
            </p:extLst>
          </p:nvPr>
        </p:nvGraphicFramePr>
        <p:xfrm>
          <a:off x="1043187" y="1134572"/>
          <a:ext cx="4579285" cy="331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108316"/>
              </p:ext>
            </p:extLst>
          </p:nvPr>
        </p:nvGraphicFramePr>
        <p:xfrm>
          <a:off x="6233375" y="1069554"/>
          <a:ext cx="4724402" cy="344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2156425" y="181042"/>
            <a:ext cx="815389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Text Processing and Model Building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5377" y="4950014"/>
            <a:ext cx="6511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better performance than Count vector.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of test set is from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0.60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0.63.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TF-IDF/GBM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performs best.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7290" y="4511433"/>
            <a:ext cx="3295261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Fig8. </a:t>
            </a:r>
            <a:r>
              <a:rPr lang="en-US" sz="2000" b="1" dirty="0">
                <a:solidFill>
                  <a:prstClr val="black"/>
                </a:solidFill>
              </a:rPr>
              <a:t>Count vector and TF-IDF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079" y="1595154"/>
            <a:ext cx="8357842" cy="150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Scientific terminology and stop words: "fig", "figure", "et", "al"</a:t>
            </a:r>
            <a:endParaRPr lang="en-US" sz="24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field related stop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words: 'abstract', 'background'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quirks: [11, 12]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Text </a:t>
            </a:r>
            <a:r>
              <a:rPr lang="en-US" b="1" dirty="0" smtClean="0"/>
              <a:t>model with new stop words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4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587" y="4477810"/>
            <a:ext cx="8176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Fig9. Comparison </a:t>
            </a:r>
            <a:r>
              <a:rPr lang="en-US" sz="2000" b="1" dirty="0">
                <a:solidFill>
                  <a:prstClr val="black"/>
                </a:solidFill>
              </a:rPr>
              <a:t>of text models with new stop words/ stop words ‘English’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5990" y="862133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Log loss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764003" y="900019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Accuracy</a:t>
            </a:r>
            <a:endParaRPr lang="en-US" sz="1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788939"/>
              </p:ext>
            </p:extLst>
          </p:nvPr>
        </p:nvGraphicFramePr>
        <p:xfrm>
          <a:off x="6237855" y="1200687"/>
          <a:ext cx="4876613" cy="3206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515538"/>
              </p:ext>
            </p:extLst>
          </p:nvPr>
        </p:nvGraphicFramePr>
        <p:xfrm>
          <a:off x="1146219" y="1120034"/>
          <a:ext cx="4679509" cy="328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568392" y="160402"/>
            <a:ext cx="750352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Text </a:t>
            </a:r>
            <a:r>
              <a:rPr lang="en-US" sz="4400" b="1" dirty="0">
                <a:latin typeface="+mj-lt"/>
                <a:ea typeface="+mj-ea"/>
                <a:cs typeface="+mj-cs"/>
              </a:rPr>
              <a:t>model with new stop words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7668" y="4971617"/>
            <a:ext cx="912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have dramatically decreased the log loss value in Naïve Bays model.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little bit lower than that of stop words ‘English’.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 </a:t>
            </a:r>
            <a:r>
              <a:rPr lang="en-US" sz="4800" b="1" dirty="0" smtClean="0"/>
              <a:t>                     </a:t>
            </a:r>
            <a:r>
              <a:rPr lang="en-US" b="1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116" y="1690688"/>
            <a:ext cx="10515600" cy="1831975"/>
          </a:xfrm>
        </p:spPr>
        <p:txBody>
          <a:bodyPr/>
          <a:lstStyle/>
          <a:p>
            <a:pPr algn="just"/>
            <a:r>
              <a:rPr lang="en-US" dirty="0"/>
              <a:t>Precision medicine is hot topic recent days.</a:t>
            </a:r>
          </a:p>
          <a:p>
            <a:pPr algn="just"/>
            <a:r>
              <a:rPr lang="en-US" dirty="0"/>
              <a:t>Genetic testing for gene variations.</a:t>
            </a:r>
          </a:p>
          <a:p>
            <a:pPr algn="just"/>
            <a:r>
              <a:rPr lang="en-US" dirty="0"/>
              <a:t>Cancer treatment will be disrupted by genetic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092213"/>
              </p:ext>
            </p:extLst>
          </p:nvPr>
        </p:nvGraphicFramePr>
        <p:xfrm>
          <a:off x="1767016" y="1066788"/>
          <a:ext cx="423430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448486"/>
              </p:ext>
            </p:extLst>
          </p:nvPr>
        </p:nvGraphicFramePr>
        <p:xfrm>
          <a:off x="6091706" y="1066789"/>
          <a:ext cx="437446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4150386" y="282085"/>
            <a:ext cx="3483454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b="1" dirty="0">
                <a:latin typeface="+mj-lt"/>
                <a:ea typeface="+mj-ea"/>
                <a:cs typeface="+mj-cs"/>
              </a:rPr>
              <a:t>Truncated SVD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3534" y="4740487"/>
            <a:ext cx="7937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Truncted SVD performs linear dimensionality reduction by means of truncated singular value decomposition (SVD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Truncted SVD is lower than that of pure TF-IDF model.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0514" y="474921"/>
            <a:ext cx="2478435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b="1" dirty="0">
                <a:latin typeface="+mj-lt"/>
                <a:ea typeface="+mj-ea"/>
                <a:cs typeface="+mj-cs"/>
              </a:rPr>
              <a:t>Word2vec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55325"/>
              </p:ext>
            </p:extLst>
          </p:nvPr>
        </p:nvGraphicFramePr>
        <p:xfrm>
          <a:off x="2697305" y="1871855"/>
          <a:ext cx="5942437" cy="119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72"/>
                <a:gridCol w="1442433"/>
                <a:gridCol w="1687132"/>
              </a:tblGrid>
              <a:tr h="39710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14461" y="3612359"/>
            <a:ext cx="650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Word2vec is a group of related models that are used to produce word embedding.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These models are shallow, two-layer neural networks that are trained to reconstruct linguistic contexts of words. </a:t>
            </a:r>
          </a:p>
        </p:txBody>
      </p:sp>
    </p:spTree>
    <p:extLst>
      <p:ext uri="{BB962C8B-B14F-4D97-AF65-F5344CB8AC3E}">
        <p14:creationId xmlns:p14="http://schemas.microsoft.com/office/powerpoint/2010/main" val="4185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43668" y="1690688"/>
            <a:ext cx="7739450" cy="1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is a high-level neural networks API.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Written in Python and capable of running on top of Tensor Flow, CNTK, or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Developed with a focus on enabling fast experimentation.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LSTM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0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0358" y="275825"/>
            <a:ext cx="1421030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LSTM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9526" y="2287428"/>
            <a:ext cx="24770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50"/>
              </a:spcBef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loss: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3" y="1295661"/>
            <a:ext cx="4328353" cy="365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23241" y="49555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dirty LSTM model's accuracy in test data set is </a:t>
            </a:r>
            <a:r>
              <a:rPr lang="en-US" dirty="0" smtClean="0"/>
              <a:t>0.50.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60 class 2 being predicted as class 7 and occupy  50% of false positive of class 7(60/121).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98800"/>
              </p:ext>
            </p:extLst>
          </p:nvPr>
        </p:nvGraphicFramePr>
        <p:xfrm>
          <a:off x="1334530" y="1207396"/>
          <a:ext cx="442017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329332"/>
              </p:ext>
            </p:extLst>
          </p:nvPr>
        </p:nvGraphicFramePr>
        <p:xfrm>
          <a:off x="5754709" y="1207396"/>
          <a:ext cx="44396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2574646" y="304071"/>
            <a:ext cx="6982969" cy="78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400" b="1" dirty="0">
                <a:latin typeface="+mj-lt"/>
                <a:ea typeface="+mj-ea"/>
                <a:cs typeface="+mj-cs"/>
              </a:rPr>
              <a:t>Comparison of five methods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4530" y="4809391"/>
            <a:ext cx="8345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TF-IDF models with stop words ‘English’ / new stop words have close log loss and test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test accuracies of Truncted SVD, Word2vec and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model are lower than that of TF-IDF model. But they are still promising! </a:t>
            </a:r>
          </a:p>
        </p:txBody>
      </p:sp>
    </p:spTree>
    <p:extLst>
      <p:ext uri="{BB962C8B-B14F-4D97-AF65-F5344CB8AC3E}">
        <p14:creationId xmlns:p14="http://schemas.microsoft.com/office/powerpoint/2010/main" val="2720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110" y="1408009"/>
            <a:ext cx="8933597" cy="1749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Trying to find better way to get word vector.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Future </a:t>
            </a:r>
            <a:r>
              <a:rPr lang="en-US" b="1" dirty="0" smtClean="0"/>
              <a:t>job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4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Data </a:t>
            </a:r>
            <a:r>
              <a:rPr lang="en-US" b="1" dirty="0"/>
              <a:t>set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24803" y="5242408"/>
            <a:ext cx="10515600" cy="408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Personalized medicine and Cancer treatment(</a:t>
            </a:r>
            <a:r>
              <a:rPr lang="en-US" sz="2400" dirty="0" err="1" smtClean="0"/>
              <a:t>Kaggle</a:t>
            </a:r>
            <a:r>
              <a:rPr lang="en-US" sz="2400" dirty="0" smtClean="0"/>
              <a:t> competition)</a:t>
            </a:r>
            <a:br>
              <a:rPr lang="en-US" sz="2400" dirty="0" smtClean="0"/>
            </a:br>
            <a:r>
              <a:rPr lang="en-US" dirty="0" smtClean="0"/>
              <a:t>             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68336" y="1473514"/>
            <a:ext cx="3114267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218651" y="2509302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973318" y="2513450"/>
            <a:ext cx="1704301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Variation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976325" y="2509302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Text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4659115" y="3129796"/>
            <a:ext cx="33270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4652" y="3340274"/>
            <a:ext cx="991673" cy="36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16194" y="4084064"/>
            <a:ext cx="2418547" cy="7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 class 1-9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406068"/>
            <a:ext cx="10515600" cy="1325563"/>
          </a:xfrm>
        </p:spPr>
        <p:txBody>
          <a:bodyPr/>
          <a:lstStyle/>
          <a:p>
            <a:r>
              <a:rPr lang="en-US" b="1" dirty="0" smtClean="0"/>
              <a:t>                 Explanatory </a:t>
            </a:r>
            <a:r>
              <a:rPr lang="en-US" b="1" dirty="0" smtClean="0"/>
              <a:t>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976" y="1852920"/>
            <a:ext cx="10515600" cy="2050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Gene:</a:t>
            </a:r>
          </a:p>
          <a:p>
            <a:r>
              <a:rPr lang="en-US" dirty="0"/>
              <a:t>Gene frequency in mutation classes</a:t>
            </a:r>
          </a:p>
          <a:p>
            <a:r>
              <a:rPr lang="en-US" dirty="0"/>
              <a:t>Top genes distribution in different classes </a:t>
            </a:r>
          </a:p>
          <a:p>
            <a:r>
              <a:rPr lang="en-US" dirty="0"/>
              <a:t>Top 10 occurred genes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43" y="228648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/>
              <a:t>Explanatory </a:t>
            </a:r>
            <a:r>
              <a:rPr lang="en-US" b="1" dirty="0"/>
              <a:t>Data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02" y="1399336"/>
            <a:ext cx="7873705" cy="340104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124296" y="4697967"/>
            <a:ext cx="6348211" cy="518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Fig1. Gene frequency in nine mutation classes</a:t>
            </a:r>
          </a:p>
          <a:p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7955" y="5180882"/>
            <a:ext cx="7505495" cy="66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Gene’s frequency peaks at class </a:t>
            </a:r>
            <a:r>
              <a:rPr lang="en-US" sz="1800" dirty="0" smtClean="0"/>
              <a:t>7, lowest </a:t>
            </a:r>
            <a:r>
              <a:rPr lang="en-US" sz="1800" dirty="0"/>
              <a:t>gene occurrence class are 8 and 9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83" y="661134"/>
            <a:ext cx="7578671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34799" y="5331985"/>
            <a:ext cx="581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Fig2. Top </a:t>
            </a:r>
            <a:r>
              <a:rPr lang="en-US" sz="2000" b="1" dirty="0"/>
              <a:t>seven genes distribution in different classes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23515" y="665144"/>
            <a:ext cx="334851" cy="2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93156" y="3945359"/>
            <a:ext cx="334851" cy="2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681712" y="5714443"/>
            <a:ext cx="7934986" cy="40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EGFR ranks first in top 10 occurred genes and it mainly distributed in class 2 &amp; 7.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4553" y="-199438"/>
            <a:ext cx="10515600" cy="1128464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dirty="0" smtClean="0"/>
              <a:t>  </a:t>
            </a:r>
            <a:r>
              <a:rPr lang="en-US" b="1" dirty="0" smtClean="0"/>
              <a:t>Explanatory </a:t>
            </a:r>
            <a:r>
              <a:rPr lang="en-US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405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3734" y="203274"/>
            <a:ext cx="10515600" cy="1136129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Explanatory </a:t>
            </a:r>
            <a:r>
              <a:rPr lang="en-US" b="1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456" y="5022616"/>
            <a:ext cx="4211472" cy="549085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b="1" dirty="0" smtClean="0"/>
              <a:t>         Fig3. </a:t>
            </a:r>
            <a:r>
              <a:rPr lang="en-US" sz="2000" b="1" dirty="0"/>
              <a:t>Top 10 occurred genes</a:t>
            </a:r>
          </a:p>
          <a:p>
            <a:pPr marL="0">
              <a:spcAft>
                <a:spcPts val="800"/>
              </a:spcAft>
            </a:pP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45" y="1339403"/>
            <a:ext cx="5130496" cy="38250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14245" y="5571701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top 10 genes in training are lower expressed in test set.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69068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Variations: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Top </a:t>
            </a:r>
            <a:r>
              <a:rPr lang="en-US" sz="2800" dirty="0"/>
              <a:t>10 </a:t>
            </a:r>
            <a:r>
              <a:rPr lang="en-US" sz="2800" dirty="0" smtClean="0"/>
              <a:t>Variations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Top variations in different classes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Explanatory </a:t>
            </a:r>
            <a:r>
              <a:rPr lang="en-US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735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8511" y="5139421"/>
            <a:ext cx="3398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Fig4. Top </a:t>
            </a:r>
            <a:r>
              <a:rPr lang="en-US" sz="2000" b="1" dirty="0"/>
              <a:t>10 variations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89" y="807087"/>
            <a:ext cx="8074069" cy="43551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32169" y="165136"/>
            <a:ext cx="586243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6638" y="5744448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There are 4 common </a:t>
            </a:r>
            <a:r>
              <a:rPr lang="en-US" sz="1800" dirty="0"/>
              <a:t>top 10 </a:t>
            </a:r>
            <a:r>
              <a:rPr lang="en-US" sz="1800" dirty="0" smtClean="0"/>
              <a:t>variations </a:t>
            </a:r>
            <a:r>
              <a:rPr lang="en-US" sz="1800" dirty="0"/>
              <a:t>in training </a:t>
            </a:r>
            <a:r>
              <a:rPr lang="en-US" sz="1800" dirty="0" smtClean="0"/>
              <a:t>and test </a:t>
            </a:r>
            <a:r>
              <a:rPr lang="en-US" sz="1800" dirty="0"/>
              <a:t>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11941</TotalTime>
  <Words>879</Words>
  <Application>Microsoft Office PowerPoint</Application>
  <PresentationFormat>Widescreen</PresentationFormat>
  <Paragraphs>118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Personalized Medicine and Cancer Treatment</vt:lpstr>
      <vt:lpstr>                      Background</vt:lpstr>
      <vt:lpstr>                        Data set</vt:lpstr>
      <vt:lpstr>                 Explanatory Data Analysis</vt:lpstr>
      <vt:lpstr>              Explanatory Data Analysis</vt:lpstr>
      <vt:lpstr>            Explanatory Data Analysis</vt:lpstr>
      <vt:lpstr>             Explanatory Data Analysis</vt:lpstr>
      <vt:lpstr>                 Explanatory Data Analysis</vt:lpstr>
      <vt:lpstr>PowerPoint Presentation</vt:lpstr>
      <vt:lpstr>PowerPoint Presentation</vt:lpstr>
      <vt:lpstr>                   Explanatory Data Analysis</vt:lpstr>
      <vt:lpstr>PowerPoint Presentation</vt:lpstr>
      <vt:lpstr>PowerPoint Presentation</vt:lpstr>
      <vt:lpstr>           Explanatory Data Analysis </vt:lpstr>
      <vt:lpstr>PowerPoint Presentation</vt:lpstr>
      <vt:lpstr>Base model building without text processing</vt:lpstr>
      <vt:lpstr>PowerPoint Presentation</vt:lpstr>
      <vt:lpstr>            Text model with new stop words</vt:lpstr>
      <vt:lpstr>PowerPoint Presentation</vt:lpstr>
      <vt:lpstr>PowerPoint Presentation</vt:lpstr>
      <vt:lpstr>PowerPoint Presentation</vt:lpstr>
      <vt:lpstr>                              LSTM</vt:lpstr>
      <vt:lpstr>PowerPoint Presentation</vt:lpstr>
      <vt:lpstr>PowerPoint Presentation</vt:lpstr>
      <vt:lpstr>                        Future job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 and Cancer Treatment</dc:title>
  <dc:creator>yepeng li</dc:creator>
  <cp:lastModifiedBy>li yepeng</cp:lastModifiedBy>
  <cp:revision>163</cp:revision>
  <dcterms:created xsi:type="dcterms:W3CDTF">2018-03-26T01:17:53Z</dcterms:created>
  <dcterms:modified xsi:type="dcterms:W3CDTF">2018-04-13T21:52:12Z</dcterms:modified>
</cp:coreProperties>
</file>