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p:scale>
          <a:sx n="87" d="100"/>
          <a:sy n="87" d="100"/>
        </p:scale>
        <p:origin x="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Predictive_modelling" TargetMode="External"/><Relationship Id="rId2" Type="http://schemas.openxmlformats.org/officeDocument/2006/relationships/hyperlink" Target="https://en.wikipedia.org/wiki/Decision_tre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Differentiable_function" TargetMode="External"/><Relationship Id="rId3" Type="http://schemas.openxmlformats.org/officeDocument/2006/relationships/hyperlink" Target="https://en.wikipedia.org/wiki/Regression_(machine_learning)" TargetMode="External"/><Relationship Id="rId7" Type="http://schemas.openxmlformats.org/officeDocument/2006/relationships/hyperlink" Target="https://en.wikipedia.org/wiki/Boosting_(meta-algorithm)"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Ensemble_learning" TargetMode="External"/><Relationship Id="rId4" Type="http://schemas.openxmlformats.org/officeDocument/2006/relationships/hyperlink" Target="https://en.wikipedia.org/wiki/Classification_(machine_learning)" TargetMode="External"/><Relationship Id="rId9" Type="http://schemas.openxmlformats.org/officeDocument/2006/relationships/hyperlink" Target="https://en.wikipedia.org/wiki/Loss_func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aslampmedia.com/download-zip-code-latitude-longitude-city-state-county-csv/" TargetMode="External"/><Relationship Id="rId2" Type="http://schemas.openxmlformats.org/officeDocument/2006/relationships/hyperlink" Target="https://www.kaggle.com/jayrav13/unemployment-by-county-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521" y="641732"/>
            <a:ext cx="8915399" cy="2262781"/>
          </a:xfrm>
        </p:spPr>
        <p:txBody>
          <a:bodyPr>
            <a:normAutofit/>
          </a:bodyPr>
          <a:lstStyle/>
          <a:p>
            <a:r>
              <a:rPr lang="en-US" b="1" dirty="0"/>
              <a:t> Capstone Project I</a:t>
            </a:r>
            <a:r>
              <a:rPr lang="en-US" dirty="0"/>
              <a:t/>
            </a:r>
            <a:br>
              <a:rPr lang="en-US" dirty="0"/>
            </a:br>
            <a:r>
              <a:rPr lang="en-US" b="1" dirty="0"/>
              <a:t>               </a:t>
            </a:r>
            <a:endParaRPr lang="en-US" dirty="0"/>
          </a:p>
        </p:txBody>
      </p:sp>
      <p:sp>
        <p:nvSpPr>
          <p:cNvPr id="3" name="Subtitle 2"/>
          <p:cNvSpPr>
            <a:spLocks noGrp="1"/>
          </p:cNvSpPr>
          <p:nvPr>
            <p:ph type="subTitle" idx="1"/>
          </p:nvPr>
        </p:nvSpPr>
        <p:spPr>
          <a:xfrm>
            <a:off x="2831120" y="2646594"/>
            <a:ext cx="8654043" cy="515838"/>
          </a:xfrm>
        </p:spPr>
        <p:txBody>
          <a:bodyPr/>
          <a:lstStyle/>
          <a:p>
            <a:r>
              <a:rPr lang="en-US" sz="2400" b="1" dirty="0">
                <a:solidFill>
                  <a:schemeClr val="tx1"/>
                </a:solidFill>
              </a:rPr>
              <a:t>Lending Club loan status </a:t>
            </a:r>
            <a:r>
              <a:rPr lang="en-US" sz="2400" b="1" dirty="0" smtClean="0">
                <a:solidFill>
                  <a:schemeClr val="tx1"/>
                </a:solidFill>
              </a:rPr>
              <a:t>prediction</a:t>
            </a:r>
          </a:p>
        </p:txBody>
      </p:sp>
      <p:sp>
        <p:nvSpPr>
          <p:cNvPr id="4" name="Subtitle 2"/>
          <p:cNvSpPr txBox="1">
            <a:spLocks/>
          </p:cNvSpPr>
          <p:nvPr/>
        </p:nvSpPr>
        <p:spPr>
          <a:xfrm>
            <a:off x="4282114" y="3542383"/>
            <a:ext cx="8654043" cy="51583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dirty="0" smtClean="0">
                <a:solidFill>
                  <a:schemeClr val="tx1"/>
                </a:solidFill>
              </a:rPr>
              <a:t>Ye Peng Li</a:t>
            </a:r>
            <a:endParaRPr lang="en-US" sz="2000" b="1" dirty="0" smtClean="0">
              <a:solidFill>
                <a:schemeClr val="tx1"/>
              </a:solidFill>
            </a:endParaRPr>
          </a:p>
        </p:txBody>
      </p:sp>
    </p:spTree>
    <p:extLst>
      <p:ext uri="{BB962C8B-B14F-4D97-AF65-F5344CB8AC3E}">
        <p14:creationId xmlns:p14="http://schemas.microsoft.com/office/powerpoint/2010/main" val="122916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9492" y="1385484"/>
            <a:ext cx="3685714" cy="2657143"/>
          </a:xfrm>
          <a:prstGeom prst="rect">
            <a:avLst/>
          </a:prstGeom>
        </p:spPr>
      </p:pic>
      <p:pic>
        <p:nvPicPr>
          <p:cNvPr id="5" name="Picture 4"/>
          <p:cNvPicPr>
            <a:picLocks noChangeAspect="1"/>
          </p:cNvPicPr>
          <p:nvPr/>
        </p:nvPicPr>
        <p:blipFill>
          <a:blip r:embed="rId3"/>
          <a:stretch>
            <a:fillRect/>
          </a:stretch>
        </p:blipFill>
        <p:spPr>
          <a:xfrm>
            <a:off x="5501030" y="1385484"/>
            <a:ext cx="3685714" cy="2657143"/>
          </a:xfrm>
          <a:prstGeom prst="rect">
            <a:avLst/>
          </a:prstGeom>
        </p:spPr>
      </p:pic>
      <p:sp>
        <p:nvSpPr>
          <p:cNvPr id="6" name="Rectangle 5"/>
          <p:cNvSpPr/>
          <p:nvPr/>
        </p:nvSpPr>
        <p:spPr>
          <a:xfrm>
            <a:off x="2338282" y="739153"/>
            <a:ext cx="6096000" cy="646331"/>
          </a:xfrm>
          <a:prstGeom prst="rect">
            <a:avLst/>
          </a:prstGeom>
        </p:spPr>
        <p:txBody>
          <a:bodyPr>
            <a:spAutoFit/>
          </a:bodyPr>
          <a:lstStyle/>
          <a:p>
            <a:r>
              <a:rPr lang="en-US" b="1" dirty="0">
                <a:solidFill>
                  <a:srgbClr val="000000"/>
                </a:solidFill>
                <a:latin typeface="Times New Roman" panose="02020603050405020304" pitchFamily="18" charset="0"/>
                <a:ea typeface="Times New Roman" panose="02020603050405020304" pitchFamily="18" charset="0"/>
              </a:rPr>
              <a:t>What is the mean unemployment rate in zip codes for bad/good loans? </a:t>
            </a:r>
            <a:endParaRPr lang="en-US"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2567206" y="4135124"/>
            <a:ext cx="6096000" cy="438069"/>
          </a:xfrm>
          <a:prstGeom prst="rect">
            <a:avLst/>
          </a:prstGeom>
        </p:spPr>
        <p:txBody>
          <a:bodyPr>
            <a:spAutoFit/>
          </a:bodyPr>
          <a:lstStyle/>
          <a:p>
            <a:pPr algn="just">
              <a:lnSpc>
                <a:spcPct val="107000"/>
              </a:lnSpc>
              <a:spcAft>
                <a:spcPts val="800"/>
              </a:spcAft>
            </a:pPr>
            <a:r>
              <a:rPr lang="en-US" sz="105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top ten unemployment rates locate in three zip codes area(20000, 40000, 90000).States CA and AZ's zip codes are around 90000, KY is around 40000, WV and MS are around 20000.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274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0569" y="539334"/>
            <a:ext cx="6096000" cy="869725"/>
          </a:xfrm>
          <a:prstGeom prst="rect">
            <a:avLst/>
          </a:prstGeom>
        </p:spPr>
        <p:txBody>
          <a:bodyPr>
            <a:spAutoFit/>
          </a:bodyPr>
          <a:lstStyle/>
          <a:p>
            <a:pPr algn="just">
              <a:lnSpc>
                <a:spcPct val="107000"/>
              </a:lnSpc>
              <a:spcAft>
                <a:spcPts val="800"/>
              </a:spcAft>
            </a:pP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Will the loan lenders in the five states (CA, AZ, KY, WV and MS) which have high unemployment rates also have high bad loan percentage?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97392" y="1409059"/>
            <a:ext cx="4019048" cy="4047619"/>
          </a:xfrm>
          <a:prstGeom prst="rect">
            <a:avLst/>
          </a:prstGeom>
        </p:spPr>
      </p:pic>
    </p:spTree>
    <p:extLst>
      <p:ext uri="{BB962C8B-B14F-4D97-AF65-F5344CB8AC3E}">
        <p14:creationId xmlns:p14="http://schemas.microsoft.com/office/powerpoint/2010/main" val="2284729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87164" y="1018433"/>
            <a:ext cx="4057693" cy="2942074"/>
          </a:xfrm>
          <a:prstGeom prst="rect">
            <a:avLst/>
          </a:prstGeom>
        </p:spPr>
      </p:pic>
      <p:sp>
        <p:nvSpPr>
          <p:cNvPr id="5" name="Rectangle 4"/>
          <p:cNvSpPr/>
          <p:nvPr/>
        </p:nvSpPr>
        <p:spPr>
          <a:xfrm>
            <a:off x="3003932" y="4063505"/>
            <a:ext cx="6096000" cy="1419106"/>
          </a:xfrm>
          <a:prstGeom prst="rect">
            <a:avLst/>
          </a:prstGeom>
        </p:spPr>
        <p:txBody>
          <a:bodyPr>
            <a:spAutoFit/>
          </a:bodyPr>
          <a:lstStyle/>
          <a:p>
            <a:pPr algn="just">
              <a:lnSpc>
                <a:spcPct val="107000"/>
              </a:lnSpc>
            </a:pP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 above figure we can see the mean unemployment rate for good loan lenders is lower than that of unloaded population and bad loan lenders. The mean calculation shows the mean unemployment rate for unloaded population is lower than that of bad loan lenders.</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Bef>
                <a:spcPts val="1050"/>
              </a:spcBef>
            </a:pP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other words, people that are accepted for a loan and pay back a loan on time typically more easily employed than the rest of the population. While people that are accepted for a loan and don't pay back a loan typically more likely to be unemployed than the rest of the population.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895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3768" y="772929"/>
            <a:ext cx="7208703" cy="388696"/>
          </a:xfrm>
          <a:prstGeom prst="rect">
            <a:avLst/>
          </a:prstGeom>
        </p:spPr>
        <p:txBody>
          <a:bodyPr wrap="square">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relationship of employment length and bad loan percentage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680830" y="1503379"/>
            <a:ext cx="3552381" cy="2419048"/>
          </a:xfrm>
          <a:prstGeom prst="rect">
            <a:avLst/>
          </a:prstGeom>
        </p:spPr>
      </p:pic>
      <p:sp>
        <p:nvSpPr>
          <p:cNvPr id="6" name="Rectangle 5"/>
          <p:cNvSpPr/>
          <p:nvPr/>
        </p:nvSpPr>
        <p:spPr>
          <a:xfrm>
            <a:off x="2651393" y="4135111"/>
            <a:ext cx="6096000" cy="1569660"/>
          </a:xfrm>
          <a:prstGeom prst="rect">
            <a:avLst/>
          </a:prstGeom>
        </p:spPr>
        <p:txBody>
          <a:bodyPr>
            <a:spAutoFit/>
          </a:bodyPr>
          <a:lstStyle/>
          <a:p>
            <a:pPr algn="just"/>
            <a:r>
              <a:rPr lang="en-US" sz="1200" dirty="0" err="1" smtClean="0">
                <a:solidFill>
                  <a:srgbClr val="000000"/>
                </a:solidFill>
                <a:latin typeface="Times New Roman" panose="02020603050405020304" pitchFamily="18" charset="0"/>
                <a:ea typeface="Times New Roman" panose="02020603050405020304" pitchFamily="18" charset="0"/>
              </a:rPr>
              <a:t>Kruskal</a:t>
            </a:r>
            <a:r>
              <a:rPr lang="en-US" sz="1200" dirty="0" smtClean="0">
                <a:solidFill>
                  <a:srgbClr val="000000"/>
                </a:solidFill>
                <a:latin typeface="Times New Roman" panose="02020603050405020304" pitchFamily="18" charset="0"/>
                <a:ea typeface="Times New Roman" panose="02020603050405020304" pitchFamily="18" charset="0"/>
              </a:rPr>
              <a:t>-Wallis </a:t>
            </a:r>
            <a:r>
              <a:rPr lang="en-US" sz="1200" dirty="0">
                <a:solidFill>
                  <a:srgbClr val="000000"/>
                </a:solidFill>
                <a:latin typeface="Times New Roman" panose="02020603050405020304" pitchFamily="18" charset="0"/>
                <a:ea typeface="Times New Roman" panose="02020603050405020304" pitchFamily="18" charset="0"/>
              </a:rPr>
              <a:t>H-test for the median of employment length of different loan status</a:t>
            </a:r>
            <a:endParaRPr lang="en-US" sz="1200" dirty="0">
              <a:latin typeface="Times New Roman" panose="02020603050405020304" pitchFamily="18" charset="0"/>
              <a:ea typeface="Times New Roman" panose="02020603050405020304" pitchFamily="18" charset="0"/>
            </a:endParaRPr>
          </a:p>
          <a:p>
            <a:pPr algn="just"/>
            <a:r>
              <a:rPr lang="en-US" sz="1200" dirty="0">
                <a:solidFill>
                  <a:srgbClr val="000000"/>
                </a:solidFill>
                <a:latin typeface="Times New Roman" panose="02020603050405020304" pitchFamily="18" charset="0"/>
                <a:ea typeface="Times New Roman" panose="02020603050405020304" pitchFamily="18" charset="0"/>
              </a:rPr>
              <a:t>The </a:t>
            </a:r>
            <a:r>
              <a:rPr lang="en-US" sz="1200" dirty="0" err="1">
                <a:solidFill>
                  <a:srgbClr val="000000"/>
                </a:solidFill>
                <a:latin typeface="Times New Roman" panose="02020603050405020304" pitchFamily="18" charset="0"/>
                <a:ea typeface="Times New Roman" panose="02020603050405020304" pitchFamily="18" charset="0"/>
              </a:rPr>
              <a:t>Kruskal</a:t>
            </a:r>
            <a:r>
              <a:rPr lang="en-US" sz="1200" dirty="0">
                <a:solidFill>
                  <a:srgbClr val="000000"/>
                </a:solidFill>
                <a:latin typeface="Times New Roman" panose="02020603050405020304" pitchFamily="18" charset="0"/>
                <a:ea typeface="Times New Roman" panose="02020603050405020304" pitchFamily="18" charset="0"/>
              </a:rPr>
              <a:t>-Wallis H-test tests the null hypothesis that the population median of all of the groups are equal. It is a non-parametric version of ANOVA. The test works on 2 or more independent samples, which may have different sizes. Note that rejecting the null hypothesis does not indicate which of the groups differs. </a:t>
            </a:r>
            <a:endParaRPr lang="en-US" sz="1200" dirty="0">
              <a:latin typeface="Times New Roman" panose="02020603050405020304" pitchFamily="18" charset="0"/>
              <a:ea typeface="Times New Roman" panose="02020603050405020304" pitchFamily="18" charset="0"/>
            </a:endParaRPr>
          </a:p>
          <a:p>
            <a:pPr algn="just"/>
            <a:r>
              <a:rPr lang="en-US" sz="1200" dirty="0">
                <a:solidFill>
                  <a:srgbClr val="000000"/>
                </a:solidFill>
                <a:latin typeface="Times New Roman" panose="02020603050405020304" pitchFamily="18"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algn="just"/>
            <a:r>
              <a:rPr lang="en-US" sz="1200" dirty="0" smtClean="0">
                <a:solidFill>
                  <a:srgbClr val="000000"/>
                </a:solidFill>
                <a:latin typeface="Times New Roman" panose="02020603050405020304" pitchFamily="18" charset="0"/>
                <a:ea typeface="Times New Roman" panose="02020603050405020304" pitchFamily="18" charset="0"/>
              </a:rPr>
              <a:t>Test </a:t>
            </a:r>
            <a:r>
              <a:rPr lang="en-US" sz="1200" dirty="0">
                <a:solidFill>
                  <a:srgbClr val="000000"/>
                </a:solidFill>
                <a:latin typeface="Times New Roman" panose="02020603050405020304" pitchFamily="18" charset="0"/>
                <a:ea typeface="Times New Roman" panose="02020603050405020304" pitchFamily="18" charset="0"/>
              </a:rPr>
              <a:t>statistics:</a:t>
            </a:r>
            <a:endParaRPr lang="en-US" sz="1200" dirty="0">
              <a:latin typeface="Times New Roman" panose="02020603050405020304" pitchFamily="18" charset="0"/>
              <a:ea typeface="Times New Roman" panose="02020603050405020304" pitchFamily="18" charset="0"/>
            </a:endParaRPr>
          </a:p>
          <a:p>
            <a:pPr algn="just"/>
            <a:r>
              <a:rPr lang="en-US" sz="1200" dirty="0" err="1">
                <a:solidFill>
                  <a:srgbClr val="000000"/>
                </a:solidFill>
                <a:latin typeface="Times New Roman" panose="02020603050405020304" pitchFamily="18" charset="0"/>
                <a:ea typeface="Times New Roman" panose="02020603050405020304" pitchFamily="18" charset="0"/>
              </a:rPr>
              <a:t>Kruskal</a:t>
            </a:r>
            <a:r>
              <a:rPr lang="en-US" sz="1200" dirty="0">
                <a:solidFill>
                  <a:srgbClr val="000000"/>
                </a:solidFill>
                <a:latin typeface="Times New Roman" panose="02020603050405020304" pitchFamily="18" charset="0"/>
                <a:ea typeface="Times New Roman" panose="02020603050405020304" pitchFamily="18" charset="0"/>
              </a:rPr>
              <a:t> Wallis H-test test: H-statistic: 189435635.4  P-Value: 0.0</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184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Decision Tree</a:t>
            </a:r>
          </a:p>
          <a:p>
            <a:r>
              <a:rPr lang="en-US" dirty="0"/>
              <a:t>Decision tree learning uses a </a:t>
            </a:r>
            <a:r>
              <a:rPr lang="en-US" u="sng" dirty="0">
                <a:hlinkClick r:id="rId2" tooltip="Decision tree"/>
              </a:rPr>
              <a:t>decision tree</a:t>
            </a:r>
            <a:r>
              <a:rPr lang="en-US" dirty="0"/>
              <a:t> (as a </a:t>
            </a:r>
            <a:r>
              <a:rPr lang="en-US" u="sng" dirty="0">
                <a:hlinkClick r:id="rId3" tooltip="Predictive modelling"/>
              </a:rPr>
              <a:t>predictive model</a:t>
            </a:r>
            <a:r>
              <a:rPr lang="en-US" dirty="0"/>
              <a:t>) to go from observations about an item (represented in the branches) to conclusions about the item's target value (represented in the leaves). Tree models where the target variable can take a discrete set of values are called classification trees.</a:t>
            </a:r>
          </a:p>
          <a:p>
            <a:endParaRPr lang="en-US" dirty="0"/>
          </a:p>
        </p:txBody>
      </p:sp>
    </p:spTree>
    <p:extLst>
      <p:ext uri="{BB962C8B-B14F-4D97-AF65-F5344CB8AC3E}">
        <p14:creationId xmlns:p14="http://schemas.microsoft.com/office/powerpoint/2010/main" val="1909656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976" y="1428521"/>
            <a:ext cx="8915400" cy="3777622"/>
          </a:xfrm>
        </p:spPr>
        <p:txBody>
          <a:bodyPr/>
          <a:lstStyle/>
          <a:p>
            <a:r>
              <a:rPr lang="en-US" b="1" dirty="0"/>
              <a:t>Hyper parameter tuning for max depth</a:t>
            </a:r>
            <a:endParaRPr lang="en-US" dirty="0"/>
          </a:p>
          <a:p>
            <a:r>
              <a:rPr lang="en-US" dirty="0"/>
              <a:t>[(3, 0.85669108733167099), (4, 0.85671483517706548), (5, 0.85673066729330494), (6, 0.85673066729330494), (7, 0.85663567777590433), (8, 0.85623987914651389), (9, 0.85583221575084278)]</a:t>
            </a:r>
          </a:p>
          <a:p>
            <a:r>
              <a:rPr lang="en-US" dirty="0"/>
              <a:t>From the scores we obtained from the tuning process </a:t>
            </a:r>
            <a:r>
              <a:rPr lang="en-US" dirty="0" err="1"/>
              <a:t>max_depth</a:t>
            </a:r>
            <a:r>
              <a:rPr lang="en-US" dirty="0"/>
              <a:t> equaling 5 or 6 is the best choice.</a:t>
            </a:r>
          </a:p>
          <a:p>
            <a:pPr marL="0" indent="0">
              <a:buNone/>
            </a:pPr>
            <a:endParaRPr lang="en-US" dirty="0"/>
          </a:p>
        </p:txBody>
      </p:sp>
    </p:spTree>
    <p:extLst>
      <p:ext uri="{BB962C8B-B14F-4D97-AF65-F5344CB8AC3E}">
        <p14:creationId xmlns:p14="http://schemas.microsoft.com/office/powerpoint/2010/main" val="1331945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6334" y="987846"/>
            <a:ext cx="8915400" cy="3777622"/>
          </a:xfrm>
        </p:spPr>
        <p:txBody>
          <a:bodyPr/>
          <a:lstStyle/>
          <a:p>
            <a:r>
              <a:rPr lang="en-US" b="1" dirty="0"/>
              <a:t>Model score using ‘</a:t>
            </a:r>
            <a:r>
              <a:rPr lang="en-US" b="1" dirty="0" err="1"/>
              <a:t>gini</a:t>
            </a:r>
            <a:r>
              <a:rPr lang="en-US" b="1" dirty="0"/>
              <a:t> index’ and ‘entropy’</a:t>
            </a:r>
            <a:endParaRPr lang="en-US" dirty="0"/>
          </a:p>
          <a:p>
            <a:pPr algn="just"/>
            <a:r>
              <a:rPr lang="en-US" dirty="0" err="1"/>
              <a:t>DecisionTreeClassifier</a:t>
            </a:r>
            <a:r>
              <a:rPr lang="en-US" dirty="0"/>
              <a:t>(</a:t>
            </a:r>
            <a:r>
              <a:rPr lang="en-US" dirty="0" err="1"/>
              <a:t>class_weight</a:t>
            </a:r>
            <a:r>
              <a:rPr lang="en-US" dirty="0"/>
              <a:t>=None, criterion='</a:t>
            </a:r>
            <a:r>
              <a:rPr lang="en-US" dirty="0" err="1"/>
              <a:t>gini</a:t>
            </a:r>
            <a:r>
              <a:rPr lang="en-US" dirty="0"/>
              <a:t>', </a:t>
            </a:r>
            <a:r>
              <a:rPr lang="en-US" dirty="0" err="1"/>
              <a:t>max_depth</a:t>
            </a:r>
            <a:r>
              <a:rPr lang="en-US" dirty="0"/>
              <a:t>=6, </a:t>
            </a:r>
            <a:r>
              <a:rPr lang="en-US" dirty="0" err="1"/>
              <a:t>max_features</a:t>
            </a:r>
            <a:r>
              <a:rPr lang="en-US" dirty="0"/>
              <a:t>=None, </a:t>
            </a:r>
            <a:r>
              <a:rPr lang="en-US" dirty="0" err="1"/>
              <a:t>max_leaf_nodes</a:t>
            </a:r>
            <a:r>
              <a:rPr lang="en-US" dirty="0"/>
              <a:t>=None, </a:t>
            </a:r>
            <a:r>
              <a:rPr lang="en-US" dirty="0" err="1"/>
              <a:t>min_impurity_decrease</a:t>
            </a:r>
            <a:r>
              <a:rPr lang="en-US" dirty="0"/>
              <a:t>=0.0, </a:t>
            </a:r>
            <a:r>
              <a:rPr lang="en-US" dirty="0" err="1"/>
              <a:t>min_impurity_split</a:t>
            </a:r>
            <a:r>
              <a:rPr lang="en-US" dirty="0"/>
              <a:t>=None, </a:t>
            </a:r>
            <a:r>
              <a:rPr lang="en-US" dirty="0" err="1"/>
              <a:t>min_samples_leaf</a:t>
            </a:r>
            <a:r>
              <a:rPr lang="en-US" dirty="0"/>
              <a:t>=50, </a:t>
            </a:r>
            <a:r>
              <a:rPr lang="en-US" dirty="0" err="1"/>
              <a:t>min_samples_split</a:t>
            </a:r>
            <a:r>
              <a:rPr lang="en-US" dirty="0"/>
              <a:t>=2, </a:t>
            </a:r>
            <a:r>
              <a:rPr lang="en-US" dirty="0" err="1"/>
              <a:t>min_weight_fraction_leaf</a:t>
            </a:r>
            <a:r>
              <a:rPr lang="en-US" dirty="0"/>
              <a:t>=0.0, presort=False, </a:t>
            </a:r>
            <a:r>
              <a:rPr lang="en-US" dirty="0" err="1"/>
              <a:t>random_state</a:t>
            </a:r>
            <a:r>
              <a:rPr lang="en-US" dirty="0"/>
              <a:t>=0, splitter='best')</a:t>
            </a:r>
          </a:p>
          <a:p>
            <a:r>
              <a:rPr lang="en-US" dirty="0"/>
              <a:t>AUC - ROC </a:t>
            </a:r>
            <a:r>
              <a:rPr lang="en-US" dirty="0" err="1"/>
              <a:t>gini</a:t>
            </a:r>
            <a:r>
              <a:rPr lang="en-US" dirty="0"/>
              <a:t> : 0.636293062904 </a:t>
            </a:r>
          </a:p>
          <a:p>
            <a:r>
              <a:rPr lang="en-US" dirty="0"/>
              <a:t>AUC - ROC entropy : 0.637417236881</a:t>
            </a:r>
          </a:p>
          <a:p>
            <a:r>
              <a:rPr lang="en-US" dirty="0"/>
              <a:t>The score of the model using 'entropy' is a little bit higher than that using '</a:t>
            </a:r>
            <a:r>
              <a:rPr lang="en-US" dirty="0" err="1"/>
              <a:t>gini</a:t>
            </a:r>
            <a:r>
              <a:rPr lang="en-US" dirty="0"/>
              <a:t> index'.</a:t>
            </a:r>
          </a:p>
          <a:p>
            <a:endParaRPr lang="en-US" dirty="0"/>
          </a:p>
        </p:txBody>
      </p:sp>
    </p:spTree>
    <p:extLst>
      <p:ext uri="{BB962C8B-B14F-4D97-AF65-F5344CB8AC3E}">
        <p14:creationId xmlns:p14="http://schemas.microsoft.com/office/powerpoint/2010/main" val="108057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09967" y="1615685"/>
            <a:ext cx="3951504" cy="2791062"/>
          </a:xfrm>
          <a:prstGeom prst="rect">
            <a:avLst/>
          </a:prstGeom>
        </p:spPr>
      </p:pic>
      <p:sp>
        <p:nvSpPr>
          <p:cNvPr id="5" name="Rectangle 4"/>
          <p:cNvSpPr/>
          <p:nvPr/>
        </p:nvSpPr>
        <p:spPr>
          <a:xfrm>
            <a:off x="3509967" y="810941"/>
            <a:ext cx="4226478" cy="388696"/>
          </a:xfrm>
          <a:prstGeom prst="rect">
            <a:avLst/>
          </a:prstGeom>
        </p:spPr>
        <p:txBody>
          <a:bodyPr wrap="none">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ROC_AUC Curve of Decision tree model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448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building</a:t>
            </a:r>
            <a:endParaRPr lang="en-US" dirty="0"/>
          </a:p>
        </p:txBody>
      </p:sp>
      <p:sp>
        <p:nvSpPr>
          <p:cNvPr id="3" name="Content Placeholder 2"/>
          <p:cNvSpPr>
            <a:spLocks noGrp="1"/>
          </p:cNvSpPr>
          <p:nvPr>
            <p:ph idx="1"/>
          </p:nvPr>
        </p:nvSpPr>
        <p:spPr>
          <a:xfrm>
            <a:off x="2093453" y="1905000"/>
            <a:ext cx="8915400" cy="3777622"/>
          </a:xfrm>
        </p:spPr>
        <p:txBody>
          <a:bodyPr/>
          <a:lstStyle/>
          <a:p>
            <a:r>
              <a:rPr lang="en-US" b="1" dirty="0"/>
              <a:t>Random Forest</a:t>
            </a:r>
          </a:p>
          <a:p>
            <a:pPr algn="just"/>
            <a:r>
              <a:rPr lang="en-US" dirty="0"/>
              <a:t>Random forest is an ensemble tool which takes a subset of observations and a subset of variables to build a decision trees. It builds multiple such decision tree and amalgamate them together to get a more accurate and stable prediction.</a:t>
            </a:r>
          </a:p>
          <a:p>
            <a:endParaRPr lang="en-US" dirty="0"/>
          </a:p>
        </p:txBody>
      </p:sp>
    </p:spTree>
    <p:extLst>
      <p:ext uri="{BB962C8B-B14F-4D97-AF65-F5344CB8AC3E}">
        <p14:creationId xmlns:p14="http://schemas.microsoft.com/office/powerpoint/2010/main" val="2137616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896" y="1406487"/>
            <a:ext cx="8915400" cy="3777622"/>
          </a:xfrm>
        </p:spPr>
        <p:txBody>
          <a:bodyPr>
            <a:normAutofit/>
          </a:bodyPr>
          <a:lstStyle/>
          <a:p>
            <a:r>
              <a:rPr lang="en-US" dirty="0"/>
              <a:t>There are primarily 3 features which can be tuned to improve the predictive power of the model:</a:t>
            </a:r>
          </a:p>
          <a:p>
            <a:pPr marL="0" indent="0">
              <a:buNone/>
            </a:pPr>
            <a:r>
              <a:rPr lang="en-US" dirty="0" smtClean="0"/>
              <a:t>     1</a:t>
            </a:r>
            <a:r>
              <a:rPr lang="en-US" dirty="0"/>
              <a:t>. </a:t>
            </a:r>
            <a:r>
              <a:rPr lang="en-US" dirty="0" err="1" smtClean="0"/>
              <a:t>max_features</a:t>
            </a:r>
            <a:r>
              <a:rPr lang="en-US" dirty="0" smtClean="0"/>
              <a:t>:</a:t>
            </a:r>
          </a:p>
          <a:p>
            <a:pPr marL="0" indent="0">
              <a:buNone/>
            </a:pPr>
            <a:r>
              <a:rPr lang="en-US" dirty="0"/>
              <a:t> </a:t>
            </a:r>
            <a:r>
              <a:rPr lang="en-US" dirty="0" smtClean="0"/>
              <a:t>    2</a:t>
            </a:r>
            <a:r>
              <a:rPr lang="en-US" dirty="0"/>
              <a:t>. </a:t>
            </a:r>
            <a:r>
              <a:rPr lang="en-US" dirty="0" err="1"/>
              <a:t>n_estimators</a:t>
            </a:r>
            <a:r>
              <a:rPr lang="en-US" dirty="0"/>
              <a:t>:</a:t>
            </a:r>
            <a:endParaRPr lang="en-US" b="1" dirty="0"/>
          </a:p>
          <a:p>
            <a:pPr marL="0" indent="0">
              <a:buNone/>
            </a:pPr>
            <a:r>
              <a:rPr lang="en-US" dirty="0" smtClean="0"/>
              <a:t>     3</a:t>
            </a:r>
            <a:r>
              <a:rPr lang="en-US" dirty="0"/>
              <a:t>. </a:t>
            </a:r>
            <a:r>
              <a:rPr lang="en-US" dirty="0" err="1"/>
              <a:t>min_sample_leaf</a:t>
            </a:r>
            <a:r>
              <a:rPr lang="en-US" dirty="0" smtClean="0"/>
              <a:t>:</a:t>
            </a:r>
          </a:p>
          <a:p>
            <a:r>
              <a:rPr lang="en-US" dirty="0"/>
              <a:t>Features which will make the model training easier:</a:t>
            </a:r>
            <a:endParaRPr lang="en-US" b="1" dirty="0"/>
          </a:p>
          <a:p>
            <a:pPr marL="0" indent="0">
              <a:buNone/>
            </a:pPr>
            <a:r>
              <a:rPr lang="en-US" dirty="0" smtClean="0"/>
              <a:t>     1</a:t>
            </a:r>
            <a:r>
              <a:rPr lang="en-US" dirty="0"/>
              <a:t>. </a:t>
            </a:r>
            <a:r>
              <a:rPr lang="en-US" dirty="0" err="1"/>
              <a:t>n_jobs</a:t>
            </a:r>
            <a:r>
              <a:rPr lang="en-US" dirty="0"/>
              <a:t>:</a:t>
            </a:r>
            <a:endParaRPr lang="en-US" b="1" dirty="0"/>
          </a:p>
          <a:p>
            <a:pPr marL="0" indent="0">
              <a:buNone/>
            </a:pPr>
            <a:r>
              <a:rPr lang="en-US" dirty="0" smtClean="0"/>
              <a:t>     2</a:t>
            </a:r>
            <a:r>
              <a:rPr lang="en-US" dirty="0"/>
              <a:t>. </a:t>
            </a:r>
            <a:r>
              <a:rPr lang="en-US" dirty="0" err="1"/>
              <a:t>oob_score</a:t>
            </a:r>
            <a:r>
              <a:rPr lang="en-US" dirty="0"/>
              <a:t>:</a:t>
            </a:r>
            <a:endParaRPr lang="en-US" b="1" dirty="0"/>
          </a:p>
          <a:p>
            <a:pPr marL="0" indent="0">
              <a:buNone/>
            </a:pPr>
            <a:endParaRPr lang="en-US" b="1" dirty="0"/>
          </a:p>
        </p:txBody>
      </p:sp>
    </p:spTree>
    <p:extLst>
      <p:ext uri="{BB962C8B-B14F-4D97-AF65-F5344CB8AC3E}">
        <p14:creationId xmlns:p14="http://schemas.microsoft.com/office/powerpoint/2010/main" val="4251350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pPr algn="just"/>
            <a:r>
              <a:rPr lang="en-US" dirty="0">
                <a:solidFill>
                  <a:schemeClr val="tx1"/>
                </a:solidFill>
              </a:rPr>
              <a:t>Lending Club is a US peer-to-peer lending company, which operates an online lending platform that enables borrowers to obtain a loan, and investors to purchase notes backed by payments made on loans. Lending Club is the world's largest peer-to-peer lending platform. The company claims that $15.98 billion in loans had been originated through its platform up to December 31, 2015.</a:t>
            </a:r>
          </a:p>
          <a:p>
            <a:pPr algn="just"/>
            <a:r>
              <a:rPr lang="en-US" dirty="0">
                <a:solidFill>
                  <a:schemeClr val="tx1"/>
                </a:solidFill>
              </a:rPr>
              <a:t>To find good borrowers is key for the investors in Lending Club to make profit. How to find a good </a:t>
            </a:r>
            <a:r>
              <a:rPr lang="en-US" dirty="0" smtClean="0">
                <a:solidFill>
                  <a:schemeClr val="tx1"/>
                </a:solidFill>
              </a:rPr>
              <a:t>borrowers? </a:t>
            </a:r>
            <a:r>
              <a:rPr lang="en-US" dirty="0">
                <a:solidFill>
                  <a:schemeClr val="tx1"/>
                </a:solidFill>
              </a:rPr>
              <a:t>In other word, how to predict the loan status according to the information of the loan applicants? A predictive model of loan status can help the investors to make a wise decision for the loan applicants and decrease the risk of bad loans.</a:t>
            </a:r>
          </a:p>
          <a:p>
            <a:endParaRPr lang="en-US" dirty="0"/>
          </a:p>
        </p:txBody>
      </p:sp>
    </p:spTree>
    <p:extLst>
      <p:ext uri="{BB962C8B-B14F-4D97-AF65-F5344CB8AC3E}">
        <p14:creationId xmlns:p14="http://schemas.microsoft.com/office/powerpoint/2010/main" val="3023744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0740" y="437002"/>
            <a:ext cx="8915400" cy="3777622"/>
          </a:xfrm>
        </p:spPr>
        <p:txBody>
          <a:bodyPr/>
          <a:lstStyle/>
          <a:p>
            <a:pPr marL="0">
              <a:lnSpc>
                <a:spcPct val="107000"/>
              </a:lnSpc>
              <a:spcBef>
                <a:spcPts val="1050"/>
              </a:spcBef>
            </a:pPr>
            <a:r>
              <a:rPr lang="en-US" sz="2400" b="1" dirty="0">
                <a:solidFill>
                  <a:srgbClr val="000000"/>
                </a:solidFill>
                <a:latin typeface="Times New Roman" panose="02020603050405020304" pitchFamily="18" charset="0"/>
                <a:cs typeface="Times New Roman" panose="02020603050405020304" pitchFamily="18" charset="0"/>
              </a:rPr>
              <a:t>Compare the feature importance</a:t>
            </a:r>
            <a:endParaRPr lang="en-US" sz="2800" b="1" dirty="0">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 </a:t>
            </a: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1)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emp_length</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0.061432</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2)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earliest_cr_line</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0.058367</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3)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revol_util</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0.044979</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4) Rate                           0.040004</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5)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funded_amnt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0.037900</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6)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annual_inc</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0.035266</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7)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0.034621</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8) delinq_2yrs                    0.030147</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9) inq_last_6mths                 0.030045</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0" fontAlgn="base" latinLnBrk="1">
              <a:lnSpc>
                <a:spcPts val="127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mths_since_last_delinq</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0.029514</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3737125" y="3039442"/>
            <a:ext cx="3638095" cy="3533333"/>
          </a:xfrm>
          <a:prstGeom prst="rect">
            <a:avLst/>
          </a:prstGeom>
        </p:spPr>
      </p:pic>
    </p:spTree>
    <p:extLst>
      <p:ext uri="{BB962C8B-B14F-4D97-AF65-F5344CB8AC3E}">
        <p14:creationId xmlns:p14="http://schemas.microsoft.com/office/powerpoint/2010/main" val="2527768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93092" y="1812803"/>
            <a:ext cx="3761905" cy="2657143"/>
          </a:xfrm>
          <a:prstGeom prst="rect">
            <a:avLst/>
          </a:prstGeom>
        </p:spPr>
      </p:pic>
      <p:sp>
        <p:nvSpPr>
          <p:cNvPr id="5" name="Rectangle 4"/>
          <p:cNvSpPr/>
          <p:nvPr/>
        </p:nvSpPr>
        <p:spPr>
          <a:xfrm>
            <a:off x="2926815" y="852559"/>
            <a:ext cx="6096000" cy="658001"/>
          </a:xfrm>
          <a:prstGeom prst="rect">
            <a:avLst/>
          </a:prstGeom>
        </p:spPr>
        <p:txBody>
          <a:bodyPr>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Score the random forest model and plot roc curve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fontAlgn="base" latinLnBrk="1">
              <a:lnSpc>
                <a:spcPts val="127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  0.685429646528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519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building</a:t>
            </a:r>
            <a:endParaRPr lang="en-US" b="1" dirty="0"/>
          </a:p>
        </p:txBody>
      </p:sp>
      <p:sp>
        <p:nvSpPr>
          <p:cNvPr id="3" name="Content Placeholder 2"/>
          <p:cNvSpPr>
            <a:spLocks noGrp="1"/>
          </p:cNvSpPr>
          <p:nvPr>
            <p:ph idx="1"/>
          </p:nvPr>
        </p:nvSpPr>
        <p:spPr>
          <a:xfrm>
            <a:off x="2335824" y="1905000"/>
            <a:ext cx="8915400" cy="3777622"/>
          </a:xfrm>
        </p:spPr>
        <p:txBody>
          <a:bodyPr/>
          <a:lstStyle/>
          <a:p>
            <a:r>
              <a:rPr lang="en-US" b="1" dirty="0"/>
              <a:t>Gradient Boosting Method</a:t>
            </a:r>
            <a:endParaRPr lang="en-US" dirty="0"/>
          </a:p>
          <a:p>
            <a:r>
              <a:rPr lang="en-US" dirty="0">
                <a:solidFill>
                  <a:schemeClr val="tx1"/>
                </a:solidFill>
              </a:rPr>
              <a:t>Gradient boosting is a </a:t>
            </a:r>
            <a:r>
              <a:rPr lang="en-US" dirty="0">
                <a:solidFill>
                  <a:schemeClr val="tx1"/>
                </a:solidFill>
                <a:hlinkClick r:id="rId2" tooltip="Machine learning"/>
              </a:rPr>
              <a:t>machine learning</a:t>
            </a:r>
            <a:r>
              <a:rPr lang="en-US" dirty="0">
                <a:solidFill>
                  <a:schemeClr val="tx1"/>
                </a:solidFill>
              </a:rPr>
              <a:t> technique for </a:t>
            </a:r>
            <a:r>
              <a:rPr lang="en-US" dirty="0">
                <a:solidFill>
                  <a:schemeClr val="tx1"/>
                </a:solidFill>
                <a:hlinkClick r:id="rId3" tooltip="Regression (machine learning)"/>
              </a:rPr>
              <a:t>regression</a:t>
            </a:r>
            <a:r>
              <a:rPr lang="en-US" dirty="0">
                <a:solidFill>
                  <a:schemeClr val="tx1"/>
                </a:solidFill>
              </a:rPr>
              <a:t> and </a:t>
            </a:r>
            <a:r>
              <a:rPr lang="en-US" dirty="0">
                <a:solidFill>
                  <a:schemeClr val="tx1"/>
                </a:solidFill>
                <a:hlinkClick r:id="rId4" tooltip="Classification (machine learning)"/>
              </a:rPr>
              <a:t>classification</a:t>
            </a:r>
            <a:r>
              <a:rPr lang="en-US" dirty="0">
                <a:solidFill>
                  <a:schemeClr val="tx1"/>
                </a:solidFill>
              </a:rPr>
              <a:t> problems, which produces a prediction model in the form of an </a:t>
            </a:r>
            <a:r>
              <a:rPr lang="en-US" dirty="0">
                <a:solidFill>
                  <a:schemeClr val="tx1"/>
                </a:solidFill>
                <a:hlinkClick r:id="rId5" tooltip="Ensemble learning"/>
              </a:rPr>
              <a:t>ensemble</a:t>
            </a:r>
            <a:r>
              <a:rPr lang="en-US" dirty="0">
                <a:solidFill>
                  <a:schemeClr val="tx1"/>
                </a:solidFill>
              </a:rPr>
              <a:t> of weak prediction models, typically </a:t>
            </a:r>
            <a:r>
              <a:rPr lang="en-US" dirty="0">
                <a:solidFill>
                  <a:schemeClr val="tx1"/>
                </a:solidFill>
                <a:hlinkClick r:id="rId6" tooltip="Decision tree learning"/>
              </a:rPr>
              <a:t>decision trees</a:t>
            </a:r>
            <a:r>
              <a:rPr lang="en-US" dirty="0">
                <a:solidFill>
                  <a:schemeClr val="tx1"/>
                </a:solidFill>
              </a:rPr>
              <a:t>. It builds the model in a stage-wise fashion like other </a:t>
            </a:r>
            <a:r>
              <a:rPr lang="en-US" dirty="0">
                <a:solidFill>
                  <a:schemeClr val="tx1"/>
                </a:solidFill>
                <a:hlinkClick r:id="rId7" tooltip="Boosting (meta-algorithm)"/>
              </a:rPr>
              <a:t>boosting</a:t>
            </a:r>
            <a:r>
              <a:rPr lang="en-US" dirty="0">
                <a:solidFill>
                  <a:schemeClr val="tx1"/>
                </a:solidFill>
              </a:rPr>
              <a:t> methods do, and it generalizes them by allowing optimization of an arbitrary </a:t>
            </a:r>
            <a:r>
              <a:rPr lang="en-US" dirty="0">
                <a:solidFill>
                  <a:schemeClr val="tx1"/>
                </a:solidFill>
                <a:hlinkClick r:id="rId8" tooltip="Differentiable function"/>
              </a:rPr>
              <a:t>differentiable</a:t>
            </a:r>
            <a:r>
              <a:rPr lang="en-US" dirty="0">
                <a:solidFill>
                  <a:schemeClr val="tx1"/>
                </a:solidFill>
              </a:rPr>
              <a:t> </a:t>
            </a:r>
            <a:r>
              <a:rPr lang="en-US" dirty="0">
                <a:solidFill>
                  <a:schemeClr val="tx1"/>
                </a:solidFill>
                <a:hlinkClick r:id="rId9" tooltip="Loss function"/>
              </a:rPr>
              <a:t>loss function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817666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4133" y="1736992"/>
            <a:ext cx="8915400" cy="3777622"/>
          </a:xfrm>
        </p:spPr>
        <p:txBody>
          <a:bodyPr>
            <a:normAutofit fontScale="92500"/>
          </a:bodyPr>
          <a:lstStyle/>
          <a:p>
            <a:pPr marL="0" algn="just">
              <a:lnSpc>
                <a:spcPct val="107000"/>
              </a:lnSpc>
              <a:spcBef>
                <a:spcPts val="0"/>
              </a:spcBef>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Let’s consider the important GBM parameters used to improve model performance in Python: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Bef>
                <a:spcPts val="0"/>
              </a:spcBef>
              <a:buNone/>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learning_rate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Lower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values are generally preferred as they make the model robust to the specific</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characteristics of tree and thus allowing it to generalize well. Lower values would require higher number of trees to model all the relations and will be computationally expensive.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number of sequential trees to be modeled. Though GBM is fairly robust at higher number of trees but it can still over fit at a point. Hence, this should be tuned using CV for a particular learning rate.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subsample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0"/>
              </a:spcBef>
              <a:buNone/>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fraction of observations to be selected for each tree. Selection is done by random sampling. Values slightly less than 1 make the model robust by reducing the variance. Typical values ~0.8 generally work fine but can be fine-tuned further.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3398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1925" y="844627"/>
            <a:ext cx="8915400" cy="3777622"/>
          </a:xfrm>
        </p:spPr>
        <p:txBody>
          <a:bodyPr/>
          <a:lstStyle/>
          <a:p>
            <a:r>
              <a:rPr lang="en-US" b="1" dirty="0"/>
              <a:t>Tuning the learning rate</a:t>
            </a:r>
            <a:endParaRPr lang="en-US" dirty="0"/>
          </a:p>
          <a:p>
            <a:pPr fontAlgn="base" latinLnBrk="1"/>
            <a:r>
              <a:rPr lang="en-US" dirty="0"/>
              <a:t>learning rate 0.0001 mean scores: 0.856691087231</a:t>
            </a:r>
          </a:p>
          <a:p>
            <a:pPr fontAlgn="base" latinLnBrk="1"/>
            <a:r>
              <a:rPr lang="en-US" dirty="0"/>
              <a:t>learning rate 0.001 mean scores: 0.856691087231</a:t>
            </a:r>
          </a:p>
          <a:p>
            <a:pPr fontAlgn="base" latinLnBrk="1"/>
            <a:r>
              <a:rPr lang="en-US" dirty="0"/>
              <a:t>learning rate 0.005 mean scores: 0.856691087231</a:t>
            </a:r>
          </a:p>
          <a:p>
            <a:pPr fontAlgn="base" latinLnBrk="1"/>
            <a:r>
              <a:rPr lang="en-US" dirty="0"/>
              <a:t>learning rate 0.01 mean scores: 0.856691087231</a:t>
            </a:r>
          </a:p>
          <a:p>
            <a:pPr fontAlgn="base" latinLnBrk="1"/>
            <a:r>
              <a:rPr lang="en-US" dirty="0"/>
              <a:t>learning rate 0.05 mean scores: 0.856885026801</a:t>
            </a:r>
          </a:p>
          <a:p>
            <a:pPr fontAlgn="base" latinLnBrk="1"/>
            <a:r>
              <a:rPr lang="en-US" dirty="0"/>
              <a:t>learning rate 0.1 mean scores: 0.85705917701</a:t>
            </a:r>
          </a:p>
          <a:p>
            <a:endParaRPr lang="en-US" dirty="0"/>
          </a:p>
        </p:txBody>
      </p:sp>
    </p:spTree>
    <p:extLst>
      <p:ext uri="{BB962C8B-B14F-4D97-AF65-F5344CB8AC3E}">
        <p14:creationId xmlns:p14="http://schemas.microsoft.com/office/powerpoint/2010/main" val="1235362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4439" y="1801787"/>
            <a:ext cx="3761905" cy="2657143"/>
          </a:xfrm>
          <a:prstGeom prst="rect">
            <a:avLst/>
          </a:prstGeom>
        </p:spPr>
      </p:pic>
      <p:sp>
        <p:nvSpPr>
          <p:cNvPr id="5" name="Rectangle 4"/>
          <p:cNvSpPr/>
          <p:nvPr/>
        </p:nvSpPr>
        <p:spPr>
          <a:xfrm>
            <a:off x="3731046" y="650318"/>
            <a:ext cx="6096000" cy="886461"/>
          </a:xfrm>
          <a:prstGeom prst="rect">
            <a:avLst/>
          </a:prstGeom>
        </p:spPr>
        <p:txBody>
          <a:bodyPr>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Scoring</a:t>
            </a: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GBM model</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AUC - ROC : 0.695163508282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29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0912" y="1957330"/>
            <a:ext cx="8915400" cy="4564656"/>
          </a:xfrm>
        </p:spPr>
        <p:txBody>
          <a:bodyPr>
            <a:normAutofit/>
          </a:bodyPr>
          <a:lstStyle/>
          <a:p>
            <a:r>
              <a:rPr lang="en-US" dirty="0"/>
              <a:t>To predict the loan status we tried Decision Tree, Random Forest and Gradient Boost method. We tuned hyper parameters and used cross validation. Finally we increase the ROC_AUC score from 0.64 to 0.70. Gradient Boost method proved to be the best method for the predictive model. </a:t>
            </a:r>
          </a:p>
          <a:p>
            <a:endParaRPr lang="en-US" dirty="0"/>
          </a:p>
          <a:p>
            <a:endParaRPr lang="en-US" dirty="0"/>
          </a:p>
        </p:txBody>
      </p:sp>
    </p:spTree>
    <p:extLst>
      <p:ext uri="{BB962C8B-B14F-4D97-AF65-F5344CB8AC3E}">
        <p14:creationId xmlns:p14="http://schemas.microsoft.com/office/powerpoint/2010/main" val="2378801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7352" y="1637842"/>
            <a:ext cx="8915400" cy="3777622"/>
          </a:xfrm>
        </p:spPr>
        <p:txBody>
          <a:bodyPr/>
          <a:lstStyle/>
          <a:p>
            <a:r>
              <a:rPr lang="en-US" dirty="0"/>
              <a:t>There is still room for the improvement of model performance, however. In the EDA and statistical part we analyzed four features which are employment length, unemployment rate, employment title and home ownership. They all have impacts on the bad loan ratio and statistical testing shows the impact has statistical significance. </a:t>
            </a:r>
          </a:p>
          <a:p>
            <a:pPr marL="0" indent="0">
              <a:buNone/>
            </a:pPr>
            <a:endParaRPr lang="en-US" dirty="0"/>
          </a:p>
        </p:txBody>
      </p:sp>
    </p:spTree>
    <p:extLst>
      <p:ext uri="{BB962C8B-B14F-4D97-AF65-F5344CB8AC3E}">
        <p14:creationId xmlns:p14="http://schemas.microsoft.com/office/powerpoint/2010/main" val="1289969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116" y="1042930"/>
            <a:ext cx="8915400" cy="3777622"/>
          </a:xfrm>
        </p:spPr>
        <p:txBody>
          <a:bodyPr/>
          <a:lstStyle/>
          <a:p>
            <a:r>
              <a:rPr lang="en-US" dirty="0"/>
              <a:t>But from the feather importance analysis we can only see the employment length and unemployment rate are among the top ten important features. The employment title's importance is zero. It is worth to dig deeper for the feature "employment title". For example we can explore more than 10 employment titles and see if it will increase the importance of the feature. Or we can connect employment title with employment length and create a new variable, because the income for a teacher working for ten years will have great difference with a manager working for ten years.</a:t>
            </a:r>
          </a:p>
        </p:txBody>
      </p:sp>
    </p:spTree>
    <p:extLst>
      <p:ext uri="{BB962C8B-B14F-4D97-AF65-F5344CB8AC3E}">
        <p14:creationId xmlns:p14="http://schemas.microsoft.com/office/powerpoint/2010/main" val="2419923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resource</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solidFill>
                  <a:schemeClr val="tx1"/>
                </a:solidFill>
              </a:rPr>
              <a:t>Lending </a:t>
            </a:r>
            <a:r>
              <a:rPr lang="en-US" b="1" dirty="0">
                <a:solidFill>
                  <a:schemeClr val="tx1"/>
                </a:solidFill>
              </a:rPr>
              <a:t>Club Data Set:  </a:t>
            </a:r>
            <a:endParaRPr lang="en-US" dirty="0">
              <a:solidFill>
                <a:schemeClr val="tx1"/>
              </a:solidFill>
            </a:endParaRPr>
          </a:p>
          <a:p>
            <a:pPr marL="0" indent="0">
              <a:buNone/>
            </a:pPr>
            <a:r>
              <a:rPr lang="en-US" u="sng" dirty="0">
                <a:solidFill>
                  <a:schemeClr val="tx1"/>
                </a:solidFill>
              </a:rPr>
              <a:t>https://www.lendingclub.com/info/download-data.action</a:t>
            </a:r>
            <a:endParaRPr lang="en-US" dirty="0">
              <a:solidFill>
                <a:schemeClr val="tx1"/>
              </a:solidFill>
            </a:endParaRPr>
          </a:p>
          <a:p>
            <a:endParaRPr lang="en-US" b="1" dirty="0" smtClean="0">
              <a:solidFill>
                <a:schemeClr val="tx1"/>
              </a:solidFill>
            </a:endParaRPr>
          </a:p>
          <a:p>
            <a:r>
              <a:rPr lang="en-US" b="1" dirty="0" smtClean="0">
                <a:solidFill>
                  <a:schemeClr val="tx1"/>
                </a:solidFill>
              </a:rPr>
              <a:t>Local </a:t>
            </a:r>
            <a:r>
              <a:rPr lang="en-US" b="1" dirty="0">
                <a:solidFill>
                  <a:schemeClr val="tx1"/>
                </a:solidFill>
              </a:rPr>
              <a:t>Area Unemployment Rate in US:  </a:t>
            </a:r>
            <a:endParaRPr lang="en-US" dirty="0">
              <a:solidFill>
                <a:schemeClr val="tx1"/>
              </a:solidFill>
            </a:endParaRPr>
          </a:p>
          <a:p>
            <a:pPr marL="0" indent="0">
              <a:buNone/>
            </a:pPr>
            <a:r>
              <a:rPr lang="en-US" u="sng" dirty="0">
                <a:solidFill>
                  <a:schemeClr val="tx1"/>
                </a:solidFill>
                <a:hlinkClick r:id="rId2"/>
              </a:rPr>
              <a:t>https://www.kaggle.com/jayrav13/unemployment-by-county-us</a:t>
            </a:r>
            <a:endParaRPr lang="en-US" dirty="0">
              <a:solidFill>
                <a:schemeClr val="tx1"/>
              </a:solidFill>
            </a:endParaRPr>
          </a:p>
          <a:p>
            <a:pPr marL="0" indent="0">
              <a:buNone/>
            </a:pPr>
            <a:r>
              <a:rPr lang="en-US" u="sng" dirty="0">
                <a:solidFill>
                  <a:schemeClr val="tx1"/>
                </a:solidFill>
                <a:hlinkClick r:id="rId3"/>
              </a:rPr>
              <a:t>https://www.gaslampmedia.com/download-zip-code-latitude-longitude-city-state-county-csv</a:t>
            </a:r>
            <a:r>
              <a:rPr lang="en-US" u="sng" dirty="0" smtClean="0">
                <a:solidFill>
                  <a:schemeClr val="tx1"/>
                </a:solidFill>
                <a:hlinkClick r:id="rId3"/>
              </a:rPr>
              <a:t>/</a:t>
            </a:r>
            <a:endParaRPr lang="en-US" u="sng" dirty="0" smtClean="0">
              <a:solidFill>
                <a:schemeClr val="tx1"/>
              </a:solidFill>
            </a:endParaRPr>
          </a:p>
          <a:p>
            <a:pPr marL="0" indent="0">
              <a:buNone/>
            </a:pPr>
            <a:r>
              <a:rPr lang="en-US" dirty="0" smtClean="0"/>
              <a:t>https</a:t>
            </a:r>
            <a:r>
              <a:rPr lang="en-US" dirty="0"/>
              <a:t>://github.com/liyepeng/Spring-Board-Data-Science-   </a:t>
            </a:r>
            <a:r>
              <a:rPr lang="en-US" dirty="0" smtClean="0"/>
              <a:t>Track/blob/master/Lending%20Club%20project/Three_state_unemploy.csv</a:t>
            </a:r>
          </a:p>
          <a:p>
            <a:pPr marL="0" indent="0">
              <a:buNone/>
            </a:pPr>
            <a:endParaRPr lang="en-US" dirty="0" smtClean="0"/>
          </a:p>
          <a:p>
            <a:endParaRPr lang="en-US" dirty="0">
              <a:solidFill>
                <a:schemeClr val="tx1"/>
              </a:solidFill>
            </a:endParaRPr>
          </a:p>
          <a:p>
            <a:endParaRPr lang="en-US" dirty="0"/>
          </a:p>
        </p:txBody>
      </p:sp>
    </p:spTree>
    <p:extLst>
      <p:ext uri="{BB962C8B-B14F-4D97-AF65-F5344CB8AC3E}">
        <p14:creationId xmlns:p14="http://schemas.microsoft.com/office/powerpoint/2010/main" val="3778378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a:t>
            </a:r>
            <a:r>
              <a:rPr lang="en-US" b="1" dirty="0" smtClean="0"/>
              <a:t>variable</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rPr>
              <a:t>The </a:t>
            </a:r>
            <a:r>
              <a:rPr lang="en-US" dirty="0">
                <a:solidFill>
                  <a:schemeClr val="tx1"/>
                </a:solidFill>
              </a:rPr>
              <a:t>target variable in the project is loan status. </a:t>
            </a:r>
            <a:endParaRPr lang="en-US" dirty="0" smtClean="0">
              <a:solidFill>
                <a:schemeClr val="tx1"/>
              </a:solidFill>
            </a:endParaRPr>
          </a:p>
          <a:p>
            <a:pPr algn="just"/>
            <a:r>
              <a:rPr lang="en-US" dirty="0" smtClean="0">
                <a:solidFill>
                  <a:schemeClr val="tx1"/>
                </a:solidFill>
              </a:rPr>
              <a:t>There </a:t>
            </a:r>
            <a:r>
              <a:rPr lang="en-US" dirty="0">
                <a:solidFill>
                  <a:schemeClr val="tx1"/>
                </a:solidFill>
              </a:rPr>
              <a:t>are 7 types of loan status. </a:t>
            </a:r>
            <a:endParaRPr lang="en-US" dirty="0" smtClean="0">
              <a:solidFill>
                <a:schemeClr val="tx1"/>
              </a:solidFill>
            </a:endParaRPr>
          </a:p>
          <a:p>
            <a:pPr algn="just"/>
            <a:r>
              <a:rPr lang="en-US" dirty="0" smtClean="0">
                <a:solidFill>
                  <a:schemeClr val="tx1"/>
                </a:solidFill>
              </a:rPr>
              <a:t>Among </a:t>
            </a:r>
            <a:r>
              <a:rPr lang="en-US" dirty="0">
                <a:solidFill>
                  <a:schemeClr val="tx1"/>
                </a:solidFill>
              </a:rPr>
              <a:t>them 'Current', 'Fully Paid' and 'in grace period' mean that the lenders are paying the loan on time or have already paid the loan off. So these three status are called 'good loan</a:t>
            </a:r>
            <a:r>
              <a:rPr lang="en-US" dirty="0" smtClean="0">
                <a:solidFill>
                  <a:schemeClr val="tx1"/>
                </a:solidFill>
              </a:rPr>
              <a:t>'.</a:t>
            </a:r>
          </a:p>
          <a:p>
            <a:pPr algn="just"/>
            <a:r>
              <a:rPr lang="en-US" dirty="0" smtClean="0">
                <a:solidFill>
                  <a:schemeClr val="tx1"/>
                </a:solidFill>
              </a:rPr>
              <a:t> </a:t>
            </a:r>
            <a:r>
              <a:rPr lang="en-US" dirty="0">
                <a:solidFill>
                  <a:schemeClr val="tx1"/>
                </a:solidFill>
              </a:rPr>
              <a:t>T</a:t>
            </a:r>
            <a:r>
              <a:rPr lang="en-US" dirty="0" smtClean="0">
                <a:solidFill>
                  <a:schemeClr val="tx1"/>
                </a:solidFill>
              </a:rPr>
              <a:t>he </a:t>
            </a:r>
            <a:r>
              <a:rPr lang="en-US" dirty="0">
                <a:solidFill>
                  <a:schemeClr val="tx1"/>
                </a:solidFill>
              </a:rPr>
              <a:t>rest four status mean the lenders have delayed the payment more than 15 days or even have no ability to make any payment at all. These four status are called 'bad loan'.</a:t>
            </a:r>
          </a:p>
          <a:p>
            <a:endParaRPr lang="en-US" dirty="0"/>
          </a:p>
        </p:txBody>
      </p:sp>
    </p:spTree>
    <p:extLst>
      <p:ext uri="{BB962C8B-B14F-4D97-AF65-F5344CB8AC3E}">
        <p14:creationId xmlns:p14="http://schemas.microsoft.com/office/powerpoint/2010/main" val="3874064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wrangling</a:t>
            </a:r>
            <a:r>
              <a:rPr lang="en-US" dirty="0"/>
              <a:t/>
            </a:r>
            <a:br>
              <a:rPr lang="en-US" dirty="0"/>
            </a:br>
            <a:endParaRPr lang="en-US" dirty="0"/>
          </a:p>
        </p:txBody>
      </p:sp>
      <p:sp>
        <p:nvSpPr>
          <p:cNvPr id="3" name="Content Placeholder 2"/>
          <p:cNvSpPr>
            <a:spLocks noGrp="1"/>
          </p:cNvSpPr>
          <p:nvPr>
            <p:ph idx="1"/>
          </p:nvPr>
        </p:nvSpPr>
        <p:spPr>
          <a:xfrm>
            <a:off x="2589212" y="1558345"/>
            <a:ext cx="8782833" cy="4352878"/>
          </a:xfrm>
        </p:spPr>
        <p:txBody>
          <a:bodyPr>
            <a:normAutofit/>
          </a:bodyPr>
          <a:lstStyle/>
          <a:p>
            <a:pPr marL="0" indent="0" algn="just">
              <a:buNone/>
            </a:pPr>
            <a:r>
              <a:rPr lang="en-US" b="1" dirty="0"/>
              <a:t>a. Data wrangling of unemployment rate data sets 2015</a:t>
            </a:r>
            <a:endParaRPr lang="en-US" dirty="0"/>
          </a:p>
          <a:p>
            <a:pPr algn="just"/>
            <a:r>
              <a:rPr lang="en-US" dirty="0" smtClean="0"/>
              <a:t>changing </a:t>
            </a:r>
            <a:r>
              <a:rPr lang="en-US" dirty="0"/>
              <a:t>states name to </a:t>
            </a:r>
            <a:r>
              <a:rPr lang="en-US" dirty="0" smtClean="0"/>
              <a:t>abbreviation</a:t>
            </a:r>
          </a:p>
          <a:p>
            <a:pPr algn="just"/>
            <a:r>
              <a:rPr lang="en-US" dirty="0" smtClean="0"/>
              <a:t>adding </a:t>
            </a:r>
            <a:r>
              <a:rPr lang="en-US" dirty="0"/>
              <a:t>missing </a:t>
            </a:r>
            <a:r>
              <a:rPr lang="en-US" dirty="0" smtClean="0"/>
              <a:t>states unemployment </a:t>
            </a:r>
            <a:r>
              <a:rPr lang="en-US" dirty="0"/>
              <a:t>information </a:t>
            </a:r>
            <a:endParaRPr lang="en-US" dirty="0" smtClean="0"/>
          </a:p>
          <a:p>
            <a:pPr algn="just"/>
            <a:r>
              <a:rPr lang="en-US" dirty="0"/>
              <a:t>making the counties' name match in both data a and data </a:t>
            </a:r>
            <a:r>
              <a:rPr lang="en-US" dirty="0" smtClean="0"/>
              <a:t>c</a:t>
            </a:r>
          </a:p>
          <a:p>
            <a:pPr marL="0" indent="0" algn="just">
              <a:buNone/>
            </a:pPr>
            <a:r>
              <a:rPr lang="en-US" b="1" dirty="0" smtClean="0"/>
              <a:t>b. Data wrangling for lending club data set</a:t>
            </a:r>
            <a:endParaRPr lang="en-US" dirty="0" smtClean="0"/>
          </a:p>
          <a:p>
            <a:pPr algn="just"/>
            <a:r>
              <a:rPr lang="en-US" dirty="0" smtClean="0"/>
              <a:t>1. Filling blank with '</a:t>
            </a:r>
            <a:r>
              <a:rPr lang="en-US" dirty="0" err="1" smtClean="0"/>
              <a:t>NaN</a:t>
            </a:r>
            <a:r>
              <a:rPr lang="en-US" dirty="0" smtClean="0"/>
              <a:t>'. </a:t>
            </a:r>
          </a:p>
          <a:p>
            <a:pPr algn="just"/>
            <a:r>
              <a:rPr lang="en-US" dirty="0" smtClean="0"/>
              <a:t>2. Deleting blank columns, deleting post loan and hard ship variables.</a:t>
            </a:r>
          </a:p>
          <a:p>
            <a:pPr algn="just"/>
            <a:r>
              <a:rPr lang="en-US" dirty="0" smtClean="0"/>
              <a:t>4. Data format wrangling: get rid of '%',.</a:t>
            </a:r>
          </a:p>
          <a:p>
            <a:pPr algn="just"/>
            <a:r>
              <a:rPr lang="en-US" dirty="0" smtClean="0"/>
              <a:t>5. Feature engineering: There are more than 100000 categories for ‘</a:t>
            </a:r>
            <a:r>
              <a:rPr lang="en-US" dirty="0" err="1" smtClean="0"/>
              <a:t>emp_title</a:t>
            </a:r>
            <a:r>
              <a:rPr lang="en-US" dirty="0" smtClean="0"/>
              <a:t>’ variable. I choose top ten titles and create 10 dummy variables so it can be used in EDA and model building.</a:t>
            </a:r>
          </a:p>
          <a:p>
            <a:pPr marL="0" indent="0">
              <a:buNone/>
            </a:pPr>
            <a:endParaRPr lang="en-US" dirty="0"/>
          </a:p>
        </p:txBody>
      </p:sp>
    </p:spTree>
    <p:extLst>
      <p:ext uri="{BB962C8B-B14F-4D97-AF65-F5344CB8AC3E}">
        <p14:creationId xmlns:p14="http://schemas.microsoft.com/office/powerpoint/2010/main" val="50586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Explanatory Data Analysis</a:t>
            </a:r>
            <a:br>
              <a:rPr lang="en-US" b="1" dirty="0"/>
            </a:br>
            <a:endParaRPr lang="en-US" dirty="0"/>
          </a:p>
        </p:txBody>
      </p:sp>
      <p:pic>
        <p:nvPicPr>
          <p:cNvPr id="5" name="Picture 4"/>
          <p:cNvPicPr>
            <a:picLocks noChangeAspect="1"/>
          </p:cNvPicPr>
          <p:nvPr/>
        </p:nvPicPr>
        <p:blipFill>
          <a:blip r:embed="rId2"/>
          <a:stretch>
            <a:fillRect/>
          </a:stretch>
        </p:blipFill>
        <p:spPr>
          <a:xfrm>
            <a:off x="3684946" y="2362199"/>
            <a:ext cx="3790476" cy="2409524"/>
          </a:xfrm>
          <a:prstGeom prst="rect">
            <a:avLst/>
          </a:prstGeom>
        </p:spPr>
      </p:pic>
      <p:sp>
        <p:nvSpPr>
          <p:cNvPr id="6" name="Rectangle 5"/>
          <p:cNvSpPr/>
          <p:nvPr/>
        </p:nvSpPr>
        <p:spPr>
          <a:xfrm>
            <a:off x="3438761" y="1710652"/>
            <a:ext cx="4901983" cy="388696"/>
          </a:xfrm>
          <a:prstGeom prst="rect">
            <a:avLst/>
          </a:prstGeom>
        </p:spPr>
        <p:txBody>
          <a:bodyPr wrap="none">
            <a:spAutoFit/>
          </a:bodyPr>
          <a:lstStyle/>
          <a:p>
            <a:pPr>
              <a:lnSpc>
                <a:spcPct val="107000"/>
              </a:lnSpc>
              <a:spcBef>
                <a:spcPts val="1050"/>
              </a:spcBef>
            </a:pPr>
            <a:r>
              <a:rPr lang="en-US" b="1" dirty="0">
                <a:solidFill>
                  <a:srgbClr val="000000"/>
                </a:solidFill>
                <a:latin typeface="Times New Roman" panose="02020603050405020304" pitchFamily="18" charset="0"/>
                <a:cs typeface="Times New Roman" panose="02020603050405020304" pitchFamily="18" charset="0"/>
              </a:rPr>
              <a:t>How many good loans and bad loans are there? </a:t>
            </a:r>
            <a:endParaRPr lang="en-US" sz="2000" b="1"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2745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13800" y="1785040"/>
            <a:ext cx="4219048" cy="2409524"/>
          </a:xfrm>
          <a:prstGeom prst="rect">
            <a:avLst/>
          </a:prstGeom>
        </p:spPr>
      </p:pic>
      <p:sp>
        <p:nvSpPr>
          <p:cNvPr id="6" name="Rectangle 5"/>
          <p:cNvSpPr/>
          <p:nvPr/>
        </p:nvSpPr>
        <p:spPr>
          <a:xfrm>
            <a:off x="3651323" y="924072"/>
            <a:ext cx="4012637" cy="388696"/>
          </a:xfrm>
          <a:prstGeom prst="rect">
            <a:avLst/>
          </a:prstGeom>
        </p:spPr>
        <p:txBody>
          <a:bodyPr wrap="none">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loan amount and employment title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108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1010" y="1271680"/>
            <a:ext cx="4055597" cy="374077"/>
          </a:xfrm>
          <a:prstGeom prst="rect">
            <a:avLst/>
          </a:prstGeom>
        </p:spPr>
        <p:txBody>
          <a:bodyPr wrap="none">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bad </a:t>
            </a:r>
            <a:r>
              <a:rPr lang="en-US"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loans for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different occupations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332522" y="1693250"/>
            <a:ext cx="7238533" cy="3028201"/>
          </a:xfrm>
          <a:prstGeom prst="rect">
            <a:avLst/>
          </a:prstGeom>
        </p:spPr>
      </p:pic>
      <p:sp>
        <p:nvSpPr>
          <p:cNvPr id="6" name="Rectangle 5"/>
          <p:cNvSpPr/>
          <p:nvPr/>
        </p:nvSpPr>
        <p:spPr>
          <a:xfrm>
            <a:off x="3275577" y="4816437"/>
            <a:ext cx="6096000" cy="461665"/>
          </a:xfrm>
          <a:prstGeom prst="rect">
            <a:avLst/>
          </a:prstGeom>
        </p:spPr>
        <p:txBody>
          <a:bodyPr>
            <a:spAutoFit/>
          </a:bodyPr>
          <a:lstStyle/>
          <a:p>
            <a:pPr algn="just"/>
            <a:r>
              <a:rPr lang="en-US" sz="1200" dirty="0" smtClean="0">
                <a:solidFill>
                  <a:srgbClr val="000000"/>
                </a:solidFill>
                <a:latin typeface="Times New Roman" panose="02020603050405020304" pitchFamily="18" charset="0"/>
                <a:ea typeface="Times New Roman" panose="02020603050405020304" pitchFamily="18" charset="0"/>
              </a:rPr>
              <a:t>Chi </a:t>
            </a:r>
            <a:r>
              <a:rPr lang="en-US" sz="1200" dirty="0">
                <a:solidFill>
                  <a:srgbClr val="000000"/>
                </a:solidFill>
                <a:latin typeface="Times New Roman" panose="02020603050405020304" pitchFamily="18" charset="0"/>
                <a:ea typeface="Times New Roman" panose="02020603050405020304" pitchFamily="18" charset="0"/>
              </a:rPr>
              <a:t>square test for the loan status and employment title</a:t>
            </a:r>
            <a:endParaRPr lang="en-US" sz="1200" dirty="0">
              <a:latin typeface="Times New Roman" panose="02020603050405020304" pitchFamily="18" charset="0"/>
              <a:ea typeface="Times New Roman" panose="02020603050405020304" pitchFamily="18" charset="0"/>
            </a:endParaRPr>
          </a:p>
          <a:p>
            <a:pPr algn="just"/>
            <a:r>
              <a:rPr lang="en-US" sz="1200" dirty="0" err="1" smtClean="0">
                <a:solidFill>
                  <a:srgbClr val="000000"/>
                </a:solidFill>
                <a:latin typeface="Times New Roman" panose="02020603050405020304" pitchFamily="18" charset="0"/>
                <a:ea typeface="Times New Roman" panose="02020603050405020304" pitchFamily="18" charset="0"/>
              </a:rPr>
              <a:t>chi_squared_stat</a:t>
            </a:r>
            <a:r>
              <a:rPr lang="en-US" sz="1200" dirty="0">
                <a:solidFill>
                  <a:srgbClr val="000000"/>
                </a:solidFill>
                <a:latin typeface="Times New Roman" panose="02020603050405020304" pitchFamily="18" charset="0"/>
                <a:ea typeface="Times New Roman" panose="02020603050405020304" pitchFamily="18" charset="0"/>
              </a:rPr>
              <a:t>: 269.3  Critical value: 21.0260698175  P value: 0.0</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42422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8835" y="1785339"/>
            <a:ext cx="6000117" cy="2364630"/>
          </a:xfrm>
          <a:prstGeom prst="rect">
            <a:avLst/>
          </a:prstGeom>
        </p:spPr>
      </p:pic>
      <p:sp>
        <p:nvSpPr>
          <p:cNvPr id="5" name="Rectangle 4"/>
          <p:cNvSpPr/>
          <p:nvPr/>
        </p:nvSpPr>
        <p:spPr>
          <a:xfrm>
            <a:off x="3149198" y="1154642"/>
            <a:ext cx="5893601" cy="388696"/>
          </a:xfrm>
          <a:prstGeom prst="rect">
            <a:avLst/>
          </a:prstGeom>
        </p:spPr>
        <p:txBody>
          <a:bodyPr wrap="none">
            <a:spAutoFit/>
          </a:bodyPr>
          <a:lstStyle/>
          <a:p>
            <a:pPr>
              <a:lnSpc>
                <a:spcPct val="107000"/>
              </a:lnSpc>
              <a:spcAft>
                <a:spcPts val="8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relationship between loan status and home ownership</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3238919" y="4253804"/>
            <a:ext cx="6096000" cy="461665"/>
          </a:xfrm>
          <a:prstGeom prst="rect">
            <a:avLst/>
          </a:prstGeom>
        </p:spPr>
        <p:txBody>
          <a:bodyPr>
            <a:spAutoFit/>
          </a:bodyPr>
          <a:lstStyle/>
          <a:p>
            <a:pPr algn="just">
              <a:spcBef>
                <a:spcPts val="1050"/>
              </a:spcBef>
            </a:pPr>
            <a:r>
              <a:rPr lang="en-US" sz="1200" dirty="0" smtClean="0">
                <a:solidFill>
                  <a:srgbClr val="000000"/>
                </a:solidFill>
                <a:latin typeface="Times New Roman" panose="02020603050405020304" pitchFamily="18" charset="0"/>
                <a:ea typeface="Times New Roman" panose="02020603050405020304" pitchFamily="18" charset="0"/>
              </a:rPr>
              <a:t>Chi </a:t>
            </a:r>
            <a:r>
              <a:rPr lang="en-US" sz="1200" dirty="0">
                <a:solidFill>
                  <a:srgbClr val="000000"/>
                </a:solidFill>
                <a:latin typeface="Times New Roman" panose="02020603050405020304" pitchFamily="18" charset="0"/>
                <a:ea typeface="Times New Roman" panose="02020603050405020304" pitchFamily="18" charset="0"/>
              </a:rPr>
              <a:t>square test for loan status and home ownership</a:t>
            </a:r>
            <a:endParaRPr lang="en-US" sz="1200" dirty="0">
              <a:latin typeface="Times New Roman" panose="02020603050405020304" pitchFamily="18" charset="0"/>
              <a:ea typeface="Times New Roman" panose="02020603050405020304" pitchFamily="18" charset="0"/>
            </a:endParaRPr>
          </a:p>
          <a:p>
            <a:pPr algn="just"/>
            <a:r>
              <a:rPr lang="en-US" sz="1200" dirty="0" err="1" smtClean="0">
                <a:solidFill>
                  <a:srgbClr val="000000"/>
                </a:solidFill>
                <a:latin typeface="Times New Roman" panose="02020603050405020304" pitchFamily="18" charset="0"/>
                <a:ea typeface="Times New Roman" panose="02020603050405020304" pitchFamily="18" charset="0"/>
              </a:rPr>
              <a:t>chi_squared_stat</a:t>
            </a:r>
            <a:r>
              <a:rPr lang="en-US" sz="1200" dirty="0">
                <a:solidFill>
                  <a:srgbClr val="000000"/>
                </a:solidFill>
                <a:latin typeface="Times New Roman" panose="02020603050405020304" pitchFamily="18" charset="0"/>
                <a:ea typeface="Times New Roman" panose="02020603050405020304" pitchFamily="18" charset="0"/>
              </a:rPr>
              <a:t>: 1692.8  Critical value: 11.0704976935  P value: 0.0</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836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892</TotalTime>
  <Words>1358</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Courier New</vt:lpstr>
      <vt:lpstr>Helvetica</vt:lpstr>
      <vt:lpstr>Times New Roman</vt:lpstr>
      <vt:lpstr>Wingdings 3</vt:lpstr>
      <vt:lpstr>Wisp</vt:lpstr>
      <vt:lpstr> Capstone Project I                </vt:lpstr>
      <vt:lpstr>Introduction</vt:lpstr>
      <vt:lpstr>Data resource </vt:lpstr>
      <vt:lpstr>Target variable</vt:lpstr>
      <vt:lpstr>Data wrangling </vt:lpstr>
      <vt:lpstr>Explanatory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vt:lpstr>
      <vt:lpstr>PowerPoint Presentation</vt:lpstr>
      <vt:lpstr>PowerPoint Presentation</vt:lpstr>
      <vt:lpstr>PowerPoint Presentation</vt:lpstr>
      <vt:lpstr>Model building</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I                </dc:title>
  <dc:creator>yepeng li</dc:creator>
  <cp:lastModifiedBy>yepeng li</cp:lastModifiedBy>
  <cp:revision>30</cp:revision>
  <dcterms:created xsi:type="dcterms:W3CDTF">2018-01-29T02:56:03Z</dcterms:created>
  <dcterms:modified xsi:type="dcterms:W3CDTF">2018-01-29T17:48:31Z</dcterms:modified>
</cp:coreProperties>
</file>