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89" r:id="rId3"/>
    <p:sldId id="314" r:id="rId4"/>
    <p:sldId id="290" r:id="rId5"/>
    <p:sldId id="322" r:id="rId6"/>
    <p:sldId id="315" r:id="rId7"/>
    <p:sldId id="335" r:id="rId8"/>
    <p:sldId id="323" r:id="rId9"/>
    <p:sldId id="295" r:id="rId10"/>
    <p:sldId id="330" r:id="rId11"/>
    <p:sldId id="324" r:id="rId12"/>
    <p:sldId id="316" r:id="rId13"/>
    <p:sldId id="321" r:id="rId14"/>
    <p:sldId id="325" r:id="rId15"/>
    <p:sldId id="326" r:id="rId16"/>
    <p:sldId id="331" r:id="rId17"/>
    <p:sldId id="327" r:id="rId18"/>
    <p:sldId id="332" r:id="rId19"/>
    <p:sldId id="328" r:id="rId20"/>
    <p:sldId id="334" r:id="rId21"/>
    <p:sldId id="333" r:id="rId22"/>
    <p:sldId id="317" r:id="rId23"/>
    <p:sldId id="329" r:id="rId24"/>
    <p:sldId id="320" r:id="rId25"/>
    <p:sldId id="277" r:id="rId26"/>
    <p:sldId id="319" r:id="rId27"/>
    <p:sldId id="310" r:id="rId28"/>
    <p:sldId id="298" r:id="rId29"/>
    <p:sldId id="304" r:id="rId30"/>
    <p:sldId id="297" r:id="rId3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27" autoAdjust="0"/>
    <p:restoredTop sz="87407" autoAdjust="0"/>
  </p:normalViewPr>
  <p:slideViewPr>
    <p:cSldViewPr>
      <p:cViewPr varScale="1">
        <p:scale>
          <a:sx n="78" d="100"/>
          <a:sy n="78" d="100"/>
        </p:scale>
        <p:origin x="-936"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8" d="100"/>
          <a:sy n="78" d="100"/>
        </p:scale>
        <p:origin x="-263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0" hangingPunct="0">
              <a:defRPr sz="1200"/>
            </a:lvl1pPr>
          </a:lstStyle>
          <a:p>
            <a:pPr>
              <a:defRPr/>
            </a:pPr>
            <a:fld id="{A6E6BE3C-BC01-41D2-9BD0-46F702FA4185}" type="datetimeFigureOut">
              <a:rPr lang="zh-CN" altLang="en-US"/>
              <a:pPr>
                <a:defRPr/>
              </a:pPr>
              <a:t>2016/11/15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0" hangingPunct="0">
              <a:defRPr sz="1200"/>
            </a:lvl1pPr>
          </a:lstStyle>
          <a:p>
            <a:pPr>
              <a:defRPr/>
            </a:pPr>
            <a:fld id="{8FB0F501-7CB9-42EB-8A2D-4F95A801B226}" type="slidenum">
              <a:rPr lang="zh-CN" altLang="en-US"/>
              <a:pPr>
                <a:defRPr/>
              </a:pPr>
              <a:t>‹#›</a:t>
            </a:fld>
            <a:endParaRPr lang="zh-CN" altLang="en-US"/>
          </a:p>
        </p:txBody>
      </p:sp>
    </p:spTree>
    <p:extLst>
      <p:ext uri="{BB962C8B-B14F-4D97-AF65-F5344CB8AC3E}">
        <p14:creationId xmlns:p14="http://schemas.microsoft.com/office/powerpoint/2010/main" val="1507437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0" hangingPunct="0">
              <a:defRPr sz="1200">
                <a:ea typeface="宋体" panose="02010600030101010101" pitchFamily="2" charset="-122"/>
              </a:defRPr>
            </a:lvl1pPr>
          </a:lstStyle>
          <a:p>
            <a:pPr>
              <a:defRPr/>
            </a:pPr>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0" hangingPunct="0">
              <a:defRPr sz="1200">
                <a:ea typeface="宋体" panose="02010600030101010101" pitchFamily="2" charset="-122"/>
              </a:defRPr>
            </a:lvl1pPr>
          </a:lstStyle>
          <a:p>
            <a:pPr>
              <a:defRPr/>
            </a:pPr>
            <a:fld id="{47FA73C1-C114-4F91-975F-CC908E8E2BE9}" type="datetimeFigureOut">
              <a:rPr lang="en-US"/>
              <a:pPr>
                <a:defRPr/>
              </a:pPr>
              <a:t>11/15/2016</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US" noProof="0"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0" hangingPunct="0">
              <a:defRPr sz="1200">
                <a:ea typeface="宋体" panose="02010600030101010101" pitchFamily="2" charset="-122"/>
              </a:defRPr>
            </a:lvl1pPr>
          </a:lstStyle>
          <a:p>
            <a:pPr>
              <a:defRPr/>
            </a:pPr>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30EA1DB-8E23-4FC8-B260-E53CBE3DEC7C}" type="slidenum">
              <a:rPr lang="en-US"/>
              <a:pPr>
                <a:defRPr/>
              </a:pPr>
              <a:t>‹#›</a:t>
            </a:fld>
            <a:endParaRPr lang="en-US"/>
          </a:p>
        </p:txBody>
      </p:sp>
    </p:spTree>
    <p:extLst>
      <p:ext uri="{BB962C8B-B14F-4D97-AF65-F5344CB8AC3E}">
        <p14:creationId xmlns:p14="http://schemas.microsoft.com/office/powerpoint/2010/main" val="10483427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p:cNvSpPr>
          <p:nvPr>
            <p:ph type="sldImg"/>
          </p:nvPr>
        </p:nvSpPr>
        <p:spPr bwMode="auto">
          <a:noFill/>
          <a:ln>
            <a:solidFill>
              <a:srgbClr val="000000"/>
            </a:solidFill>
            <a:miter lim="800000"/>
            <a:headEnd/>
            <a:tailEnd/>
          </a:ln>
        </p:spPr>
      </p:sp>
      <p:sp>
        <p:nvSpPr>
          <p:cNvPr id="1331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dirty="0" smtClean="0"/>
              <a:t>尊敬的各位评委老师，上午好！我是六号答辩人李玉国。我开题答辩的题目是以边为中心的异步分布式图处理模型与框架研究。指导老师是张岩峰教授。</a:t>
            </a:r>
          </a:p>
        </p:txBody>
      </p:sp>
      <p:sp>
        <p:nvSpPr>
          <p:cNvPr id="13315" name="灯片编号占位符 3"/>
          <p:cNvSpPr>
            <a:spLocks noGrp="1"/>
          </p:cNvSpPr>
          <p:nvPr>
            <p:ph type="sldNum" sz="quarter" idx="5"/>
          </p:nvPr>
        </p:nvSpPr>
        <p:spPr bwMode="auto">
          <a:noFill/>
          <a:ln>
            <a:miter lim="800000"/>
            <a:headEnd/>
            <a:tailEnd/>
          </a:ln>
        </p:spPr>
        <p:txBody>
          <a:bodyPr/>
          <a:lstStyle/>
          <a:p>
            <a:fld id="{58D713E9-3C4B-4C27-8C01-3EE5C445FD87}" type="slidenum">
              <a:rPr lang="en-US" altLang="zh-CN" smtClean="0"/>
              <a:pPr/>
              <a:t>1</a:t>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p:cNvSpPr>
          <p:nvPr>
            <p:ph type="sldImg"/>
          </p:nvPr>
        </p:nvSpPr>
        <p:spPr bwMode="auto">
          <a:noFill/>
          <a:ln>
            <a:solidFill>
              <a:srgbClr val="000000"/>
            </a:solidFill>
            <a:miter lim="800000"/>
            <a:headEnd/>
            <a:tailEnd/>
          </a:ln>
        </p:spPr>
      </p:sp>
      <p:sp>
        <p:nvSpPr>
          <p:cNvPr id="481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第二个研究内容是，设计高效的计算模型。首先，我们来看一下</a:t>
            </a:r>
            <a:r>
              <a:rPr lang="en-US" altLang="zh-CN" smtClean="0"/>
              <a:t>PowerGraph</a:t>
            </a:r>
            <a:r>
              <a:rPr lang="zh-CN" altLang="en-US" smtClean="0"/>
              <a:t>中的计算模型，在</a:t>
            </a:r>
            <a:r>
              <a:rPr lang="en-US" altLang="zh-CN" smtClean="0"/>
              <a:t>gather</a:t>
            </a:r>
            <a:r>
              <a:rPr lang="zh-CN" altLang="en-US" smtClean="0"/>
              <a:t>阶段，</a:t>
            </a:r>
            <a:r>
              <a:rPr lang="en-US" altLang="zh-CN" smtClean="0"/>
              <a:t>mirror</a:t>
            </a:r>
            <a:r>
              <a:rPr lang="zh-CN" altLang="en-US" smtClean="0"/>
              <a:t>顶点</a:t>
            </a:r>
            <a:r>
              <a:rPr lang="en-US" altLang="zh-CN" smtClean="0"/>
              <a:t>A</a:t>
            </a:r>
            <a:r>
              <a:rPr lang="zh-CN" altLang="en-US" smtClean="0"/>
              <a:t>和</a:t>
            </a:r>
            <a:r>
              <a:rPr lang="en-US" altLang="zh-CN" smtClean="0"/>
              <a:t>master</a:t>
            </a:r>
            <a:r>
              <a:rPr lang="zh-CN" altLang="en-US" smtClean="0"/>
              <a:t>顶点</a:t>
            </a:r>
            <a:r>
              <a:rPr lang="en-US" altLang="zh-CN" smtClean="0"/>
              <a:t>A</a:t>
            </a:r>
            <a:r>
              <a:rPr lang="zh-CN" altLang="en-US" smtClean="0"/>
              <a:t>并行执行；</a:t>
            </a:r>
            <a:r>
              <a:rPr lang="en-US" altLang="zh-CN" smtClean="0"/>
              <a:t>gather</a:t>
            </a:r>
            <a:r>
              <a:rPr lang="zh-CN" altLang="en-US" smtClean="0"/>
              <a:t>之后，</a:t>
            </a:r>
            <a:r>
              <a:rPr lang="en-US" altLang="zh-CN" smtClean="0"/>
              <a:t>mirrorA</a:t>
            </a:r>
            <a:r>
              <a:rPr lang="zh-CN" altLang="en-US" smtClean="0"/>
              <a:t>需将本地收集到的信息同步到</a:t>
            </a:r>
            <a:r>
              <a:rPr lang="en-US" altLang="zh-CN" smtClean="0"/>
              <a:t>masterA</a:t>
            </a:r>
            <a:r>
              <a:rPr lang="zh-CN" altLang="en-US" smtClean="0"/>
              <a:t>，数据同步后，</a:t>
            </a:r>
            <a:r>
              <a:rPr lang="en-US" altLang="zh-CN" smtClean="0"/>
              <a:t>masterA</a:t>
            </a:r>
            <a:r>
              <a:rPr lang="zh-CN" altLang="en-US" smtClean="0"/>
              <a:t>执行</a:t>
            </a:r>
            <a:r>
              <a:rPr lang="en-US" altLang="zh-CN" smtClean="0"/>
              <a:t>apply</a:t>
            </a:r>
            <a:r>
              <a:rPr lang="zh-CN" altLang="en-US" smtClean="0"/>
              <a:t>阶段，并将结果发送给</a:t>
            </a:r>
            <a:r>
              <a:rPr lang="en-US" altLang="zh-CN" smtClean="0"/>
              <a:t>mirrorA</a:t>
            </a:r>
            <a:r>
              <a:rPr lang="zh-CN" altLang="en-US" smtClean="0"/>
              <a:t>；在</a:t>
            </a:r>
            <a:r>
              <a:rPr lang="en-US" altLang="zh-CN" smtClean="0"/>
              <a:t>scatter</a:t>
            </a:r>
            <a:r>
              <a:rPr lang="zh-CN" altLang="en-US" smtClean="0"/>
              <a:t>阶段，</a:t>
            </a:r>
            <a:r>
              <a:rPr lang="en-US" altLang="zh-CN" smtClean="0"/>
              <a:t>mirror</a:t>
            </a:r>
            <a:r>
              <a:rPr lang="zh-CN" altLang="en-US" smtClean="0"/>
              <a:t>和</a:t>
            </a:r>
            <a:r>
              <a:rPr lang="en-US" altLang="zh-CN" smtClean="0"/>
              <a:t>masterA</a:t>
            </a:r>
            <a:r>
              <a:rPr lang="zh-CN" altLang="en-US" smtClean="0"/>
              <a:t>在并行执行。在这过程中需要同步的过程，同时也造成了顶点执行的并行性差。下面我们再来看一下，本模型中提出的高效计算模型，</a:t>
            </a:r>
            <a:r>
              <a:rPr lang="en-US" altLang="zh-CN" smtClean="0"/>
              <a:t>mirror</a:t>
            </a:r>
            <a:r>
              <a:rPr lang="zh-CN" altLang="en-US" smtClean="0"/>
              <a:t>和</a:t>
            </a:r>
            <a:r>
              <a:rPr lang="en-US" altLang="zh-CN" smtClean="0"/>
              <a:t>master</a:t>
            </a:r>
            <a:r>
              <a:rPr lang="zh-CN" altLang="en-US" smtClean="0"/>
              <a:t>是完全独立的，在</a:t>
            </a:r>
            <a:r>
              <a:rPr lang="en-US" altLang="zh-CN" smtClean="0"/>
              <a:t>gather</a:t>
            </a:r>
            <a:r>
              <a:rPr lang="zh-CN" altLang="en-US" smtClean="0"/>
              <a:t>、</a:t>
            </a:r>
            <a:r>
              <a:rPr lang="en-US" altLang="zh-CN" smtClean="0"/>
              <a:t>apply</a:t>
            </a:r>
            <a:r>
              <a:rPr lang="zh-CN" altLang="en-US" smtClean="0"/>
              <a:t>、</a:t>
            </a:r>
            <a:r>
              <a:rPr lang="en-US" altLang="zh-CN" smtClean="0"/>
              <a:t>scatter</a:t>
            </a:r>
            <a:r>
              <a:rPr lang="zh-CN" altLang="en-US" smtClean="0"/>
              <a:t>三个阶段完全的并行化执行。因此本模型相对于原有的模型，消除了数据的同步，提高了了计算的并行化程度。本模型中这一高效的计算模型就是依赖于</a:t>
            </a:r>
            <a:r>
              <a:rPr lang="en-US" altLang="zh-CN" smtClean="0"/>
              <a:t>DAIC</a:t>
            </a:r>
            <a:r>
              <a:rPr lang="zh-CN" altLang="en-US" smtClean="0"/>
              <a:t>计算模型的差值累积特性。</a:t>
            </a:r>
          </a:p>
        </p:txBody>
      </p:sp>
      <p:sp>
        <p:nvSpPr>
          <p:cNvPr id="48131" name="灯片编号占位符 3"/>
          <p:cNvSpPr>
            <a:spLocks noGrp="1"/>
          </p:cNvSpPr>
          <p:nvPr>
            <p:ph type="sldNum" sz="quarter" idx="5"/>
          </p:nvPr>
        </p:nvSpPr>
        <p:spPr bwMode="auto">
          <a:noFill/>
          <a:ln>
            <a:miter lim="800000"/>
            <a:headEnd/>
            <a:tailEnd/>
          </a:ln>
        </p:spPr>
        <p:txBody>
          <a:bodyPr/>
          <a:lstStyle/>
          <a:p>
            <a:fld id="{9E407F38-93A1-4C22-9FBC-772A291B8F92}" type="slidenum">
              <a:rPr lang="en-US" altLang="zh-CN" smtClean="0"/>
              <a:pPr/>
              <a:t>10</a:t>
            </a:fld>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p:cNvSpPr>
          <p:nvPr>
            <p:ph type="sldImg"/>
          </p:nvPr>
        </p:nvSpPr>
        <p:spPr bwMode="auto">
          <a:noFill/>
          <a:ln>
            <a:solidFill>
              <a:srgbClr val="000000"/>
            </a:solidFill>
            <a:miter lim="800000"/>
            <a:headEnd/>
            <a:tailEnd/>
          </a:ln>
        </p:spPr>
      </p:sp>
      <p:sp>
        <p:nvSpPr>
          <p:cNvPr id="481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第二个研究内容是，设计高效的计算模型。首先，我们来看一下</a:t>
            </a:r>
            <a:r>
              <a:rPr lang="en-US" altLang="zh-CN" smtClean="0"/>
              <a:t>PowerGraph</a:t>
            </a:r>
            <a:r>
              <a:rPr lang="zh-CN" altLang="en-US" smtClean="0"/>
              <a:t>中的计算模型，在</a:t>
            </a:r>
            <a:r>
              <a:rPr lang="en-US" altLang="zh-CN" smtClean="0"/>
              <a:t>gather</a:t>
            </a:r>
            <a:r>
              <a:rPr lang="zh-CN" altLang="en-US" smtClean="0"/>
              <a:t>阶段，</a:t>
            </a:r>
            <a:r>
              <a:rPr lang="en-US" altLang="zh-CN" smtClean="0"/>
              <a:t>mirror</a:t>
            </a:r>
            <a:r>
              <a:rPr lang="zh-CN" altLang="en-US" smtClean="0"/>
              <a:t>顶点</a:t>
            </a:r>
            <a:r>
              <a:rPr lang="en-US" altLang="zh-CN" smtClean="0"/>
              <a:t>A</a:t>
            </a:r>
            <a:r>
              <a:rPr lang="zh-CN" altLang="en-US" smtClean="0"/>
              <a:t>和</a:t>
            </a:r>
            <a:r>
              <a:rPr lang="en-US" altLang="zh-CN" smtClean="0"/>
              <a:t>master</a:t>
            </a:r>
            <a:r>
              <a:rPr lang="zh-CN" altLang="en-US" smtClean="0"/>
              <a:t>顶点</a:t>
            </a:r>
            <a:r>
              <a:rPr lang="en-US" altLang="zh-CN" smtClean="0"/>
              <a:t>A</a:t>
            </a:r>
            <a:r>
              <a:rPr lang="zh-CN" altLang="en-US" smtClean="0"/>
              <a:t>并行执行；</a:t>
            </a:r>
            <a:r>
              <a:rPr lang="en-US" altLang="zh-CN" smtClean="0"/>
              <a:t>gather</a:t>
            </a:r>
            <a:r>
              <a:rPr lang="zh-CN" altLang="en-US" smtClean="0"/>
              <a:t>之后，</a:t>
            </a:r>
            <a:r>
              <a:rPr lang="en-US" altLang="zh-CN" smtClean="0"/>
              <a:t>mirrorA</a:t>
            </a:r>
            <a:r>
              <a:rPr lang="zh-CN" altLang="en-US" smtClean="0"/>
              <a:t>需将本地收集到的信息同步到</a:t>
            </a:r>
            <a:r>
              <a:rPr lang="en-US" altLang="zh-CN" smtClean="0"/>
              <a:t>masterA</a:t>
            </a:r>
            <a:r>
              <a:rPr lang="zh-CN" altLang="en-US" smtClean="0"/>
              <a:t>，数据同步后，</a:t>
            </a:r>
            <a:r>
              <a:rPr lang="en-US" altLang="zh-CN" smtClean="0"/>
              <a:t>masterA</a:t>
            </a:r>
            <a:r>
              <a:rPr lang="zh-CN" altLang="en-US" smtClean="0"/>
              <a:t>执行</a:t>
            </a:r>
            <a:r>
              <a:rPr lang="en-US" altLang="zh-CN" smtClean="0"/>
              <a:t>apply</a:t>
            </a:r>
            <a:r>
              <a:rPr lang="zh-CN" altLang="en-US" smtClean="0"/>
              <a:t>阶段，并将结果发送给</a:t>
            </a:r>
            <a:r>
              <a:rPr lang="en-US" altLang="zh-CN" smtClean="0"/>
              <a:t>mirrorA</a:t>
            </a:r>
            <a:r>
              <a:rPr lang="zh-CN" altLang="en-US" smtClean="0"/>
              <a:t>；在</a:t>
            </a:r>
            <a:r>
              <a:rPr lang="en-US" altLang="zh-CN" smtClean="0"/>
              <a:t>scatter</a:t>
            </a:r>
            <a:r>
              <a:rPr lang="zh-CN" altLang="en-US" smtClean="0"/>
              <a:t>阶段，</a:t>
            </a:r>
            <a:r>
              <a:rPr lang="en-US" altLang="zh-CN" smtClean="0"/>
              <a:t>mirror</a:t>
            </a:r>
            <a:r>
              <a:rPr lang="zh-CN" altLang="en-US" smtClean="0"/>
              <a:t>和</a:t>
            </a:r>
            <a:r>
              <a:rPr lang="en-US" altLang="zh-CN" smtClean="0"/>
              <a:t>masterA</a:t>
            </a:r>
            <a:r>
              <a:rPr lang="zh-CN" altLang="en-US" smtClean="0"/>
              <a:t>在并行执行。在这过程中需要同步的过程，同时也造成了顶点执行的并行性差。下面我们再来看一下，本模型中提出的高效计算模型，</a:t>
            </a:r>
            <a:r>
              <a:rPr lang="en-US" altLang="zh-CN" smtClean="0"/>
              <a:t>mirror</a:t>
            </a:r>
            <a:r>
              <a:rPr lang="zh-CN" altLang="en-US" smtClean="0"/>
              <a:t>和</a:t>
            </a:r>
            <a:r>
              <a:rPr lang="en-US" altLang="zh-CN" smtClean="0"/>
              <a:t>master</a:t>
            </a:r>
            <a:r>
              <a:rPr lang="zh-CN" altLang="en-US" smtClean="0"/>
              <a:t>是完全独立的，在</a:t>
            </a:r>
            <a:r>
              <a:rPr lang="en-US" altLang="zh-CN" smtClean="0"/>
              <a:t>gather</a:t>
            </a:r>
            <a:r>
              <a:rPr lang="zh-CN" altLang="en-US" smtClean="0"/>
              <a:t>、</a:t>
            </a:r>
            <a:r>
              <a:rPr lang="en-US" altLang="zh-CN" smtClean="0"/>
              <a:t>apply</a:t>
            </a:r>
            <a:r>
              <a:rPr lang="zh-CN" altLang="en-US" smtClean="0"/>
              <a:t>、</a:t>
            </a:r>
            <a:r>
              <a:rPr lang="en-US" altLang="zh-CN" smtClean="0"/>
              <a:t>scatter</a:t>
            </a:r>
            <a:r>
              <a:rPr lang="zh-CN" altLang="en-US" smtClean="0"/>
              <a:t>三个阶段完全的并行化执行。因此本模型相对于原有的模型，消除了数据的同步，提高了了计算的并行化程度。本模型中这一高效的计算模型就是依赖于</a:t>
            </a:r>
            <a:r>
              <a:rPr lang="en-US" altLang="zh-CN" smtClean="0"/>
              <a:t>DAIC</a:t>
            </a:r>
            <a:r>
              <a:rPr lang="zh-CN" altLang="en-US" smtClean="0"/>
              <a:t>计算模型的差值累积特性。</a:t>
            </a:r>
          </a:p>
        </p:txBody>
      </p:sp>
      <p:sp>
        <p:nvSpPr>
          <p:cNvPr id="48131" name="灯片编号占位符 3"/>
          <p:cNvSpPr>
            <a:spLocks noGrp="1"/>
          </p:cNvSpPr>
          <p:nvPr>
            <p:ph type="sldNum" sz="quarter" idx="5"/>
          </p:nvPr>
        </p:nvSpPr>
        <p:spPr bwMode="auto">
          <a:noFill/>
          <a:ln>
            <a:miter lim="800000"/>
            <a:headEnd/>
            <a:tailEnd/>
          </a:ln>
        </p:spPr>
        <p:txBody>
          <a:bodyPr/>
          <a:lstStyle/>
          <a:p>
            <a:fld id="{9E407F38-93A1-4C22-9FBC-772A291B8F92}" type="slidenum">
              <a:rPr lang="en-US" altLang="zh-CN" smtClean="0"/>
              <a:pPr/>
              <a:t>11</a:t>
            </a:fld>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noFill/>
          <a:ln>
            <a:solidFill>
              <a:srgbClr val="000000"/>
            </a:solidFill>
            <a:miter lim="800000"/>
            <a:headEnd/>
            <a:tailEnd/>
          </a:ln>
        </p:spPr>
      </p:sp>
      <p:sp>
        <p:nvSpPr>
          <p:cNvPr id="3379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dirty="0" smtClean="0"/>
              <a:t>我将从选题的背景、提出的模型、框架和预期成果四个方面展示我的开题内容。首先第课题背景介绍。</a:t>
            </a:r>
          </a:p>
        </p:txBody>
      </p:sp>
      <p:sp>
        <p:nvSpPr>
          <p:cNvPr id="33795" name="灯片编号占位符 3"/>
          <p:cNvSpPr>
            <a:spLocks noGrp="1"/>
          </p:cNvSpPr>
          <p:nvPr>
            <p:ph type="sldNum" sz="quarter" idx="5"/>
          </p:nvPr>
        </p:nvSpPr>
        <p:spPr bwMode="auto">
          <a:noFill/>
          <a:ln>
            <a:miter lim="800000"/>
            <a:headEnd/>
            <a:tailEnd/>
          </a:ln>
        </p:spPr>
        <p:txBody>
          <a:bodyPr/>
          <a:lstStyle/>
          <a:p>
            <a:fld id="{83A2775E-9EDB-4E3F-9855-21E59726C7CF}" type="slidenum">
              <a:rPr lang="en-US" altLang="zh-CN" smtClean="0"/>
              <a:pPr/>
              <a:t>12</a:t>
            </a:fld>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bwMode="auto">
          <a:noFill/>
          <a:ln>
            <a:solidFill>
              <a:srgbClr val="000000"/>
            </a:solidFill>
            <a:miter lim="800000"/>
            <a:headEnd/>
            <a:tailEnd/>
          </a:ln>
        </p:spPr>
      </p:sp>
      <p:sp>
        <p:nvSpPr>
          <p:cNvPr id="4608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第一个研究内容是以边为中心的数据分片问题，我们采用切点法，通过切割顶点来实现对图数据的分片。基于本报告中的提出的模型，对分片函数设定了三个方面的优化目标。保证集群负载的均衡，最小化通信量和提高计算并行性。</a:t>
            </a:r>
          </a:p>
        </p:txBody>
      </p:sp>
      <p:sp>
        <p:nvSpPr>
          <p:cNvPr id="46083" name="灯片编号占位符 3"/>
          <p:cNvSpPr>
            <a:spLocks noGrp="1"/>
          </p:cNvSpPr>
          <p:nvPr>
            <p:ph type="sldNum" sz="quarter" idx="5"/>
          </p:nvPr>
        </p:nvSpPr>
        <p:spPr bwMode="auto">
          <a:noFill/>
          <a:ln>
            <a:miter lim="800000"/>
            <a:headEnd/>
            <a:tailEnd/>
          </a:ln>
        </p:spPr>
        <p:txBody>
          <a:bodyPr/>
          <a:lstStyle/>
          <a:p>
            <a:fld id="{D1996CC2-CD80-49FB-887C-242FADB86D75}" type="slidenum">
              <a:rPr lang="en-US" altLang="zh-CN" smtClean="0"/>
              <a:pPr/>
              <a:t>13</a:t>
            </a:fld>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bwMode="auto">
          <a:noFill/>
          <a:ln>
            <a:solidFill>
              <a:srgbClr val="000000"/>
            </a:solidFill>
            <a:miter lim="800000"/>
            <a:headEnd/>
            <a:tailEnd/>
          </a:ln>
        </p:spPr>
      </p:sp>
      <p:sp>
        <p:nvSpPr>
          <p:cNvPr id="4608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第一个研究内容是以边为中心的数据分片问题，我们采用切点法，通过切割顶点来实现对图数据的分片。基于本报告中的提出的模型，对分片函数设定了三个方面的优化目标。保证集群负载的均衡，最小化通信量和提高计算并行性。</a:t>
            </a:r>
          </a:p>
        </p:txBody>
      </p:sp>
      <p:sp>
        <p:nvSpPr>
          <p:cNvPr id="46083" name="灯片编号占位符 3"/>
          <p:cNvSpPr>
            <a:spLocks noGrp="1"/>
          </p:cNvSpPr>
          <p:nvPr>
            <p:ph type="sldNum" sz="quarter" idx="5"/>
          </p:nvPr>
        </p:nvSpPr>
        <p:spPr bwMode="auto">
          <a:noFill/>
          <a:ln>
            <a:miter lim="800000"/>
            <a:headEnd/>
            <a:tailEnd/>
          </a:ln>
        </p:spPr>
        <p:txBody>
          <a:bodyPr/>
          <a:lstStyle/>
          <a:p>
            <a:fld id="{D1996CC2-CD80-49FB-887C-242FADB86D75}" type="slidenum">
              <a:rPr lang="en-US" altLang="zh-CN" smtClean="0"/>
              <a:pPr/>
              <a:t>14</a:t>
            </a:fld>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bwMode="auto">
          <a:noFill/>
          <a:ln>
            <a:solidFill>
              <a:srgbClr val="000000"/>
            </a:solidFill>
            <a:miter lim="800000"/>
            <a:headEnd/>
            <a:tailEnd/>
          </a:ln>
        </p:spPr>
      </p:sp>
      <p:sp>
        <p:nvSpPr>
          <p:cNvPr id="4608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第一个研究内容是以边为中心的数据分片问题，我们采用切点法，通过切割顶点来实现对图数据的分片。基于本报告中的提出的模型，对分片函数设定了三个方面的优化目标。保证集群负载的均衡，最小化通信量和提高计算并行性。</a:t>
            </a:r>
          </a:p>
        </p:txBody>
      </p:sp>
      <p:sp>
        <p:nvSpPr>
          <p:cNvPr id="46083" name="灯片编号占位符 3"/>
          <p:cNvSpPr>
            <a:spLocks noGrp="1"/>
          </p:cNvSpPr>
          <p:nvPr>
            <p:ph type="sldNum" sz="quarter" idx="5"/>
          </p:nvPr>
        </p:nvSpPr>
        <p:spPr bwMode="auto">
          <a:noFill/>
          <a:ln>
            <a:miter lim="800000"/>
            <a:headEnd/>
            <a:tailEnd/>
          </a:ln>
        </p:spPr>
        <p:txBody>
          <a:bodyPr/>
          <a:lstStyle/>
          <a:p>
            <a:fld id="{D1996CC2-CD80-49FB-887C-242FADB86D75}" type="slidenum">
              <a:rPr lang="en-US" altLang="zh-CN" smtClean="0"/>
              <a:pPr/>
              <a:t>15</a:t>
            </a:fld>
            <a:endParaRPr lang="en-US"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bwMode="auto">
          <a:noFill/>
          <a:ln>
            <a:solidFill>
              <a:srgbClr val="000000"/>
            </a:solidFill>
            <a:miter lim="800000"/>
            <a:headEnd/>
            <a:tailEnd/>
          </a:ln>
        </p:spPr>
      </p:sp>
      <p:sp>
        <p:nvSpPr>
          <p:cNvPr id="4608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第一个研究内容是以边为中心的数据分片问题，我们采用切点法，通过切割顶点来实现对图数据的分片。基于本报告中的提出的模型，对分片函数设定了三个方面的优化目标。保证集群负载的均衡，最小化通信量和提高计算并行性。</a:t>
            </a:r>
          </a:p>
        </p:txBody>
      </p:sp>
      <p:sp>
        <p:nvSpPr>
          <p:cNvPr id="46083" name="灯片编号占位符 3"/>
          <p:cNvSpPr>
            <a:spLocks noGrp="1"/>
          </p:cNvSpPr>
          <p:nvPr>
            <p:ph type="sldNum" sz="quarter" idx="5"/>
          </p:nvPr>
        </p:nvSpPr>
        <p:spPr bwMode="auto">
          <a:noFill/>
          <a:ln>
            <a:miter lim="800000"/>
            <a:headEnd/>
            <a:tailEnd/>
          </a:ln>
        </p:spPr>
        <p:txBody>
          <a:bodyPr/>
          <a:lstStyle/>
          <a:p>
            <a:fld id="{D1996CC2-CD80-49FB-887C-242FADB86D75}" type="slidenum">
              <a:rPr lang="en-US" altLang="zh-CN" smtClean="0"/>
              <a:pPr/>
              <a:t>16</a:t>
            </a:fld>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bwMode="auto">
          <a:noFill/>
          <a:ln>
            <a:solidFill>
              <a:srgbClr val="000000"/>
            </a:solidFill>
            <a:miter lim="800000"/>
            <a:headEnd/>
            <a:tailEnd/>
          </a:ln>
        </p:spPr>
      </p:sp>
      <p:sp>
        <p:nvSpPr>
          <p:cNvPr id="4608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第一个研究内容是以边为中心的数据分片问题，我们采用切点法，通过切割顶点来实现对图数据的分片。基于本报告中的提出的模型，对分片函数设定了三个方面的优化目标。保证集群负载的均衡，最小化通信量和提高计算并行性。</a:t>
            </a:r>
          </a:p>
        </p:txBody>
      </p:sp>
      <p:sp>
        <p:nvSpPr>
          <p:cNvPr id="46083" name="灯片编号占位符 3"/>
          <p:cNvSpPr>
            <a:spLocks noGrp="1"/>
          </p:cNvSpPr>
          <p:nvPr>
            <p:ph type="sldNum" sz="quarter" idx="5"/>
          </p:nvPr>
        </p:nvSpPr>
        <p:spPr bwMode="auto">
          <a:noFill/>
          <a:ln>
            <a:miter lim="800000"/>
            <a:headEnd/>
            <a:tailEnd/>
          </a:ln>
        </p:spPr>
        <p:txBody>
          <a:bodyPr/>
          <a:lstStyle/>
          <a:p>
            <a:fld id="{D1996CC2-CD80-49FB-887C-242FADB86D75}" type="slidenum">
              <a:rPr lang="en-US" altLang="zh-CN" smtClean="0"/>
              <a:pPr/>
              <a:t>17</a:t>
            </a:fld>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bwMode="auto">
          <a:noFill/>
          <a:ln>
            <a:solidFill>
              <a:srgbClr val="000000"/>
            </a:solidFill>
            <a:miter lim="800000"/>
            <a:headEnd/>
            <a:tailEnd/>
          </a:ln>
        </p:spPr>
      </p:sp>
      <p:sp>
        <p:nvSpPr>
          <p:cNvPr id="4608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第一个研究内容是以边为中心的数据分片问题，我们采用切点法，通过切割顶点来实现对图数据的分片。基于本报告中的提出的模型，对分片函数设定了三个方面的优化目标。保证集群负载的均衡，最小化通信量和提高计算并行性。</a:t>
            </a:r>
          </a:p>
        </p:txBody>
      </p:sp>
      <p:sp>
        <p:nvSpPr>
          <p:cNvPr id="46083" name="灯片编号占位符 3"/>
          <p:cNvSpPr>
            <a:spLocks noGrp="1"/>
          </p:cNvSpPr>
          <p:nvPr>
            <p:ph type="sldNum" sz="quarter" idx="5"/>
          </p:nvPr>
        </p:nvSpPr>
        <p:spPr bwMode="auto">
          <a:noFill/>
          <a:ln>
            <a:miter lim="800000"/>
            <a:headEnd/>
            <a:tailEnd/>
          </a:ln>
        </p:spPr>
        <p:txBody>
          <a:bodyPr/>
          <a:lstStyle/>
          <a:p>
            <a:fld id="{D1996CC2-CD80-49FB-887C-242FADB86D75}" type="slidenum">
              <a:rPr lang="en-US" altLang="zh-CN" smtClean="0"/>
              <a:pPr/>
              <a:t>18</a:t>
            </a:fld>
            <a:endParaRPr lang="en-US"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bwMode="auto">
          <a:noFill/>
          <a:ln>
            <a:solidFill>
              <a:srgbClr val="000000"/>
            </a:solidFill>
            <a:miter lim="800000"/>
            <a:headEnd/>
            <a:tailEnd/>
          </a:ln>
        </p:spPr>
      </p:sp>
      <p:sp>
        <p:nvSpPr>
          <p:cNvPr id="4608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第一个研究内容是以边为中心的数据分片问题，我们采用切点法，通过切割顶点来实现对图数据的分片。基于本报告中的提出的模型，对分片函数设定了三个方面的优化目标。保证集群负载的均衡，最小化通信量和提高计算并行性。</a:t>
            </a:r>
          </a:p>
        </p:txBody>
      </p:sp>
      <p:sp>
        <p:nvSpPr>
          <p:cNvPr id="46083" name="灯片编号占位符 3"/>
          <p:cNvSpPr>
            <a:spLocks noGrp="1"/>
          </p:cNvSpPr>
          <p:nvPr>
            <p:ph type="sldNum" sz="quarter" idx="5"/>
          </p:nvPr>
        </p:nvSpPr>
        <p:spPr bwMode="auto">
          <a:noFill/>
          <a:ln>
            <a:miter lim="800000"/>
            <a:headEnd/>
            <a:tailEnd/>
          </a:ln>
        </p:spPr>
        <p:txBody>
          <a:bodyPr/>
          <a:lstStyle/>
          <a:p>
            <a:fld id="{D1996CC2-CD80-49FB-887C-242FADB86D75}" type="slidenum">
              <a:rPr lang="en-US" altLang="zh-CN" smtClean="0"/>
              <a:pPr/>
              <a:t>19</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noFill/>
          <a:ln>
            <a:solidFill>
              <a:srgbClr val="000000"/>
            </a:solidFill>
            <a:miter lim="800000"/>
            <a:headEnd/>
            <a:tailEnd/>
          </a:ln>
        </p:spPr>
      </p:sp>
      <p:sp>
        <p:nvSpPr>
          <p:cNvPr id="3379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dirty="0" smtClean="0"/>
              <a:t>我将从选题的背景、提出的模型、框架和预期成果四个方面展示我的开题内容。首先第课题背景介绍。</a:t>
            </a:r>
          </a:p>
        </p:txBody>
      </p:sp>
      <p:sp>
        <p:nvSpPr>
          <p:cNvPr id="33795" name="灯片编号占位符 3"/>
          <p:cNvSpPr>
            <a:spLocks noGrp="1"/>
          </p:cNvSpPr>
          <p:nvPr>
            <p:ph type="sldNum" sz="quarter" idx="5"/>
          </p:nvPr>
        </p:nvSpPr>
        <p:spPr bwMode="auto">
          <a:noFill/>
          <a:ln>
            <a:miter lim="800000"/>
            <a:headEnd/>
            <a:tailEnd/>
          </a:ln>
        </p:spPr>
        <p:txBody>
          <a:bodyPr/>
          <a:lstStyle/>
          <a:p>
            <a:fld id="{83A2775E-9EDB-4E3F-9855-21E59726C7CF}" type="slidenum">
              <a:rPr lang="en-US" altLang="zh-CN" smtClean="0"/>
              <a:pPr/>
              <a:t>2</a:t>
            </a:fld>
            <a:endParaRPr lang="en-US"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bwMode="auto">
          <a:noFill/>
          <a:ln>
            <a:solidFill>
              <a:srgbClr val="000000"/>
            </a:solidFill>
            <a:miter lim="800000"/>
            <a:headEnd/>
            <a:tailEnd/>
          </a:ln>
        </p:spPr>
      </p:sp>
      <p:sp>
        <p:nvSpPr>
          <p:cNvPr id="4608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第一个研究内容是以边为中心的数据分片问题，我们采用切点法，通过切割顶点来实现对图数据的分片。基于本报告中的提出的模型，对分片函数设定了三个方面的优化目标。保证集群负载的均衡，最小化通信量和提高计算并行性。</a:t>
            </a:r>
          </a:p>
        </p:txBody>
      </p:sp>
      <p:sp>
        <p:nvSpPr>
          <p:cNvPr id="46083" name="灯片编号占位符 3"/>
          <p:cNvSpPr>
            <a:spLocks noGrp="1"/>
          </p:cNvSpPr>
          <p:nvPr>
            <p:ph type="sldNum" sz="quarter" idx="5"/>
          </p:nvPr>
        </p:nvSpPr>
        <p:spPr bwMode="auto">
          <a:noFill/>
          <a:ln>
            <a:miter lim="800000"/>
            <a:headEnd/>
            <a:tailEnd/>
          </a:ln>
        </p:spPr>
        <p:txBody>
          <a:bodyPr/>
          <a:lstStyle/>
          <a:p>
            <a:fld id="{D1996CC2-CD80-49FB-887C-242FADB86D75}" type="slidenum">
              <a:rPr lang="en-US" altLang="zh-CN" smtClean="0"/>
              <a:pPr/>
              <a:t>20</a:t>
            </a:fld>
            <a:endParaRPr lang="en-US"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bwMode="auto">
          <a:noFill/>
          <a:ln>
            <a:solidFill>
              <a:srgbClr val="000000"/>
            </a:solidFill>
            <a:miter lim="800000"/>
            <a:headEnd/>
            <a:tailEnd/>
          </a:ln>
        </p:spPr>
      </p:sp>
      <p:sp>
        <p:nvSpPr>
          <p:cNvPr id="4608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第一个研究内容是以边为中心的数据分片问题，我们采用切点法，通过切割顶点来实现对图数据的分片。基于本报告中的提出的模型，对分片函数设定了三个方面的优化目标。保证集群负载的均衡，最小化通信量和提高计算并行性。</a:t>
            </a:r>
          </a:p>
        </p:txBody>
      </p:sp>
      <p:sp>
        <p:nvSpPr>
          <p:cNvPr id="46083" name="灯片编号占位符 3"/>
          <p:cNvSpPr>
            <a:spLocks noGrp="1"/>
          </p:cNvSpPr>
          <p:nvPr>
            <p:ph type="sldNum" sz="quarter" idx="5"/>
          </p:nvPr>
        </p:nvSpPr>
        <p:spPr bwMode="auto">
          <a:noFill/>
          <a:ln>
            <a:miter lim="800000"/>
            <a:headEnd/>
            <a:tailEnd/>
          </a:ln>
        </p:spPr>
        <p:txBody>
          <a:bodyPr/>
          <a:lstStyle/>
          <a:p>
            <a:fld id="{D1996CC2-CD80-49FB-887C-242FADB86D75}" type="slidenum">
              <a:rPr lang="en-US" altLang="zh-CN" smtClean="0"/>
              <a:pPr/>
              <a:t>21</a:t>
            </a:fld>
            <a:endParaRPr lang="en-US"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noFill/>
          <a:ln>
            <a:solidFill>
              <a:srgbClr val="000000"/>
            </a:solidFill>
            <a:miter lim="800000"/>
            <a:headEnd/>
            <a:tailEnd/>
          </a:ln>
        </p:spPr>
      </p:sp>
      <p:sp>
        <p:nvSpPr>
          <p:cNvPr id="3379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dirty="0" smtClean="0"/>
              <a:t>我将从选题的背景、提出的模型、框架和预期成果四个方面展示我的开题内容。首先第课题背景介绍。</a:t>
            </a:r>
          </a:p>
        </p:txBody>
      </p:sp>
      <p:sp>
        <p:nvSpPr>
          <p:cNvPr id="33795" name="灯片编号占位符 3"/>
          <p:cNvSpPr>
            <a:spLocks noGrp="1"/>
          </p:cNvSpPr>
          <p:nvPr>
            <p:ph type="sldNum" sz="quarter" idx="5"/>
          </p:nvPr>
        </p:nvSpPr>
        <p:spPr bwMode="auto">
          <a:noFill/>
          <a:ln>
            <a:miter lim="800000"/>
            <a:headEnd/>
            <a:tailEnd/>
          </a:ln>
        </p:spPr>
        <p:txBody>
          <a:bodyPr/>
          <a:lstStyle/>
          <a:p>
            <a:fld id="{83A2775E-9EDB-4E3F-9855-21E59726C7CF}" type="slidenum">
              <a:rPr lang="en-US" altLang="zh-CN" smtClean="0"/>
              <a:pPr/>
              <a:t>22</a:t>
            </a:fld>
            <a:endParaRPr lang="en-US"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bwMode="auto">
          <a:noFill/>
          <a:ln>
            <a:solidFill>
              <a:srgbClr val="000000"/>
            </a:solidFill>
            <a:miter lim="800000"/>
            <a:headEnd/>
            <a:tailEnd/>
          </a:ln>
        </p:spPr>
      </p:sp>
      <p:sp>
        <p:nvSpPr>
          <p:cNvPr id="4608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第一个研究内容是以边为中心的数据分片问题，我们采用切点法，通过切割顶点来实现对图数据的分片。基于本报告中的提出的模型，对分片函数设定了三个方面的优化目标。保证集群负载的均衡，最小化通信量和提高计算并行性。</a:t>
            </a:r>
          </a:p>
        </p:txBody>
      </p:sp>
      <p:sp>
        <p:nvSpPr>
          <p:cNvPr id="46083" name="灯片编号占位符 3"/>
          <p:cNvSpPr>
            <a:spLocks noGrp="1"/>
          </p:cNvSpPr>
          <p:nvPr>
            <p:ph type="sldNum" sz="quarter" idx="5"/>
          </p:nvPr>
        </p:nvSpPr>
        <p:spPr bwMode="auto">
          <a:noFill/>
          <a:ln>
            <a:miter lim="800000"/>
            <a:headEnd/>
            <a:tailEnd/>
          </a:ln>
        </p:spPr>
        <p:txBody>
          <a:bodyPr/>
          <a:lstStyle/>
          <a:p>
            <a:fld id="{D1996CC2-CD80-49FB-887C-242FADB86D75}" type="slidenum">
              <a:rPr lang="en-US" altLang="zh-CN" smtClean="0"/>
              <a:pPr/>
              <a:t>23</a:t>
            </a:fld>
            <a:endParaRPr lang="en-US"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noFill/>
          <a:ln>
            <a:solidFill>
              <a:srgbClr val="000000"/>
            </a:solidFill>
            <a:miter lim="800000"/>
            <a:headEnd/>
            <a:tailEnd/>
          </a:ln>
        </p:spPr>
      </p:sp>
      <p:sp>
        <p:nvSpPr>
          <p:cNvPr id="3379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dirty="0" smtClean="0"/>
              <a:t>我将从选题的背景、提出的模型、框架和预期成果四个方面展示我的开题内容。首先第课题背景介绍。</a:t>
            </a:r>
          </a:p>
        </p:txBody>
      </p:sp>
      <p:sp>
        <p:nvSpPr>
          <p:cNvPr id="33795" name="灯片编号占位符 3"/>
          <p:cNvSpPr>
            <a:spLocks noGrp="1"/>
          </p:cNvSpPr>
          <p:nvPr>
            <p:ph type="sldNum" sz="quarter" idx="5"/>
          </p:nvPr>
        </p:nvSpPr>
        <p:spPr bwMode="auto">
          <a:noFill/>
          <a:ln>
            <a:miter lim="800000"/>
            <a:headEnd/>
            <a:tailEnd/>
          </a:ln>
        </p:spPr>
        <p:txBody>
          <a:bodyPr/>
          <a:lstStyle/>
          <a:p>
            <a:fld id="{83A2775E-9EDB-4E3F-9855-21E59726C7CF}" type="slidenum">
              <a:rPr lang="en-US" altLang="zh-CN" smtClean="0"/>
              <a:pPr/>
              <a:t>24</a:t>
            </a:fld>
            <a:endParaRPr lang="en-US"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Grp="1" noRot="1" noChangeAspect="1"/>
          </p:cNvSpPr>
          <p:nvPr>
            <p:ph type="sldImg"/>
          </p:nvPr>
        </p:nvSpPr>
        <p:spPr bwMode="auto">
          <a:noFill/>
          <a:ln>
            <a:solidFill>
              <a:srgbClr val="000000"/>
            </a:solidFill>
            <a:miter lim="800000"/>
            <a:headEnd/>
            <a:tailEnd/>
          </a:ln>
        </p:spPr>
      </p:sp>
      <p:sp>
        <p:nvSpPr>
          <p:cNvPr id="6553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zh-CN" smtClean="0"/>
              <a:t>1.</a:t>
            </a:r>
            <a:r>
              <a:rPr lang="zh-CN" altLang="en-US" smtClean="0"/>
              <a:t>提出以边为中心的异步分布式图处理模型 ；</a:t>
            </a:r>
            <a:r>
              <a:rPr lang="en-US" altLang="zh-CN" smtClean="0"/>
              <a:t>2 </a:t>
            </a:r>
            <a:r>
              <a:rPr lang="zh-CN" altLang="en-US" smtClean="0"/>
              <a:t>实现分布式框架</a:t>
            </a:r>
            <a:r>
              <a:rPr lang="en-US" altLang="zh-CN" smtClean="0"/>
              <a:t>Maiter+</a:t>
            </a:r>
            <a:r>
              <a:rPr lang="zh-CN" altLang="en-US" smtClean="0"/>
              <a:t>；</a:t>
            </a:r>
            <a:endParaRPr lang="en-US" altLang="zh-CN" smtClean="0"/>
          </a:p>
          <a:p>
            <a:pPr eaLnBrk="1" hangingPunct="1"/>
            <a:r>
              <a:rPr lang="zh-CN" altLang="en-US" smtClean="0"/>
              <a:t>与现有的以边为中心的框架相比较：本模型中计算具有很高的并行性，具有更高效的优先级调度策略。</a:t>
            </a:r>
            <a:endParaRPr lang="en-US" altLang="zh-CN" smtClean="0"/>
          </a:p>
        </p:txBody>
      </p:sp>
      <p:sp>
        <p:nvSpPr>
          <p:cNvPr id="65539" name="灯片编号占位符 3"/>
          <p:cNvSpPr>
            <a:spLocks noGrp="1"/>
          </p:cNvSpPr>
          <p:nvPr>
            <p:ph type="sldNum" sz="quarter" idx="5"/>
          </p:nvPr>
        </p:nvSpPr>
        <p:spPr bwMode="auto">
          <a:noFill/>
          <a:ln>
            <a:miter lim="800000"/>
            <a:headEnd/>
            <a:tailEnd/>
          </a:ln>
        </p:spPr>
        <p:txBody>
          <a:bodyPr/>
          <a:lstStyle/>
          <a:p>
            <a:fld id="{B7D67D61-D184-4A3F-A25F-50C97E520E9A}" type="slidenum">
              <a:rPr lang="en-US" altLang="zh-CN" smtClean="0"/>
              <a:pPr/>
              <a:t>25</a:t>
            </a:fld>
            <a:endParaRPr lang="en-US"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Grp="1" noRot="1" noChangeAspect="1"/>
          </p:cNvSpPr>
          <p:nvPr>
            <p:ph type="sldImg"/>
          </p:nvPr>
        </p:nvSpPr>
        <p:spPr bwMode="auto">
          <a:noFill/>
          <a:ln>
            <a:solidFill>
              <a:srgbClr val="000000"/>
            </a:solidFill>
            <a:miter lim="800000"/>
            <a:headEnd/>
            <a:tailEnd/>
          </a:ln>
        </p:spPr>
      </p:sp>
      <p:sp>
        <p:nvSpPr>
          <p:cNvPr id="6553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zh-CN" smtClean="0"/>
              <a:t>1.</a:t>
            </a:r>
            <a:r>
              <a:rPr lang="zh-CN" altLang="en-US" smtClean="0"/>
              <a:t>提出以边为中心的异步分布式图处理模型 ；</a:t>
            </a:r>
            <a:r>
              <a:rPr lang="en-US" altLang="zh-CN" smtClean="0"/>
              <a:t>2 </a:t>
            </a:r>
            <a:r>
              <a:rPr lang="zh-CN" altLang="en-US" smtClean="0"/>
              <a:t>实现分布式框架</a:t>
            </a:r>
            <a:r>
              <a:rPr lang="en-US" altLang="zh-CN" smtClean="0"/>
              <a:t>Maiter+</a:t>
            </a:r>
            <a:r>
              <a:rPr lang="zh-CN" altLang="en-US" smtClean="0"/>
              <a:t>；</a:t>
            </a:r>
            <a:endParaRPr lang="en-US" altLang="zh-CN" smtClean="0"/>
          </a:p>
          <a:p>
            <a:pPr eaLnBrk="1" hangingPunct="1"/>
            <a:r>
              <a:rPr lang="zh-CN" altLang="en-US" smtClean="0"/>
              <a:t>与现有的以边为中心的框架相比较：本模型中计算具有很高的并行性，具有更高效的优先级调度策略。</a:t>
            </a:r>
            <a:endParaRPr lang="en-US" altLang="zh-CN" smtClean="0"/>
          </a:p>
        </p:txBody>
      </p:sp>
      <p:sp>
        <p:nvSpPr>
          <p:cNvPr id="65539" name="灯片编号占位符 3"/>
          <p:cNvSpPr>
            <a:spLocks noGrp="1"/>
          </p:cNvSpPr>
          <p:nvPr>
            <p:ph type="sldNum" sz="quarter" idx="5"/>
          </p:nvPr>
        </p:nvSpPr>
        <p:spPr bwMode="auto">
          <a:noFill/>
          <a:ln>
            <a:miter lim="800000"/>
            <a:headEnd/>
            <a:tailEnd/>
          </a:ln>
        </p:spPr>
        <p:txBody>
          <a:bodyPr/>
          <a:lstStyle/>
          <a:p>
            <a:fld id="{B7D67D61-D184-4A3F-A25F-50C97E520E9A}" type="slidenum">
              <a:rPr lang="en-US" altLang="zh-CN" smtClean="0"/>
              <a:pPr/>
              <a:t>26</a:t>
            </a:fld>
            <a:endParaRPr lang="en-US"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感谢各位老师听取我的汇报，我的汇报结束。请各位老师对我答辩中存在的问题，批评指正。</a:t>
            </a:r>
          </a:p>
        </p:txBody>
      </p:sp>
      <p:sp>
        <p:nvSpPr>
          <p:cNvPr id="67587" name="灯片编号占位符 3"/>
          <p:cNvSpPr>
            <a:spLocks noGrp="1"/>
          </p:cNvSpPr>
          <p:nvPr>
            <p:ph type="sldNum" sz="quarter" idx="5"/>
          </p:nvPr>
        </p:nvSpPr>
        <p:spPr bwMode="auto">
          <a:noFill/>
          <a:ln>
            <a:miter lim="800000"/>
            <a:headEnd/>
            <a:tailEnd/>
          </a:ln>
        </p:spPr>
        <p:txBody>
          <a:bodyPr/>
          <a:lstStyle/>
          <a:p>
            <a:fld id="{861F2F2A-8D32-4966-B846-CB601B63E372}" type="slidenum">
              <a:rPr lang="en-US" altLang="zh-CN" smtClean="0"/>
              <a:pPr/>
              <a:t>27</a:t>
            </a:fld>
            <a:endParaRPr lang="en-US"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p:cNvSpPr>
            <a:spLocks noGrp="1" noRot="1" noChangeAspect="1"/>
          </p:cNvSpPr>
          <p:nvPr>
            <p:ph type="sldImg"/>
          </p:nvPr>
        </p:nvSpPr>
        <p:spPr bwMode="auto">
          <a:noFill/>
          <a:ln>
            <a:solidFill>
              <a:srgbClr val="000000"/>
            </a:solidFill>
            <a:miter lim="800000"/>
            <a:headEnd/>
            <a:tailEnd/>
          </a:ln>
        </p:spPr>
      </p:sp>
      <p:sp>
        <p:nvSpPr>
          <p:cNvPr id="5427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这是对该模型正确性的推导</a:t>
            </a:r>
          </a:p>
        </p:txBody>
      </p:sp>
      <p:sp>
        <p:nvSpPr>
          <p:cNvPr id="54275" name="灯片编号占位符 3"/>
          <p:cNvSpPr>
            <a:spLocks noGrp="1"/>
          </p:cNvSpPr>
          <p:nvPr>
            <p:ph type="sldNum" sz="quarter" idx="5"/>
          </p:nvPr>
        </p:nvSpPr>
        <p:spPr bwMode="auto">
          <a:noFill/>
          <a:ln>
            <a:miter lim="800000"/>
            <a:headEnd/>
            <a:tailEnd/>
          </a:ln>
        </p:spPr>
        <p:txBody>
          <a:bodyPr/>
          <a:lstStyle/>
          <a:p>
            <a:fld id="{C8E7F20C-D3BC-4474-8E41-9CCBA474DDBF}" type="slidenum">
              <a:rPr lang="en-US" altLang="zh-CN" smtClean="0"/>
              <a:pPr/>
              <a:t>28</a:t>
            </a:fld>
            <a:endParaRPr lang="en-US"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p:cNvSpPr>
          <p:nvPr>
            <p:ph type="sldImg"/>
          </p:nvPr>
        </p:nvSpPr>
        <p:spPr bwMode="auto">
          <a:noFill/>
          <a:ln>
            <a:solidFill>
              <a:srgbClr val="000000"/>
            </a:solidFill>
            <a:miter lim="800000"/>
            <a:headEnd/>
            <a:tailEnd/>
          </a:ln>
        </p:spPr>
      </p:sp>
      <p:sp>
        <p:nvSpPr>
          <p:cNvPr id="5017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这是对高效计算模型的一个抽象。</a:t>
            </a:r>
          </a:p>
        </p:txBody>
      </p:sp>
      <p:sp>
        <p:nvSpPr>
          <p:cNvPr id="50179" name="灯片编号占位符 3"/>
          <p:cNvSpPr>
            <a:spLocks noGrp="1"/>
          </p:cNvSpPr>
          <p:nvPr>
            <p:ph type="sldNum" sz="quarter" idx="5"/>
          </p:nvPr>
        </p:nvSpPr>
        <p:spPr bwMode="auto">
          <a:noFill/>
          <a:ln>
            <a:miter lim="800000"/>
            <a:headEnd/>
            <a:tailEnd/>
          </a:ln>
        </p:spPr>
        <p:txBody>
          <a:bodyPr/>
          <a:lstStyle/>
          <a:p>
            <a:fld id="{AD504DAD-4553-4CF5-BB94-C5486289C7B8}" type="slidenum">
              <a:rPr lang="en-US" altLang="zh-CN" smtClean="0"/>
              <a:pPr/>
              <a:t>30</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noFill/>
          <a:ln>
            <a:solidFill>
              <a:srgbClr val="000000"/>
            </a:solidFill>
            <a:miter lim="800000"/>
            <a:headEnd/>
            <a:tailEnd/>
          </a:ln>
        </p:spPr>
      </p:sp>
      <p:sp>
        <p:nvSpPr>
          <p:cNvPr id="3379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dirty="0" smtClean="0"/>
              <a:t>我将从选题的背景、提出的模型、框架和预期成果四个方面展示我的开题内容。首先第课题背景介绍。</a:t>
            </a:r>
          </a:p>
        </p:txBody>
      </p:sp>
      <p:sp>
        <p:nvSpPr>
          <p:cNvPr id="33795" name="灯片编号占位符 3"/>
          <p:cNvSpPr>
            <a:spLocks noGrp="1"/>
          </p:cNvSpPr>
          <p:nvPr>
            <p:ph type="sldNum" sz="quarter" idx="5"/>
          </p:nvPr>
        </p:nvSpPr>
        <p:spPr bwMode="auto">
          <a:noFill/>
          <a:ln>
            <a:miter lim="800000"/>
            <a:headEnd/>
            <a:tailEnd/>
          </a:ln>
        </p:spPr>
        <p:txBody>
          <a:bodyPr/>
          <a:lstStyle/>
          <a:p>
            <a:fld id="{83A2775E-9EDB-4E3F-9855-21E59726C7CF}" type="slidenum">
              <a:rPr lang="en-US" altLang="zh-CN" smtClean="0"/>
              <a:pPr/>
              <a:t>3</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bwMode="auto">
          <a:noFill/>
          <a:ln>
            <a:solidFill>
              <a:srgbClr val="000000"/>
            </a:solidFill>
            <a:miter lim="800000"/>
            <a:headEnd/>
            <a:tailEnd/>
          </a:ln>
        </p:spPr>
      </p:sp>
      <p:sp>
        <p:nvSpPr>
          <p:cNvPr id="358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dirty="0" smtClean="0"/>
              <a:t>背景</a:t>
            </a:r>
            <a:r>
              <a:rPr lang="en-US" altLang="zh-CN" dirty="0" smtClean="0"/>
              <a:t>1</a:t>
            </a:r>
            <a:r>
              <a:rPr lang="zh-CN" altLang="en-US" dirty="0" smtClean="0"/>
              <a:t>：在大数据的时代，要对数亿顶点的图数据进行处理就必须依赖于分布式图处理框架，因此这成为了当前大数据领域研究的一个热点问题。</a:t>
            </a:r>
            <a:endParaRPr lang="en-US" altLang="zh-CN" dirty="0" smtClean="0"/>
          </a:p>
          <a:p>
            <a:pPr eaLnBrk="1" hangingPunct="1"/>
            <a:r>
              <a:rPr lang="zh-CN" altLang="zh-CN" sz="1200" dirty="0" smtClean="0"/>
              <a:t>目前，对大规模图数据进行相关的分析和数据挖掘是大数据处理的一个重要领域，而要实现对大规模的图数据进行快速和复杂的处理，就需要高效的图数据处理框架。</a:t>
            </a:r>
            <a:endParaRPr lang="en-US" altLang="zh-CN" dirty="0" smtClean="0"/>
          </a:p>
          <a:p>
            <a:pPr eaLnBrk="1" hangingPunct="1"/>
            <a:r>
              <a:rPr lang="zh-CN" altLang="en-US" dirty="0" smtClean="0"/>
              <a:t>背景</a:t>
            </a:r>
            <a:r>
              <a:rPr lang="en-US" altLang="zh-CN" dirty="0" smtClean="0"/>
              <a:t>2</a:t>
            </a:r>
            <a:r>
              <a:rPr lang="zh-CN" altLang="en-US" dirty="0" smtClean="0"/>
              <a:t>：随着人们对分布式图处理框架和图数据的研究，在</a:t>
            </a:r>
            <a:r>
              <a:rPr lang="en-US" altLang="zh-CN" dirty="0" smtClean="0"/>
              <a:t>12</a:t>
            </a:r>
            <a:r>
              <a:rPr lang="zh-CN" altLang="en-US" dirty="0" smtClean="0"/>
              <a:t>年的一篇论文</a:t>
            </a:r>
            <a:r>
              <a:rPr lang="en-US" altLang="zh-CN" dirty="0" err="1" smtClean="0"/>
              <a:t>PowerGraph</a:t>
            </a:r>
            <a:r>
              <a:rPr lang="zh-CN" altLang="en-US" dirty="0" smtClean="0"/>
              <a:t>中，提出了图的幂率分布特性，以及这种特性与图计算性能的相关性。</a:t>
            </a:r>
            <a:endParaRPr lang="en-US" altLang="zh-CN" dirty="0" smtClean="0"/>
          </a:p>
          <a:p>
            <a:pPr eaLnBrk="1" hangingPunct="1"/>
            <a:r>
              <a:rPr lang="zh-CN" altLang="en-US" dirty="0" smtClean="0"/>
              <a:t>首先，介绍一下图的处理模型，按处理单元可以将其分为以点、以边、以点边结合、以子图、以路径为中心的图处理模型。其中以点为中心的模型是最主流的，像</a:t>
            </a:r>
            <a:r>
              <a:rPr lang="en-US" altLang="zh-CN" dirty="0" err="1" smtClean="0"/>
              <a:t>pregel</a:t>
            </a:r>
            <a:r>
              <a:rPr lang="zh-CN" altLang="en-US" dirty="0" smtClean="0"/>
              <a:t>，</a:t>
            </a:r>
            <a:r>
              <a:rPr lang="en-US" altLang="zh-CN" dirty="0" err="1" smtClean="0"/>
              <a:t>graphlab</a:t>
            </a:r>
            <a:r>
              <a:rPr lang="zh-CN" altLang="en-US" dirty="0" smtClean="0"/>
              <a:t>等等都是采用这种模型。本课题将重点研究以边为中心的图处理模型，因此我将对这两种模型做一个简要的说明。</a:t>
            </a:r>
            <a:endParaRPr lang="en-US" altLang="zh-CN" dirty="0" smtClean="0"/>
          </a:p>
        </p:txBody>
      </p:sp>
      <p:sp>
        <p:nvSpPr>
          <p:cNvPr id="35843" name="灯片编号占位符 3"/>
          <p:cNvSpPr>
            <a:spLocks noGrp="1"/>
          </p:cNvSpPr>
          <p:nvPr>
            <p:ph type="sldNum" sz="quarter" idx="5"/>
          </p:nvPr>
        </p:nvSpPr>
        <p:spPr bwMode="auto">
          <a:noFill/>
          <a:ln>
            <a:miter lim="800000"/>
            <a:headEnd/>
            <a:tailEnd/>
          </a:ln>
        </p:spPr>
        <p:txBody>
          <a:bodyPr/>
          <a:lstStyle/>
          <a:p>
            <a:fld id="{FEAFFED2-B03F-4B4C-9AEE-07356932A5A7}" type="slidenum">
              <a:rPr lang="en-US" altLang="zh-CN" smtClean="0"/>
              <a:pPr/>
              <a:t>4</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bwMode="auto">
          <a:noFill/>
          <a:ln>
            <a:solidFill>
              <a:srgbClr val="000000"/>
            </a:solidFill>
            <a:miter lim="800000"/>
            <a:headEnd/>
            <a:tailEnd/>
          </a:ln>
        </p:spPr>
      </p:sp>
      <p:sp>
        <p:nvSpPr>
          <p:cNvPr id="4608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第一个研究内容是以边为中心的数据分片问题，我们采用切点法，通过切割顶点来实现对图数据的分片。基于本报告中的提出的模型，对分片函数设定了三个方面的优化目标。保证集群负载的均衡，最小化通信量和提高计算并行性。</a:t>
            </a:r>
          </a:p>
        </p:txBody>
      </p:sp>
      <p:sp>
        <p:nvSpPr>
          <p:cNvPr id="46083" name="灯片编号占位符 3"/>
          <p:cNvSpPr>
            <a:spLocks noGrp="1"/>
          </p:cNvSpPr>
          <p:nvPr>
            <p:ph type="sldNum" sz="quarter" idx="5"/>
          </p:nvPr>
        </p:nvSpPr>
        <p:spPr bwMode="auto">
          <a:noFill/>
          <a:ln>
            <a:miter lim="800000"/>
            <a:headEnd/>
            <a:tailEnd/>
          </a:ln>
        </p:spPr>
        <p:txBody>
          <a:bodyPr/>
          <a:lstStyle/>
          <a:p>
            <a:fld id="{D1996CC2-CD80-49FB-887C-242FADB86D75}" type="slidenum">
              <a:rPr lang="en-US" altLang="zh-CN" smtClean="0"/>
              <a:pPr/>
              <a:t>5</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noFill/>
          <a:ln>
            <a:solidFill>
              <a:srgbClr val="000000"/>
            </a:solidFill>
            <a:miter lim="800000"/>
            <a:headEnd/>
            <a:tailEnd/>
          </a:ln>
        </p:spPr>
      </p:sp>
      <p:sp>
        <p:nvSpPr>
          <p:cNvPr id="3379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dirty="0" smtClean="0"/>
              <a:t>我将从选题的背景、提出的模型、框架和预期成果四个方面展示我的开题内容。首先第课题背景介绍。</a:t>
            </a:r>
          </a:p>
        </p:txBody>
      </p:sp>
      <p:sp>
        <p:nvSpPr>
          <p:cNvPr id="33795" name="灯片编号占位符 3"/>
          <p:cNvSpPr>
            <a:spLocks noGrp="1"/>
          </p:cNvSpPr>
          <p:nvPr>
            <p:ph type="sldNum" sz="quarter" idx="5"/>
          </p:nvPr>
        </p:nvSpPr>
        <p:spPr bwMode="auto">
          <a:noFill/>
          <a:ln>
            <a:miter lim="800000"/>
            <a:headEnd/>
            <a:tailEnd/>
          </a:ln>
        </p:spPr>
        <p:txBody>
          <a:bodyPr/>
          <a:lstStyle/>
          <a:p>
            <a:fld id="{83A2775E-9EDB-4E3F-9855-21E59726C7CF}" type="slidenum">
              <a:rPr lang="en-US" altLang="zh-CN" smtClean="0"/>
              <a:pPr/>
              <a:t>6</a:t>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bwMode="auto">
          <a:noFill/>
          <a:ln>
            <a:solidFill>
              <a:srgbClr val="000000"/>
            </a:solidFill>
            <a:miter lim="800000"/>
            <a:headEnd/>
            <a:tailEnd/>
          </a:ln>
        </p:spPr>
      </p:sp>
      <p:sp>
        <p:nvSpPr>
          <p:cNvPr id="4608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第一个研究内容是以边为中心的数据分片问题，我们采用切点法，通过切割顶点来实现对图数据的分片。基于本报告中的提出的模型，对分片函数设定了三个方面的优化目标。保证集群负载的均衡，最小化通信量和提高计算并行性。</a:t>
            </a:r>
          </a:p>
        </p:txBody>
      </p:sp>
      <p:sp>
        <p:nvSpPr>
          <p:cNvPr id="46083" name="灯片编号占位符 3"/>
          <p:cNvSpPr>
            <a:spLocks noGrp="1"/>
          </p:cNvSpPr>
          <p:nvPr>
            <p:ph type="sldNum" sz="quarter" idx="5"/>
          </p:nvPr>
        </p:nvSpPr>
        <p:spPr bwMode="auto">
          <a:noFill/>
          <a:ln>
            <a:miter lim="800000"/>
            <a:headEnd/>
            <a:tailEnd/>
          </a:ln>
        </p:spPr>
        <p:txBody>
          <a:bodyPr/>
          <a:lstStyle/>
          <a:p>
            <a:fld id="{D1996CC2-CD80-49FB-887C-242FADB86D75}" type="slidenum">
              <a:rPr lang="en-US" altLang="zh-CN" smtClean="0"/>
              <a:pPr/>
              <a:t>7</a:t>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bwMode="auto">
          <a:noFill/>
          <a:ln>
            <a:solidFill>
              <a:srgbClr val="000000"/>
            </a:solidFill>
            <a:miter lim="800000"/>
            <a:headEnd/>
            <a:tailEnd/>
          </a:ln>
        </p:spPr>
      </p:sp>
      <p:sp>
        <p:nvSpPr>
          <p:cNvPr id="4608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第一个研究内容是以边为中心的数据分片问题，我们采用切点法，通过切割顶点来实现对图数据的分片。基于本报告中的提出的模型，对分片函数设定了三个方面的优化目标。保证集群负载的均衡，最小化通信量和提高计算并行性。</a:t>
            </a:r>
          </a:p>
        </p:txBody>
      </p:sp>
      <p:sp>
        <p:nvSpPr>
          <p:cNvPr id="46083" name="灯片编号占位符 3"/>
          <p:cNvSpPr>
            <a:spLocks noGrp="1"/>
          </p:cNvSpPr>
          <p:nvPr>
            <p:ph type="sldNum" sz="quarter" idx="5"/>
          </p:nvPr>
        </p:nvSpPr>
        <p:spPr bwMode="auto">
          <a:noFill/>
          <a:ln>
            <a:miter lim="800000"/>
            <a:headEnd/>
            <a:tailEnd/>
          </a:ln>
        </p:spPr>
        <p:txBody>
          <a:bodyPr/>
          <a:lstStyle/>
          <a:p>
            <a:fld id="{D1996CC2-CD80-49FB-887C-242FADB86D75}" type="slidenum">
              <a:rPr lang="en-US" altLang="zh-CN" smtClean="0"/>
              <a:pPr/>
              <a:t>8</a:t>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p:cNvSpPr>
          <p:nvPr>
            <p:ph type="sldImg"/>
          </p:nvPr>
        </p:nvSpPr>
        <p:spPr bwMode="auto">
          <a:noFill/>
          <a:ln>
            <a:solidFill>
              <a:srgbClr val="000000"/>
            </a:solidFill>
            <a:miter lim="800000"/>
            <a:headEnd/>
            <a:tailEnd/>
          </a:ln>
        </p:spPr>
      </p:sp>
      <p:sp>
        <p:nvSpPr>
          <p:cNvPr id="481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第二个研究内容是，设计高效的计算模型。首先，我们来看一下</a:t>
            </a:r>
            <a:r>
              <a:rPr lang="en-US" altLang="zh-CN" smtClean="0"/>
              <a:t>PowerGraph</a:t>
            </a:r>
            <a:r>
              <a:rPr lang="zh-CN" altLang="en-US" smtClean="0"/>
              <a:t>中的计算模型，在</a:t>
            </a:r>
            <a:r>
              <a:rPr lang="en-US" altLang="zh-CN" smtClean="0"/>
              <a:t>gather</a:t>
            </a:r>
            <a:r>
              <a:rPr lang="zh-CN" altLang="en-US" smtClean="0"/>
              <a:t>阶段，</a:t>
            </a:r>
            <a:r>
              <a:rPr lang="en-US" altLang="zh-CN" smtClean="0"/>
              <a:t>mirror</a:t>
            </a:r>
            <a:r>
              <a:rPr lang="zh-CN" altLang="en-US" smtClean="0"/>
              <a:t>顶点</a:t>
            </a:r>
            <a:r>
              <a:rPr lang="en-US" altLang="zh-CN" smtClean="0"/>
              <a:t>A</a:t>
            </a:r>
            <a:r>
              <a:rPr lang="zh-CN" altLang="en-US" smtClean="0"/>
              <a:t>和</a:t>
            </a:r>
            <a:r>
              <a:rPr lang="en-US" altLang="zh-CN" smtClean="0"/>
              <a:t>master</a:t>
            </a:r>
            <a:r>
              <a:rPr lang="zh-CN" altLang="en-US" smtClean="0"/>
              <a:t>顶点</a:t>
            </a:r>
            <a:r>
              <a:rPr lang="en-US" altLang="zh-CN" smtClean="0"/>
              <a:t>A</a:t>
            </a:r>
            <a:r>
              <a:rPr lang="zh-CN" altLang="en-US" smtClean="0"/>
              <a:t>并行执行；</a:t>
            </a:r>
            <a:r>
              <a:rPr lang="en-US" altLang="zh-CN" smtClean="0"/>
              <a:t>gather</a:t>
            </a:r>
            <a:r>
              <a:rPr lang="zh-CN" altLang="en-US" smtClean="0"/>
              <a:t>之后，</a:t>
            </a:r>
            <a:r>
              <a:rPr lang="en-US" altLang="zh-CN" smtClean="0"/>
              <a:t>mirrorA</a:t>
            </a:r>
            <a:r>
              <a:rPr lang="zh-CN" altLang="en-US" smtClean="0"/>
              <a:t>需将本地收集到的信息同步到</a:t>
            </a:r>
            <a:r>
              <a:rPr lang="en-US" altLang="zh-CN" smtClean="0"/>
              <a:t>masterA</a:t>
            </a:r>
            <a:r>
              <a:rPr lang="zh-CN" altLang="en-US" smtClean="0"/>
              <a:t>，数据同步后，</a:t>
            </a:r>
            <a:r>
              <a:rPr lang="en-US" altLang="zh-CN" smtClean="0"/>
              <a:t>masterA</a:t>
            </a:r>
            <a:r>
              <a:rPr lang="zh-CN" altLang="en-US" smtClean="0"/>
              <a:t>执行</a:t>
            </a:r>
            <a:r>
              <a:rPr lang="en-US" altLang="zh-CN" smtClean="0"/>
              <a:t>apply</a:t>
            </a:r>
            <a:r>
              <a:rPr lang="zh-CN" altLang="en-US" smtClean="0"/>
              <a:t>阶段，并将结果发送给</a:t>
            </a:r>
            <a:r>
              <a:rPr lang="en-US" altLang="zh-CN" smtClean="0"/>
              <a:t>mirrorA</a:t>
            </a:r>
            <a:r>
              <a:rPr lang="zh-CN" altLang="en-US" smtClean="0"/>
              <a:t>；在</a:t>
            </a:r>
            <a:r>
              <a:rPr lang="en-US" altLang="zh-CN" smtClean="0"/>
              <a:t>scatter</a:t>
            </a:r>
            <a:r>
              <a:rPr lang="zh-CN" altLang="en-US" smtClean="0"/>
              <a:t>阶段，</a:t>
            </a:r>
            <a:r>
              <a:rPr lang="en-US" altLang="zh-CN" smtClean="0"/>
              <a:t>mirror</a:t>
            </a:r>
            <a:r>
              <a:rPr lang="zh-CN" altLang="en-US" smtClean="0"/>
              <a:t>和</a:t>
            </a:r>
            <a:r>
              <a:rPr lang="en-US" altLang="zh-CN" smtClean="0"/>
              <a:t>masterA</a:t>
            </a:r>
            <a:r>
              <a:rPr lang="zh-CN" altLang="en-US" smtClean="0"/>
              <a:t>在并行执行。在这过程中需要同步的过程，同时也造成了顶点执行的并行性差。下面我们再来看一下，本模型中提出的高效计算模型，</a:t>
            </a:r>
            <a:r>
              <a:rPr lang="en-US" altLang="zh-CN" smtClean="0"/>
              <a:t>mirror</a:t>
            </a:r>
            <a:r>
              <a:rPr lang="zh-CN" altLang="en-US" smtClean="0"/>
              <a:t>和</a:t>
            </a:r>
            <a:r>
              <a:rPr lang="en-US" altLang="zh-CN" smtClean="0"/>
              <a:t>master</a:t>
            </a:r>
            <a:r>
              <a:rPr lang="zh-CN" altLang="en-US" smtClean="0"/>
              <a:t>是完全独立的，在</a:t>
            </a:r>
            <a:r>
              <a:rPr lang="en-US" altLang="zh-CN" smtClean="0"/>
              <a:t>gather</a:t>
            </a:r>
            <a:r>
              <a:rPr lang="zh-CN" altLang="en-US" smtClean="0"/>
              <a:t>、</a:t>
            </a:r>
            <a:r>
              <a:rPr lang="en-US" altLang="zh-CN" smtClean="0"/>
              <a:t>apply</a:t>
            </a:r>
            <a:r>
              <a:rPr lang="zh-CN" altLang="en-US" smtClean="0"/>
              <a:t>、</a:t>
            </a:r>
            <a:r>
              <a:rPr lang="en-US" altLang="zh-CN" smtClean="0"/>
              <a:t>scatter</a:t>
            </a:r>
            <a:r>
              <a:rPr lang="zh-CN" altLang="en-US" smtClean="0"/>
              <a:t>三个阶段完全的并行化执行。因此本模型相对于原有的模型，消除了数据的同步，提高了了计算的并行化程度。本模型中这一高效的计算模型就是依赖于</a:t>
            </a:r>
            <a:r>
              <a:rPr lang="en-US" altLang="zh-CN" smtClean="0"/>
              <a:t>DAIC</a:t>
            </a:r>
            <a:r>
              <a:rPr lang="zh-CN" altLang="en-US" smtClean="0"/>
              <a:t>计算模型的差值累积特性。</a:t>
            </a:r>
          </a:p>
        </p:txBody>
      </p:sp>
      <p:sp>
        <p:nvSpPr>
          <p:cNvPr id="48131" name="灯片编号占位符 3"/>
          <p:cNvSpPr>
            <a:spLocks noGrp="1"/>
          </p:cNvSpPr>
          <p:nvPr>
            <p:ph type="sldNum" sz="quarter" idx="5"/>
          </p:nvPr>
        </p:nvSpPr>
        <p:spPr bwMode="auto">
          <a:noFill/>
          <a:ln>
            <a:miter lim="800000"/>
            <a:headEnd/>
            <a:tailEnd/>
          </a:ln>
        </p:spPr>
        <p:txBody>
          <a:bodyPr/>
          <a:lstStyle/>
          <a:p>
            <a:fld id="{9E407F38-93A1-4C22-9FBC-772A291B8F92}" type="slidenum">
              <a:rPr lang="en-US" altLang="zh-CN" smtClean="0"/>
              <a:pPr/>
              <a:t>9</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TextBox 3"/>
          <p:cNvSpPr txBox="1">
            <a:spLocks noChangeArrowheads="1"/>
          </p:cNvSpPr>
          <p:nvPr userDrawn="1"/>
        </p:nvSpPr>
        <p:spPr bwMode="auto">
          <a:xfrm>
            <a:off x="4427538" y="981075"/>
            <a:ext cx="3725862" cy="522288"/>
          </a:xfrm>
          <a:prstGeom prst="rect">
            <a:avLst/>
          </a:prstGeom>
          <a:noFill/>
          <a:ln>
            <a:noFill/>
          </a:ln>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defRPr/>
            </a:pPr>
            <a:r>
              <a:rPr lang="en-US" altLang="zh-CN" sz="2800" dirty="0" smtClean="0"/>
              <a:t>Northeastern</a:t>
            </a:r>
            <a:r>
              <a:rPr lang="en-US" altLang="zh-CN" sz="2800" dirty="0" smtClean="0">
                <a:latin typeface="Times New Roman" pitchFamily="18" charset="0"/>
                <a:cs typeface="Times New Roman" pitchFamily="18" charset="0"/>
              </a:rPr>
              <a:t> Univers</a:t>
            </a:r>
            <a:r>
              <a:rPr lang="en-US" altLang="zh-CN" sz="2800" dirty="0" smtClean="0"/>
              <a:t>ity</a:t>
            </a:r>
            <a:endParaRPr lang="zh-CN" altLang="en-US" sz="2800" dirty="0" smtClean="0"/>
          </a:p>
        </p:txBody>
      </p:sp>
      <p:sp>
        <p:nvSpPr>
          <p:cNvPr id="3" name="矩形 4"/>
          <p:cNvSpPr/>
          <p:nvPr userDrawn="1"/>
        </p:nvSpPr>
        <p:spPr>
          <a:xfrm>
            <a:off x="1588" y="1930400"/>
            <a:ext cx="9144000" cy="248443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5"/>
          <p:cNvSpPr/>
          <p:nvPr userDrawn="1"/>
        </p:nvSpPr>
        <p:spPr>
          <a:xfrm>
            <a:off x="0" y="4524375"/>
            <a:ext cx="9144000" cy="5397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6"/>
          <p:cNvSpPr/>
          <p:nvPr userDrawn="1"/>
        </p:nvSpPr>
        <p:spPr>
          <a:xfrm>
            <a:off x="0" y="1779588"/>
            <a:ext cx="9144000" cy="5397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Picture 2"/>
          <p:cNvPicPr>
            <a:picLocks noChangeAspect="1" noChangeArrowheads="1"/>
          </p:cNvPicPr>
          <p:nvPr userDrawn="1"/>
        </p:nvPicPr>
        <p:blipFill>
          <a:blip r:embed="rId2"/>
          <a:srcRect/>
          <a:stretch>
            <a:fillRect/>
          </a:stretch>
        </p:blipFill>
        <p:spPr bwMode="auto">
          <a:xfrm>
            <a:off x="1588" y="155575"/>
            <a:ext cx="2524125" cy="1231900"/>
          </a:xfrm>
          <a:prstGeom prst="rect">
            <a:avLst/>
          </a:prstGeom>
          <a:noFill/>
          <a:ln w="9525">
            <a:noFill/>
            <a:miter lim="800000"/>
            <a:headEnd/>
            <a:tailEnd/>
          </a:ln>
        </p:spPr>
      </p:pic>
      <p:sp>
        <p:nvSpPr>
          <p:cNvPr id="7" name="TextBox 9"/>
          <p:cNvSpPr txBox="1">
            <a:spLocks noChangeArrowheads="1"/>
          </p:cNvSpPr>
          <p:nvPr userDrawn="1"/>
        </p:nvSpPr>
        <p:spPr bwMode="auto">
          <a:xfrm>
            <a:off x="3203575" y="387350"/>
            <a:ext cx="2032000" cy="646113"/>
          </a:xfrm>
          <a:prstGeom prst="rect">
            <a:avLst/>
          </a:prstGeom>
          <a:noFill/>
          <a:ln>
            <a:noFill/>
          </a:ln>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defRPr/>
            </a:pPr>
            <a:r>
              <a:rPr lang="zh-CN" altLang="en-US" sz="3600" dirty="0" smtClean="0">
                <a:latin typeface="华文行楷" panose="02010800040101010101" pitchFamily="2" charset="-122"/>
                <a:ea typeface="华文行楷" panose="02010800040101010101" pitchFamily="2" charset="-122"/>
              </a:rPr>
              <a:t>东北大学</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矩形 1"/>
          <p:cNvSpPr/>
          <p:nvPr userDrawn="1"/>
        </p:nvSpPr>
        <p:spPr>
          <a:xfrm>
            <a:off x="31750" y="0"/>
            <a:ext cx="9144000" cy="981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 name="矩形 2"/>
          <p:cNvSpPr/>
          <p:nvPr userDrawn="1"/>
        </p:nvSpPr>
        <p:spPr>
          <a:xfrm>
            <a:off x="346075" y="576263"/>
            <a:ext cx="676275" cy="3063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等腰三角形 7"/>
          <p:cNvSpPr/>
          <p:nvPr userDrawn="1"/>
        </p:nvSpPr>
        <p:spPr>
          <a:xfrm>
            <a:off x="361950" y="53975"/>
            <a:ext cx="644525" cy="55562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TextBox 4"/>
          <p:cNvSpPr txBox="1">
            <a:spLocks noChangeArrowheads="1"/>
          </p:cNvSpPr>
          <p:nvPr userDrawn="1"/>
        </p:nvSpPr>
        <p:spPr bwMode="auto">
          <a:xfrm>
            <a:off x="6327482" y="6411947"/>
            <a:ext cx="2492990" cy="369332"/>
          </a:xfrm>
          <a:prstGeom prst="rect">
            <a:avLst/>
          </a:prstGeom>
          <a:noFill/>
          <a:ln>
            <a:noFill/>
          </a:ln>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defRPr/>
            </a:pPr>
            <a:r>
              <a:rPr lang="zh-CN" altLang="en-US" dirty="0" smtClean="0">
                <a:latin typeface="华文彩云" panose="02010800040101010101" pitchFamily="2" charset="-122"/>
                <a:ea typeface="华文彩云" panose="02010800040101010101" pitchFamily="2" charset="-122"/>
              </a:rPr>
              <a:t>计算机科学与工程学院</a:t>
            </a:r>
          </a:p>
        </p:txBody>
      </p:sp>
      <p:cxnSp>
        <p:nvCxnSpPr>
          <p:cNvPr id="13" name="直接连接符 6"/>
          <p:cNvCxnSpPr/>
          <p:nvPr userDrawn="1"/>
        </p:nvCxnSpPr>
        <p:spPr>
          <a:xfrm>
            <a:off x="0" y="6341067"/>
            <a:ext cx="9144000" cy="0"/>
          </a:xfrm>
          <a:prstGeom prst="line">
            <a:avLst/>
          </a:prstGeom>
          <a:ln w="254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4" name="TextBox 8"/>
          <p:cNvSpPr txBox="1">
            <a:spLocks noChangeArrowheads="1"/>
          </p:cNvSpPr>
          <p:nvPr userDrawn="1"/>
        </p:nvSpPr>
        <p:spPr bwMode="auto">
          <a:xfrm>
            <a:off x="464745" y="6462728"/>
            <a:ext cx="1415772" cy="338554"/>
          </a:xfrm>
          <a:prstGeom prst="rect">
            <a:avLst/>
          </a:prstGeom>
          <a:noFill/>
          <a:ln>
            <a:noFill/>
          </a:ln>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defRPr/>
            </a:pPr>
            <a:r>
              <a:rPr lang="zh-CN" altLang="en-US" sz="1600" dirty="0" smtClean="0">
                <a:latin typeface="华文楷体" panose="02010600040101010101" pitchFamily="2" charset="-122"/>
                <a:ea typeface="华文楷体" panose="02010600040101010101" pitchFamily="2" charset="-122"/>
              </a:rPr>
              <a:t>硕士论文答辩</a:t>
            </a:r>
          </a:p>
        </p:txBody>
      </p:sp>
      <p:pic>
        <p:nvPicPr>
          <p:cNvPr id="15" name="Picture 2"/>
          <p:cNvPicPr>
            <a:picLocks noChangeAspect="1" noChangeArrowheads="1"/>
          </p:cNvPicPr>
          <p:nvPr userDrawn="1"/>
        </p:nvPicPr>
        <p:blipFill>
          <a:blip r:embed="rId2"/>
          <a:srcRect/>
          <a:stretch>
            <a:fillRect/>
          </a:stretch>
        </p:blipFill>
        <p:spPr bwMode="auto">
          <a:xfrm>
            <a:off x="90488" y="6390681"/>
            <a:ext cx="412750" cy="409575"/>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矩形 1"/>
          <p:cNvSpPr/>
          <p:nvPr userDrawn="1"/>
        </p:nvSpPr>
        <p:spPr>
          <a:xfrm>
            <a:off x="0" y="0"/>
            <a:ext cx="9144000" cy="6921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3" name="Group 43"/>
          <p:cNvGrpSpPr>
            <a:grpSpLocks/>
          </p:cNvGrpSpPr>
          <p:nvPr userDrawn="1"/>
        </p:nvGrpSpPr>
        <p:grpSpPr bwMode="auto">
          <a:xfrm>
            <a:off x="955675" y="1762125"/>
            <a:ext cx="2606675" cy="2443163"/>
            <a:chOff x="2478" y="576"/>
            <a:chExt cx="934" cy="963"/>
          </a:xfrm>
        </p:grpSpPr>
        <p:sp>
          <p:nvSpPr>
            <p:cNvPr id="4" name="Freeform 44"/>
            <p:cNvSpPr>
              <a:spLocks/>
            </p:cNvSpPr>
            <p:nvPr/>
          </p:nvSpPr>
          <p:spPr bwMode="auto">
            <a:xfrm>
              <a:off x="2490" y="670"/>
              <a:ext cx="922" cy="869"/>
            </a:xfrm>
            <a:custGeom>
              <a:avLst/>
              <a:gdLst>
                <a:gd name="T0" fmla="*/ 1 w 1302"/>
                <a:gd name="T1" fmla="*/ 1 h 1231"/>
                <a:gd name="T2" fmla="*/ 1 w 1302"/>
                <a:gd name="T3" fmla="*/ 0 h 1231"/>
                <a:gd name="T4" fmla="*/ 2 w 1302"/>
                <a:gd name="T5" fmla="*/ 1 h 1231"/>
                <a:gd name="T6" fmla="*/ 2 w 1302"/>
                <a:gd name="T7" fmla="*/ 1 h 1231"/>
                <a:gd name="T8" fmla="*/ 1 w 1302"/>
                <a:gd name="T9" fmla="*/ 1 h 1231"/>
                <a:gd name="T10" fmla="*/ 1 w 1302"/>
                <a:gd name="T11" fmla="*/ 1 h 1231"/>
                <a:gd name="T12" fmla="*/ 1 w 1302"/>
                <a:gd name="T13" fmla="*/ 1 h 1231"/>
                <a:gd name="T14" fmla="*/ 1 w 1302"/>
                <a:gd name="T15" fmla="*/ 1 h 1231"/>
                <a:gd name="T16" fmla="*/ 1 w 1302"/>
                <a:gd name="T17" fmla="*/ 1 h 1231"/>
                <a:gd name="T18" fmla="*/ 1 w 1302"/>
                <a:gd name="T19" fmla="*/ 1 h 12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02"/>
                <a:gd name="T31" fmla="*/ 0 h 1231"/>
                <a:gd name="T32" fmla="*/ 1302 w 1302"/>
                <a:gd name="T33" fmla="*/ 1231 h 12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02" h="1231">
                  <a:moveTo>
                    <a:pt x="1115" y="10"/>
                  </a:moveTo>
                  <a:cubicBezTo>
                    <a:pt x="1197" y="0"/>
                    <a:pt x="1197" y="0"/>
                    <a:pt x="1197" y="0"/>
                  </a:cubicBezTo>
                  <a:cubicBezTo>
                    <a:pt x="1197" y="0"/>
                    <a:pt x="1186" y="352"/>
                    <a:pt x="1218" y="684"/>
                  </a:cubicBezTo>
                  <a:cubicBezTo>
                    <a:pt x="1241" y="915"/>
                    <a:pt x="1302" y="1228"/>
                    <a:pt x="1302" y="1228"/>
                  </a:cubicBezTo>
                  <a:cubicBezTo>
                    <a:pt x="1302" y="1228"/>
                    <a:pt x="977" y="1199"/>
                    <a:pt x="650" y="1204"/>
                  </a:cubicBezTo>
                  <a:cubicBezTo>
                    <a:pt x="324" y="1208"/>
                    <a:pt x="6" y="1231"/>
                    <a:pt x="6" y="1231"/>
                  </a:cubicBezTo>
                  <a:cubicBezTo>
                    <a:pt x="6" y="1231"/>
                    <a:pt x="0" y="1152"/>
                    <a:pt x="1" y="883"/>
                  </a:cubicBezTo>
                  <a:cubicBezTo>
                    <a:pt x="1" y="613"/>
                    <a:pt x="76" y="313"/>
                    <a:pt x="76" y="313"/>
                  </a:cubicBezTo>
                  <a:cubicBezTo>
                    <a:pt x="813" y="155"/>
                    <a:pt x="813" y="155"/>
                    <a:pt x="813" y="155"/>
                  </a:cubicBezTo>
                  <a:lnTo>
                    <a:pt x="1115" y="10"/>
                  </a:lnTo>
                  <a:close/>
                </a:path>
              </a:pathLst>
            </a:custGeom>
            <a:solidFill>
              <a:srgbClr val="0070C0"/>
            </a:solidFill>
            <a:ln w="9525">
              <a:noFill/>
              <a:round/>
              <a:headEnd/>
              <a:tailEnd/>
            </a:ln>
          </p:spPr>
          <p:txBody>
            <a:bodyPr/>
            <a:lstStyle/>
            <a:p>
              <a:pPr eaLnBrk="0" hangingPunct="0">
                <a:defRPr/>
              </a:pPr>
              <a:endParaRPr lang="zh-CN" altLang="en-US"/>
            </a:p>
          </p:txBody>
        </p:sp>
        <p:sp>
          <p:nvSpPr>
            <p:cNvPr id="5" name="Freeform 45"/>
            <p:cNvSpPr>
              <a:spLocks/>
            </p:cNvSpPr>
            <p:nvPr/>
          </p:nvSpPr>
          <p:spPr bwMode="auto">
            <a:xfrm>
              <a:off x="2478" y="670"/>
              <a:ext cx="913" cy="849"/>
            </a:xfrm>
            <a:custGeom>
              <a:avLst/>
              <a:gdLst>
                <a:gd name="T0" fmla="*/ 5 w 1289"/>
                <a:gd name="T1" fmla="*/ 4 h 1203"/>
                <a:gd name="T2" fmla="*/ 1 w 1289"/>
                <a:gd name="T3" fmla="*/ 4 h 1203"/>
                <a:gd name="T4" fmla="*/ 1 w 1289"/>
                <a:gd name="T5" fmla="*/ 1 h 1203"/>
                <a:gd name="T6" fmla="*/ 5 w 1289"/>
                <a:gd name="T7" fmla="*/ 0 h 1203"/>
                <a:gd name="T8" fmla="*/ 5 w 1289"/>
                <a:gd name="T9" fmla="*/ 4 h 1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9" h="1203">
                  <a:moveTo>
                    <a:pt x="1289" y="1174"/>
                  </a:moveTo>
                  <a:cubicBezTo>
                    <a:pt x="864" y="1184"/>
                    <a:pt x="439" y="1194"/>
                    <a:pt x="14" y="1203"/>
                  </a:cubicBezTo>
                  <a:cubicBezTo>
                    <a:pt x="0" y="804"/>
                    <a:pt x="3" y="404"/>
                    <a:pt x="23" y="5"/>
                  </a:cubicBezTo>
                  <a:cubicBezTo>
                    <a:pt x="432" y="3"/>
                    <a:pt x="840" y="2"/>
                    <a:pt x="1248" y="0"/>
                  </a:cubicBezTo>
                  <a:cubicBezTo>
                    <a:pt x="1245" y="392"/>
                    <a:pt x="1259" y="783"/>
                    <a:pt x="1289" y="1174"/>
                  </a:cubicBezTo>
                  <a:close/>
                </a:path>
              </a:pathLst>
            </a:custGeom>
            <a:gradFill rotWithShape="1">
              <a:gsLst>
                <a:gs pos="0">
                  <a:srgbClr val="EBEBEB"/>
                </a:gs>
                <a:gs pos="85001">
                  <a:srgbClr val="EBEBEB"/>
                </a:gs>
                <a:gs pos="100000">
                  <a:srgbClr val="FFFFFF"/>
                </a:gs>
              </a:gsLst>
              <a:lin ang="2700000" scaled="1"/>
            </a:gradFill>
            <a:ln w="9525">
              <a:noFill/>
              <a:round/>
              <a:headEnd/>
              <a:tailEnd/>
            </a:ln>
          </p:spPr>
          <p:txBody>
            <a:bodyPr/>
            <a:lstStyle/>
            <a:p>
              <a:pPr eaLnBrk="0" hangingPunct="0">
                <a:defRPr/>
              </a:pPr>
              <a:endParaRPr lang="zh-CN" altLang="en-US"/>
            </a:p>
          </p:txBody>
        </p:sp>
        <p:grpSp>
          <p:nvGrpSpPr>
            <p:cNvPr id="6" name="Group 46"/>
            <p:cNvGrpSpPr>
              <a:grpSpLocks/>
            </p:cNvGrpSpPr>
            <p:nvPr/>
          </p:nvGrpSpPr>
          <p:grpSpPr bwMode="auto">
            <a:xfrm>
              <a:off x="3214" y="926"/>
              <a:ext cx="296" cy="313"/>
              <a:chOff x="1088" y="998"/>
              <a:chExt cx="296" cy="313"/>
            </a:xfrm>
          </p:grpSpPr>
          <p:sp>
            <p:nvSpPr>
              <p:cNvPr id="7" name="Line 47"/>
              <p:cNvSpPr>
                <a:spLocks noChangeShapeType="1"/>
              </p:cNvSpPr>
              <p:nvPr/>
            </p:nvSpPr>
            <p:spPr bwMode="auto">
              <a:xfrm>
                <a:off x="1278" y="1262"/>
                <a:ext cx="1" cy="1"/>
              </a:xfrm>
              <a:prstGeom prst="line">
                <a:avLst/>
              </a:prstGeom>
              <a:noFill/>
              <a:ln w="9525">
                <a:noFill/>
                <a:round/>
                <a:headEnd/>
                <a:tailEnd/>
              </a:ln>
            </p:spPr>
            <p:txBody>
              <a:bodyPr/>
              <a:lstStyle/>
              <a:p>
                <a:pPr eaLnBrk="0" hangingPunct="0">
                  <a:defRPr/>
                </a:pPr>
                <a:endParaRPr lang="zh-CN" altLang="en-US"/>
              </a:p>
            </p:txBody>
          </p:sp>
          <p:sp>
            <p:nvSpPr>
              <p:cNvPr id="8" name="Line 48"/>
              <p:cNvSpPr>
                <a:spLocks noChangeShapeType="1"/>
              </p:cNvSpPr>
              <p:nvPr/>
            </p:nvSpPr>
            <p:spPr bwMode="auto">
              <a:xfrm>
                <a:off x="1278" y="1262"/>
                <a:ext cx="1" cy="1"/>
              </a:xfrm>
              <a:prstGeom prst="line">
                <a:avLst/>
              </a:prstGeom>
              <a:noFill/>
              <a:ln w="9525">
                <a:noFill/>
                <a:round/>
                <a:headEnd/>
                <a:tailEnd/>
              </a:ln>
            </p:spPr>
            <p:txBody>
              <a:bodyPr/>
              <a:lstStyle/>
              <a:p>
                <a:pPr eaLnBrk="0" hangingPunct="0">
                  <a:defRPr/>
                </a:pPr>
                <a:endParaRPr lang="zh-CN" altLang="en-US"/>
              </a:p>
            </p:txBody>
          </p:sp>
          <p:sp>
            <p:nvSpPr>
              <p:cNvPr id="9" name="Freeform 49"/>
              <p:cNvSpPr>
                <a:spLocks/>
              </p:cNvSpPr>
              <p:nvPr/>
            </p:nvSpPr>
            <p:spPr bwMode="auto">
              <a:xfrm>
                <a:off x="1092" y="1200"/>
                <a:ext cx="104" cy="111"/>
              </a:xfrm>
              <a:custGeom>
                <a:avLst/>
                <a:gdLst>
                  <a:gd name="T0" fmla="*/ 1 w 161"/>
                  <a:gd name="T1" fmla="*/ 1 h 169"/>
                  <a:gd name="T2" fmla="*/ 1 w 161"/>
                  <a:gd name="T3" fmla="*/ 0 h 169"/>
                  <a:gd name="T4" fmla="*/ 1 w 161"/>
                  <a:gd name="T5" fmla="*/ 1 h 169"/>
                  <a:gd name="T6" fmla="*/ 1 w 161"/>
                  <a:gd name="T7" fmla="*/ 1 h 169"/>
                  <a:gd name="T8" fmla="*/ 1 w 161"/>
                  <a:gd name="T9" fmla="*/ 1 h 169"/>
                  <a:gd name="T10" fmla="*/ 1 w 161"/>
                  <a:gd name="T11" fmla="*/ 1 h 169"/>
                  <a:gd name="T12" fmla="*/ 1 w 161"/>
                  <a:gd name="T13" fmla="*/ 1 h 169"/>
                  <a:gd name="T14" fmla="*/ 1 w 161"/>
                  <a:gd name="T15" fmla="*/ 1 h 169"/>
                  <a:gd name="T16" fmla="*/ 1 w 161"/>
                  <a:gd name="T17" fmla="*/ 1 h 1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1" h="169">
                    <a:moveTo>
                      <a:pt x="3" y="144"/>
                    </a:moveTo>
                    <a:cubicBezTo>
                      <a:pt x="104" y="0"/>
                      <a:pt x="104" y="0"/>
                      <a:pt x="104" y="0"/>
                    </a:cubicBezTo>
                    <a:cubicBezTo>
                      <a:pt x="97" y="9"/>
                      <a:pt x="97" y="23"/>
                      <a:pt x="104" y="36"/>
                    </a:cubicBezTo>
                    <a:cubicBezTo>
                      <a:pt x="114" y="54"/>
                      <a:pt x="137" y="63"/>
                      <a:pt x="154" y="56"/>
                    </a:cubicBezTo>
                    <a:cubicBezTo>
                      <a:pt x="156" y="55"/>
                      <a:pt x="159" y="54"/>
                      <a:pt x="161" y="52"/>
                    </a:cubicBezTo>
                    <a:cubicBezTo>
                      <a:pt x="26" y="164"/>
                      <a:pt x="26" y="164"/>
                      <a:pt x="26" y="164"/>
                    </a:cubicBezTo>
                    <a:cubicBezTo>
                      <a:pt x="25" y="165"/>
                      <a:pt x="24" y="165"/>
                      <a:pt x="23" y="166"/>
                    </a:cubicBezTo>
                    <a:cubicBezTo>
                      <a:pt x="16" y="169"/>
                      <a:pt x="7" y="165"/>
                      <a:pt x="3" y="158"/>
                    </a:cubicBezTo>
                    <a:cubicBezTo>
                      <a:pt x="0" y="153"/>
                      <a:pt x="1" y="147"/>
                      <a:pt x="3" y="144"/>
                    </a:cubicBezTo>
                  </a:path>
                </a:pathLst>
              </a:custGeom>
              <a:gradFill rotWithShape="1">
                <a:gsLst>
                  <a:gs pos="0">
                    <a:srgbClr val="808080"/>
                  </a:gs>
                  <a:gs pos="100000">
                    <a:srgbClr val="B6B6B6"/>
                  </a:gs>
                </a:gsLst>
                <a:lin ang="18900000" scaled="1"/>
              </a:gradFill>
              <a:ln w="9525">
                <a:noFill/>
                <a:round/>
                <a:headEnd/>
                <a:tailEnd/>
              </a:ln>
            </p:spPr>
            <p:txBody>
              <a:bodyPr/>
              <a:lstStyle/>
              <a:p>
                <a:pPr eaLnBrk="0" hangingPunct="0">
                  <a:defRPr/>
                </a:pPr>
                <a:endParaRPr lang="zh-CN" altLang="en-US"/>
              </a:p>
            </p:txBody>
          </p:sp>
          <p:sp>
            <p:nvSpPr>
              <p:cNvPr id="10" name="Freeform 50"/>
              <p:cNvSpPr>
                <a:spLocks/>
              </p:cNvSpPr>
              <p:nvPr/>
            </p:nvSpPr>
            <p:spPr bwMode="auto">
              <a:xfrm>
                <a:off x="1088" y="1083"/>
                <a:ext cx="218" cy="220"/>
              </a:xfrm>
              <a:custGeom>
                <a:avLst/>
                <a:gdLst>
                  <a:gd name="T0" fmla="*/ 1 w 336"/>
                  <a:gd name="T1" fmla="*/ 1 h 340"/>
                  <a:gd name="T2" fmla="*/ 1 w 336"/>
                  <a:gd name="T3" fmla="*/ 1 h 340"/>
                  <a:gd name="T4" fmla="*/ 1 w 336"/>
                  <a:gd name="T5" fmla="*/ 1 h 340"/>
                  <a:gd name="T6" fmla="*/ 1 w 336"/>
                  <a:gd name="T7" fmla="*/ 1 h 340"/>
                  <a:gd name="T8" fmla="*/ 1 w 336"/>
                  <a:gd name="T9" fmla="*/ 1 h 340"/>
                  <a:gd name="T10" fmla="*/ 1 w 336"/>
                  <a:gd name="T11" fmla="*/ 1 h 340"/>
                  <a:gd name="T12" fmla="*/ 1 w 336"/>
                  <a:gd name="T13" fmla="*/ 1 h 340"/>
                  <a:gd name="T14" fmla="*/ 1 w 336"/>
                  <a:gd name="T15" fmla="*/ 1 h 340"/>
                  <a:gd name="T16" fmla="*/ 1 w 336"/>
                  <a:gd name="T17" fmla="*/ 1 h 340"/>
                  <a:gd name="T18" fmla="*/ 1 w 336"/>
                  <a:gd name="T19" fmla="*/ 1 h 340"/>
                  <a:gd name="T20" fmla="*/ 1 w 336"/>
                  <a:gd name="T21" fmla="*/ 1 h 340"/>
                  <a:gd name="T22" fmla="*/ 1 w 336"/>
                  <a:gd name="T23" fmla="*/ 1 h 340"/>
                  <a:gd name="T24" fmla="*/ 1 w 336"/>
                  <a:gd name="T25" fmla="*/ 1 h 340"/>
                  <a:gd name="T26" fmla="*/ 1 w 336"/>
                  <a:gd name="T27" fmla="*/ 1 h 340"/>
                  <a:gd name="T28" fmla="*/ 1 w 336"/>
                  <a:gd name="T29" fmla="*/ 1 h 340"/>
                  <a:gd name="T30" fmla="*/ 1 w 336"/>
                  <a:gd name="T31" fmla="*/ 1 h 340"/>
                  <a:gd name="T32" fmla="*/ 1 w 336"/>
                  <a:gd name="T33" fmla="*/ 1 h 340"/>
                  <a:gd name="T34" fmla="*/ 1 w 336"/>
                  <a:gd name="T35" fmla="*/ 1 h 340"/>
                  <a:gd name="T36" fmla="*/ 1 w 336"/>
                  <a:gd name="T37" fmla="*/ 1 h 340"/>
                  <a:gd name="T38" fmla="*/ 1 w 336"/>
                  <a:gd name="T39" fmla="*/ 1 h 340"/>
                  <a:gd name="T40" fmla="*/ 1 w 336"/>
                  <a:gd name="T41" fmla="*/ 1 h 340"/>
                  <a:gd name="T42" fmla="*/ 1 w 336"/>
                  <a:gd name="T43" fmla="*/ 1 h 340"/>
                  <a:gd name="T44" fmla="*/ 1 w 336"/>
                  <a:gd name="T45" fmla="*/ 1 h 34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36" h="340">
                    <a:moveTo>
                      <a:pt x="331" y="134"/>
                    </a:moveTo>
                    <a:cubicBezTo>
                      <a:pt x="329" y="128"/>
                      <a:pt x="325" y="110"/>
                      <a:pt x="312" y="86"/>
                    </a:cubicBezTo>
                    <a:cubicBezTo>
                      <a:pt x="306" y="76"/>
                      <a:pt x="291" y="50"/>
                      <a:pt x="259" y="29"/>
                    </a:cubicBezTo>
                    <a:cubicBezTo>
                      <a:pt x="227" y="7"/>
                      <a:pt x="197" y="4"/>
                      <a:pt x="186" y="2"/>
                    </a:cubicBezTo>
                    <a:cubicBezTo>
                      <a:pt x="184" y="2"/>
                      <a:pt x="166" y="0"/>
                      <a:pt x="147" y="2"/>
                    </a:cubicBezTo>
                    <a:cubicBezTo>
                      <a:pt x="131" y="5"/>
                      <a:pt x="131" y="5"/>
                      <a:pt x="131" y="5"/>
                    </a:cubicBezTo>
                    <a:cubicBezTo>
                      <a:pt x="124" y="7"/>
                      <a:pt x="114" y="10"/>
                      <a:pt x="107" y="12"/>
                    </a:cubicBezTo>
                    <a:cubicBezTo>
                      <a:pt x="107" y="12"/>
                      <a:pt x="91" y="18"/>
                      <a:pt x="75" y="29"/>
                    </a:cubicBezTo>
                    <a:cubicBezTo>
                      <a:pt x="72" y="31"/>
                      <a:pt x="68" y="34"/>
                      <a:pt x="65" y="36"/>
                    </a:cubicBezTo>
                    <a:cubicBezTo>
                      <a:pt x="62" y="38"/>
                      <a:pt x="60" y="40"/>
                      <a:pt x="57" y="43"/>
                    </a:cubicBezTo>
                    <a:cubicBezTo>
                      <a:pt x="54" y="45"/>
                      <a:pt x="51" y="48"/>
                      <a:pt x="48" y="51"/>
                    </a:cubicBezTo>
                    <a:cubicBezTo>
                      <a:pt x="48" y="51"/>
                      <a:pt x="47" y="52"/>
                      <a:pt x="47" y="52"/>
                    </a:cubicBezTo>
                    <a:cubicBezTo>
                      <a:pt x="47" y="52"/>
                      <a:pt x="47" y="51"/>
                      <a:pt x="48" y="51"/>
                    </a:cubicBezTo>
                    <a:cubicBezTo>
                      <a:pt x="7" y="93"/>
                      <a:pt x="0" y="161"/>
                      <a:pt x="35" y="223"/>
                    </a:cubicBezTo>
                    <a:cubicBezTo>
                      <a:pt x="80" y="302"/>
                      <a:pt x="175" y="340"/>
                      <a:pt x="249" y="310"/>
                    </a:cubicBezTo>
                    <a:cubicBezTo>
                      <a:pt x="267" y="302"/>
                      <a:pt x="281" y="291"/>
                      <a:pt x="293" y="277"/>
                    </a:cubicBezTo>
                    <a:cubicBezTo>
                      <a:pt x="293" y="278"/>
                      <a:pt x="293" y="278"/>
                      <a:pt x="293" y="278"/>
                    </a:cubicBezTo>
                    <a:cubicBezTo>
                      <a:pt x="293" y="278"/>
                      <a:pt x="293" y="278"/>
                      <a:pt x="293" y="277"/>
                    </a:cubicBezTo>
                    <a:cubicBezTo>
                      <a:pt x="295" y="275"/>
                      <a:pt x="297" y="273"/>
                      <a:pt x="299" y="271"/>
                    </a:cubicBezTo>
                    <a:cubicBezTo>
                      <a:pt x="302" y="267"/>
                      <a:pt x="305" y="263"/>
                      <a:pt x="307" y="259"/>
                    </a:cubicBezTo>
                    <a:cubicBezTo>
                      <a:pt x="315" y="246"/>
                      <a:pt x="317" y="242"/>
                      <a:pt x="321" y="232"/>
                    </a:cubicBezTo>
                    <a:cubicBezTo>
                      <a:pt x="321" y="232"/>
                      <a:pt x="330" y="211"/>
                      <a:pt x="333" y="187"/>
                    </a:cubicBezTo>
                    <a:cubicBezTo>
                      <a:pt x="334" y="178"/>
                      <a:pt x="336" y="160"/>
                      <a:pt x="331" y="134"/>
                    </a:cubicBezTo>
                    <a:close/>
                  </a:path>
                </a:pathLst>
              </a:custGeom>
              <a:solidFill>
                <a:srgbClr val="0070C0"/>
              </a:solidFill>
              <a:ln w="9525">
                <a:solidFill>
                  <a:srgbClr val="0070C0"/>
                </a:solidFill>
                <a:round/>
                <a:headEnd/>
                <a:tailEnd/>
              </a:ln>
            </p:spPr>
            <p:txBody>
              <a:bodyPr/>
              <a:lstStyle/>
              <a:p>
                <a:pPr eaLnBrk="0" hangingPunct="0">
                  <a:defRPr/>
                </a:pPr>
                <a:endParaRPr lang="zh-CN" altLang="en-US"/>
              </a:p>
            </p:txBody>
          </p:sp>
          <p:sp>
            <p:nvSpPr>
              <p:cNvPr id="11" name="Freeform 51"/>
              <p:cNvSpPr>
                <a:spLocks/>
              </p:cNvSpPr>
              <p:nvPr/>
            </p:nvSpPr>
            <p:spPr bwMode="auto">
              <a:xfrm>
                <a:off x="1196" y="1090"/>
                <a:ext cx="101" cy="100"/>
              </a:xfrm>
              <a:custGeom>
                <a:avLst/>
                <a:gdLst>
                  <a:gd name="T0" fmla="*/ 1 w 154"/>
                  <a:gd name="T1" fmla="*/ 1 h 158"/>
                  <a:gd name="T2" fmla="*/ 1 w 154"/>
                  <a:gd name="T3" fmla="*/ 0 h 158"/>
                  <a:gd name="T4" fmla="*/ 1 w 154"/>
                  <a:gd name="T5" fmla="*/ 1 h 158"/>
                  <a:gd name="T6" fmla="*/ 1 w 154"/>
                  <a:gd name="T7" fmla="*/ 1 h 158"/>
                  <a:gd name="T8" fmla="*/ 1 w 154"/>
                  <a:gd name="T9" fmla="*/ 1 h 158"/>
                  <a:gd name="T10" fmla="*/ 1 w 154"/>
                  <a:gd name="T11" fmla="*/ 1 h 158"/>
                  <a:gd name="T12" fmla="*/ 1 w 154"/>
                  <a:gd name="T13" fmla="*/ 1 h 158"/>
                  <a:gd name="T14" fmla="*/ 1 w 154"/>
                  <a:gd name="T15" fmla="*/ 1 h 158"/>
                  <a:gd name="T16" fmla="*/ 1 w 154"/>
                  <a:gd name="T17" fmla="*/ 1 h 1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4" h="158">
                    <a:moveTo>
                      <a:pt x="15" y="58"/>
                    </a:moveTo>
                    <a:cubicBezTo>
                      <a:pt x="68" y="0"/>
                      <a:pt x="68" y="0"/>
                      <a:pt x="68" y="0"/>
                    </a:cubicBezTo>
                    <a:cubicBezTo>
                      <a:pt x="55" y="15"/>
                      <a:pt x="53" y="38"/>
                      <a:pt x="65" y="59"/>
                    </a:cubicBezTo>
                    <a:cubicBezTo>
                      <a:pt x="80" y="86"/>
                      <a:pt x="114" y="100"/>
                      <a:pt x="139" y="89"/>
                    </a:cubicBezTo>
                    <a:cubicBezTo>
                      <a:pt x="145" y="87"/>
                      <a:pt x="150" y="83"/>
                      <a:pt x="154" y="79"/>
                    </a:cubicBezTo>
                    <a:cubicBezTo>
                      <a:pt x="100" y="137"/>
                      <a:pt x="100" y="137"/>
                      <a:pt x="100" y="137"/>
                    </a:cubicBezTo>
                    <a:cubicBezTo>
                      <a:pt x="96" y="141"/>
                      <a:pt x="91" y="145"/>
                      <a:pt x="86" y="147"/>
                    </a:cubicBezTo>
                    <a:cubicBezTo>
                      <a:pt x="60" y="158"/>
                      <a:pt x="27" y="144"/>
                      <a:pt x="12" y="117"/>
                    </a:cubicBezTo>
                    <a:cubicBezTo>
                      <a:pt x="0" y="96"/>
                      <a:pt x="2" y="73"/>
                      <a:pt x="15" y="58"/>
                    </a:cubicBezTo>
                    <a:close/>
                  </a:path>
                </a:pathLst>
              </a:custGeom>
              <a:gradFill rotWithShape="1">
                <a:gsLst>
                  <a:gs pos="0">
                    <a:srgbClr val="8A8AC5"/>
                  </a:gs>
                  <a:gs pos="100000">
                    <a:srgbClr val="333399"/>
                  </a:gs>
                </a:gsLst>
                <a:lin ang="5400000" scaled="1"/>
              </a:gradFill>
              <a:ln w="9525">
                <a:noFill/>
                <a:round/>
                <a:headEnd/>
                <a:tailEnd/>
              </a:ln>
            </p:spPr>
            <p:txBody>
              <a:bodyPr/>
              <a:lstStyle/>
              <a:p>
                <a:pPr eaLnBrk="0" hangingPunct="0">
                  <a:defRPr/>
                </a:pPr>
                <a:endParaRPr lang="zh-CN" altLang="en-US"/>
              </a:p>
            </p:txBody>
          </p:sp>
          <p:sp>
            <p:nvSpPr>
              <p:cNvPr id="12" name="Freeform 52"/>
              <p:cNvSpPr>
                <a:spLocks/>
              </p:cNvSpPr>
              <p:nvPr/>
            </p:nvSpPr>
            <p:spPr bwMode="auto">
              <a:xfrm>
                <a:off x="1196" y="1090"/>
                <a:ext cx="101" cy="100"/>
              </a:xfrm>
              <a:custGeom>
                <a:avLst/>
                <a:gdLst>
                  <a:gd name="T0" fmla="*/ 1 w 154"/>
                  <a:gd name="T1" fmla="*/ 1 h 158"/>
                  <a:gd name="T2" fmla="*/ 1 w 154"/>
                  <a:gd name="T3" fmla="*/ 0 h 158"/>
                  <a:gd name="T4" fmla="*/ 1 w 154"/>
                  <a:gd name="T5" fmla="*/ 1 h 158"/>
                  <a:gd name="T6" fmla="*/ 1 w 154"/>
                  <a:gd name="T7" fmla="*/ 1 h 158"/>
                  <a:gd name="T8" fmla="*/ 1 w 154"/>
                  <a:gd name="T9" fmla="*/ 1 h 158"/>
                  <a:gd name="T10" fmla="*/ 1 w 154"/>
                  <a:gd name="T11" fmla="*/ 1 h 158"/>
                  <a:gd name="T12" fmla="*/ 1 w 154"/>
                  <a:gd name="T13" fmla="*/ 1 h 158"/>
                  <a:gd name="T14" fmla="*/ 1 w 154"/>
                  <a:gd name="T15" fmla="*/ 1 h 158"/>
                  <a:gd name="T16" fmla="*/ 1 w 154"/>
                  <a:gd name="T17" fmla="*/ 1 h 1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4" h="158">
                    <a:moveTo>
                      <a:pt x="15" y="58"/>
                    </a:moveTo>
                    <a:cubicBezTo>
                      <a:pt x="68" y="0"/>
                      <a:pt x="68" y="0"/>
                      <a:pt x="68" y="0"/>
                    </a:cubicBezTo>
                    <a:cubicBezTo>
                      <a:pt x="55" y="15"/>
                      <a:pt x="53" y="38"/>
                      <a:pt x="65" y="59"/>
                    </a:cubicBezTo>
                    <a:cubicBezTo>
                      <a:pt x="80" y="86"/>
                      <a:pt x="114" y="100"/>
                      <a:pt x="139" y="89"/>
                    </a:cubicBezTo>
                    <a:cubicBezTo>
                      <a:pt x="145" y="87"/>
                      <a:pt x="150" y="83"/>
                      <a:pt x="154" y="79"/>
                    </a:cubicBezTo>
                    <a:cubicBezTo>
                      <a:pt x="100" y="137"/>
                      <a:pt x="100" y="137"/>
                      <a:pt x="100" y="137"/>
                    </a:cubicBezTo>
                    <a:cubicBezTo>
                      <a:pt x="96" y="141"/>
                      <a:pt x="91" y="145"/>
                      <a:pt x="86" y="147"/>
                    </a:cubicBezTo>
                    <a:cubicBezTo>
                      <a:pt x="60" y="158"/>
                      <a:pt x="27" y="144"/>
                      <a:pt x="12" y="117"/>
                    </a:cubicBezTo>
                    <a:cubicBezTo>
                      <a:pt x="0" y="96"/>
                      <a:pt x="2" y="73"/>
                      <a:pt x="15" y="58"/>
                    </a:cubicBezTo>
                  </a:path>
                </a:pathLst>
              </a:custGeom>
              <a:gradFill rotWithShape="1">
                <a:gsLst>
                  <a:gs pos="0">
                    <a:srgbClr val="8A8AC5"/>
                  </a:gs>
                  <a:gs pos="100000">
                    <a:srgbClr val="333399"/>
                  </a:gs>
                </a:gsLst>
                <a:lin ang="5400000" scaled="1"/>
              </a:gradFill>
              <a:ln w="9525">
                <a:noFill/>
                <a:round/>
                <a:headEnd/>
                <a:tailEnd/>
              </a:ln>
            </p:spPr>
            <p:txBody>
              <a:bodyPr/>
              <a:lstStyle/>
              <a:p>
                <a:pPr eaLnBrk="0" hangingPunct="0">
                  <a:defRPr/>
                </a:pPr>
                <a:endParaRPr lang="zh-CN" altLang="en-US"/>
              </a:p>
            </p:txBody>
          </p:sp>
          <p:sp>
            <p:nvSpPr>
              <p:cNvPr id="13" name="Freeform 53"/>
              <p:cNvSpPr>
                <a:spLocks/>
              </p:cNvSpPr>
              <p:nvPr/>
            </p:nvSpPr>
            <p:spPr bwMode="auto">
              <a:xfrm>
                <a:off x="1213" y="998"/>
                <a:ext cx="166" cy="172"/>
              </a:xfrm>
              <a:custGeom>
                <a:avLst/>
                <a:gdLst>
                  <a:gd name="T0" fmla="*/ 1 w 259"/>
                  <a:gd name="T1" fmla="*/ 1 h 267"/>
                  <a:gd name="T2" fmla="*/ 1 w 259"/>
                  <a:gd name="T3" fmla="*/ 1 h 267"/>
                  <a:gd name="T4" fmla="*/ 1 w 259"/>
                  <a:gd name="T5" fmla="*/ 1 h 267"/>
                  <a:gd name="T6" fmla="*/ 1 w 259"/>
                  <a:gd name="T7" fmla="*/ 1 h 267"/>
                  <a:gd name="T8" fmla="*/ 1 w 259"/>
                  <a:gd name="T9" fmla="*/ 1 h 267"/>
                  <a:gd name="T10" fmla="*/ 1 w 259"/>
                  <a:gd name="T11" fmla="*/ 1 h 267"/>
                  <a:gd name="T12" fmla="*/ 1 w 259"/>
                  <a:gd name="T13" fmla="*/ 1 h 267"/>
                  <a:gd name="T14" fmla="*/ 1 w 259"/>
                  <a:gd name="T15" fmla="*/ 1 h 267"/>
                  <a:gd name="T16" fmla="*/ 1 w 259"/>
                  <a:gd name="T17" fmla="*/ 1 h 267"/>
                  <a:gd name="T18" fmla="*/ 1 w 259"/>
                  <a:gd name="T19" fmla="*/ 1 h 267"/>
                  <a:gd name="T20" fmla="*/ 1 w 259"/>
                  <a:gd name="T21" fmla="*/ 1 h 267"/>
                  <a:gd name="T22" fmla="*/ 1 w 259"/>
                  <a:gd name="T23" fmla="*/ 1 h 267"/>
                  <a:gd name="T24" fmla="*/ 1 w 259"/>
                  <a:gd name="T25" fmla="*/ 1 h 267"/>
                  <a:gd name="T26" fmla="*/ 0 w 259"/>
                  <a:gd name="T27" fmla="*/ 1 h 267"/>
                  <a:gd name="T28" fmla="*/ 1 w 259"/>
                  <a:gd name="T29" fmla="*/ 1 h 267"/>
                  <a:gd name="T30" fmla="*/ 1 w 259"/>
                  <a:gd name="T31" fmla="*/ 1 h 26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9" h="267">
                    <a:moveTo>
                      <a:pt x="32" y="48"/>
                    </a:moveTo>
                    <a:cubicBezTo>
                      <a:pt x="41" y="38"/>
                      <a:pt x="53" y="29"/>
                      <a:pt x="66" y="24"/>
                    </a:cubicBezTo>
                    <a:cubicBezTo>
                      <a:pt x="123" y="0"/>
                      <a:pt x="197" y="30"/>
                      <a:pt x="232" y="91"/>
                    </a:cubicBezTo>
                    <a:cubicBezTo>
                      <a:pt x="213" y="111"/>
                      <a:pt x="174" y="138"/>
                      <a:pt x="133" y="160"/>
                    </a:cubicBezTo>
                    <a:cubicBezTo>
                      <a:pt x="117" y="133"/>
                      <a:pt x="84" y="119"/>
                      <a:pt x="59" y="130"/>
                    </a:cubicBezTo>
                    <a:cubicBezTo>
                      <a:pt x="33" y="141"/>
                      <a:pt x="25" y="172"/>
                      <a:pt x="41" y="199"/>
                    </a:cubicBezTo>
                    <a:cubicBezTo>
                      <a:pt x="56" y="226"/>
                      <a:pt x="90" y="240"/>
                      <a:pt x="115" y="229"/>
                    </a:cubicBezTo>
                    <a:cubicBezTo>
                      <a:pt x="140" y="218"/>
                      <a:pt x="148" y="187"/>
                      <a:pt x="133" y="160"/>
                    </a:cubicBezTo>
                    <a:cubicBezTo>
                      <a:pt x="174" y="138"/>
                      <a:pt x="213" y="111"/>
                      <a:pt x="232" y="91"/>
                    </a:cubicBezTo>
                    <a:cubicBezTo>
                      <a:pt x="259" y="139"/>
                      <a:pt x="253" y="191"/>
                      <a:pt x="222" y="223"/>
                    </a:cubicBezTo>
                    <a:cubicBezTo>
                      <a:pt x="195" y="252"/>
                      <a:pt x="164" y="258"/>
                      <a:pt x="154" y="260"/>
                    </a:cubicBezTo>
                    <a:cubicBezTo>
                      <a:pt x="145" y="262"/>
                      <a:pt x="114" y="267"/>
                      <a:pt x="80" y="253"/>
                    </a:cubicBezTo>
                    <a:cubicBezTo>
                      <a:pt x="50" y="240"/>
                      <a:pt x="31" y="220"/>
                      <a:pt x="22" y="205"/>
                    </a:cubicBezTo>
                    <a:cubicBezTo>
                      <a:pt x="0" y="171"/>
                      <a:pt x="0" y="141"/>
                      <a:pt x="0" y="131"/>
                    </a:cubicBezTo>
                    <a:cubicBezTo>
                      <a:pt x="0" y="110"/>
                      <a:pt x="7" y="92"/>
                      <a:pt x="8" y="88"/>
                    </a:cubicBezTo>
                    <a:cubicBezTo>
                      <a:pt x="14" y="72"/>
                      <a:pt x="21" y="62"/>
                      <a:pt x="32" y="48"/>
                    </a:cubicBezTo>
                    <a:close/>
                  </a:path>
                </a:pathLst>
              </a:custGeom>
              <a:gradFill rotWithShape="1">
                <a:gsLst>
                  <a:gs pos="0">
                    <a:srgbClr val="8A8AC5"/>
                  </a:gs>
                  <a:gs pos="100000">
                    <a:srgbClr val="333399"/>
                  </a:gs>
                </a:gsLst>
                <a:lin ang="5400000" scaled="1"/>
              </a:gradFill>
              <a:ln w="9525">
                <a:noFill/>
                <a:round/>
                <a:headEnd/>
                <a:tailEnd/>
              </a:ln>
            </p:spPr>
            <p:txBody>
              <a:bodyPr/>
              <a:lstStyle/>
              <a:p>
                <a:pPr eaLnBrk="0" hangingPunct="0">
                  <a:defRPr/>
                </a:pPr>
                <a:endParaRPr lang="zh-CN" altLang="en-US"/>
              </a:p>
            </p:txBody>
          </p:sp>
          <p:sp>
            <p:nvSpPr>
              <p:cNvPr id="14" name="Freeform 54"/>
              <p:cNvSpPr>
                <a:spLocks/>
              </p:cNvSpPr>
              <p:nvPr/>
            </p:nvSpPr>
            <p:spPr bwMode="auto">
              <a:xfrm>
                <a:off x="1200" y="998"/>
                <a:ext cx="179" cy="175"/>
              </a:xfrm>
              <a:custGeom>
                <a:avLst/>
                <a:gdLst>
                  <a:gd name="T0" fmla="*/ 1 w 278"/>
                  <a:gd name="T1" fmla="*/ 1 h 268"/>
                  <a:gd name="T2" fmla="*/ 1 w 278"/>
                  <a:gd name="T3" fmla="*/ 1 h 268"/>
                  <a:gd name="T4" fmla="*/ 1 w 278"/>
                  <a:gd name="T5" fmla="*/ 1 h 268"/>
                  <a:gd name="T6" fmla="*/ 1 w 278"/>
                  <a:gd name="T7" fmla="*/ 1 h 268"/>
                  <a:gd name="T8" fmla="*/ 1 w 278"/>
                  <a:gd name="T9" fmla="*/ 1 h 268"/>
                  <a:gd name="T10" fmla="*/ 1 w 278"/>
                  <a:gd name="T11" fmla="*/ 1 h 268"/>
                  <a:gd name="T12" fmla="*/ 1 w 278"/>
                  <a:gd name="T13" fmla="*/ 1 h 268"/>
                  <a:gd name="T14" fmla="*/ 1 w 278"/>
                  <a:gd name="T15" fmla="*/ 1 h 268"/>
                  <a:gd name="T16" fmla="*/ 1 w 278"/>
                  <a:gd name="T17" fmla="*/ 1 h 268"/>
                  <a:gd name="T18" fmla="*/ 1 w 278"/>
                  <a:gd name="T19" fmla="*/ 1 h 268"/>
                  <a:gd name="T20" fmla="*/ 1 w 278"/>
                  <a:gd name="T21" fmla="*/ 1 h 268"/>
                  <a:gd name="T22" fmla="*/ 1 w 278"/>
                  <a:gd name="T23" fmla="*/ 1 h 268"/>
                  <a:gd name="T24" fmla="*/ 1 w 278"/>
                  <a:gd name="T25" fmla="*/ 1 h 2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78" h="268">
                    <a:moveTo>
                      <a:pt x="51" y="48"/>
                    </a:moveTo>
                    <a:cubicBezTo>
                      <a:pt x="0" y="111"/>
                      <a:pt x="23" y="172"/>
                      <a:pt x="35" y="195"/>
                    </a:cubicBezTo>
                    <a:cubicBezTo>
                      <a:pt x="59" y="241"/>
                      <a:pt x="112" y="268"/>
                      <a:pt x="164" y="262"/>
                    </a:cubicBezTo>
                    <a:cubicBezTo>
                      <a:pt x="207" y="257"/>
                      <a:pt x="232" y="233"/>
                      <a:pt x="241" y="224"/>
                    </a:cubicBezTo>
                    <a:cubicBezTo>
                      <a:pt x="272" y="191"/>
                      <a:pt x="278" y="139"/>
                      <a:pt x="251" y="91"/>
                    </a:cubicBezTo>
                    <a:cubicBezTo>
                      <a:pt x="232" y="111"/>
                      <a:pt x="193" y="138"/>
                      <a:pt x="152" y="160"/>
                    </a:cubicBezTo>
                    <a:cubicBezTo>
                      <a:pt x="167" y="187"/>
                      <a:pt x="159" y="218"/>
                      <a:pt x="134" y="229"/>
                    </a:cubicBezTo>
                    <a:cubicBezTo>
                      <a:pt x="109" y="240"/>
                      <a:pt x="75" y="226"/>
                      <a:pt x="60" y="199"/>
                    </a:cubicBezTo>
                    <a:cubicBezTo>
                      <a:pt x="44" y="172"/>
                      <a:pt x="52" y="141"/>
                      <a:pt x="78" y="130"/>
                    </a:cubicBezTo>
                    <a:cubicBezTo>
                      <a:pt x="103" y="119"/>
                      <a:pt x="136" y="133"/>
                      <a:pt x="152" y="160"/>
                    </a:cubicBezTo>
                    <a:cubicBezTo>
                      <a:pt x="193" y="138"/>
                      <a:pt x="232" y="111"/>
                      <a:pt x="251" y="91"/>
                    </a:cubicBezTo>
                    <a:cubicBezTo>
                      <a:pt x="216" y="30"/>
                      <a:pt x="142" y="0"/>
                      <a:pt x="85" y="24"/>
                    </a:cubicBezTo>
                    <a:cubicBezTo>
                      <a:pt x="72" y="29"/>
                      <a:pt x="60" y="38"/>
                      <a:pt x="51" y="48"/>
                    </a:cubicBezTo>
                  </a:path>
                </a:pathLst>
              </a:custGeom>
              <a:gradFill rotWithShape="1">
                <a:gsLst>
                  <a:gs pos="0">
                    <a:srgbClr val="8A8AC5"/>
                  </a:gs>
                  <a:gs pos="100000">
                    <a:srgbClr val="333399"/>
                  </a:gs>
                </a:gsLst>
                <a:lin ang="5400000" scaled="1"/>
              </a:gradFill>
              <a:ln w="9525">
                <a:noFill/>
                <a:round/>
                <a:headEnd/>
                <a:tailEnd/>
              </a:ln>
            </p:spPr>
            <p:txBody>
              <a:bodyPr/>
              <a:lstStyle/>
              <a:p>
                <a:pPr eaLnBrk="0" hangingPunct="0">
                  <a:defRPr/>
                </a:pPr>
                <a:endParaRPr lang="zh-CN" altLang="en-US"/>
              </a:p>
            </p:txBody>
          </p:sp>
          <p:sp>
            <p:nvSpPr>
              <p:cNvPr id="15" name="Freeform 55"/>
              <p:cNvSpPr>
                <a:spLocks/>
              </p:cNvSpPr>
              <p:nvPr/>
            </p:nvSpPr>
            <p:spPr bwMode="auto">
              <a:xfrm>
                <a:off x="1210" y="1029"/>
                <a:ext cx="144" cy="145"/>
              </a:xfrm>
              <a:custGeom>
                <a:avLst/>
                <a:gdLst>
                  <a:gd name="T0" fmla="*/ 1 w 223"/>
                  <a:gd name="T1" fmla="*/ 1 h 220"/>
                  <a:gd name="T2" fmla="*/ 1 w 223"/>
                  <a:gd name="T3" fmla="*/ 1 h 220"/>
                  <a:gd name="T4" fmla="*/ 1 w 223"/>
                  <a:gd name="T5" fmla="*/ 1 h 220"/>
                  <a:gd name="T6" fmla="*/ 1 w 223"/>
                  <a:gd name="T7" fmla="*/ 1 h 220"/>
                  <a:gd name="T8" fmla="*/ 1 w 223"/>
                  <a:gd name="T9" fmla="*/ 1 h 220"/>
                  <a:gd name="T10" fmla="*/ 1 w 223"/>
                  <a:gd name="T11" fmla="*/ 0 h 220"/>
                  <a:gd name="T12" fmla="*/ 1 w 223"/>
                  <a:gd name="T13" fmla="*/ 1 h 220"/>
                  <a:gd name="T14" fmla="*/ 1 w 223"/>
                  <a:gd name="T15" fmla="*/ 1 h 220"/>
                  <a:gd name="T16" fmla="*/ 1 w 223"/>
                  <a:gd name="T17" fmla="*/ 1 h 220"/>
                  <a:gd name="T18" fmla="*/ 1 w 223"/>
                  <a:gd name="T19" fmla="*/ 1 h 220"/>
                  <a:gd name="T20" fmla="*/ 1 w 223"/>
                  <a:gd name="T21" fmla="*/ 1 h 220"/>
                  <a:gd name="T22" fmla="*/ 1 w 223"/>
                  <a:gd name="T23" fmla="*/ 1 h 220"/>
                  <a:gd name="T24" fmla="*/ 1 w 223"/>
                  <a:gd name="T25" fmla="*/ 1 h 220"/>
                  <a:gd name="T26" fmla="*/ 1 w 223"/>
                  <a:gd name="T27" fmla="*/ 1 h 220"/>
                  <a:gd name="T28" fmla="*/ 1 w 223"/>
                  <a:gd name="T29" fmla="*/ 1 h 220"/>
                  <a:gd name="T30" fmla="*/ 1 w 223"/>
                  <a:gd name="T31" fmla="*/ 1 h 220"/>
                  <a:gd name="T32" fmla="*/ 1 w 223"/>
                  <a:gd name="T33" fmla="*/ 1 h 220"/>
                  <a:gd name="T34" fmla="*/ 1 w 223"/>
                  <a:gd name="T35" fmla="*/ 1 h 220"/>
                  <a:gd name="T36" fmla="*/ 1 w 223"/>
                  <a:gd name="T37" fmla="*/ 1 h 220"/>
                  <a:gd name="T38" fmla="*/ 1 w 223"/>
                  <a:gd name="T39" fmla="*/ 1 h 22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23" h="220">
                    <a:moveTo>
                      <a:pt x="18" y="149"/>
                    </a:moveTo>
                    <a:cubicBezTo>
                      <a:pt x="15" y="144"/>
                      <a:pt x="8" y="131"/>
                      <a:pt x="4" y="113"/>
                    </a:cubicBezTo>
                    <a:cubicBezTo>
                      <a:pt x="0" y="95"/>
                      <a:pt x="1" y="81"/>
                      <a:pt x="2" y="74"/>
                    </a:cubicBezTo>
                    <a:cubicBezTo>
                      <a:pt x="4" y="54"/>
                      <a:pt x="8" y="43"/>
                      <a:pt x="13" y="32"/>
                    </a:cubicBezTo>
                    <a:cubicBezTo>
                      <a:pt x="16" y="25"/>
                      <a:pt x="19" y="20"/>
                      <a:pt x="24" y="12"/>
                    </a:cubicBezTo>
                    <a:cubicBezTo>
                      <a:pt x="26" y="8"/>
                      <a:pt x="30" y="4"/>
                      <a:pt x="33" y="0"/>
                    </a:cubicBezTo>
                    <a:cubicBezTo>
                      <a:pt x="5" y="32"/>
                      <a:pt x="1" y="83"/>
                      <a:pt x="27" y="129"/>
                    </a:cubicBezTo>
                    <a:cubicBezTo>
                      <a:pt x="62" y="190"/>
                      <a:pt x="136" y="220"/>
                      <a:pt x="192" y="196"/>
                    </a:cubicBezTo>
                    <a:cubicBezTo>
                      <a:pt x="205" y="191"/>
                      <a:pt x="215" y="184"/>
                      <a:pt x="223" y="175"/>
                    </a:cubicBezTo>
                    <a:cubicBezTo>
                      <a:pt x="219" y="179"/>
                      <a:pt x="214" y="184"/>
                      <a:pt x="210" y="188"/>
                    </a:cubicBezTo>
                    <a:cubicBezTo>
                      <a:pt x="208" y="189"/>
                      <a:pt x="204" y="192"/>
                      <a:pt x="202" y="193"/>
                    </a:cubicBezTo>
                    <a:cubicBezTo>
                      <a:pt x="188" y="202"/>
                      <a:pt x="182" y="204"/>
                      <a:pt x="172" y="208"/>
                    </a:cubicBezTo>
                    <a:cubicBezTo>
                      <a:pt x="168" y="209"/>
                      <a:pt x="163" y="211"/>
                      <a:pt x="159" y="212"/>
                    </a:cubicBezTo>
                    <a:cubicBezTo>
                      <a:pt x="153" y="213"/>
                      <a:pt x="146" y="214"/>
                      <a:pt x="141" y="214"/>
                    </a:cubicBezTo>
                    <a:cubicBezTo>
                      <a:pt x="135" y="215"/>
                      <a:pt x="122" y="215"/>
                      <a:pt x="117" y="214"/>
                    </a:cubicBezTo>
                    <a:cubicBezTo>
                      <a:pt x="112" y="213"/>
                      <a:pt x="105" y="212"/>
                      <a:pt x="100" y="211"/>
                    </a:cubicBezTo>
                    <a:cubicBezTo>
                      <a:pt x="97" y="210"/>
                      <a:pt x="94" y="209"/>
                      <a:pt x="91" y="208"/>
                    </a:cubicBezTo>
                    <a:cubicBezTo>
                      <a:pt x="80" y="205"/>
                      <a:pt x="80" y="205"/>
                      <a:pt x="74" y="202"/>
                    </a:cubicBezTo>
                    <a:cubicBezTo>
                      <a:pt x="67" y="198"/>
                      <a:pt x="62" y="195"/>
                      <a:pt x="59" y="193"/>
                    </a:cubicBezTo>
                    <a:cubicBezTo>
                      <a:pt x="35" y="177"/>
                      <a:pt x="21" y="155"/>
                      <a:pt x="18" y="149"/>
                    </a:cubicBezTo>
                    <a:close/>
                  </a:path>
                </a:pathLst>
              </a:custGeom>
              <a:gradFill rotWithShape="1">
                <a:gsLst>
                  <a:gs pos="0">
                    <a:srgbClr val="8A8AC5"/>
                  </a:gs>
                  <a:gs pos="100000">
                    <a:srgbClr val="333399"/>
                  </a:gs>
                </a:gsLst>
                <a:lin ang="5400000" scaled="1"/>
              </a:gradFill>
              <a:ln w="9525">
                <a:noFill/>
                <a:round/>
                <a:headEnd/>
                <a:tailEnd/>
              </a:ln>
            </p:spPr>
            <p:txBody>
              <a:bodyPr/>
              <a:lstStyle/>
              <a:p>
                <a:pPr eaLnBrk="0" hangingPunct="0">
                  <a:defRPr/>
                </a:pPr>
                <a:endParaRPr lang="zh-CN" altLang="en-US"/>
              </a:p>
            </p:txBody>
          </p:sp>
          <p:sp>
            <p:nvSpPr>
              <p:cNvPr id="16" name="Freeform 56"/>
              <p:cNvSpPr>
                <a:spLocks/>
              </p:cNvSpPr>
              <p:nvPr/>
            </p:nvSpPr>
            <p:spPr bwMode="auto">
              <a:xfrm>
                <a:off x="1205" y="1029"/>
                <a:ext cx="148" cy="161"/>
              </a:xfrm>
              <a:custGeom>
                <a:avLst/>
                <a:gdLst>
                  <a:gd name="T0" fmla="*/ 1 w 232"/>
                  <a:gd name="T1" fmla="*/ 1 h 249"/>
                  <a:gd name="T2" fmla="*/ 1 w 232"/>
                  <a:gd name="T3" fmla="*/ 0 h 249"/>
                  <a:gd name="T4" fmla="*/ 1 w 232"/>
                  <a:gd name="T5" fmla="*/ 1 h 249"/>
                  <a:gd name="T6" fmla="*/ 1 w 232"/>
                  <a:gd name="T7" fmla="*/ 1 h 249"/>
                  <a:gd name="T8" fmla="*/ 1 w 232"/>
                  <a:gd name="T9" fmla="*/ 1 h 249"/>
                  <a:gd name="T10" fmla="*/ 1 w 232"/>
                  <a:gd name="T11" fmla="*/ 1 h 2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2" h="249">
                    <a:moveTo>
                      <a:pt x="27" y="149"/>
                    </a:moveTo>
                    <a:cubicBezTo>
                      <a:pt x="0" y="100"/>
                      <a:pt x="6" y="44"/>
                      <a:pt x="42" y="0"/>
                    </a:cubicBezTo>
                    <a:cubicBezTo>
                      <a:pt x="14" y="32"/>
                      <a:pt x="10" y="83"/>
                      <a:pt x="36" y="129"/>
                    </a:cubicBezTo>
                    <a:cubicBezTo>
                      <a:pt x="71" y="190"/>
                      <a:pt x="145" y="220"/>
                      <a:pt x="201" y="196"/>
                    </a:cubicBezTo>
                    <a:cubicBezTo>
                      <a:pt x="214" y="191"/>
                      <a:pt x="224" y="184"/>
                      <a:pt x="232" y="175"/>
                    </a:cubicBezTo>
                    <a:cubicBezTo>
                      <a:pt x="156" y="249"/>
                      <a:pt x="60" y="209"/>
                      <a:pt x="27" y="149"/>
                    </a:cubicBezTo>
                  </a:path>
                </a:pathLst>
              </a:custGeom>
              <a:gradFill rotWithShape="1">
                <a:gsLst>
                  <a:gs pos="0">
                    <a:srgbClr val="8A8AC5"/>
                  </a:gs>
                  <a:gs pos="100000">
                    <a:srgbClr val="333399"/>
                  </a:gs>
                </a:gsLst>
                <a:lin ang="5400000" scaled="1"/>
              </a:gradFill>
              <a:ln w="9525">
                <a:noFill/>
                <a:round/>
                <a:headEnd/>
                <a:tailEnd/>
              </a:ln>
            </p:spPr>
            <p:txBody>
              <a:bodyPr/>
              <a:lstStyle/>
              <a:p>
                <a:pPr eaLnBrk="0" hangingPunct="0">
                  <a:defRPr/>
                </a:pPr>
                <a:endParaRPr lang="zh-CN" altLang="en-US"/>
              </a:p>
            </p:txBody>
          </p:sp>
          <p:sp>
            <p:nvSpPr>
              <p:cNvPr id="17" name="Freeform 57"/>
              <p:cNvSpPr>
                <a:spLocks/>
              </p:cNvSpPr>
              <p:nvPr/>
            </p:nvSpPr>
            <p:spPr bwMode="auto">
              <a:xfrm>
                <a:off x="1206" y="998"/>
                <a:ext cx="178" cy="175"/>
              </a:xfrm>
              <a:custGeom>
                <a:avLst/>
                <a:gdLst>
                  <a:gd name="T0" fmla="*/ 1 w 274"/>
                  <a:gd name="T1" fmla="*/ 1 h 268"/>
                  <a:gd name="T2" fmla="*/ 1 w 274"/>
                  <a:gd name="T3" fmla="*/ 1 h 268"/>
                  <a:gd name="T4" fmla="*/ 1 w 274"/>
                  <a:gd name="T5" fmla="*/ 1 h 268"/>
                  <a:gd name="T6" fmla="*/ 1 w 274"/>
                  <a:gd name="T7" fmla="*/ 1 h 268"/>
                  <a:gd name="T8" fmla="*/ 1 w 274"/>
                  <a:gd name="T9" fmla="*/ 1 h 2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4" h="268">
                    <a:moveTo>
                      <a:pt x="240" y="91"/>
                    </a:moveTo>
                    <a:cubicBezTo>
                      <a:pt x="274" y="152"/>
                      <a:pt x="256" y="221"/>
                      <a:pt x="199" y="244"/>
                    </a:cubicBezTo>
                    <a:cubicBezTo>
                      <a:pt x="143" y="268"/>
                      <a:pt x="69" y="238"/>
                      <a:pt x="34" y="177"/>
                    </a:cubicBezTo>
                    <a:cubicBezTo>
                      <a:pt x="0" y="116"/>
                      <a:pt x="18" y="48"/>
                      <a:pt x="74" y="24"/>
                    </a:cubicBezTo>
                    <a:cubicBezTo>
                      <a:pt x="131" y="0"/>
                      <a:pt x="205" y="30"/>
                      <a:pt x="240" y="91"/>
                    </a:cubicBezTo>
                    <a:close/>
                  </a:path>
                </a:pathLst>
              </a:custGeom>
              <a:solidFill>
                <a:srgbClr val="00B0F0"/>
              </a:solidFill>
              <a:ln w="9525">
                <a:noFill/>
                <a:round/>
                <a:headEnd/>
                <a:tailEnd/>
              </a:ln>
            </p:spPr>
            <p:txBody>
              <a:bodyPr/>
              <a:lstStyle/>
              <a:p>
                <a:pPr eaLnBrk="0" hangingPunct="0">
                  <a:defRPr/>
                </a:pPr>
                <a:endParaRPr lang="zh-CN" altLang="en-US"/>
              </a:p>
            </p:txBody>
          </p:sp>
        </p:grpSp>
      </p:grpSp>
      <p:grpSp>
        <p:nvGrpSpPr>
          <p:cNvPr id="18" name="Group 108"/>
          <p:cNvGrpSpPr>
            <a:grpSpLocks/>
          </p:cNvGrpSpPr>
          <p:nvPr userDrawn="1"/>
        </p:nvGrpSpPr>
        <p:grpSpPr bwMode="auto">
          <a:xfrm>
            <a:off x="3665538" y="1970088"/>
            <a:ext cx="3570287" cy="2235200"/>
            <a:chOff x="1824" y="3063"/>
            <a:chExt cx="964" cy="876"/>
          </a:xfrm>
        </p:grpSpPr>
        <p:sp>
          <p:nvSpPr>
            <p:cNvPr id="19" name="Freeform 59"/>
            <p:cNvSpPr>
              <a:spLocks/>
            </p:cNvSpPr>
            <p:nvPr/>
          </p:nvSpPr>
          <p:spPr bwMode="auto">
            <a:xfrm>
              <a:off x="1866" y="3070"/>
              <a:ext cx="922" cy="869"/>
            </a:xfrm>
            <a:custGeom>
              <a:avLst/>
              <a:gdLst>
                <a:gd name="T0" fmla="*/ 1 w 1302"/>
                <a:gd name="T1" fmla="*/ 1 h 1231"/>
                <a:gd name="T2" fmla="*/ 1 w 1302"/>
                <a:gd name="T3" fmla="*/ 0 h 1231"/>
                <a:gd name="T4" fmla="*/ 2 w 1302"/>
                <a:gd name="T5" fmla="*/ 1 h 1231"/>
                <a:gd name="T6" fmla="*/ 2 w 1302"/>
                <a:gd name="T7" fmla="*/ 1 h 1231"/>
                <a:gd name="T8" fmla="*/ 1 w 1302"/>
                <a:gd name="T9" fmla="*/ 1 h 1231"/>
                <a:gd name="T10" fmla="*/ 1 w 1302"/>
                <a:gd name="T11" fmla="*/ 1 h 1231"/>
                <a:gd name="T12" fmla="*/ 1 w 1302"/>
                <a:gd name="T13" fmla="*/ 1 h 1231"/>
                <a:gd name="T14" fmla="*/ 1 w 1302"/>
                <a:gd name="T15" fmla="*/ 1 h 1231"/>
                <a:gd name="T16" fmla="*/ 1 w 1302"/>
                <a:gd name="T17" fmla="*/ 1 h 1231"/>
                <a:gd name="T18" fmla="*/ 1 w 1302"/>
                <a:gd name="T19" fmla="*/ 1 h 12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02"/>
                <a:gd name="T31" fmla="*/ 0 h 1231"/>
                <a:gd name="T32" fmla="*/ 1302 w 1302"/>
                <a:gd name="T33" fmla="*/ 1231 h 12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02" h="1231">
                  <a:moveTo>
                    <a:pt x="1115" y="10"/>
                  </a:moveTo>
                  <a:cubicBezTo>
                    <a:pt x="1197" y="0"/>
                    <a:pt x="1197" y="0"/>
                    <a:pt x="1197" y="0"/>
                  </a:cubicBezTo>
                  <a:cubicBezTo>
                    <a:pt x="1197" y="0"/>
                    <a:pt x="1186" y="352"/>
                    <a:pt x="1218" y="684"/>
                  </a:cubicBezTo>
                  <a:cubicBezTo>
                    <a:pt x="1241" y="915"/>
                    <a:pt x="1302" y="1228"/>
                    <a:pt x="1302" y="1228"/>
                  </a:cubicBezTo>
                  <a:cubicBezTo>
                    <a:pt x="1302" y="1228"/>
                    <a:pt x="977" y="1199"/>
                    <a:pt x="650" y="1204"/>
                  </a:cubicBezTo>
                  <a:cubicBezTo>
                    <a:pt x="324" y="1208"/>
                    <a:pt x="6" y="1231"/>
                    <a:pt x="6" y="1231"/>
                  </a:cubicBezTo>
                  <a:cubicBezTo>
                    <a:pt x="6" y="1231"/>
                    <a:pt x="0" y="1152"/>
                    <a:pt x="1" y="883"/>
                  </a:cubicBezTo>
                  <a:cubicBezTo>
                    <a:pt x="1" y="613"/>
                    <a:pt x="76" y="313"/>
                    <a:pt x="76" y="313"/>
                  </a:cubicBezTo>
                  <a:cubicBezTo>
                    <a:pt x="813" y="155"/>
                    <a:pt x="813" y="155"/>
                    <a:pt x="813" y="155"/>
                  </a:cubicBezTo>
                  <a:lnTo>
                    <a:pt x="1115" y="10"/>
                  </a:lnTo>
                  <a:close/>
                </a:path>
              </a:pathLst>
            </a:custGeom>
            <a:solidFill>
              <a:srgbClr val="0070C0"/>
            </a:solidFill>
            <a:ln w="9525">
              <a:noFill/>
              <a:round/>
              <a:headEnd/>
              <a:tailEnd/>
            </a:ln>
          </p:spPr>
          <p:txBody>
            <a:bodyPr/>
            <a:lstStyle/>
            <a:p>
              <a:pPr eaLnBrk="0" hangingPunct="0">
                <a:defRPr/>
              </a:pPr>
              <a:endParaRPr lang="zh-CN" altLang="en-US"/>
            </a:p>
          </p:txBody>
        </p:sp>
        <p:sp>
          <p:nvSpPr>
            <p:cNvPr id="20" name="Freeform 60"/>
            <p:cNvSpPr>
              <a:spLocks/>
            </p:cNvSpPr>
            <p:nvPr/>
          </p:nvSpPr>
          <p:spPr bwMode="auto">
            <a:xfrm>
              <a:off x="1824" y="3063"/>
              <a:ext cx="913" cy="851"/>
            </a:xfrm>
            <a:custGeom>
              <a:avLst/>
              <a:gdLst/>
              <a:ahLst/>
              <a:cxnLst>
                <a:cxn ang="0">
                  <a:pos x="1289" y="1174"/>
                </a:cxn>
                <a:cxn ang="0">
                  <a:pos x="14" y="1203"/>
                </a:cxn>
                <a:cxn ang="0">
                  <a:pos x="23" y="5"/>
                </a:cxn>
                <a:cxn ang="0">
                  <a:pos x="1248" y="0"/>
                </a:cxn>
                <a:cxn ang="0">
                  <a:pos x="1289" y="1174"/>
                </a:cxn>
              </a:cxnLst>
              <a:rect l="0" t="0" r="r" b="b"/>
              <a:pathLst>
                <a:path w="1289" h="1203">
                  <a:moveTo>
                    <a:pt x="1289" y="1174"/>
                  </a:moveTo>
                  <a:cubicBezTo>
                    <a:pt x="864" y="1184"/>
                    <a:pt x="439" y="1194"/>
                    <a:pt x="14" y="1203"/>
                  </a:cubicBezTo>
                  <a:cubicBezTo>
                    <a:pt x="0" y="804"/>
                    <a:pt x="3" y="404"/>
                    <a:pt x="23" y="5"/>
                  </a:cubicBezTo>
                  <a:cubicBezTo>
                    <a:pt x="432" y="3"/>
                    <a:pt x="840" y="2"/>
                    <a:pt x="1248" y="0"/>
                  </a:cubicBezTo>
                  <a:cubicBezTo>
                    <a:pt x="1245" y="392"/>
                    <a:pt x="1259" y="783"/>
                    <a:pt x="1289" y="1174"/>
                  </a:cubicBezTo>
                  <a:close/>
                </a:path>
              </a:pathLst>
            </a:custGeom>
            <a:gradFill rotWithShape="1">
              <a:gsLst>
                <a:gs pos="95000">
                  <a:schemeClr val="bg1">
                    <a:gamma/>
                    <a:shade val="92157"/>
                    <a:invGamma/>
                  </a:schemeClr>
                </a:gs>
                <a:gs pos="100000">
                  <a:schemeClr val="bg1"/>
                </a:gs>
              </a:gsLst>
              <a:lin ang="2700000" scaled="1"/>
            </a:gradFill>
            <a:ln w="9525">
              <a:noFill/>
              <a:round/>
              <a:headEnd/>
              <a:tailEnd/>
            </a:ln>
          </p:spPr>
          <p:txBody>
            <a:bodyPr/>
            <a:lstStyle/>
            <a:p>
              <a:pPr>
                <a:defRPr/>
              </a:pPr>
              <a:endParaRPr lang="zh-CN" altLang="zh-CN"/>
            </a:p>
          </p:txBody>
        </p:sp>
        <p:grpSp>
          <p:nvGrpSpPr>
            <p:cNvPr id="21" name="Group 99"/>
            <p:cNvGrpSpPr>
              <a:grpSpLocks/>
            </p:cNvGrpSpPr>
            <p:nvPr/>
          </p:nvGrpSpPr>
          <p:grpSpPr bwMode="auto">
            <a:xfrm>
              <a:off x="2331" y="3137"/>
              <a:ext cx="1" cy="1"/>
              <a:chOff x="2187" y="2948"/>
              <a:chExt cx="1" cy="1"/>
            </a:xfrm>
          </p:grpSpPr>
          <p:sp>
            <p:nvSpPr>
              <p:cNvPr id="22" name="Line 88"/>
              <p:cNvSpPr>
                <a:spLocks noChangeShapeType="1"/>
              </p:cNvSpPr>
              <p:nvPr/>
            </p:nvSpPr>
            <p:spPr bwMode="auto">
              <a:xfrm>
                <a:off x="2187" y="2948"/>
                <a:ext cx="1" cy="1"/>
              </a:xfrm>
              <a:prstGeom prst="line">
                <a:avLst/>
              </a:prstGeom>
              <a:noFill/>
              <a:ln w="9525">
                <a:noFill/>
                <a:round/>
                <a:headEnd/>
                <a:tailEnd/>
              </a:ln>
            </p:spPr>
            <p:txBody>
              <a:bodyPr/>
              <a:lstStyle/>
              <a:p>
                <a:pPr eaLnBrk="0" hangingPunct="0">
                  <a:defRPr/>
                </a:pPr>
                <a:endParaRPr lang="zh-CN" altLang="en-US"/>
              </a:p>
            </p:txBody>
          </p:sp>
          <p:sp>
            <p:nvSpPr>
              <p:cNvPr id="23" name="Line 89"/>
              <p:cNvSpPr>
                <a:spLocks noChangeShapeType="1"/>
              </p:cNvSpPr>
              <p:nvPr/>
            </p:nvSpPr>
            <p:spPr bwMode="auto">
              <a:xfrm>
                <a:off x="2187" y="2948"/>
                <a:ext cx="1" cy="1"/>
              </a:xfrm>
              <a:prstGeom prst="line">
                <a:avLst/>
              </a:prstGeom>
              <a:noFill/>
              <a:ln w="9525">
                <a:noFill/>
                <a:round/>
                <a:headEnd/>
                <a:tailEnd/>
              </a:ln>
            </p:spPr>
            <p:txBody>
              <a:bodyPr/>
              <a:lstStyle/>
              <a:p>
                <a:pPr eaLnBrk="0" hangingPunct="0">
                  <a:defRPr/>
                </a:pPr>
                <a:endParaRPr lang="zh-CN" altLang="en-US"/>
              </a:p>
            </p:txBody>
          </p:sp>
        </p:grpSp>
      </p:grpSp>
      <p:sp>
        <p:nvSpPr>
          <p:cNvPr id="25" name="TextBox 4"/>
          <p:cNvSpPr txBox="1">
            <a:spLocks noChangeArrowheads="1"/>
          </p:cNvSpPr>
          <p:nvPr userDrawn="1"/>
        </p:nvSpPr>
        <p:spPr bwMode="auto">
          <a:xfrm>
            <a:off x="6515984" y="6411947"/>
            <a:ext cx="2492990" cy="369332"/>
          </a:xfrm>
          <a:prstGeom prst="rect">
            <a:avLst/>
          </a:prstGeom>
          <a:noFill/>
          <a:ln>
            <a:noFill/>
          </a:ln>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defRPr/>
            </a:pPr>
            <a:r>
              <a:rPr lang="zh-CN" altLang="en-US" dirty="0" smtClean="0">
                <a:latin typeface="华文彩云" panose="02010800040101010101" pitchFamily="2" charset="-122"/>
                <a:ea typeface="华文彩云" panose="02010800040101010101" pitchFamily="2" charset="-122"/>
              </a:rPr>
              <a:t>计算机科学与工程学院</a:t>
            </a:r>
          </a:p>
        </p:txBody>
      </p:sp>
      <p:cxnSp>
        <p:nvCxnSpPr>
          <p:cNvPr id="26" name="直接连接符 6"/>
          <p:cNvCxnSpPr/>
          <p:nvPr userDrawn="1"/>
        </p:nvCxnSpPr>
        <p:spPr>
          <a:xfrm>
            <a:off x="0" y="6341067"/>
            <a:ext cx="9144000" cy="0"/>
          </a:xfrm>
          <a:prstGeom prst="line">
            <a:avLst/>
          </a:prstGeom>
          <a:ln w="254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27" name="TextBox 8"/>
          <p:cNvSpPr txBox="1">
            <a:spLocks noChangeArrowheads="1"/>
          </p:cNvSpPr>
          <p:nvPr userDrawn="1"/>
        </p:nvSpPr>
        <p:spPr bwMode="auto">
          <a:xfrm>
            <a:off x="464745" y="6462728"/>
            <a:ext cx="1415772" cy="338554"/>
          </a:xfrm>
          <a:prstGeom prst="rect">
            <a:avLst/>
          </a:prstGeom>
          <a:noFill/>
          <a:ln>
            <a:noFill/>
          </a:ln>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defRPr/>
            </a:pPr>
            <a:r>
              <a:rPr lang="zh-CN" altLang="en-US" sz="1600" dirty="0" smtClean="0">
                <a:latin typeface="华文楷体" panose="02010600040101010101" pitchFamily="2" charset="-122"/>
                <a:ea typeface="华文楷体" panose="02010600040101010101" pitchFamily="2" charset="-122"/>
              </a:rPr>
              <a:t>硕士论文答辩</a:t>
            </a:r>
          </a:p>
        </p:txBody>
      </p:sp>
      <p:pic>
        <p:nvPicPr>
          <p:cNvPr id="28" name="Picture 2"/>
          <p:cNvPicPr>
            <a:picLocks noChangeAspect="1" noChangeArrowheads="1"/>
          </p:cNvPicPr>
          <p:nvPr userDrawn="1"/>
        </p:nvPicPr>
        <p:blipFill>
          <a:blip r:embed="rId2"/>
          <a:srcRect/>
          <a:stretch>
            <a:fillRect/>
          </a:stretch>
        </p:blipFill>
        <p:spPr bwMode="auto">
          <a:xfrm>
            <a:off x="90488" y="6390681"/>
            <a:ext cx="412750" cy="409575"/>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矩形 1"/>
          <p:cNvSpPr/>
          <p:nvPr userDrawn="1"/>
        </p:nvSpPr>
        <p:spPr>
          <a:xfrm>
            <a:off x="-30163" y="0"/>
            <a:ext cx="9355138" cy="33337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TextBox 4"/>
          <p:cNvSpPr txBox="1">
            <a:spLocks noChangeArrowheads="1"/>
          </p:cNvSpPr>
          <p:nvPr userDrawn="1"/>
        </p:nvSpPr>
        <p:spPr bwMode="auto">
          <a:xfrm>
            <a:off x="6372200" y="6411947"/>
            <a:ext cx="2492990" cy="369332"/>
          </a:xfrm>
          <a:prstGeom prst="rect">
            <a:avLst/>
          </a:prstGeom>
          <a:noFill/>
          <a:ln>
            <a:noFill/>
          </a:ln>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defRPr/>
            </a:pPr>
            <a:r>
              <a:rPr lang="zh-CN" altLang="en-US" dirty="0" smtClean="0">
                <a:latin typeface="华文彩云" panose="02010800040101010101" pitchFamily="2" charset="-122"/>
                <a:ea typeface="华文彩云" panose="02010800040101010101" pitchFamily="2" charset="-122"/>
              </a:rPr>
              <a:t>计算机科学与工程学院</a:t>
            </a:r>
          </a:p>
        </p:txBody>
      </p:sp>
      <p:cxnSp>
        <p:nvCxnSpPr>
          <p:cNvPr id="6" name="直接连接符 6"/>
          <p:cNvCxnSpPr/>
          <p:nvPr userDrawn="1"/>
        </p:nvCxnSpPr>
        <p:spPr>
          <a:xfrm>
            <a:off x="0" y="6341067"/>
            <a:ext cx="9144000" cy="0"/>
          </a:xfrm>
          <a:prstGeom prst="line">
            <a:avLst/>
          </a:prstGeom>
          <a:ln w="254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7" name="TextBox 8"/>
          <p:cNvSpPr txBox="1">
            <a:spLocks noChangeArrowheads="1"/>
          </p:cNvSpPr>
          <p:nvPr userDrawn="1"/>
        </p:nvSpPr>
        <p:spPr bwMode="auto">
          <a:xfrm>
            <a:off x="464745" y="6462728"/>
            <a:ext cx="1415772" cy="338554"/>
          </a:xfrm>
          <a:prstGeom prst="rect">
            <a:avLst/>
          </a:prstGeom>
          <a:noFill/>
          <a:ln>
            <a:noFill/>
          </a:ln>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defRPr/>
            </a:pPr>
            <a:r>
              <a:rPr lang="zh-CN" altLang="en-US" sz="1600" dirty="0" smtClean="0">
                <a:latin typeface="华文楷体" panose="02010600040101010101" pitchFamily="2" charset="-122"/>
                <a:ea typeface="华文楷体" panose="02010600040101010101" pitchFamily="2" charset="-122"/>
              </a:rPr>
              <a:t>硕士论文答辩</a:t>
            </a:r>
          </a:p>
        </p:txBody>
      </p:sp>
      <p:pic>
        <p:nvPicPr>
          <p:cNvPr id="8" name="Picture 2"/>
          <p:cNvPicPr>
            <a:picLocks noChangeAspect="1" noChangeArrowheads="1"/>
          </p:cNvPicPr>
          <p:nvPr userDrawn="1"/>
        </p:nvPicPr>
        <p:blipFill>
          <a:blip r:embed="rId2"/>
          <a:srcRect/>
          <a:stretch>
            <a:fillRect/>
          </a:stretch>
        </p:blipFill>
        <p:spPr bwMode="auto">
          <a:xfrm>
            <a:off x="90488" y="6390681"/>
            <a:ext cx="412750" cy="409575"/>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矩形 1"/>
          <p:cNvSpPr/>
          <p:nvPr userDrawn="1"/>
        </p:nvSpPr>
        <p:spPr>
          <a:xfrm>
            <a:off x="-30163" y="0"/>
            <a:ext cx="9355138" cy="33337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TextBox 4"/>
          <p:cNvSpPr txBox="1">
            <a:spLocks noChangeArrowheads="1"/>
          </p:cNvSpPr>
          <p:nvPr userDrawn="1"/>
        </p:nvSpPr>
        <p:spPr bwMode="auto">
          <a:xfrm>
            <a:off x="6372200" y="6390681"/>
            <a:ext cx="2492990" cy="369332"/>
          </a:xfrm>
          <a:prstGeom prst="rect">
            <a:avLst/>
          </a:prstGeom>
          <a:noFill/>
          <a:ln>
            <a:noFill/>
          </a:ln>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defRPr/>
            </a:pPr>
            <a:r>
              <a:rPr lang="zh-CN" altLang="en-US" dirty="0" smtClean="0">
                <a:latin typeface="华文彩云" panose="02010800040101010101" pitchFamily="2" charset="-122"/>
                <a:ea typeface="华文彩云" panose="02010800040101010101" pitchFamily="2" charset="-122"/>
              </a:rPr>
              <a:t>计算机科学与工程学院</a:t>
            </a:r>
          </a:p>
        </p:txBody>
      </p:sp>
      <p:cxnSp>
        <p:nvCxnSpPr>
          <p:cNvPr id="4" name="直接连接符 6"/>
          <p:cNvCxnSpPr/>
          <p:nvPr userDrawn="1"/>
        </p:nvCxnSpPr>
        <p:spPr>
          <a:xfrm>
            <a:off x="0" y="6272213"/>
            <a:ext cx="9144000" cy="0"/>
          </a:xfrm>
          <a:prstGeom prst="line">
            <a:avLst/>
          </a:prstGeom>
          <a:ln w="254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5" name="TextBox 8"/>
          <p:cNvSpPr txBox="1">
            <a:spLocks noChangeArrowheads="1"/>
          </p:cNvSpPr>
          <p:nvPr userDrawn="1"/>
        </p:nvSpPr>
        <p:spPr bwMode="auto">
          <a:xfrm>
            <a:off x="503238" y="6392863"/>
            <a:ext cx="1415772" cy="338554"/>
          </a:xfrm>
          <a:prstGeom prst="rect">
            <a:avLst/>
          </a:prstGeom>
          <a:noFill/>
          <a:ln>
            <a:noFill/>
          </a:ln>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defRPr/>
            </a:pPr>
            <a:r>
              <a:rPr lang="zh-CN" altLang="en-US" sz="1600" dirty="0" smtClean="0">
                <a:latin typeface="华文楷体" panose="02010600040101010101" pitchFamily="2" charset="-122"/>
                <a:ea typeface="华文楷体" panose="02010600040101010101" pitchFamily="2" charset="-122"/>
              </a:rPr>
              <a:t>硕士论文答辩</a:t>
            </a:r>
          </a:p>
        </p:txBody>
      </p:sp>
      <p:pic>
        <p:nvPicPr>
          <p:cNvPr id="6" name="Picture 2"/>
          <p:cNvPicPr>
            <a:picLocks noChangeAspect="1" noChangeArrowheads="1"/>
          </p:cNvPicPr>
          <p:nvPr userDrawn="1"/>
        </p:nvPicPr>
        <p:blipFill>
          <a:blip r:embed="rId2"/>
          <a:srcRect/>
          <a:stretch>
            <a:fillRect/>
          </a:stretch>
        </p:blipFill>
        <p:spPr bwMode="auto">
          <a:xfrm>
            <a:off x="122238" y="6342063"/>
            <a:ext cx="412750" cy="409575"/>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TextBox 4"/>
          <p:cNvSpPr txBox="1">
            <a:spLocks noChangeArrowheads="1"/>
          </p:cNvSpPr>
          <p:nvPr userDrawn="1"/>
        </p:nvSpPr>
        <p:spPr bwMode="auto">
          <a:xfrm>
            <a:off x="6372200" y="6411947"/>
            <a:ext cx="2492990" cy="369332"/>
          </a:xfrm>
          <a:prstGeom prst="rect">
            <a:avLst/>
          </a:prstGeom>
          <a:noFill/>
          <a:ln>
            <a:noFill/>
          </a:ln>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defRPr/>
            </a:pPr>
            <a:r>
              <a:rPr lang="zh-CN" altLang="en-US" dirty="0" smtClean="0">
                <a:latin typeface="华文彩云" panose="02010800040101010101" pitchFamily="2" charset="-122"/>
                <a:ea typeface="华文彩云" panose="02010800040101010101" pitchFamily="2" charset="-122"/>
              </a:rPr>
              <a:t>计算机科学与工程学院</a:t>
            </a:r>
          </a:p>
        </p:txBody>
      </p:sp>
      <p:cxnSp>
        <p:nvCxnSpPr>
          <p:cNvPr id="4" name="直接连接符 6"/>
          <p:cNvCxnSpPr/>
          <p:nvPr userDrawn="1"/>
        </p:nvCxnSpPr>
        <p:spPr>
          <a:xfrm>
            <a:off x="0" y="6341067"/>
            <a:ext cx="9144000" cy="0"/>
          </a:xfrm>
          <a:prstGeom prst="line">
            <a:avLst/>
          </a:prstGeom>
          <a:ln w="254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5" name="TextBox 8"/>
          <p:cNvSpPr txBox="1">
            <a:spLocks noChangeArrowheads="1"/>
          </p:cNvSpPr>
          <p:nvPr userDrawn="1"/>
        </p:nvSpPr>
        <p:spPr bwMode="auto">
          <a:xfrm>
            <a:off x="464745" y="6462728"/>
            <a:ext cx="1415772" cy="338554"/>
          </a:xfrm>
          <a:prstGeom prst="rect">
            <a:avLst/>
          </a:prstGeom>
          <a:noFill/>
          <a:ln>
            <a:noFill/>
          </a:ln>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defRPr/>
            </a:pPr>
            <a:r>
              <a:rPr lang="zh-CN" altLang="en-US" sz="1600" dirty="0" smtClean="0">
                <a:latin typeface="华文楷体" panose="02010600040101010101" pitchFamily="2" charset="-122"/>
                <a:ea typeface="华文楷体" panose="02010600040101010101" pitchFamily="2" charset="-122"/>
              </a:rPr>
              <a:t>硕士论文答辩</a:t>
            </a:r>
          </a:p>
        </p:txBody>
      </p:sp>
      <p:pic>
        <p:nvPicPr>
          <p:cNvPr id="6" name="Picture 2"/>
          <p:cNvPicPr>
            <a:picLocks noChangeAspect="1" noChangeArrowheads="1"/>
          </p:cNvPicPr>
          <p:nvPr userDrawn="1"/>
        </p:nvPicPr>
        <p:blipFill>
          <a:blip r:embed="rId2"/>
          <a:srcRect/>
          <a:stretch>
            <a:fillRect/>
          </a:stretch>
        </p:blipFill>
        <p:spPr bwMode="auto">
          <a:xfrm>
            <a:off x="90488" y="6390681"/>
            <a:ext cx="412750" cy="409575"/>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TextBox 4"/>
          <p:cNvSpPr txBox="1">
            <a:spLocks noChangeArrowheads="1"/>
          </p:cNvSpPr>
          <p:nvPr userDrawn="1"/>
        </p:nvSpPr>
        <p:spPr bwMode="auto">
          <a:xfrm>
            <a:off x="6327482" y="6411947"/>
            <a:ext cx="2492990" cy="369332"/>
          </a:xfrm>
          <a:prstGeom prst="rect">
            <a:avLst/>
          </a:prstGeom>
          <a:noFill/>
          <a:ln>
            <a:noFill/>
          </a:ln>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defRPr/>
            </a:pPr>
            <a:r>
              <a:rPr lang="zh-CN" altLang="en-US" dirty="0" smtClean="0">
                <a:latin typeface="华文彩云" panose="02010800040101010101" pitchFamily="2" charset="-122"/>
                <a:ea typeface="华文彩云" panose="02010800040101010101" pitchFamily="2" charset="-122"/>
              </a:rPr>
              <a:t>计算机科学与工程学院</a:t>
            </a:r>
          </a:p>
        </p:txBody>
      </p:sp>
      <p:cxnSp>
        <p:nvCxnSpPr>
          <p:cNvPr id="3" name="直接连接符 6"/>
          <p:cNvCxnSpPr/>
          <p:nvPr userDrawn="1"/>
        </p:nvCxnSpPr>
        <p:spPr>
          <a:xfrm>
            <a:off x="0" y="6341067"/>
            <a:ext cx="9144000" cy="0"/>
          </a:xfrm>
          <a:prstGeom prst="line">
            <a:avLst/>
          </a:prstGeom>
          <a:ln w="254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4" name="TextBox 8"/>
          <p:cNvSpPr txBox="1">
            <a:spLocks noChangeArrowheads="1"/>
          </p:cNvSpPr>
          <p:nvPr userDrawn="1"/>
        </p:nvSpPr>
        <p:spPr bwMode="auto">
          <a:xfrm>
            <a:off x="464745" y="6462728"/>
            <a:ext cx="1415772" cy="338554"/>
          </a:xfrm>
          <a:prstGeom prst="rect">
            <a:avLst/>
          </a:prstGeom>
          <a:noFill/>
          <a:ln>
            <a:noFill/>
          </a:ln>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defRPr/>
            </a:pPr>
            <a:r>
              <a:rPr lang="zh-CN" altLang="en-US" sz="1600" dirty="0" smtClean="0">
                <a:latin typeface="华文楷体" panose="02010600040101010101" pitchFamily="2" charset="-122"/>
                <a:ea typeface="华文楷体" panose="02010600040101010101" pitchFamily="2" charset="-122"/>
              </a:rPr>
              <a:t>硕士论文答辩</a:t>
            </a:r>
          </a:p>
        </p:txBody>
      </p:sp>
      <p:pic>
        <p:nvPicPr>
          <p:cNvPr id="5" name="Picture 2"/>
          <p:cNvPicPr>
            <a:picLocks noChangeAspect="1" noChangeArrowheads="1"/>
          </p:cNvPicPr>
          <p:nvPr userDrawn="1"/>
        </p:nvPicPr>
        <p:blipFill>
          <a:blip r:embed="rId2"/>
          <a:srcRect/>
          <a:stretch>
            <a:fillRect/>
          </a:stretch>
        </p:blipFill>
        <p:spPr bwMode="auto">
          <a:xfrm>
            <a:off x="90488" y="6390681"/>
            <a:ext cx="412750" cy="409575"/>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srcRect/>
          <a:stretch>
            <a:fillRect/>
          </a:stretch>
        </p:blipFill>
        <p:spPr bwMode="auto">
          <a:xfrm>
            <a:off x="468313" y="333375"/>
            <a:ext cx="7713662" cy="6096000"/>
          </a:xfrm>
          <a:prstGeom prst="rect">
            <a:avLst/>
          </a:prstGeom>
          <a:noFill/>
          <a:ln w="9525">
            <a:noFill/>
            <a:miter lim="800000"/>
            <a:headEnd/>
            <a:tailEnd/>
          </a:ln>
        </p:spPr>
      </p:pic>
      <p:sp>
        <p:nvSpPr>
          <p:cNvPr id="3" name="矩形 7"/>
          <p:cNvSpPr/>
          <p:nvPr userDrawn="1"/>
        </p:nvSpPr>
        <p:spPr>
          <a:xfrm>
            <a:off x="0" y="0"/>
            <a:ext cx="9144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4" name="TextBox 4"/>
          <p:cNvSpPr txBox="1">
            <a:spLocks noChangeArrowheads="1"/>
          </p:cNvSpPr>
          <p:nvPr userDrawn="1"/>
        </p:nvSpPr>
        <p:spPr bwMode="auto">
          <a:xfrm>
            <a:off x="6372200" y="6411947"/>
            <a:ext cx="2492990" cy="369332"/>
          </a:xfrm>
          <a:prstGeom prst="rect">
            <a:avLst/>
          </a:prstGeom>
          <a:noFill/>
          <a:ln>
            <a:noFill/>
          </a:ln>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defRPr/>
            </a:pPr>
            <a:r>
              <a:rPr lang="zh-CN" altLang="en-US" dirty="0" smtClean="0">
                <a:latin typeface="华文彩云" panose="02010800040101010101" pitchFamily="2" charset="-122"/>
                <a:ea typeface="华文彩云" panose="02010800040101010101" pitchFamily="2" charset="-122"/>
              </a:rPr>
              <a:t>计算机科学与工程学院</a:t>
            </a:r>
          </a:p>
        </p:txBody>
      </p:sp>
      <p:cxnSp>
        <p:nvCxnSpPr>
          <p:cNvPr id="5" name="直接连接符 6"/>
          <p:cNvCxnSpPr/>
          <p:nvPr userDrawn="1"/>
        </p:nvCxnSpPr>
        <p:spPr>
          <a:xfrm>
            <a:off x="0" y="6341067"/>
            <a:ext cx="9144000" cy="0"/>
          </a:xfrm>
          <a:prstGeom prst="line">
            <a:avLst/>
          </a:prstGeom>
          <a:ln w="254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6" name="TextBox 8"/>
          <p:cNvSpPr txBox="1">
            <a:spLocks noChangeArrowheads="1"/>
          </p:cNvSpPr>
          <p:nvPr userDrawn="1"/>
        </p:nvSpPr>
        <p:spPr bwMode="auto">
          <a:xfrm>
            <a:off x="464745" y="6462728"/>
            <a:ext cx="1415772" cy="338554"/>
          </a:xfrm>
          <a:prstGeom prst="rect">
            <a:avLst/>
          </a:prstGeom>
          <a:noFill/>
          <a:ln>
            <a:noFill/>
          </a:ln>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defRPr/>
            </a:pPr>
            <a:r>
              <a:rPr lang="zh-CN" altLang="en-US" sz="1600" dirty="0" smtClean="0">
                <a:latin typeface="华文楷体" panose="02010600040101010101" pitchFamily="2" charset="-122"/>
                <a:ea typeface="华文楷体" panose="02010600040101010101" pitchFamily="2" charset="-122"/>
              </a:rPr>
              <a:t>硕士论文答辩</a:t>
            </a:r>
          </a:p>
        </p:txBody>
      </p:sp>
      <p:pic>
        <p:nvPicPr>
          <p:cNvPr id="7" name="Picture 2"/>
          <p:cNvPicPr>
            <a:picLocks noChangeAspect="1" noChangeArrowheads="1"/>
          </p:cNvPicPr>
          <p:nvPr userDrawn="1"/>
        </p:nvPicPr>
        <p:blipFill>
          <a:blip r:embed="rId3"/>
          <a:srcRect/>
          <a:stretch>
            <a:fillRect/>
          </a:stretch>
        </p:blipFill>
        <p:spPr bwMode="auto">
          <a:xfrm>
            <a:off x="90488" y="6390681"/>
            <a:ext cx="412750" cy="409575"/>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56" r:id="rId6"/>
    <p:sldLayoutId id="2147483655" r:id="rId7"/>
    <p:sldLayoutId id="2147483662" r:id="rId8"/>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notesSlide" Target="../notesSlides/notesSlide10.xml"/><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slideLayout" Target="../slideLayouts/slideLayout7.xml"/><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tags" Target="../tags/tag9.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vmlDrawing" Target="../drawings/vmlDrawing1.vml"/><Relationship Id="rId6" Type="http://schemas.openxmlformats.org/officeDocument/2006/relationships/image" Target="../media/image34.wmf"/><Relationship Id="rId5" Type="http://schemas.openxmlformats.org/officeDocument/2006/relationships/oleObject" Target="../embeddings/oleObject1.bin"/><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slideLayout" Target="../slideLayouts/slideLayout7.xml"/><Relationship Id="rId7" Type="http://schemas.openxmlformats.org/officeDocument/2006/relationships/oleObject" Target="../embeddings/oleObject3.bin"/><Relationship Id="rId12" Type="http://schemas.openxmlformats.org/officeDocument/2006/relationships/image" Target="../media/image38.wmf"/><Relationship Id="rId2" Type="http://schemas.openxmlformats.org/officeDocument/2006/relationships/tags" Target="../tags/tag16.xml"/><Relationship Id="rId1" Type="http://schemas.openxmlformats.org/officeDocument/2006/relationships/vmlDrawing" Target="../drawings/vmlDrawing2.vml"/><Relationship Id="rId6" Type="http://schemas.openxmlformats.org/officeDocument/2006/relationships/image" Target="../media/image35.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37.wmf"/><Relationship Id="rId4" Type="http://schemas.openxmlformats.org/officeDocument/2006/relationships/notesSlide" Target="../notesSlides/notesSlide17.xml"/><Relationship Id="rId9"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slideLayout" Target="../slideLayouts/slideLayout7.xml"/><Relationship Id="rId7" Type="http://schemas.openxmlformats.org/officeDocument/2006/relationships/oleObject" Target="../embeddings/oleObject7.bin"/><Relationship Id="rId2" Type="http://schemas.openxmlformats.org/officeDocument/2006/relationships/tags" Target="../tags/tag18.xml"/><Relationship Id="rId1" Type="http://schemas.openxmlformats.org/officeDocument/2006/relationships/vmlDrawing" Target="../drawings/vmlDrawing3.vml"/><Relationship Id="rId6" Type="http://schemas.openxmlformats.org/officeDocument/2006/relationships/image" Target="../media/image39.wmf"/><Relationship Id="rId5" Type="http://schemas.openxmlformats.org/officeDocument/2006/relationships/oleObject" Target="../embeddings/oleObject6.bin"/><Relationship Id="rId10" Type="http://schemas.openxmlformats.org/officeDocument/2006/relationships/image" Target="../media/image41.wmf"/><Relationship Id="rId4" Type="http://schemas.openxmlformats.org/officeDocument/2006/relationships/notesSlide" Target="../notesSlides/notesSlide19.xml"/><Relationship Id="rId9"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490.png"/><Relationship Id="rId5" Type="http://schemas.openxmlformats.org/officeDocument/2006/relationships/image" Target="../media/image54.png"/><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9.xml"/><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TextBox 1"/>
          <p:cNvSpPr txBox="1">
            <a:spLocks noChangeArrowheads="1"/>
          </p:cNvSpPr>
          <p:nvPr/>
        </p:nvSpPr>
        <p:spPr bwMode="auto">
          <a:xfrm>
            <a:off x="456438" y="2929128"/>
            <a:ext cx="8337879" cy="1200329"/>
          </a:xfrm>
          <a:prstGeom prst="rect">
            <a:avLst/>
          </a:prstGeom>
          <a:noFill/>
          <a:ln w="9525">
            <a:noFill/>
            <a:miter lim="800000"/>
            <a:headEnd/>
            <a:tailEnd/>
          </a:ln>
        </p:spPr>
        <p:txBody>
          <a:bodyPr wrap="square">
            <a:spAutoFit/>
          </a:bodyPr>
          <a:lstStyle/>
          <a:p>
            <a:r>
              <a:rPr lang="zh-CN" altLang="en-US" sz="3600" b="1" dirty="0" smtClean="0">
                <a:solidFill>
                  <a:schemeClr val="bg1"/>
                </a:solidFill>
                <a:latin typeface="微软雅黑" pitchFamily="34" charset="-122"/>
                <a:ea typeface="微软雅黑" pitchFamily="34" charset="-122"/>
              </a:rPr>
              <a:t>面向</a:t>
            </a:r>
            <a:r>
              <a:rPr lang="zh-CN" altLang="zh-CN" sz="3600" b="1" dirty="0" smtClean="0">
                <a:solidFill>
                  <a:schemeClr val="bg1"/>
                </a:solidFill>
                <a:latin typeface="微软雅黑" pitchFamily="34" charset="-122"/>
                <a:ea typeface="微软雅黑" pitchFamily="34" charset="-122"/>
              </a:rPr>
              <a:t>多</a:t>
            </a:r>
            <a:r>
              <a:rPr lang="zh-CN" altLang="en-US" sz="3600" b="1" dirty="0" smtClean="0">
                <a:solidFill>
                  <a:schemeClr val="bg1"/>
                </a:solidFill>
                <a:latin typeface="微软雅黑" pitchFamily="34" charset="-122"/>
                <a:ea typeface="微软雅黑" pitchFamily="34" charset="-122"/>
              </a:rPr>
              <a:t>副本顶点计算</a:t>
            </a:r>
            <a:r>
              <a:rPr lang="zh-CN" altLang="zh-CN" sz="3600" b="1" dirty="0" smtClean="0">
                <a:solidFill>
                  <a:schemeClr val="bg1"/>
                </a:solidFill>
                <a:latin typeface="微软雅黑" pitchFamily="34" charset="-122"/>
                <a:ea typeface="微软雅黑" pitchFamily="34" charset="-122"/>
              </a:rPr>
              <a:t>的异步图</a:t>
            </a:r>
            <a:r>
              <a:rPr lang="zh-CN" altLang="zh-CN" sz="3600" b="1" dirty="0">
                <a:solidFill>
                  <a:schemeClr val="bg1"/>
                </a:solidFill>
                <a:latin typeface="微软雅黑" pitchFamily="34" charset="-122"/>
                <a:ea typeface="微软雅黑" pitchFamily="34" charset="-122"/>
              </a:rPr>
              <a:t>处理</a:t>
            </a:r>
            <a:r>
              <a:rPr lang="zh-CN" altLang="zh-CN" sz="3600" b="1" dirty="0" smtClean="0">
                <a:solidFill>
                  <a:schemeClr val="bg1"/>
                </a:solidFill>
                <a:latin typeface="微软雅黑" pitchFamily="34" charset="-122"/>
                <a:ea typeface="微软雅黑" pitchFamily="34" charset="-122"/>
              </a:rPr>
              <a:t>框架</a:t>
            </a:r>
            <a:endParaRPr lang="en-US" altLang="zh-CN" sz="3600" b="1" dirty="0" smtClean="0">
              <a:solidFill>
                <a:schemeClr val="bg1"/>
              </a:solidFill>
              <a:latin typeface="微软雅黑" pitchFamily="34" charset="-122"/>
              <a:ea typeface="微软雅黑" pitchFamily="34" charset="-122"/>
            </a:endParaRPr>
          </a:p>
          <a:p>
            <a:r>
              <a:rPr lang="en-US" altLang="zh-CN" sz="3600" b="1" dirty="0" smtClean="0">
                <a:solidFill>
                  <a:schemeClr val="bg1"/>
                </a:solidFill>
                <a:latin typeface="微软雅黑" pitchFamily="34" charset="-122"/>
                <a:ea typeface="微软雅黑" pitchFamily="34" charset="-122"/>
              </a:rPr>
              <a:t>               </a:t>
            </a:r>
            <a:r>
              <a:rPr lang="zh-CN" altLang="zh-CN" sz="3600" b="1" dirty="0" smtClean="0">
                <a:solidFill>
                  <a:schemeClr val="bg1"/>
                </a:solidFill>
                <a:latin typeface="微软雅黑" pitchFamily="34" charset="-122"/>
                <a:ea typeface="微软雅黑" pitchFamily="34" charset="-122"/>
              </a:rPr>
              <a:t>及</a:t>
            </a:r>
            <a:r>
              <a:rPr lang="zh-CN" altLang="zh-CN" sz="3600" b="1" dirty="0">
                <a:solidFill>
                  <a:schemeClr val="bg1"/>
                </a:solidFill>
                <a:latin typeface="微软雅黑" pitchFamily="34" charset="-122"/>
                <a:ea typeface="微软雅黑" pitchFamily="34" charset="-122"/>
              </a:rPr>
              <a:t>图划分方法的</a:t>
            </a:r>
            <a:r>
              <a:rPr lang="zh-CN" altLang="zh-CN" sz="3600" b="1" dirty="0" smtClean="0">
                <a:solidFill>
                  <a:schemeClr val="bg1"/>
                </a:solidFill>
                <a:latin typeface="微软雅黑" pitchFamily="34" charset="-122"/>
                <a:ea typeface="微软雅黑" pitchFamily="34" charset="-122"/>
              </a:rPr>
              <a:t>研究</a:t>
            </a:r>
            <a:endParaRPr lang="zh-CN" altLang="zh-CN" sz="3600" b="1" dirty="0">
              <a:solidFill>
                <a:schemeClr val="bg1"/>
              </a:solidFill>
              <a:latin typeface="微软雅黑" pitchFamily="34" charset="-122"/>
              <a:ea typeface="微软雅黑" pitchFamily="34" charset="-122"/>
            </a:endParaRPr>
          </a:p>
        </p:txBody>
      </p:sp>
      <p:grpSp>
        <p:nvGrpSpPr>
          <p:cNvPr id="12291" name="组合 2"/>
          <p:cNvGrpSpPr>
            <a:grpSpLocks/>
          </p:cNvGrpSpPr>
          <p:nvPr/>
        </p:nvGrpSpPr>
        <p:grpSpPr bwMode="auto">
          <a:xfrm>
            <a:off x="5698428" y="5273735"/>
            <a:ext cx="3311061" cy="1263854"/>
            <a:chOff x="5580113" y="5027225"/>
            <a:chExt cx="3312368" cy="1263886"/>
          </a:xfrm>
        </p:grpSpPr>
        <p:sp>
          <p:nvSpPr>
            <p:cNvPr id="12295" name="TextBox 3"/>
            <p:cNvSpPr txBox="1">
              <a:spLocks noChangeArrowheads="1"/>
            </p:cNvSpPr>
            <p:nvPr/>
          </p:nvSpPr>
          <p:spPr bwMode="auto">
            <a:xfrm>
              <a:off x="5580113" y="5490871"/>
              <a:ext cx="2663825" cy="400120"/>
            </a:xfrm>
            <a:prstGeom prst="rect">
              <a:avLst/>
            </a:prstGeom>
            <a:noFill/>
            <a:ln w="9525">
              <a:noFill/>
              <a:miter lim="800000"/>
              <a:headEnd/>
              <a:tailEnd/>
            </a:ln>
          </p:spPr>
          <p:txBody>
            <a:bodyPr>
              <a:spAutoFit/>
            </a:bodyPr>
            <a:lstStyle/>
            <a:p>
              <a:r>
                <a:rPr lang="zh-CN" altLang="en-US" sz="2000" dirty="0">
                  <a:latin typeface="微软雅黑" pitchFamily="34" charset="-122"/>
                  <a:ea typeface="微软雅黑" pitchFamily="34" charset="-122"/>
                </a:rPr>
                <a:t>答辩人：李玉国</a:t>
              </a:r>
            </a:p>
          </p:txBody>
        </p:sp>
        <p:sp>
          <p:nvSpPr>
            <p:cNvPr id="12296" name="TextBox 4"/>
            <p:cNvSpPr txBox="1">
              <a:spLocks noChangeArrowheads="1"/>
            </p:cNvSpPr>
            <p:nvPr/>
          </p:nvSpPr>
          <p:spPr bwMode="auto">
            <a:xfrm>
              <a:off x="5580113" y="5027225"/>
              <a:ext cx="3312368" cy="400120"/>
            </a:xfrm>
            <a:prstGeom prst="rect">
              <a:avLst/>
            </a:prstGeom>
            <a:noFill/>
            <a:ln w="9525">
              <a:noFill/>
              <a:miter lim="800000"/>
              <a:headEnd/>
              <a:tailEnd/>
            </a:ln>
          </p:spPr>
          <p:txBody>
            <a:bodyPr>
              <a:spAutoFit/>
            </a:bodyPr>
            <a:lstStyle/>
            <a:p>
              <a:r>
                <a:rPr lang="zh-CN" altLang="en-US" sz="2000" dirty="0">
                  <a:latin typeface="微软雅黑" pitchFamily="34" charset="-122"/>
                  <a:ea typeface="微软雅黑" pitchFamily="34" charset="-122"/>
                </a:rPr>
                <a:t>导   师：张岩峰</a:t>
              </a:r>
              <a:r>
                <a:rPr lang="zh-CN" altLang="en-US" sz="2000" dirty="0">
                  <a:solidFill>
                    <a:srgbClr val="000000"/>
                  </a:solidFill>
                  <a:latin typeface="微软雅黑" pitchFamily="34" charset="-122"/>
                  <a:ea typeface="微软雅黑" pitchFamily="34" charset="-122"/>
                </a:rPr>
                <a:t>副教授</a:t>
              </a:r>
              <a:endParaRPr lang="zh-CN" altLang="en-US" sz="2000" dirty="0">
                <a:latin typeface="微软雅黑" pitchFamily="34" charset="-122"/>
                <a:ea typeface="微软雅黑" pitchFamily="34" charset="-122"/>
              </a:endParaRPr>
            </a:p>
          </p:txBody>
        </p:sp>
        <p:sp>
          <p:nvSpPr>
            <p:cNvPr id="12297" name="TextBox 4"/>
            <p:cNvSpPr txBox="1">
              <a:spLocks noChangeArrowheads="1"/>
            </p:cNvSpPr>
            <p:nvPr/>
          </p:nvSpPr>
          <p:spPr bwMode="auto">
            <a:xfrm>
              <a:off x="5591526" y="5890991"/>
              <a:ext cx="3066635" cy="400120"/>
            </a:xfrm>
            <a:prstGeom prst="rect">
              <a:avLst/>
            </a:prstGeom>
            <a:noFill/>
            <a:ln w="9525">
              <a:noFill/>
              <a:miter lim="800000"/>
              <a:headEnd/>
              <a:tailEnd/>
            </a:ln>
          </p:spPr>
          <p:txBody>
            <a:bodyPr wrap="square">
              <a:spAutoFit/>
            </a:bodyPr>
            <a:lstStyle/>
            <a:p>
              <a:r>
                <a:rPr lang="zh-CN" altLang="en-US" sz="2000" dirty="0">
                  <a:latin typeface="微软雅黑" pitchFamily="34" charset="-122"/>
                  <a:ea typeface="微软雅黑" pitchFamily="34" charset="-122"/>
                </a:rPr>
                <a:t>日   </a:t>
              </a:r>
              <a:r>
                <a:rPr lang="zh-CN" altLang="en-US" sz="2000" dirty="0" smtClean="0">
                  <a:latin typeface="微软雅黑" pitchFamily="34" charset="-122"/>
                  <a:ea typeface="微软雅黑" pitchFamily="34" charset="-122"/>
                </a:rPr>
                <a:t>期</a:t>
              </a:r>
              <a:r>
                <a:rPr lang="zh-CN" altLang="en-US" sz="2000" dirty="0">
                  <a:latin typeface="微软雅黑" pitchFamily="34" charset="-122"/>
                  <a:ea typeface="微软雅黑" pitchFamily="34" charset="-122"/>
                </a:rPr>
                <a:t>：</a:t>
              </a:r>
              <a:r>
                <a:rPr lang="en-US" altLang="zh-CN" sz="2000" dirty="0" smtClean="0">
                  <a:latin typeface="Times New Roman" pitchFamily="18" charset="0"/>
                  <a:ea typeface="微软雅黑" pitchFamily="34" charset="-122"/>
                  <a:cs typeface="Times New Roman" pitchFamily="18" charset="0"/>
                </a:rPr>
                <a:t>2016</a:t>
              </a:r>
              <a:r>
                <a:rPr lang="zh-CN" altLang="en-US" sz="2000" dirty="0" smtClean="0">
                  <a:latin typeface="Times New Roman" pitchFamily="18" charset="0"/>
                  <a:ea typeface="微软雅黑" pitchFamily="34" charset="-122"/>
                  <a:cs typeface="Times New Roman" pitchFamily="18" charset="0"/>
                </a:rPr>
                <a:t>年</a:t>
              </a:r>
              <a:r>
                <a:rPr lang="en-US" altLang="zh-CN" sz="2000" dirty="0" smtClean="0">
                  <a:latin typeface="Times New Roman" pitchFamily="18" charset="0"/>
                  <a:ea typeface="微软雅黑" pitchFamily="34" charset="-122"/>
                  <a:cs typeface="Times New Roman" pitchFamily="18" charset="0"/>
                </a:rPr>
                <a:t>12</a:t>
              </a:r>
              <a:r>
                <a:rPr lang="zh-CN" altLang="en-US" sz="2000" dirty="0" smtClean="0">
                  <a:latin typeface="Times New Roman" pitchFamily="18" charset="0"/>
                  <a:ea typeface="微软雅黑" pitchFamily="34" charset="-122"/>
                  <a:cs typeface="Times New Roman" pitchFamily="18" charset="0"/>
                </a:rPr>
                <a:t>月</a:t>
              </a:r>
              <a:r>
                <a:rPr lang="en-US" altLang="zh-CN" sz="2000" dirty="0">
                  <a:latin typeface="Times New Roman" pitchFamily="18" charset="0"/>
                  <a:ea typeface="微软雅黑" pitchFamily="34" charset="-122"/>
                  <a:cs typeface="Times New Roman" pitchFamily="18" charset="0"/>
                </a:rPr>
                <a:t>xx</a:t>
              </a:r>
              <a:r>
                <a:rPr lang="zh-CN" altLang="en-US" sz="2000" dirty="0" smtClean="0">
                  <a:latin typeface="微软雅黑" pitchFamily="34" charset="-122"/>
                  <a:ea typeface="微软雅黑" pitchFamily="34" charset="-122"/>
                </a:rPr>
                <a:t>号</a:t>
              </a:r>
              <a:endParaRPr lang="zh-CN" altLang="en-US" sz="2000" dirty="0">
                <a:latin typeface="微软雅黑" pitchFamily="34" charset="-122"/>
                <a:ea typeface="微软雅黑" pitchFamily="34" charset="-122"/>
              </a:endParaRPr>
            </a:p>
          </p:txBody>
        </p:sp>
      </p:grpSp>
      <p:pic>
        <p:nvPicPr>
          <p:cNvPr id="12292" name="图片 5"/>
          <p:cNvPicPr>
            <a:picLocks noChangeAspect="1"/>
          </p:cNvPicPr>
          <p:nvPr/>
        </p:nvPicPr>
        <p:blipFill>
          <a:blip r:embed="rId3">
            <a:clrChange>
              <a:clrFrom>
                <a:srgbClr val="FFFFFF"/>
              </a:clrFrom>
              <a:clrTo>
                <a:srgbClr val="FFFFFF">
                  <a:alpha val="0"/>
                </a:srgbClr>
              </a:clrTo>
            </a:clrChange>
          </a:blip>
          <a:srcRect b="13062"/>
          <a:stretch>
            <a:fillRect/>
          </a:stretch>
        </p:blipFill>
        <p:spPr bwMode="auto">
          <a:xfrm>
            <a:off x="971550" y="2027238"/>
            <a:ext cx="1295400" cy="844550"/>
          </a:xfrm>
          <a:prstGeom prst="rect">
            <a:avLst/>
          </a:prstGeom>
          <a:noFill/>
          <a:ln w="9525">
            <a:noFill/>
            <a:miter lim="800000"/>
            <a:headEnd/>
            <a:tailEnd/>
          </a:ln>
        </p:spPr>
      </p:pic>
      <p:sp>
        <p:nvSpPr>
          <p:cNvPr id="12293" name="TextBox 9"/>
          <p:cNvSpPr txBox="1">
            <a:spLocks noChangeArrowheads="1"/>
          </p:cNvSpPr>
          <p:nvPr/>
        </p:nvSpPr>
        <p:spPr bwMode="auto">
          <a:xfrm>
            <a:off x="2576513" y="2219325"/>
            <a:ext cx="4464050" cy="522288"/>
          </a:xfrm>
          <a:prstGeom prst="rect">
            <a:avLst/>
          </a:prstGeom>
          <a:noFill/>
          <a:ln w="9525">
            <a:noFill/>
            <a:miter lim="800000"/>
            <a:headEnd/>
            <a:tailEnd/>
          </a:ln>
        </p:spPr>
        <p:txBody>
          <a:bodyPr>
            <a:spAutoFit/>
          </a:bodyPr>
          <a:lstStyle/>
          <a:p>
            <a:pPr algn="dist"/>
            <a:r>
              <a:rPr lang="en-US" altLang="zh-CN" sz="2800" b="1" dirty="0">
                <a:solidFill>
                  <a:srgbClr val="FFFFFF"/>
                </a:solidFill>
                <a:latin typeface="方正姚体" pitchFamily="2" charset="-122"/>
                <a:ea typeface="方正姚体" pitchFamily="2" charset="-122"/>
              </a:rPr>
              <a:t>2014</a:t>
            </a:r>
            <a:r>
              <a:rPr lang="zh-CN" altLang="en-US" sz="2800" b="1" dirty="0">
                <a:solidFill>
                  <a:srgbClr val="FFFFFF"/>
                </a:solidFill>
                <a:latin typeface="方正姚体" pitchFamily="2" charset="-122"/>
                <a:ea typeface="方正姚体" pitchFamily="2" charset="-122"/>
              </a:rPr>
              <a:t>级硕士</a:t>
            </a:r>
            <a:r>
              <a:rPr lang="zh-CN" altLang="en-US" sz="2800" b="1" dirty="0" smtClean="0">
                <a:solidFill>
                  <a:srgbClr val="FFFFFF"/>
                </a:solidFill>
                <a:latin typeface="方正姚体" pitchFamily="2" charset="-122"/>
                <a:ea typeface="方正姚体" pitchFamily="2" charset="-122"/>
              </a:rPr>
              <a:t>论文答辩</a:t>
            </a:r>
            <a:endParaRPr lang="zh-CN" altLang="en-US" sz="2800" b="1" dirty="0">
              <a:solidFill>
                <a:srgbClr val="FFFFFF"/>
              </a:solidFill>
              <a:latin typeface="方正姚体" pitchFamily="2" charset="-122"/>
              <a:ea typeface="方正姚体" pitchFamily="2" charset="-122"/>
            </a:endParaRPr>
          </a:p>
        </p:txBody>
      </p:sp>
    </p:spTree>
  </p:cSld>
  <p:clrMapOvr>
    <a:masterClrMapping/>
  </p:clrMapOvr>
  <p:transition spd="slow" advTm="14005"/>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a:grpSpLocks/>
          </p:cNvGrpSpPr>
          <p:nvPr/>
        </p:nvGrpSpPr>
        <p:grpSpPr bwMode="auto">
          <a:xfrm>
            <a:off x="0" y="284163"/>
            <a:ext cx="4473575" cy="530225"/>
            <a:chOff x="0" y="284389"/>
            <a:chExt cx="1580936" cy="529772"/>
          </a:xfrm>
        </p:grpSpPr>
        <p:sp>
          <p:nvSpPr>
            <p:cNvPr id="30" name="矩形 29"/>
            <p:cNvSpPr/>
            <p:nvPr/>
          </p:nvSpPr>
          <p:spPr>
            <a:xfrm>
              <a:off x="0" y="284389"/>
              <a:ext cx="151137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MR-DAIC</a:t>
              </a: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异步迭代计算模型</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30"/>
            <p:cNvSpPr/>
            <p:nvPr/>
          </p:nvSpPr>
          <p:spPr>
            <a:xfrm>
              <a:off x="1542787" y="284389"/>
              <a:ext cx="38149"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2" name="直接连接符 31"/>
          <p:cNvCxnSpPr/>
          <p:nvPr/>
        </p:nvCxnSpPr>
        <p:spPr>
          <a:xfrm>
            <a:off x="0" y="814388"/>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8874124" y="6329261"/>
            <a:ext cx="269875" cy="5302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5</a:t>
            </a:r>
            <a:endPar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35" name="TextBox 8"/>
              <p:cNvSpPr txBox="1">
                <a:spLocks noChangeArrowheads="1"/>
              </p:cNvSpPr>
              <p:nvPr/>
            </p:nvSpPr>
            <p:spPr bwMode="auto">
              <a:xfrm>
                <a:off x="107504" y="1052736"/>
                <a:ext cx="2985497" cy="400110"/>
              </a:xfrm>
              <a:prstGeom prst="rect">
                <a:avLst/>
              </a:prstGeom>
              <a:noFill/>
              <a:ln w="9525">
                <a:noFill/>
                <a:miter lim="800000"/>
                <a:headEnd/>
                <a:tailEnd/>
              </a:ln>
            </p:spPr>
            <p:txBody>
              <a:bodyPr wrap="none">
                <a:spAutoFit/>
              </a:bodyPr>
              <a:lstStyle/>
              <a:p>
                <a:r>
                  <a:rPr lang="en-US" altLang="zh-CN" sz="2000" b="1" dirty="0" smtClean="0"/>
                  <a:t>MR-DAIC--</a:t>
                </a:r>
                <a:r>
                  <a:rPr lang="en-US" altLang="zh-CN" sz="2000" dirty="0"/>
                  <a:t> </a:t>
                </a:r>
                <a14:m>
                  <m:oMath xmlns:m="http://schemas.openxmlformats.org/officeDocument/2006/math">
                    <m:r>
                      <m:rPr>
                        <m:sty m:val="p"/>
                      </m:rPr>
                      <a:rPr lang="en-US" altLang="zh-CN" sz="2000">
                        <a:latin typeface="Cambria Math"/>
                      </a:rPr>
                      <m:t>Receive</m:t>
                    </m:r>
                  </m:oMath>
                </a14:m>
                <a:r>
                  <a:rPr lang="zh-CN" altLang="en-US" sz="2000" b="1" dirty="0" smtClean="0"/>
                  <a:t>操作：</a:t>
                </a:r>
                <a:endParaRPr lang="zh-CN" altLang="en-US" sz="2000" b="1" dirty="0"/>
              </a:p>
            </p:txBody>
          </p:sp>
        </mc:Choice>
        <mc:Fallback xmlns="">
          <p:sp>
            <p:nvSpPr>
              <p:cNvPr id="35" name="TextBox 8"/>
              <p:cNvSpPr txBox="1">
                <a:spLocks noRot="1" noChangeAspect="1" noMove="1" noResize="1" noEditPoints="1" noAdjustHandles="1" noChangeArrowheads="1" noChangeShapeType="1" noTextEdit="1"/>
              </p:cNvSpPr>
              <p:nvPr/>
            </p:nvSpPr>
            <p:spPr bwMode="auto">
              <a:xfrm>
                <a:off x="107504" y="1052736"/>
                <a:ext cx="2985497" cy="400110"/>
              </a:xfrm>
              <a:prstGeom prst="rect">
                <a:avLst/>
              </a:prstGeom>
              <a:blipFill rotWithShape="1">
                <a:blip r:embed="rId4"/>
                <a:stretch>
                  <a:fillRect l="-2249" t="-12308" r="-1840" b="-29231"/>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555185" y="1502872"/>
                <a:ext cx="1770933" cy="327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1400" i="1">
                          <a:latin typeface="Cambria Math"/>
                        </a:rPr>
                        <m:t>if</m:t>
                      </m:r>
                      <m:r>
                        <a:rPr lang="en-US" altLang="zh-CN" sz="1400" i="1">
                          <a:latin typeface="Cambria Math"/>
                        </a:rPr>
                        <m:t>  </m:t>
                      </m:r>
                      <m:sSub>
                        <m:sSubPr>
                          <m:ctrlPr>
                            <a:rPr lang="zh-CN" altLang="zh-CN" sz="1400" i="1">
                              <a:latin typeface="Cambria Math"/>
                            </a:rPr>
                          </m:ctrlPr>
                        </m:sSubPr>
                        <m:e>
                          <m:r>
                            <a:rPr lang="en-US" altLang="zh-CN" sz="1400" i="1">
                              <a:latin typeface="Cambria Math"/>
                            </a:rPr>
                            <m:t>𝑣</m:t>
                          </m:r>
                        </m:e>
                        <m:sub>
                          <m:r>
                            <m:rPr>
                              <m:sty m:val="p"/>
                            </m:rPr>
                            <a:rPr lang="en-US" altLang="zh-CN" sz="1400">
                              <a:latin typeface="Cambria Math"/>
                            </a:rPr>
                            <m:t>j</m:t>
                          </m:r>
                          <m:r>
                            <a:rPr lang="en-US" altLang="zh-CN" sz="1400" i="1">
                              <a:latin typeface="Cambria Math"/>
                            </a:rPr>
                            <m:t>𝑝</m:t>
                          </m:r>
                        </m:sub>
                      </m:sSub>
                      <m:r>
                        <a:rPr lang="en-US" altLang="zh-CN" sz="1400" i="1">
                          <a:latin typeface="Cambria Math"/>
                        </a:rPr>
                        <m:t> </m:t>
                      </m:r>
                      <m:r>
                        <m:rPr>
                          <m:sty m:val="p"/>
                        </m:rPr>
                        <a:rPr lang="en-US" altLang="zh-CN" sz="1400" i="1">
                          <a:latin typeface="Cambria Math"/>
                        </a:rPr>
                        <m:t>is</m:t>
                      </m:r>
                      <m:r>
                        <a:rPr lang="en-US" altLang="zh-CN" sz="1400" i="1">
                          <a:latin typeface="Cambria Math"/>
                        </a:rPr>
                        <m:t> </m:t>
                      </m:r>
                      <m:r>
                        <m:rPr>
                          <m:sty m:val="p"/>
                        </m:rPr>
                        <a:rPr lang="en-US" altLang="zh-CN" sz="1400" i="1">
                          <a:latin typeface="Cambria Math"/>
                        </a:rPr>
                        <m:t>master</m:t>
                      </m:r>
                      <m:r>
                        <a:rPr lang="en-US" altLang="zh-CN" sz="1400" i="1">
                          <a:latin typeface="Cambria Math"/>
                        </a:rPr>
                        <m:t> </m:t>
                      </m:r>
                      <m:r>
                        <m:rPr>
                          <m:sty m:val="p"/>
                        </m:rPr>
                        <a:rPr lang="en-US" altLang="zh-CN" sz="1400" i="1">
                          <a:latin typeface="Cambria Math"/>
                        </a:rPr>
                        <m:t>then</m:t>
                      </m:r>
                    </m:oMath>
                  </m:oMathPara>
                </a14:m>
                <a:endParaRPr lang="zh-CN" altLang="en-US" sz="1400" dirty="0"/>
              </a:p>
            </p:txBody>
          </p:sp>
        </mc:Choice>
        <mc:Fallback xmlns="">
          <p:sp>
            <p:nvSpPr>
              <p:cNvPr id="5" name="矩形 4"/>
              <p:cNvSpPr>
                <a:spLocks noRot="1" noChangeAspect="1" noMove="1" noResize="1" noEditPoints="1" noAdjustHandles="1" noChangeArrowheads="1" noChangeShapeType="1" noTextEdit="1"/>
              </p:cNvSpPr>
              <p:nvPr/>
            </p:nvSpPr>
            <p:spPr>
              <a:xfrm>
                <a:off x="555185" y="1502872"/>
                <a:ext cx="1770933" cy="327718"/>
              </a:xfrm>
              <a:prstGeom prst="rect">
                <a:avLst/>
              </a:prstGeom>
              <a:blipFill rotWithShape="1">
                <a:blip r:embed="rId5"/>
                <a:stretch>
                  <a:fillRect b="-5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920125" y="1843408"/>
                <a:ext cx="1944187" cy="327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a:latin typeface="Cambria Math"/>
                        </a:rPr>
                        <m:t>𝑣</m:t>
                      </m:r>
                      <m:r>
                        <m:rPr>
                          <m:sty m:val="p"/>
                        </m:rPr>
                        <a:rPr lang="en-US" altLang="zh-CN" sz="1400" i="1">
                          <a:latin typeface="Cambria Math"/>
                        </a:rPr>
                        <m:t>alue</m:t>
                      </m:r>
                      <m:r>
                        <a:rPr lang="en-US" altLang="zh-CN" sz="1400" i="1">
                          <a:latin typeface="Cambria Math"/>
                          <a:ea typeface="Cambria Math"/>
                        </a:rPr>
                        <m:t>←</m:t>
                      </m:r>
                      <m:r>
                        <a:rPr lang="en-US" altLang="zh-CN" sz="1400" i="1">
                          <a:latin typeface="Cambria Math"/>
                        </a:rPr>
                        <m:t>𝑣</m:t>
                      </m:r>
                      <m:r>
                        <m:rPr>
                          <m:sty m:val="p"/>
                        </m:rPr>
                        <a:rPr lang="en-US" altLang="zh-CN" sz="1400" i="1">
                          <a:latin typeface="Cambria Math"/>
                        </a:rPr>
                        <m:t>alue</m:t>
                      </m:r>
                      <m:r>
                        <a:rPr lang="en-US" altLang="zh-CN" sz="1400">
                          <a:latin typeface="Cambria Math"/>
                        </a:rPr>
                        <m:t>⊕</m:t>
                      </m:r>
                      <m:r>
                        <a:rPr lang="en-US" altLang="zh-CN" sz="1400" i="1">
                          <a:latin typeface="Cambria Math"/>
                        </a:rPr>
                        <m:t> </m:t>
                      </m:r>
                      <m:r>
                        <a:rPr lang="en-US" altLang="zh-CN" sz="1400">
                          <a:latin typeface="Cambria Math"/>
                        </a:rPr>
                        <m:t>∆</m:t>
                      </m:r>
                      <m:sSub>
                        <m:sSubPr>
                          <m:ctrlPr>
                            <a:rPr lang="zh-CN" altLang="zh-CN" sz="1400" i="1">
                              <a:latin typeface="Cambria Math"/>
                            </a:rPr>
                          </m:ctrlPr>
                        </m:sSubPr>
                        <m:e>
                          <m:r>
                            <m:rPr>
                              <m:sty m:val="p"/>
                            </m:rPr>
                            <a:rPr lang="en-US" altLang="zh-CN" sz="1400">
                              <a:latin typeface="Cambria Math"/>
                            </a:rPr>
                            <m:t>v</m:t>
                          </m:r>
                        </m:e>
                        <m:sub>
                          <m:r>
                            <m:rPr>
                              <m:sty m:val="p"/>
                            </m:rPr>
                            <a:rPr lang="en-US" altLang="zh-CN" sz="1400">
                              <a:latin typeface="Cambria Math"/>
                            </a:rPr>
                            <m:t>jp</m:t>
                          </m:r>
                        </m:sub>
                      </m:sSub>
                    </m:oMath>
                  </m:oMathPara>
                </a14:m>
                <a:endParaRPr lang="zh-CN" altLang="en-US" sz="1400" dirty="0"/>
              </a:p>
            </p:txBody>
          </p:sp>
        </mc:Choice>
        <mc:Fallback xmlns="">
          <p:sp>
            <p:nvSpPr>
              <p:cNvPr id="7" name="矩形 6"/>
              <p:cNvSpPr>
                <a:spLocks noRot="1" noChangeAspect="1" noMove="1" noResize="1" noEditPoints="1" noAdjustHandles="1" noChangeArrowheads="1" noChangeShapeType="1" noTextEdit="1"/>
              </p:cNvSpPr>
              <p:nvPr/>
            </p:nvSpPr>
            <p:spPr>
              <a:xfrm>
                <a:off x="920125" y="1843408"/>
                <a:ext cx="1944187" cy="327718"/>
              </a:xfrm>
              <a:prstGeom prst="rect">
                <a:avLst/>
              </a:prstGeom>
              <a:blipFill rotWithShape="1">
                <a:blip r:embed="rId6"/>
                <a:stretch>
                  <a:fillRect b="-37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937248" y="2161330"/>
                <a:ext cx="18854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a:latin typeface="Cambria Math"/>
                        </a:rPr>
                        <m:t>𝑓𝑜𝑟</m:t>
                      </m:r>
                      <m:r>
                        <a:rPr lang="en-US" altLang="zh-CN" sz="1400" i="1">
                          <a:latin typeface="Cambria Math"/>
                        </a:rPr>
                        <m:t> </m:t>
                      </m:r>
                      <m:r>
                        <a:rPr lang="en-US" altLang="zh-CN" sz="1400" i="1">
                          <a:latin typeface="Cambria Math"/>
                        </a:rPr>
                        <m:t>𝑎𝑛𝑦</m:t>
                      </m:r>
                      <m:r>
                        <a:rPr lang="en-US" altLang="zh-CN" sz="1400" i="1">
                          <a:latin typeface="Cambria Math"/>
                        </a:rPr>
                        <m:t> </m:t>
                      </m:r>
                      <m:r>
                        <a:rPr lang="en-US" altLang="zh-CN" sz="1400" i="1">
                          <a:latin typeface="Cambria Math"/>
                        </a:rPr>
                        <m:t>h</m:t>
                      </m:r>
                      <m:r>
                        <a:rPr lang="en-US" altLang="zh-CN" sz="1400" i="1">
                          <a:latin typeface="Cambria Math"/>
                        </a:rPr>
                        <m:t> </m:t>
                      </m:r>
                      <m:r>
                        <a:rPr lang="en-US" altLang="zh-CN" sz="1400" i="1">
                          <a:latin typeface="Cambria Math"/>
                        </a:rPr>
                        <m:t>𝑖𝑛</m:t>
                      </m:r>
                      <m:r>
                        <a:rPr lang="en-US" altLang="zh-CN" sz="1400" i="1">
                          <a:latin typeface="Cambria Math"/>
                        </a:rPr>
                        <m:t> </m:t>
                      </m:r>
                      <m:r>
                        <a:rPr lang="en-US" altLang="zh-CN" sz="1400" i="1">
                          <a:latin typeface="Cambria Math"/>
                        </a:rPr>
                        <m:t>𝑙𝑖𝑛𝑘𝑠</m:t>
                      </m:r>
                      <m:r>
                        <a:rPr lang="en-US" altLang="zh-CN" sz="1400" i="1">
                          <a:latin typeface="Cambria Math"/>
                        </a:rPr>
                        <m:t> </m:t>
                      </m:r>
                      <m:r>
                        <a:rPr lang="en-US" altLang="zh-CN" sz="1400" i="1">
                          <a:latin typeface="Cambria Math"/>
                        </a:rPr>
                        <m:t>𝑑𝑜</m:t>
                      </m:r>
                    </m:oMath>
                  </m:oMathPara>
                </a14:m>
                <a:endParaRPr lang="zh-CN" altLang="en-US" sz="1400" dirty="0"/>
              </a:p>
            </p:txBody>
          </p:sp>
        </mc:Choice>
        <mc:Fallback xmlns="">
          <p:sp>
            <p:nvSpPr>
              <p:cNvPr id="9" name="矩形 8"/>
              <p:cNvSpPr>
                <a:spLocks noRot="1" noChangeAspect="1" noMove="1" noResize="1" noEditPoints="1" noAdjustHandles="1" noChangeArrowheads="1" noChangeShapeType="1" noTextEdit="1"/>
              </p:cNvSpPr>
              <p:nvPr/>
            </p:nvSpPr>
            <p:spPr>
              <a:xfrm>
                <a:off x="937248" y="2161330"/>
                <a:ext cx="1885453" cy="307777"/>
              </a:xfrm>
              <a:prstGeom prst="rect">
                <a:avLst/>
              </a:prstGeom>
              <a:blipFill rotWithShape="1">
                <a:blip r:embed="rId7"/>
                <a:stretch>
                  <a:fillRect b="-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1259632" y="2470571"/>
                <a:ext cx="2011640" cy="3438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a:latin typeface="Cambria Math"/>
                        </a:rPr>
                        <m:t>𝑖𝑓</m:t>
                      </m:r>
                      <m:sSub>
                        <m:sSubPr>
                          <m:ctrlPr>
                            <a:rPr lang="zh-CN" altLang="zh-CN" sz="1400" i="1">
                              <a:latin typeface="Cambria Math"/>
                            </a:rPr>
                          </m:ctrlPr>
                        </m:sSubPr>
                        <m:e>
                          <m:r>
                            <a:rPr lang="en-US" altLang="zh-CN" sz="1400">
                              <a:latin typeface="Cambria Math"/>
                            </a:rPr>
                            <m:t> </m:t>
                          </m:r>
                          <m:r>
                            <m:rPr>
                              <m:sty m:val="p"/>
                            </m:rPr>
                            <a:rPr lang="en-US" altLang="zh-CN" sz="1400">
                              <a:latin typeface="Cambria Math"/>
                            </a:rPr>
                            <m:t>g</m:t>
                          </m:r>
                        </m:e>
                        <m:sub>
                          <m:r>
                            <a:rPr lang="en-US" altLang="zh-CN" sz="1400">
                              <a:latin typeface="Cambria Math"/>
                            </a:rPr>
                            <m:t>(</m:t>
                          </m:r>
                          <m:r>
                            <m:rPr>
                              <m:sty m:val="p"/>
                            </m:rPr>
                            <a:rPr lang="en-US" altLang="zh-CN" sz="1400">
                              <a:latin typeface="Cambria Math"/>
                            </a:rPr>
                            <m:t>j</m:t>
                          </m:r>
                          <m:r>
                            <a:rPr lang="en-US" altLang="zh-CN" sz="1400">
                              <a:latin typeface="Cambria Math"/>
                            </a:rPr>
                            <m:t>,</m:t>
                          </m:r>
                          <m:r>
                            <m:rPr>
                              <m:sty m:val="p"/>
                            </m:rPr>
                            <a:rPr lang="en-US" altLang="zh-CN" sz="1400">
                              <a:latin typeface="Cambria Math"/>
                            </a:rPr>
                            <m:t>h</m:t>
                          </m:r>
                          <m:r>
                            <a:rPr lang="en-US" altLang="zh-CN" sz="1400">
                              <a:latin typeface="Cambria Math"/>
                            </a:rPr>
                            <m:t>)</m:t>
                          </m:r>
                        </m:sub>
                      </m:sSub>
                      <m:d>
                        <m:dPr>
                          <m:ctrlPr>
                            <a:rPr lang="zh-CN" altLang="zh-CN" sz="1400" i="1">
                              <a:latin typeface="Cambria Math"/>
                            </a:rPr>
                          </m:ctrlPr>
                        </m:dPr>
                        <m:e>
                          <m:r>
                            <a:rPr lang="en-US" altLang="zh-CN" sz="1400">
                              <a:latin typeface="Cambria Math"/>
                            </a:rPr>
                            <m:t>∆</m:t>
                          </m:r>
                          <m:sSub>
                            <m:sSubPr>
                              <m:ctrlPr>
                                <a:rPr lang="zh-CN" altLang="zh-CN" sz="1400" i="1">
                                  <a:latin typeface="Cambria Math"/>
                                </a:rPr>
                              </m:ctrlPr>
                            </m:sSubPr>
                            <m:e>
                              <m:r>
                                <m:rPr>
                                  <m:sty m:val="p"/>
                                </m:rPr>
                                <a:rPr lang="en-US" altLang="zh-CN" sz="1400">
                                  <a:latin typeface="Cambria Math"/>
                                </a:rPr>
                                <m:t>v</m:t>
                              </m:r>
                            </m:e>
                            <m:sub>
                              <m:r>
                                <m:rPr>
                                  <m:sty m:val="p"/>
                                </m:rPr>
                                <a:rPr lang="en-US" altLang="zh-CN" sz="1400">
                                  <a:latin typeface="Cambria Math"/>
                                </a:rPr>
                                <m:t>jp</m:t>
                              </m:r>
                            </m:sub>
                          </m:sSub>
                        </m:e>
                      </m:d>
                      <m:r>
                        <a:rPr lang="en-US" altLang="zh-CN" sz="1400">
                          <a:latin typeface="Cambria Math"/>
                        </a:rPr>
                        <m:t>≠</m:t>
                      </m:r>
                      <m:r>
                        <m:rPr>
                          <m:sty m:val="p"/>
                        </m:rPr>
                        <a:rPr lang="en-US" altLang="zh-CN" sz="1400">
                          <a:latin typeface="Cambria Math"/>
                        </a:rPr>
                        <m:t>o</m:t>
                      </m:r>
                      <m:r>
                        <a:rPr lang="en-US" altLang="zh-CN" sz="1400" i="1">
                          <a:latin typeface="Cambria Math"/>
                        </a:rPr>
                        <m:t> </m:t>
                      </m:r>
                      <m:r>
                        <a:rPr lang="en-US" altLang="zh-CN" sz="1400" i="1">
                          <a:latin typeface="Cambria Math"/>
                        </a:rPr>
                        <m:t>𝑡h𝑒𝑛</m:t>
                      </m:r>
                    </m:oMath>
                  </m:oMathPara>
                </a14:m>
                <a:endParaRPr lang="zh-CN" altLang="en-US" sz="1400" dirty="0"/>
              </a:p>
            </p:txBody>
          </p:sp>
        </mc:Choice>
        <mc:Fallback xmlns="">
          <p:sp>
            <p:nvSpPr>
              <p:cNvPr id="10" name="矩形 9"/>
              <p:cNvSpPr>
                <a:spLocks noRot="1" noChangeAspect="1" noMove="1" noResize="1" noEditPoints="1" noAdjustHandles="1" noChangeArrowheads="1" noChangeShapeType="1" noTextEdit="1"/>
              </p:cNvSpPr>
              <p:nvPr/>
            </p:nvSpPr>
            <p:spPr>
              <a:xfrm>
                <a:off x="1259632" y="2470571"/>
                <a:ext cx="2011640" cy="343877"/>
              </a:xfrm>
              <a:prstGeom prst="rect">
                <a:avLst/>
              </a:prstGeom>
              <a:blipFill rotWithShape="1">
                <a:blip r:embed="rId8"/>
                <a:stretch>
                  <a:fillRect b="-35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600252" y="2861289"/>
                <a:ext cx="2579359" cy="3438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a:latin typeface="Cambria Math"/>
                        </a:rPr>
                        <m:t>𝑎𝑐𝑐𝑢𝑚𝑢𝑙𝑎𝑡𝑒</m:t>
                      </m:r>
                      <m:sSub>
                        <m:sSubPr>
                          <m:ctrlPr>
                            <a:rPr lang="zh-CN" altLang="zh-CN" sz="1400" i="1">
                              <a:latin typeface="Cambria Math"/>
                            </a:rPr>
                          </m:ctrlPr>
                        </m:sSubPr>
                        <m:e>
                          <m:r>
                            <a:rPr lang="en-US" altLang="zh-CN" sz="1400">
                              <a:latin typeface="Cambria Math"/>
                            </a:rPr>
                            <m:t> </m:t>
                          </m:r>
                          <m:r>
                            <m:rPr>
                              <m:sty m:val="p"/>
                            </m:rPr>
                            <a:rPr lang="en-US" altLang="zh-CN" sz="1400">
                              <a:latin typeface="Cambria Math"/>
                            </a:rPr>
                            <m:t>g</m:t>
                          </m:r>
                        </m:e>
                        <m:sub>
                          <m:r>
                            <a:rPr lang="en-US" altLang="zh-CN" sz="1400">
                              <a:latin typeface="Cambria Math"/>
                            </a:rPr>
                            <m:t>(</m:t>
                          </m:r>
                          <m:r>
                            <m:rPr>
                              <m:sty m:val="p"/>
                            </m:rPr>
                            <a:rPr lang="en-US" altLang="zh-CN" sz="1400">
                              <a:latin typeface="Cambria Math"/>
                            </a:rPr>
                            <m:t>j</m:t>
                          </m:r>
                          <m:r>
                            <a:rPr lang="en-US" altLang="zh-CN" sz="1400">
                              <a:latin typeface="Cambria Math"/>
                            </a:rPr>
                            <m:t>,</m:t>
                          </m:r>
                          <m:r>
                            <m:rPr>
                              <m:sty m:val="p"/>
                            </m:rPr>
                            <a:rPr lang="en-US" altLang="zh-CN" sz="1400">
                              <a:latin typeface="Cambria Math"/>
                            </a:rPr>
                            <m:t>h</m:t>
                          </m:r>
                          <m:r>
                            <a:rPr lang="en-US" altLang="zh-CN" sz="1400">
                              <a:latin typeface="Cambria Math"/>
                            </a:rPr>
                            <m:t>)</m:t>
                          </m:r>
                        </m:sub>
                      </m:sSub>
                      <m:d>
                        <m:dPr>
                          <m:ctrlPr>
                            <a:rPr lang="zh-CN" altLang="zh-CN" sz="1400" i="1">
                              <a:latin typeface="Cambria Math"/>
                            </a:rPr>
                          </m:ctrlPr>
                        </m:dPr>
                        <m:e>
                          <m:r>
                            <a:rPr lang="en-US" altLang="zh-CN" sz="1400">
                              <a:latin typeface="Cambria Math"/>
                            </a:rPr>
                            <m:t>∆</m:t>
                          </m:r>
                          <m:sSub>
                            <m:sSubPr>
                              <m:ctrlPr>
                                <a:rPr lang="zh-CN" altLang="zh-CN" sz="1400" i="1">
                                  <a:latin typeface="Cambria Math"/>
                                </a:rPr>
                              </m:ctrlPr>
                            </m:sSubPr>
                            <m:e>
                              <m:r>
                                <m:rPr>
                                  <m:sty m:val="p"/>
                                </m:rPr>
                                <a:rPr lang="en-US" altLang="zh-CN" sz="1400">
                                  <a:latin typeface="Cambria Math"/>
                                </a:rPr>
                                <m:t>v</m:t>
                              </m:r>
                            </m:e>
                            <m:sub>
                              <m:r>
                                <m:rPr>
                                  <m:sty m:val="p"/>
                                </m:rPr>
                                <a:rPr lang="en-US" altLang="zh-CN" sz="1400">
                                  <a:latin typeface="Cambria Math"/>
                                </a:rPr>
                                <m:t>jp</m:t>
                              </m:r>
                            </m:sub>
                          </m:sSub>
                        </m:e>
                      </m:d>
                      <m:r>
                        <a:rPr lang="en-US" altLang="zh-CN" sz="1400" i="1">
                          <a:latin typeface="Cambria Math"/>
                        </a:rPr>
                        <m:t> </m:t>
                      </m:r>
                      <m:r>
                        <a:rPr lang="en-US" altLang="zh-CN" sz="1400" i="1">
                          <a:latin typeface="Cambria Math"/>
                        </a:rPr>
                        <m:t>𝑡𝑜</m:t>
                      </m:r>
                      <m:sSub>
                        <m:sSubPr>
                          <m:ctrlPr>
                            <a:rPr lang="zh-CN" altLang="zh-CN" sz="1400" i="1">
                              <a:latin typeface="Cambria Math"/>
                            </a:rPr>
                          </m:ctrlPr>
                        </m:sSubPr>
                        <m:e>
                          <m:r>
                            <a:rPr lang="en-US" altLang="zh-CN" sz="1400" i="1">
                              <a:latin typeface="Cambria Math"/>
                            </a:rPr>
                            <m:t> </m:t>
                          </m:r>
                          <m:r>
                            <a:rPr lang="en-US" altLang="zh-CN" sz="1400" i="1">
                              <a:latin typeface="Cambria Math"/>
                            </a:rPr>
                            <m:t>𝑣</m:t>
                          </m:r>
                        </m:e>
                        <m:sub>
                          <m:r>
                            <m:rPr>
                              <m:sty m:val="p"/>
                            </m:rPr>
                            <a:rPr lang="en-US" altLang="zh-CN" sz="1400">
                              <a:latin typeface="Cambria Math"/>
                            </a:rPr>
                            <m:t>h</m:t>
                          </m:r>
                          <m:r>
                            <a:rPr lang="en-US" altLang="zh-CN" sz="1400" i="1">
                              <a:latin typeface="Cambria Math"/>
                            </a:rPr>
                            <m:t>𝑝</m:t>
                          </m:r>
                        </m:sub>
                      </m:sSub>
                    </m:oMath>
                  </m:oMathPara>
                </a14:m>
                <a:endParaRPr lang="zh-CN" altLang="en-US" sz="1400" dirty="0"/>
              </a:p>
            </p:txBody>
          </p:sp>
        </mc:Choice>
        <mc:Fallback xmlns="">
          <p:sp>
            <p:nvSpPr>
              <p:cNvPr id="11" name="矩形 10"/>
              <p:cNvSpPr>
                <a:spLocks noRot="1" noChangeAspect="1" noMove="1" noResize="1" noEditPoints="1" noAdjustHandles="1" noChangeArrowheads="1" noChangeShapeType="1" noTextEdit="1"/>
              </p:cNvSpPr>
              <p:nvPr/>
            </p:nvSpPr>
            <p:spPr>
              <a:xfrm>
                <a:off x="1600252" y="2861289"/>
                <a:ext cx="2579359" cy="343877"/>
              </a:xfrm>
              <a:prstGeom prst="rect">
                <a:avLst/>
              </a:prstGeom>
              <a:blipFill rotWithShape="1">
                <a:blip r:embed="rId9"/>
                <a:stretch>
                  <a:fillRect b="-35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687953" y="3149636"/>
                <a:ext cx="2220993" cy="3243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a:latin typeface="Cambria Math"/>
                        </a:rPr>
                        <m:t>𝑖𝑓</m:t>
                      </m:r>
                      <m:sSub>
                        <m:sSubPr>
                          <m:ctrlPr>
                            <a:rPr lang="zh-CN" altLang="zh-CN" sz="1400" i="1">
                              <a:latin typeface="Cambria Math"/>
                            </a:rPr>
                          </m:ctrlPr>
                        </m:sSubPr>
                        <m:e>
                          <m:r>
                            <a:rPr lang="en-US" altLang="zh-CN" sz="1400" i="1">
                              <a:latin typeface="Cambria Math"/>
                            </a:rPr>
                            <m:t> </m:t>
                          </m:r>
                          <m:r>
                            <a:rPr lang="en-US" altLang="zh-CN" sz="1400" i="1">
                              <a:latin typeface="Cambria Math"/>
                            </a:rPr>
                            <m:t>𝑣</m:t>
                          </m:r>
                        </m:e>
                        <m:sub>
                          <m:r>
                            <m:rPr>
                              <m:sty m:val="p"/>
                            </m:rPr>
                            <a:rPr lang="en-US" altLang="zh-CN" sz="1400">
                              <a:latin typeface="Cambria Math"/>
                            </a:rPr>
                            <m:t>h</m:t>
                          </m:r>
                          <m:r>
                            <a:rPr lang="en-US" altLang="zh-CN" sz="1400" i="1">
                              <a:latin typeface="Cambria Math"/>
                            </a:rPr>
                            <m:t>𝑝</m:t>
                          </m:r>
                        </m:sub>
                      </m:sSub>
                      <m:r>
                        <a:rPr lang="en-US" altLang="zh-CN" sz="1400" i="1">
                          <a:latin typeface="Cambria Math"/>
                        </a:rPr>
                        <m:t> </m:t>
                      </m:r>
                      <m:r>
                        <a:rPr lang="en-US" altLang="zh-CN" sz="1400" i="1">
                          <a:latin typeface="Cambria Math"/>
                        </a:rPr>
                        <m:t>𝑖𝑠</m:t>
                      </m:r>
                      <m:r>
                        <a:rPr lang="en-US" altLang="zh-CN" sz="1400" i="1">
                          <a:latin typeface="Cambria Math"/>
                        </a:rPr>
                        <m:t> </m:t>
                      </m:r>
                      <m:r>
                        <a:rPr lang="en-US" altLang="zh-CN" sz="1400" i="1">
                          <a:latin typeface="Cambria Math"/>
                        </a:rPr>
                        <m:t>𝑛𝑜𝑡</m:t>
                      </m:r>
                      <m:r>
                        <a:rPr lang="en-US" altLang="zh-CN" sz="1400" i="1">
                          <a:latin typeface="Cambria Math"/>
                        </a:rPr>
                        <m:t> </m:t>
                      </m:r>
                      <m:r>
                        <a:rPr lang="en-US" altLang="zh-CN" sz="1400" i="1">
                          <a:latin typeface="Cambria Math"/>
                        </a:rPr>
                        <m:t>𝑚𝑎𝑠𝑡𝑒𝑟</m:t>
                      </m:r>
                      <m:r>
                        <a:rPr lang="en-US" altLang="zh-CN" sz="1400" i="1">
                          <a:latin typeface="Cambria Math"/>
                        </a:rPr>
                        <m:t> </m:t>
                      </m:r>
                      <m:r>
                        <a:rPr lang="en-US" altLang="zh-CN" sz="1400" i="1">
                          <a:latin typeface="Cambria Math"/>
                        </a:rPr>
                        <m:t>𝑡h𝑒𝑛</m:t>
                      </m:r>
                    </m:oMath>
                  </m:oMathPara>
                </a14:m>
                <a:endParaRPr lang="zh-CN" altLang="en-US" sz="1400" dirty="0"/>
              </a:p>
            </p:txBody>
          </p:sp>
        </mc:Choice>
        <mc:Fallback xmlns="">
          <p:sp>
            <p:nvSpPr>
              <p:cNvPr id="12" name="矩形 11"/>
              <p:cNvSpPr>
                <a:spLocks noRot="1" noChangeAspect="1" noMove="1" noResize="1" noEditPoints="1" noAdjustHandles="1" noChangeArrowheads="1" noChangeShapeType="1" noTextEdit="1"/>
              </p:cNvSpPr>
              <p:nvPr/>
            </p:nvSpPr>
            <p:spPr>
              <a:xfrm>
                <a:off x="1687953" y="3149636"/>
                <a:ext cx="2220993" cy="324384"/>
              </a:xfrm>
              <a:prstGeom prst="rect">
                <a:avLst/>
              </a:prstGeom>
              <a:blipFill rotWithShape="1">
                <a:blip r:embed="rId10"/>
                <a:stretch>
                  <a:fillRect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2074171" y="3474020"/>
                <a:ext cx="1470787" cy="327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a:latin typeface="Cambria Math"/>
                        </a:rPr>
                        <m:t>𝑠𝑒𝑛𝑑</m:t>
                      </m:r>
                      <m:r>
                        <a:rPr lang="en-US" altLang="zh-CN" sz="1400" i="1">
                          <a:latin typeface="Cambria Math"/>
                        </a:rPr>
                        <m:t> </m:t>
                      </m:r>
                      <m:r>
                        <a:rPr lang="en-US" altLang="zh-CN" sz="1400">
                          <a:latin typeface="Cambria Math"/>
                        </a:rPr>
                        <m:t>∆</m:t>
                      </m:r>
                      <m:sSub>
                        <m:sSubPr>
                          <m:ctrlPr>
                            <a:rPr lang="zh-CN" altLang="zh-CN" sz="1400" i="1">
                              <a:latin typeface="Cambria Math"/>
                            </a:rPr>
                          </m:ctrlPr>
                        </m:sSubPr>
                        <m:e>
                          <m:r>
                            <m:rPr>
                              <m:sty m:val="p"/>
                            </m:rPr>
                            <a:rPr lang="en-US" altLang="zh-CN" sz="1400">
                              <a:latin typeface="Cambria Math"/>
                            </a:rPr>
                            <m:t>v</m:t>
                          </m:r>
                        </m:e>
                        <m:sub>
                          <m:r>
                            <m:rPr>
                              <m:sty m:val="p"/>
                            </m:rPr>
                            <a:rPr lang="en-US" altLang="zh-CN" sz="1400">
                              <a:latin typeface="Cambria Math"/>
                            </a:rPr>
                            <m:t>jp</m:t>
                          </m:r>
                        </m:sub>
                      </m:sSub>
                      <m:r>
                        <a:rPr lang="en-US" altLang="zh-CN" sz="1400" i="1">
                          <a:latin typeface="Cambria Math"/>
                        </a:rPr>
                        <m:t> </m:t>
                      </m:r>
                      <m:r>
                        <a:rPr lang="en-US" altLang="zh-CN" sz="1400" i="1">
                          <a:latin typeface="Cambria Math"/>
                        </a:rPr>
                        <m:t>𝑡𝑜</m:t>
                      </m:r>
                      <m:r>
                        <a:rPr lang="en-US" altLang="zh-CN" sz="1400" i="1">
                          <a:latin typeface="Cambria Math"/>
                        </a:rPr>
                        <m:t> </m:t>
                      </m:r>
                      <m:sSub>
                        <m:sSubPr>
                          <m:ctrlPr>
                            <a:rPr lang="zh-CN" altLang="zh-CN" sz="1400" i="1">
                              <a:latin typeface="Cambria Math"/>
                            </a:rPr>
                          </m:ctrlPr>
                        </m:sSubPr>
                        <m:e>
                          <m:r>
                            <m:rPr>
                              <m:sty m:val="p"/>
                            </m:rPr>
                            <a:rPr lang="en-US" altLang="zh-CN" sz="1400">
                              <a:latin typeface="Cambria Math"/>
                            </a:rPr>
                            <m:t>v</m:t>
                          </m:r>
                        </m:e>
                        <m:sub>
                          <m:r>
                            <m:rPr>
                              <m:sty m:val="p"/>
                            </m:rPr>
                            <a:rPr lang="en-US" altLang="zh-CN" sz="1400">
                              <a:latin typeface="Cambria Math"/>
                            </a:rPr>
                            <m:t>h</m:t>
                          </m:r>
                          <m:r>
                            <a:rPr lang="en-US" altLang="zh-CN" sz="1400" i="1">
                              <a:latin typeface="Cambria Math"/>
                            </a:rPr>
                            <m:t>∗</m:t>
                          </m:r>
                        </m:sub>
                      </m:sSub>
                    </m:oMath>
                  </m:oMathPara>
                </a14:m>
                <a:endParaRPr lang="zh-CN" altLang="en-US" sz="1400" dirty="0"/>
              </a:p>
            </p:txBody>
          </p:sp>
        </mc:Choice>
        <mc:Fallback xmlns="">
          <p:sp>
            <p:nvSpPr>
              <p:cNvPr id="13" name="矩形 12"/>
              <p:cNvSpPr>
                <a:spLocks noRot="1" noChangeAspect="1" noMove="1" noResize="1" noEditPoints="1" noAdjustHandles="1" noChangeArrowheads="1" noChangeShapeType="1" noTextEdit="1"/>
              </p:cNvSpPr>
              <p:nvPr/>
            </p:nvSpPr>
            <p:spPr>
              <a:xfrm>
                <a:off x="2074171" y="3474020"/>
                <a:ext cx="1470787" cy="327718"/>
              </a:xfrm>
              <a:prstGeom prst="rect">
                <a:avLst/>
              </a:prstGeom>
              <a:blipFill rotWithShape="1">
                <a:blip r:embed="rId11"/>
                <a:stretch>
                  <a:fillRect b="-37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937248" y="3791726"/>
                <a:ext cx="62145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a:latin typeface="Cambria Math"/>
                        </a:rPr>
                        <m:t>𝑑𝑜𝑛𝑒</m:t>
                      </m:r>
                    </m:oMath>
                  </m:oMathPara>
                </a14:m>
                <a:endParaRPr lang="zh-CN" altLang="en-US" sz="1400" dirty="0"/>
              </a:p>
            </p:txBody>
          </p:sp>
        </mc:Choice>
        <mc:Fallback xmlns="">
          <p:sp>
            <p:nvSpPr>
              <p:cNvPr id="15" name="矩形 14"/>
              <p:cNvSpPr>
                <a:spLocks noRot="1" noChangeAspect="1" noMove="1" noResize="1" noEditPoints="1" noAdjustHandles="1" noChangeArrowheads="1" noChangeShapeType="1" noTextEdit="1"/>
              </p:cNvSpPr>
              <p:nvPr/>
            </p:nvSpPr>
            <p:spPr>
              <a:xfrm>
                <a:off x="937248" y="3791726"/>
                <a:ext cx="621452" cy="307777"/>
              </a:xfrm>
              <a:prstGeom prst="rect">
                <a:avLst/>
              </a:prstGeom>
              <a:blipFill rotWithShape="1">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897592" y="3997316"/>
                <a:ext cx="2195409"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a:latin typeface="Cambria Math"/>
                        </a:rPr>
                        <m:t>𝑓𝑜𝑟</m:t>
                      </m:r>
                      <m:r>
                        <a:rPr lang="en-US" altLang="zh-CN" sz="1400" i="1">
                          <a:latin typeface="Cambria Math"/>
                        </a:rPr>
                        <m:t> </m:t>
                      </m:r>
                      <m:r>
                        <a:rPr lang="en-US" altLang="zh-CN" sz="1400" i="1">
                          <a:latin typeface="Cambria Math"/>
                        </a:rPr>
                        <m:t>𝑎𝑛𝑦</m:t>
                      </m:r>
                      <m:r>
                        <a:rPr lang="en-US" altLang="zh-CN" sz="1400" i="1">
                          <a:latin typeface="Cambria Math"/>
                        </a:rPr>
                        <m:t> </m:t>
                      </m:r>
                      <m:r>
                        <a:rPr lang="en-US" altLang="zh-CN" sz="1400" i="1">
                          <a:latin typeface="Cambria Math"/>
                        </a:rPr>
                        <m:t>𝑗𝑘</m:t>
                      </m:r>
                      <m:r>
                        <a:rPr lang="en-US" altLang="zh-CN" sz="1400" i="1">
                          <a:latin typeface="Cambria Math"/>
                        </a:rPr>
                        <m:t> </m:t>
                      </m:r>
                      <m:r>
                        <a:rPr lang="en-US" altLang="zh-CN" sz="1400" i="1">
                          <a:latin typeface="Cambria Math"/>
                        </a:rPr>
                        <m:t>𝑖𝑛</m:t>
                      </m:r>
                      <m:r>
                        <a:rPr lang="en-US" altLang="zh-CN" sz="1400" i="1">
                          <a:latin typeface="Cambria Math"/>
                        </a:rPr>
                        <m:t> </m:t>
                      </m:r>
                      <m:r>
                        <a:rPr lang="en-US" altLang="zh-CN" sz="1400" i="1">
                          <a:latin typeface="Cambria Math"/>
                        </a:rPr>
                        <m:t>𝑚𝑖𝑟𝑟𝑜𝑟𝑠</m:t>
                      </m:r>
                      <m:r>
                        <a:rPr lang="en-US" altLang="zh-CN" sz="1400" i="1">
                          <a:latin typeface="Cambria Math"/>
                        </a:rPr>
                        <m:t> </m:t>
                      </m:r>
                      <m:r>
                        <a:rPr lang="en-US" altLang="zh-CN" sz="1400" i="1">
                          <a:latin typeface="Cambria Math"/>
                        </a:rPr>
                        <m:t>𝑑𝑜</m:t>
                      </m:r>
                    </m:oMath>
                  </m:oMathPara>
                </a14:m>
                <a:endParaRPr lang="zh-CN" altLang="en-US" sz="1400" dirty="0"/>
              </a:p>
            </p:txBody>
          </p:sp>
        </mc:Choice>
        <mc:Fallback xmlns="">
          <p:sp>
            <p:nvSpPr>
              <p:cNvPr id="16" name="矩形 15"/>
              <p:cNvSpPr>
                <a:spLocks noRot="1" noChangeAspect="1" noMove="1" noResize="1" noEditPoints="1" noAdjustHandles="1" noChangeArrowheads="1" noChangeShapeType="1" noTextEdit="1"/>
              </p:cNvSpPr>
              <p:nvPr/>
            </p:nvSpPr>
            <p:spPr>
              <a:xfrm>
                <a:off x="897592" y="3997316"/>
                <a:ext cx="2195409" cy="307777"/>
              </a:xfrm>
              <a:prstGeom prst="rect">
                <a:avLst/>
              </a:prstGeom>
              <a:blipFill rotWithShape="1">
                <a:blip r:embed="rId13"/>
                <a:stretch>
                  <a:fillRect b="-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1247974" y="4282026"/>
                <a:ext cx="1447960" cy="327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a:latin typeface="Cambria Math"/>
                        </a:rPr>
                        <m:t>𝑖𝑓</m:t>
                      </m:r>
                      <m:r>
                        <a:rPr lang="en-US" altLang="zh-CN" sz="1400">
                          <a:latin typeface="Cambria Math"/>
                        </a:rPr>
                        <m:t>∆</m:t>
                      </m:r>
                      <m:sSub>
                        <m:sSubPr>
                          <m:ctrlPr>
                            <a:rPr lang="zh-CN" altLang="zh-CN" sz="1400" i="1">
                              <a:latin typeface="Cambria Math"/>
                            </a:rPr>
                          </m:ctrlPr>
                        </m:sSubPr>
                        <m:e>
                          <m:r>
                            <m:rPr>
                              <m:sty m:val="p"/>
                            </m:rPr>
                            <a:rPr lang="en-US" altLang="zh-CN" sz="1400">
                              <a:latin typeface="Cambria Math"/>
                            </a:rPr>
                            <m:t>v</m:t>
                          </m:r>
                        </m:e>
                        <m:sub>
                          <m:r>
                            <m:rPr>
                              <m:sty m:val="p"/>
                            </m:rPr>
                            <a:rPr lang="en-US" altLang="zh-CN" sz="1400">
                              <a:latin typeface="Cambria Math"/>
                            </a:rPr>
                            <m:t>jp</m:t>
                          </m:r>
                        </m:sub>
                      </m:sSub>
                      <m:r>
                        <a:rPr lang="en-US" altLang="zh-CN" sz="1400">
                          <a:latin typeface="Cambria Math"/>
                        </a:rPr>
                        <m:t>≠</m:t>
                      </m:r>
                      <m:r>
                        <m:rPr>
                          <m:sty m:val="p"/>
                        </m:rPr>
                        <a:rPr lang="en-US" altLang="zh-CN" sz="1400">
                          <a:latin typeface="Cambria Math"/>
                        </a:rPr>
                        <m:t>o</m:t>
                      </m:r>
                      <m:r>
                        <a:rPr lang="en-US" altLang="zh-CN" sz="1400" i="1">
                          <a:latin typeface="Cambria Math"/>
                        </a:rPr>
                        <m:t> </m:t>
                      </m:r>
                      <m:r>
                        <a:rPr lang="en-US" altLang="zh-CN" sz="1400" i="1">
                          <a:latin typeface="Cambria Math"/>
                        </a:rPr>
                        <m:t>𝑡h𝑒𝑛</m:t>
                      </m:r>
                    </m:oMath>
                  </m:oMathPara>
                </a14:m>
                <a:endParaRPr lang="zh-CN" altLang="en-US" sz="1400" dirty="0"/>
              </a:p>
            </p:txBody>
          </p:sp>
        </mc:Choice>
        <mc:Fallback xmlns="">
          <p:sp>
            <p:nvSpPr>
              <p:cNvPr id="22" name="矩形 21"/>
              <p:cNvSpPr>
                <a:spLocks noRot="1" noChangeAspect="1" noMove="1" noResize="1" noEditPoints="1" noAdjustHandles="1" noChangeArrowheads="1" noChangeShapeType="1" noTextEdit="1"/>
              </p:cNvSpPr>
              <p:nvPr/>
            </p:nvSpPr>
            <p:spPr>
              <a:xfrm>
                <a:off x="1247974" y="4282026"/>
                <a:ext cx="1447960" cy="327718"/>
              </a:xfrm>
              <a:prstGeom prst="rect">
                <a:avLst/>
              </a:prstGeom>
              <a:blipFill rotWithShape="1">
                <a:blip r:embed="rId14"/>
                <a:stretch>
                  <a:fillRect b="-37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1584000" y="4612008"/>
                <a:ext cx="1967525" cy="327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1400" smtClean="0">
                          <a:latin typeface="Cambria Math"/>
                        </a:rPr>
                        <m:t>send</m:t>
                      </m:r>
                      <m:r>
                        <a:rPr lang="en-US" altLang="zh-CN" sz="1400" smtClean="0">
                          <a:latin typeface="Cambria Math"/>
                        </a:rPr>
                        <m:t> ∆</m:t>
                      </m:r>
                      <m:sSub>
                        <m:sSubPr>
                          <m:ctrlPr>
                            <a:rPr lang="zh-CN" altLang="zh-CN" sz="1400" i="1">
                              <a:latin typeface="Cambria Math"/>
                            </a:rPr>
                          </m:ctrlPr>
                        </m:sSubPr>
                        <m:e>
                          <m:r>
                            <m:rPr>
                              <m:sty m:val="p"/>
                            </m:rPr>
                            <a:rPr lang="en-US" altLang="zh-CN" sz="1400">
                              <a:latin typeface="Cambria Math"/>
                            </a:rPr>
                            <m:t>v</m:t>
                          </m:r>
                        </m:e>
                        <m:sub>
                          <m:r>
                            <m:rPr>
                              <m:sty m:val="p"/>
                            </m:rPr>
                            <a:rPr lang="en-US" altLang="zh-CN" sz="1400">
                              <a:latin typeface="Cambria Math"/>
                            </a:rPr>
                            <m:t>jp</m:t>
                          </m:r>
                        </m:sub>
                      </m:sSub>
                      <m:r>
                        <a:rPr lang="en-US" altLang="zh-CN" sz="1400" b="0" i="0" smtClean="0">
                          <a:latin typeface="Cambria Math"/>
                        </a:rPr>
                        <m:t>      </m:t>
                      </m:r>
                      <m:r>
                        <a:rPr lang="en-US" altLang="zh-CN" sz="1400">
                          <a:latin typeface="Cambria Math"/>
                        </a:rPr>
                        <m:t>𝛻</m:t>
                      </m:r>
                      <m:sSub>
                        <m:sSubPr>
                          <m:ctrlPr>
                            <a:rPr lang="zh-CN" altLang="zh-CN" sz="1400" i="1">
                              <a:latin typeface="Cambria Math"/>
                            </a:rPr>
                          </m:ctrlPr>
                        </m:sSubPr>
                        <m:e>
                          <m:r>
                            <m:rPr>
                              <m:sty m:val="p"/>
                            </m:rPr>
                            <a:rPr lang="en-US" altLang="zh-CN" sz="1400">
                              <a:latin typeface="Cambria Math"/>
                            </a:rPr>
                            <m:t>v</m:t>
                          </m:r>
                        </m:e>
                        <m:sub>
                          <m:r>
                            <m:rPr>
                              <m:sty m:val="p"/>
                            </m:rPr>
                            <a:rPr lang="en-US" altLang="zh-CN" sz="1400">
                              <a:latin typeface="Cambria Math"/>
                            </a:rPr>
                            <m:t>jp</m:t>
                          </m:r>
                        </m:sub>
                      </m:sSub>
                      <m:r>
                        <a:rPr lang="en-US" altLang="zh-CN" sz="1400" i="1">
                          <a:latin typeface="Cambria Math"/>
                        </a:rPr>
                        <m:t>𝑡𝑜</m:t>
                      </m:r>
                      <m:r>
                        <a:rPr lang="en-US" altLang="zh-CN" sz="1400" i="1">
                          <a:latin typeface="Cambria Math"/>
                        </a:rPr>
                        <m:t> </m:t>
                      </m:r>
                      <m:sSub>
                        <m:sSubPr>
                          <m:ctrlPr>
                            <a:rPr lang="zh-CN" altLang="zh-CN" sz="1400" i="1">
                              <a:latin typeface="Cambria Math"/>
                            </a:rPr>
                          </m:ctrlPr>
                        </m:sSubPr>
                        <m:e>
                          <m:r>
                            <m:rPr>
                              <m:sty m:val="p"/>
                            </m:rPr>
                            <a:rPr lang="en-US" altLang="zh-CN" sz="1400">
                              <a:latin typeface="Cambria Math"/>
                            </a:rPr>
                            <m:t>v</m:t>
                          </m:r>
                        </m:e>
                        <m:sub>
                          <m:r>
                            <m:rPr>
                              <m:sty m:val="p"/>
                            </m:rPr>
                            <a:rPr lang="en-US" altLang="zh-CN" sz="1400">
                              <a:latin typeface="Cambria Math"/>
                            </a:rPr>
                            <m:t>j</m:t>
                          </m:r>
                          <m:r>
                            <a:rPr lang="en-US" altLang="zh-CN" sz="1400" i="1">
                              <a:latin typeface="Cambria Math"/>
                            </a:rPr>
                            <m:t>𝑘</m:t>
                          </m:r>
                        </m:sub>
                      </m:sSub>
                    </m:oMath>
                  </m:oMathPara>
                </a14:m>
                <a:endParaRPr lang="zh-CN" altLang="en-US" sz="1400" dirty="0"/>
              </a:p>
            </p:txBody>
          </p:sp>
        </mc:Choice>
        <mc:Fallback xmlns="">
          <p:sp>
            <p:nvSpPr>
              <p:cNvPr id="23" name="矩形 22"/>
              <p:cNvSpPr>
                <a:spLocks noRot="1" noChangeAspect="1" noMove="1" noResize="1" noEditPoints="1" noAdjustHandles="1" noChangeArrowheads="1" noChangeShapeType="1" noTextEdit="1"/>
              </p:cNvSpPr>
              <p:nvPr/>
            </p:nvSpPr>
            <p:spPr>
              <a:xfrm>
                <a:off x="1584000" y="4612008"/>
                <a:ext cx="1967525" cy="327718"/>
              </a:xfrm>
              <a:prstGeom prst="rect">
                <a:avLst/>
              </a:prstGeom>
              <a:blipFill rotWithShape="1">
                <a:blip r:embed="rId15"/>
                <a:stretch>
                  <a:fillRect b="-5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897592" y="4922182"/>
                <a:ext cx="62145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a:latin typeface="Cambria Math"/>
                        </a:rPr>
                        <m:t>𝑑𝑜𝑛𝑒</m:t>
                      </m:r>
                    </m:oMath>
                  </m:oMathPara>
                </a14:m>
                <a:endParaRPr lang="zh-CN" altLang="en-US" sz="1400" dirty="0"/>
              </a:p>
            </p:txBody>
          </p:sp>
        </mc:Choice>
        <mc:Fallback xmlns="">
          <p:sp>
            <p:nvSpPr>
              <p:cNvPr id="24" name="矩形 23"/>
              <p:cNvSpPr>
                <a:spLocks noRot="1" noChangeAspect="1" noMove="1" noResize="1" noEditPoints="1" noAdjustHandles="1" noChangeArrowheads="1" noChangeShapeType="1" noTextEdit="1"/>
              </p:cNvSpPr>
              <p:nvPr/>
            </p:nvSpPr>
            <p:spPr>
              <a:xfrm>
                <a:off x="897592" y="4922182"/>
                <a:ext cx="621452" cy="307777"/>
              </a:xfrm>
              <a:prstGeom prst="rect">
                <a:avLst/>
              </a:prstGeom>
              <a:blipFill rotWithShape="1">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矩形 42"/>
              <p:cNvSpPr/>
              <p:nvPr/>
            </p:nvSpPr>
            <p:spPr>
              <a:xfrm>
                <a:off x="886710" y="5186385"/>
                <a:ext cx="1367554" cy="327718"/>
              </a:xfrm>
              <a:prstGeom prst="rect">
                <a:avLst/>
              </a:prstGeom>
            </p:spPr>
            <p:txBody>
              <a:bodyPr wrap="none">
                <a:spAutoFit/>
              </a:bodyPr>
              <a:lstStyle/>
              <a:p>
                <a14:m>
                  <m:oMath xmlns:m="http://schemas.openxmlformats.org/officeDocument/2006/math">
                    <m:r>
                      <a:rPr lang="en-US" altLang="zh-CN" sz="1400" smtClean="0">
                        <a:latin typeface="Cambria Math"/>
                      </a:rPr>
                      <m:t>∆</m:t>
                    </m:r>
                    <m:sSub>
                      <m:sSubPr>
                        <m:ctrlPr>
                          <a:rPr lang="zh-CN" altLang="zh-CN" sz="1400" i="1">
                            <a:latin typeface="Cambria Math"/>
                          </a:rPr>
                        </m:ctrlPr>
                      </m:sSubPr>
                      <m:e>
                        <m:r>
                          <m:rPr>
                            <m:sty m:val="p"/>
                          </m:rPr>
                          <a:rPr lang="en-US" altLang="zh-CN" sz="1400">
                            <a:latin typeface="Cambria Math"/>
                          </a:rPr>
                          <m:t>v</m:t>
                        </m:r>
                      </m:e>
                      <m:sub>
                        <m:r>
                          <m:rPr>
                            <m:sty m:val="p"/>
                          </m:rPr>
                          <a:rPr lang="en-US" altLang="zh-CN" sz="1400">
                            <a:latin typeface="Cambria Math"/>
                          </a:rPr>
                          <m:t>jp</m:t>
                        </m:r>
                      </m:sub>
                    </m:sSub>
                  </m:oMath>
                </a14:m>
                <a:r>
                  <a:rPr lang="en-US" altLang="zh-CN" sz="1400" dirty="0" smtClean="0"/>
                  <a:t>=0,</a:t>
                </a:r>
                <a:r>
                  <a:rPr lang="en-US" altLang="zh-CN" sz="1400" dirty="0"/>
                  <a:t> </a:t>
                </a:r>
                <a14:m>
                  <m:oMath xmlns:m="http://schemas.openxmlformats.org/officeDocument/2006/math">
                    <m:r>
                      <a:rPr lang="en-US" altLang="zh-CN" sz="1400">
                        <a:latin typeface="Cambria Math"/>
                      </a:rPr>
                      <m:t>𝛻</m:t>
                    </m:r>
                    <m:sSub>
                      <m:sSubPr>
                        <m:ctrlPr>
                          <a:rPr lang="zh-CN" altLang="zh-CN" sz="1400" i="1">
                            <a:latin typeface="Cambria Math"/>
                          </a:rPr>
                        </m:ctrlPr>
                      </m:sSubPr>
                      <m:e>
                        <m:r>
                          <m:rPr>
                            <m:sty m:val="p"/>
                          </m:rPr>
                          <a:rPr lang="en-US" altLang="zh-CN" sz="1400">
                            <a:latin typeface="Cambria Math"/>
                          </a:rPr>
                          <m:t>v</m:t>
                        </m:r>
                      </m:e>
                      <m:sub>
                        <m:r>
                          <m:rPr>
                            <m:sty m:val="p"/>
                          </m:rPr>
                          <a:rPr lang="en-US" altLang="zh-CN" sz="1400">
                            <a:latin typeface="Cambria Math"/>
                          </a:rPr>
                          <m:t>j</m:t>
                        </m:r>
                      </m:sub>
                    </m:sSub>
                    <m:r>
                      <a:rPr lang="en-US" altLang="zh-CN" sz="1400" b="0" i="1" smtClean="0">
                        <a:latin typeface="Cambria Math"/>
                      </a:rPr>
                      <m:t>=0</m:t>
                    </m:r>
                  </m:oMath>
                </a14:m>
                <a:endParaRPr lang="zh-CN" altLang="en-US" sz="1400" dirty="0"/>
              </a:p>
            </p:txBody>
          </p:sp>
        </mc:Choice>
        <mc:Fallback xmlns="">
          <p:sp>
            <p:nvSpPr>
              <p:cNvPr id="43" name="矩形 42"/>
              <p:cNvSpPr>
                <a:spLocks noRot="1" noChangeAspect="1" noMove="1" noResize="1" noEditPoints="1" noAdjustHandles="1" noChangeArrowheads="1" noChangeShapeType="1" noTextEdit="1"/>
              </p:cNvSpPr>
              <p:nvPr/>
            </p:nvSpPr>
            <p:spPr>
              <a:xfrm>
                <a:off x="886710" y="5186385"/>
                <a:ext cx="1367554" cy="327718"/>
              </a:xfrm>
              <a:prstGeom prst="rect">
                <a:avLst/>
              </a:prstGeom>
              <a:blipFill rotWithShape="1">
                <a:blip r:embed="rId17"/>
                <a:stretch>
                  <a:fillRect b="-129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矩形 43"/>
              <p:cNvSpPr/>
              <p:nvPr/>
            </p:nvSpPr>
            <p:spPr>
              <a:xfrm>
                <a:off x="4880467" y="1296116"/>
                <a:ext cx="2084673" cy="327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1400" i="1" smtClean="0">
                          <a:latin typeface="Cambria Math"/>
                        </a:rPr>
                        <m:t>if</m:t>
                      </m:r>
                      <m:r>
                        <a:rPr lang="en-US" altLang="zh-CN" sz="1400" i="1" smtClean="0">
                          <a:latin typeface="Cambria Math"/>
                        </a:rPr>
                        <m:t>  </m:t>
                      </m:r>
                      <m:sSub>
                        <m:sSubPr>
                          <m:ctrlPr>
                            <a:rPr lang="zh-CN" altLang="zh-CN" sz="1400" i="1">
                              <a:latin typeface="Cambria Math"/>
                            </a:rPr>
                          </m:ctrlPr>
                        </m:sSubPr>
                        <m:e>
                          <m:r>
                            <a:rPr lang="en-US" altLang="zh-CN" sz="1400" i="1">
                              <a:latin typeface="Cambria Math"/>
                            </a:rPr>
                            <m:t>𝑣</m:t>
                          </m:r>
                        </m:e>
                        <m:sub>
                          <m:r>
                            <m:rPr>
                              <m:sty m:val="p"/>
                            </m:rPr>
                            <a:rPr lang="en-US" altLang="zh-CN" sz="1400">
                              <a:latin typeface="Cambria Math"/>
                            </a:rPr>
                            <m:t>j</m:t>
                          </m:r>
                          <m:r>
                            <a:rPr lang="en-US" altLang="zh-CN" sz="1400" i="1">
                              <a:latin typeface="Cambria Math"/>
                            </a:rPr>
                            <m:t>𝑝</m:t>
                          </m:r>
                        </m:sub>
                      </m:sSub>
                      <m:r>
                        <a:rPr lang="en-US" altLang="zh-CN" sz="1400" i="1">
                          <a:latin typeface="Cambria Math"/>
                        </a:rPr>
                        <m:t> </m:t>
                      </m:r>
                      <m:r>
                        <m:rPr>
                          <m:sty m:val="p"/>
                        </m:rPr>
                        <a:rPr lang="en-US" altLang="zh-CN" sz="1400" i="1">
                          <a:latin typeface="Cambria Math"/>
                        </a:rPr>
                        <m:t>is</m:t>
                      </m:r>
                      <m:r>
                        <a:rPr lang="en-US" altLang="zh-CN" sz="1400" b="0" i="1" smtClean="0">
                          <a:latin typeface="Cambria Math"/>
                        </a:rPr>
                        <m:t> </m:t>
                      </m:r>
                      <m:r>
                        <a:rPr lang="en-US" altLang="zh-CN" sz="1400" b="0" i="1" smtClean="0">
                          <a:latin typeface="Cambria Math"/>
                        </a:rPr>
                        <m:t>𝑛𝑜𝑡</m:t>
                      </m:r>
                      <m:r>
                        <a:rPr lang="en-US" altLang="zh-CN" sz="1400" i="1">
                          <a:latin typeface="Cambria Math"/>
                        </a:rPr>
                        <m:t> </m:t>
                      </m:r>
                      <m:r>
                        <m:rPr>
                          <m:sty m:val="p"/>
                        </m:rPr>
                        <a:rPr lang="en-US" altLang="zh-CN" sz="1400" i="1">
                          <a:latin typeface="Cambria Math"/>
                        </a:rPr>
                        <m:t>master</m:t>
                      </m:r>
                      <m:r>
                        <a:rPr lang="en-US" altLang="zh-CN" sz="1400" i="1">
                          <a:latin typeface="Cambria Math"/>
                        </a:rPr>
                        <m:t> </m:t>
                      </m:r>
                      <m:r>
                        <m:rPr>
                          <m:sty m:val="p"/>
                        </m:rPr>
                        <a:rPr lang="en-US" altLang="zh-CN" sz="1400" i="1">
                          <a:latin typeface="Cambria Math"/>
                        </a:rPr>
                        <m:t>then</m:t>
                      </m:r>
                    </m:oMath>
                  </m:oMathPara>
                </a14:m>
                <a:endParaRPr lang="zh-CN" altLang="en-US" sz="1400" dirty="0"/>
              </a:p>
            </p:txBody>
          </p:sp>
        </mc:Choice>
        <mc:Fallback xmlns="">
          <p:sp>
            <p:nvSpPr>
              <p:cNvPr id="44" name="矩形 43"/>
              <p:cNvSpPr>
                <a:spLocks noRot="1" noChangeAspect="1" noMove="1" noResize="1" noEditPoints="1" noAdjustHandles="1" noChangeArrowheads="1" noChangeShapeType="1" noTextEdit="1"/>
              </p:cNvSpPr>
              <p:nvPr/>
            </p:nvSpPr>
            <p:spPr>
              <a:xfrm>
                <a:off x="4880467" y="1296116"/>
                <a:ext cx="2084673" cy="327718"/>
              </a:xfrm>
              <a:prstGeom prst="rect">
                <a:avLst/>
              </a:prstGeom>
              <a:blipFill rotWithShape="1">
                <a:blip r:embed="rId18"/>
                <a:stretch>
                  <a:fillRect b="-5660"/>
                </a:stretch>
              </a:blipFill>
            </p:spPr>
            <p:txBody>
              <a:bodyPr/>
              <a:lstStyle/>
              <a:p>
                <a:r>
                  <a:rPr lang="zh-CN" altLang="en-US">
                    <a:noFill/>
                  </a:rPr>
                  <a:t> </a:t>
                </a:r>
              </a:p>
            </p:txBody>
          </p:sp>
        </mc:Fallback>
      </mc:AlternateContent>
      <p:sp>
        <p:nvSpPr>
          <p:cNvPr id="45" name="Line 25"/>
          <p:cNvSpPr>
            <a:spLocks noChangeShapeType="1"/>
          </p:cNvSpPr>
          <p:nvPr/>
        </p:nvSpPr>
        <p:spPr bwMode="gray">
          <a:xfrm>
            <a:off x="4459139" y="1052736"/>
            <a:ext cx="14436" cy="4461368"/>
          </a:xfrm>
          <a:prstGeom prst="line">
            <a:avLst/>
          </a:prstGeom>
          <a:noFill/>
          <a:ln w="9525">
            <a:solidFill>
              <a:srgbClr val="1C1C1C"/>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mc:AlternateContent xmlns:mc="http://schemas.openxmlformats.org/markup-compatibility/2006" xmlns:a14="http://schemas.microsoft.com/office/drawing/2010/main">
        <mc:Choice Requires="a14">
          <p:sp>
            <p:nvSpPr>
              <p:cNvPr id="46" name="矩形 45"/>
              <p:cNvSpPr/>
              <p:nvPr/>
            </p:nvSpPr>
            <p:spPr>
              <a:xfrm>
                <a:off x="5123775" y="1650966"/>
                <a:ext cx="18854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a:latin typeface="Cambria Math"/>
                        </a:rPr>
                        <m:t>𝑓𝑜𝑟</m:t>
                      </m:r>
                      <m:r>
                        <a:rPr lang="en-US" altLang="zh-CN" sz="1400" i="1">
                          <a:latin typeface="Cambria Math"/>
                        </a:rPr>
                        <m:t> </m:t>
                      </m:r>
                      <m:r>
                        <a:rPr lang="en-US" altLang="zh-CN" sz="1400" i="1">
                          <a:latin typeface="Cambria Math"/>
                        </a:rPr>
                        <m:t>𝑎𝑛𝑦</m:t>
                      </m:r>
                      <m:r>
                        <a:rPr lang="en-US" altLang="zh-CN" sz="1400" i="1">
                          <a:latin typeface="Cambria Math"/>
                        </a:rPr>
                        <m:t> </m:t>
                      </m:r>
                      <m:r>
                        <a:rPr lang="en-US" altLang="zh-CN" sz="1400" i="1">
                          <a:latin typeface="Cambria Math"/>
                        </a:rPr>
                        <m:t>h</m:t>
                      </m:r>
                      <m:r>
                        <a:rPr lang="en-US" altLang="zh-CN" sz="1400" i="1">
                          <a:latin typeface="Cambria Math"/>
                        </a:rPr>
                        <m:t> </m:t>
                      </m:r>
                      <m:r>
                        <a:rPr lang="en-US" altLang="zh-CN" sz="1400" i="1">
                          <a:latin typeface="Cambria Math"/>
                        </a:rPr>
                        <m:t>𝑖𝑛</m:t>
                      </m:r>
                      <m:r>
                        <a:rPr lang="en-US" altLang="zh-CN" sz="1400" i="1">
                          <a:latin typeface="Cambria Math"/>
                        </a:rPr>
                        <m:t> </m:t>
                      </m:r>
                      <m:r>
                        <a:rPr lang="en-US" altLang="zh-CN" sz="1400" i="1">
                          <a:latin typeface="Cambria Math"/>
                        </a:rPr>
                        <m:t>𝑙𝑖𝑛𝑘𝑠</m:t>
                      </m:r>
                      <m:r>
                        <a:rPr lang="en-US" altLang="zh-CN" sz="1400" i="1">
                          <a:latin typeface="Cambria Math"/>
                        </a:rPr>
                        <m:t> </m:t>
                      </m:r>
                      <m:r>
                        <a:rPr lang="en-US" altLang="zh-CN" sz="1400" i="1">
                          <a:latin typeface="Cambria Math"/>
                        </a:rPr>
                        <m:t>𝑑𝑜</m:t>
                      </m:r>
                    </m:oMath>
                  </m:oMathPara>
                </a14:m>
                <a:endParaRPr lang="zh-CN" altLang="en-US" sz="1400" dirty="0"/>
              </a:p>
            </p:txBody>
          </p:sp>
        </mc:Choice>
        <mc:Fallback xmlns="">
          <p:sp>
            <p:nvSpPr>
              <p:cNvPr id="46" name="矩形 45"/>
              <p:cNvSpPr>
                <a:spLocks noRot="1" noChangeAspect="1" noMove="1" noResize="1" noEditPoints="1" noAdjustHandles="1" noChangeArrowheads="1" noChangeShapeType="1" noTextEdit="1"/>
              </p:cNvSpPr>
              <p:nvPr/>
            </p:nvSpPr>
            <p:spPr>
              <a:xfrm>
                <a:off x="5123775" y="1650966"/>
                <a:ext cx="1885453" cy="307777"/>
              </a:xfrm>
              <a:prstGeom prst="rect">
                <a:avLst/>
              </a:prstGeom>
              <a:blipFill rotWithShape="1">
                <a:blip r:embed="rId7"/>
                <a:stretch>
                  <a:fillRect b="-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矩形 46"/>
              <p:cNvSpPr/>
              <p:nvPr/>
            </p:nvSpPr>
            <p:spPr>
              <a:xfrm>
                <a:off x="5408891" y="1958743"/>
                <a:ext cx="2011640" cy="3438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a:latin typeface="Cambria Math"/>
                        </a:rPr>
                        <m:t>𝑖𝑓</m:t>
                      </m:r>
                      <m:sSub>
                        <m:sSubPr>
                          <m:ctrlPr>
                            <a:rPr lang="zh-CN" altLang="zh-CN" sz="1400" i="1">
                              <a:latin typeface="Cambria Math"/>
                            </a:rPr>
                          </m:ctrlPr>
                        </m:sSubPr>
                        <m:e>
                          <m:r>
                            <a:rPr lang="en-US" altLang="zh-CN" sz="1400">
                              <a:latin typeface="Cambria Math"/>
                            </a:rPr>
                            <m:t> </m:t>
                          </m:r>
                          <m:r>
                            <m:rPr>
                              <m:sty m:val="p"/>
                            </m:rPr>
                            <a:rPr lang="en-US" altLang="zh-CN" sz="1400">
                              <a:latin typeface="Cambria Math"/>
                            </a:rPr>
                            <m:t>g</m:t>
                          </m:r>
                        </m:e>
                        <m:sub>
                          <m:r>
                            <a:rPr lang="en-US" altLang="zh-CN" sz="1400">
                              <a:latin typeface="Cambria Math"/>
                            </a:rPr>
                            <m:t>(</m:t>
                          </m:r>
                          <m:r>
                            <m:rPr>
                              <m:sty m:val="p"/>
                            </m:rPr>
                            <a:rPr lang="en-US" altLang="zh-CN" sz="1400">
                              <a:latin typeface="Cambria Math"/>
                            </a:rPr>
                            <m:t>j</m:t>
                          </m:r>
                          <m:r>
                            <a:rPr lang="en-US" altLang="zh-CN" sz="1400">
                              <a:latin typeface="Cambria Math"/>
                            </a:rPr>
                            <m:t>,</m:t>
                          </m:r>
                          <m:r>
                            <m:rPr>
                              <m:sty m:val="p"/>
                            </m:rPr>
                            <a:rPr lang="en-US" altLang="zh-CN" sz="1400">
                              <a:latin typeface="Cambria Math"/>
                            </a:rPr>
                            <m:t>h</m:t>
                          </m:r>
                          <m:r>
                            <a:rPr lang="en-US" altLang="zh-CN" sz="1400">
                              <a:latin typeface="Cambria Math"/>
                            </a:rPr>
                            <m:t>)</m:t>
                          </m:r>
                        </m:sub>
                      </m:sSub>
                      <m:d>
                        <m:dPr>
                          <m:ctrlPr>
                            <a:rPr lang="zh-CN" altLang="zh-CN" sz="1400" i="1">
                              <a:latin typeface="Cambria Math"/>
                            </a:rPr>
                          </m:ctrlPr>
                        </m:dPr>
                        <m:e>
                          <m:r>
                            <a:rPr lang="en-US" altLang="zh-CN" sz="1400">
                              <a:latin typeface="Cambria Math"/>
                            </a:rPr>
                            <m:t>∆</m:t>
                          </m:r>
                          <m:sSub>
                            <m:sSubPr>
                              <m:ctrlPr>
                                <a:rPr lang="zh-CN" altLang="zh-CN" sz="1400" i="1">
                                  <a:latin typeface="Cambria Math"/>
                                </a:rPr>
                              </m:ctrlPr>
                            </m:sSubPr>
                            <m:e>
                              <m:r>
                                <m:rPr>
                                  <m:sty m:val="p"/>
                                </m:rPr>
                                <a:rPr lang="en-US" altLang="zh-CN" sz="1400">
                                  <a:latin typeface="Cambria Math"/>
                                </a:rPr>
                                <m:t>v</m:t>
                              </m:r>
                            </m:e>
                            <m:sub>
                              <m:r>
                                <m:rPr>
                                  <m:sty m:val="p"/>
                                </m:rPr>
                                <a:rPr lang="en-US" altLang="zh-CN" sz="1400">
                                  <a:latin typeface="Cambria Math"/>
                                </a:rPr>
                                <m:t>jp</m:t>
                              </m:r>
                            </m:sub>
                          </m:sSub>
                        </m:e>
                      </m:d>
                      <m:r>
                        <a:rPr lang="en-US" altLang="zh-CN" sz="1400">
                          <a:latin typeface="Cambria Math"/>
                        </a:rPr>
                        <m:t>≠</m:t>
                      </m:r>
                      <m:r>
                        <m:rPr>
                          <m:sty m:val="p"/>
                        </m:rPr>
                        <a:rPr lang="en-US" altLang="zh-CN" sz="1400">
                          <a:latin typeface="Cambria Math"/>
                        </a:rPr>
                        <m:t>o</m:t>
                      </m:r>
                      <m:r>
                        <a:rPr lang="en-US" altLang="zh-CN" sz="1400" i="1">
                          <a:latin typeface="Cambria Math"/>
                        </a:rPr>
                        <m:t> </m:t>
                      </m:r>
                      <m:r>
                        <a:rPr lang="en-US" altLang="zh-CN" sz="1400" i="1">
                          <a:latin typeface="Cambria Math"/>
                        </a:rPr>
                        <m:t>𝑡h𝑒𝑛</m:t>
                      </m:r>
                    </m:oMath>
                  </m:oMathPara>
                </a14:m>
                <a:endParaRPr lang="zh-CN" altLang="en-US" sz="1400" dirty="0"/>
              </a:p>
            </p:txBody>
          </p:sp>
        </mc:Choice>
        <mc:Fallback xmlns="">
          <p:sp>
            <p:nvSpPr>
              <p:cNvPr id="47" name="矩形 46"/>
              <p:cNvSpPr>
                <a:spLocks noRot="1" noChangeAspect="1" noMove="1" noResize="1" noEditPoints="1" noAdjustHandles="1" noChangeArrowheads="1" noChangeShapeType="1" noTextEdit="1"/>
              </p:cNvSpPr>
              <p:nvPr/>
            </p:nvSpPr>
            <p:spPr>
              <a:xfrm>
                <a:off x="5408891" y="1958743"/>
                <a:ext cx="2011640" cy="343877"/>
              </a:xfrm>
              <a:prstGeom prst="rect">
                <a:avLst/>
              </a:prstGeom>
              <a:blipFill rotWithShape="1">
                <a:blip r:embed="rId19"/>
                <a:stretch>
                  <a:fillRect b="-35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矩形 47"/>
              <p:cNvSpPr/>
              <p:nvPr/>
            </p:nvSpPr>
            <p:spPr>
              <a:xfrm>
                <a:off x="5749511" y="2349461"/>
                <a:ext cx="2579359" cy="3438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a:latin typeface="Cambria Math"/>
                        </a:rPr>
                        <m:t>𝑎𝑐𝑐𝑢𝑚𝑢𝑙𝑎𝑡𝑒</m:t>
                      </m:r>
                      <m:sSub>
                        <m:sSubPr>
                          <m:ctrlPr>
                            <a:rPr lang="zh-CN" altLang="zh-CN" sz="1400" i="1">
                              <a:latin typeface="Cambria Math"/>
                            </a:rPr>
                          </m:ctrlPr>
                        </m:sSubPr>
                        <m:e>
                          <m:r>
                            <a:rPr lang="en-US" altLang="zh-CN" sz="1400">
                              <a:latin typeface="Cambria Math"/>
                            </a:rPr>
                            <m:t> </m:t>
                          </m:r>
                          <m:r>
                            <m:rPr>
                              <m:sty m:val="p"/>
                            </m:rPr>
                            <a:rPr lang="en-US" altLang="zh-CN" sz="1400">
                              <a:latin typeface="Cambria Math"/>
                            </a:rPr>
                            <m:t>g</m:t>
                          </m:r>
                        </m:e>
                        <m:sub>
                          <m:r>
                            <a:rPr lang="en-US" altLang="zh-CN" sz="1400">
                              <a:latin typeface="Cambria Math"/>
                            </a:rPr>
                            <m:t>(</m:t>
                          </m:r>
                          <m:r>
                            <m:rPr>
                              <m:sty m:val="p"/>
                            </m:rPr>
                            <a:rPr lang="en-US" altLang="zh-CN" sz="1400">
                              <a:latin typeface="Cambria Math"/>
                            </a:rPr>
                            <m:t>j</m:t>
                          </m:r>
                          <m:r>
                            <a:rPr lang="en-US" altLang="zh-CN" sz="1400">
                              <a:latin typeface="Cambria Math"/>
                            </a:rPr>
                            <m:t>,</m:t>
                          </m:r>
                          <m:r>
                            <m:rPr>
                              <m:sty m:val="p"/>
                            </m:rPr>
                            <a:rPr lang="en-US" altLang="zh-CN" sz="1400">
                              <a:latin typeface="Cambria Math"/>
                            </a:rPr>
                            <m:t>h</m:t>
                          </m:r>
                          <m:r>
                            <a:rPr lang="en-US" altLang="zh-CN" sz="1400">
                              <a:latin typeface="Cambria Math"/>
                            </a:rPr>
                            <m:t>)</m:t>
                          </m:r>
                        </m:sub>
                      </m:sSub>
                      <m:d>
                        <m:dPr>
                          <m:ctrlPr>
                            <a:rPr lang="zh-CN" altLang="zh-CN" sz="1400" i="1">
                              <a:latin typeface="Cambria Math"/>
                            </a:rPr>
                          </m:ctrlPr>
                        </m:dPr>
                        <m:e>
                          <m:r>
                            <a:rPr lang="en-US" altLang="zh-CN" sz="1400">
                              <a:latin typeface="Cambria Math"/>
                            </a:rPr>
                            <m:t>∆</m:t>
                          </m:r>
                          <m:sSub>
                            <m:sSubPr>
                              <m:ctrlPr>
                                <a:rPr lang="zh-CN" altLang="zh-CN" sz="1400" i="1">
                                  <a:latin typeface="Cambria Math"/>
                                </a:rPr>
                              </m:ctrlPr>
                            </m:sSubPr>
                            <m:e>
                              <m:r>
                                <m:rPr>
                                  <m:sty m:val="p"/>
                                </m:rPr>
                                <a:rPr lang="en-US" altLang="zh-CN" sz="1400">
                                  <a:latin typeface="Cambria Math"/>
                                </a:rPr>
                                <m:t>v</m:t>
                              </m:r>
                            </m:e>
                            <m:sub>
                              <m:r>
                                <m:rPr>
                                  <m:sty m:val="p"/>
                                </m:rPr>
                                <a:rPr lang="en-US" altLang="zh-CN" sz="1400">
                                  <a:latin typeface="Cambria Math"/>
                                </a:rPr>
                                <m:t>jp</m:t>
                              </m:r>
                            </m:sub>
                          </m:sSub>
                        </m:e>
                      </m:d>
                      <m:r>
                        <a:rPr lang="en-US" altLang="zh-CN" sz="1400" i="1">
                          <a:latin typeface="Cambria Math"/>
                        </a:rPr>
                        <m:t> </m:t>
                      </m:r>
                      <m:r>
                        <a:rPr lang="en-US" altLang="zh-CN" sz="1400" i="1">
                          <a:latin typeface="Cambria Math"/>
                        </a:rPr>
                        <m:t>𝑡𝑜</m:t>
                      </m:r>
                      <m:sSub>
                        <m:sSubPr>
                          <m:ctrlPr>
                            <a:rPr lang="zh-CN" altLang="zh-CN" sz="1400" i="1">
                              <a:latin typeface="Cambria Math"/>
                            </a:rPr>
                          </m:ctrlPr>
                        </m:sSubPr>
                        <m:e>
                          <m:r>
                            <a:rPr lang="en-US" altLang="zh-CN" sz="1400" i="1">
                              <a:latin typeface="Cambria Math"/>
                            </a:rPr>
                            <m:t> </m:t>
                          </m:r>
                          <m:r>
                            <a:rPr lang="en-US" altLang="zh-CN" sz="1400" i="1">
                              <a:latin typeface="Cambria Math"/>
                            </a:rPr>
                            <m:t>𝑣</m:t>
                          </m:r>
                        </m:e>
                        <m:sub>
                          <m:r>
                            <m:rPr>
                              <m:sty m:val="p"/>
                            </m:rPr>
                            <a:rPr lang="en-US" altLang="zh-CN" sz="1400">
                              <a:latin typeface="Cambria Math"/>
                            </a:rPr>
                            <m:t>h</m:t>
                          </m:r>
                          <m:r>
                            <a:rPr lang="en-US" altLang="zh-CN" sz="1400" i="1">
                              <a:latin typeface="Cambria Math"/>
                            </a:rPr>
                            <m:t>𝑝</m:t>
                          </m:r>
                        </m:sub>
                      </m:sSub>
                    </m:oMath>
                  </m:oMathPara>
                </a14:m>
                <a:endParaRPr lang="zh-CN" altLang="en-US" sz="1400" dirty="0"/>
              </a:p>
            </p:txBody>
          </p:sp>
        </mc:Choice>
        <mc:Fallback xmlns="">
          <p:sp>
            <p:nvSpPr>
              <p:cNvPr id="48" name="矩形 47"/>
              <p:cNvSpPr>
                <a:spLocks noRot="1" noChangeAspect="1" noMove="1" noResize="1" noEditPoints="1" noAdjustHandles="1" noChangeArrowheads="1" noChangeShapeType="1" noTextEdit="1"/>
              </p:cNvSpPr>
              <p:nvPr/>
            </p:nvSpPr>
            <p:spPr>
              <a:xfrm>
                <a:off x="5749511" y="2349461"/>
                <a:ext cx="2579359" cy="343877"/>
              </a:xfrm>
              <a:prstGeom prst="rect">
                <a:avLst/>
              </a:prstGeom>
              <a:blipFill rotWithShape="1">
                <a:blip r:embed="rId20"/>
                <a:stretch>
                  <a:fillRect b="-35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矩形 50"/>
              <p:cNvSpPr/>
              <p:nvPr/>
            </p:nvSpPr>
            <p:spPr>
              <a:xfrm>
                <a:off x="5837212" y="2637808"/>
                <a:ext cx="2220993" cy="3243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a:latin typeface="Cambria Math"/>
                        </a:rPr>
                        <m:t>𝑖𝑓</m:t>
                      </m:r>
                      <m:sSub>
                        <m:sSubPr>
                          <m:ctrlPr>
                            <a:rPr lang="zh-CN" altLang="zh-CN" sz="1400" i="1">
                              <a:latin typeface="Cambria Math"/>
                            </a:rPr>
                          </m:ctrlPr>
                        </m:sSubPr>
                        <m:e>
                          <m:r>
                            <a:rPr lang="en-US" altLang="zh-CN" sz="1400" i="1">
                              <a:latin typeface="Cambria Math"/>
                            </a:rPr>
                            <m:t> </m:t>
                          </m:r>
                          <m:r>
                            <a:rPr lang="en-US" altLang="zh-CN" sz="1400" i="1">
                              <a:latin typeface="Cambria Math"/>
                            </a:rPr>
                            <m:t>𝑣</m:t>
                          </m:r>
                        </m:e>
                        <m:sub>
                          <m:r>
                            <m:rPr>
                              <m:sty m:val="p"/>
                            </m:rPr>
                            <a:rPr lang="en-US" altLang="zh-CN" sz="1400">
                              <a:latin typeface="Cambria Math"/>
                            </a:rPr>
                            <m:t>h</m:t>
                          </m:r>
                          <m:r>
                            <a:rPr lang="en-US" altLang="zh-CN" sz="1400" i="1">
                              <a:latin typeface="Cambria Math"/>
                            </a:rPr>
                            <m:t>𝑝</m:t>
                          </m:r>
                        </m:sub>
                      </m:sSub>
                      <m:r>
                        <a:rPr lang="en-US" altLang="zh-CN" sz="1400" i="1">
                          <a:latin typeface="Cambria Math"/>
                        </a:rPr>
                        <m:t> </m:t>
                      </m:r>
                      <m:r>
                        <a:rPr lang="en-US" altLang="zh-CN" sz="1400" i="1">
                          <a:latin typeface="Cambria Math"/>
                        </a:rPr>
                        <m:t>𝑖𝑠</m:t>
                      </m:r>
                      <m:r>
                        <a:rPr lang="en-US" altLang="zh-CN" sz="1400" i="1">
                          <a:latin typeface="Cambria Math"/>
                        </a:rPr>
                        <m:t> </m:t>
                      </m:r>
                      <m:r>
                        <a:rPr lang="en-US" altLang="zh-CN" sz="1400" i="1">
                          <a:latin typeface="Cambria Math"/>
                        </a:rPr>
                        <m:t>𝑛𝑜𝑡</m:t>
                      </m:r>
                      <m:r>
                        <a:rPr lang="en-US" altLang="zh-CN" sz="1400" i="1">
                          <a:latin typeface="Cambria Math"/>
                        </a:rPr>
                        <m:t> </m:t>
                      </m:r>
                      <m:r>
                        <a:rPr lang="en-US" altLang="zh-CN" sz="1400" i="1">
                          <a:latin typeface="Cambria Math"/>
                        </a:rPr>
                        <m:t>𝑚𝑎𝑠𝑡𝑒𝑟</m:t>
                      </m:r>
                      <m:r>
                        <a:rPr lang="en-US" altLang="zh-CN" sz="1400" i="1">
                          <a:latin typeface="Cambria Math"/>
                        </a:rPr>
                        <m:t> </m:t>
                      </m:r>
                      <m:r>
                        <a:rPr lang="en-US" altLang="zh-CN" sz="1400" i="1">
                          <a:latin typeface="Cambria Math"/>
                        </a:rPr>
                        <m:t>𝑡h𝑒𝑛</m:t>
                      </m:r>
                    </m:oMath>
                  </m:oMathPara>
                </a14:m>
                <a:endParaRPr lang="zh-CN" altLang="en-US" sz="1400" dirty="0"/>
              </a:p>
            </p:txBody>
          </p:sp>
        </mc:Choice>
        <mc:Fallback xmlns="">
          <p:sp>
            <p:nvSpPr>
              <p:cNvPr id="51" name="矩形 50"/>
              <p:cNvSpPr>
                <a:spLocks noRot="1" noChangeAspect="1" noMove="1" noResize="1" noEditPoints="1" noAdjustHandles="1" noChangeArrowheads="1" noChangeShapeType="1" noTextEdit="1"/>
              </p:cNvSpPr>
              <p:nvPr/>
            </p:nvSpPr>
            <p:spPr>
              <a:xfrm>
                <a:off x="5837212" y="2637808"/>
                <a:ext cx="2220993" cy="324384"/>
              </a:xfrm>
              <a:prstGeom prst="rect">
                <a:avLst/>
              </a:prstGeom>
              <a:blipFill rotWithShape="1">
                <a:blip r:embed="rId10"/>
                <a:stretch>
                  <a:fillRect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矩形 51"/>
              <p:cNvSpPr/>
              <p:nvPr/>
            </p:nvSpPr>
            <p:spPr>
              <a:xfrm>
                <a:off x="6223430" y="2962192"/>
                <a:ext cx="1470787" cy="327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a:latin typeface="Cambria Math"/>
                        </a:rPr>
                        <m:t>𝑠𝑒𝑛𝑑</m:t>
                      </m:r>
                      <m:r>
                        <a:rPr lang="en-US" altLang="zh-CN" sz="1400" i="1">
                          <a:latin typeface="Cambria Math"/>
                        </a:rPr>
                        <m:t> </m:t>
                      </m:r>
                      <m:r>
                        <a:rPr lang="en-US" altLang="zh-CN" sz="1400">
                          <a:latin typeface="Cambria Math"/>
                        </a:rPr>
                        <m:t>∆</m:t>
                      </m:r>
                      <m:sSub>
                        <m:sSubPr>
                          <m:ctrlPr>
                            <a:rPr lang="zh-CN" altLang="zh-CN" sz="1400" i="1">
                              <a:latin typeface="Cambria Math"/>
                            </a:rPr>
                          </m:ctrlPr>
                        </m:sSubPr>
                        <m:e>
                          <m:r>
                            <m:rPr>
                              <m:sty m:val="p"/>
                            </m:rPr>
                            <a:rPr lang="en-US" altLang="zh-CN" sz="1400">
                              <a:latin typeface="Cambria Math"/>
                            </a:rPr>
                            <m:t>v</m:t>
                          </m:r>
                        </m:e>
                        <m:sub>
                          <m:r>
                            <m:rPr>
                              <m:sty m:val="p"/>
                            </m:rPr>
                            <a:rPr lang="en-US" altLang="zh-CN" sz="1400">
                              <a:latin typeface="Cambria Math"/>
                            </a:rPr>
                            <m:t>jp</m:t>
                          </m:r>
                        </m:sub>
                      </m:sSub>
                      <m:r>
                        <a:rPr lang="en-US" altLang="zh-CN" sz="1400" i="1">
                          <a:latin typeface="Cambria Math"/>
                        </a:rPr>
                        <m:t> </m:t>
                      </m:r>
                      <m:r>
                        <a:rPr lang="en-US" altLang="zh-CN" sz="1400" i="1">
                          <a:latin typeface="Cambria Math"/>
                        </a:rPr>
                        <m:t>𝑡𝑜</m:t>
                      </m:r>
                      <m:r>
                        <a:rPr lang="en-US" altLang="zh-CN" sz="1400" i="1">
                          <a:latin typeface="Cambria Math"/>
                        </a:rPr>
                        <m:t> </m:t>
                      </m:r>
                      <m:sSub>
                        <m:sSubPr>
                          <m:ctrlPr>
                            <a:rPr lang="zh-CN" altLang="zh-CN" sz="1400" i="1">
                              <a:latin typeface="Cambria Math"/>
                            </a:rPr>
                          </m:ctrlPr>
                        </m:sSubPr>
                        <m:e>
                          <m:r>
                            <m:rPr>
                              <m:sty m:val="p"/>
                            </m:rPr>
                            <a:rPr lang="en-US" altLang="zh-CN" sz="1400">
                              <a:latin typeface="Cambria Math"/>
                            </a:rPr>
                            <m:t>v</m:t>
                          </m:r>
                        </m:e>
                        <m:sub>
                          <m:r>
                            <m:rPr>
                              <m:sty m:val="p"/>
                            </m:rPr>
                            <a:rPr lang="en-US" altLang="zh-CN" sz="1400">
                              <a:latin typeface="Cambria Math"/>
                            </a:rPr>
                            <m:t>h</m:t>
                          </m:r>
                          <m:r>
                            <a:rPr lang="en-US" altLang="zh-CN" sz="1400" i="1">
                              <a:latin typeface="Cambria Math"/>
                            </a:rPr>
                            <m:t>∗</m:t>
                          </m:r>
                        </m:sub>
                      </m:sSub>
                    </m:oMath>
                  </m:oMathPara>
                </a14:m>
                <a:endParaRPr lang="zh-CN" altLang="en-US" sz="1400" dirty="0"/>
              </a:p>
            </p:txBody>
          </p:sp>
        </mc:Choice>
        <mc:Fallback xmlns="">
          <p:sp>
            <p:nvSpPr>
              <p:cNvPr id="52" name="矩形 51"/>
              <p:cNvSpPr>
                <a:spLocks noRot="1" noChangeAspect="1" noMove="1" noResize="1" noEditPoints="1" noAdjustHandles="1" noChangeArrowheads="1" noChangeShapeType="1" noTextEdit="1"/>
              </p:cNvSpPr>
              <p:nvPr/>
            </p:nvSpPr>
            <p:spPr>
              <a:xfrm>
                <a:off x="6223430" y="2962192"/>
                <a:ext cx="1470787" cy="327718"/>
              </a:xfrm>
              <a:prstGeom prst="rect">
                <a:avLst/>
              </a:prstGeom>
              <a:blipFill rotWithShape="1">
                <a:blip r:embed="rId21"/>
                <a:stretch>
                  <a:fillRect b="-37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矩形 52"/>
              <p:cNvSpPr/>
              <p:nvPr/>
            </p:nvSpPr>
            <p:spPr>
              <a:xfrm>
                <a:off x="5086507" y="3279898"/>
                <a:ext cx="62145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a:latin typeface="Cambria Math"/>
                        </a:rPr>
                        <m:t>𝑑𝑜𝑛𝑒</m:t>
                      </m:r>
                    </m:oMath>
                  </m:oMathPara>
                </a14:m>
                <a:endParaRPr lang="zh-CN" altLang="en-US" sz="1400" dirty="0"/>
              </a:p>
            </p:txBody>
          </p:sp>
        </mc:Choice>
        <mc:Fallback xmlns="">
          <p:sp>
            <p:nvSpPr>
              <p:cNvPr id="53" name="矩形 52"/>
              <p:cNvSpPr>
                <a:spLocks noRot="1" noChangeAspect="1" noMove="1" noResize="1" noEditPoints="1" noAdjustHandles="1" noChangeArrowheads="1" noChangeShapeType="1" noTextEdit="1"/>
              </p:cNvSpPr>
              <p:nvPr/>
            </p:nvSpPr>
            <p:spPr>
              <a:xfrm>
                <a:off x="5086507" y="3279898"/>
                <a:ext cx="621452" cy="307777"/>
              </a:xfrm>
              <a:prstGeom prst="rect">
                <a:avLst/>
              </a:prstGeom>
              <a:blipFill rotWithShape="1">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矩形 53"/>
              <p:cNvSpPr/>
              <p:nvPr/>
            </p:nvSpPr>
            <p:spPr>
              <a:xfrm>
                <a:off x="351230" y="5811424"/>
                <a:ext cx="8693151" cy="328744"/>
              </a:xfrm>
              <a:prstGeom prst="rect">
                <a:avLst/>
              </a:prstGeom>
            </p:spPr>
            <p:txBody>
              <a:bodyPr wrap="square">
                <a:spAutoFit/>
              </a:bodyPr>
              <a:lstStyle/>
              <a:p>
                <a:r>
                  <a:rPr lang="zh-CN" altLang="zh-CN" sz="1400" dirty="0" smtClean="0"/>
                  <a:t>参数说明：</a:t>
                </a:r>
                <a14:m>
                  <m:oMath xmlns:m="http://schemas.openxmlformats.org/officeDocument/2006/math">
                    <m:sSub>
                      <m:sSubPr>
                        <m:ctrlPr>
                          <a:rPr lang="zh-CN" altLang="zh-CN" sz="1400" i="1">
                            <a:latin typeface="Cambria Math"/>
                          </a:rPr>
                        </m:ctrlPr>
                      </m:sSubPr>
                      <m:e>
                        <m:r>
                          <m:rPr>
                            <m:sty m:val="p"/>
                          </m:rPr>
                          <a:rPr lang="en-US" altLang="zh-CN" sz="1400">
                            <a:latin typeface="Cambria Math"/>
                          </a:rPr>
                          <m:t>v</m:t>
                        </m:r>
                      </m:e>
                      <m:sub>
                        <m:r>
                          <m:rPr>
                            <m:sty m:val="p"/>
                          </m:rPr>
                          <a:rPr lang="en-US" altLang="zh-CN" sz="1400">
                            <a:latin typeface="Cambria Math"/>
                          </a:rPr>
                          <m:t>h</m:t>
                        </m:r>
                        <m:r>
                          <a:rPr lang="en-US" altLang="zh-CN" sz="1400">
                            <a:latin typeface="Cambria Math"/>
                          </a:rPr>
                          <m:t>∗</m:t>
                        </m:r>
                      </m:sub>
                    </m:sSub>
                    <m:r>
                      <a:rPr lang="zh-CN" altLang="en-US" sz="1400">
                        <a:latin typeface="Cambria Math"/>
                      </a:rPr>
                      <m:t>是顶点</m:t>
                    </m:r>
                    <m:r>
                      <a:rPr lang="en-US" altLang="zh-CN" sz="1400">
                        <a:latin typeface="Cambria Math"/>
                      </a:rPr>
                      <m:t>h</m:t>
                    </m:r>
                    <m:r>
                      <a:rPr lang="zh-CN" altLang="en-US" sz="1400">
                        <a:latin typeface="Cambria Math"/>
                      </a:rPr>
                      <m:t>的</m:t>
                    </m:r>
                    <m:r>
                      <m:rPr>
                        <m:sty m:val="p"/>
                      </m:rPr>
                      <a:rPr lang="en-US" altLang="zh-CN" sz="1400">
                        <a:latin typeface="Cambria Math"/>
                      </a:rPr>
                      <m:t>master</m:t>
                    </m:r>
                    <m:r>
                      <a:rPr lang="zh-CN" altLang="en-US" sz="1400">
                        <a:latin typeface="Cambria Math"/>
                      </a:rPr>
                      <m:t>副本顶点</m:t>
                    </m:r>
                  </m:oMath>
                </a14:m>
                <a:r>
                  <a:rPr lang="zh-CN" altLang="zh-CN" sz="1400" dirty="0"/>
                  <a:t>；</a:t>
                </a:r>
                <a14:m>
                  <m:oMath xmlns:m="http://schemas.openxmlformats.org/officeDocument/2006/math">
                    <m:r>
                      <a:rPr lang="en-US" altLang="zh-CN" sz="1400">
                        <a:latin typeface="Cambria Math"/>
                      </a:rPr>
                      <m:t>𝛻</m:t>
                    </m:r>
                    <m:sSub>
                      <m:sSubPr>
                        <m:ctrlPr>
                          <a:rPr lang="zh-CN" altLang="zh-CN" sz="1400" i="1">
                            <a:latin typeface="Cambria Math"/>
                          </a:rPr>
                        </m:ctrlPr>
                      </m:sSubPr>
                      <m:e>
                        <m:r>
                          <m:rPr>
                            <m:sty m:val="p"/>
                          </m:rPr>
                          <a:rPr lang="en-US" altLang="zh-CN" sz="1400">
                            <a:latin typeface="Cambria Math"/>
                          </a:rPr>
                          <m:t>v</m:t>
                        </m:r>
                      </m:e>
                      <m:sub>
                        <m:r>
                          <m:rPr>
                            <m:sty m:val="p"/>
                          </m:rPr>
                          <a:rPr lang="en-US" altLang="zh-CN" sz="1400">
                            <a:latin typeface="Cambria Math"/>
                          </a:rPr>
                          <m:t>jp</m:t>
                        </m:r>
                      </m:sub>
                    </m:sSub>
                    <m:r>
                      <a:rPr lang="zh-CN" altLang="en-US" sz="1400">
                        <a:latin typeface="Cambria Math"/>
                      </a:rPr>
                      <m:t>是顶点</m:t>
                    </m:r>
                    <m:r>
                      <a:rPr lang="en-US" altLang="zh-CN" sz="1400">
                        <a:latin typeface="Cambria Math"/>
                      </a:rPr>
                      <m:t>𝑗</m:t>
                    </m:r>
                    <m:r>
                      <a:rPr lang="zh-CN" altLang="en-US" sz="1400">
                        <a:latin typeface="Cambria Math"/>
                      </a:rPr>
                      <m:t>在</m:t>
                    </m:r>
                    <m:r>
                      <m:rPr>
                        <m:nor/>
                      </m:rPr>
                      <a:rPr lang="zh-CN" altLang="zh-CN" sz="1400" dirty="0"/>
                      <m:t>机器</m:t>
                    </m:r>
                    <m:r>
                      <m:rPr>
                        <m:nor/>
                      </m:rPr>
                      <a:rPr lang="en-US" altLang="zh-CN" sz="1400" dirty="0"/>
                      <m:t>p</m:t>
                    </m:r>
                    <m:r>
                      <m:rPr>
                        <m:nor/>
                      </m:rPr>
                      <a:rPr lang="zh-CN" altLang="zh-CN" sz="1400" dirty="0"/>
                      <m:t>上</m:t>
                    </m:r>
                    <m:r>
                      <m:rPr>
                        <m:nor/>
                      </m:rPr>
                      <a:rPr lang="zh-CN" altLang="en-US" sz="1400" dirty="0"/>
                      <m:t>副本顶点</m:t>
                    </m:r>
                    <m:r>
                      <a:rPr lang="zh-CN" altLang="en-US" sz="1400" dirty="0">
                        <a:latin typeface="Cambria Math"/>
                      </a:rPr>
                      <m:t>累积的</m:t>
                    </m:r>
                    <m:r>
                      <a:rPr lang="zh-CN" altLang="en-US" sz="1400" i="1" dirty="0" smtClean="0">
                        <a:latin typeface="Cambria Math"/>
                      </a:rPr>
                      <m:t>“</m:t>
                    </m:r>
                    <m:r>
                      <a:rPr lang="zh-CN" altLang="en-US" sz="1400" b="0" i="1" dirty="0" smtClean="0">
                        <a:latin typeface="Cambria Math"/>
                      </a:rPr>
                      <m:t>负</m:t>
                    </m:r>
                    <m:r>
                      <a:rPr lang="zh-CN" altLang="en-US" sz="1400" i="1" dirty="0">
                        <a:latin typeface="Cambria Math"/>
                      </a:rPr>
                      <m:t>”</m:t>
                    </m:r>
                    <m:r>
                      <a:rPr lang="zh-CN" altLang="en-US" sz="1400" dirty="0">
                        <a:latin typeface="Cambria Math"/>
                      </a:rPr>
                      <m:t>变化量。</m:t>
                    </m:r>
                  </m:oMath>
                </a14:m>
                <a:endParaRPr lang="zh-CN" altLang="zh-CN" sz="1400" dirty="0"/>
              </a:p>
            </p:txBody>
          </p:sp>
        </mc:Choice>
        <mc:Fallback xmlns="">
          <p:sp>
            <p:nvSpPr>
              <p:cNvPr id="54" name="矩形 53"/>
              <p:cNvSpPr>
                <a:spLocks noRot="1" noChangeAspect="1" noMove="1" noResize="1" noEditPoints="1" noAdjustHandles="1" noChangeArrowheads="1" noChangeShapeType="1" noTextEdit="1"/>
              </p:cNvSpPr>
              <p:nvPr/>
            </p:nvSpPr>
            <p:spPr>
              <a:xfrm>
                <a:off x="351230" y="5811424"/>
                <a:ext cx="8693151" cy="328744"/>
              </a:xfrm>
              <a:prstGeom prst="rect">
                <a:avLst/>
              </a:prstGeom>
              <a:blipFill rotWithShape="1">
                <a:blip r:embed="rId22"/>
                <a:stretch>
                  <a:fillRect l="-210" t="-3704" b="-9259"/>
                </a:stretch>
              </a:blipFill>
            </p:spPr>
            <p:txBody>
              <a:bodyPr/>
              <a:lstStyle/>
              <a:p>
                <a:r>
                  <a:rPr lang="zh-CN" altLang="en-US">
                    <a:noFill/>
                  </a:rPr>
                  <a:t> </a:t>
                </a:r>
              </a:p>
            </p:txBody>
          </p:sp>
        </mc:Fallback>
      </mc:AlternateContent>
      <p:sp>
        <p:nvSpPr>
          <p:cNvPr id="2" name="流程图: 联系 1"/>
          <p:cNvSpPr/>
          <p:nvPr/>
        </p:nvSpPr>
        <p:spPr>
          <a:xfrm>
            <a:off x="2448000" y="4716000"/>
            <a:ext cx="143353" cy="146315"/>
          </a:xfrm>
          <a:prstGeom prst="flowChartConnector">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t>
            </a:r>
            <a:endParaRPr lang="zh-CN" altLang="en-US" dirty="0">
              <a:solidFill>
                <a:schemeClr val="tx1"/>
              </a:solidFill>
            </a:endParaRPr>
          </a:p>
        </p:txBody>
      </p:sp>
    </p:spTree>
    <p:custDataLst>
      <p:tags r:id="rId1"/>
    </p:custDataLst>
    <p:extLst>
      <p:ext uri="{BB962C8B-B14F-4D97-AF65-F5344CB8AC3E}">
        <p14:creationId xmlns:p14="http://schemas.microsoft.com/office/powerpoint/2010/main" val="3022822611"/>
      </p:ext>
    </p:extLst>
  </p:cSld>
  <p:clrMapOvr>
    <a:masterClrMapping/>
  </p:clrMapOvr>
  <p:transition spd="slow" advTm="5745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22" presetClass="entr" presetSubtype="8"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right)">
                                      <p:cBhvr>
                                        <p:cTn id="13" dur="500"/>
                                        <p:tgtEl>
                                          <p:spTgt spid="2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down)">
                                      <p:cBhvr>
                                        <p:cTn id="16" dur="500"/>
                                        <p:tgtEl>
                                          <p:spTgt spid="3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randombar(horizontal)">
                                      <p:cBhvr>
                                        <p:cTn id="19" dur="500"/>
                                        <p:tgtEl>
                                          <p:spTgt spid="5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down)">
                                      <p:cBhvr>
                                        <p:cTn id="40" dur="500"/>
                                        <p:tgtEl>
                                          <p:spTgt spid="15"/>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down)">
                                      <p:cBhvr>
                                        <p:cTn id="43" dur="500"/>
                                        <p:tgtEl>
                                          <p:spTgt spid="16"/>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down)">
                                      <p:cBhvr>
                                        <p:cTn id="46" dur="500"/>
                                        <p:tgtEl>
                                          <p:spTgt spid="22"/>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down)">
                                      <p:cBhvr>
                                        <p:cTn id="49" dur="500"/>
                                        <p:tgtEl>
                                          <p:spTgt spid="23"/>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down)">
                                      <p:cBhvr>
                                        <p:cTn id="52" dur="500"/>
                                        <p:tgtEl>
                                          <p:spTgt spid="24"/>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wipe(down)">
                                      <p:cBhvr>
                                        <p:cTn id="55" dur="500"/>
                                        <p:tgtEl>
                                          <p:spTgt spid="43"/>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down)">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additive="base">
                                        <p:cTn id="63" dur="500" fill="hold"/>
                                        <p:tgtEl>
                                          <p:spTgt spid="45"/>
                                        </p:tgtEl>
                                        <p:attrNameLst>
                                          <p:attrName>ppt_x</p:attrName>
                                        </p:attrNameLst>
                                      </p:cBhvr>
                                      <p:tavLst>
                                        <p:tav tm="0">
                                          <p:val>
                                            <p:strVal val="#ppt_x"/>
                                          </p:val>
                                        </p:tav>
                                        <p:tav tm="100000">
                                          <p:val>
                                            <p:strVal val="#ppt_x"/>
                                          </p:val>
                                        </p:tav>
                                      </p:tavLst>
                                    </p:anim>
                                    <p:anim calcmode="lin" valueType="num">
                                      <p:cBhvr additive="base">
                                        <p:cTn id="64" dur="500" fill="hold"/>
                                        <p:tgtEl>
                                          <p:spTgt spid="45"/>
                                        </p:tgtEl>
                                        <p:attrNameLst>
                                          <p:attrName>ppt_y</p:attrName>
                                        </p:attrNameLst>
                                      </p:cBhvr>
                                      <p:tavLst>
                                        <p:tav tm="0">
                                          <p:val>
                                            <p:strVal val="1+#ppt_h/2"/>
                                          </p:val>
                                        </p:tav>
                                        <p:tav tm="100000">
                                          <p:val>
                                            <p:strVal val="#ppt_y"/>
                                          </p:val>
                                        </p:tav>
                                      </p:tavLst>
                                    </p:anim>
                                  </p:childTnLst>
                                </p:cTn>
                              </p:par>
                              <p:par>
                                <p:cTn id="65" presetID="14" presetClass="entr" presetSubtype="1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randombar(horizontal)">
                                      <p:cBhvr>
                                        <p:cTn id="67" dur="500"/>
                                        <p:tgtEl>
                                          <p:spTgt spid="44"/>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randombar(horizontal)">
                                      <p:cBhvr>
                                        <p:cTn id="70" dur="500"/>
                                        <p:tgtEl>
                                          <p:spTgt spid="46"/>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randombar(horizontal)">
                                      <p:cBhvr>
                                        <p:cTn id="73" dur="500"/>
                                        <p:tgtEl>
                                          <p:spTgt spid="47"/>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randombar(horizontal)">
                                      <p:cBhvr>
                                        <p:cTn id="76" dur="500"/>
                                        <p:tgtEl>
                                          <p:spTgt spid="48"/>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randombar(horizontal)">
                                      <p:cBhvr>
                                        <p:cTn id="79" dur="500"/>
                                        <p:tgtEl>
                                          <p:spTgt spid="51"/>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randombar(horizontal)">
                                      <p:cBhvr>
                                        <p:cTn id="82" dur="500"/>
                                        <p:tgtEl>
                                          <p:spTgt spid="52"/>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randombar(horizontal)">
                                      <p:cBhvr>
                                        <p:cTn id="8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5" grpId="0"/>
      <p:bldP spid="5" grpId="0"/>
      <p:bldP spid="7" grpId="0"/>
      <p:bldP spid="9" grpId="0"/>
      <p:bldP spid="10" grpId="0"/>
      <p:bldP spid="11" grpId="0"/>
      <p:bldP spid="12" grpId="0"/>
      <p:bldP spid="13" grpId="0"/>
      <p:bldP spid="15" grpId="0"/>
      <p:bldP spid="16" grpId="0"/>
      <p:bldP spid="22" grpId="0"/>
      <p:bldP spid="23" grpId="0"/>
      <p:bldP spid="24" grpId="0"/>
      <p:bldP spid="43" grpId="0"/>
      <p:bldP spid="44" grpId="0"/>
      <p:bldP spid="45" grpId="0" animBg="1"/>
      <p:bldP spid="46" grpId="0"/>
      <p:bldP spid="47" grpId="0"/>
      <p:bldP spid="48" grpId="0"/>
      <p:bldP spid="51" grpId="0"/>
      <p:bldP spid="52" grpId="0"/>
      <p:bldP spid="53" grpId="0"/>
      <p:bldP spid="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5421242" y="3734918"/>
            <a:ext cx="1755065" cy="14576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nvGrpSpPr>
          <p:cNvPr id="29" name="组合 28"/>
          <p:cNvGrpSpPr>
            <a:grpSpLocks/>
          </p:cNvGrpSpPr>
          <p:nvPr/>
        </p:nvGrpSpPr>
        <p:grpSpPr bwMode="auto">
          <a:xfrm>
            <a:off x="0" y="284163"/>
            <a:ext cx="2930333" cy="530225"/>
            <a:chOff x="0" y="284389"/>
            <a:chExt cx="1580936" cy="529772"/>
          </a:xfrm>
        </p:grpSpPr>
        <p:sp>
          <p:nvSpPr>
            <p:cNvPr id="30" name="矩形 29"/>
            <p:cNvSpPr/>
            <p:nvPr/>
          </p:nvSpPr>
          <p:spPr>
            <a:xfrm>
              <a:off x="0" y="284389"/>
              <a:ext cx="151137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MR-DAIC</a:t>
              </a: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优势分析</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30"/>
            <p:cNvSpPr/>
            <p:nvPr/>
          </p:nvSpPr>
          <p:spPr>
            <a:xfrm>
              <a:off x="1542787" y="284389"/>
              <a:ext cx="38149"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2" name="直接连接符 31"/>
          <p:cNvCxnSpPr/>
          <p:nvPr/>
        </p:nvCxnSpPr>
        <p:spPr>
          <a:xfrm>
            <a:off x="0" y="814388"/>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9638" y="3140968"/>
            <a:ext cx="7154523" cy="400110"/>
          </a:xfrm>
          <a:prstGeom prst="rect">
            <a:avLst/>
          </a:prstGeom>
          <a:noFill/>
        </p:spPr>
        <p:txBody>
          <a:bodyPr wrap="none">
            <a:spAutoFit/>
          </a:bodyPr>
          <a:lstStyle/>
          <a:p>
            <a:pPr>
              <a:defRPr/>
            </a:pPr>
            <a:r>
              <a:rPr lang="en-US" altLang="zh-CN" sz="2000" b="1" dirty="0" smtClean="0">
                <a:latin typeface="+mn-ea"/>
                <a:ea typeface="宋体" panose="02010600030101010101" pitchFamily="2" charset="-122"/>
              </a:rPr>
              <a:t>2.</a:t>
            </a:r>
            <a:r>
              <a:rPr lang="zh-CN" altLang="en-US" sz="2000" b="1" dirty="0" smtClean="0">
                <a:latin typeface="+mn-ea"/>
                <a:ea typeface="宋体" panose="02010600030101010101" pitchFamily="2" charset="-122"/>
              </a:rPr>
              <a:t>相对</a:t>
            </a:r>
            <a:r>
              <a:rPr lang="zh-CN" altLang="en-US" sz="2000" b="1" dirty="0">
                <a:latin typeface="+mn-ea"/>
                <a:ea typeface="宋体" panose="02010600030101010101" pitchFamily="2" charset="-122"/>
              </a:rPr>
              <a:t>于现有</a:t>
            </a:r>
            <a:r>
              <a:rPr lang="zh-CN" altLang="en-US" sz="2000" b="1" dirty="0" smtClean="0">
                <a:latin typeface="+mn-ea"/>
                <a:ea typeface="宋体" panose="02010600030101010101" pitchFamily="2" charset="-122"/>
              </a:rPr>
              <a:t>的面向多副本顶点计算的图</a:t>
            </a:r>
            <a:r>
              <a:rPr lang="zh-CN" altLang="en-US" sz="2000" b="1" dirty="0">
                <a:latin typeface="+mn-ea"/>
                <a:ea typeface="宋体" panose="02010600030101010101" pitchFamily="2" charset="-122"/>
              </a:rPr>
              <a:t>计算</a:t>
            </a:r>
            <a:r>
              <a:rPr lang="zh-CN" altLang="en-US" sz="2000" b="1" dirty="0" smtClean="0">
                <a:latin typeface="+mn-ea"/>
                <a:ea typeface="宋体" panose="02010600030101010101" pitchFamily="2" charset="-122"/>
              </a:rPr>
              <a:t>模型</a:t>
            </a:r>
            <a:r>
              <a:rPr lang="zh-CN" altLang="en-US" sz="2000" b="1" dirty="0">
                <a:latin typeface="+mn-ea"/>
                <a:ea typeface="宋体" panose="02010600030101010101" pitchFamily="2" charset="-122"/>
              </a:rPr>
              <a:t>的优势：</a:t>
            </a:r>
            <a:endParaRPr lang="zh-CN" altLang="en-US" sz="2000" dirty="0">
              <a:ea typeface="宋体" panose="02010600030101010101" pitchFamily="2" charset="-122"/>
            </a:endParaRPr>
          </a:p>
        </p:txBody>
      </p:sp>
      <p:sp>
        <p:nvSpPr>
          <p:cNvPr id="16" name="TextBox 15"/>
          <p:cNvSpPr txBox="1">
            <a:spLocks noChangeArrowheads="1"/>
          </p:cNvSpPr>
          <p:nvPr/>
        </p:nvSpPr>
        <p:spPr bwMode="auto">
          <a:xfrm>
            <a:off x="361579" y="5192564"/>
            <a:ext cx="8420842" cy="461665"/>
          </a:xfrm>
          <a:prstGeom prst="rect">
            <a:avLst/>
          </a:prstGeom>
          <a:noFill/>
          <a:ln w="9525">
            <a:noFill/>
            <a:miter lim="800000"/>
            <a:headEnd/>
            <a:tailEnd/>
          </a:ln>
        </p:spPr>
        <p:txBody>
          <a:bodyPr wrap="square">
            <a:spAutoFit/>
          </a:bodyPr>
          <a:lstStyle/>
          <a:p>
            <a:pPr marL="342900" indent="-342900">
              <a:lnSpc>
                <a:spcPct val="150000"/>
              </a:lnSpc>
              <a:buFont typeface="Wingdings" pitchFamily="2" charset="2"/>
              <a:buChar char="u"/>
            </a:pPr>
            <a:r>
              <a:rPr lang="zh-CN" altLang="en-US" sz="1600" dirty="0"/>
              <a:t>不</a:t>
            </a:r>
            <a:r>
              <a:rPr lang="zh-CN" altLang="en-US" sz="1600" dirty="0" smtClean="0"/>
              <a:t>存在副本顶点之间的同步，消息的被应用的速率更快，也具有更</a:t>
            </a:r>
            <a:r>
              <a:rPr lang="zh-CN" altLang="en-US" sz="1600" dirty="0"/>
              <a:t>高程度的</a:t>
            </a:r>
            <a:r>
              <a:rPr lang="zh-CN" altLang="en-US" sz="1600" dirty="0" smtClean="0"/>
              <a:t>并行性。</a:t>
            </a:r>
            <a:endParaRPr lang="zh-CN" altLang="en-US" sz="1600" dirty="0"/>
          </a:p>
        </p:txBody>
      </p:sp>
      <p:sp>
        <p:nvSpPr>
          <p:cNvPr id="58" name="矩形 57"/>
          <p:cNvSpPr/>
          <p:nvPr/>
        </p:nvSpPr>
        <p:spPr>
          <a:xfrm>
            <a:off x="1433306" y="3734919"/>
            <a:ext cx="1755065" cy="14576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60" name="流程图: 联系 59"/>
          <p:cNvSpPr/>
          <p:nvPr/>
        </p:nvSpPr>
        <p:spPr>
          <a:xfrm>
            <a:off x="1703990" y="3773019"/>
            <a:ext cx="360362" cy="36036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61" name="流程图: 联系 60"/>
          <p:cNvSpPr/>
          <p:nvPr/>
        </p:nvSpPr>
        <p:spPr>
          <a:xfrm>
            <a:off x="1696052" y="4781081"/>
            <a:ext cx="358775" cy="36036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62" name="流程图: 联系 61"/>
          <p:cNvSpPr/>
          <p:nvPr/>
        </p:nvSpPr>
        <p:spPr>
          <a:xfrm>
            <a:off x="2712052" y="4185769"/>
            <a:ext cx="360363" cy="36036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t>A</a:t>
            </a:r>
            <a:endParaRPr lang="zh-CN" altLang="en-US" dirty="0"/>
          </a:p>
        </p:txBody>
      </p:sp>
      <p:sp>
        <p:nvSpPr>
          <p:cNvPr id="63" name="流程图: 联系 62"/>
          <p:cNvSpPr/>
          <p:nvPr/>
        </p:nvSpPr>
        <p:spPr>
          <a:xfrm>
            <a:off x="5483827" y="4185769"/>
            <a:ext cx="358775" cy="36036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t>A</a:t>
            </a:r>
            <a:endParaRPr lang="zh-CN" altLang="en-US" dirty="0"/>
          </a:p>
        </p:txBody>
      </p:sp>
      <p:sp>
        <p:nvSpPr>
          <p:cNvPr id="64" name="流程图: 联系 63"/>
          <p:cNvSpPr/>
          <p:nvPr/>
        </p:nvSpPr>
        <p:spPr>
          <a:xfrm>
            <a:off x="6383940" y="3752879"/>
            <a:ext cx="360362" cy="36036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65" name="流程图: 联系 64"/>
          <p:cNvSpPr/>
          <p:nvPr/>
        </p:nvSpPr>
        <p:spPr>
          <a:xfrm>
            <a:off x="6383940" y="4832200"/>
            <a:ext cx="360362" cy="36036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cxnSp>
        <p:nvCxnSpPr>
          <p:cNvPr id="66" name="直接连接符 65"/>
          <p:cNvCxnSpPr/>
          <p:nvPr/>
        </p:nvCxnSpPr>
        <p:spPr>
          <a:xfrm flipV="1">
            <a:off x="2078640" y="4546131"/>
            <a:ext cx="633412" cy="379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078640" y="3976219"/>
            <a:ext cx="633412" cy="3206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3188371" y="4408019"/>
            <a:ext cx="226536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5842602" y="3952406"/>
            <a:ext cx="541338" cy="3444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63" idx="5"/>
            <a:endCxn id="65" idx="2"/>
          </p:cNvCxnSpPr>
          <p:nvPr/>
        </p:nvCxnSpPr>
        <p:spPr>
          <a:xfrm>
            <a:off x="5790061" y="4493357"/>
            <a:ext cx="593879" cy="5190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8"/>
          <p:cNvSpPr txBox="1">
            <a:spLocks noChangeArrowheads="1"/>
          </p:cNvSpPr>
          <p:nvPr/>
        </p:nvSpPr>
        <p:spPr bwMode="auto">
          <a:xfrm>
            <a:off x="2635852" y="4596931"/>
            <a:ext cx="588963" cy="277813"/>
          </a:xfrm>
          <a:prstGeom prst="rect">
            <a:avLst/>
          </a:prstGeom>
          <a:noFill/>
          <a:ln w="9525">
            <a:noFill/>
            <a:miter lim="800000"/>
            <a:headEnd/>
            <a:tailEnd/>
          </a:ln>
        </p:spPr>
        <p:txBody>
          <a:bodyPr wrap="none">
            <a:spAutoFit/>
          </a:bodyPr>
          <a:lstStyle/>
          <a:p>
            <a:r>
              <a:rPr lang="en-US" altLang="zh-CN" sz="1200"/>
              <a:t>Mirror</a:t>
            </a:r>
            <a:endParaRPr lang="zh-CN" altLang="en-US" sz="1200"/>
          </a:p>
        </p:txBody>
      </p:sp>
      <p:sp>
        <p:nvSpPr>
          <p:cNvPr id="72" name="TextBox 8"/>
          <p:cNvSpPr txBox="1">
            <a:spLocks noChangeArrowheads="1"/>
          </p:cNvSpPr>
          <p:nvPr/>
        </p:nvSpPr>
        <p:spPr bwMode="auto">
          <a:xfrm>
            <a:off x="5340952" y="4596931"/>
            <a:ext cx="628650" cy="277813"/>
          </a:xfrm>
          <a:prstGeom prst="rect">
            <a:avLst/>
          </a:prstGeom>
          <a:noFill/>
          <a:ln w="9525">
            <a:noFill/>
            <a:miter lim="800000"/>
            <a:headEnd/>
            <a:tailEnd/>
          </a:ln>
        </p:spPr>
        <p:txBody>
          <a:bodyPr wrap="none">
            <a:spAutoFit/>
          </a:bodyPr>
          <a:lstStyle/>
          <a:p>
            <a:r>
              <a:rPr lang="en-US" altLang="zh-CN" sz="1200"/>
              <a:t>Master</a:t>
            </a:r>
            <a:endParaRPr lang="zh-CN" altLang="en-US" sz="1200"/>
          </a:p>
        </p:txBody>
      </p:sp>
      <p:sp>
        <p:nvSpPr>
          <p:cNvPr id="73" name="TextBox 8"/>
          <p:cNvSpPr txBox="1">
            <a:spLocks noChangeArrowheads="1"/>
          </p:cNvSpPr>
          <p:nvPr/>
        </p:nvSpPr>
        <p:spPr bwMode="auto">
          <a:xfrm>
            <a:off x="3110515" y="3795244"/>
            <a:ext cx="984250" cy="523875"/>
          </a:xfrm>
          <a:prstGeom prst="rect">
            <a:avLst/>
          </a:prstGeom>
          <a:noFill/>
          <a:ln w="9525">
            <a:noFill/>
            <a:miter lim="800000"/>
            <a:headEnd/>
            <a:tailEnd/>
          </a:ln>
        </p:spPr>
        <p:txBody>
          <a:bodyPr wrap="none">
            <a:spAutoFit/>
          </a:bodyPr>
          <a:lstStyle/>
          <a:p>
            <a:pPr marL="285750" indent="-285750">
              <a:buFont typeface="Arial" charset="0"/>
              <a:buChar char="•"/>
            </a:pPr>
            <a:r>
              <a:rPr lang="en-US" altLang="zh-CN" sz="1400"/>
              <a:t>Gather</a:t>
            </a:r>
          </a:p>
          <a:p>
            <a:pPr marL="285750" indent="-285750">
              <a:buFont typeface="Arial" charset="0"/>
              <a:buChar char="•"/>
            </a:pPr>
            <a:r>
              <a:rPr lang="en-US" altLang="zh-CN" sz="1400"/>
              <a:t>Scatter</a:t>
            </a:r>
            <a:endParaRPr lang="zh-CN" altLang="en-US" sz="1400"/>
          </a:p>
        </p:txBody>
      </p:sp>
      <p:sp>
        <p:nvSpPr>
          <p:cNvPr id="74" name="TextBox 8"/>
          <p:cNvSpPr txBox="1">
            <a:spLocks noChangeArrowheads="1"/>
          </p:cNvSpPr>
          <p:nvPr/>
        </p:nvSpPr>
        <p:spPr bwMode="auto">
          <a:xfrm>
            <a:off x="4604352" y="3734919"/>
            <a:ext cx="868363" cy="738187"/>
          </a:xfrm>
          <a:prstGeom prst="rect">
            <a:avLst/>
          </a:prstGeom>
          <a:noFill/>
          <a:ln w="9525">
            <a:noFill/>
            <a:miter lim="800000"/>
            <a:headEnd/>
            <a:tailEnd/>
          </a:ln>
        </p:spPr>
        <p:txBody>
          <a:bodyPr wrap="none">
            <a:spAutoFit/>
          </a:bodyPr>
          <a:lstStyle/>
          <a:p>
            <a:pPr marL="171450" indent="-171450">
              <a:buFont typeface="Arial" charset="0"/>
              <a:buChar char="•"/>
            </a:pPr>
            <a:r>
              <a:rPr lang="en-US" altLang="zh-CN" sz="1400" dirty="0"/>
              <a:t>Gather</a:t>
            </a:r>
          </a:p>
          <a:p>
            <a:pPr marL="171450" indent="-171450">
              <a:buFont typeface="Arial" charset="0"/>
              <a:buChar char="•"/>
            </a:pPr>
            <a:r>
              <a:rPr lang="en-US" altLang="zh-CN" sz="1400" dirty="0"/>
              <a:t>Apply</a:t>
            </a:r>
          </a:p>
          <a:p>
            <a:pPr marL="171450" indent="-171450">
              <a:buFont typeface="Arial" charset="0"/>
              <a:buChar char="•"/>
            </a:pPr>
            <a:r>
              <a:rPr lang="en-US" altLang="zh-CN" sz="1400" dirty="0"/>
              <a:t>Scatter</a:t>
            </a:r>
            <a:endParaRPr lang="zh-CN" altLang="en-US" sz="1400" dirty="0"/>
          </a:p>
        </p:txBody>
      </p:sp>
      <p:sp>
        <p:nvSpPr>
          <p:cNvPr id="76" name="TextBox 8"/>
          <p:cNvSpPr txBox="1">
            <a:spLocks noChangeArrowheads="1"/>
          </p:cNvSpPr>
          <p:nvPr/>
        </p:nvSpPr>
        <p:spPr bwMode="auto">
          <a:xfrm>
            <a:off x="301502" y="3577373"/>
            <a:ext cx="1159292" cy="338554"/>
          </a:xfrm>
          <a:prstGeom prst="rect">
            <a:avLst/>
          </a:prstGeom>
          <a:noFill/>
          <a:ln w="9525">
            <a:noFill/>
            <a:miter lim="800000"/>
            <a:headEnd/>
            <a:tailEnd/>
          </a:ln>
        </p:spPr>
        <p:txBody>
          <a:bodyPr wrap="none">
            <a:spAutoFit/>
          </a:bodyPr>
          <a:lstStyle/>
          <a:p>
            <a:r>
              <a:rPr lang="en-US" altLang="zh-CN" sz="1600" dirty="0" smtClean="0"/>
              <a:t>GAS</a:t>
            </a:r>
            <a:r>
              <a:rPr lang="zh-CN" altLang="en-US" sz="1600" dirty="0" smtClean="0"/>
              <a:t>模型</a:t>
            </a:r>
            <a:r>
              <a:rPr lang="zh-CN" altLang="en-US" sz="1600" dirty="0"/>
              <a:t>：</a:t>
            </a:r>
          </a:p>
        </p:txBody>
      </p:sp>
      <p:sp>
        <p:nvSpPr>
          <p:cNvPr id="27" name="矩形 26"/>
          <p:cNvSpPr/>
          <p:nvPr/>
        </p:nvSpPr>
        <p:spPr>
          <a:xfrm>
            <a:off x="8874124" y="6329261"/>
            <a:ext cx="269875" cy="5302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6</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27"/>
          <p:cNvSpPr txBox="1"/>
          <p:nvPr/>
        </p:nvSpPr>
        <p:spPr>
          <a:xfrm>
            <a:off x="191442" y="867843"/>
            <a:ext cx="5477782" cy="400110"/>
          </a:xfrm>
          <a:prstGeom prst="rect">
            <a:avLst/>
          </a:prstGeom>
          <a:noFill/>
        </p:spPr>
        <p:txBody>
          <a:bodyPr wrap="none">
            <a:spAutoFit/>
          </a:bodyPr>
          <a:lstStyle/>
          <a:p>
            <a:pPr>
              <a:defRPr/>
            </a:pPr>
            <a:r>
              <a:rPr lang="en-US" altLang="zh-CN" sz="2000" b="1" dirty="0" smtClean="0">
                <a:latin typeface="+mn-ea"/>
                <a:ea typeface="宋体" panose="02010600030101010101" pitchFamily="2" charset="-122"/>
              </a:rPr>
              <a:t>1.</a:t>
            </a:r>
            <a:r>
              <a:rPr lang="zh-CN" altLang="en-US" sz="2000" b="1" dirty="0" smtClean="0">
                <a:latin typeface="+mn-ea"/>
                <a:ea typeface="宋体" panose="02010600030101010101" pitchFamily="2" charset="-122"/>
              </a:rPr>
              <a:t> 面向多副本顶点计算的图计算模型的</a:t>
            </a:r>
            <a:r>
              <a:rPr lang="zh-CN" altLang="en-US" sz="2000" b="1" dirty="0">
                <a:latin typeface="+mn-ea"/>
                <a:ea typeface="宋体" panose="02010600030101010101" pitchFamily="2" charset="-122"/>
              </a:rPr>
              <a:t>优势：</a:t>
            </a:r>
            <a:endParaRPr lang="zh-CN" altLang="en-US" sz="2000" dirty="0">
              <a:ea typeface="宋体" panose="02010600030101010101" pitchFamily="2" charset="-122"/>
            </a:endParaRPr>
          </a:p>
        </p:txBody>
      </p:sp>
      <p:sp>
        <p:nvSpPr>
          <p:cNvPr id="34" name="TextBox 33"/>
          <p:cNvSpPr txBox="1">
            <a:spLocks noChangeArrowheads="1"/>
          </p:cNvSpPr>
          <p:nvPr/>
        </p:nvSpPr>
        <p:spPr bwMode="auto">
          <a:xfrm>
            <a:off x="540202" y="1267663"/>
            <a:ext cx="3403496" cy="1569660"/>
          </a:xfrm>
          <a:prstGeom prst="rect">
            <a:avLst/>
          </a:prstGeom>
          <a:noFill/>
          <a:ln w="9525">
            <a:noFill/>
            <a:miter lim="800000"/>
            <a:headEnd/>
            <a:tailEnd/>
          </a:ln>
        </p:spPr>
        <p:txBody>
          <a:bodyPr wrap="none">
            <a:spAutoFit/>
          </a:bodyPr>
          <a:lstStyle/>
          <a:p>
            <a:pPr marL="342900" indent="-342900">
              <a:lnSpc>
                <a:spcPct val="150000"/>
              </a:lnSpc>
              <a:buFont typeface="Wingdings" pitchFamily="2" charset="2"/>
              <a:buChar char="u"/>
            </a:pPr>
            <a:r>
              <a:rPr lang="zh-CN" altLang="en-US" sz="1600" dirty="0" smtClean="0"/>
              <a:t>减少了通信量</a:t>
            </a:r>
            <a:endParaRPr lang="en-US" altLang="zh-CN" sz="1600" dirty="0"/>
          </a:p>
          <a:p>
            <a:pPr marL="342900" indent="-342900">
              <a:lnSpc>
                <a:spcPct val="150000"/>
              </a:lnSpc>
              <a:buFont typeface="Wingdings" pitchFamily="2" charset="2"/>
              <a:buChar char="u"/>
            </a:pPr>
            <a:r>
              <a:rPr lang="zh-CN" altLang="en-US" sz="1600" dirty="0" smtClean="0"/>
              <a:t>提高了消息</a:t>
            </a:r>
            <a:r>
              <a:rPr lang="zh-CN" altLang="en-US" sz="1600" dirty="0"/>
              <a:t>的被应用的速率更快</a:t>
            </a:r>
            <a:endParaRPr lang="en-US" altLang="zh-CN" sz="1600" dirty="0"/>
          </a:p>
          <a:p>
            <a:pPr marL="342900" indent="-342900">
              <a:lnSpc>
                <a:spcPct val="150000"/>
              </a:lnSpc>
              <a:buFont typeface="Wingdings" pitchFamily="2" charset="2"/>
              <a:buChar char="u"/>
            </a:pPr>
            <a:r>
              <a:rPr lang="zh-CN" altLang="en-US" sz="1600" dirty="0" smtClean="0"/>
              <a:t>提高了计算的并行性</a:t>
            </a:r>
            <a:endParaRPr lang="en-US" altLang="zh-CN" sz="1600" dirty="0" smtClean="0"/>
          </a:p>
          <a:p>
            <a:pPr marL="342900" indent="-342900">
              <a:lnSpc>
                <a:spcPct val="150000"/>
              </a:lnSpc>
              <a:buFont typeface="Wingdings" pitchFamily="2" charset="2"/>
              <a:buChar char="u"/>
            </a:pPr>
            <a:r>
              <a:rPr lang="zh-CN" altLang="en-US" sz="1600" dirty="0"/>
              <a:t>细化</a:t>
            </a:r>
            <a:r>
              <a:rPr lang="zh-CN" altLang="en-US" sz="1600" dirty="0" smtClean="0"/>
              <a:t>了优先级计算调度的粒度</a:t>
            </a:r>
            <a:endParaRPr lang="zh-CN" altLang="en-US" sz="1600" dirty="0"/>
          </a:p>
        </p:txBody>
      </p:sp>
      <p:sp>
        <p:nvSpPr>
          <p:cNvPr id="35" name="矩形 34"/>
          <p:cNvSpPr/>
          <p:nvPr/>
        </p:nvSpPr>
        <p:spPr>
          <a:xfrm>
            <a:off x="191442" y="5768368"/>
            <a:ext cx="6149669" cy="369332"/>
          </a:xfrm>
          <a:prstGeom prst="rect">
            <a:avLst/>
          </a:prstGeom>
        </p:spPr>
        <p:txBody>
          <a:bodyPr wrap="square">
            <a:spAutoFit/>
          </a:bodyPr>
          <a:lstStyle/>
          <a:p>
            <a:pPr marL="285750" indent="-285750">
              <a:buFont typeface="Wingdings" panose="05000000000000000000" pitchFamily="2" charset="2"/>
              <a:buChar char="p"/>
            </a:pPr>
            <a:r>
              <a:rPr lang="zh-CN" altLang="en-US" dirty="0" smtClean="0"/>
              <a:t>正确性证明和系统实现请参照毕业论文</a:t>
            </a:r>
            <a:endParaRPr lang="zh-CN" altLang="zh-CN" dirty="0"/>
          </a:p>
        </p:txBody>
      </p:sp>
    </p:spTree>
    <p:custDataLst>
      <p:tags r:id="rId1"/>
    </p:custDataLst>
    <p:extLst>
      <p:ext uri="{BB962C8B-B14F-4D97-AF65-F5344CB8AC3E}">
        <p14:creationId xmlns:p14="http://schemas.microsoft.com/office/powerpoint/2010/main" val="575833578"/>
      </p:ext>
    </p:extLst>
  </p:cSld>
  <p:clrMapOvr>
    <a:masterClrMapping/>
  </p:clrMapOvr>
  <p:transition spd="slow" advTm="5745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22" presetClass="entr" presetSubtype="8"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3"/>
                                        </p:tgtEl>
                                        <p:attrNameLst>
                                          <p:attrName>style.visibility</p:attrName>
                                        </p:attrNameLst>
                                      </p:cBhvr>
                                      <p:to>
                                        <p:strVal val="visible"/>
                                      </p:to>
                                    </p:set>
                                    <p:anim calcmode="lin" valueType="num">
                                      <p:cBhvr additive="base">
                                        <p:cTn id="25" dur="500" fill="hold"/>
                                        <p:tgtEl>
                                          <p:spTgt spid="73"/>
                                        </p:tgtEl>
                                        <p:attrNameLst>
                                          <p:attrName>ppt_x</p:attrName>
                                        </p:attrNameLst>
                                      </p:cBhvr>
                                      <p:tavLst>
                                        <p:tav tm="0">
                                          <p:val>
                                            <p:strVal val="#ppt_x"/>
                                          </p:val>
                                        </p:tav>
                                        <p:tav tm="100000">
                                          <p:val>
                                            <p:strVal val="#ppt_x"/>
                                          </p:val>
                                        </p:tav>
                                      </p:tavLst>
                                    </p:anim>
                                    <p:anim calcmode="lin" valueType="num">
                                      <p:cBhvr additive="base">
                                        <p:cTn id="26" dur="500" fill="hold"/>
                                        <p:tgtEl>
                                          <p:spTgt spid="7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6"/>
                                        </p:tgtEl>
                                        <p:attrNameLst>
                                          <p:attrName>style.visibility</p:attrName>
                                        </p:attrNameLst>
                                      </p:cBhvr>
                                      <p:to>
                                        <p:strVal val="visible"/>
                                      </p:to>
                                    </p:set>
                                    <p:anim calcmode="lin" valueType="num">
                                      <p:cBhvr additive="base">
                                        <p:cTn id="29" dur="500" fill="hold"/>
                                        <p:tgtEl>
                                          <p:spTgt spid="76"/>
                                        </p:tgtEl>
                                        <p:attrNameLst>
                                          <p:attrName>ppt_x</p:attrName>
                                        </p:attrNameLst>
                                      </p:cBhvr>
                                      <p:tavLst>
                                        <p:tav tm="0">
                                          <p:val>
                                            <p:strVal val="#ppt_x"/>
                                          </p:val>
                                        </p:tav>
                                        <p:tav tm="100000">
                                          <p:val>
                                            <p:strVal val="#ppt_x"/>
                                          </p:val>
                                        </p:tav>
                                      </p:tavLst>
                                    </p:anim>
                                    <p:anim calcmode="lin" valueType="num">
                                      <p:cBhvr additive="base">
                                        <p:cTn id="30" dur="500" fill="hold"/>
                                        <p:tgtEl>
                                          <p:spTgt spid="7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4"/>
                                        </p:tgtEl>
                                        <p:attrNameLst>
                                          <p:attrName>style.visibility</p:attrName>
                                        </p:attrNameLst>
                                      </p:cBhvr>
                                      <p:to>
                                        <p:strVal val="visible"/>
                                      </p:to>
                                    </p:set>
                                    <p:anim calcmode="lin" valueType="num">
                                      <p:cBhvr additive="base">
                                        <p:cTn id="41" dur="500" fill="hold"/>
                                        <p:tgtEl>
                                          <p:spTgt spid="74"/>
                                        </p:tgtEl>
                                        <p:attrNameLst>
                                          <p:attrName>ppt_x</p:attrName>
                                        </p:attrNameLst>
                                      </p:cBhvr>
                                      <p:tavLst>
                                        <p:tav tm="0">
                                          <p:val>
                                            <p:strVal val="#ppt_x"/>
                                          </p:val>
                                        </p:tav>
                                        <p:tav tm="100000">
                                          <p:val>
                                            <p:strVal val="#ppt_x"/>
                                          </p:val>
                                        </p:tav>
                                      </p:tavLst>
                                    </p:anim>
                                    <p:anim calcmode="lin" valueType="num">
                                      <p:cBhvr additive="base">
                                        <p:cTn id="42" dur="500" fill="hold"/>
                                        <p:tgtEl>
                                          <p:spTgt spid="7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500" fill="hold"/>
                                        <p:tgtEl>
                                          <p:spTgt spid="33"/>
                                        </p:tgtEl>
                                        <p:attrNameLst>
                                          <p:attrName>ppt_x</p:attrName>
                                        </p:attrNameLst>
                                      </p:cBhvr>
                                      <p:tavLst>
                                        <p:tav tm="0">
                                          <p:val>
                                            <p:strVal val="#ppt_x"/>
                                          </p:val>
                                        </p:tav>
                                        <p:tav tm="100000">
                                          <p:val>
                                            <p:strVal val="#ppt_x"/>
                                          </p:val>
                                        </p:tav>
                                      </p:tavLst>
                                    </p:anim>
                                    <p:anim calcmode="lin" valueType="num">
                                      <p:cBhvr additive="base">
                                        <p:cTn id="46" dur="500" fill="hold"/>
                                        <p:tgtEl>
                                          <p:spTgt spid="3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anim calcmode="lin" valueType="num">
                                      <p:cBhvr additive="base">
                                        <p:cTn id="49" dur="500" fill="hold"/>
                                        <p:tgtEl>
                                          <p:spTgt spid="63"/>
                                        </p:tgtEl>
                                        <p:attrNameLst>
                                          <p:attrName>ppt_x</p:attrName>
                                        </p:attrNameLst>
                                      </p:cBhvr>
                                      <p:tavLst>
                                        <p:tav tm="0">
                                          <p:val>
                                            <p:strVal val="#ppt_x"/>
                                          </p:val>
                                        </p:tav>
                                        <p:tav tm="100000">
                                          <p:val>
                                            <p:strVal val="#ppt_x"/>
                                          </p:val>
                                        </p:tav>
                                      </p:tavLst>
                                    </p:anim>
                                    <p:anim calcmode="lin" valueType="num">
                                      <p:cBhvr additive="base">
                                        <p:cTn id="50" dur="500" fill="hold"/>
                                        <p:tgtEl>
                                          <p:spTgt spid="63"/>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9"/>
                                        </p:tgtEl>
                                        <p:attrNameLst>
                                          <p:attrName>style.visibility</p:attrName>
                                        </p:attrNameLst>
                                      </p:cBhvr>
                                      <p:to>
                                        <p:strVal val="visible"/>
                                      </p:to>
                                    </p:set>
                                    <p:anim calcmode="lin" valueType="num">
                                      <p:cBhvr additive="base">
                                        <p:cTn id="53" dur="500" fill="hold"/>
                                        <p:tgtEl>
                                          <p:spTgt spid="69"/>
                                        </p:tgtEl>
                                        <p:attrNameLst>
                                          <p:attrName>ppt_x</p:attrName>
                                        </p:attrNameLst>
                                      </p:cBhvr>
                                      <p:tavLst>
                                        <p:tav tm="0">
                                          <p:val>
                                            <p:strVal val="#ppt_x"/>
                                          </p:val>
                                        </p:tav>
                                        <p:tav tm="100000">
                                          <p:val>
                                            <p:strVal val="#ppt_x"/>
                                          </p:val>
                                        </p:tav>
                                      </p:tavLst>
                                    </p:anim>
                                    <p:anim calcmode="lin" valueType="num">
                                      <p:cBhvr additive="base">
                                        <p:cTn id="54" dur="500" fill="hold"/>
                                        <p:tgtEl>
                                          <p:spTgt spid="6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anim calcmode="lin" valueType="num">
                                      <p:cBhvr additive="base">
                                        <p:cTn id="57" dur="500" fill="hold"/>
                                        <p:tgtEl>
                                          <p:spTgt spid="64"/>
                                        </p:tgtEl>
                                        <p:attrNameLst>
                                          <p:attrName>ppt_x</p:attrName>
                                        </p:attrNameLst>
                                      </p:cBhvr>
                                      <p:tavLst>
                                        <p:tav tm="0">
                                          <p:val>
                                            <p:strVal val="#ppt_x"/>
                                          </p:val>
                                        </p:tav>
                                        <p:tav tm="100000">
                                          <p:val>
                                            <p:strVal val="#ppt_x"/>
                                          </p:val>
                                        </p:tav>
                                      </p:tavLst>
                                    </p:anim>
                                    <p:anim calcmode="lin" valueType="num">
                                      <p:cBhvr additive="base">
                                        <p:cTn id="58" dur="500" fill="hold"/>
                                        <p:tgtEl>
                                          <p:spTgt spid="64"/>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0"/>
                                        </p:tgtEl>
                                        <p:attrNameLst>
                                          <p:attrName>style.visibility</p:attrName>
                                        </p:attrNameLst>
                                      </p:cBhvr>
                                      <p:to>
                                        <p:strVal val="visible"/>
                                      </p:to>
                                    </p:set>
                                    <p:anim calcmode="lin" valueType="num">
                                      <p:cBhvr additive="base">
                                        <p:cTn id="61" dur="500" fill="hold"/>
                                        <p:tgtEl>
                                          <p:spTgt spid="70"/>
                                        </p:tgtEl>
                                        <p:attrNameLst>
                                          <p:attrName>ppt_x</p:attrName>
                                        </p:attrNameLst>
                                      </p:cBhvr>
                                      <p:tavLst>
                                        <p:tav tm="0">
                                          <p:val>
                                            <p:strVal val="#ppt_x"/>
                                          </p:val>
                                        </p:tav>
                                        <p:tav tm="100000">
                                          <p:val>
                                            <p:strVal val="#ppt_x"/>
                                          </p:val>
                                        </p:tav>
                                      </p:tavLst>
                                    </p:anim>
                                    <p:anim calcmode="lin" valueType="num">
                                      <p:cBhvr additive="base">
                                        <p:cTn id="62" dur="500" fill="hold"/>
                                        <p:tgtEl>
                                          <p:spTgt spid="7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65"/>
                                        </p:tgtEl>
                                        <p:attrNameLst>
                                          <p:attrName>style.visibility</p:attrName>
                                        </p:attrNameLst>
                                      </p:cBhvr>
                                      <p:to>
                                        <p:strVal val="visible"/>
                                      </p:to>
                                    </p:set>
                                    <p:anim calcmode="lin" valueType="num">
                                      <p:cBhvr additive="base">
                                        <p:cTn id="65" dur="500" fill="hold"/>
                                        <p:tgtEl>
                                          <p:spTgt spid="65"/>
                                        </p:tgtEl>
                                        <p:attrNameLst>
                                          <p:attrName>ppt_x</p:attrName>
                                        </p:attrNameLst>
                                      </p:cBhvr>
                                      <p:tavLst>
                                        <p:tav tm="0">
                                          <p:val>
                                            <p:strVal val="#ppt_x"/>
                                          </p:val>
                                        </p:tav>
                                        <p:tav tm="100000">
                                          <p:val>
                                            <p:strVal val="#ppt_x"/>
                                          </p:val>
                                        </p:tav>
                                      </p:tavLst>
                                    </p:anim>
                                    <p:anim calcmode="lin" valueType="num">
                                      <p:cBhvr additive="base">
                                        <p:cTn id="66" dur="500" fill="hold"/>
                                        <p:tgtEl>
                                          <p:spTgt spid="65"/>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66"/>
                                        </p:tgtEl>
                                        <p:attrNameLst>
                                          <p:attrName>style.visibility</p:attrName>
                                        </p:attrNameLst>
                                      </p:cBhvr>
                                      <p:to>
                                        <p:strVal val="visible"/>
                                      </p:to>
                                    </p:set>
                                    <p:anim calcmode="lin" valueType="num">
                                      <p:cBhvr additive="base">
                                        <p:cTn id="69" dur="500" fill="hold"/>
                                        <p:tgtEl>
                                          <p:spTgt spid="66"/>
                                        </p:tgtEl>
                                        <p:attrNameLst>
                                          <p:attrName>ppt_x</p:attrName>
                                        </p:attrNameLst>
                                      </p:cBhvr>
                                      <p:tavLst>
                                        <p:tav tm="0">
                                          <p:val>
                                            <p:strVal val="#ppt_x"/>
                                          </p:val>
                                        </p:tav>
                                        <p:tav tm="100000">
                                          <p:val>
                                            <p:strVal val="#ppt_x"/>
                                          </p:val>
                                        </p:tav>
                                      </p:tavLst>
                                    </p:anim>
                                    <p:anim calcmode="lin" valueType="num">
                                      <p:cBhvr additive="base">
                                        <p:cTn id="70" dur="500" fill="hold"/>
                                        <p:tgtEl>
                                          <p:spTgt spid="6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61"/>
                                        </p:tgtEl>
                                        <p:attrNameLst>
                                          <p:attrName>style.visibility</p:attrName>
                                        </p:attrNameLst>
                                      </p:cBhvr>
                                      <p:to>
                                        <p:strVal val="visible"/>
                                      </p:to>
                                    </p:set>
                                    <p:anim calcmode="lin" valueType="num">
                                      <p:cBhvr additive="base">
                                        <p:cTn id="73" dur="500" fill="hold"/>
                                        <p:tgtEl>
                                          <p:spTgt spid="61"/>
                                        </p:tgtEl>
                                        <p:attrNameLst>
                                          <p:attrName>ppt_x</p:attrName>
                                        </p:attrNameLst>
                                      </p:cBhvr>
                                      <p:tavLst>
                                        <p:tav tm="0">
                                          <p:val>
                                            <p:strVal val="#ppt_x"/>
                                          </p:val>
                                        </p:tav>
                                        <p:tav tm="100000">
                                          <p:val>
                                            <p:strVal val="#ppt_x"/>
                                          </p:val>
                                        </p:tav>
                                      </p:tavLst>
                                    </p:anim>
                                    <p:anim calcmode="lin" valueType="num">
                                      <p:cBhvr additive="base">
                                        <p:cTn id="74" dur="500" fill="hold"/>
                                        <p:tgtEl>
                                          <p:spTgt spid="61"/>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additive="base">
                                        <p:cTn id="77" dur="500" fill="hold"/>
                                        <p:tgtEl>
                                          <p:spTgt spid="60"/>
                                        </p:tgtEl>
                                        <p:attrNameLst>
                                          <p:attrName>ppt_x</p:attrName>
                                        </p:attrNameLst>
                                      </p:cBhvr>
                                      <p:tavLst>
                                        <p:tav tm="0">
                                          <p:val>
                                            <p:strVal val="#ppt_x"/>
                                          </p:val>
                                        </p:tav>
                                        <p:tav tm="100000">
                                          <p:val>
                                            <p:strVal val="#ppt_x"/>
                                          </p:val>
                                        </p:tav>
                                      </p:tavLst>
                                    </p:anim>
                                    <p:anim calcmode="lin" valueType="num">
                                      <p:cBhvr additive="base">
                                        <p:cTn id="78" dur="500" fill="hold"/>
                                        <p:tgtEl>
                                          <p:spTgt spid="6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67"/>
                                        </p:tgtEl>
                                        <p:attrNameLst>
                                          <p:attrName>style.visibility</p:attrName>
                                        </p:attrNameLst>
                                      </p:cBhvr>
                                      <p:to>
                                        <p:strVal val="visible"/>
                                      </p:to>
                                    </p:set>
                                    <p:anim calcmode="lin" valueType="num">
                                      <p:cBhvr additive="base">
                                        <p:cTn id="81" dur="500" fill="hold"/>
                                        <p:tgtEl>
                                          <p:spTgt spid="67"/>
                                        </p:tgtEl>
                                        <p:attrNameLst>
                                          <p:attrName>ppt_x</p:attrName>
                                        </p:attrNameLst>
                                      </p:cBhvr>
                                      <p:tavLst>
                                        <p:tav tm="0">
                                          <p:val>
                                            <p:strVal val="#ppt_x"/>
                                          </p:val>
                                        </p:tav>
                                        <p:tav tm="100000">
                                          <p:val>
                                            <p:strVal val="#ppt_x"/>
                                          </p:val>
                                        </p:tav>
                                      </p:tavLst>
                                    </p:anim>
                                    <p:anim calcmode="lin" valueType="num">
                                      <p:cBhvr additive="base">
                                        <p:cTn id="82" dur="500" fill="hold"/>
                                        <p:tgtEl>
                                          <p:spTgt spid="67"/>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62"/>
                                        </p:tgtEl>
                                        <p:attrNameLst>
                                          <p:attrName>style.visibility</p:attrName>
                                        </p:attrNameLst>
                                      </p:cBhvr>
                                      <p:to>
                                        <p:strVal val="visible"/>
                                      </p:to>
                                    </p:set>
                                    <p:anim calcmode="lin" valueType="num">
                                      <p:cBhvr additive="base">
                                        <p:cTn id="85" dur="500" fill="hold"/>
                                        <p:tgtEl>
                                          <p:spTgt spid="62"/>
                                        </p:tgtEl>
                                        <p:attrNameLst>
                                          <p:attrName>ppt_x</p:attrName>
                                        </p:attrNameLst>
                                      </p:cBhvr>
                                      <p:tavLst>
                                        <p:tav tm="0">
                                          <p:val>
                                            <p:strVal val="#ppt_x"/>
                                          </p:val>
                                        </p:tav>
                                        <p:tav tm="100000">
                                          <p:val>
                                            <p:strVal val="#ppt_x"/>
                                          </p:val>
                                        </p:tav>
                                      </p:tavLst>
                                    </p:anim>
                                    <p:anim calcmode="lin" valueType="num">
                                      <p:cBhvr additive="base">
                                        <p:cTn id="86" dur="500" fill="hold"/>
                                        <p:tgtEl>
                                          <p:spTgt spid="62"/>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68"/>
                                        </p:tgtEl>
                                        <p:attrNameLst>
                                          <p:attrName>style.visibility</p:attrName>
                                        </p:attrNameLst>
                                      </p:cBhvr>
                                      <p:to>
                                        <p:strVal val="visible"/>
                                      </p:to>
                                    </p:set>
                                    <p:anim calcmode="lin" valueType="num">
                                      <p:cBhvr additive="base">
                                        <p:cTn id="89" dur="500" fill="hold"/>
                                        <p:tgtEl>
                                          <p:spTgt spid="68"/>
                                        </p:tgtEl>
                                        <p:attrNameLst>
                                          <p:attrName>ppt_x</p:attrName>
                                        </p:attrNameLst>
                                      </p:cBhvr>
                                      <p:tavLst>
                                        <p:tav tm="0">
                                          <p:val>
                                            <p:strVal val="#ppt_x"/>
                                          </p:val>
                                        </p:tav>
                                        <p:tav tm="100000">
                                          <p:val>
                                            <p:strVal val="#ppt_x"/>
                                          </p:val>
                                        </p:tav>
                                      </p:tavLst>
                                    </p:anim>
                                    <p:anim calcmode="lin" valueType="num">
                                      <p:cBhvr additive="base">
                                        <p:cTn id="90" dur="500" fill="hold"/>
                                        <p:tgtEl>
                                          <p:spTgt spid="6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71"/>
                                        </p:tgtEl>
                                        <p:attrNameLst>
                                          <p:attrName>style.visibility</p:attrName>
                                        </p:attrNameLst>
                                      </p:cBhvr>
                                      <p:to>
                                        <p:strVal val="visible"/>
                                      </p:to>
                                    </p:set>
                                    <p:anim calcmode="lin" valueType="num">
                                      <p:cBhvr additive="base">
                                        <p:cTn id="93" dur="500" fill="hold"/>
                                        <p:tgtEl>
                                          <p:spTgt spid="71"/>
                                        </p:tgtEl>
                                        <p:attrNameLst>
                                          <p:attrName>ppt_x</p:attrName>
                                        </p:attrNameLst>
                                      </p:cBhvr>
                                      <p:tavLst>
                                        <p:tav tm="0">
                                          <p:val>
                                            <p:strVal val="#ppt_x"/>
                                          </p:val>
                                        </p:tav>
                                        <p:tav tm="100000">
                                          <p:val>
                                            <p:strVal val="#ppt_x"/>
                                          </p:val>
                                        </p:tav>
                                      </p:tavLst>
                                    </p:anim>
                                    <p:anim calcmode="lin" valueType="num">
                                      <p:cBhvr additive="base">
                                        <p:cTn id="94" dur="500" fill="hold"/>
                                        <p:tgtEl>
                                          <p:spTgt spid="71"/>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72"/>
                                        </p:tgtEl>
                                        <p:attrNameLst>
                                          <p:attrName>style.visibility</p:attrName>
                                        </p:attrNameLst>
                                      </p:cBhvr>
                                      <p:to>
                                        <p:strVal val="visible"/>
                                      </p:to>
                                    </p:set>
                                    <p:anim calcmode="lin" valueType="num">
                                      <p:cBhvr additive="base">
                                        <p:cTn id="97" dur="500" fill="hold"/>
                                        <p:tgtEl>
                                          <p:spTgt spid="72"/>
                                        </p:tgtEl>
                                        <p:attrNameLst>
                                          <p:attrName>ppt_x</p:attrName>
                                        </p:attrNameLst>
                                      </p:cBhvr>
                                      <p:tavLst>
                                        <p:tav tm="0">
                                          <p:val>
                                            <p:strVal val="#ppt_x"/>
                                          </p:val>
                                        </p:tav>
                                        <p:tav tm="100000">
                                          <p:val>
                                            <p:strVal val="#ppt_x"/>
                                          </p:val>
                                        </p:tav>
                                      </p:tavLst>
                                    </p:anim>
                                    <p:anim calcmode="lin" valueType="num">
                                      <p:cBhvr additive="base">
                                        <p:cTn id="98"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additive="base">
                                        <p:cTn id="103" dur="500" fill="hold"/>
                                        <p:tgtEl>
                                          <p:spTgt spid="16"/>
                                        </p:tgtEl>
                                        <p:attrNameLst>
                                          <p:attrName>ppt_x</p:attrName>
                                        </p:attrNameLst>
                                      </p:cBhvr>
                                      <p:tavLst>
                                        <p:tav tm="0">
                                          <p:val>
                                            <p:strVal val="#ppt_x"/>
                                          </p:val>
                                        </p:tav>
                                        <p:tav tm="100000">
                                          <p:val>
                                            <p:strVal val="#ppt_x"/>
                                          </p:val>
                                        </p:tav>
                                      </p:tavLst>
                                    </p:anim>
                                    <p:anim calcmode="lin" valueType="num">
                                      <p:cBhvr additive="base">
                                        <p:cTn id="10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fade">
                                      <p:cBhvr>
                                        <p:cTn id="109" dur="1000"/>
                                        <p:tgtEl>
                                          <p:spTgt spid="35"/>
                                        </p:tgtEl>
                                      </p:cBhvr>
                                    </p:animEffect>
                                    <p:anim calcmode="lin" valueType="num">
                                      <p:cBhvr>
                                        <p:cTn id="110" dur="1000" fill="hold"/>
                                        <p:tgtEl>
                                          <p:spTgt spid="35"/>
                                        </p:tgtEl>
                                        <p:attrNameLst>
                                          <p:attrName>ppt_x</p:attrName>
                                        </p:attrNameLst>
                                      </p:cBhvr>
                                      <p:tavLst>
                                        <p:tav tm="0">
                                          <p:val>
                                            <p:strVal val="#ppt_x"/>
                                          </p:val>
                                        </p:tav>
                                        <p:tav tm="100000">
                                          <p:val>
                                            <p:strVal val="#ppt_x"/>
                                          </p:val>
                                        </p:tav>
                                      </p:tavLst>
                                    </p:anim>
                                    <p:anim calcmode="lin" valueType="num">
                                      <p:cBhvr>
                                        <p:cTn id="11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5" grpId="0"/>
      <p:bldP spid="16" grpId="0"/>
      <p:bldP spid="58" grpId="0" animBg="1"/>
      <p:bldP spid="60" grpId="0" animBg="1"/>
      <p:bldP spid="61" grpId="0" animBg="1"/>
      <p:bldP spid="62" grpId="0" animBg="1"/>
      <p:bldP spid="63" grpId="0" animBg="1"/>
      <p:bldP spid="64" grpId="0" animBg="1"/>
      <p:bldP spid="65" grpId="0" animBg="1"/>
      <p:bldP spid="71" grpId="0"/>
      <p:bldP spid="72" grpId="0"/>
      <p:bldP spid="73" grpId="0"/>
      <p:bldP spid="74" grpId="0"/>
      <p:bldP spid="76" grpId="0"/>
      <p:bldP spid="28" grpId="0"/>
      <p:bldP spid="34" grpId="0"/>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Box 5"/>
          <p:cNvSpPr txBox="1">
            <a:spLocks noChangeArrowheads="1"/>
          </p:cNvSpPr>
          <p:nvPr/>
        </p:nvSpPr>
        <p:spPr bwMode="auto">
          <a:xfrm>
            <a:off x="1254125" y="260350"/>
            <a:ext cx="1246188" cy="646113"/>
          </a:xfrm>
          <a:prstGeom prst="rect">
            <a:avLst/>
          </a:prstGeom>
          <a:noFill/>
          <a:ln w="9525">
            <a:noFill/>
            <a:miter lim="800000"/>
            <a:headEnd/>
            <a:tailEnd/>
          </a:ln>
        </p:spPr>
        <p:txBody>
          <a:bodyPr wrap="none">
            <a:spAutoFit/>
          </a:bodyPr>
          <a:lstStyle/>
          <a:p>
            <a:r>
              <a:rPr lang="zh-CN" altLang="en-US" sz="3600" b="1">
                <a:solidFill>
                  <a:schemeClr val="bg1"/>
                </a:solidFill>
                <a:latin typeface="微软雅黑" pitchFamily="34" charset="-122"/>
                <a:ea typeface="微软雅黑" pitchFamily="34" charset="-122"/>
              </a:rPr>
              <a:t>目 录</a:t>
            </a:r>
            <a:endParaRPr lang="zh-CN" altLang="en-US" sz="3200" b="1">
              <a:solidFill>
                <a:schemeClr val="bg1"/>
              </a:solidFill>
              <a:latin typeface="微软雅黑" pitchFamily="34" charset="-122"/>
              <a:ea typeface="微软雅黑" pitchFamily="34" charset="-122"/>
            </a:endParaRPr>
          </a:p>
        </p:txBody>
      </p:sp>
      <p:grpSp>
        <p:nvGrpSpPr>
          <p:cNvPr id="32770" name="Group 16"/>
          <p:cNvGrpSpPr>
            <a:grpSpLocks/>
          </p:cNvGrpSpPr>
          <p:nvPr/>
        </p:nvGrpSpPr>
        <p:grpSpPr bwMode="auto">
          <a:xfrm>
            <a:off x="1526301" y="1320800"/>
            <a:ext cx="792162" cy="792163"/>
            <a:chOff x="476" y="981"/>
            <a:chExt cx="499" cy="499"/>
          </a:xfrm>
        </p:grpSpPr>
        <p:sp>
          <p:nvSpPr>
            <p:cNvPr id="32787" name="AutoShape 17"/>
            <p:cNvSpPr>
              <a:spLocks noChangeArrowheads="1"/>
            </p:cNvSpPr>
            <p:nvPr/>
          </p:nvSpPr>
          <p:spPr bwMode="auto">
            <a:xfrm>
              <a:off x="476" y="981"/>
              <a:ext cx="499" cy="499"/>
            </a:xfrm>
            <a:prstGeom prst="roundRect">
              <a:avLst>
                <a:gd name="adj" fmla="val 13028"/>
              </a:avLst>
            </a:prstGeom>
            <a:solidFill>
              <a:srgbClr val="0070C0"/>
            </a:solidFill>
            <a:ln w="9525" algn="ctr">
              <a:solidFill>
                <a:schemeClr val="tx1"/>
              </a:solidFill>
              <a:round/>
              <a:headEnd/>
              <a:tailEnd/>
            </a:ln>
          </p:spPr>
          <p:txBody>
            <a:bodyPr wrap="none" anchor="ctr"/>
            <a:lstStyle/>
            <a:p>
              <a:pPr algn="ctr"/>
              <a:endParaRPr lang="zh-CN" altLang="en-US" b="1" i="1">
                <a:latin typeface="Arial" charset="0"/>
                <a:ea typeface="华文细黑" pitchFamily="2" charset="-122"/>
              </a:endParaRPr>
            </a:p>
          </p:txBody>
        </p:sp>
        <p:sp>
          <p:nvSpPr>
            <p:cNvPr id="32788" name="WordArt 18"/>
            <p:cNvSpPr>
              <a:spLocks noChangeArrowheads="1" noChangeShapeType="1" noTextEdit="1"/>
            </p:cNvSpPr>
            <p:nvPr/>
          </p:nvSpPr>
          <p:spPr bwMode="auto">
            <a:xfrm>
              <a:off x="636" y="1116"/>
              <a:ext cx="135" cy="228"/>
            </a:xfrm>
            <a:prstGeom prst="rect">
              <a:avLst/>
            </a:prstGeom>
          </p:spPr>
          <p:txBody>
            <a:bodyPr wrap="none" fromWordArt="1">
              <a:prstTxWarp prst="textPlain">
                <a:avLst>
                  <a:gd name="adj" fmla="val 50000"/>
                </a:avLst>
              </a:prstTxWarp>
            </a:bodyPr>
            <a:lstStyle/>
            <a:p>
              <a:pPr algn="ctr"/>
              <a:r>
                <a:rPr lang="en-US" altLang="zh-CN" sz="1400" kern="10" spc="-70" dirty="0">
                  <a:ln w="9525">
                    <a:noFill/>
                    <a:round/>
                    <a:headEnd/>
                    <a:tailEnd/>
                  </a:ln>
                  <a:solidFill>
                    <a:schemeClr val="bg1"/>
                  </a:solidFill>
                  <a:latin typeface="Arial Black"/>
                </a:rPr>
                <a:t>1</a:t>
              </a:r>
              <a:endParaRPr lang="zh-CN" altLang="en-US" sz="1400" kern="10" spc="-70" dirty="0">
                <a:ln w="9525">
                  <a:noFill/>
                  <a:round/>
                  <a:headEnd/>
                  <a:tailEnd/>
                </a:ln>
                <a:solidFill>
                  <a:schemeClr val="bg1"/>
                </a:solidFill>
                <a:latin typeface="Arial Black"/>
              </a:endParaRPr>
            </a:p>
          </p:txBody>
        </p:sp>
      </p:grpSp>
      <p:grpSp>
        <p:nvGrpSpPr>
          <p:cNvPr id="32771" name="Group 16"/>
          <p:cNvGrpSpPr>
            <a:grpSpLocks/>
          </p:cNvGrpSpPr>
          <p:nvPr/>
        </p:nvGrpSpPr>
        <p:grpSpPr bwMode="auto">
          <a:xfrm>
            <a:off x="1526301" y="2238375"/>
            <a:ext cx="792162" cy="792163"/>
            <a:chOff x="476" y="981"/>
            <a:chExt cx="499" cy="499"/>
          </a:xfrm>
        </p:grpSpPr>
        <p:sp>
          <p:nvSpPr>
            <p:cNvPr id="32784" name="AutoShape 17"/>
            <p:cNvSpPr>
              <a:spLocks noChangeArrowheads="1"/>
            </p:cNvSpPr>
            <p:nvPr/>
          </p:nvSpPr>
          <p:spPr bwMode="auto">
            <a:xfrm>
              <a:off x="476" y="981"/>
              <a:ext cx="499" cy="499"/>
            </a:xfrm>
            <a:prstGeom prst="roundRect">
              <a:avLst>
                <a:gd name="adj" fmla="val 13028"/>
              </a:avLst>
            </a:prstGeom>
            <a:solidFill>
              <a:srgbClr val="0070C0"/>
            </a:solidFill>
            <a:ln w="9525" algn="ctr">
              <a:solidFill>
                <a:schemeClr val="tx1"/>
              </a:solidFill>
              <a:round/>
              <a:headEnd/>
              <a:tailEnd/>
            </a:ln>
          </p:spPr>
          <p:txBody>
            <a:bodyPr wrap="none" anchor="ctr"/>
            <a:lstStyle/>
            <a:p>
              <a:pPr algn="ctr"/>
              <a:endParaRPr lang="zh-CN" altLang="en-US" b="1" i="1">
                <a:latin typeface="Arial" charset="0"/>
                <a:ea typeface="华文细黑" pitchFamily="2" charset="-122"/>
              </a:endParaRPr>
            </a:p>
          </p:txBody>
        </p:sp>
        <p:sp>
          <p:nvSpPr>
            <p:cNvPr id="32785" name="WordArt 18"/>
            <p:cNvSpPr>
              <a:spLocks noChangeArrowheads="1" noChangeShapeType="1" noTextEdit="1"/>
            </p:cNvSpPr>
            <p:nvPr/>
          </p:nvSpPr>
          <p:spPr bwMode="auto">
            <a:xfrm>
              <a:off x="636" y="1116"/>
              <a:ext cx="135" cy="228"/>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chemeClr val="bg1"/>
                  </a:solidFill>
                  <a:latin typeface="Arial Black"/>
                </a:rPr>
                <a:t>2</a:t>
              </a:r>
              <a:endParaRPr lang="zh-CN" altLang="en-US" sz="1400" kern="10" spc="-70">
                <a:ln w="9525">
                  <a:noFill/>
                  <a:round/>
                  <a:headEnd/>
                  <a:tailEnd/>
                </a:ln>
                <a:solidFill>
                  <a:schemeClr val="bg1"/>
                </a:solidFill>
                <a:latin typeface="Arial Black"/>
              </a:endParaRPr>
            </a:p>
          </p:txBody>
        </p:sp>
        <p:sp>
          <p:nvSpPr>
            <p:cNvPr id="65" name="AutoShape 19"/>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a:noFill/>
            </a:ln>
            <a:effectLst/>
            <a:extLst/>
          </p:spPr>
          <p:txBody>
            <a:bodyPr wrap="none" anchor="ctr"/>
            <a:lstStyle/>
            <a:p>
              <a:pPr algn="ctr">
                <a:defRPr/>
              </a:pPr>
              <a:endParaRPr lang="zh-CN" altLang="en-US"/>
            </a:p>
          </p:txBody>
        </p:sp>
      </p:grpSp>
      <p:grpSp>
        <p:nvGrpSpPr>
          <p:cNvPr id="32772" name="Group 16"/>
          <p:cNvGrpSpPr>
            <a:grpSpLocks/>
          </p:cNvGrpSpPr>
          <p:nvPr/>
        </p:nvGrpSpPr>
        <p:grpSpPr bwMode="auto">
          <a:xfrm>
            <a:off x="1526301" y="3157538"/>
            <a:ext cx="792162" cy="792162"/>
            <a:chOff x="476" y="981"/>
            <a:chExt cx="499" cy="499"/>
          </a:xfrm>
        </p:grpSpPr>
        <p:sp>
          <p:nvSpPr>
            <p:cNvPr id="32781" name="AutoShape 17"/>
            <p:cNvSpPr>
              <a:spLocks noChangeArrowheads="1"/>
            </p:cNvSpPr>
            <p:nvPr/>
          </p:nvSpPr>
          <p:spPr bwMode="auto">
            <a:xfrm>
              <a:off x="476" y="981"/>
              <a:ext cx="499" cy="499"/>
            </a:xfrm>
            <a:prstGeom prst="roundRect">
              <a:avLst>
                <a:gd name="adj" fmla="val 13028"/>
              </a:avLst>
            </a:prstGeom>
            <a:solidFill>
              <a:srgbClr val="0070C0"/>
            </a:solidFill>
            <a:ln w="9525" algn="ctr">
              <a:solidFill>
                <a:schemeClr val="tx1"/>
              </a:solidFill>
              <a:round/>
              <a:headEnd/>
              <a:tailEnd/>
            </a:ln>
          </p:spPr>
          <p:txBody>
            <a:bodyPr wrap="none" anchor="ctr"/>
            <a:lstStyle/>
            <a:p>
              <a:pPr algn="ctr"/>
              <a:endParaRPr lang="zh-CN" altLang="en-US" b="1" i="1">
                <a:latin typeface="Arial" charset="0"/>
                <a:ea typeface="华文细黑" pitchFamily="2" charset="-122"/>
              </a:endParaRPr>
            </a:p>
          </p:txBody>
        </p:sp>
        <p:sp>
          <p:nvSpPr>
            <p:cNvPr id="32782" name="WordArt 18"/>
            <p:cNvSpPr>
              <a:spLocks noChangeArrowheads="1" noChangeShapeType="1" noTextEdit="1"/>
            </p:cNvSpPr>
            <p:nvPr/>
          </p:nvSpPr>
          <p:spPr bwMode="auto">
            <a:xfrm>
              <a:off x="636" y="1116"/>
              <a:ext cx="135" cy="228"/>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chemeClr val="bg1"/>
                  </a:solidFill>
                  <a:latin typeface="Arial Black"/>
                </a:rPr>
                <a:t>3</a:t>
              </a:r>
              <a:endParaRPr lang="zh-CN" altLang="en-US" sz="1400" kern="10" spc="-70">
                <a:ln w="9525">
                  <a:noFill/>
                  <a:round/>
                  <a:headEnd/>
                  <a:tailEnd/>
                </a:ln>
                <a:solidFill>
                  <a:schemeClr val="bg1"/>
                </a:solidFill>
                <a:latin typeface="Arial Black"/>
              </a:endParaRPr>
            </a:p>
          </p:txBody>
        </p:sp>
        <p:sp>
          <p:nvSpPr>
            <p:cNvPr id="73" name="AutoShape 19"/>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a:noFill/>
            </a:ln>
            <a:effectLst/>
            <a:extLst/>
          </p:spPr>
          <p:txBody>
            <a:bodyPr wrap="none" anchor="ctr"/>
            <a:lstStyle/>
            <a:p>
              <a:pPr algn="ctr">
                <a:defRPr/>
              </a:pPr>
              <a:endParaRPr lang="zh-CN" altLang="en-US"/>
            </a:p>
          </p:txBody>
        </p:sp>
      </p:grpSp>
      <p:grpSp>
        <p:nvGrpSpPr>
          <p:cNvPr id="32773" name="Group 16"/>
          <p:cNvGrpSpPr>
            <a:grpSpLocks/>
          </p:cNvGrpSpPr>
          <p:nvPr/>
        </p:nvGrpSpPr>
        <p:grpSpPr bwMode="auto">
          <a:xfrm>
            <a:off x="1526301" y="4075113"/>
            <a:ext cx="792162" cy="792162"/>
            <a:chOff x="476" y="981"/>
            <a:chExt cx="499" cy="499"/>
          </a:xfrm>
        </p:grpSpPr>
        <p:sp>
          <p:nvSpPr>
            <p:cNvPr id="32778" name="AutoShape 17"/>
            <p:cNvSpPr>
              <a:spLocks noChangeArrowheads="1"/>
            </p:cNvSpPr>
            <p:nvPr/>
          </p:nvSpPr>
          <p:spPr bwMode="auto">
            <a:xfrm>
              <a:off x="476" y="981"/>
              <a:ext cx="499" cy="499"/>
            </a:xfrm>
            <a:prstGeom prst="roundRect">
              <a:avLst>
                <a:gd name="adj" fmla="val 13028"/>
              </a:avLst>
            </a:prstGeom>
            <a:solidFill>
              <a:srgbClr val="0070C0"/>
            </a:solidFill>
            <a:ln w="9525" algn="ctr">
              <a:solidFill>
                <a:schemeClr val="tx1"/>
              </a:solidFill>
              <a:round/>
              <a:headEnd/>
              <a:tailEnd/>
            </a:ln>
          </p:spPr>
          <p:txBody>
            <a:bodyPr wrap="none" anchor="ctr"/>
            <a:lstStyle/>
            <a:p>
              <a:pPr algn="ctr"/>
              <a:endParaRPr lang="zh-CN" altLang="en-US" b="1" i="1">
                <a:latin typeface="Arial" charset="0"/>
                <a:ea typeface="华文细黑" pitchFamily="2" charset="-122"/>
              </a:endParaRPr>
            </a:p>
          </p:txBody>
        </p:sp>
        <p:sp>
          <p:nvSpPr>
            <p:cNvPr id="32779" name="WordArt 18"/>
            <p:cNvSpPr>
              <a:spLocks noChangeArrowheads="1" noChangeShapeType="1" noTextEdit="1"/>
            </p:cNvSpPr>
            <p:nvPr/>
          </p:nvSpPr>
          <p:spPr bwMode="auto">
            <a:xfrm>
              <a:off x="636" y="1116"/>
              <a:ext cx="135" cy="228"/>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chemeClr val="bg1"/>
                  </a:solidFill>
                  <a:latin typeface="Arial Black"/>
                </a:rPr>
                <a:t>4</a:t>
              </a:r>
              <a:endParaRPr lang="zh-CN" altLang="en-US" sz="1400" kern="10" spc="-70">
                <a:ln w="9525">
                  <a:noFill/>
                  <a:round/>
                  <a:headEnd/>
                  <a:tailEnd/>
                </a:ln>
                <a:solidFill>
                  <a:schemeClr val="bg1"/>
                </a:solidFill>
                <a:latin typeface="Arial Black"/>
              </a:endParaRPr>
            </a:p>
          </p:txBody>
        </p:sp>
        <p:sp>
          <p:nvSpPr>
            <p:cNvPr id="81" name="AutoShape 19"/>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a:noFill/>
            </a:ln>
            <a:effectLst/>
            <a:extLst/>
          </p:spPr>
          <p:txBody>
            <a:bodyPr wrap="none" anchor="ctr"/>
            <a:lstStyle/>
            <a:p>
              <a:pPr algn="ctr">
                <a:defRPr/>
              </a:pPr>
              <a:endParaRPr lang="zh-CN" altLang="en-US"/>
            </a:p>
          </p:txBody>
        </p:sp>
      </p:grpSp>
      <p:sp>
        <p:nvSpPr>
          <p:cNvPr id="5" name="矩形 4"/>
          <p:cNvSpPr/>
          <p:nvPr/>
        </p:nvSpPr>
        <p:spPr>
          <a:xfrm>
            <a:off x="2656601" y="1338263"/>
            <a:ext cx="5113337" cy="7556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a:solidFill>
                  <a:schemeClr val="tx1"/>
                </a:solidFill>
                <a:latin typeface="微软雅黑" pitchFamily="34" charset="-122"/>
                <a:ea typeface="微软雅黑" pitchFamily="34" charset="-122"/>
              </a:rPr>
              <a:t>选题</a:t>
            </a:r>
            <a:r>
              <a:rPr lang="zh-CN" altLang="en-US" sz="2800" dirty="0" smtClean="0">
                <a:solidFill>
                  <a:schemeClr val="tx1"/>
                </a:solidFill>
                <a:latin typeface="微软雅黑" pitchFamily="34" charset="-122"/>
                <a:ea typeface="微软雅黑" pitchFamily="34" charset="-122"/>
              </a:rPr>
              <a:t>背景及意义</a:t>
            </a:r>
            <a:endParaRPr lang="zh-CN" altLang="en-US" sz="2800" dirty="0">
              <a:solidFill>
                <a:schemeClr val="tx1"/>
              </a:solidFill>
              <a:latin typeface="微软雅黑" pitchFamily="34" charset="-122"/>
              <a:ea typeface="微软雅黑" pitchFamily="34" charset="-122"/>
            </a:endParaRPr>
          </a:p>
        </p:txBody>
      </p:sp>
      <p:sp>
        <p:nvSpPr>
          <p:cNvPr id="94" name="矩形 93"/>
          <p:cNvSpPr/>
          <p:nvPr/>
        </p:nvSpPr>
        <p:spPr>
          <a:xfrm>
            <a:off x="2656601" y="2260600"/>
            <a:ext cx="5113337" cy="755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800" dirty="0" smtClean="0">
                <a:solidFill>
                  <a:schemeClr val="tx1"/>
                </a:solidFill>
                <a:latin typeface="微软雅黑" pitchFamily="34" charset="-122"/>
                <a:ea typeface="微软雅黑" pitchFamily="34" charset="-122"/>
              </a:rPr>
              <a:t>MR-DAIC</a:t>
            </a:r>
            <a:r>
              <a:rPr lang="zh-CN" altLang="en-US" sz="2800" dirty="0" smtClean="0">
                <a:solidFill>
                  <a:schemeClr val="tx1"/>
                </a:solidFill>
                <a:latin typeface="微软雅黑" pitchFamily="34" charset="-122"/>
                <a:ea typeface="微软雅黑" pitchFamily="34" charset="-122"/>
              </a:rPr>
              <a:t>模型及系统实现</a:t>
            </a:r>
            <a:endParaRPr lang="zh-CN" altLang="en-US" sz="2800" dirty="0">
              <a:solidFill>
                <a:schemeClr val="tx1"/>
              </a:solidFill>
              <a:latin typeface="微软雅黑" pitchFamily="34" charset="-122"/>
              <a:ea typeface="微软雅黑" pitchFamily="34" charset="-122"/>
            </a:endParaRPr>
          </a:p>
        </p:txBody>
      </p:sp>
      <p:sp>
        <p:nvSpPr>
          <p:cNvPr id="95" name="矩形 94"/>
          <p:cNvSpPr/>
          <p:nvPr/>
        </p:nvSpPr>
        <p:spPr>
          <a:xfrm>
            <a:off x="2656601" y="3184525"/>
            <a:ext cx="5113337" cy="75565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smtClean="0">
                <a:solidFill>
                  <a:schemeClr val="tx1"/>
                </a:solidFill>
                <a:latin typeface="微软雅黑" pitchFamily="34" charset="-122"/>
                <a:ea typeface="微软雅黑" pitchFamily="34" charset="-122"/>
              </a:rPr>
              <a:t>图划分方法研究</a:t>
            </a:r>
            <a:endParaRPr lang="zh-CN" altLang="en-US" sz="2800" dirty="0">
              <a:solidFill>
                <a:schemeClr val="tx1"/>
              </a:solidFill>
              <a:latin typeface="微软雅黑" pitchFamily="34" charset="-122"/>
              <a:ea typeface="微软雅黑" pitchFamily="34" charset="-122"/>
            </a:endParaRPr>
          </a:p>
        </p:txBody>
      </p:sp>
      <p:sp>
        <p:nvSpPr>
          <p:cNvPr id="96" name="矩形 95"/>
          <p:cNvSpPr/>
          <p:nvPr/>
        </p:nvSpPr>
        <p:spPr>
          <a:xfrm>
            <a:off x="2656601" y="4106863"/>
            <a:ext cx="5113337" cy="755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smtClean="0">
                <a:solidFill>
                  <a:schemeClr val="tx1"/>
                </a:solidFill>
                <a:latin typeface="微软雅黑" pitchFamily="34" charset="-122"/>
                <a:ea typeface="微软雅黑" pitchFamily="34" charset="-122"/>
              </a:rPr>
              <a:t>实验分析</a:t>
            </a:r>
            <a:endParaRPr lang="zh-CN" altLang="en-US" sz="2800" dirty="0">
              <a:solidFill>
                <a:schemeClr val="tx1"/>
              </a:solidFill>
              <a:latin typeface="微软雅黑" pitchFamily="34" charset="-122"/>
              <a:ea typeface="微软雅黑" pitchFamily="34" charset="-122"/>
            </a:endParaRPr>
          </a:p>
        </p:txBody>
      </p:sp>
      <p:grpSp>
        <p:nvGrpSpPr>
          <p:cNvPr id="23" name="Group 16"/>
          <p:cNvGrpSpPr>
            <a:grpSpLocks/>
          </p:cNvGrpSpPr>
          <p:nvPr/>
        </p:nvGrpSpPr>
        <p:grpSpPr bwMode="auto">
          <a:xfrm>
            <a:off x="1526300" y="4977844"/>
            <a:ext cx="792162" cy="792162"/>
            <a:chOff x="476" y="981"/>
            <a:chExt cx="499" cy="499"/>
          </a:xfrm>
        </p:grpSpPr>
        <p:sp>
          <p:nvSpPr>
            <p:cNvPr id="24" name="AutoShape 17"/>
            <p:cNvSpPr>
              <a:spLocks noChangeArrowheads="1"/>
            </p:cNvSpPr>
            <p:nvPr/>
          </p:nvSpPr>
          <p:spPr bwMode="auto">
            <a:xfrm>
              <a:off x="476" y="981"/>
              <a:ext cx="499" cy="499"/>
            </a:xfrm>
            <a:prstGeom prst="roundRect">
              <a:avLst>
                <a:gd name="adj" fmla="val 13028"/>
              </a:avLst>
            </a:prstGeom>
            <a:solidFill>
              <a:srgbClr val="0070C0"/>
            </a:solidFill>
            <a:ln w="9525" algn="ctr">
              <a:solidFill>
                <a:schemeClr val="tx1"/>
              </a:solidFill>
              <a:round/>
              <a:headEnd/>
              <a:tailEnd/>
            </a:ln>
          </p:spPr>
          <p:txBody>
            <a:bodyPr wrap="none" anchor="ctr"/>
            <a:lstStyle/>
            <a:p>
              <a:pPr algn="ctr"/>
              <a:endParaRPr lang="zh-CN" altLang="en-US" b="1" i="1">
                <a:latin typeface="Arial" charset="0"/>
                <a:ea typeface="华文细黑" pitchFamily="2" charset="-122"/>
              </a:endParaRPr>
            </a:p>
          </p:txBody>
        </p:sp>
        <p:sp>
          <p:nvSpPr>
            <p:cNvPr id="25" name="WordArt 18"/>
            <p:cNvSpPr>
              <a:spLocks noChangeArrowheads="1" noChangeShapeType="1" noTextEdit="1"/>
            </p:cNvSpPr>
            <p:nvPr/>
          </p:nvSpPr>
          <p:spPr bwMode="auto">
            <a:xfrm>
              <a:off x="636" y="1116"/>
              <a:ext cx="135" cy="228"/>
            </a:xfrm>
            <a:prstGeom prst="rect">
              <a:avLst/>
            </a:prstGeom>
          </p:spPr>
          <p:txBody>
            <a:bodyPr wrap="none" fromWordArt="1">
              <a:prstTxWarp prst="textPlain">
                <a:avLst>
                  <a:gd name="adj" fmla="val 50000"/>
                </a:avLst>
              </a:prstTxWarp>
            </a:bodyPr>
            <a:lstStyle/>
            <a:p>
              <a:pPr algn="ctr"/>
              <a:r>
                <a:rPr lang="en-US" altLang="zh-CN" sz="1400" kern="10" spc="-70" dirty="0" smtClean="0">
                  <a:ln w="9525">
                    <a:noFill/>
                    <a:round/>
                    <a:headEnd/>
                    <a:tailEnd/>
                  </a:ln>
                  <a:solidFill>
                    <a:schemeClr val="bg1"/>
                  </a:solidFill>
                  <a:latin typeface="Arial Black"/>
                </a:rPr>
                <a:t>5</a:t>
              </a:r>
              <a:endParaRPr lang="zh-CN" altLang="en-US" sz="1400" kern="10" spc="-70" dirty="0">
                <a:ln w="9525">
                  <a:noFill/>
                  <a:round/>
                  <a:headEnd/>
                  <a:tailEnd/>
                </a:ln>
                <a:solidFill>
                  <a:schemeClr val="bg1"/>
                </a:solidFill>
                <a:latin typeface="Arial Black"/>
              </a:endParaRPr>
            </a:p>
          </p:txBody>
        </p:sp>
        <p:sp>
          <p:nvSpPr>
            <p:cNvPr id="26" name="AutoShape 19"/>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a:noFill/>
            </a:ln>
            <a:effectLst/>
            <a:extLst/>
          </p:spPr>
          <p:txBody>
            <a:bodyPr wrap="none" anchor="ctr"/>
            <a:lstStyle/>
            <a:p>
              <a:pPr algn="ctr">
                <a:defRPr/>
              </a:pPr>
              <a:endParaRPr lang="zh-CN" altLang="en-US"/>
            </a:p>
          </p:txBody>
        </p:sp>
      </p:grpSp>
      <p:sp>
        <p:nvSpPr>
          <p:cNvPr id="27" name="矩形 26"/>
          <p:cNvSpPr/>
          <p:nvPr/>
        </p:nvSpPr>
        <p:spPr>
          <a:xfrm>
            <a:off x="2656600" y="5009594"/>
            <a:ext cx="5113337" cy="755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smtClean="0">
                <a:solidFill>
                  <a:schemeClr val="tx1"/>
                </a:solidFill>
                <a:latin typeface="微软雅黑" pitchFamily="34" charset="-122"/>
                <a:ea typeface="微软雅黑" pitchFamily="34" charset="-122"/>
              </a:rPr>
              <a:t>总结与展望</a:t>
            </a:r>
            <a:endParaRPr lang="zh-CN" altLang="en-US" sz="2800" dirty="0">
              <a:solidFill>
                <a:schemeClr val="tx1"/>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1631753052"/>
      </p:ext>
    </p:extLst>
  </p:cSld>
  <p:clrMapOvr>
    <a:masterClrMapping/>
  </p:clrMapOvr>
  <p:transition spd="slow" advTm="179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1763688" y="2702983"/>
            <a:ext cx="792088" cy="109537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a:grpSpLocks/>
          </p:cNvGrpSpPr>
          <p:nvPr/>
        </p:nvGrpSpPr>
        <p:grpSpPr bwMode="auto">
          <a:xfrm>
            <a:off x="0" y="284163"/>
            <a:ext cx="2339181" cy="530225"/>
            <a:chOff x="0" y="284389"/>
            <a:chExt cx="1580936" cy="529772"/>
          </a:xfrm>
        </p:grpSpPr>
        <p:sp>
          <p:nvSpPr>
            <p:cNvPr id="30" name="矩形 29"/>
            <p:cNvSpPr/>
            <p:nvPr/>
          </p:nvSpPr>
          <p:spPr>
            <a:xfrm>
              <a:off x="0" y="284389"/>
              <a:ext cx="151137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图划分方法</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30"/>
            <p:cNvSpPr/>
            <p:nvPr/>
          </p:nvSpPr>
          <p:spPr>
            <a:xfrm>
              <a:off x="1542787" y="284389"/>
              <a:ext cx="38149"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2" name="直接连接符 31"/>
          <p:cNvCxnSpPr/>
          <p:nvPr/>
        </p:nvCxnSpPr>
        <p:spPr>
          <a:xfrm>
            <a:off x="0" y="814388"/>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53" name="TextBox 8"/>
          <p:cNvSpPr txBox="1">
            <a:spLocks noChangeArrowheads="1"/>
          </p:cNvSpPr>
          <p:nvPr/>
        </p:nvSpPr>
        <p:spPr bwMode="auto">
          <a:xfrm>
            <a:off x="196312" y="1970562"/>
            <a:ext cx="2998257" cy="400110"/>
          </a:xfrm>
          <a:prstGeom prst="rect">
            <a:avLst/>
          </a:prstGeom>
          <a:noFill/>
          <a:ln w="9525">
            <a:noFill/>
            <a:miter lim="800000"/>
            <a:headEnd/>
            <a:tailEnd/>
          </a:ln>
        </p:spPr>
        <p:txBody>
          <a:bodyPr wrap="none">
            <a:spAutoFit/>
          </a:bodyPr>
          <a:lstStyle/>
          <a:p>
            <a:r>
              <a:rPr lang="en-US" altLang="zh-CN" sz="2000" dirty="0" smtClean="0"/>
              <a:t>Edge-Cut</a:t>
            </a:r>
            <a:r>
              <a:rPr lang="zh-CN" altLang="en-US" sz="2000" dirty="0" smtClean="0"/>
              <a:t>和</a:t>
            </a:r>
            <a:r>
              <a:rPr lang="en-US" altLang="zh-CN" sz="2000" dirty="0" smtClean="0"/>
              <a:t>Vertex-Cut</a:t>
            </a:r>
            <a:r>
              <a:rPr lang="zh-CN" altLang="en-US" sz="2000" dirty="0" smtClean="0"/>
              <a:t>介绍</a:t>
            </a:r>
            <a:endParaRPr lang="en-US" altLang="zh-CN" sz="2000" dirty="0" smtClean="0"/>
          </a:p>
        </p:txBody>
      </p:sp>
      <p:sp>
        <p:nvSpPr>
          <p:cNvPr id="55" name="TextBox 8"/>
          <p:cNvSpPr txBox="1">
            <a:spLocks noChangeArrowheads="1"/>
          </p:cNvSpPr>
          <p:nvPr/>
        </p:nvSpPr>
        <p:spPr bwMode="auto">
          <a:xfrm>
            <a:off x="362435" y="976569"/>
            <a:ext cx="7739426" cy="923330"/>
          </a:xfrm>
          <a:prstGeom prst="rect">
            <a:avLst/>
          </a:prstGeom>
          <a:noFill/>
          <a:ln w="9525">
            <a:noFill/>
            <a:miter lim="800000"/>
            <a:headEnd/>
            <a:tailEnd/>
          </a:ln>
        </p:spPr>
        <p:txBody>
          <a:bodyPr wrap="none">
            <a:spAutoFit/>
          </a:bodyPr>
          <a:lstStyle/>
          <a:p>
            <a:pPr>
              <a:lnSpc>
                <a:spcPct val="150000"/>
              </a:lnSpc>
            </a:pPr>
            <a:r>
              <a:rPr lang="zh-CN" altLang="en-US" dirty="0" smtClean="0"/>
              <a:t>         为了支持</a:t>
            </a:r>
            <a:r>
              <a:rPr lang="en-US" altLang="zh-CN" dirty="0" smtClean="0"/>
              <a:t>MR-DAIC</a:t>
            </a:r>
            <a:r>
              <a:rPr lang="zh-CN" altLang="en-US" dirty="0" smtClean="0"/>
              <a:t>模型的实现，以及解决图数据扭曲分布的特性带来的</a:t>
            </a:r>
            <a:endParaRPr lang="en-US" altLang="zh-CN" dirty="0" smtClean="0"/>
          </a:p>
          <a:p>
            <a:pPr>
              <a:lnSpc>
                <a:spcPct val="150000"/>
              </a:lnSpc>
            </a:pPr>
            <a:r>
              <a:rPr lang="zh-CN" altLang="en-US" dirty="0" smtClean="0"/>
              <a:t>挑战，对图划分方法的研究是作为本文的重点工作内容。</a:t>
            </a:r>
            <a:endParaRPr lang="zh-CN" altLang="en-US" dirty="0"/>
          </a:p>
        </p:txBody>
      </p:sp>
      <p:sp>
        <p:nvSpPr>
          <p:cNvPr id="9" name="矩形 8"/>
          <p:cNvSpPr/>
          <p:nvPr/>
        </p:nvSpPr>
        <p:spPr>
          <a:xfrm>
            <a:off x="8874124" y="6329261"/>
            <a:ext cx="269875" cy="5302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7</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 name="直接连接符 2"/>
          <p:cNvCxnSpPr/>
          <p:nvPr/>
        </p:nvCxnSpPr>
        <p:spPr>
          <a:xfrm flipH="1">
            <a:off x="471455" y="2993455"/>
            <a:ext cx="175515"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802977" y="2906885"/>
            <a:ext cx="0" cy="23109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718103" y="3423633"/>
            <a:ext cx="169747" cy="11554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71455" y="3481406"/>
            <a:ext cx="187034"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47" name="TextBox 8"/>
          <p:cNvSpPr txBox="1">
            <a:spLocks noChangeArrowheads="1"/>
          </p:cNvSpPr>
          <p:nvPr/>
        </p:nvSpPr>
        <p:spPr bwMode="auto">
          <a:xfrm>
            <a:off x="285501" y="5789737"/>
            <a:ext cx="7503785" cy="400110"/>
          </a:xfrm>
          <a:prstGeom prst="rect">
            <a:avLst/>
          </a:prstGeom>
          <a:noFill/>
          <a:ln w="9525">
            <a:noFill/>
            <a:miter lim="800000"/>
            <a:headEnd/>
            <a:tailEnd/>
          </a:ln>
        </p:spPr>
        <p:txBody>
          <a:bodyPr wrap="none">
            <a:spAutoFit/>
          </a:bodyPr>
          <a:lstStyle/>
          <a:p>
            <a:r>
              <a:rPr lang="zh-CN" altLang="en-US" sz="2000" dirty="0" smtClean="0"/>
              <a:t>得出：</a:t>
            </a:r>
            <a:r>
              <a:rPr lang="en-US" altLang="zh-CN" sz="2000" dirty="0"/>
              <a:t> </a:t>
            </a:r>
            <a:r>
              <a:rPr lang="en-US" altLang="zh-CN" sz="2000" dirty="0" smtClean="0"/>
              <a:t>Vertex-Cut</a:t>
            </a:r>
            <a:r>
              <a:rPr lang="zh-CN" altLang="en-US" sz="2000" dirty="0" smtClean="0"/>
              <a:t>划分后的各个分区的负载更加均衡和通信量小。</a:t>
            </a:r>
            <a:endParaRPr lang="en-US" altLang="zh-CN" sz="2000" dirty="0" smtClean="0"/>
          </a:p>
        </p:txBody>
      </p:sp>
      <p:pic>
        <p:nvPicPr>
          <p:cNvPr id="2055"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28222" y="4221840"/>
            <a:ext cx="570124" cy="720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0" name="TextBox 8"/>
              <p:cNvSpPr txBox="1">
                <a:spLocks noChangeArrowheads="1"/>
              </p:cNvSpPr>
              <p:nvPr/>
            </p:nvSpPr>
            <p:spPr bwMode="auto">
              <a:xfrm>
                <a:off x="5371099" y="3496730"/>
                <a:ext cx="2865529" cy="544188"/>
              </a:xfrm>
              <a:prstGeom prst="rect">
                <a:avLst/>
              </a:prstGeom>
              <a:noFill/>
              <a:ln w="9525">
                <a:noFill/>
                <a:miter lim="800000"/>
                <a:headEnd/>
                <a:tailEnd/>
              </a:ln>
            </p:spPr>
            <p:txBody>
              <a:bodyPr wrap="square">
                <a:spAutoFit/>
              </a:bodyPr>
              <a:lstStyle/>
              <a:p>
                <a:r>
                  <a:rPr lang="zh-CN" altLang="en-US" sz="1400" dirty="0" smtClean="0"/>
                  <a:t>通信量</a:t>
                </a:r>
                <a:r>
                  <a:rPr lang="en-US" altLang="zh-CN" sz="1400" dirty="0"/>
                  <a:t>=</a:t>
                </a:r>
                <a:r>
                  <a:rPr lang="en-US" altLang="zh-CN" sz="1400" dirty="0" smtClean="0"/>
                  <a:t>4</a:t>
                </a:r>
                <a:r>
                  <a:rPr lang="zh-CN" altLang="en-US" sz="1400" dirty="0" smtClean="0"/>
                  <a:t>，负载标准差</a:t>
                </a:r>
                <a:r>
                  <a:rPr lang="en-US" altLang="zh-CN" sz="1400" dirty="0" smtClean="0"/>
                  <a:t>=4</a:t>
                </a:r>
                <a14:m>
                  <m:oMath xmlns:m="http://schemas.openxmlformats.org/officeDocument/2006/math">
                    <m:rad>
                      <m:radPr>
                        <m:degHide m:val="on"/>
                        <m:ctrlPr>
                          <a:rPr lang="en-US" altLang="zh-CN" sz="1400" i="1">
                            <a:latin typeface="Cambria Math"/>
                          </a:rPr>
                        </m:ctrlPr>
                      </m:radPr>
                      <m:deg/>
                      <m:e>
                        <m:r>
                          <a:rPr lang="en-US" altLang="zh-CN" sz="1400" i="1">
                            <a:latin typeface="Cambria Math"/>
                          </a:rPr>
                          <m:t>2</m:t>
                        </m:r>
                      </m:e>
                    </m:rad>
                    <m:r>
                      <a:rPr lang="en-US" altLang="zh-CN" sz="1400" i="1">
                        <a:latin typeface="Cambria Math"/>
                      </a:rPr>
                      <m:t>/3</m:t>
                    </m:r>
                  </m:oMath>
                </a14:m>
                <a:endParaRPr lang="en-US" altLang="zh-CN" sz="1400" dirty="0"/>
              </a:p>
              <a:p>
                <a:endParaRPr lang="en-US" altLang="zh-CN" sz="1400" dirty="0"/>
              </a:p>
            </p:txBody>
          </p:sp>
        </mc:Choice>
        <mc:Fallback xmlns="">
          <p:sp>
            <p:nvSpPr>
              <p:cNvPr id="50" name="TextBox 8"/>
              <p:cNvSpPr txBox="1">
                <a:spLocks noRot="1" noChangeAspect="1" noMove="1" noResize="1" noEditPoints="1" noAdjustHandles="1" noChangeArrowheads="1" noChangeShapeType="1" noTextEdit="1"/>
              </p:cNvSpPr>
              <p:nvPr/>
            </p:nvSpPr>
            <p:spPr bwMode="auto">
              <a:xfrm>
                <a:off x="5371099" y="3496730"/>
                <a:ext cx="2865529" cy="544188"/>
              </a:xfrm>
              <a:prstGeom prst="rect">
                <a:avLst/>
              </a:prstGeom>
              <a:blipFill rotWithShape="1">
                <a:blip r:embed="rId5"/>
                <a:stretch>
                  <a:fillRect l="-426"/>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TextBox 8"/>
              <p:cNvSpPr txBox="1">
                <a:spLocks noChangeArrowheads="1"/>
              </p:cNvSpPr>
              <p:nvPr/>
            </p:nvSpPr>
            <p:spPr bwMode="auto">
              <a:xfrm>
                <a:off x="5430180" y="4945796"/>
                <a:ext cx="2567626" cy="328744"/>
              </a:xfrm>
              <a:prstGeom prst="rect">
                <a:avLst/>
              </a:prstGeom>
              <a:noFill/>
              <a:ln w="9525">
                <a:noFill/>
                <a:miter lim="800000"/>
                <a:headEnd/>
                <a:tailEnd/>
              </a:ln>
            </p:spPr>
            <p:txBody>
              <a:bodyPr wrap="none">
                <a:spAutoFit/>
              </a:bodyPr>
              <a:lstStyle/>
              <a:p>
                <a:r>
                  <a:rPr lang="zh-CN" altLang="en-US" sz="1400" dirty="0" smtClean="0"/>
                  <a:t>通信量</a:t>
                </a:r>
                <a:r>
                  <a:rPr lang="en-US" altLang="zh-CN" sz="1400" dirty="0" smtClean="0"/>
                  <a:t>=2</a:t>
                </a:r>
                <a:r>
                  <a:rPr lang="zh-CN" altLang="en-US" sz="1400" dirty="0" smtClean="0"/>
                  <a:t>，</a:t>
                </a:r>
                <a:r>
                  <a:rPr lang="zh-CN" altLang="en-US" sz="1400" dirty="0"/>
                  <a:t>负载标准差</a:t>
                </a:r>
                <a:r>
                  <a:rPr lang="en-US" altLang="zh-CN" sz="1400" dirty="0" smtClean="0"/>
                  <a:t>=2</a:t>
                </a:r>
                <a14:m>
                  <m:oMath xmlns:m="http://schemas.openxmlformats.org/officeDocument/2006/math">
                    <m:rad>
                      <m:radPr>
                        <m:degHide m:val="on"/>
                        <m:ctrlPr>
                          <a:rPr lang="en-US" altLang="zh-CN" sz="1400" i="1" smtClean="0">
                            <a:latin typeface="Cambria Math"/>
                          </a:rPr>
                        </m:ctrlPr>
                      </m:radPr>
                      <m:deg/>
                      <m:e>
                        <m:r>
                          <a:rPr lang="en-US" altLang="zh-CN" sz="1400" b="0" i="1" smtClean="0">
                            <a:latin typeface="Cambria Math"/>
                          </a:rPr>
                          <m:t>2</m:t>
                        </m:r>
                      </m:e>
                    </m:rad>
                    <m:r>
                      <a:rPr lang="en-US" altLang="zh-CN" sz="1400" b="0" i="1" smtClean="0">
                        <a:latin typeface="Cambria Math"/>
                      </a:rPr>
                      <m:t>/3</m:t>
                    </m:r>
                  </m:oMath>
                </a14:m>
                <a:endParaRPr lang="en-US" altLang="zh-CN" sz="1400" dirty="0"/>
              </a:p>
            </p:txBody>
          </p:sp>
        </mc:Choice>
        <mc:Fallback xmlns="">
          <p:sp>
            <p:nvSpPr>
              <p:cNvPr id="51" name="TextBox 8"/>
              <p:cNvSpPr txBox="1">
                <a:spLocks noRot="1" noChangeAspect="1" noMove="1" noResize="1" noEditPoints="1" noAdjustHandles="1" noChangeArrowheads="1" noChangeShapeType="1" noTextEdit="1"/>
              </p:cNvSpPr>
              <p:nvPr/>
            </p:nvSpPr>
            <p:spPr bwMode="auto">
              <a:xfrm>
                <a:off x="5430180" y="4945796"/>
                <a:ext cx="2567626" cy="328744"/>
              </a:xfrm>
              <a:prstGeom prst="rect">
                <a:avLst/>
              </a:prstGeom>
              <a:blipFill rotWithShape="1">
                <a:blip r:embed="rId6"/>
                <a:stretch>
                  <a:fillRect l="-713" b="-18519"/>
                </a:stretch>
              </a:blipFill>
              <a:ln w="9525">
                <a:noFill/>
                <a:miter lim="800000"/>
                <a:headEnd/>
                <a:tailEnd/>
              </a:ln>
            </p:spPr>
            <p:txBody>
              <a:bodyPr/>
              <a:lstStyle/>
              <a:p>
                <a:r>
                  <a:rPr lang="zh-CN" altLang="en-US">
                    <a:noFill/>
                  </a:rPr>
                  <a:t> </a:t>
                </a:r>
              </a:p>
            </p:txBody>
          </p:sp>
        </mc:Fallback>
      </mc:AlternateContent>
      <p:grpSp>
        <p:nvGrpSpPr>
          <p:cNvPr id="18" name="组合 17"/>
          <p:cNvGrpSpPr/>
          <p:nvPr/>
        </p:nvGrpSpPr>
        <p:grpSpPr>
          <a:xfrm>
            <a:off x="452526" y="2702983"/>
            <a:ext cx="755690" cy="1100551"/>
            <a:chOff x="452526" y="2702983"/>
            <a:chExt cx="755690" cy="1100551"/>
          </a:xfrm>
        </p:grpSpPr>
        <p:sp>
          <p:nvSpPr>
            <p:cNvPr id="23" name="流程图: 联系 22"/>
            <p:cNvSpPr/>
            <p:nvPr/>
          </p:nvSpPr>
          <p:spPr>
            <a:xfrm>
              <a:off x="452526" y="3188084"/>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a:t>1</a:t>
              </a:r>
              <a:endParaRPr lang="zh-CN" altLang="en-US" sz="1400" dirty="0"/>
            </a:p>
          </p:txBody>
        </p:sp>
        <p:sp>
          <p:nvSpPr>
            <p:cNvPr id="24" name="流程图: 联系 23"/>
            <p:cNvSpPr/>
            <p:nvPr/>
          </p:nvSpPr>
          <p:spPr>
            <a:xfrm>
              <a:off x="1028034" y="3188083"/>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a:t>4</a:t>
              </a:r>
              <a:endParaRPr lang="zh-CN" altLang="en-US" sz="1400" dirty="0"/>
            </a:p>
          </p:txBody>
        </p:sp>
        <p:sp>
          <p:nvSpPr>
            <p:cNvPr id="25" name="流程图: 联系 24"/>
            <p:cNvSpPr/>
            <p:nvPr/>
          </p:nvSpPr>
          <p:spPr>
            <a:xfrm>
              <a:off x="452526" y="3623353"/>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6</a:t>
              </a:r>
              <a:endParaRPr lang="zh-CN" altLang="en-US" sz="1400" dirty="0"/>
            </a:p>
          </p:txBody>
        </p:sp>
        <p:sp>
          <p:nvSpPr>
            <p:cNvPr id="26" name="流程图: 联系 25"/>
            <p:cNvSpPr/>
            <p:nvPr/>
          </p:nvSpPr>
          <p:spPr>
            <a:xfrm>
              <a:off x="1028034" y="3620935"/>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a:t>5</a:t>
              </a:r>
              <a:endParaRPr lang="zh-CN" altLang="en-US" sz="1400" dirty="0"/>
            </a:p>
          </p:txBody>
        </p:sp>
        <p:sp>
          <p:nvSpPr>
            <p:cNvPr id="27" name="流程图: 联系 26"/>
            <p:cNvSpPr/>
            <p:nvPr/>
          </p:nvSpPr>
          <p:spPr>
            <a:xfrm>
              <a:off x="452526" y="2706502"/>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2</a:t>
              </a:r>
              <a:endParaRPr lang="zh-CN" altLang="en-US" sz="1400" dirty="0"/>
            </a:p>
          </p:txBody>
        </p:sp>
        <p:sp>
          <p:nvSpPr>
            <p:cNvPr id="28" name="流程图: 联系 27"/>
            <p:cNvSpPr/>
            <p:nvPr/>
          </p:nvSpPr>
          <p:spPr>
            <a:xfrm>
              <a:off x="1024495" y="2702983"/>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3</a:t>
              </a:r>
              <a:endParaRPr lang="zh-CN" altLang="en-US" sz="1400" dirty="0"/>
            </a:p>
          </p:txBody>
        </p:sp>
        <p:cxnSp>
          <p:nvCxnSpPr>
            <p:cNvPr id="5" name="直接箭头连接符 4"/>
            <p:cNvCxnSpPr>
              <a:stCxn id="25" idx="7"/>
              <a:endCxn id="26" idx="1"/>
            </p:cNvCxnSpPr>
            <p:nvPr/>
          </p:nvCxnSpPr>
          <p:spPr>
            <a:xfrm flipV="1">
              <a:off x="606321" y="3647322"/>
              <a:ext cx="448100" cy="2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606321" y="3185665"/>
              <a:ext cx="448100" cy="2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V="1">
              <a:off x="590850" y="2728377"/>
              <a:ext cx="448100" cy="2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27" idx="5"/>
            </p:cNvCxnSpPr>
            <p:nvPr/>
          </p:nvCxnSpPr>
          <p:spPr>
            <a:xfrm flipH="1">
              <a:off x="606321" y="2858902"/>
              <a:ext cx="418174" cy="1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H="1">
              <a:off x="590850" y="3278174"/>
              <a:ext cx="418174" cy="1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H="1">
              <a:off x="609860" y="3788521"/>
              <a:ext cx="418174" cy="1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23" idx="0"/>
              <a:endCxn id="28" idx="3"/>
            </p:cNvCxnSpPr>
            <p:nvPr/>
          </p:nvCxnSpPr>
          <p:spPr>
            <a:xfrm flipV="1">
              <a:off x="542617" y="2856777"/>
              <a:ext cx="508265" cy="3313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23" idx="0"/>
              <a:endCxn id="27" idx="4"/>
            </p:cNvCxnSpPr>
            <p:nvPr/>
          </p:nvCxnSpPr>
          <p:spPr>
            <a:xfrm flipV="1">
              <a:off x="542617" y="2886683"/>
              <a:ext cx="0" cy="3014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23" idx="4"/>
              <a:endCxn id="25" idx="0"/>
            </p:cNvCxnSpPr>
            <p:nvPr/>
          </p:nvCxnSpPr>
          <p:spPr>
            <a:xfrm>
              <a:off x="542617" y="3368265"/>
              <a:ext cx="0" cy="255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23" idx="5"/>
              <a:endCxn id="26" idx="0"/>
            </p:cNvCxnSpPr>
            <p:nvPr/>
          </p:nvCxnSpPr>
          <p:spPr>
            <a:xfrm>
              <a:off x="606321" y="3341878"/>
              <a:ext cx="511804" cy="2790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422092" y="4104613"/>
            <a:ext cx="755690" cy="1100551"/>
            <a:chOff x="452526" y="2702983"/>
            <a:chExt cx="755690" cy="1100551"/>
          </a:xfrm>
        </p:grpSpPr>
        <p:sp>
          <p:nvSpPr>
            <p:cNvPr id="54" name="流程图: 联系 53"/>
            <p:cNvSpPr/>
            <p:nvPr/>
          </p:nvSpPr>
          <p:spPr>
            <a:xfrm>
              <a:off x="452526" y="3188084"/>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a:t>1</a:t>
              </a:r>
              <a:endParaRPr lang="zh-CN" altLang="en-US" sz="1400" dirty="0"/>
            </a:p>
          </p:txBody>
        </p:sp>
        <p:sp>
          <p:nvSpPr>
            <p:cNvPr id="56" name="流程图: 联系 55"/>
            <p:cNvSpPr/>
            <p:nvPr/>
          </p:nvSpPr>
          <p:spPr>
            <a:xfrm>
              <a:off x="1028034" y="3188083"/>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a:t>4</a:t>
              </a:r>
              <a:endParaRPr lang="zh-CN" altLang="en-US" sz="1400" dirty="0"/>
            </a:p>
          </p:txBody>
        </p:sp>
        <p:sp>
          <p:nvSpPr>
            <p:cNvPr id="57" name="流程图: 联系 56"/>
            <p:cNvSpPr/>
            <p:nvPr/>
          </p:nvSpPr>
          <p:spPr>
            <a:xfrm>
              <a:off x="452526" y="3623353"/>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6</a:t>
              </a:r>
              <a:endParaRPr lang="zh-CN" altLang="en-US" sz="1400" dirty="0"/>
            </a:p>
          </p:txBody>
        </p:sp>
        <p:sp>
          <p:nvSpPr>
            <p:cNvPr id="58" name="流程图: 联系 57"/>
            <p:cNvSpPr/>
            <p:nvPr/>
          </p:nvSpPr>
          <p:spPr>
            <a:xfrm>
              <a:off x="1028034" y="3620935"/>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a:t>5</a:t>
              </a:r>
              <a:endParaRPr lang="zh-CN" altLang="en-US" sz="1400" dirty="0"/>
            </a:p>
          </p:txBody>
        </p:sp>
        <p:sp>
          <p:nvSpPr>
            <p:cNvPr id="59" name="流程图: 联系 58"/>
            <p:cNvSpPr/>
            <p:nvPr/>
          </p:nvSpPr>
          <p:spPr>
            <a:xfrm>
              <a:off x="452526" y="2706502"/>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2</a:t>
              </a:r>
              <a:endParaRPr lang="zh-CN" altLang="en-US" sz="1400" dirty="0"/>
            </a:p>
          </p:txBody>
        </p:sp>
        <p:sp>
          <p:nvSpPr>
            <p:cNvPr id="60" name="流程图: 联系 59"/>
            <p:cNvSpPr/>
            <p:nvPr/>
          </p:nvSpPr>
          <p:spPr>
            <a:xfrm>
              <a:off x="1024495" y="2702983"/>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3</a:t>
              </a:r>
              <a:endParaRPr lang="zh-CN" altLang="en-US" sz="1400" dirty="0"/>
            </a:p>
          </p:txBody>
        </p:sp>
        <p:cxnSp>
          <p:nvCxnSpPr>
            <p:cNvPr id="61" name="直接箭头连接符 60"/>
            <p:cNvCxnSpPr>
              <a:stCxn id="57" idx="7"/>
              <a:endCxn id="58" idx="1"/>
            </p:cNvCxnSpPr>
            <p:nvPr/>
          </p:nvCxnSpPr>
          <p:spPr>
            <a:xfrm flipV="1">
              <a:off x="606321" y="3647322"/>
              <a:ext cx="448100" cy="2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flipV="1">
              <a:off x="606321" y="3185665"/>
              <a:ext cx="448100" cy="2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flipV="1">
              <a:off x="590850" y="2728377"/>
              <a:ext cx="448100" cy="2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59" idx="5"/>
            </p:cNvCxnSpPr>
            <p:nvPr/>
          </p:nvCxnSpPr>
          <p:spPr>
            <a:xfrm flipH="1">
              <a:off x="606321" y="2858902"/>
              <a:ext cx="418174" cy="1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H="1">
              <a:off x="590850" y="3278174"/>
              <a:ext cx="418174" cy="1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flipH="1">
              <a:off x="609860" y="3788521"/>
              <a:ext cx="418174" cy="1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54" idx="0"/>
              <a:endCxn id="60" idx="3"/>
            </p:cNvCxnSpPr>
            <p:nvPr/>
          </p:nvCxnSpPr>
          <p:spPr>
            <a:xfrm flipV="1">
              <a:off x="542617" y="2856777"/>
              <a:ext cx="508265" cy="3313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54" idx="0"/>
              <a:endCxn id="59" idx="4"/>
            </p:cNvCxnSpPr>
            <p:nvPr/>
          </p:nvCxnSpPr>
          <p:spPr>
            <a:xfrm flipV="1">
              <a:off x="542617" y="2886683"/>
              <a:ext cx="0" cy="3014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54" idx="4"/>
              <a:endCxn id="57" idx="0"/>
            </p:cNvCxnSpPr>
            <p:nvPr/>
          </p:nvCxnSpPr>
          <p:spPr>
            <a:xfrm>
              <a:off x="542617" y="3368265"/>
              <a:ext cx="0" cy="255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54" idx="5"/>
              <a:endCxn id="58" idx="0"/>
            </p:cNvCxnSpPr>
            <p:nvPr/>
          </p:nvCxnSpPr>
          <p:spPr>
            <a:xfrm>
              <a:off x="606321" y="3341878"/>
              <a:ext cx="511804" cy="2790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1" name="流程图: 联系 70"/>
          <p:cNvSpPr/>
          <p:nvPr/>
        </p:nvSpPr>
        <p:spPr>
          <a:xfrm>
            <a:off x="2088445" y="2875184"/>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2</a:t>
            </a:r>
            <a:endParaRPr lang="zh-CN" altLang="en-US" sz="1400" dirty="0"/>
          </a:p>
        </p:txBody>
      </p:sp>
      <p:cxnSp>
        <p:nvCxnSpPr>
          <p:cNvPr id="72" name="直接连接符 71"/>
          <p:cNvCxnSpPr>
            <a:endCxn id="54" idx="2"/>
          </p:cNvCxnSpPr>
          <p:nvPr/>
        </p:nvCxnSpPr>
        <p:spPr>
          <a:xfrm flipH="1">
            <a:off x="422092" y="4528995"/>
            <a:ext cx="366421" cy="15081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flipV="1">
            <a:off x="362435" y="4649445"/>
            <a:ext cx="499788" cy="15240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78" name="流程图: 联系 77"/>
          <p:cNvSpPr/>
          <p:nvPr/>
        </p:nvSpPr>
        <p:spPr>
          <a:xfrm>
            <a:off x="2069641" y="3449087"/>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a:t>3</a:t>
            </a:r>
            <a:endParaRPr lang="zh-CN" altLang="en-US" sz="1400" dirty="0"/>
          </a:p>
        </p:txBody>
      </p:sp>
      <p:sp>
        <p:nvSpPr>
          <p:cNvPr id="80" name="矩形 79"/>
          <p:cNvSpPr/>
          <p:nvPr/>
        </p:nvSpPr>
        <p:spPr>
          <a:xfrm>
            <a:off x="3140620" y="2731880"/>
            <a:ext cx="792088" cy="109537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流程图: 联系 80"/>
          <p:cNvSpPr/>
          <p:nvPr/>
        </p:nvSpPr>
        <p:spPr>
          <a:xfrm>
            <a:off x="3465377" y="2904081"/>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1</a:t>
            </a:r>
            <a:endParaRPr lang="zh-CN" altLang="en-US" sz="1400" dirty="0"/>
          </a:p>
        </p:txBody>
      </p:sp>
      <p:sp>
        <p:nvSpPr>
          <p:cNvPr id="82" name="流程图: 联系 81"/>
          <p:cNvSpPr/>
          <p:nvPr/>
        </p:nvSpPr>
        <p:spPr>
          <a:xfrm>
            <a:off x="3446573" y="3477984"/>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4</a:t>
            </a:r>
            <a:endParaRPr lang="zh-CN" altLang="en-US" sz="1400" dirty="0"/>
          </a:p>
        </p:txBody>
      </p:sp>
      <p:sp>
        <p:nvSpPr>
          <p:cNvPr id="83" name="矩形 82"/>
          <p:cNvSpPr/>
          <p:nvPr/>
        </p:nvSpPr>
        <p:spPr>
          <a:xfrm>
            <a:off x="4579011" y="2734335"/>
            <a:ext cx="792088" cy="109537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流程图: 联系 83"/>
          <p:cNvSpPr/>
          <p:nvPr/>
        </p:nvSpPr>
        <p:spPr>
          <a:xfrm>
            <a:off x="4903768" y="2906536"/>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5</a:t>
            </a:r>
            <a:endParaRPr lang="zh-CN" altLang="en-US" sz="1400" dirty="0"/>
          </a:p>
        </p:txBody>
      </p:sp>
      <p:sp>
        <p:nvSpPr>
          <p:cNvPr id="85" name="流程图: 联系 84"/>
          <p:cNvSpPr/>
          <p:nvPr/>
        </p:nvSpPr>
        <p:spPr>
          <a:xfrm>
            <a:off x="4884964" y="3480439"/>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6</a:t>
            </a:r>
            <a:endParaRPr lang="zh-CN" altLang="en-US" sz="1400" dirty="0"/>
          </a:p>
        </p:txBody>
      </p:sp>
      <p:sp>
        <p:nvSpPr>
          <p:cNvPr id="86" name="矩形 85"/>
          <p:cNvSpPr/>
          <p:nvPr/>
        </p:nvSpPr>
        <p:spPr>
          <a:xfrm>
            <a:off x="1726708" y="4165806"/>
            <a:ext cx="792088" cy="109537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流程图: 联系 86"/>
          <p:cNvSpPr/>
          <p:nvPr/>
        </p:nvSpPr>
        <p:spPr>
          <a:xfrm>
            <a:off x="1904442" y="4290692"/>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2</a:t>
            </a:r>
            <a:endParaRPr lang="zh-CN" altLang="en-US" sz="1400" dirty="0"/>
          </a:p>
        </p:txBody>
      </p:sp>
      <p:sp>
        <p:nvSpPr>
          <p:cNvPr id="88" name="流程图: 联系 87"/>
          <p:cNvSpPr/>
          <p:nvPr/>
        </p:nvSpPr>
        <p:spPr>
          <a:xfrm>
            <a:off x="1885638" y="4864595"/>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a:t>3</a:t>
            </a:r>
            <a:endParaRPr lang="zh-CN" altLang="en-US" sz="1400" dirty="0"/>
          </a:p>
        </p:txBody>
      </p:sp>
      <p:sp>
        <p:nvSpPr>
          <p:cNvPr id="89" name="矩形 88"/>
          <p:cNvSpPr/>
          <p:nvPr/>
        </p:nvSpPr>
        <p:spPr>
          <a:xfrm>
            <a:off x="3103640" y="4194703"/>
            <a:ext cx="792088" cy="109537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流程图: 联系 89"/>
          <p:cNvSpPr/>
          <p:nvPr/>
        </p:nvSpPr>
        <p:spPr>
          <a:xfrm>
            <a:off x="3428397" y="4366904"/>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1</a:t>
            </a:r>
            <a:endParaRPr lang="zh-CN" altLang="en-US" sz="1400" dirty="0"/>
          </a:p>
        </p:txBody>
      </p:sp>
      <p:sp>
        <p:nvSpPr>
          <p:cNvPr id="91" name="流程图: 联系 90"/>
          <p:cNvSpPr/>
          <p:nvPr/>
        </p:nvSpPr>
        <p:spPr>
          <a:xfrm>
            <a:off x="3409593" y="4940807"/>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4</a:t>
            </a:r>
            <a:endParaRPr lang="zh-CN" altLang="en-US" sz="1400" dirty="0"/>
          </a:p>
        </p:txBody>
      </p:sp>
      <p:sp>
        <p:nvSpPr>
          <p:cNvPr id="92" name="矩形 91"/>
          <p:cNvSpPr/>
          <p:nvPr/>
        </p:nvSpPr>
        <p:spPr>
          <a:xfrm>
            <a:off x="4542031" y="4197158"/>
            <a:ext cx="792088" cy="109537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流程图: 联系 92"/>
          <p:cNvSpPr/>
          <p:nvPr/>
        </p:nvSpPr>
        <p:spPr>
          <a:xfrm>
            <a:off x="5054475" y="4356120"/>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5</a:t>
            </a:r>
            <a:endParaRPr lang="zh-CN" altLang="en-US" sz="1400" dirty="0"/>
          </a:p>
        </p:txBody>
      </p:sp>
      <p:sp>
        <p:nvSpPr>
          <p:cNvPr id="94" name="流程图: 联系 93"/>
          <p:cNvSpPr/>
          <p:nvPr/>
        </p:nvSpPr>
        <p:spPr>
          <a:xfrm>
            <a:off x="5035671" y="4930023"/>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6</a:t>
            </a:r>
            <a:endParaRPr lang="zh-CN" altLang="en-US" sz="1400" dirty="0"/>
          </a:p>
        </p:txBody>
      </p:sp>
      <p:cxnSp>
        <p:nvCxnSpPr>
          <p:cNvPr id="95" name="直接连接符 94"/>
          <p:cNvCxnSpPr/>
          <p:nvPr/>
        </p:nvCxnSpPr>
        <p:spPr bwMode="auto">
          <a:xfrm>
            <a:off x="285501" y="3933056"/>
            <a:ext cx="7883811" cy="0"/>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a:off x="2096920" y="3057783"/>
            <a:ext cx="0" cy="365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a:off x="3446573" y="4549540"/>
            <a:ext cx="0" cy="365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a:off x="4938075" y="3110104"/>
            <a:ext cx="0" cy="365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a:off x="1934818" y="4481680"/>
            <a:ext cx="0" cy="365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a:off x="3481808" y="3129959"/>
            <a:ext cx="0" cy="365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a:off x="5078643" y="4548682"/>
            <a:ext cx="0" cy="365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V="1">
            <a:off x="2212843" y="3084262"/>
            <a:ext cx="0" cy="3393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flipV="1">
            <a:off x="5150545" y="4528995"/>
            <a:ext cx="0" cy="3393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flipV="1">
            <a:off x="5040869" y="3132950"/>
            <a:ext cx="0" cy="3393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flipV="1">
            <a:off x="3589775" y="3101233"/>
            <a:ext cx="0" cy="3393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flipV="1">
            <a:off x="3530563" y="4534580"/>
            <a:ext cx="0" cy="3393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flipV="1">
            <a:off x="2012709" y="4470873"/>
            <a:ext cx="0" cy="3393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flipH="1">
            <a:off x="2339181" y="2996626"/>
            <a:ext cx="1089216" cy="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81" idx="3"/>
          </p:cNvCxnSpPr>
          <p:nvPr/>
        </p:nvCxnSpPr>
        <p:spPr>
          <a:xfrm flipH="1">
            <a:off x="2282735" y="3057875"/>
            <a:ext cx="1209029" cy="481302"/>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81" idx="6"/>
          </p:cNvCxnSpPr>
          <p:nvPr/>
        </p:nvCxnSpPr>
        <p:spPr>
          <a:xfrm>
            <a:off x="3645559" y="2994172"/>
            <a:ext cx="1202425" cy="2454"/>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a:stCxn id="81" idx="5"/>
          </p:cNvCxnSpPr>
          <p:nvPr/>
        </p:nvCxnSpPr>
        <p:spPr>
          <a:xfrm>
            <a:off x="3619172" y="3057875"/>
            <a:ext cx="1228812" cy="512654"/>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124" name="流程图: 联系 123"/>
          <p:cNvSpPr/>
          <p:nvPr/>
        </p:nvSpPr>
        <p:spPr>
          <a:xfrm>
            <a:off x="2282735" y="4604400"/>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1</a:t>
            </a:r>
            <a:endParaRPr lang="zh-CN" altLang="en-US" sz="1400" dirty="0"/>
          </a:p>
        </p:txBody>
      </p:sp>
      <p:sp>
        <p:nvSpPr>
          <p:cNvPr id="125" name="流程图: 联系 124"/>
          <p:cNvSpPr/>
          <p:nvPr/>
        </p:nvSpPr>
        <p:spPr>
          <a:xfrm>
            <a:off x="4604491" y="4604400"/>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1</a:t>
            </a:r>
            <a:endParaRPr lang="zh-CN" altLang="en-US" sz="1400" dirty="0"/>
          </a:p>
        </p:txBody>
      </p:sp>
      <p:cxnSp>
        <p:nvCxnSpPr>
          <p:cNvPr id="126" name="直接箭头连接符 125"/>
          <p:cNvCxnSpPr>
            <a:endCxn id="125" idx="2"/>
          </p:cNvCxnSpPr>
          <p:nvPr/>
        </p:nvCxnSpPr>
        <p:spPr>
          <a:xfrm>
            <a:off x="3594134" y="4451904"/>
            <a:ext cx="1010357" cy="242587"/>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a:endCxn id="86" idx="3"/>
          </p:cNvCxnSpPr>
          <p:nvPr/>
        </p:nvCxnSpPr>
        <p:spPr>
          <a:xfrm flipH="1">
            <a:off x="2518796" y="4491323"/>
            <a:ext cx="890797" cy="222171"/>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flipV="1">
            <a:off x="4781538" y="4498951"/>
            <a:ext cx="259331" cy="1656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a:stCxn id="125" idx="5"/>
            <a:endCxn id="94" idx="2"/>
          </p:cNvCxnSpPr>
          <p:nvPr/>
        </p:nvCxnSpPr>
        <p:spPr>
          <a:xfrm>
            <a:off x="4758286" y="4758194"/>
            <a:ext cx="277385" cy="261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flipH="1" flipV="1">
            <a:off x="2098368" y="4405166"/>
            <a:ext cx="174068" cy="2289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flipH="1">
            <a:off x="2073984" y="4743509"/>
            <a:ext cx="216429" cy="130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7" name="矩形 136"/>
          <p:cNvSpPr/>
          <p:nvPr/>
        </p:nvSpPr>
        <p:spPr>
          <a:xfrm>
            <a:off x="2022316" y="2333651"/>
            <a:ext cx="301686" cy="369332"/>
          </a:xfrm>
          <a:prstGeom prst="rect">
            <a:avLst/>
          </a:prstGeom>
        </p:spPr>
        <p:txBody>
          <a:bodyPr wrap="none">
            <a:spAutoFit/>
          </a:bodyPr>
          <a:lstStyle/>
          <a:p>
            <a:r>
              <a:rPr lang="en-US" altLang="zh-CN" dirty="0" smtClean="0"/>
              <a:t>2</a:t>
            </a:r>
            <a:endParaRPr lang="en-US" altLang="zh-CN" dirty="0"/>
          </a:p>
        </p:txBody>
      </p:sp>
      <p:sp>
        <p:nvSpPr>
          <p:cNvPr id="145" name="矩形 144"/>
          <p:cNvSpPr/>
          <p:nvPr/>
        </p:nvSpPr>
        <p:spPr>
          <a:xfrm>
            <a:off x="3411591" y="2301385"/>
            <a:ext cx="301686" cy="369332"/>
          </a:xfrm>
          <a:prstGeom prst="rect">
            <a:avLst/>
          </a:prstGeom>
        </p:spPr>
        <p:txBody>
          <a:bodyPr wrap="none">
            <a:spAutoFit/>
          </a:bodyPr>
          <a:lstStyle/>
          <a:p>
            <a:r>
              <a:rPr lang="en-US" altLang="zh-CN" dirty="0" smtClean="0"/>
              <a:t>6</a:t>
            </a:r>
            <a:endParaRPr lang="en-US" altLang="zh-CN" dirty="0"/>
          </a:p>
        </p:txBody>
      </p:sp>
      <p:sp>
        <p:nvSpPr>
          <p:cNvPr id="146" name="矩形 145"/>
          <p:cNvSpPr/>
          <p:nvPr/>
        </p:nvSpPr>
        <p:spPr>
          <a:xfrm>
            <a:off x="4880350" y="2357928"/>
            <a:ext cx="301686" cy="369332"/>
          </a:xfrm>
          <a:prstGeom prst="rect">
            <a:avLst/>
          </a:prstGeom>
        </p:spPr>
        <p:txBody>
          <a:bodyPr wrap="none">
            <a:spAutoFit/>
          </a:bodyPr>
          <a:lstStyle/>
          <a:p>
            <a:r>
              <a:rPr lang="en-US" altLang="zh-CN" dirty="0" smtClean="0"/>
              <a:t>2</a:t>
            </a:r>
            <a:endParaRPr lang="en-US" altLang="zh-CN" dirty="0"/>
          </a:p>
        </p:txBody>
      </p:sp>
      <p:sp>
        <p:nvSpPr>
          <p:cNvPr id="147" name="矩形 146"/>
          <p:cNvSpPr/>
          <p:nvPr/>
        </p:nvSpPr>
        <p:spPr>
          <a:xfrm>
            <a:off x="1941752" y="5292534"/>
            <a:ext cx="301686" cy="369332"/>
          </a:xfrm>
          <a:prstGeom prst="rect">
            <a:avLst/>
          </a:prstGeom>
        </p:spPr>
        <p:txBody>
          <a:bodyPr wrap="none">
            <a:spAutoFit/>
          </a:bodyPr>
          <a:lstStyle/>
          <a:p>
            <a:r>
              <a:rPr lang="en-US" altLang="zh-CN" dirty="0" smtClean="0"/>
              <a:t>4</a:t>
            </a:r>
            <a:endParaRPr lang="en-US" altLang="zh-CN" dirty="0"/>
          </a:p>
        </p:txBody>
      </p:sp>
      <p:sp>
        <p:nvSpPr>
          <p:cNvPr id="148" name="矩形 147"/>
          <p:cNvSpPr/>
          <p:nvPr/>
        </p:nvSpPr>
        <p:spPr>
          <a:xfrm>
            <a:off x="3317486" y="5299299"/>
            <a:ext cx="301686" cy="369332"/>
          </a:xfrm>
          <a:prstGeom prst="rect">
            <a:avLst/>
          </a:prstGeom>
        </p:spPr>
        <p:txBody>
          <a:bodyPr wrap="none">
            <a:spAutoFit/>
          </a:bodyPr>
          <a:lstStyle/>
          <a:p>
            <a:r>
              <a:rPr lang="en-US" altLang="zh-CN" dirty="0" smtClean="0"/>
              <a:t>2</a:t>
            </a:r>
            <a:endParaRPr lang="en-US" altLang="zh-CN" dirty="0"/>
          </a:p>
        </p:txBody>
      </p:sp>
      <p:sp>
        <p:nvSpPr>
          <p:cNvPr id="149" name="矩形 148"/>
          <p:cNvSpPr/>
          <p:nvPr/>
        </p:nvSpPr>
        <p:spPr>
          <a:xfrm>
            <a:off x="4760151" y="5299299"/>
            <a:ext cx="301686" cy="369332"/>
          </a:xfrm>
          <a:prstGeom prst="rect">
            <a:avLst/>
          </a:prstGeom>
        </p:spPr>
        <p:txBody>
          <a:bodyPr wrap="none">
            <a:spAutoFit/>
          </a:bodyPr>
          <a:lstStyle/>
          <a:p>
            <a:r>
              <a:rPr lang="en-US" altLang="zh-CN" dirty="0" smtClean="0"/>
              <a:t>4</a:t>
            </a:r>
            <a:endParaRPr lang="en-US" altLang="zh-CN" dirty="0"/>
          </a:p>
        </p:txBody>
      </p:sp>
    </p:spTree>
    <p:custDataLst>
      <p:tags r:id="rId1"/>
    </p:custDataLst>
    <p:extLst>
      <p:ext uri="{BB962C8B-B14F-4D97-AF65-F5344CB8AC3E}">
        <p14:creationId xmlns:p14="http://schemas.microsoft.com/office/powerpoint/2010/main" val="4163930668"/>
      </p:ext>
    </p:extLst>
  </p:cSld>
  <p:clrMapOvr>
    <a:masterClrMapping/>
  </p:clrMapOvr>
  <p:transition spd="slow" advTm="145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22" presetClass="entr" presetSubtype="8"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right)">
                                      <p:cBhvr>
                                        <p:cTn id="13" dur="500"/>
                                        <p:tgtEl>
                                          <p:spTgt spid="9"/>
                                        </p:tgtEl>
                                      </p:cBhvr>
                                    </p:animEffect>
                                  </p:childTnLst>
                                </p:cTn>
                              </p:par>
                            </p:childTnLst>
                          </p:cTn>
                        </p:par>
                        <p:par>
                          <p:cTn id="14" fill="hold">
                            <p:stCondLst>
                              <p:cond delay="500"/>
                            </p:stCondLst>
                            <p:childTnLst>
                              <p:par>
                                <p:cTn id="15" presetID="42" presetClass="entr" presetSubtype="0" fill="hold" grpId="0"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1000"/>
                                        <p:tgtEl>
                                          <p:spTgt spid="55"/>
                                        </p:tgtEl>
                                      </p:cBhvr>
                                    </p:animEffect>
                                    <p:anim calcmode="lin" valueType="num">
                                      <p:cBhvr>
                                        <p:cTn id="18" dur="1000" fill="hold"/>
                                        <p:tgtEl>
                                          <p:spTgt spid="55"/>
                                        </p:tgtEl>
                                        <p:attrNameLst>
                                          <p:attrName>ppt_x</p:attrName>
                                        </p:attrNameLst>
                                      </p:cBhvr>
                                      <p:tavLst>
                                        <p:tav tm="0">
                                          <p:val>
                                            <p:strVal val="#ppt_x"/>
                                          </p:val>
                                        </p:tav>
                                        <p:tav tm="100000">
                                          <p:val>
                                            <p:strVal val="#ppt_x"/>
                                          </p:val>
                                        </p:tav>
                                      </p:tavLst>
                                    </p:anim>
                                    <p:anim calcmode="lin" valueType="num">
                                      <p:cBhvr>
                                        <p:cTn id="19"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3"/>
                                        </p:tgtEl>
                                        <p:attrNameLst>
                                          <p:attrName>style.visibility</p:attrName>
                                        </p:attrNameLst>
                                      </p:cBhvr>
                                      <p:to>
                                        <p:strVal val="visible"/>
                                      </p:to>
                                    </p:set>
                                    <p:anim calcmode="lin" valueType="num">
                                      <p:cBhvr additive="base">
                                        <p:cTn id="24" dur="500" fill="hold"/>
                                        <p:tgtEl>
                                          <p:spTgt spid="53"/>
                                        </p:tgtEl>
                                        <p:attrNameLst>
                                          <p:attrName>ppt_x</p:attrName>
                                        </p:attrNameLst>
                                      </p:cBhvr>
                                      <p:tavLst>
                                        <p:tav tm="0">
                                          <p:val>
                                            <p:strVal val="#ppt_x"/>
                                          </p:val>
                                        </p:tav>
                                        <p:tav tm="100000">
                                          <p:val>
                                            <p:strVal val="#ppt_x"/>
                                          </p:val>
                                        </p:tav>
                                      </p:tavLst>
                                    </p:anim>
                                    <p:anim calcmode="lin" valueType="num">
                                      <p:cBhvr additive="base">
                                        <p:cTn id="25"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barn(inVertical)">
                                      <p:cBhvr>
                                        <p:cTn id="30" dur="500"/>
                                        <p:tgtEl>
                                          <p:spTgt spid="49"/>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arn(inVertical)">
                                      <p:cBhvr>
                                        <p:cTn id="33" dur="500"/>
                                        <p:tgtEl>
                                          <p:spTgt spid="3"/>
                                        </p:tgtEl>
                                      </p:cBhvr>
                                    </p:animEffect>
                                  </p:childTnLst>
                                </p:cTn>
                              </p:par>
                              <p:par>
                                <p:cTn id="34" presetID="16" presetClass="entr" presetSubtype="21" fill="hold"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barn(inVertical)">
                                      <p:cBhvr>
                                        <p:cTn id="36" dur="500"/>
                                        <p:tgtEl>
                                          <p:spTgt spid="37"/>
                                        </p:tgtEl>
                                      </p:cBhvr>
                                    </p:animEffect>
                                  </p:childTnLst>
                                </p:cTn>
                              </p:par>
                              <p:par>
                                <p:cTn id="37" presetID="16" presetClass="entr" presetSubtype="21"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barn(inVertical)">
                                      <p:cBhvr>
                                        <p:cTn id="39" dur="500"/>
                                        <p:tgtEl>
                                          <p:spTgt spid="41"/>
                                        </p:tgtEl>
                                      </p:cBhvr>
                                    </p:animEffect>
                                  </p:childTnLst>
                                </p:cTn>
                              </p:par>
                              <p:par>
                                <p:cTn id="40" presetID="16" presetClass="entr" presetSubtype="21" fill="hold"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barn(inVertical)">
                                      <p:cBhvr>
                                        <p:cTn id="42" dur="500"/>
                                        <p:tgtEl>
                                          <p:spTgt spid="43"/>
                                        </p:tgtEl>
                                      </p:cBhvr>
                                    </p:animEffect>
                                  </p:childTnLst>
                                </p:cTn>
                              </p:par>
                              <p:par>
                                <p:cTn id="43" presetID="16" presetClass="entr" presetSubtype="21"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arn(inVertical)">
                                      <p:cBhvr>
                                        <p:cTn id="45" dur="500"/>
                                        <p:tgtEl>
                                          <p:spTgt spid="18"/>
                                        </p:tgtEl>
                                      </p:cBhvr>
                                    </p:animEffect>
                                  </p:childTnLst>
                                </p:cTn>
                              </p:par>
                              <p:par>
                                <p:cTn id="46" presetID="16" presetClass="entr" presetSubtype="21" fill="hold" nodeType="withEffect">
                                  <p:stCondLst>
                                    <p:cond delay="0"/>
                                  </p:stCondLst>
                                  <p:childTnLst>
                                    <p:set>
                                      <p:cBhvr>
                                        <p:cTn id="47" dur="1" fill="hold">
                                          <p:stCondLst>
                                            <p:cond delay="0"/>
                                          </p:stCondLst>
                                        </p:cTn>
                                        <p:tgtEl>
                                          <p:spTgt spid="52"/>
                                        </p:tgtEl>
                                        <p:attrNameLst>
                                          <p:attrName>style.visibility</p:attrName>
                                        </p:attrNameLst>
                                      </p:cBhvr>
                                      <p:to>
                                        <p:strVal val="visible"/>
                                      </p:to>
                                    </p:set>
                                    <p:animEffect transition="in" filter="barn(inVertical)">
                                      <p:cBhvr>
                                        <p:cTn id="48" dur="500"/>
                                        <p:tgtEl>
                                          <p:spTgt spid="52"/>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barn(inVertical)">
                                      <p:cBhvr>
                                        <p:cTn id="51" dur="500"/>
                                        <p:tgtEl>
                                          <p:spTgt spid="71"/>
                                        </p:tgtEl>
                                      </p:cBhvr>
                                    </p:animEffect>
                                  </p:childTnLst>
                                </p:cTn>
                              </p:par>
                              <p:par>
                                <p:cTn id="52" presetID="16" presetClass="entr" presetSubtype="21" fill="hold" nodeType="withEffect">
                                  <p:stCondLst>
                                    <p:cond delay="0"/>
                                  </p:stCondLst>
                                  <p:childTnLst>
                                    <p:set>
                                      <p:cBhvr>
                                        <p:cTn id="53" dur="1" fill="hold">
                                          <p:stCondLst>
                                            <p:cond delay="0"/>
                                          </p:stCondLst>
                                        </p:cTn>
                                        <p:tgtEl>
                                          <p:spTgt spid="72"/>
                                        </p:tgtEl>
                                        <p:attrNameLst>
                                          <p:attrName>style.visibility</p:attrName>
                                        </p:attrNameLst>
                                      </p:cBhvr>
                                      <p:to>
                                        <p:strVal val="visible"/>
                                      </p:to>
                                    </p:set>
                                    <p:animEffect transition="in" filter="barn(inVertical)">
                                      <p:cBhvr>
                                        <p:cTn id="54" dur="500"/>
                                        <p:tgtEl>
                                          <p:spTgt spid="72"/>
                                        </p:tgtEl>
                                      </p:cBhvr>
                                    </p:animEffect>
                                  </p:childTnLst>
                                </p:cTn>
                              </p:par>
                              <p:par>
                                <p:cTn id="55" presetID="16" presetClass="entr" presetSubtype="21" fill="hold" nodeType="with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barn(inVertical)">
                                      <p:cBhvr>
                                        <p:cTn id="57" dur="500"/>
                                        <p:tgtEl>
                                          <p:spTgt spid="74"/>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78"/>
                                        </p:tgtEl>
                                        <p:attrNameLst>
                                          <p:attrName>style.visibility</p:attrName>
                                        </p:attrNameLst>
                                      </p:cBhvr>
                                      <p:to>
                                        <p:strVal val="visible"/>
                                      </p:to>
                                    </p:set>
                                    <p:animEffect transition="in" filter="barn(inVertical)">
                                      <p:cBhvr>
                                        <p:cTn id="60" dur="500"/>
                                        <p:tgtEl>
                                          <p:spTgt spid="78"/>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80"/>
                                        </p:tgtEl>
                                        <p:attrNameLst>
                                          <p:attrName>style.visibility</p:attrName>
                                        </p:attrNameLst>
                                      </p:cBhvr>
                                      <p:to>
                                        <p:strVal val="visible"/>
                                      </p:to>
                                    </p:set>
                                    <p:animEffect transition="in" filter="barn(inVertical)">
                                      <p:cBhvr>
                                        <p:cTn id="63" dur="500"/>
                                        <p:tgtEl>
                                          <p:spTgt spid="80"/>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81"/>
                                        </p:tgtEl>
                                        <p:attrNameLst>
                                          <p:attrName>style.visibility</p:attrName>
                                        </p:attrNameLst>
                                      </p:cBhvr>
                                      <p:to>
                                        <p:strVal val="visible"/>
                                      </p:to>
                                    </p:set>
                                    <p:animEffect transition="in" filter="barn(inVertical)">
                                      <p:cBhvr>
                                        <p:cTn id="66" dur="500"/>
                                        <p:tgtEl>
                                          <p:spTgt spid="81"/>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82"/>
                                        </p:tgtEl>
                                        <p:attrNameLst>
                                          <p:attrName>style.visibility</p:attrName>
                                        </p:attrNameLst>
                                      </p:cBhvr>
                                      <p:to>
                                        <p:strVal val="visible"/>
                                      </p:to>
                                    </p:set>
                                    <p:animEffect transition="in" filter="barn(inVertical)">
                                      <p:cBhvr>
                                        <p:cTn id="69" dur="500"/>
                                        <p:tgtEl>
                                          <p:spTgt spid="82"/>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barn(inVertical)">
                                      <p:cBhvr>
                                        <p:cTn id="72" dur="500"/>
                                        <p:tgtEl>
                                          <p:spTgt spid="83"/>
                                        </p:tgtEl>
                                      </p:cBhvr>
                                    </p:animEffect>
                                  </p:childTnLst>
                                </p:cTn>
                              </p:par>
                              <p:par>
                                <p:cTn id="73" presetID="16" presetClass="entr" presetSubtype="21" fill="hold" grpId="0" nodeType="with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barn(inVertical)">
                                      <p:cBhvr>
                                        <p:cTn id="75" dur="500"/>
                                        <p:tgtEl>
                                          <p:spTgt spid="84"/>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85"/>
                                        </p:tgtEl>
                                        <p:attrNameLst>
                                          <p:attrName>style.visibility</p:attrName>
                                        </p:attrNameLst>
                                      </p:cBhvr>
                                      <p:to>
                                        <p:strVal val="visible"/>
                                      </p:to>
                                    </p:set>
                                    <p:animEffect transition="in" filter="barn(inVertical)">
                                      <p:cBhvr>
                                        <p:cTn id="78" dur="500"/>
                                        <p:tgtEl>
                                          <p:spTgt spid="85"/>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86"/>
                                        </p:tgtEl>
                                        <p:attrNameLst>
                                          <p:attrName>style.visibility</p:attrName>
                                        </p:attrNameLst>
                                      </p:cBhvr>
                                      <p:to>
                                        <p:strVal val="visible"/>
                                      </p:to>
                                    </p:set>
                                    <p:animEffect transition="in" filter="barn(inVertical)">
                                      <p:cBhvr>
                                        <p:cTn id="81" dur="500"/>
                                        <p:tgtEl>
                                          <p:spTgt spid="86"/>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87"/>
                                        </p:tgtEl>
                                        <p:attrNameLst>
                                          <p:attrName>style.visibility</p:attrName>
                                        </p:attrNameLst>
                                      </p:cBhvr>
                                      <p:to>
                                        <p:strVal val="visible"/>
                                      </p:to>
                                    </p:set>
                                    <p:animEffect transition="in" filter="barn(inVertical)">
                                      <p:cBhvr>
                                        <p:cTn id="84" dur="500"/>
                                        <p:tgtEl>
                                          <p:spTgt spid="87"/>
                                        </p:tgtEl>
                                      </p:cBhvr>
                                    </p:animEffect>
                                  </p:childTnLst>
                                </p:cTn>
                              </p:par>
                              <p:par>
                                <p:cTn id="85" presetID="16" presetClass="entr" presetSubtype="21" fill="hold" grpId="0" nodeType="withEffect">
                                  <p:stCondLst>
                                    <p:cond delay="0"/>
                                  </p:stCondLst>
                                  <p:childTnLst>
                                    <p:set>
                                      <p:cBhvr>
                                        <p:cTn id="86" dur="1" fill="hold">
                                          <p:stCondLst>
                                            <p:cond delay="0"/>
                                          </p:stCondLst>
                                        </p:cTn>
                                        <p:tgtEl>
                                          <p:spTgt spid="88"/>
                                        </p:tgtEl>
                                        <p:attrNameLst>
                                          <p:attrName>style.visibility</p:attrName>
                                        </p:attrNameLst>
                                      </p:cBhvr>
                                      <p:to>
                                        <p:strVal val="visible"/>
                                      </p:to>
                                    </p:set>
                                    <p:animEffect transition="in" filter="barn(inVertical)">
                                      <p:cBhvr>
                                        <p:cTn id="87" dur="500"/>
                                        <p:tgtEl>
                                          <p:spTgt spid="88"/>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89"/>
                                        </p:tgtEl>
                                        <p:attrNameLst>
                                          <p:attrName>style.visibility</p:attrName>
                                        </p:attrNameLst>
                                      </p:cBhvr>
                                      <p:to>
                                        <p:strVal val="visible"/>
                                      </p:to>
                                    </p:set>
                                    <p:animEffect transition="in" filter="barn(inVertical)">
                                      <p:cBhvr>
                                        <p:cTn id="90" dur="500"/>
                                        <p:tgtEl>
                                          <p:spTgt spid="89"/>
                                        </p:tgtEl>
                                      </p:cBhvr>
                                    </p:animEffect>
                                  </p:childTnLst>
                                </p:cTn>
                              </p:par>
                              <p:par>
                                <p:cTn id="91" presetID="16" presetClass="entr" presetSubtype="21" fill="hold" grpId="0" nodeType="withEffect">
                                  <p:stCondLst>
                                    <p:cond delay="0"/>
                                  </p:stCondLst>
                                  <p:childTnLst>
                                    <p:set>
                                      <p:cBhvr>
                                        <p:cTn id="92" dur="1" fill="hold">
                                          <p:stCondLst>
                                            <p:cond delay="0"/>
                                          </p:stCondLst>
                                        </p:cTn>
                                        <p:tgtEl>
                                          <p:spTgt spid="90"/>
                                        </p:tgtEl>
                                        <p:attrNameLst>
                                          <p:attrName>style.visibility</p:attrName>
                                        </p:attrNameLst>
                                      </p:cBhvr>
                                      <p:to>
                                        <p:strVal val="visible"/>
                                      </p:to>
                                    </p:set>
                                    <p:animEffect transition="in" filter="barn(inVertical)">
                                      <p:cBhvr>
                                        <p:cTn id="93" dur="500"/>
                                        <p:tgtEl>
                                          <p:spTgt spid="90"/>
                                        </p:tgtEl>
                                      </p:cBhvr>
                                    </p:animEffect>
                                  </p:childTnLst>
                                </p:cTn>
                              </p:par>
                              <p:par>
                                <p:cTn id="94" presetID="16" presetClass="entr" presetSubtype="21" fill="hold" grpId="0" nodeType="withEffect">
                                  <p:stCondLst>
                                    <p:cond delay="0"/>
                                  </p:stCondLst>
                                  <p:childTnLst>
                                    <p:set>
                                      <p:cBhvr>
                                        <p:cTn id="95" dur="1" fill="hold">
                                          <p:stCondLst>
                                            <p:cond delay="0"/>
                                          </p:stCondLst>
                                        </p:cTn>
                                        <p:tgtEl>
                                          <p:spTgt spid="91"/>
                                        </p:tgtEl>
                                        <p:attrNameLst>
                                          <p:attrName>style.visibility</p:attrName>
                                        </p:attrNameLst>
                                      </p:cBhvr>
                                      <p:to>
                                        <p:strVal val="visible"/>
                                      </p:to>
                                    </p:set>
                                    <p:animEffect transition="in" filter="barn(inVertical)">
                                      <p:cBhvr>
                                        <p:cTn id="96" dur="500"/>
                                        <p:tgtEl>
                                          <p:spTgt spid="91"/>
                                        </p:tgtEl>
                                      </p:cBhvr>
                                    </p:animEffect>
                                  </p:childTnLst>
                                </p:cTn>
                              </p:par>
                              <p:par>
                                <p:cTn id="97" presetID="16" presetClass="entr" presetSubtype="21" fill="hold" grpId="0" nodeType="withEffect">
                                  <p:stCondLst>
                                    <p:cond delay="0"/>
                                  </p:stCondLst>
                                  <p:childTnLst>
                                    <p:set>
                                      <p:cBhvr>
                                        <p:cTn id="98" dur="1" fill="hold">
                                          <p:stCondLst>
                                            <p:cond delay="0"/>
                                          </p:stCondLst>
                                        </p:cTn>
                                        <p:tgtEl>
                                          <p:spTgt spid="92"/>
                                        </p:tgtEl>
                                        <p:attrNameLst>
                                          <p:attrName>style.visibility</p:attrName>
                                        </p:attrNameLst>
                                      </p:cBhvr>
                                      <p:to>
                                        <p:strVal val="visible"/>
                                      </p:to>
                                    </p:set>
                                    <p:animEffect transition="in" filter="barn(inVertical)">
                                      <p:cBhvr>
                                        <p:cTn id="99" dur="500"/>
                                        <p:tgtEl>
                                          <p:spTgt spid="92"/>
                                        </p:tgtEl>
                                      </p:cBhvr>
                                    </p:animEffect>
                                  </p:childTnLst>
                                </p:cTn>
                              </p:par>
                              <p:par>
                                <p:cTn id="100" presetID="16" presetClass="entr" presetSubtype="21" fill="hold" grpId="0" nodeType="withEffect">
                                  <p:stCondLst>
                                    <p:cond delay="0"/>
                                  </p:stCondLst>
                                  <p:childTnLst>
                                    <p:set>
                                      <p:cBhvr>
                                        <p:cTn id="101" dur="1" fill="hold">
                                          <p:stCondLst>
                                            <p:cond delay="0"/>
                                          </p:stCondLst>
                                        </p:cTn>
                                        <p:tgtEl>
                                          <p:spTgt spid="93"/>
                                        </p:tgtEl>
                                        <p:attrNameLst>
                                          <p:attrName>style.visibility</p:attrName>
                                        </p:attrNameLst>
                                      </p:cBhvr>
                                      <p:to>
                                        <p:strVal val="visible"/>
                                      </p:to>
                                    </p:set>
                                    <p:animEffect transition="in" filter="barn(inVertical)">
                                      <p:cBhvr>
                                        <p:cTn id="102" dur="500"/>
                                        <p:tgtEl>
                                          <p:spTgt spid="93"/>
                                        </p:tgtEl>
                                      </p:cBhvr>
                                    </p:animEffect>
                                  </p:childTnLst>
                                </p:cTn>
                              </p:par>
                              <p:par>
                                <p:cTn id="103" presetID="16" presetClass="entr" presetSubtype="21" fill="hold" grpId="0" nodeType="withEffect">
                                  <p:stCondLst>
                                    <p:cond delay="0"/>
                                  </p:stCondLst>
                                  <p:childTnLst>
                                    <p:set>
                                      <p:cBhvr>
                                        <p:cTn id="104" dur="1" fill="hold">
                                          <p:stCondLst>
                                            <p:cond delay="0"/>
                                          </p:stCondLst>
                                        </p:cTn>
                                        <p:tgtEl>
                                          <p:spTgt spid="94"/>
                                        </p:tgtEl>
                                        <p:attrNameLst>
                                          <p:attrName>style.visibility</p:attrName>
                                        </p:attrNameLst>
                                      </p:cBhvr>
                                      <p:to>
                                        <p:strVal val="visible"/>
                                      </p:to>
                                    </p:set>
                                    <p:animEffect transition="in" filter="barn(inVertical)">
                                      <p:cBhvr>
                                        <p:cTn id="105" dur="500"/>
                                        <p:tgtEl>
                                          <p:spTgt spid="94"/>
                                        </p:tgtEl>
                                      </p:cBhvr>
                                    </p:animEffect>
                                  </p:childTnLst>
                                </p:cTn>
                              </p:par>
                              <p:par>
                                <p:cTn id="106" presetID="16" presetClass="entr" presetSubtype="21" fill="hold" nodeType="withEffect">
                                  <p:stCondLst>
                                    <p:cond delay="0"/>
                                  </p:stCondLst>
                                  <p:childTnLst>
                                    <p:set>
                                      <p:cBhvr>
                                        <p:cTn id="107" dur="1" fill="hold">
                                          <p:stCondLst>
                                            <p:cond delay="0"/>
                                          </p:stCondLst>
                                        </p:cTn>
                                        <p:tgtEl>
                                          <p:spTgt spid="97"/>
                                        </p:tgtEl>
                                        <p:attrNameLst>
                                          <p:attrName>style.visibility</p:attrName>
                                        </p:attrNameLst>
                                      </p:cBhvr>
                                      <p:to>
                                        <p:strVal val="visible"/>
                                      </p:to>
                                    </p:set>
                                    <p:animEffect transition="in" filter="barn(inVertical)">
                                      <p:cBhvr>
                                        <p:cTn id="108" dur="500"/>
                                        <p:tgtEl>
                                          <p:spTgt spid="97"/>
                                        </p:tgtEl>
                                      </p:cBhvr>
                                    </p:animEffect>
                                  </p:childTnLst>
                                </p:cTn>
                              </p:par>
                              <p:par>
                                <p:cTn id="109" presetID="16" presetClass="entr" presetSubtype="21" fill="hold" nodeType="withEffect">
                                  <p:stCondLst>
                                    <p:cond delay="0"/>
                                  </p:stCondLst>
                                  <p:childTnLst>
                                    <p:set>
                                      <p:cBhvr>
                                        <p:cTn id="110" dur="1" fill="hold">
                                          <p:stCondLst>
                                            <p:cond delay="0"/>
                                          </p:stCondLst>
                                        </p:cTn>
                                        <p:tgtEl>
                                          <p:spTgt spid="100"/>
                                        </p:tgtEl>
                                        <p:attrNameLst>
                                          <p:attrName>style.visibility</p:attrName>
                                        </p:attrNameLst>
                                      </p:cBhvr>
                                      <p:to>
                                        <p:strVal val="visible"/>
                                      </p:to>
                                    </p:set>
                                    <p:animEffect transition="in" filter="barn(inVertical)">
                                      <p:cBhvr>
                                        <p:cTn id="111" dur="500"/>
                                        <p:tgtEl>
                                          <p:spTgt spid="100"/>
                                        </p:tgtEl>
                                      </p:cBhvr>
                                    </p:animEffect>
                                  </p:childTnLst>
                                </p:cTn>
                              </p:par>
                              <p:par>
                                <p:cTn id="112" presetID="16" presetClass="entr" presetSubtype="21" fill="hold" nodeType="withEffect">
                                  <p:stCondLst>
                                    <p:cond delay="0"/>
                                  </p:stCondLst>
                                  <p:childTnLst>
                                    <p:set>
                                      <p:cBhvr>
                                        <p:cTn id="113" dur="1" fill="hold">
                                          <p:stCondLst>
                                            <p:cond delay="0"/>
                                          </p:stCondLst>
                                        </p:cTn>
                                        <p:tgtEl>
                                          <p:spTgt spid="101"/>
                                        </p:tgtEl>
                                        <p:attrNameLst>
                                          <p:attrName>style.visibility</p:attrName>
                                        </p:attrNameLst>
                                      </p:cBhvr>
                                      <p:to>
                                        <p:strVal val="visible"/>
                                      </p:to>
                                    </p:set>
                                    <p:animEffect transition="in" filter="barn(inVertical)">
                                      <p:cBhvr>
                                        <p:cTn id="114" dur="500"/>
                                        <p:tgtEl>
                                          <p:spTgt spid="101"/>
                                        </p:tgtEl>
                                      </p:cBhvr>
                                    </p:animEffect>
                                  </p:childTnLst>
                                </p:cTn>
                              </p:par>
                              <p:par>
                                <p:cTn id="115" presetID="16" presetClass="entr" presetSubtype="21" fill="hold" nodeType="withEffect">
                                  <p:stCondLst>
                                    <p:cond delay="0"/>
                                  </p:stCondLst>
                                  <p:childTnLst>
                                    <p:set>
                                      <p:cBhvr>
                                        <p:cTn id="116" dur="1" fill="hold">
                                          <p:stCondLst>
                                            <p:cond delay="0"/>
                                          </p:stCondLst>
                                        </p:cTn>
                                        <p:tgtEl>
                                          <p:spTgt spid="102"/>
                                        </p:tgtEl>
                                        <p:attrNameLst>
                                          <p:attrName>style.visibility</p:attrName>
                                        </p:attrNameLst>
                                      </p:cBhvr>
                                      <p:to>
                                        <p:strVal val="visible"/>
                                      </p:to>
                                    </p:set>
                                    <p:animEffect transition="in" filter="barn(inVertical)">
                                      <p:cBhvr>
                                        <p:cTn id="117" dur="500"/>
                                        <p:tgtEl>
                                          <p:spTgt spid="102"/>
                                        </p:tgtEl>
                                      </p:cBhvr>
                                    </p:animEffect>
                                  </p:childTnLst>
                                </p:cTn>
                              </p:par>
                              <p:par>
                                <p:cTn id="118" presetID="16" presetClass="entr" presetSubtype="21" fill="hold" nodeType="withEffect">
                                  <p:stCondLst>
                                    <p:cond delay="0"/>
                                  </p:stCondLst>
                                  <p:childTnLst>
                                    <p:set>
                                      <p:cBhvr>
                                        <p:cTn id="119" dur="1" fill="hold">
                                          <p:stCondLst>
                                            <p:cond delay="0"/>
                                          </p:stCondLst>
                                        </p:cTn>
                                        <p:tgtEl>
                                          <p:spTgt spid="103"/>
                                        </p:tgtEl>
                                        <p:attrNameLst>
                                          <p:attrName>style.visibility</p:attrName>
                                        </p:attrNameLst>
                                      </p:cBhvr>
                                      <p:to>
                                        <p:strVal val="visible"/>
                                      </p:to>
                                    </p:set>
                                    <p:animEffect transition="in" filter="barn(inVertical)">
                                      <p:cBhvr>
                                        <p:cTn id="120" dur="500"/>
                                        <p:tgtEl>
                                          <p:spTgt spid="103"/>
                                        </p:tgtEl>
                                      </p:cBhvr>
                                    </p:animEffect>
                                  </p:childTnLst>
                                </p:cTn>
                              </p:par>
                              <p:par>
                                <p:cTn id="121" presetID="16" presetClass="entr" presetSubtype="21" fill="hold" nodeType="withEffect">
                                  <p:stCondLst>
                                    <p:cond delay="0"/>
                                  </p:stCondLst>
                                  <p:childTnLst>
                                    <p:set>
                                      <p:cBhvr>
                                        <p:cTn id="122" dur="1" fill="hold">
                                          <p:stCondLst>
                                            <p:cond delay="0"/>
                                          </p:stCondLst>
                                        </p:cTn>
                                        <p:tgtEl>
                                          <p:spTgt spid="104"/>
                                        </p:tgtEl>
                                        <p:attrNameLst>
                                          <p:attrName>style.visibility</p:attrName>
                                        </p:attrNameLst>
                                      </p:cBhvr>
                                      <p:to>
                                        <p:strVal val="visible"/>
                                      </p:to>
                                    </p:set>
                                    <p:animEffect transition="in" filter="barn(inVertical)">
                                      <p:cBhvr>
                                        <p:cTn id="123" dur="500"/>
                                        <p:tgtEl>
                                          <p:spTgt spid="104"/>
                                        </p:tgtEl>
                                      </p:cBhvr>
                                    </p:animEffect>
                                  </p:childTnLst>
                                </p:cTn>
                              </p:par>
                              <p:par>
                                <p:cTn id="124" presetID="16" presetClass="entr" presetSubtype="21" fill="hold" nodeType="withEffect">
                                  <p:stCondLst>
                                    <p:cond delay="0"/>
                                  </p:stCondLst>
                                  <p:childTnLst>
                                    <p:set>
                                      <p:cBhvr>
                                        <p:cTn id="125" dur="1" fill="hold">
                                          <p:stCondLst>
                                            <p:cond delay="0"/>
                                          </p:stCondLst>
                                        </p:cTn>
                                        <p:tgtEl>
                                          <p:spTgt spid="79"/>
                                        </p:tgtEl>
                                        <p:attrNameLst>
                                          <p:attrName>style.visibility</p:attrName>
                                        </p:attrNameLst>
                                      </p:cBhvr>
                                      <p:to>
                                        <p:strVal val="visible"/>
                                      </p:to>
                                    </p:set>
                                    <p:animEffect transition="in" filter="barn(inVertical)">
                                      <p:cBhvr>
                                        <p:cTn id="126" dur="500"/>
                                        <p:tgtEl>
                                          <p:spTgt spid="79"/>
                                        </p:tgtEl>
                                      </p:cBhvr>
                                    </p:animEffect>
                                  </p:childTnLst>
                                </p:cTn>
                              </p:par>
                              <p:par>
                                <p:cTn id="127" presetID="16" presetClass="entr" presetSubtype="21" fill="hold" nodeType="withEffect">
                                  <p:stCondLst>
                                    <p:cond delay="0"/>
                                  </p:stCondLst>
                                  <p:childTnLst>
                                    <p:set>
                                      <p:cBhvr>
                                        <p:cTn id="128" dur="1" fill="hold">
                                          <p:stCondLst>
                                            <p:cond delay="0"/>
                                          </p:stCondLst>
                                        </p:cTn>
                                        <p:tgtEl>
                                          <p:spTgt spid="107"/>
                                        </p:tgtEl>
                                        <p:attrNameLst>
                                          <p:attrName>style.visibility</p:attrName>
                                        </p:attrNameLst>
                                      </p:cBhvr>
                                      <p:to>
                                        <p:strVal val="visible"/>
                                      </p:to>
                                    </p:set>
                                    <p:animEffect transition="in" filter="barn(inVertical)">
                                      <p:cBhvr>
                                        <p:cTn id="129" dur="500"/>
                                        <p:tgtEl>
                                          <p:spTgt spid="107"/>
                                        </p:tgtEl>
                                      </p:cBhvr>
                                    </p:animEffect>
                                  </p:childTnLst>
                                </p:cTn>
                              </p:par>
                              <p:par>
                                <p:cTn id="130" presetID="16" presetClass="entr" presetSubtype="21" fill="hold" nodeType="withEffect">
                                  <p:stCondLst>
                                    <p:cond delay="0"/>
                                  </p:stCondLst>
                                  <p:childTnLst>
                                    <p:set>
                                      <p:cBhvr>
                                        <p:cTn id="131" dur="1" fill="hold">
                                          <p:stCondLst>
                                            <p:cond delay="0"/>
                                          </p:stCondLst>
                                        </p:cTn>
                                        <p:tgtEl>
                                          <p:spTgt spid="108"/>
                                        </p:tgtEl>
                                        <p:attrNameLst>
                                          <p:attrName>style.visibility</p:attrName>
                                        </p:attrNameLst>
                                      </p:cBhvr>
                                      <p:to>
                                        <p:strVal val="visible"/>
                                      </p:to>
                                    </p:set>
                                    <p:animEffect transition="in" filter="barn(inVertical)">
                                      <p:cBhvr>
                                        <p:cTn id="132" dur="500"/>
                                        <p:tgtEl>
                                          <p:spTgt spid="108"/>
                                        </p:tgtEl>
                                      </p:cBhvr>
                                    </p:animEffect>
                                  </p:childTnLst>
                                </p:cTn>
                              </p:par>
                              <p:par>
                                <p:cTn id="133" presetID="16" presetClass="entr" presetSubtype="21" fill="hold" nodeType="withEffect">
                                  <p:stCondLst>
                                    <p:cond delay="0"/>
                                  </p:stCondLst>
                                  <p:childTnLst>
                                    <p:set>
                                      <p:cBhvr>
                                        <p:cTn id="134" dur="1" fill="hold">
                                          <p:stCondLst>
                                            <p:cond delay="0"/>
                                          </p:stCondLst>
                                        </p:cTn>
                                        <p:tgtEl>
                                          <p:spTgt spid="109"/>
                                        </p:tgtEl>
                                        <p:attrNameLst>
                                          <p:attrName>style.visibility</p:attrName>
                                        </p:attrNameLst>
                                      </p:cBhvr>
                                      <p:to>
                                        <p:strVal val="visible"/>
                                      </p:to>
                                    </p:set>
                                    <p:animEffect transition="in" filter="barn(inVertical)">
                                      <p:cBhvr>
                                        <p:cTn id="135" dur="500"/>
                                        <p:tgtEl>
                                          <p:spTgt spid="109"/>
                                        </p:tgtEl>
                                      </p:cBhvr>
                                    </p:animEffect>
                                  </p:childTnLst>
                                </p:cTn>
                              </p:par>
                              <p:par>
                                <p:cTn id="136" presetID="16" presetClass="entr" presetSubtype="21" fill="hold" nodeType="withEffect">
                                  <p:stCondLst>
                                    <p:cond delay="0"/>
                                  </p:stCondLst>
                                  <p:childTnLst>
                                    <p:set>
                                      <p:cBhvr>
                                        <p:cTn id="137" dur="1" fill="hold">
                                          <p:stCondLst>
                                            <p:cond delay="0"/>
                                          </p:stCondLst>
                                        </p:cTn>
                                        <p:tgtEl>
                                          <p:spTgt spid="110"/>
                                        </p:tgtEl>
                                        <p:attrNameLst>
                                          <p:attrName>style.visibility</p:attrName>
                                        </p:attrNameLst>
                                      </p:cBhvr>
                                      <p:to>
                                        <p:strVal val="visible"/>
                                      </p:to>
                                    </p:set>
                                    <p:animEffect transition="in" filter="barn(inVertical)">
                                      <p:cBhvr>
                                        <p:cTn id="138" dur="500"/>
                                        <p:tgtEl>
                                          <p:spTgt spid="110"/>
                                        </p:tgtEl>
                                      </p:cBhvr>
                                    </p:animEffect>
                                  </p:childTnLst>
                                </p:cTn>
                              </p:par>
                              <p:par>
                                <p:cTn id="139" presetID="16" presetClass="entr" presetSubtype="21" fill="hold" nodeType="withEffect">
                                  <p:stCondLst>
                                    <p:cond delay="0"/>
                                  </p:stCondLst>
                                  <p:childTnLst>
                                    <p:set>
                                      <p:cBhvr>
                                        <p:cTn id="140" dur="1" fill="hold">
                                          <p:stCondLst>
                                            <p:cond delay="0"/>
                                          </p:stCondLst>
                                        </p:cTn>
                                        <p:tgtEl>
                                          <p:spTgt spid="111"/>
                                        </p:tgtEl>
                                        <p:attrNameLst>
                                          <p:attrName>style.visibility</p:attrName>
                                        </p:attrNameLst>
                                      </p:cBhvr>
                                      <p:to>
                                        <p:strVal val="visible"/>
                                      </p:to>
                                    </p:set>
                                    <p:animEffect transition="in" filter="barn(inVertical)">
                                      <p:cBhvr>
                                        <p:cTn id="141" dur="500"/>
                                        <p:tgtEl>
                                          <p:spTgt spid="111"/>
                                        </p:tgtEl>
                                      </p:cBhvr>
                                    </p:animEffect>
                                  </p:childTnLst>
                                </p:cTn>
                              </p:par>
                              <p:par>
                                <p:cTn id="142" presetID="16" presetClass="entr" presetSubtype="21" fill="hold" nodeType="withEffect">
                                  <p:stCondLst>
                                    <p:cond delay="0"/>
                                  </p:stCondLst>
                                  <p:childTnLst>
                                    <p:set>
                                      <p:cBhvr>
                                        <p:cTn id="143" dur="1" fill="hold">
                                          <p:stCondLst>
                                            <p:cond delay="0"/>
                                          </p:stCondLst>
                                        </p:cTn>
                                        <p:tgtEl>
                                          <p:spTgt spid="98"/>
                                        </p:tgtEl>
                                        <p:attrNameLst>
                                          <p:attrName>style.visibility</p:attrName>
                                        </p:attrNameLst>
                                      </p:cBhvr>
                                      <p:to>
                                        <p:strVal val="visible"/>
                                      </p:to>
                                    </p:set>
                                    <p:animEffect transition="in" filter="barn(inVertical)">
                                      <p:cBhvr>
                                        <p:cTn id="144" dur="500"/>
                                        <p:tgtEl>
                                          <p:spTgt spid="98"/>
                                        </p:tgtEl>
                                      </p:cBhvr>
                                    </p:animEffect>
                                  </p:childTnLst>
                                </p:cTn>
                              </p:par>
                              <p:par>
                                <p:cTn id="145" presetID="16" presetClass="entr" presetSubtype="21" fill="hold" nodeType="withEffect">
                                  <p:stCondLst>
                                    <p:cond delay="0"/>
                                  </p:stCondLst>
                                  <p:childTnLst>
                                    <p:set>
                                      <p:cBhvr>
                                        <p:cTn id="146" dur="1" fill="hold">
                                          <p:stCondLst>
                                            <p:cond delay="0"/>
                                          </p:stCondLst>
                                        </p:cTn>
                                        <p:tgtEl>
                                          <p:spTgt spid="115"/>
                                        </p:tgtEl>
                                        <p:attrNameLst>
                                          <p:attrName>style.visibility</p:attrName>
                                        </p:attrNameLst>
                                      </p:cBhvr>
                                      <p:to>
                                        <p:strVal val="visible"/>
                                      </p:to>
                                    </p:set>
                                    <p:animEffect transition="in" filter="barn(inVertical)">
                                      <p:cBhvr>
                                        <p:cTn id="147" dur="500"/>
                                        <p:tgtEl>
                                          <p:spTgt spid="115"/>
                                        </p:tgtEl>
                                      </p:cBhvr>
                                    </p:animEffect>
                                  </p:childTnLst>
                                </p:cTn>
                              </p:par>
                              <p:par>
                                <p:cTn id="148" presetID="16" presetClass="entr" presetSubtype="21" fill="hold" nodeType="withEffect">
                                  <p:stCondLst>
                                    <p:cond delay="0"/>
                                  </p:stCondLst>
                                  <p:childTnLst>
                                    <p:set>
                                      <p:cBhvr>
                                        <p:cTn id="149" dur="1" fill="hold">
                                          <p:stCondLst>
                                            <p:cond delay="0"/>
                                          </p:stCondLst>
                                        </p:cTn>
                                        <p:tgtEl>
                                          <p:spTgt spid="118"/>
                                        </p:tgtEl>
                                        <p:attrNameLst>
                                          <p:attrName>style.visibility</p:attrName>
                                        </p:attrNameLst>
                                      </p:cBhvr>
                                      <p:to>
                                        <p:strVal val="visible"/>
                                      </p:to>
                                    </p:set>
                                    <p:animEffect transition="in" filter="barn(inVertical)">
                                      <p:cBhvr>
                                        <p:cTn id="150" dur="500"/>
                                        <p:tgtEl>
                                          <p:spTgt spid="118"/>
                                        </p:tgtEl>
                                      </p:cBhvr>
                                    </p:animEffect>
                                  </p:childTnLst>
                                </p:cTn>
                              </p:par>
                              <p:par>
                                <p:cTn id="151" presetID="16" presetClass="entr" presetSubtype="21" fill="hold" nodeType="withEffect">
                                  <p:stCondLst>
                                    <p:cond delay="0"/>
                                  </p:stCondLst>
                                  <p:childTnLst>
                                    <p:set>
                                      <p:cBhvr>
                                        <p:cTn id="152" dur="1" fill="hold">
                                          <p:stCondLst>
                                            <p:cond delay="0"/>
                                          </p:stCondLst>
                                        </p:cTn>
                                        <p:tgtEl>
                                          <p:spTgt spid="121"/>
                                        </p:tgtEl>
                                        <p:attrNameLst>
                                          <p:attrName>style.visibility</p:attrName>
                                        </p:attrNameLst>
                                      </p:cBhvr>
                                      <p:to>
                                        <p:strVal val="visible"/>
                                      </p:to>
                                    </p:set>
                                    <p:animEffect transition="in" filter="barn(inVertical)">
                                      <p:cBhvr>
                                        <p:cTn id="153" dur="500"/>
                                        <p:tgtEl>
                                          <p:spTgt spid="121"/>
                                        </p:tgtEl>
                                      </p:cBhvr>
                                    </p:animEffect>
                                  </p:childTnLst>
                                </p:cTn>
                              </p:par>
                              <p:par>
                                <p:cTn id="154" presetID="16" presetClass="entr" presetSubtype="21" fill="hold" grpId="0" nodeType="withEffect">
                                  <p:stCondLst>
                                    <p:cond delay="0"/>
                                  </p:stCondLst>
                                  <p:childTnLst>
                                    <p:set>
                                      <p:cBhvr>
                                        <p:cTn id="155" dur="1" fill="hold">
                                          <p:stCondLst>
                                            <p:cond delay="0"/>
                                          </p:stCondLst>
                                        </p:cTn>
                                        <p:tgtEl>
                                          <p:spTgt spid="124"/>
                                        </p:tgtEl>
                                        <p:attrNameLst>
                                          <p:attrName>style.visibility</p:attrName>
                                        </p:attrNameLst>
                                      </p:cBhvr>
                                      <p:to>
                                        <p:strVal val="visible"/>
                                      </p:to>
                                    </p:set>
                                    <p:animEffect transition="in" filter="barn(inVertical)">
                                      <p:cBhvr>
                                        <p:cTn id="156" dur="500"/>
                                        <p:tgtEl>
                                          <p:spTgt spid="124"/>
                                        </p:tgtEl>
                                      </p:cBhvr>
                                    </p:animEffect>
                                  </p:childTnLst>
                                </p:cTn>
                              </p:par>
                              <p:par>
                                <p:cTn id="157" presetID="16" presetClass="entr" presetSubtype="21" fill="hold" grpId="0" nodeType="withEffect">
                                  <p:stCondLst>
                                    <p:cond delay="0"/>
                                  </p:stCondLst>
                                  <p:childTnLst>
                                    <p:set>
                                      <p:cBhvr>
                                        <p:cTn id="158" dur="1" fill="hold">
                                          <p:stCondLst>
                                            <p:cond delay="0"/>
                                          </p:stCondLst>
                                        </p:cTn>
                                        <p:tgtEl>
                                          <p:spTgt spid="125"/>
                                        </p:tgtEl>
                                        <p:attrNameLst>
                                          <p:attrName>style.visibility</p:attrName>
                                        </p:attrNameLst>
                                      </p:cBhvr>
                                      <p:to>
                                        <p:strVal val="visible"/>
                                      </p:to>
                                    </p:set>
                                    <p:animEffect transition="in" filter="barn(inVertical)">
                                      <p:cBhvr>
                                        <p:cTn id="159" dur="500"/>
                                        <p:tgtEl>
                                          <p:spTgt spid="125"/>
                                        </p:tgtEl>
                                      </p:cBhvr>
                                    </p:animEffect>
                                  </p:childTnLst>
                                </p:cTn>
                              </p:par>
                              <p:par>
                                <p:cTn id="160" presetID="16" presetClass="entr" presetSubtype="21" fill="hold" nodeType="withEffect">
                                  <p:stCondLst>
                                    <p:cond delay="0"/>
                                  </p:stCondLst>
                                  <p:childTnLst>
                                    <p:set>
                                      <p:cBhvr>
                                        <p:cTn id="161" dur="1" fill="hold">
                                          <p:stCondLst>
                                            <p:cond delay="0"/>
                                          </p:stCondLst>
                                        </p:cTn>
                                        <p:tgtEl>
                                          <p:spTgt spid="126"/>
                                        </p:tgtEl>
                                        <p:attrNameLst>
                                          <p:attrName>style.visibility</p:attrName>
                                        </p:attrNameLst>
                                      </p:cBhvr>
                                      <p:to>
                                        <p:strVal val="visible"/>
                                      </p:to>
                                    </p:set>
                                    <p:animEffect transition="in" filter="barn(inVertical)">
                                      <p:cBhvr>
                                        <p:cTn id="162" dur="500"/>
                                        <p:tgtEl>
                                          <p:spTgt spid="126"/>
                                        </p:tgtEl>
                                      </p:cBhvr>
                                    </p:animEffect>
                                  </p:childTnLst>
                                </p:cTn>
                              </p:par>
                              <p:par>
                                <p:cTn id="163" presetID="16" presetClass="entr" presetSubtype="21" fill="hold" nodeType="withEffect">
                                  <p:stCondLst>
                                    <p:cond delay="0"/>
                                  </p:stCondLst>
                                  <p:childTnLst>
                                    <p:set>
                                      <p:cBhvr>
                                        <p:cTn id="164" dur="1" fill="hold">
                                          <p:stCondLst>
                                            <p:cond delay="0"/>
                                          </p:stCondLst>
                                        </p:cTn>
                                        <p:tgtEl>
                                          <p:spTgt spid="131"/>
                                        </p:tgtEl>
                                        <p:attrNameLst>
                                          <p:attrName>style.visibility</p:attrName>
                                        </p:attrNameLst>
                                      </p:cBhvr>
                                      <p:to>
                                        <p:strVal val="visible"/>
                                      </p:to>
                                    </p:set>
                                    <p:animEffect transition="in" filter="barn(inVertical)">
                                      <p:cBhvr>
                                        <p:cTn id="165" dur="500"/>
                                        <p:tgtEl>
                                          <p:spTgt spid="131"/>
                                        </p:tgtEl>
                                      </p:cBhvr>
                                    </p:animEffect>
                                  </p:childTnLst>
                                </p:cTn>
                              </p:par>
                              <p:par>
                                <p:cTn id="166" presetID="16" presetClass="entr" presetSubtype="21" fill="hold" nodeType="withEffect">
                                  <p:stCondLst>
                                    <p:cond delay="0"/>
                                  </p:stCondLst>
                                  <p:childTnLst>
                                    <p:set>
                                      <p:cBhvr>
                                        <p:cTn id="167" dur="1" fill="hold">
                                          <p:stCondLst>
                                            <p:cond delay="0"/>
                                          </p:stCondLst>
                                        </p:cTn>
                                        <p:tgtEl>
                                          <p:spTgt spid="134"/>
                                        </p:tgtEl>
                                        <p:attrNameLst>
                                          <p:attrName>style.visibility</p:attrName>
                                        </p:attrNameLst>
                                      </p:cBhvr>
                                      <p:to>
                                        <p:strVal val="visible"/>
                                      </p:to>
                                    </p:set>
                                    <p:animEffect transition="in" filter="barn(inVertical)">
                                      <p:cBhvr>
                                        <p:cTn id="168" dur="500"/>
                                        <p:tgtEl>
                                          <p:spTgt spid="134"/>
                                        </p:tgtEl>
                                      </p:cBhvr>
                                    </p:animEffect>
                                  </p:childTnLst>
                                </p:cTn>
                              </p:par>
                              <p:par>
                                <p:cTn id="169" presetID="16" presetClass="entr" presetSubtype="21" fill="hold" nodeType="withEffect">
                                  <p:stCondLst>
                                    <p:cond delay="0"/>
                                  </p:stCondLst>
                                  <p:childTnLst>
                                    <p:set>
                                      <p:cBhvr>
                                        <p:cTn id="170" dur="1" fill="hold">
                                          <p:stCondLst>
                                            <p:cond delay="0"/>
                                          </p:stCondLst>
                                        </p:cTn>
                                        <p:tgtEl>
                                          <p:spTgt spid="136"/>
                                        </p:tgtEl>
                                        <p:attrNameLst>
                                          <p:attrName>style.visibility</p:attrName>
                                        </p:attrNameLst>
                                      </p:cBhvr>
                                      <p:to>
                                        <p:strVal val="visible"/>
                                      </p:to>
                                    </p:set>
                                    <p:animEffect transition="in" filter="barn(inVertical)">
                                      <p:cBhvr>
                                        <p:cTn id="171" dur="500"/>
                                        <p:tgtEl>
                                          <p:spTgt spid="136"/>
                                        </p:tgtEl>
                                      </p:cBhvr>
                                    </p:animEffect>
                                  </p:childTnLst>
                                </p:cTn>
                              </p:par>
                              <p:par>
                                <p:cTn id="172" presetID="16" presetClass="entr" presetSubtype="21" fill="hold" nodeType="withEffect">
                                  <p:stCondLst>
                                    <p:cond delay="0"/>
                                  </p:stCondLst>
                                  <p:childTnLst>
                                    <p:set>
                                      <p:cBhvr>
                                        <p:cTn id="173" dur="1" fill="hold">
                                          <p:stCondLst>
                                            <p:cond delay="0"/>
                                          </p:stCondLst>
                                        </p:cTn>
                                        <p:tgtEl>
                                          <p:spTgt spid="139"/>
                                        </p:tgtEl>
                                        <p:attrNameLst>
                                          <p:attrName>style.visibility</p:attrName>
                                        </p:attrNameLst>
                                      </p:cBhvr>
                                      <p:to>
                                        <p:strVal val="visible"/>
                                      </p:to>
                                    </p:set>
                                    <p:animEffect transition="in" filter="barn(inVertical)">
                                      <p:cBhvr>
                                        <p:cTn id="174" dur="500"/>
                                        <p:tgtEl>
                                          <p:spTgt spid="139"/>
                                        </p:tgtEl>
                                      </p:cBhvr>
                                    </p:animEffect>
                                  </p:childTnLst>
                                </p:cTn>
                              </p:par>
                              <p:par>
                                <p:cTn id="175" presetID="16" presetClass="entr" presetSubtype="21" fill="hold" nodeType="withEffect">
                                  <p:stCondLst>
                                    <p:cond delay="0"/>
                                  </p:stCondLst>
                                  <p:childTnLst>
                                    <p:set>
                                      <p:cBhvr>
                                        <p:cTn id="176" dur="1" fill="hold">
                                          <p:stCondLst>
                                            <p:cond delay="0"/>
                                          </p:stCondLst>
                                        </p:cTn>
                                        <p:tgtEl>
                                          <p:spTgt spid="141"/>
                                        </p:tgtEl>
                                        <p:attrNameLst>
                                          <p:attrName>style.visibility</p:attrName>
                                        </p:attrNameLst>
                                      </p:cBhvr>
                                      <p:to>
                                        <p:strVal val="visible"/>
                                      </p:to>
                                    </p:set>
                                    <p:animEffect transition="in" filter="barn(inVertical)">
                                      <p:cBhvr>
                                        <p:cTn id="177" dur="500"/>
                                        <p:tgtEl>
                                          <p:spTgt spid="141"/>
                                        </p:tgtEl>
                                      </p:cBhvr>
                                    </p:animEffect>
                                  </p:childTnLst>
                                </p:cTn>
                              </p:par>
                              <p:par>
                                <p:cTn id="178" presetID="14" presetClass="entr" presetSubtype="10" fill="hold" nodeType="withEffect">
                                  <p:stCondLst>
                                    <p:cond delay="0"/>
                                  </p:stCondLst>
                                  <p:childTnLst>
                                    <p:set>
                                      <p:cBhvr>
                                        <p:cTn id="179" dur="1" fill="hold">
                                          <p:stCondLst>
                                            <p:cond delay="0"/>
                                          </p:stCondLst>
                                        </p:cTn>
                                        <p:tgtEl>
                                          <p:spTgt spid="95"/>
                                        </p:tgtEl>
                                        <p:attrNameLst>
                                          <p:attrName>style.visibility</p:attrName>
                                        </p:attrNameLst>
                                      </p:cBhvr>
                                      <p:to>
                                        <p:strVal val="visible"/>
                                      </p:to>
                                    </p:set>
                                    <p:animEffect transition="in" filter="randombar(horizontal)">
                                      <p:cBhvr>
                                        <p:cTn id="180" dur="500"/>
                                        <p:tgtEl>
                                          <p:spTgt spid="95"/>
                                        </p:tgtEl>
                                      </p:cBhvr>
                                    </p:animEffect>
                                  </p:childTnLst>
                                </p:cTn>
                              </p:par>
                            </p:childTnLst>
                          </p:cTn>
                        </p:par>
                      </p:childTnLst>
                    </p:cTn>
                  </p:par>
                  <p:par>
                    <p:cTn id="181" fill="hold">
                      <p:stCondLst>
                        <p:cond delay="indefinite"/>
                      </p:stCondLst>
                      <p:childTnLst>
                        <p:par>
                          <p:cTn id="182" fill="hold">
                            <p:stCondLst>
                              <p:cond delay="0"/>
                            </p:stCondLst>
                            <p:childTnLst>
                              <p:par>
                                <p:cTn id="183" presetID="14" presetClass="entr" presetSubtype="10" fill="hold" grpId="0" nodeType="clickEffect">
                                  <p:stCondLst>
                                    <p:cond delay="0"/>
                                  </p:stCondLst>
                                  <p:childTnLst>
                                    <p:set>
                                      <p:cBhvr>
                                        <p:cTn id="184" dur="1" fill="hold">
                                          <p:stCondLst>
                                            <p:cond delay="0"/>
                                          </p:stCondLst>
                                        </p:cTn>
                                        <p:tgtEl>
                                          <p:spTgt spid="137"/>
                                        </p:tgtEl>
                                        <p:attrNameLst>
                                          <p:attrName>style.visibility</p:attrName>
                                        </p:attrNameLst>
                                      </p:cBhvr>
                                      <p:to>
                                        <p:strVal val="visible"/>
                                      </p:to>
                                    </p:set>
                                    <p:animEffect transition="in" filter="randombar(horizontal)">
                                      <p:cBhvr>
                                        <p:cTn id="185" dur="500"/>
                                        <p:tgtEl>
                                          <p:spTgt spid="137"/>
                                        </p:tgtEl>
                                      </p:cBhvr>
                                    </p:animEffect>
                                  </p:childTnLst>
                                </p:cTn>
                              </p:par>
                              <p:par>
                                <p:cTn id="186" presetID="14" presetClass="entr" presetSubtype="10" fill="hold" grpId="0" nodeType="withEffect">
                                  <p:stCondLst>
                                    <p:cond delay="0"/>
                                  </p:stCondLst>
                                  <p:childTnLst>
                                    <p:set>
                                      <p:cBhvr>
                                        <p:cTn id="187" dur="1" fill="hold">
                                          <p:stCondLst>
                                            <p:cond delay="0"/>
                                          </p:stCondLst>
                                        </p:cTn>
                                        <p:tgtEl>
                                          <p:spTgt spid="145"/>
                                        </p:tgtEl>
                                        <p:attrNameLst>
                                          <p:attrName>style.visibility</p:attrName>
                                        </p:attrNameLst>
                                      </p:cBhvr>
                                      <p:to>
                                        <p:strVal val="visible"/>
                                      </p:to>
                                    </p:set>
                                    <p:animEffect transition="in" filter="randombar(horizontal)">
                                      <p:cBhvr>
                                        <p:cTn id="188" dur="500"/>
                                        <p:tgtEl>
                                          <p:spTgt spid="145"/>
                                        </p:tgtEl>
                                      </p:cBhvr>
                                    </p:animEffect>
                                  </p:childTnLst>
                                </p:cTn>
                              </p:par>
                              <p:par>
                                <p:cTn id="189" presetID="14" presetClass="entr" presetSubtype="10" fill="hold" grpId="0" nodeType="withEffect">
                                  <p:stCondLst>
                                    <p:cond delay="0"/>
                                  </p:stCondLst>
                                  <p:childTnLst>
                                    <p:set>
                                      <p:cBhvr>
                                        <p:cTn id="190" dur="1" fill="hold">
                                          <p:stCondLst>
                                            <p:cond delay="0"/>
                                          </p:stCondLst>
                                        </p:cTn>
                                        <p:tgtEl>
                                          <p:spTgt spid="146"/>
                                        </p:tgtEl>
                                        <p:attrNameLst>
                                          <p:attrName>style.visibility</p:attrName>
                                        </p:attrNameLst>
                                      </p:cBhvr>
                                      <p:to>
                                        <p:strVal val="visible"/>
                                      </p:to>
                                    </p:set>
                                    <p:animEffect transition="in" filter="randombar(horizontal)">
                                      <p:cBhvr>
                                        <p:cTn id="191" dur="500"/>
                                        <p:tgtEl>
                                          <p:spTgt spid="146"/>
                                        </p:tgtEl>
                                      </p:cBhvr>
                                    </p:animEffect>
                                  </p:childTnLst>
                                </p:cTn>
                              </p:par>
                              <p:par>
                                <p:cTn id="192" presetID="14" presetClass="entr" presetSubtype="10" fill="hold" grpId="0" nodeType="withEffect">
                                  <p:stCondLst>
                                    <p:cond delay="0"/>
                                  </p:stCondLst>
                                  <p:childTnLst>
                                    <p:set>
                                      <p:cBhvr>
                                        <p:cTn id="193" dur="1" fill="hold">
                                          <p:stCondLst>
                                            <p:cond delay="0"/>
                                          </p:stCondLst>
                                        </p:cTn>
                                        <p:tgtEl>
                                          <p:spTgt spid="147"/>
                                        </p:tgtEl>
                                        <p:attrNameLst>
                                          <p:attrName>style.visibility</p:attrName>
                                        </p:attrNameLst>
                                      </p:cBhvr>
                                      <p:to>
                                        <p:strVal val="visible"/>
                                      </p:to>
                                    </p:set>
                                    <p:animEffect transition="in" filter="randombar(horizontal)">
                                      <p:cBhvr>
                                        <p:cTn id="194" dur="500"/>
                                        <p:tgtEl>
                                          <p:spTgt spid="147"/>
                                        </p:tgtEl>
                                      </p:cBhvr>
                                    </p:animEffect>
                                  </p:childTnLst>
                                </p:cTn>
                              </p:par>
                              <p:par>
                                <p:cTn id="195" presetID="14" presetClass="entr" presetSubtype="10" fill="hold" grpId="0" nodeType="withEffect">
                                  <p:stCondLst>
                                    <p:cond delay="0"/>
                                  </p:stCondLst>
                                  <p:childTnLst>
                                    <p:set>
                                      <p:cBhvr>
                                        <p:cTn id="196" dur="1" fill="hold">
                                          <p:stCondLst>
                                            <p:cond delay="0"/>
                                          </p:stCondLst>
                                        </p:cTn>
                                        <p:tgtEl>
                                          <p:spTgt spid="148"/>
                                        </p:tgtEl>
                                        <p:attrNameLst>
                                          <p:attrName>style.visibility</p:attrName>
                                        </p:attrNameLst>
                                      </p:cBhvr>
                                      <p:to>
                                        <p:strVal val="visible"/>
                                      </p:to>
                                    </p:set>
                                    <p:animEffect transition="in" filter="randombar(horizontal)">
                                      <p:cBhvr>
                                        <p:cTn id="197" dur="500"/>
                                        <p:tgtEl>
                                          <p:spTgt spid="148"/>
                                        </p:tgtEl>
                                      </p:cBhvr>
                                    </p:animEffect>
                                  </p:childTnLst>
                                </p:cTn>
                              </p:par>
                              <p:par>
                                <p:cTn id="198" presetID="14" presetClass="entr" presetSubtype="10" fill="hold" grpId="0" nodeType="withEffect">
                                  <p:stCondLst>
                                    <p:cond delay="0"/>
                                  </p:stCondLst>
                                  <p:childTnLst>
                                    <p:set>
                                      <p:cBhvr>
                                        <p:cTn id="199" dur="1" fill="hold">
                                          <p:stCondLst>
                                            <p:cond delay="0"/>
                                          </p:stCondLst>
                                        </p:cTn>
                                        <p:tgtEl>
                                          <p:spTgt spid="149"/>
                                        </p:tgtEl>
                                        <p:attrNameLst>
                                          <p:attrName>style.visibility</p:attrName>
                                        </p:attrNameLst>
                                      </p:cBhvr>
                                      <p:to>
                                        <p:strVal val="visible"/>
                                      </p:to>
                                    </p:set>
                                    <p:animEffect transition="in" filter="randombar(horizontal)">
                                      <p:cBhvr>
                                        <p:cTn id="200" dur="500"/>
                                        <p:tgtEl>
                                          <p:spTgt spid="149"/>
                                        </p:tgtEl>
                                      </p:cBhvr>
                                    </p:animEffect>
                                  </p:childTnLst>
                                </p:cTn>
                              </p:par>
                            </p:childTnLst>
                          </p:cTn>
                        </p:par>
                      </p:childTnLst>
                    </p:cTn>
                  </p:par>
                  <p:par>
                    <p:cTn id="201" fill="hold">
                      <p:stCondLst>
                        <p:cond delay="indefinite"/>
                      </p:stCondLst>
                      <p:childTnLst>
                        <p:par>
                          <p:cTn id="202" fill="hold">
                            <p:stCondLst>
                              <p:cond delay="0"/>
                            </p:stCondLst>
                            <p:childTnLst>
                              <p:par>
                                <p:cTn id="203" presetID="14" presetClass="entr" presetSubtype="10" fill="hold" grpId="0" nodeType="clickEffect">
                                  <p:stCondLst>
                                    <p:cond delay="0"/>
                                  </p:stCondLst>
                                  <p:childTnLst>
                                    <p:set>
                                      <p:cBhvr>
                                        <p:cTn id="204" dur="1" fill="hold">
                                          <p:stCondLst>
                                            <p:cond delay="0"/>
                                          </p:stCondLst>
                                        </p:cTn>
                                        <p:tgtEl>
                                          <p:spTgt spid="50"/>
                                        </p:tgtEl>
                                        <p:attrNameLst>
                                          <p:attrName>style.visibility</p:attrName>
                                        </p:attrNameLst>
                                      </p:cBhvr>
                                      <p:to>
                                        <p:strVal val="visible"/>
                                      </p:to>
                                    </p:set>
                                    <p:animEffect transition="in" filter="randombar(horizontal)">
                                      <p:cBhvr>
                                        <p:cTn id="205" dur="500"/>
                                        <p:tgtEl>
                                          <p:spTgt spid="50"/>
                                        </p:tgtEl>
                                      </p:cBhvr>
                                    </p:animEffect>
                                  </p:childTnLst>
                                </p:cTn>
                              </p:par>
                              <p:par>
                                <p:cTn id="206" presetID="14" presetClass="entr" presetSubtype="10" fill="hold" grpId="0" nodeType="withEffect">
                                  <p:stCondLst>
                                    <p:cond delay="0"/>
                                  </p:stCondLst>
                                  <p:childTnLst>
                                    <p:set>
                                      <p:cBhvr>
                                        <p:cTn id="207" dur="1" fill="hold">
                                          <p:stCondLst>
                                            <p:cond delay="0"/>
                                          </p:stCondLst>
                                        </p:cTn>
                                        <p:tgtEl>
                                          <p:spTgt spid="51"/>
                                        </p:tgtEl>
                                        <p:attrNameLst>
                                          <p:attrName>style.visibility</p:attrName>
                                        </p:attrNameLst>
                                      </p:cBhvr>
                                      <p:to>
                                        <p:strVal val="visible"/>
                                      </p:to>
                                    </p:set>
                                    <p:animEffect transition="in" filter="randombar(horizontal)">
                                      <p:cBhvr>
                                        <p:cTn id="208" dur="500"/>
                                        <p:tgtEl>
                                          <p:spTgt spid="51"/>
                                        </p:tgtEl>
                                      </p:cBhvr>
                                    </p:animEffect>
                                  </p:childTnLst>
                                </p:cTn>
                              </p:par>
                            </p:childTnLst>
                          </p:cTn>
                        </p:par>
                      </p:childTnLst>
                    </p:cTn>
                  </p:par>
                  <p:par>
                    <p:cTn id="209" fill="hold">
                      <p:stCondLst>
                        <p:cond delay="indefinite"/>
                      </p:stCondLst>
                      <p:childTnLst>
                        <p:par>
                          <p:cTn id="210" fill="hold">
                            <p:stCondLst>
                              <p:cond delay="0"/>
                            </p:stCondLst>
                            <p:childTnLst>
                              <p:par>
                                <p:cTn id="211" presetID="14" presetClass="entr" presetSubtype="10" fill="hold" nodeType="clickEffect">
                                  <p:stCondLst>
                                    <p:cond delay="0"/>
                                  </p:stCondLst>
                                  <p:childTnLst>
                                    <p:set>
                                      <p:cBhvr>
                                        <p:cTn id="212" dur="1" fill="hold">
                                          <p:stCondLst>
                                            <p:cond delay="0"/>
                                          </p:stCondLst>
                                        </p:cTn>
                                        <p:tgtEl>
                                          <p:spTgt spid="2055"/>
                                        </p:tgtEl>
                                        <p:attrNameLst>
                                          <p:attrName>style.visibility</p:attrName>
                                        </p:attrNameLst>
                                      </p:cBhvr>
                                      <p:to>
                                        <p:strVal val="visible"/>
                                      </p:to>
                                    </p:set>
                                    <p:animEffect transition="in" filter="randombar(horizontal)">
                                      <p:cBhvr>
                                        <p:cTn id="213" dur="500"/>
                                        <p:tgtEl>
                                          <p:spTgt spid="2055"/>
                                        </p:tgtEl>
                                      </p:cBhvr>
                                    </p:animEffect>
                                  </p:childTnLst>
                                </p:cTn>
                              </p:par>
                            </p:childTnLst>
                          </p:cTn>
                        </p:par>
                      </p:childTnLst>
                    </p:cTn>
                  </p:par>
                  <p:par>
                    <p:cTn id="214" fill="hold">
                      <p:stCondLst>
                        <p:cond delay="indefinite"/>
                      </p:stCondLst>
                      <p:childTnLst>
                        <p:par>
                          <p:cTn id="215" fill="hold">
                            <p:stCondLst>
                              <p:cond delay="0"/>
                            </p:stCondLst>
                            <p:childTnLst>
                              <p:par>
                                <p:cTn id="216" presetID="14" presetClass="entr" presetSubtype="10" fill="hold" grpId="0" nodeType="clickEffect">
                                  <p:stCondLst>
                                    <p:cond delay="0"/>
                                  </p:stCondLst>
                                  <p:childTnLst>
                                    <p:set>
                                      <p:cBhvr>
                                        <p:cTn id="217" dur="1" fill="hold">
                                          <p:stCondLst>
                                            <p:cond delay="0"/>
                                          </p:stCondLst>
                                        </p:cTn>
                                        <p:tgtEl>
                                          <p:spTgt spid="47"/>
                                        </p:tgtEl>
                                        <p:attrNameLst>
                                          <p:attrName>style.visibility</p:attrName>
                                        </p:attrNameLst>
                                      </p:cBhvr>
                                      <p:to>
                                        <p:strVal val="visible"/>
                                      </p:to>
                                    </p:set>
                                    <p:animEffect transition="in" filter="randombar(horizontal)">
                                      <p:cBhvr>
                                        <p:cTn id="21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3" grpId="0"/>
      <p:bldP spid="55" grpId="0"/>
      <p:bldP spid="9" grpId="0" animBg="1"/>
      <p:bldP spid="47" grpId="0"/>
      <p:bldP spid="50" grpId="0"/>
      <p:bldP spid="51" grpId="0"/>
      <p:bldP spid="71" grpId="0" animBg="1"/>
      <p:bldP spid="78"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124" grpId="0" animBg="1"/>
      <p:bldP spid="125" grpId="0" animBg="1"/>
      <p:bldP spid="137" grpId="0"/>
      <p:bldP spid="145" grpId="0"/>
      <p:bldP spid="146" grpId="0"/>
      <p:bldP spid="147" grpId="0"/>
      <p:bldP spid="148" grpId="0"/>
      <p:bldP spid="14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789" y="3446195"/>
            <a:ext cx="8981272" cy="534041"/>
            <a:chOff x="162728" y="3273578"/>
            <a:chExt cx="9144000" cy="534041"/>
          </a:xfrm>
        </p:grpSpPr>
        <p:grpSp>
          <p:nvGrpSpPr>
            <p:cNvPr id="29" name="组合 28"/>
            <p:cNvGrpSpPr>
              <a:grpSpLocks/>
            </p:cNvGrpSpPr>
            <p:nvPr/>
          </p:nvGrpSpPr>
          <p:grpSpPr bwMode="auto">
            <a:xfrm>
              <a:off x="162728" y="3273578"/>
              <a:ext cx="3545176" cy="534041"/>
              <a:chOff x="0" y="280576"/>
              <a:chExt cx="3029184" cy="533585"/>
            </a:xfrm>
          </p:grpSpPr>
          <p:sp>
            <p:nvSpPr>
              <p:cNvPr id="30" name="矩形 29"/>
              <p:cNvSpPr/>
              <p:nvPr/>
            </p:nvSpPr>
            <p:spPr>
              <a:xfrm>
                <a:off x="0" y="284389"/>
                <a:ext cx="2844604"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迭代计算收敛速度分析</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30"/>
              <p:cNvSpPr/>
              <p:nvPr/>
            </p:nvSpPr>
            <p:spPr>
              <a:xfrm>
                <a:off x="2901140" y="280576"/>
                <a:ext cx="128044"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2" name="直接连接符 31"/>
            <p:cNvCxnSpPr/>
            <p:nvPr/>
          </p:nvCxnSpPr>
          <p:spPr>
            <a:xfrm>
              <a:off x="162728" y="3807619"/>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4789" y="1234647"/>
            <a:ext cx="5311428" cy="1884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5" name="组合 54"/>
          <p:cNvGrpSpPr>
            <a:grpSpLocks/>
          </p:cNvGrpSpPr>
          <p:nvPr/>
        </p:nvGrpSpPr>
        <p:grpSpPr bwMode="auto">
          <a:xfrm>
            <a:off x="152400" y="436563"/>
            <a:ext cx="3077909" cy="530225"/>
            <a:chOff x="0" y="284389"/>
            <a:chExt cx="1580936" cy="529772"/>
          </a:xfrm>
        </p:grpSpPr>
        <p:sp>
          <p:nvSpPr>
            <p:cNvPr id="57" name="矩形 56"/>
            <p:cNvSpPr/>
            <p:nvPr/>
          </p:nvSpPr>
          <p:spPr>
            <a:xfrm>
              <a:off x="0" y="284389"/>
              <a:ext cx="151137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400" dirty="0"/>
                <a:t>Vertex-Cut</a:t>
              </a: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优化目标</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矩形 57"/>
            <p:cNvSpPr/>
            <p:nvPr/>
          </p:nvSpPr>
          <p:spPr>
            <a:xfrm>
              <a:off x="1542787" y="284389"/>
              <a:ext cx="38149"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59" name="直接连接符 58"/>
          <p:cNvCxnSpPr/>
          <p:nvPr/>
        </p:nvCxnSpPr>
        <p:spPr>
          <a:xfrm>
            <a:off x="152400" y="966788"/>
            <a:ext cx="8991599"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874124" y="6329261"/>
            <a:ext cx="269875" cy="5302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8</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五角星 2"/>
          <p:cNvSpPr/>
          <p:nvPr/>
        </p:nvSpPr>
        <p:spPr>
          <a:xfrm>
            <a:off x="5796136" y="1412776"/>
            <a:ext cx="144016" cy="14401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五角星 14"/>
          <p:cNvSpPr/>
          <p:nvPr/>
        </p:nvSpPr>
        <p:spPr>
          <a:xfrm>
            <a:off x="6020544" y="2105101"/>
            <a:ext cx="144016" cy="14401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a:spLocks noChangeArrowheads="1"/>
          </p:cNvSpPr>
          <p:nvPr/>
        </p:nvSpPr>
        <p:spPr bwMode="auto">
          <a:xfrm>
            <a:off x="308004" y="4149080"/>
            <a:ext cx="8420842" cy="1938992"/>
          </a:xfrm>
          <a:prstGeom prst="rect">
            <a:avLst/>
          </a:prstGeom>
          <a:noFill/>
          <a:ln w="9525">
            <a:noFill/>
            <a:miter lim="800000"/>
            <a:headEnd/>
            <a:tailEnd/>
          </a:ln>
        </p:spPr>
        <p:txBody>
          <a:bodyPr wrap="square">
            <a:spAutoFit/>
          </a:bodyPr>
          <a:lstStyle/>
          <a:p>
            <a:pPr marL="285750" indent="-285750">
              <a:lnSpc>
                <a:spcPct val="150000"/>
              </a:lnSpc>
              <a:buFont typeface="Wingdings" panose="05000000000000000000" pitchFamily="2" charset="2"/>
              <a:buChar char="l"/>
            </a:pPr>
            <a:r>
              <a:rPr lang="zh-CN" altLang="en-US" sz="1600" dirty="0" smtClean="0"/>
              <a:t>迭代计算思想：就是利用当前的计算结果或者变化量（</a:t>
            </a:r>
            <a:r>
              <a:rPr lang="en-US" altLang="zh-CN" sz="1600" dirty="0" smtClean="0"/>
              <a:t>DAIC</a:t>
            </a:r>
            <a:r>
              <a:rPr lang="zh-CN" altLang="en-US" sz="1600" dirty="0" smtClean="0"/>
              <a:t>）去更新计算结果，不断迭代直到收敛。</a:t>
            </a:r>
            <a:endParaRPr lang="en-US" altLang="zh-CN" sz="1600" dirty="0" smtClean="0"/>
          </a:p>
          <a:p>
            <a:pPr marL="285750" indent="-285750">
              <a:lnSpc>
                <a:spcPct val="150000"/>
              </a:lnSpc>
              <a:buFont typeface="Wingdings" panose="05000000000000000000" pitchFamily="2" charset="2"/>
              <a:buChar char="l"/>
            </a:pPr>
            <a:r>
              <a:rPr lang="zh-CN" altLang="en-US" sz="1600" dirty="0" smtClean="0"/>
              <a:t>从中可以得到：迭代计算的实质就是对消息（中间结果或变化量）的产生（并行性）、传递（通信量）和应用（计算模型）。</a:t>
            </a:r>
            <a:endParaRPr lang="en-US" altLang="zh-CN" sz="1600" dirty="0" smtClean="0"/>
          </a:p>
          <a:p>
            <a:pPr marL="285750" indent="-285750">
              <a:lnSpc>
                <a:spcPct val="150000"/>
              </a:lnSpc>
              <a:buFont typeface="Wingdings" panose="05000000000000000000" pitchFamily="2" charset="2"/>
              <a:buChar char="l"/>
            </a:pPr>
            <a:r>
              <a:rPr lang="zh-CN" altLang="en-US" sz="1600" dirty="0" smtClean="0"/>
              <a:t>而在分布式式环境下，消息的传递将会是算法收敛速度的瓶颈。</a:t>
            </a:r>
            <a:endParaRPr lang="zh-CN" altLang="en-US" sz="1600" dirty="0"/>
          </a:p>
        </p:txBody>
      </p:sp>
    </p:spTree>
    <p:custDataLst>
      <p:tags r:id="rId1"/>
    </p:custDataLst>
    <p:extLst>
      <p:ext uri="{BB962C8B-B14F-4D97-AF65-F5344CB8AC3E}">
        <p14:creationId xmlns:p14="http://schemas.microsoft.com/office/powerpoint/2010/main" val="3445062184"/>
      </p:ext>
    </p:extLst>
  </p:cSld>
  <p:clrMapOvr>
    <a:masterClrMapping/>
  </p:clrMapOvr>
  <p:transition spd="slow" advTm="145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par>
                                <p:cTn id="8" presetID="22" presetClass="entr" presetSubtype="8"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left)">
                                      <p:cBhvr>
                                        <p:cTn id="10" dur="500"/>
                                        <p:tgtEl>
                                          <p:spTgt spid="55"/>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right)">
                                      <p:cBhvr>
                                        <p:cTn id="13" dur="500"/>
                                        <p:tgtEl>
                                          <p:spTgt spid="13"/>
                                        </p:tgtEl>
                                      </p:cBhvr>
                                    </p:animEffect>
                                  </p:childTnLst>
                                </p:cTn>
                              </p:par>
                            </p:childTnLst>
                          </p:cTn>
                        </p:par>
                        <p:par>
                          <p:cTn id="14" fill="hold">
                            <p:stCondLst>
                              <p:cond delay="500"/>
                            </p:stCondLst>
                            <p:childTnLst>
                              <p:par>
                                <p:cTn id="15" presetID="14" presetClass="entr" presetSubtype="10" fill="hold" nodeType="after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randombar(horizontal)">
                                      <p:cBhvr>
                                        <p:cTn id="17" dur="500"/>
                                        <p:tgtEl>
                                          <p:spTgt spid="1026"/>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randombar(horizontal)">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ppt_x"/>
                                          </p:val>
                                        </p:tav>
                                        <p:tav tm="100000">
                                          <p:val>
                                            <p:strVal val="#ppt_x"/>
                                          </p:val>
                                        </p:tav>
                                      </p:tavLst>
                                    </p:anim>
                                    <p:anim calcmode="lin" valueType="num">
                                      <p:cBhvr additive="base">
                                        <p:cTn id="29" dur="500" fill="hold"/>
                                        <p:tgtEl>
                                          <p:spTgt spid="16"/>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ppt_x"/>
                                          </p:val>
                                        </p:tav>
                                        <p:tav tm="100000">
                                          <p:val>
                                            <p:strVal val="#ppt_x"/>
                                          </p:val>
                                        </p:tav>
                                      </p:tavLst>
                                    </p:anim>
                                    <p:anim calcmode="lin" valueType="num">
                                      <p:cBhvr additive="base">
                                        <p:cTn id="3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animBg="1"/>
      <p:bldP spid="15" grpId="0" animBg="1"/>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5612060" y="3328032"/>
            <a:ext cx="2952328" cy="152068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127826" y="3359148"/>
            <a:ext cx="2952328" cy="152068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p:cNvGrpSpPr>
            <a:grpSpLocks/>
          </p:cNvGrpSpPr>
          <p:nvPr/>
        </p:nvGrpSpPr>
        <p:grpSpPr bwMode="auto">
          <a:xfrm>
            <a:off x="152400" y="436563"/>
            <a:ext cx="4275584" cy="530225"/>
            <a:chOff x="0" y="284389"/>
            <a:chExt cx="1580936" cy="529772"/>
          </a:xfrm>
        </p:grpSpPr>
        <p:sp>
          <p:nvSpPr>
            <p:cNvPr id="57" name="矩形 56"/>
            <p:cNvSpPr/>
            <p:nvPr/>
          </p:nvSpPr>
          <p:spPr>
            <a:xfrm>
              <a:off x="0" y="284389"/>
              <a:ext cx="151137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消息流通性和通信量的关系</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矩形 57"/>
            <p:cNvSpPr/>
            <p:nvPr/>
          </p:nvSpPr>
          <p:spPr>
            <a:xfrm>
              <a:off x="1542787" y="284389"/>
              <a:ext cx="38149"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59" name="直接连接符 58"/>
          <p:cNvCxnSpPr/>
          <p:nvPr/>
        </p:nvCxnSpPr>
        <p:spPr>
          <a:xfrm>
            <a:off x="152400" y="966788"/>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874124" y="6329261"/>
            <a:ext cx="269875" cy="5302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9</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TextBox 11"/>
          <p:cNvSpPr txBox="1">
            <a:spLocks noChangeArrowheads="1"/>
          </p:cNvSpPr>
          <p:nvPr/>
        </p:nvSpPr>
        <p:spPr bwMode="auto">
          <a:xfrm>
            <a:off x="323528" y="1196752"/>
            <a:ext cx="8420842" cy="419474"/>
          </a:xfrm>
          <a:prstGeom prst="rect">
            <a:avLst/>
          </a:prstGeom>
          <a:noFill/>
          <a:ln w="9525">
            <a:noFill/>
            <a:miter lim="800000"/>
            <a:headEnd/>
            <a:tailEnd/>
          </a:ln>
        </p:spPr>
        <p:txBody>
          <a:bodyPr wrap="square">
            <a:spAutoFit/>
          </a:bodyPr>
          <a:lstStyle/>
          <a:p>
            <a:pPr>
              <a:lnSpc>
                <a:spcPct val="150000"/>
              </a:lnSpc>
            </a:pPr>
            <a:r>
              <a:rPr lang="zh-CN" altLang="en-US" sz="1600" dirty="0" smtClean="0"/>
              <a:t>消息的传递即消息的流通性。</a:t>
            </a:r>
            <a:endParaRPr lang="en-US" altLang="zh-CN" sz="1600" dirty="0" smtClean="0"/>
          </a:p>
        </p:txBody>
      </p:sp>
      <p:sp>
        <p:nvSpPr>
          <p:cNvPr id="15" name="流程图: 联系 14"/>
          <p:cNvSpPr/>
          <p:nvPr/>
        </p:nvSpPr>
        <p:spPr>
          <a:xfrm>
            <a:off x="2321360" y="3734096"/>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a:t>2</a:t>
            </a:r>
            <a:endParaRPr lang="zh-CN" altLang="en-US" sz="1400" dirty="0"/>
          </a:p>
        </p:txBody>
      </p:sp>
      <p:sp>
        <p:nvSpPr>
          <p:cNvPr id="17" name="流程图: 联系 16"/>
          <p:cNvSpPr/>
          <p:nvPr/>
        </p:nvSpPr>
        <p:spPr>
          <a:xfrm>
            <a:off x="2321360" y="4338912"/>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4</a:t>
            </a:r>
            <a:endParaRPr lang="zh-CN" altLang="en-US" sz="1400" dirty="0"/>
          </a:p>
        </p:txBody>
      </p:sp>
      <p:sp>
        <p:nvSpPr>
          <p:cNvPr id="18" name="流程图: 联系 17"/>
          <p:cNvSpPr/>
          <p:nvPr/>
        </p:nvSpPr>
        <p:spPr>
          <a:xfrm>
            <a:off x="2321360" y="4636616"/>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a:t>5</a:t>
            </a:r>
            <a:endParaRPr lang="zh-CN" altLang="en-US" sz="1400" dirty="0"/>
          </a:p>
        </p:txBody>
      </p:sp>
      <p:sp>
        <p:nvSpPr>
          <p:cNvPr id="19" name="流程图: 联系 18"/>
          <p:cNvSpPr/>
          <p:nvPr/>
        </p:nvSpPr>
        <p:spPr>
          <a:xfrm>
            <a:off x="6591029" y="3939311"/>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A</a:t>
            </a:r>
            <a:endParaRPr lang="zh-CN" altLang="en-US" sz="1400" dirty="0"/>
          </a:p>
        </p:txBody>
      </p:sp>
      <p:sp>
        <p:nvSpPr>
          <p:cNvPr id="20" name="流程图: 联系 19"/>
          <p:cNvSpPr/>
          <p:nvPr/>
        </p:nvSpPr>
        <p:spPr>
          <a:xfrm>
            <a:off x="4555978" y="3486822"/>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a:t>6</a:t>
            </a:r>
            <a:endParaRPr lang="zh-CN" altLang="en-US" sz="1400" dirty="0"/>
          </a:p>
        </p:txBody>
      </p:sp>
      <p:sp>
        <p:nvSpPr>
          <p:cNvPr id="21" name="流程图: 联系 20"/>
          <p:cNvSpPr/>
          <p:nvPr/>
        </p:nvSpPr>
        <p:spPr>
          <a:xfrm>
            <a:off x="4555978" y="3734096"/>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a:t>7</a:t>
            </a:r>
            <a:endParaRPr lang="zh-CN" altLang="en-US" sz="1400" dirty="0"/>
          </a:p>
        </p:txBody>
      </p:sp>
      <p:sp>
        <p:nvSpPr>
          <p:cNvPr id="23" name="流程图: 联系 22"/>
          <p:cNvSpPr/>
          <p:nvPr/>
        </p:nvSpPr>
        <p:spPr>
          <a:xfrm>
            <a:off x="4555978" y="4338912"/>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9</a:t>
            </a:r>
            <a:endParaRPr lang="zh-CN" altLang="en-US" sz="1400" dirty="0"/>
          </a:p>
        </p:txBody>
      </p:sp>
      <p:sp>
        <p:nvSpPr>
          <p:cNvPr id="24" name="流程图: 联系 23"/>
          <p:cNvSpPr/>
          <p:nvPr/>
        </p:nvSpPr>
        <p:spPr>
          <a:xfrm>
            <a:off x="4555978" y="4636616"/>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a:t>0</a:t>
            </a:r>
            <a:endParaRPr lang="zh-CN" altLang="en-US" sz="1400" dirty="0"/>
          </a:p>
        </p:txBody>
      </p:sp>
      <p:sp>
        <p:nvSpPr>
          <p:cNvPr id="25" name="流程图: 联系 24"/>
          <p:cNvSpPr/>
          <p:nvPr/>
        </p:nvSpPr>
        <p:spPr>
          <a:xfrm>
            <a:off x="7389796" y="3939309"/>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B</a:t>
            </a:r>
            <a:endParaRPr lang="zh-CN" altLang="en-US" sz="1400" dirty="0"/>
          </a:p>
        </p:txBody>
      </p:sp>
      <p:sp>
        <p:nvSpPr>
          <p:cNvPr id="36" name="流程图: 联系 35"/>
          <p:cNvSpPr/>
          <p:nvPr/>
        </p:nvSpPr>
        <p:spPr>
          <a:xfrm>
            <a:off x="2321360" y="3486822"/>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1</a:t>
            </a:r>
            <a:endParaRPr lang="zh-CN" altLang="en-US" sz="1400" dirty="0"/>
          </a:p>
        </p:txBody>
      </p:sp>
      <p:sp>
        <p:nvSpPr>
          <p:cNvPr id="37" name="流程图: 联系 36"/>
          <p:cNvSpPr/>
          <p:nvPr/>
        </p:nvSpPr>
        <p:spPr>
          <a:xfrm>
            <a:off x="2997537" y="4029403"/>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A</a:t>
            </a:r>
            <a:endParaRPr lang="zh-CN" altLang="en-US" sz="1400" dirty="0"/>
          </a:p>
        </p:txBody>
      </p:sp>
      <p:sp>
        <p:nvSpPr>
          <p:cNvPr id="38" name="流程图: 联系 37"/>
          <p:cNvSpPr/>
          <p:nvPr/>
        </p:nvSpPr>
        <p:spPr>
          <a:xfrm>
            <a:off x="3686590" y="4029402"/>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a:t>B</a:t>
            </a:r>
            <a:endParaRPr lang="zh-CN" altLang="en-US" sz="1400" dirty="0"/>
          </a:p>
        </p:txBody>
      </p:sp>
      <p:sp>
        <p:nvSpPr>
          <p:cNvPr id="39" name="流程图: 联系 38"/>
          <p:cNvSpPr/>
          <p:nvPr/>
        </p:nvSpPr>
        <p:spPr>
          <a:xfrm>
            <a:off x="5739585" y="3938732"/>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3</a:t>
            </a:r>
            <a:endParaRPr lang="zh-CN" altLang="en-US" sz="1400" dirty="0"/>
          </a:p>
        </p:txBody>
      </p:sp>
      <p:sp>
        <p:nvSpPr>
          <p:cNvPr id="40" name="流程图: 联系 39"/>
          <p:cNvSpPr/>
          <p:nvPr/>
        </p:nvSpPr>
        <p:spPr>
          <a:xfrm>
            <a:off x="8246889" y="3939310"/>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8</a:t>
            </a:r>
            <a:endParaRPr lang="zh-CN" altLang="en-US" sz="1400" dirty="0"/>
          </a:p>
        </p:txBody>
      </p:sp>
      <p:sp>
        <p:nvSpPr>
          <p:cNvPr id="42" name="TextBox 41"/>
          <p:cNvSpPr txBox="1">
            <a:spLocks noChangeArrowheads="1"/>
          </p:cNvSpPr>
          <p:nvPr/>
        </p:nvSpPr>
        <p:spPr bwMode="auto">
          <a:xfrm>
            <a:off x="2127826" y="4990956"/>
            <a:ext cx="2952328" cy="461665"/>
          </a:xfrm>
          <a:prstGeom prst="rect">
            <a:avLst/>
          </a:prstGeom>
          <a:noFill/>
          <a:ln w="9525">
            <a:noFill/>
            <a:miter lim="800000"/>
            <a:headEnd/>
            <a:tailEnd/>
          </a:ln>
        </p:spPr>
        <p:txBody>
          <a:bodyPr wrap="square">
            <a:spAutoFit/>
          </a:bodyPr>
          <a:lstStyle/>
          <a:p>
            <a:pPr>
              <a:lnSpc>
                <a:spcPct val="150000"/>
              </a:lnSpc>
            </a:pPr>
            <a:r>
              <a:rPr lang="zh-CN" altLang="en-US" sz="1600" dirty="0" smtClean="0"/>
              <a:t>通信量：</a:t>
            </a:r>
            <a:r>
              <a:rPr lang="en-US" altLang="zh-CN" sz="1600" dirty="0" smtClean="0"/>
              <a:t>2</a:t>
            </a:r>
            <a:r>
              <a:rPr lang="zh-CN" altLang="en-US" sz="1600" dirty="0" smtClean="0"/>
              <a:t>；流通量：</a:t>
            </a:r>
            <a:r>
              <a:rPr lang="en-US" altLang="zh-CN" sz="1600" dirty="0" smtClean="0"/>
              <a:t>4/5*4/5</a:t>
            </a:r>
          </a:p>
        </p:txBody>
      </p:sp>
      <p:sp>
        <p:nvSpPr>
          <p:cNvPr id="43" name="TextBox 42"/>
          <p:cNvSpPr txBox="1">
            <a:spLocks noChangeArrowheads="1"/>
          </p:cNvSpPr>
          <p:nvPr/>
        </p:nvSpPr>
        <p:spPr bwMode="auto">
          <a:xfrm>
            <a:off x="323528" y="1646671"/>
            <a:ext cx="8420842" cy="788806"/>
          </a:xfrm>
          <a:prstGeom prst="rect">
            <a:avLst/>
          </a:prstGeom>
          <a:noFill/>
          <a:ln w="9525">
            <a:noFill/>
            <a:miter lim="800000"/>
            <a:headEnd/>
            <a:tailEnd/>
          </a:ln>
        </p:spPr>
        <p:txBody>
          <a:bodyPr wrap="square">
            <a:spAutoFit/>
          </a:bodyPr>
          <a:lstStyle/>
          <a:p>
            <a:pPr>
              <a:lnSpc>
                <a:spcPct val="150000"/>
              </a:lnSpc>
            </a:pPr>
            <a:r>
              <a:rPr lang="zh-CN" altLang="en-US" sz="1600" dirty="0" smtClean="0"/>
              <a:t>在同步迭代计算模型中，本轮计算的消息被应用的前提是所有的消息都已传递到达目的顶点，所以消息从被产生到能够被应用的时间延迟完全等同于通信量。</a:t>
            </a:r>
            <a:endParaRPr lang="en-US" altLang="zh-CN" sz="1600" dirty="0" smtClean="0"/>
          </a:p>
        </p:txBody>
      </p:sp>
      <p:sp>
        <p:nvSpPr>
          <p:cNvPr id="44" name="TextBox 43"/>
          <p:cNvSpPr txBox="1">
            <a:spLocks noChangeArrowheads="1"/>
          </p:cNvSpPr>
          <p:nvPr/>
        </p:nvSpPr>
        <p:spPr bwMode="auto">
          <a:xfrm>
            <a:off x="322830" y="2455244"/>
            <a:ext cx="8420842" cy="788806"/>
          </a:xfrm>
          <a:prstGeom prst="rect">
            <a:avLst/>
          </a:prstGeom>
          <a:noFill/>
          <a:ln w="9525">
            <a:noFill/>
            <a:miter lim="800000"/>
            <a:headEnd/>
            <a:tailEnd/>
          </a:ln>
        </p:spPr>
        <p:txBody>
          <a:bodyPr wrap="square">
            <a:spAutoFit/>
          </a:bodyPr>
          <a:lstStyle/>
          <a:p>
            <a:pPr>
              <a:lnSpc>
                <a:spcPct val="150000"/>
              </a:lnSpc>
            </a:pPr>
            <a:r>
              <a:rPr lang="zh-CN" altLang="en-US" sz="1600" dirty="0" smtClean="0"/>
              <a:t>在</a:t>
            </a:r>
            <a:r>
              <a:rPr lang="en-US" altLang="zh-CN" sz="1600" dirty="0" smtClean="0"/>
              <a:t>DAIC</a:t>
            </a:r>
            <a:r>
              <a:rPr lang="zh-CN" altLang="en-US" sz="1600" dirty="0" smtClean="0"/>
              <a:t>异步迭代计算模型中，本次计算产生的消息只要被传递到目的顶点，该消息就可以被应用而不用等到所有的消息都被传递。</a:t>
            </a:r>
            <a:endParaRPr lang="zh-CN" altLang="en-US" sz="1600" dirty="0"/>
          </a:p>
        </p:txBody>
      </p:sp>
      <p:cxnSp>
        <p:nvCxnSpPr>
          <p:cNvPr id="7" name="直接箭头连接符 6"/>
          <p:cNvCxnSpPr>
            <a:endCxn id="37" idx="1"/>
          </p:cNvCxnSpPr>
          <p:nvPr/>
        </p:nvCxnSpPr>
        <p:spPr>
          <a:xfrm>
            <a:off x="2501542" y="3576912"/>
            <a:ext cx="522382" cy="4788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2501542" y="3881784"/>
            <a:ext cx="495995" cy="2394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V="1">
            <a:off x="2501542" y="4121223"/>
            <a:ext cx="495995" cy="366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flipV="1">
            <a:off x="2501542" y="4209583"/>
            <a:ext cx="495995" cy="518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V="1">
            <a:off x="3866772" y="3576912"/>
            <a:ext cx="689206" cy="5808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endCxn id="21" idx="2"/>
          </p:cNvCxnSpPr>
          <p:nvPr/>
        </p:nvCxnSpPr>
        <p:spPr>
          <a:xfrm flipV="1">
            <a:off x="3950184" y="3824187"/>
            <a:ext cx="605794" cy="3335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3866772" y="4221770"/>
            <a:ext cx="689206" cy="207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3813438" y="4208190"/>
            <a:ext cx="742540" cy="5202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5919767" y="4022884"/>
            <a:ext cx="67126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V="1">
            <a:off x="7569978" y="4022884"/>
            <a:ext cx="676911"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endCxn id="38" idx="2"/>
          </p:cNvCxnSpPr>
          <p:nvPr/>
        </p:nvCxnSpPr>
        <p:spPr>
          <a:xfrm flipV="1">
            <a:off x="3177719" y="4119493"/>
            <a:ext cx="508871" cy="173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19" idx="6"/>
          </p:cNvCxnSpPr>
          <p:nvPr/>
        </p:nvCxnSpPr>
        <p:spPr>
          <a:xfrm>
            <a:off x="6771211" y="4029402"/>
            <a:ext cx="618585" cy="4062"/>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73" name="流程图: 联系 72"/>
          <p:cNvSpPr/>
          <p:nvPr/>
        </p:nvSpPr>
        <p:spPr>
          <a:xfrm>
            <a:off x="665485" y="4065918"/>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A</a:t>
            </a:r>
            <a:endParaRPr lang="zh-CN" altLang="en-US" sz="1400" dirty="0"/>
          </a:p>
        </p:txBody>
      </p:sp>
      <p:sp>
        <p:nvSpPr>
          <p:cNvPr id="74" name="流程图: 联系 73"/>
          <p:cNvSpPr/>
          <p:nvPr/>
        </p:nvSpPr>
        <p:spPr>
          <a:xfrm>
            <a:off x="1354538" y="4065917"/>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a:t>B</a:t>
            </a:r>
            <a:endParaRPr lang="zh-CN" altLang="en-US" sz="1400" dirty="0"/>
          </a:p>
        </p:txBody>
      </p:sp>
      <p:cxnSp>
        <p:nvCxnSpPr>
          <p:cNvPr id="75" name="直接箭头连接符 74"/>
          <p:cNvCxnSpPr>
            <a:endCxn id="74" idx="2"/>
          </p:cNvCxnSpPr>
          <p:nvPr/>
        </p:nvCxnSpPr>
        <p:spPr>
          <a:xfrm flipV="1">
            <a:off x="845667" y="4156008"/>
            <a:ext cx="508871" cy="173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a:spLocks noChangeArrowheads="1"/>
          </p:cNvSpPr>
          <p:nvPr/>
        </p:nvSpPr>
        <p:spPr bwMode="auto">
          <a:xfrm>
            <a:off x="5612060" y="4990955"/>
            <a:ext cx="2952328" cy="461665"/>
          </a:xfrm>
          <a:prstGeom prst="rect">
            <a:avLst/>
          </a:prstGeom>
          <a:noFill/>
          <a:ln w="9525">
            <a:noFill/>
            <a:miter lim="800000"/>
            <a:headEnd/>
            <a:tailEnd/>
          </a:ln>
        </p:spPr>
        <p:txBody>
          <a:bodyPr wrap="square">
            <a:spAutoFit/>
          </a:bodyPr>
          <a:lstStyle/>
          <a:p>
            <a:pPr>
              <a:lnSpc>
                <a:spcPct val="150000"/>
              </a:lnSpc>
            </a:pPr>
            <a:r>
              <a:rPr lang="zh-CN" altLang="en-US" sz="1600" dirty="0"/>
              <a:t>通信量：</a:t>
            </a:r>
            <a:r>
              <a:rPr lang="en-US" altLang="zh-CN" sz="1600" dirty="0"/>
              <a:t>2</a:t>
            </a:r>
            <a:r>
              <a:rPr lang="zh-CN" altLang="en-US" sz="1600" dirty="0"/>
              <a:t>；</a:t>
            </a:r>
            <a:r>
              <a:rPr lang="zh-CN" altLang="en-US" sz="1600" dirty="0" smtClean="0"/>
              <a:t>流通量：</a:t>
            </a:r>
            <a:r>
              <a:rPr lang="en-US" altLang="zh-CN" sz="1600" dirty="0" smtClean="0"/>
              <a:t>1/5*1/5</a:t>
            </a:r>
          </a:p>
        </p:txBody>
      </p:sp>
      <p:sp>
        <p:nvSpPr>
          <p:cNvPr id="77" name="TextBox 76"/>
          <p:cNvSpPr txBox="1">
            <a:spLocks noChangeArrowheads="1"/>
          </p:cNvSpPr>
          <p:nvPr/>
        </p:nvSpPr>
        <p:spPr bwMode="auto">
          <a:xfrm>
            <a:off x="435648" y="5602423"/>
            <a:ext cx="8420842" cy="461665"/>
          </a:xfrm>
          <a:prstGeom prst="rect">
            <a:avLst/>
          </a:prstGeom>
          <a:noFill/>
          <a:ln w="9525">
            <a:noFill/>
            <a:miter lim="800000"/>
            <a:headEnd/>
            <a:tailEnd/>
          </a:ln>
        </p:spPr>
        <p:txBody>
          <a:bodyPr wrap="square">
            <a:spAutoFit/>
          </a:bodyPr>
          <a:lstStyle/>
          <a:p>
            <a:pPr marL="285750" indent="-285750">
              <a:lnSpc>
                <a:spcPct val="150000"/>
              </a:lnSpc>
              <a:buFont typeface="Wingdings" panose="05000000000000000000" pitchFamily="2" charset="2"/>
              <a:buChar char="ü"/>
            </a:pPr>
            <a:r>
              <a:rPr lang="en-US" altLang="zh-CN" sz="1600" dirty="0" smtClean="0"/>
              <a:t>DAIC</a:t>
            </a:r>
            <a:r>
              <a:rPr lang="zh-CN" altLang="en-US" sz="1600" dirty="0" smtClean="0"/>
              <a:t>异步迭代计算模型中，通信量并不能准确的描述消息的流通性</a:t>
            </a:r>
            <a:endParaRPr lang="zh-CN" altLang="en-US" sz="1600" dirty="0"/>
          </a:p>
        </p:txBody>
      </p:sp>
    </p:spTree>
    <p:custDataLst>
      <p:tags r:id="rId1"/>
    </p:custDataLst>
    <p:extLst>
      <p:ext uri="{BB962C8B-B14F-4D97-AF65-F5344CB8AC3E}">
        <p14:creationId xmlns:p14="http://schemas.microsoft.com/office/powerpoint/2010/main" val="1021213400"/>
      </p:ext>
    </p:extLst>
  </p:cSld>
  <p:clrMapOvr>
    <a:masterClrMapping/>
  </p:clrMapOvr>
  <p:transition spd="slow" advTm="145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par>
                                <p:cTn id="8" presetID="22" presetClass="entr" presetSubtype="8"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left)">
                                      <p:cBhvr>
                                        <p:cTn id="10" dur="500"/>
                                        <p:tgtEl>
                                          <p:spTgt spid="55"/>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right)">
                                      <p:cBhvr>
                                        <p:cTn id="13" dur="500"/>
                                        <p:tgtEl>
                                          <p:spTgt spid="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 calcmode="lin" valueType="num">
                                      <p:cBhvr additive="base">
                                        <p:cTn id="20" dur="500" fill="hold"/>
                                        <p:tgtEl>
                                          <p:spTgt spid="43"/>
                                        </p:tgtEl>
                                        <p:attrNameLst>
                                          <p:attrName>ppt_x</p:attrName>
                                        </p:attrNameLst>
                                      </p:cBhvr>
                                      <p:tavLst>
                                        <p:tav tm="0">
                                          <p:val>
                                            <p:strVal val="#ppt_x"/>
                                          </p:val>
                                        </p:tav>
                                        <p:tav tm="100000">
                                          <p:val>
                                            <p:strVal val="#ppt_x"/>
                                          </p:val>
                                        </p:tav>
                                      </p:tavLst>
                                    </p:anim>
                                    <p:anim calcmode="lin" valueType="num">
                                      <p:cBhvr additive="base">
                                        <p:cTn id="21"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additive="base">
                                        <p:cTn id="26" dur="500" fill="hold"/>
                                        <p:tgtEl>
                                          <p:spTgt spid="44"/>
                                        </p:tgtEl>
                                        <p:attrNameLst>
                                          <p:attrName>ppt_x</p:attrName>
                                        </p:attrNameLst>
                                      </p:cBhvr>
                                      <p:tavLst>
                                        <p:tav tm="0">
                                          <p:val>
                                            <p:strVal val="#ppt_x"/>
                                          </p:val>
                                        </p:tav>
                                        <p:tav tm="100000">
                                          <p:val>
                                            <p:strVal val="#ppt_x"/>
                                          </p:val>
                                        </p:tav>
                                      </p:tavLst>
                                    </p:anim>
                                    <p:anim calcmode="lin" valueType="num">
                                      <p:cBhvr additive="base">
                                        <p:cTn id="27"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additive="base">
                                        <p:cTn id="32" dur="500" fill="hold"/>
                                        <p:tgtEl>
                                          <p:spTgt spid="41"/>
                                        </p:tgtEl>
                                        <p:attrNameLst>
                                          <p:attrName>ppt_x</p:attrName>
                                        </p:attrNameLst>
                                      </p:cBhvr>
                                      <p:tavLst>
                                        <p:tav tm="0">
                                          <p:val>
                                            <p:strVal val="#ppt_x"/>
                                          </p:val>
                                        </p:tav>
                                        <p:tav tm="100000">
                                          <p:val>
                                            <p:strVal val="#ppt_x"/>
                                          </p:val>
                                        </p:tav>
                                      </p:tavLst>
                                    </p:anim>
                                    <p:anim calcmode="lin" valueType="num">
                                      <p:cBhvr additive="base">
                                        <p:cTn id="33" dur="500" fill="hold"/>
                                        <p:tgtEl>
                                          <p:spTgt spid="41"/>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ppt_x"/>
                                          </p:val>
                                        </p:tav>
                                        <p:tav tm="100000">
                                          <p:val>
                                            <p:strVal val="#ppt_x"/>
                                          </p:val>
                                        </p:tav>
                                      </p:tavLst>
                                    </p:anim>
                                    <p:anim calcmode="lin" valueType="num">
                                      <p:cBhvr additive="base">
                                        <p:cTn id="41" dur="500" fill="hold"/>
                                        <p:tgtEl>
                                          <p:spTgt spid="15"/>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fill="hold"/>
                                        <p:tgtEl>
                                          <p:spTgt spid="17"/>
                                        </p:tgtEl>
                                        <p:attrNameLst>
                                          <p:attrName>ppt_x</p:attrName>
                                        </p:attrNameLst>
                                      </p:cBhvr>
                                      <p:tavLst>
                                        <p:tav tm="0">
                                          <p:val>
                                            <p:strVal val="#ppt_x"/>
                                          </p:val>
                                        </p:tav>
                                        <p:tav tm="100000">
                                          <p:val>
                                            <p:strVal val="#ppt_x"/>
                                          </p:val>
                                        </p:tav>
                                      </p:tavLst>
                                    </p:anim>
                                    <p:anim calcmode="lin" valueType="num">
                                      <p:cBhvr additive="base">
                                        <p:cTn id="45" dur="50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ppt_x"/>
                                          </p:val>
                                        </p:tav>
                                        <p:tav tm="100000">
                                          <p:val>
                                            <p:strVal val="#ppt_x"/>
                                          </p:val>
                                        </p:tav>
                                      </p:tavLst>
                                    </p:anim>
                                    <p:anim calcmode="lin" valueType="num">
                                      <p:cBhvr additive="base">
                                        <p:cTn id="49" dur="500" fill="hold"/>
                                        <p:tgtEl>
                                          <p:spTgt spid="18"/>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additive="base">
                                        <p:cTn id="52" dur="500" fill="hold"/>
                                        <p:tgtEl>
                                          <p:spTgt spid="19"/>
                                        </p:tgtEl>
                                        <p:attrNameLst>
                                          <p:attrName>ppt_x</p:attrName>
                                        </p:attrNameLst>
                                      </p:cBhvr>
                                      <p:tavLst>
                                        <p:tav tm="0">
                                          <p:val>
                                            <p:strVal val="#ppt_x"/>
                                          </p:val>
                                        </p:tav>
                                        <p:tav tm="100000">
                                          <p:val>
                                            <p:strVal val="#ppt_x"/>
                                          </p:val>
                                        </p:tav>
                                      </p:tavLst>
                                    </p:anim>
                                    <p:anim calcmode="lin" valueType="num">
                                      <p:cBhvr additive="base">
                                        <p:cTn id="53" dur="500" fill="hold"/>
                                        <p:tgtEl>
                                          <p:spTgt spid="19"/>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ppt_x"/>
                                          </p:val>
                                        </p:tav>
                                        <p:tav tm="100000">
                                          <p:val>
                                            <p:strVal val="#ppt_x"/>
                                          </p:val>
                                        </p:tav>
                                      </p:tavLst>
                                    </p:anim>
                                    <p:anim calcmode="lin" valueType="num">
                                      <p:cBhvr additive="base">
                                        <p:cTn id="57" dur="500" fill="hold"/>
                                        <p:tgtEl>
                                          <p:spTgt spid="20"/>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additive="base">
                                        <p:cTn id="60" dur="500" fill="hold"/>
                                        <p:tgtEl>
                                          <p:spTgt spid="21"/>
                                        </p:tgtEl>
                                        <p:attrNameLst>
                                          <p:attrName>ppt_x</p:attrName>
                                        </p:attrNameLst>
                                      </p:cBhvr>
                                      <p:tavLst>
                                        <p:tav tm="0">
                                          <p:val>
                                            <p:strVal val="#ppt_x"/>
                                          </p:val>
                                        </p:tav>
                                        <p:tav tm="100000">
                                          <p:val>
                                            <p:strVal val="#ppt_x"/>
                                          </p:val>
                                        </p:tav>
                                      </p:tavLst>
                                    </p:anim>
                                    <p:anim calcmode="lin" valueType="num">
                                      <p:cBhvr additive="base">
                                        <p:cTn id="61" dur="500" fill="hold"/>
                                        <p:tgtEl>
                                          <p:spTgt spid="21"/>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 calcmode="lin" valueType="num">
                                      <p:cBhvr additive="base">
                                        <p:cTn id="64" dur="500" fill="hold"/>
                                        <p:tgtEl>
                                          <p:spTgt spid="23"/>
                                        </p:tgtEl>
                                        <p:attrNameLst>
                                          <p:attrName>ppt_x</p:attrName>
                                        </p:attrNameLst>
                                      </p:cBhvr>
                                      <p:tavLst>
                                        <p:tav tm="0">
                                          <p:val>
                                            <p:strVal val="#ppt_x"/>
                                          </p:val>
                                        </p:tav>
                                        <p:tav tm="100000">
                                          <p:val>
                                            <p:strVal val="#ppt_x"/>
                                          </p:val>
                                        </p:tav>
                                      </p:tavLst>
                                    </p:anim>
                                    <p:anim calcmode="lin" valueType="num">
                                      <p:cBhvr additive="base">
                                        <p:cTn id="65" dur="500" fill="hold"/>
                                        <p:tgtEl>
                                          <p:spTgt spid="23"/>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24"/>
                                        </p:tgtEl>
                                        <p:attrNameLst>
                                          <p:attrName>style.visibility</p:attrName>
                                        </p:attrNameLst>
                                      </p:cBhvr>
                                      <p:to>
                                        <p:strVal val="visible"/>
                                      </p:to>
                                    </p:set>
                                    <p:anim calcmode="lin" valueType="num">
                                      <p:cBhvr additive="base">
                                        <p:cTn id="68" dur="500" fill="hold"/>
                                        <p:tgtEl>
                                          <p:spTgt spid="24"/>
                                        </p:tgtEl>
                                        <p:attrNameLst>
                                          <p:attrName>ppt_x</p:attrName>
                                        </p:attrNameLst>
                                      </p:cBhvr>
                                      <p:tavLst>
                                        <p:tav tm="0">
                                          <p:val>
                                            <p:strVal val="#ppt_x"/>
                                          </p:val>
                                        </p:tav>
                                        <p:tav tm="100000">
                                          <p:val>
                                            <p:strVal val="#ppt_x"/>
                                          </p:val>
                                        </p:tav>
                                      </p:tavLst>
                                    </p:anim>
                                    <p:anim calcmode="lin" valueType="num">
                                      <p:cBhvr additive="base">
                                        <p:cTn id="69" dur="500" fill="hold"/>
                                        <p:tgtEl>
                                          <p:spTgt spid="24"/>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25"/>
                                        </p:tgtEl>
                                        <p:attrNameLst>
                                          <p:attrName>style.visibility</p:attrName>
                                        </p:attrNameLst>
                                      </p:cBhvr>
                                      <p:to>
                                        <p:strVal val="visible"/>
                                      </p:to>
                                    </p:set>
                                    <p:anim calcmode="lin" valueType="num">
                                      <p:cBhvr additive="base">
                                        <p:cTn id="72" dur="500" fill="hold"/>
                                        <p:tgtEl>
                                          <p:spTgt spid="25"/>
                                        </p:tgtEl>
                                        <p:attrNameLst>
                                          <p:attrName>ppt_x</p:attrName>
                                        </p:attrNameLst>
                                      </p:cBhvr>
                                      <p:tavLst>
                                        <p:tav tm="0">
                                          <p:val>
                                            <p:strVal val="#ppt_x"/>
                                          </p:val>
                                        </p:tav>
                                        <p:tav tm="100000">
                                          <p:val>
                                            <p:strVal val="#ppt_x"/>
                                          </p:val>
                                        </p:tav>
                                      </p:tavLst>
                                    </p:anim>
                                    <p:anim calcmode="lin" valueType="num">
                                      <p:cBhvr additive="base">
                                        <p:cTn id="73" dur="500" fill="hold"/>
                                        <p:tgtEl>
                                          <p:spTgt spid="25"/>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anim calcmode="lin" valueType="num">
                                      <p:cBhvr additive="base">
                                        <p:cTn id="76" dur="500" fill="hold"/>
                                        <p:tgtEl>
                                          <p:spTgt spid="36"/>
                                        </p:tgtEl>
                                        <p:attrNameLst>
                                          <p:attrName>ppt_x</p:attrName>
                                        </p:attrNameLst>
                                      </p:cBhvr>
                                      <p:tavLst>
                                        <p:tav tm="0">
                                          <p:val>
                                            <p:strVal val="#ppt_x"/>
                                          </p:val>
                                        </p:tav>
                                        <p:tav tm="100000">
                                          <p:val>
                                            <p:strVal val="#ppt_x"/>
                                          </p:val>
                                        </p:tav>
                                      </p:tavLst>
                                    </p:anim>
                                    <p:anim calcmode="lin" valueType="num">
                                      <p:cBhvr additive="base">
                                        <p:cTn id="77" dur="500" fill="hold"/>
                                        <p:tgtEl>
                                          <p:spTgt spid="36"/>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37"/>
                                        </p:tgtEl>
                                        <p:attrNameLst>
                                          <p:attrName>style.visibility</p:attrName>
                                        </p:attrNameLst>
                                      </p:cBhvr>
                                      <p:to>
                                        <p:strVal val="visible"/>
                                      </p:to>
                                    </p:set>
                                    <p:anim calcmode="lin" valueType="num">
                                      <p:cBhvr additive="base">
                                        <p:cTn id="80" dur="500" fill="hold"/>
                                        <p:tgtEl>
                                          <p:spTgt spid="37"/>
                                        </p:tgtEl>
                                        <p:attrNameLst>
                                          <p:attrName>ppt_x</p:attrName>
                                        </p:attrNameLst>
                                      </p:cBhvr>
                                      <p:tavLst>
                                        <p:tav tm="0">
                                          <p:val>
                                            <p:strVal val="#ppt_x"/>
                                          </p:val>
                                        </p:tav>
                                        <p:tav tm="100000">
                                          <p:val>
                                            <p:strVal val="#ppt_x"/>
                                          </p:val>
                                        </p:tav>
                                      </p:tavLst>
                                    </p:anim>
                                    <p:anim calcmode="lin" valueType="num">
                                      <p:cBhvr additive="base">
                                        <p:cTn id="81" dur="500" fill="hold"/>
                                        <p:tgtEl>
                                          <p:spTgt spid="37"/>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38"/>
                                        </p:tgtEl>
                                        <p:attrNameLst>
                                          <p:attrName>style.visibility</p:attrName>
                                        </p:attrNameLst>
                                      </p:cBhvr>
                                      <p:to>
                                        <p:strVal val="visible"/>
                                      </p:to>
                                    </p:set>
                                    <p:anim calcmode="lin" valueType="num">
                                      <p:cBhvr additive="base">
                                        <p:cTn id="84" dur="500" fill="hold"/>
                                        <p:tgtEl>
                                          <p:spTgt spid="38"/>
                                        </p:tgtEl>
                                        <p:attrNameLst>
                                          <p:attrName>ppt_x</p:attrName>
                                        </p:attrNameLst>
                                      </p:cBhvr>
                                      <p:tavLst>
                                        <p:tav tm="0">
                                          <p:val>
                                            <p:strVal val="#ppt_x"/>
                                          </p:val>
                                        </p:tav>
                                        <p:tav tm="100000">
                                          <p:val>
                                            <p:strVal val="#ppt_x"/>
                                          </p:val>
                                        </p:tav>
                                      </p:tavLst>
                                    </p:anim>
                                    <p:anim calcmode="lin" valueType="num">
                                      <p:cBhvr additive="base">
                                        <p:cTn id="85" dur="500" fill="hold"/>
                                        <p:tgtEl>
                                          <p:spTgt spid="38"/>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additive="base">
                                        <p:cTn id="88" dur="500" fill="hold"/>
                                        <p:tgtEl>
                                          <p:spTgt spid="39"/>
                                        </p:tgtEl>
                                        <p:attrNameLst>
                                          <p:attrName>ppt_x</p:attrName>
                                        </p:attrNameLst>
                                      </p:cBhvr>
                                      <p:tavLst>
                                        <p:tav tm="0">
                                          <p:val>
                                            <p:strVal val="#ppt_x"/>
                                          </p:val>
                                        </p:tav>
                                        <p:tav tm="100000">
                                          <p:val>
                                            <p:strVal val="#ppt_x"/>
                                          </p:val>
                                        </p:tav>
                                      </p:tavLst>
                                    </p:anim>
                                    <p:anim calcmode="lin" valueType="num">
                                      <p:cBhvr additive="base">
                                        <p:cTn id="89" dur="500" fill="hold"/>
                                        <p:tgtEl>
                                          <p:spTgt spid="39"/>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additive="base">
                                        <p:cTn id="92" dur="500" fill="hold"/>
                                        <p:tgtEl>
                                          <p:spTgt spid="40"/>
                                        </p:tgtEl>
                                        <p:attrNameLst>
                                          <p:attrName>ppt_x</p:attrName>
                                        </p:attrNameLst>
                                      </p:cBhvr>
                                      <p:tavLst>
                                        <p:tav tm="0">
                                          <p:val>
                                            <p:strVal val="#ppt_x"/>
                                          </p:val>
                                        </p:tav>
                                        <p:tav tm="100000">
                                          <p:val>
                                            <p:strVal val="#ppt_x"/>
                                          </p:val>
                                        </p:tav>
                                      </p:tavLst>
                                    </p:anim>
                                    <p:anim calcmode="lin" valueType="num">
                                      <p:cBhvr additive="base">
                                        <p:cTn id="93" dur="500" fill="hold"/>
                                        <p:tgtEl>
                                          <p:spTgt spid="40"/>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7"/>
                                        </p:tgtEl>
                                        <p:attrNameLst>
                                          <p:attrName>style.visibility</p:attrName>
                                        </p:attrNameLst>
                                      </p:cBhvr>
                                      <p:to>
                                        <p:strVal val="visible"/>
                                      </p:to>
                                    </p:set>
                                    <p:anim calcmode="lin" valueType="num">
                                      <p:cBhvr additive="base">
                                        <p:cTn id="96" dur="500" fill="hold"/>
                                        <p:tgtEl>
                                          <p:spTgt spid="7"/>
                                        </p:tgtEl>
                                        <p:attrNameLst>
                                          <p:attrName>ppt_x</p:attrName>
                                        </p:attrNameLst>
                                      </p:cBhvr>
                                      <p:tavLst>
                                        <p:tav tm="0">
                                          <p:val>
                                            <p:strVal val="#ppt_x"/>
                                          </p:val>
                                        </p:tav>
                                        <p:tav tm="100000">
                                          <p:val>
                                            <p:strVal val="#ppt_x"/>
                                          </p:val>
                                        </p:tav>
                                      </p:tavLst>
                                    </p:anim>
                                    <p:anim calcmode="lin" valueType="num">
                                      <p:cBhvr additive="base">
                                        <p:cTn id="97" dur="500" fill="hold"/>
                                        <p:tgtEl>
                                          <p:spTgt spid="7"/>
                                        </p:tgtEl>
                                        <p:attrNameLst>
                                          <p:attrName>ppt_y</p:attrName>
                                        </p:attrNameLst>
                                      </p:cBhvr>
                                      <p:tavLst>
                                        <p:tav tm="0">
                                          <p:val>
                                            <p:strVal val="1+#ppt_h/2"/>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47"/>
                                        </p:tgtEl>
                                        <p:attrNameLst>
                                          <p:attrName>style.visibility</p:attrName>
                                        </p:attrNameLst>
                                      </p:cBhvr>
                                      <p:to>
                                        <p:strVal val="visible"/>
                                      </p:to>
                                    </p:set>
                                    <p:anim calcmode="lin" valueType="num">
                                      <p:cBhvr additive="base">
                                        <p:cTn id="100" dur="500" fill="hold"/>
                                        <p:tgtEl>
                                          <p:spTgt spid="47"/>
                                        </p:tgtEl>
                                        <p:attrNameLst>
                                          <p:attrName>ppt_x</p:attrName>
                                        </p:attrNameLst>
                                      </p:cBhvr>
                                      <p:tavLst>
                                        <p:tav tm="0">
                                          <p:val>
                                            <p:strVal val="#ppt_x"/>
                                          </p:val>
                                        </p:tav>
                                        <p:tav tm="100000">
                                          <p:val>
                                            <p:strVal val="#ppt_x"/>
                                          </p:val>
                                        </p:tav>
                                      </p:tavLst>
                                    </p:anim>
                                    <p:anim calcmode="lin" valueType="num">
                                      <p:cBhvr additive="base">
                                        <p:cTn id="101" dur="500" fill="hold"/>
                                        <p:tgtEl>
                                          <p:spTgt spid="47"/>
                                        </p:tgtEl>
                                        <p:attrNameLst>
                                          <p:attrName>ppt_y</p:attrName>
                                        </p:attrNameLst>
                                      </p:cBhvr>
                                      <p:tavLst>
                                        <p:tav tm="0">
                                          <p:val>
                                            <p:strVal val="1+#ppt_h/2"/>
                                          </p:val>
                                        </p:tav>
                                        <p:tav tm="100000">
                                          <p:val>
                                            <p:strVal val="#ppt_y"/>
                                          </p:val>
                                        </p:tav>
                                      </p:tavLst>
                                    </p:anim>
                                  </p:childTnLst>
                                </p:cTn>
                              </p:par>
                              <p:par>
                                <p:cTn id="102" presetID="2" presetClass="entr" presetSubtype="4" fill="hold" nodeType="withEffect">
                                  <p:stCondLst>
                                    <p:cond delay="0"/>
                                  </p:stCondLst>
                                  <p:childTnLst>
                                    <p:set>
                                      <p:cBhvr>
                                        <p:cTn id="103" dur="1" fill="hold">
                                          <p:stCondLst>
                                            <p:cond delay="0"/>
                                          </p:stCondLst>
                                        </p:cTn>
                                        <p:tgtEl>
                                          <p:spTgt spid="49"/>
                                        </p:tgtEl>
                                        <p:attrNameLst>
                                          <p:attrName>style.visibility</p:attrName>
                                        </p:attrNameLst>
                                      </p:cBhvr>
                                      <p:to>
                                        <p:strVal val="visible"/>
                                      </p:to>
                                    </p:set>
                                    <p:anim calcmode="lin" valueType="num">
                                      <p:cBhvr additive="base">
                                        <p:cTn id="104" dur="500" fill="hold"/>
                                        <p:tgtEl>
                                          <p:spTgt spid="49"/>
                                        </p:tgtEl>
                                        <p:attrNameLst>
                                          <p:attrName>ppt_x</p:attrName>
                                        </p:attrNameLst>
                                      </p:cBhvr>
                                      <p:tavLst>
                                        <p:tav tm="0">
                                          <p:val>
                                            <p:strVal val="#ppt_x"/>
                                          </p:val>
                                        </p:tav>
                                        <p:tav tm="100000">
                                          <p:val>
                                            <p:strVal val="#ppt_x"/>
                                          </p:val>
                                        </p:tav>
                                      </p:tavLst>
                                    </p:anim>
                                    <p:anim calcmode="lin" valueType="num">
                                      <p:cBhvr additive="base">
                                        <p:cTn id="105" dur="500" fill="hold"/>
                                        <p:tgtEl>
                                          <p:spTgt spid="49"/>
                                        </p:tgtEl>
                                        <p:attrNameLst>
                                          <p:attrName>ppt_y</p:attrName>
                                        </p:attrNameLst>
                                      </p:cBhvr>
                                      <p:tavLst>
                                        <p:tav tm="0">
                                          <p:val>
                                            <p:strVal val="1+#ppt_h/2"/>
                                          </p:val>
                                        </p:tav>
                                        <p:tav tm="100000">
                                          <p:val>
                                            <p:strVal val="#ppt_y"/>
                                          </p:val>
                                        </p:tav>
                                      </p:tavLst>
                                    </p:anim>
                                  </p:childTnLst>
                                </p:cTn>
                              </p:par>
                              <p:par>
                                <p:cTn id="106" presetID="2" presetClass="entr" presetSubtype="4" fill="hold" nodeType="withEffect">
                                  <p:stCondLst>
                                    <p:cond delay="0"/>
                                  </p:stCondLst>
                                  <p:childTnLst>
                                    <p:set>
                                      <p:cBhvr>
                                        <p:cTn id="107" dur="1" fill="hold">
                                          <p:stCondLst>
                                            <p:cond delay="0"/>
                                          </p:stCondLst>
                                        </p:cTn>
                                        <p:tgtEl>
                                          <p:spTgt spid="51"/>
                                        </p:tgtEl>
                                        <p:attrNameLst>
                                          <p:attrName>style.visibility</p:attrName>
                                        </p:attrNameLst>
                                      </p:cBhvr>
                                      <p:to>
                                        <p:strVal val="visible"/>
                                      </p:to>
                                    </p:set>
                                    <p:anim calcmode="lin" valueType="num">
                                      <p:cBhvr additive="base">
                                        <p:cTn id="108" dur="500" fill="hold"/>
                                        <p:tgtEl>
                                          <p:spTgt spid="51"/>
                                        </p:tgtEl>
                                        <p:attrNameLst>
                                          <p:attrName>ppt_x</p:attrName>
                                        </p:attrNameLst>
                                      </p:cBhvr>
                                      <p:tavLst>
                                        <p:tav tm="0">
                                          <p:val>
                                            <p:strVal val="#ppt_x"/>
                                          </p:val>
                                        </p:tav>
                                        <p:tav tm="100000">
                                          <p:val>
                                            <p:strVal val="#ppt_x"/>
                                          </p:val>
                                        </p:tav>
                                      </p:tavLst>
                                    </p:anim>
                                    <p:anim calcmode="lin" valueType="num">
                                      <p:cBhvr additive="base">
                                        <p:cTn id="109" dur="500" fill="hold"/>
                                        <p:tgtEl>
                                          <p:spTgt spid="51"/>
                                        </p:tgtEl>
                                        <p:attrNameLst>
                                          <p:attrName>ppt_y</p:attrName>
                                        </p:attrNameLst>
                                      </p:cBhvr>
                                      <p:tavLst>
                                        <p:tav tm="0">
                                          <p:val>
                                            <p:strVal val="1+#ppt_h/2"/>
                                          </p:val>
                                        </p:tav>
                                        <p:tav tm="100000">
                                          <p:val>
                                            <p:strVal val="#ppt_y"/>
                                          </p:val>
                                        </p:tav>
                                      </p:tavLst>
                                    </p:anim>
                                  </p:childTnLst>
                                </p:cTn>
                              </p:par>
                              <p:par>
                                <p:cTn id="110" presetID="2" presetClass="entr" presetSubtype="4" fill="hold" nodeType="withEffect">
                                  <p:stCondLst>
                                    <p:cond delay="0"/>
                                  </p:stCondLst>
                                  <p:childTnLst>
                                    <p:set>
                                      <p:cBhvr>
                                        <p:cTn id="111" dur="1" fill="hold">
                                          <p:stCondLst>
                                            <p:cond delay="0"/>
                                          </p:stCondLst>
                                        </p:cTn>
                                        <p:tgtEl>
                                          <p:spTgt spid="53"/>
                                        </p:tgtEl>
                                        <p:attrNameLst>
                                          <p:attrName>style.visibility</p:attrName>
                                        </p:attrNameLst>
                                      </p:cBhvr>
                                      <p:to>
                                        <p:strVal val="visible"/>
                                      </p:to>
                                    </p:set>
                                    <p:anim calcmode="lin" valueType="num">
                                      <p:cBhvr additive="base">
                                        <p:cTn id="112" dur="500" fill="hold"/>
                                        <p:tgtEl>
                                          <p:spTgt spid="53"/>
                                        </p:tgtEl>
                                        <p:attrNameLst>
                                          <p:attrName>ppt_x</p:attrName>
                                        </p:attrNameLst>
                                      </p:cBhvr>
                                      <p:tavLst>
                                        <p:tav tm="0">
                                          <p:val>
                                            <p:strVal val="#ppt_x"/>
                                          </p:val>
                                        </p:tav>
                                        <p:tav tm="100000">
                                          <p:val>
                                            <p:strVal val="#ppt_x"/>
                                          </p:val>
                                        </p:tav>
                                      </p:tavLst>
                                    </p:anim>
                                    <p:anim calcmode="lin" valueType="num">
                                      <p:cBhvr additive="base">
                                        <p:cTn id="113" dur="500" fill="hold"/>
                                        <p:tgtEl>
                                          <p:spTgt spid="53"/>
                                        </p:tgtEl>
                                        <p:attrNameLst>
                                          <p:attrName>ppt_y</p:attrName>
                                        </p:attrNameLst>
                                      </p:cBhvr>
                                      <p:tavLst>
                                        <p:tav tm="0">
                                          <p:val>
                                            <p:strVal val="1+#ppt_h/2"/>
                                          </p:val>
                                        </p:tav>
                                        <p:tav tm="100000">
                                          <p:val>
                                            <p:strVal val="#ppt_y"/>
                                          </p:val>
                                        </p:tav>
                                      </p:tavLst>
                                    </p:anim>
                                  </p:childTnLst>
                                </p:cTn>
                              </p:par>
                              <p:par>
                                <p:cTn id="114" presetID="2" presetClass="entr" presetSubtype="4" fill="hold" nodeType="withEffect">
                                  <p:stCondLst>
                                    <p:cond delay="0"/>
                                  </p:stCondLst>
                                  <p:childTnLst>
                                    <p:set>
                                      <p:cBhvr>
                                        <p:cTn id="115" dur="1" fill="hold">
                                          <p:stCondLst>
                                            <p:cond delay="0"/>
                                          </p:stCondLst>
                                        </p:cTn>
                                        <p:tgtEl>
                                          <p:spTgt spid="56"/>
                                        </p:tgtEl>
                                        <p:attrNameLst>
                                          <p:attrName>style.visibility</p:attrName>
                                        </p:attrNameLst>
                                      </p:cBhvr>
                                      <p:to>
                                        <p:strVal val="visible"/>
                                      </p:to>
                                    </p:set>
                                    <p:anim calcmode="lin" valueType="num">
                                      <p:cBhvr additive="base">
                                        <p:cTn id="116" dur="500" fill="hold"/>
                                        <p:tgtEl>
                                          <p:spTgt spid="56"/>
                                        </p:tgtEl>
                                        <p:attrNameLst>
                                          <p:attrName>ppt_x</p:attrName>
                                        </p:attrNameLst>
                                      </p:cBhvr>
                                      <p:tavLst>
                                        <p:tav tm="0">
                                          <p:val>
                                            <p:strVal val="#ppt_x"/>
                                          </p:val>
                                        </p:tav>
                                        <p:tav tm="100000">
                                          <p:val>
                                            <p:strVal val="#ppt_x"/>
                                          </p:val>
                                        </p:tav>
                                      </p:tavLst>
                                    </p:anim>
                                    <p:anim calcmode="lin" valueType="num">
                                      <p:cBhvr additive="base">
                                        <p:cTn id="117" dur="500" fill="hold"/>
                                        <p:tgtEl>
                                          <p:spTgt spid="56"/>
                                        </p:tgtEl>
                                        <p:attrNameLst>
                                          <p:attrName>ppt_y</p:attrName>
                                        </p:attrNameLst>
                                      </p:cBhvr>
                                      <p:tavLst>
                                        <p:tav tm="0">
                                          <p:val>
                                            <p:strVal val="1+#ppt_h/2"/>
                                          </p:val>
                                        </p:tav>
                                        <p:tav tm="100000">
                                          <p:val>
                                            <p:strVal val="#ppt_y"/>
                                          </p:val>
                                        </p:tav>
                                      </p:tavLst>
                                    </p:anim>
                                  </p:childTnLst>
                                </p:cTn>
                              </p:par>
                              <p:par>
                                <p:cTn id="118" presetID="2" presetClass="entr" presetSubtype="4" fill="hold" nodeType="withEffect">
                                  <p:stCondLst>
                                    <p:cond delay="0"/>
                                  </p:stCondLst>
                                  <p:childTnLst>
                                    <p:set>
                                      <p:cBhvr>
                                        <p:cTn id="119" dur="1" fill="hold">
                                          <p:stCondLst>
                                            <p:cond delay="0"/>
                                          </p:stCondLst>
                                        </p:cTn>
                                        <p:tgtEl>
                                          <p:spTgt spid="60"/>
                                        </p:tgtEl>
                                        <p:attrNameLst>
                                          <p:attrName>style.visibility</p:attrName>
                                        </p:attrNameLst>
                                      </p:cBhvr>
                                      <p:to>
                                        <p:strVal val="visible"/>
                                      </p:to>
                                    </p:set>
                                    <p:anim calcmode="lin" valueType="num">
                                      <p:cBhvr additive="base">
                                        <p:cTn id="120" dur="500" fill="hold"/>
                                        <p:tgtEl>
                                          <p:spTgt spid="60"/>
                                        </p:tgtEl>
                                        <p:attrNameLst>
                                          <p:attrName>ppt_x</p:attrName>
                                        </p:attrNameLst>
                                      </p:cBhvr>
                                      <p:tavLst>
                                        <p:tav tm="0">
                                          <p:val>
                                            <p:strVal val="#ppt_x"/>
                                          </p:val>
                                        </p:tav>
                                        <p:tav tm="100000">
                                          <p:val>
                                            <p:strVal val="#ppt_x"/>
                                          </p:val>
                                        </p:tav>
                                      </p:tavLst>
                                    </p:anim>
                                    <p:anim calcmode="lin" valueType="num">
                                      <p:cBhvr additive="base">
                                        <p:cTn id="121" dur="500" fill="hold"/>
                                        <p:tgtEl>
                                          <p:spTgt spid="60"/>
                                        </p:tgtEl>
                                        <p:attrNameLst>
                                          <p:attrName>ppt_y</p:attrName>
                                        </p:attrNameLst>
                                      </p:cBhvr>
                                      <p:tavLst>
                                        <p:tav tm="0">
                                          <p:val>
                                            <p:strVal val="1+#ppt_h/2"/>
                                          </p:val>
                                        </p:tav>
                                        <p:tav tm="100000">
                                          <p:val>
                                            <p:strVal val="#ppt_y"/>
                                          </p:val>
                                        </p:tav>
                                      </p:tavLst>
                                    </p:anim>
                                  </p:childTnLst>
                                </p:cTn>
                              </p:par>
                              <p:par>
                                <p:cTn id="122" presetID="2" presetClass="entr" presetSubtype="4" fill="hold" nodeType="withEffect">
                                  <p:stCondLst>
                                    <p:cond delay="0"/>
                                  </p:stCondLst>
                                  <p:childTnLst>
                                    <p:set>
                                      <p:cBhvr>
                                        <p:cTn id="123" dur="1" fill="hold">
                                          <p:stCondLst>
                                            <p:cond delay="0"/>
                                          </p:stCondLst>
                                        </p:cTn>
                                        <p:tgtEl>
                                          <p:spTgt spid="61"/>
                                        </p:tgtEl>
                                        <p:attrNameLst>
                                          <p:attrName>style.visibility</p:attrName>
                                        </p:attrNameLst>
                                      </p:cBhvr>
                                      <p:to>
                                        <p:strVal val="visible"/>
                                      </p:to>
                                    </p:set>
                                    <p:anim calcmode="lin" valueType="num">
                                      <p:cBhvr additive="base">
                                        <p:cTn id="124" dur="500" fill="hold"/>
                                        <p:tgtEl>
                                          <p:spTgt spid="61"/>
                                        </p:tgtEl>
                                        <p:attrNameLst>
                                          <p:attrName>ppt_x</p:attrName>
                                        </p:attrNameLst>
                                      </p:cBhvr>
                                      <p:tavLst>
                                        <p:tav tm="0">
                                          <p:val>
                                            <p:strVal val="#ppt_x"/>
                                          </p:val>
                                        </p:tav>
                                        <p:tav tm="100000">
                                          <p:val>
                                            <p:strVal val="#ppt_x"/>
                                          </p:val>
                                        </p:tav>
                                      </p:tavLst>
                                    </p:anim>
                                    <p:anim calcmode="lin" valueType="num">
                                      <p:cBhvr additive="base">
                                        <p:cTn id="125" dur="500" fill="hold"/>
                                        <p:tgtEl>
                                          <p:spTgt spid="61"/>
                                        </p:tgtEl>
                                        <p:attrNameLst>
                                          <p:attrName>ppt_y</p:attrName>
                                        </p:attrNameLst>
                                      </p:cBhvr>
                                      <p:tavLst>
                                        <p:tav tm="0">
                                          <p:val>
                                            <p:strVal val="1+#ppt_h/2"/>
                                          </p:val>
                                        </p:tav>
                                        <p:tav tm="100000">
                                          <p:val>
                                            <p:strVal val="#ppt_y"/>
                                          </p:val>
                                        </p:tav>
                                      </p:tavLst>
                                    </p:anim>
                                  </p:childTnLst>
                                </p:cTn>
                              </p:par>
                              <p:par>
                                <p:cTn id="126" presetID="2" presetClass="entr" presetSubtype="4" fill="hold" nodeType="withEffect">
                                  <p:stCondLst>
                                    <p:cond delay="0"/>
                                  </p:stCondLst>
                                  <p:childTnLst>
                                    <p:set>
                                      <p:cBhvr>
                                        <p:cTn id="127" dur="1" fill="hold">
                                          <p:stCondLst>
                                            <p:cond delay="0"/>
                                          </p:stCondLst>
                                        </p:cTn>
                                        <p:tgtEl>
                                          <p:spTgt spid="62"/>
                                        </p:tgtEl>
                                        <p:attrNameLst>
                                          <p:attrName>style.visibility</p:attrName>
                                        </p:attrNameLst>
                                      </p:cBhvr>
                                      <p:to>
                                        <p:strVal val="visible"/>
                                      </p:to>
                                    </p:set>
                                    <p:anim calcmode="lin" valueType="num">
                                      <p:cBhvr additive="base">
                                        <p:cTn id="128" dur="500" fill="hold"/>
                                        <p:tgtEl>
                                          <p:spTgt spid="62"/>
                                        </p:tgtEl>
                                        <p:attrNameLst>
                                          <p:attrName>ppt_x</p:attrName>
                                        </p:attrNameLst>
                                      </p:cBhvr>
                                      <p:tavLst>
                                        <p:tav tm="0">
                                          <p:val>
                                            <p:strVal val="#ppt_x"/>
                                          </p:val>
                                        </p:tav>
                                        <p:tav tm="100000">
                                          <p:val>
                                            <p:strVal val="#ppt_x"/>
                                          </p:val>
                                        </p:tav>
                                      </p:tavLst>
                                    </p:anim>
                                    <p:anim calcmode="lin" valueType="num">
                                      <p:cBhvr additive="base">
                                        <p:cTn id="129" dur="500" fill="hold"/>
                                        <p:tgtEl>
                                          <p:spTgt spid="62"/>
                                        </p:tgtEl>
                                        <p:attrNameLst>
                                          <p:attrName>ppt_y</p:attrName>
                                        </p:attrNameLst>
                                      </p:cBhvr>
                                      <p:tavLst>
                                        <p:tav tm="0">
                                          <p:val>
                                            <p:strVal val="1+#ppt_h/2"/>
                                          </p:val>
                                        </p:tav>
                                        <p:tav tm="100000">
                                          <p:val>
                                            <p:strVal val="#ppt_y"/>
                                          </p:val>
                                        </p:tav>
                                      </p:tavLst>
                                    </p:anim>
                                  </p:childTnLst>
                                </p:cTn>
                              </p:par>
                              <p:par>
                                <p:cTn id="130" presetID="2" presetClass="entr" presetSubtype="4" fill="hold" nodeType="withEffect">
                                  <p:stCondLst>
                                    <p:cond delay="0"/>
                                  </p:stCondLst>
                                  <p:childTnLst>
                                    <p:set>
                                      <p:cBhvr>
                                        <p:cTn id="131" dur="1" fill="hold">
                                          <p:stCondLst>
                                            <p:cond delay="0"/>
                                          </p:stCondLst>
                                        </p:cTn>
                                        <p:tgtEl>
                                          <p:spTgt spid="65"/>
                                        </p:tgtEl>
                                        <p:attrNameLst>
                                          <p:attrName>style.visibility</p:attrName>
                                        </p:attrNameLst>
                                      </p:cBhvr>
                                      <p:to>
                                        <p:strVal val="visible"/>
                                      </p:to>
                                    </p:set>
                                    <p:anim calcmode="lin" valueType="num">
                                      <p:cBhvr additive="base">
                                        <p:cTn id="132" dur="500" fill="hold"/>
                                        <p:tgtEl>
                                          <p:spTgt spid="65"/>
                                        </p:tgtEl>
                                        <p:attrNameLst>
                                          <p:attrName>ppt_x</p:attrName>
                                        </p:attrNameLst>
                                      </p:cBhvr>
                                      <p:tavLst>
                                        <p:tav tm="0">
                                          <p:val>
                                            <p:strVal val="#ppt_x"/>
                                          </p:val>
                                        </p:tav>
                                        <p:tav tm="100000">
                                          <p:val>
                                            <p:strVal val="#ppt_x"/>
                                          </p:val>
                                        </p:tav>
                                      </p:tavLst>
                                    </p:anim>
                                    <p:anim calcmode="lin" valueType="num">
                                      <p:cBhvr additive="base">
                                        <p:cTn id="133" dur="500" fill="hold"/>
                                        <p:tgtEl>
                                          <p:spTgt spid="65"/>
                                        </p:tgtEl>
                                        <p:attrNameLst>
                                          <p:attrName>ppt_y</p:attrName>
                                        </p:attrNameLst>
                                      </p:cBhvr>
                                      <p:tavLst>
                                        <p:tav tm="0">
                                          <p:val>
                                            <p:strVal val="1+#ppt_h/2"/>
                                          </p:val>
                                        </p:tav>
                                        <p:tav tm="100000">
                                          <p:val>
                                            <p:strVal val="#ppt_y"/>
                                          </p:val>
                                        </p:tav>
                                      </p:tavLst>
                                    </p:anim>
                                  </p:childTnLst>
                                </p:cTn>
                              </p:par>
                              <p:par>
                                <p:cTn id="134" presetID="2" presetClass="entr" presetSubtype="4" fill="hold" nodeType="withEffect">
                                  <p:stCondLst>
                                    <p:cond delay="0"/>
                                  </p:stCondLst>
                                  <p:childTnLst>
                                    <p:set>
                                      <p:cBhvr>
                                        <p:cTn id="135" dur="1" fill="hold">
                                          <p:stCondLst>
                                            <p:cond delay="0"/>
                                          </p:stCondLst>
                                        </p:cTn>
                                        <p:tgtEl>
                                          <p:spTgt spid="70"/>
                                        </p:tgtEl>
                                        <p:attrNameLst>
                                          <p:attrName>style.visibility</p:attrName>
                                        </p:attrNameLst>
                                      </p:cBhvr>
                                      <p:to>
                                        <p:strVal val="visible"/>
                                      </p:to>
                                    </p:set>
                                    <p:anim calcmode="lin" valueType="num">
                                      <p:cBhvr additive="base">
                                        <p:cTn id="136" dur="500" fill="hold"/>
                                        <p:tgtEl>
                                          <p:spTgt spid="70"/>
                                        </p:tgtEl>
                                        <p:attrNameLst>
                                          <p:attrName>ppt_x</p:attrName>
                                        </p:attrNameLst>
                                      </p:cBhvr>
                                      <p:tavLst>
                                        <p:tav tm="0">
                                          <p:val>
                                            <p:strVal val="#ppt_x"/>
                                          </p:val>
                                        </p:tav>
                                        <p:tav tm="100000">
                                          <p:val>
                                            <p:strVal val="#ppt_x"/>
                                          </p:val>
                                        </p:tav>
                                      </p:tavLst>
                                    </p:anim>
                                    <p:anim calcmode="lin" valueType="num">
                                      <p:cBhvr additive="base">
                                        <p:cTn id="137" dur="500" fill="hold"/>
                                        <p:tgtEl>
                                          <p:spTgt spid="70"/>
                                        </p:tgtEl>
                                        <p:attrNameLst>
                                          <p:attrName>ppt_y</p:attrName>
                                        </p:attrNameLst>
                                      </p:cBhvr>
                                      <p:tavLst>
                                        <p:tav tm="0">
                                          <p:val>
                                            <p:strVal val="1+#ppt_h/2"/>
                                          </p:val>
                                        </p:tav>
                                        <p:tav tm="100000">
                                          <p:val>
                                            <p:strVal val="#ppt_y"/>
                                          </p:val>
                                        </p:tav>
                                      </p:tavLst>
                                    </p:anim>
                                  </p:childTnLst>
                                </p:cTn>
                              </p:par>
                              <p:par>
                                <p:cTn id="138" presetID="2" presetClass="entr" presetSubtype="4" fill="hold" nodeType="withEffect">
                                  <p:stCondLst>
                                    <p:cond delay="0"/>
                                  </p:stCondLst>
                                  <p:childTnLst>
                                    <p:set>
                                      <p:cBhvr>
                                        <p:cTn id="139" dur="1" fill="hold">
                                          <p:stCondLst>
                                            <p:cond delay="0"/>
                                          </p:stCondLst>
                                        </p:cTn>
                                        <p:tgtEl>
                                          <p:spTgt spid="71"/>
                                        </p:tgtEl>
                                        <p:attrNameLst>
                                          <p:attrName>style.visibility</p:attrName>
                                        </p:attrNameLst>
                                      </p:cBhvr>
                                      <p:to>
                                        <p:strVal val="visible"/>
                                      </p:to>
                                    </p:set>
                                    <p:anim calcmode="lin" valueType="num">
                                      <p:cBhvr additive="base">
                                        <p:cTn id="140" dur="500" fill="hold"/>
                                        <p:tgtEl>
                                          <p:spTgt spid="71"/>
                                        </p:tgtEl>
                                        <p:attrNameLst>
                                          <p:attrName>ppt_x</p:attrName>
                                        </p:attrNameLst>
                                      </p:cBhvr>
                                      <p:tavLst>
                                        <p:tav tm="0">
                                          <p:val>
                                            <p:strVal val="#ppt_x"/>
                                          </p:val>
                                        </p:tav>
                                        <p:tav tm="100000">
                                          <p:val>
                                            <p:strVal val="#ppt_x"/>
                                          </p:val>
                                        </p:tav>
                                      </p:tavLst>
                                    </p:anim>
                                    <p:anim calcmode="lin" valueType="num">
                                      <p:cBhvr additive="base">
                                        <p:cTn id="141" dur="500" fill="hold"/>
                                        <p:tgtEl>
                                          <p:spTgt spid="71"/>
                                        </p:tgtEl>
                                        <p:attrNameLst>
                                          <p:attrName>ppt_y</p:attrName>
                                        </p:attrNameLst>
                                      </p:cBhvr>
                                      <p:tavLst>
                                        <p:tav tm="0">
                                          <p:val>
                                            <p:strVal val="1+#ppt_h/2"/>
                                          </p:val>
                                        </p:tav>
                                        <p:tav tm="100000">
                                          <p:val>
                                            <p:strVal val="#ppt_y"/>
                                          </p:val>
                                        </p:tav>
                                      </p:tavLst>
                                    </p:anim>
                                  </p:childTnLst>
                                </p:cTn>
                              </p:par>
                              <p:par>
                                <p:cTn id="142" presetID="2" presetClass="entr" presetSubtype="4" fill="hold" grpId="0" nodeType="withEffect">
                                  <p:stCondLst>
                                    <p:cond delay="0"/>
                                  </p:stCondLst>
                                  <p:childTnLst>
                                    <p:set>
                                      <p:cBhvr>
                                        <p:cTn id="143" dur="1" fill="hold">
                                          <p:stCondLst>
                                            <p:cond delay="0"/>
                                          </p:stCondLst>
                                        </p:cTn>
                                        <p:tgtEl>
                                          <p:spTgt spid="73"/>
                                        </p:tgtEl>
                                        <p:attrNameLst>
                                          <p:attrName>style.visibility</p:attrName>
                                        </p:attrNameLst>
                                      </p:cBhvr>
                                      <p:to>
                                        <p:strVal val="visible"/>
                                      </p:to>
                                    </p:set>
                                    <p:anim calcmode="lin" valueType="num">
                                      <p:cBhvr additive="base">
                                        <p:cTn id="144" dur="500" fill="hold"/>
                                        <p:tgtEl>
                                          <p:spTgt spid="73"/>
                                        </p:tgtEl>
                                        <p:attrNameLst>
                                          <p:attrName>ppt_x</p:attrName>
                                        </p:attrNameLst>
                                      </p:cBhvr>
                                      <p:tavLst>
                                        <p:tav tm="0">
                                          <p:val>
                                            <p:strVal val="#ppt_x"/>
                                          </p:val>
                                        </p:tav>
                                        <p:tav tm="100000">
                                          <p:val>
                                            <p:strVal val="#ppt_x"/>
                                          </p:val>
                                        </p:tav>
                                      </p:tavLst>
                                    </p:anim>
                                    <p:anim calcmode="lin" valueType="num">
                                      <p:cBhvr additive="base">
                                        <p:cTn id="145" dur="500" fill="hold"/>
                                        <p:tgtEl>
                                          <p:spTgt spid="73"/>
                                        </p:tgtEl>
                                        <p:attrNameLst>
                                          <p:attrName>ppt_y</p:attrName>
                                        </p:attrNameLst>
                                      </p:cBhvr>
                                      <p:tavLst>
                                        <p:tav tm="0">
                                          <p:val>
                                            <p:strVal val="1+#ppt_h/2"/>
                                          </p:val>
                                        </p:tav>
                                        <p:tav tm="100000">
                                          <p:val>
                                            <p:strVal val="#ppt_y"/>
                                          </p:val>
                                        </p:tav>
                                      </p:tavLst>
                                    </p:anim>
                                  </p:childTnLst>
                                </p:cTn>
                              </p:par>
                              <p:par>
                                <p:cTn id="146" presetID="2" presetClass="entr" presetSubtype="4" fill="hold" grpId="0" nodeType="withEffect">
                                  <p:stCondLst>
                                    <p:cond delay="0"/>
                                  </p:stCondLst>
                                  <p:childTnLst>
                                    <p:set>
                                      <p:cBhvr>
                                        <p:cTn id="147" dur="1" fill="hold">
                                          <p:stCondLst>
                                            <p:cond delay="0"/>
                                          </p:stCondLst>
                                        </p:cTn>
                                        <p:tgtEl>
                                          <p:spTgt spid="74"/>
                                        </p:tgtEl>
                                        <p:attrNameLst>
                                          <p:attrName>style.visibility</p:attrName>
                                        </p:attrNameLst>
                                      </p:cBhvr>
                                      <p:to>
                                        <p:strVal val="visible"/>
                                      </p:to>
                                    </p:set>
                                    <p:anim calcmode="lin" valueType="num">
                                      <p:cBhvr additive="base">
                                        <p:cTn id="148" dur="500" fill="hold"/>
                                        <p:tgtEl>
                                          <p:spTgt spid="74"/>
                                        </p:tgtEl>
                                        <p:attrNameLst>
                                          <p:attrName>ppt_x</p:attrName>
                                        </p:attrNameLst>
                                      </p:cBhvr>
                                      <p:tavLst>
                                        <p:tav tm="0">
                                          <p:val>
                                            <p:strVal val="#ppt_x"/>
                                          </p:val>
                                        </p:tav>
                                        <p:tav tm="100000">
                                          <p:val>
                                            <p:strVal val="#ppt_x"/>
                                          </p:val>
                                        </p:tav>
                                      </p:tavLst>
                                    </p:anim>
                                    <p:anim calcmode="lin" valueType="num">
                                      <p:cBhvr additive="base">
                                        <p:cTn id="149" dur="500" fill="hold"/>
                                        <p:tgtEl>
                                          <p:spTgt spid="74"/>
                                        </p:tgtEl>
                                        <p:attrNameLst>
                                          <p:attrName>ppt_y</p:attrName>
                                        </p:attrNameLst>
                                      </p:cBhvr>
                                      <p:tavLst>
                                        <p:tav tm="0">
                                          <p:val>
                                            <p:strVal val="1+#ppt_h/2"/>
                                          </p:val>
                                        </p:tav>
                                        <p:tav tm="100000">
                                          <p:val>
                                            <p:strVal val="#ppt_y"/>
                                          </p:val>
                                        </p:tav>
                                      </p:tavLst>
                                    </p:anim>
                                  </p:childTnLst>
                                </p:cTn>
                              </p:par>
                              <p:par>
                                <p:cTn id="150" presetID="2" presetClass="entr" presetSubtype="4" fill="hold" nodeType="withEffect">
                                  <p:stCondLst>
                                    <p:cond delay="0"/>
                                  </p:stCondLst>
                                  <p:childTnLst>
                                    <p:set>
                                      <p:cBhvr>
                                        <p:cTn id="151" dur="1" fill="hold">
                                          <p:stCondLst>
                                            <p:cond delay="0"/>
                                          </p:stCondLst>
                                        </p:cTn>
                                        <p:tgtEl>
                                          <p:spTgt spid="75"/>
                                        </p:tgtEl>
                                        <p:attrNameLst>
                                          <p:attrName>style.visibility</p:attrName>
                                        </p:attrNameLst>
                                      </p:cBhvr>
                                      <p:to>
                                        <p:strVal val="visible"/>
                                      </p:to>
                                    </p:set>
                                    <p:anim calcmode="lin" valueType="num">
                                      <p:cBhvr additive="base">
                                        <p:cTn id="152" dur="500" fill="hold"/>
                                        <p:tgtEl>
                                          <p:spTgt spid="75"/>
                                        </p:tgtEl>
                                        <p:attrNameLst>
                                          <p:attrName>ppt_x</p:attrName>
                                        </p:attrNameLst>
                                      </p:cBhvr>
                                      <p:tavLst>
                                        <p:tav tm="0">
                                          <p:val>
                                            <p:strVal val="#ppt_x"/>
                                          </p:val>
                                        </p:tav>
                                        <p:tav tm="100000">
                                          <p:val>
                                            <p:strVal val="#ppt_x"/>
                                          </p:val>
                                        </p:tav>
                                      </p:tavLst>
                                    </p:anim>
                                    <p:anim calcmode="lin" valueType="num">
                                      <p:cBhvr additive="base">
                                        <p:cTn id="15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2" presetClass="entr" presetSubtype="4" fill="hold" grpId="0" nodeType="clickEffect">
                                  <p:stCondLst>
                                    <p:cond delay="0"/>
                                  </p:stCondLst>
                                  <p:childTnLst>
                                    <p:set>
                                      <p:cBhvr>
                                        <p:cTn id="157" dur="1" fill="hold">
                                          <p:stCondLst>
                                            <p:cond delay="0"/>
                                          </p:stCondLst>
                                        </p:cTn>
                                        <p:tgtEl>
                                          <p:spTgt spid="42"/>
                                        </p:tgtEl>
                                        <p:attrNameLst>
                                          <p:attrName>style.visibility</p:attrName>
                                        </p:attrNameLst>
                                      </p:cBhvr>
                                      <p:to>
                                        <p:strVal val="visible"/>
                                      </p:to>
                                    </p:set>
                                    <p:anim calcmode="lin" valueType="num">
                                      <p:cBhvr additive="base">
                                        <p:cTn id="158" dur="500" fill="hold"/>
                                        <p:tgtEl>
                                          <p:spTgt spid="42"/>
                                        </p:tgtEl>
                                        <p:attrNameLst>
                                          <p:attrName>ppt_x</p:attrName>
                                        </p:attrNameLst>
                                      </p:cBhvr>
                                      <p:tavLst>
                                        <p:tav tm="0">
                                          <p:val>
                                            <p:strVal val="#ppt_x"/>
                                          </p:val>
                                        </p:tav>
                                        <p:tav tm="100000">
                                          <p:val>
                                            <p:strVal val="#ppt_x"/>
                                          </p:val>
                                        </p:tav>
                                      </p:tavLst>
                                    </p:anim>
                                    <p:anim calcmode="lin" valueType="num">
                                      <p:cBhvr additive="base">
                                        <p:cTn id="159" dur="500" fill="hold"/>
                                        <p:tgtEl>
                                          <p:spTgt spid="42"/>
                                        </p:tgtEl>
                                        <p:attrNameLst>
                                          <p:attrName>ppt_y</p:attrName>
                                        </p:attrNameLst>
                                      </p:cBhvr>
                                      <p:tavLst>
                                        <p:tav tm="0">
                                          <p:val>
                                            <p:strVal val="1+#ppt_h/2"/>
                                          </p:val>
                                        </p:tav>
                                        <p:tav tm="100000">
                                          <p:val>
                                            <p:strVal val="#ppt_y"/>
                                          </p:val>
                                        </p:tav>
                                      </p:tavLst>
                                    </p:anim>
                                  </p:childTnLst>
                                </p:cTn>
                              </p:par>
                            </p:childTnLst>
                          </p:cTn>
                        </p:par>
                        <p:par>
                          <p:cTn id="160" fill="hold">
                            <p:stCondLst>
                              <p:cond delay="500"/>
                            </p:stCondLst>
                            <p:childTnLst>
                              <p:par>
                                <p:cTn id="161" presetID="2" presetClass="entr" presetSubtype="4" fill="hold" grpId="0" nodeType="afterEffect">
                                  <p:stCondLst>
                                    <p:cond delay="0"/>
                                  </p:stCondLst>
                                  <p:childTnLst>
                                    <p:set>
                                      <p:cBhvr>
                                        <p:cTn id="162" dur="1" fill="hold">
                                          <p:stCondLst>
                                            <p:cond delay="0"/>
                                          </p:stCondLst>
                                        </p:cTn>
                                        <p:tgtEl>
                                          <p:spTgt spid="76"/>
                                        </p:tgtEl>
                                        <p:attrNameLst>
                                          <p:attrName>style.visibility</p:attrName>
                                        </p:attrNameLst>
                                      </p:cBhvr>
                                      <p:to>
                                        <p:strVal val="visible"/>
                                      </p:to>
                                    </p:set>
                                    <p:anim calcmode="lin" valueType="num">
                                      <p:cBhvr additive="base">
                                        <p:cTn id="163" dur="500" fill="hold"/>
                                        <p:tgtEl>
                                          <p:spTgt spid="76"/>
                                        </p:tgtEl>
                                        <p:attrNameLst>
                                          <p:attrName>ppt_x</p:attrName>
                                        </p:attrNameLst>
                                      </p:cBhvr>
                                      <p:tavLst>
                                        <p:tav tm="0">
                                          <p:val>
                                            <p:strVal val="#ppt_x"/>
                                          </p:val>
                                        </p:tav>
                                        <p:tav tm="100000">
                                          <p:val>
                                            <p:strVal val="#ppt_x"/>
                                          </p:val>
                                        </p:tav>
                                      </p:tavLst>
                                    </p:anim>
                                    <p:anim calcmode="lin" valueType="num">
                                      <p:cBhvr additive="base">
                                        <p:cTn id="164"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77"/>
                                        </p:tgtEl>
                                        <p:attrNameLst>
                                          <p:attrName>style.visibility</p:attrName>
                                        </p:attrNameLst>
                                      </p:cBhvr>
                                      <p:to>
                                        <p:strVal val="visible"/>
                                      </p:to>
                                    </p:set>
                                    <p:anim calcmode="lin" valueType="num">
                                      <p:cBhvr additive="base">
                                        <p:cTn id="169" dur="500" fill="hold"/>
                                        <p:tgtEl>
                                          <p:spTgt spid="77"/>
                                        </p:tgtEl>
                                        <p:attrNameLst>
                                          <p:attrName>ppt_x</p:attrName>
                                        </p:attrNameLst>
                                      </p:cBhvr>
                                      <p:tavLst>
                                        <p:tav tm="0">
                                          <p:val>
                                            <p:strVal val="#ppt_x"/>
                                          </p:val>
                                        </p:tav>
                                        <p:tav tm="100000">
                                          <p:val>
                                            <p:strVal val="#ppt_x"/>
                                          </p:val>
                                        </p:tav>
                                      </p:tavLst>
                                    </p:anim>
                                    <p:anim calcmode="lin" valueType="num">
                                      <p:cBhvr additive="base">
                                        <p:cTn id="170"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 grpId="0" animBg="1"/>
      <p:bldP spid="11" grpId="0" animBg="1"/>
      <p:bldP spid="12" grpId="0"/>
      <p:bldP spid="15" grpId="0" animBg="1"/>
      <p:bldP spid="17" grpId="0" animBg="1"/>
      <p:bldP spid="18" grpId="0" animBg="1"/>
      <p:bldP spid="19" grpId="0" animBg="1"/>
      <p:bldP spid="20" grpId="0" animBg="1"/>
      <p:bldP spid="21" grpId="0" animBg="1"/>
      <p:bldP spid="23" grpId="0" animBg="1"/>
      <p:bldP spid="24" grpId="0" animBg="1"/>
      <p:bldP spid="25" grpId="0" animBg="1"/>
      <p:bldP spid="36" grpId="0" animBg="1"/>
      <p:bldP spid="37" grpId="0" animBg="1"/>
      <p:bldP spid="38" grpId="0" animBg="1"/>
      <p:bldP spid="39" grpId="0" animBg="1"/>
      <p:bldP spid="40" grpId="0" animBg="1"/>
      <p:bldP spid="42" grpId="0"/>
      <p:bldP spid="43" grpId="0"/>
      <p:bldP spid="44" grpId="0"/>
      <p:bldP spid="73" grpId="0" animBg="1"/>
      <p:bldP spid="74" grpId="0" animBg="1"/>
      <p:bldP spid="76" grpId="0"/>
      <p:bldP spid="7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p:cNvGrpSpPr>
            <a:grpSpLocks/>
          </p:cNvGrpSpPr>
          <p:nvPr/>
        </p:nvGrpSpPr>
        <p:grpSpPr bwMode="auto">
          <a:xfrm>
            <a:off x="36707" y="436563"/>
            <a:ext cx="2691408" cy="530225"/>
            <a:chOff x="0" y="284389"/>
            <a:chExt cx="1580936" cy="529772"/>
          </a:xfrm>
        </p:grpSpPr>
        <p:sp>
          <p:nvSpPr>
            <p:cNvPr id="57" name="矩形 56"/>
            <p:cNvSpPr/>
            <p:nvPr/>
          </p:nvSpPr>
          <p:spPr>
            <a:xfrm>
              <a:off x="0" y="284389"/>
              <a:ext cx="151137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消息流通量定义</a:t>
              </a:r>
            </a:p>
          </p:txBody>
        </p:sp>
        <p:sp>
          <p:nvSpPr>
            <p:cNvPr id="58" name="矩形 57"/>
            <p:cNvSpPr/>
            <p:nvPr/>
          </p:nvSpPr>
          <p:spPr>
            <a:xfrm>
              <a:off x="1542787" y="284389"/>
              <a:ext cx="38149"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59" name="直接连接符 58"/>
          <p:cNvCxnSpPr/>
          <p:nvPr/>
        </p:nvCxnSpPr>
        <p:spPr>
          <a:xfrm>
            <a:off x="36707" y="966788"/>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726368" y="6329261"/>
            <a:ext cx="432000" cy="54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10</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TextBox 11"/>
          <p:cNvSpPr txBox="1">
            <a:spLocks noChangeArrowheads="1"/>
          </p:cNvSpPr>
          <p:nvPr/>
        </p:nvSpPr>
        <p:spPr bwMode="auto">
          <a:xfrm>
            <a:off x="85105" y="1242112"/>
            <a:ext cx="8622604" cy="830997"/>
          </a:xfrm>
          <a:prstGeom prst="rect">
            <a:avLst/>
          </a:prstGeom>
          <a:noFill/>
          <a:ln w="9525">
            <a:noFill/>
            <a:miter lim="800000"/>
            <a:headEnd/>
            <a:tailEnd/>
          </a:ln>
        </p:spPr>
        <p:txBody>
          <a:bodyPr wrap="square">
            <a:spAutoFit/>
          </a:bodyPr>
          <a:lstStyle/>
          <a:p>
            <a:pPr>
              <a:lnSpc>
                <a:spcPct val="150000"/>
              </a:lnSpc>
            </a:pPr>
            <a:r>
              <a:rPr lang="zh-CN" altLang="en-US" sz="1600" dirty="0" smtClean="0"/>
              <a:t>          为了更好的描述</a:t>
            </a:r>
            <a:r>
              <a:rPr lang="en-US" altLang="zh-CN" sz="1600" dirty="0" smtClean="0"/>
              <a:t>DAIC</a:t>
            </a:r>
            <a:r>
              <a:rPr lang="zh-CN" altLang="en-US" sz="1600" dirty="0" smtClean="0"/>
              <a:t>模型中消息的流通性，本文中提出了流通量的概念，并给出了一个定义形式。</a:t>
            </a:r>
            <a:endParaRPr lang="zh-CN" altLang="en-US" sz="1600" dirty="0"/>
          </a:p>
        </p:txBody>
      </p:sp>
      <p:sp>
        <p:nvSpPr>
          <p:cNvPr id="2" name="矩形 1"/>
          <p:cNvSpPr/>
          <p:nvPr/>
        </p:nvSpPr>
        <p:spPr>
          <a:xfrm>
            <a:off x="323528" y="2118471"/>
            <a:ext cx="5493812" cy="369332"/>
          </a:xfrm>
          <a:prstGeom prst="rect">
            <a:avLst/>
          </a:prstGeom>
        </p:spPr>
        <p:txBody>
          <a:bodyPr wrap="none">
            <a:spAutoFit/>
          </a:bodyPr>
          <a:lstStyle/>
          <a:p>
            <a:r>
              <a:rPr lang="zh-CN" altLang="en-US" dirty="0" smtClean="0"/>
              <a:t>流通量：用来描述分布式环境下消息被传递的速率。</a:t>
            </a:r>
            <a:endParaRPr lang="en-US" altLang="zh-CN" dirty="0" smtClean="0"/>
          </a:p>
        </p:txBody>
      </p:sp>
      <p:sp>
        <p:nvSpPr>
          <p:cNvPr id="13" name="矩形 12"/>
          <p:cNvSpPr/>
          <p:nvPr/>
        </p:nvSpPr>
        <p:spPr>
          <a:xfrm>
            <a:off x="358800" y="4235898"/>
            <a:ext cx="1569660" cy="369332"/>
          </a:xfrm>
          <a:prstGeom prst="rect">
            <a:avLst/>
          </a:prstGeom>
        </p:spPr>
        <p:txBody>
          <a:bodyPr wrap="none">
            <a:spAutoFit/>
          </a:bodyPr>
          <a:lstStyle/>
          <a:p>
            <a:r>
              <a:rPr lang="zh-CN" altLang="en-US" dirty="0" smtClean="0"/>
              <a:t>公式化定义：</a:t>
            </a:r>
            <a:endParaRPr lang="zh-CN" altLang="en-US" dirty="0"/>
          </a:p>
        </p:txBody>
      </p:sp>
      <p:sp>
        <p:nvSpPr>
          <p:cNvPr id="3" name="矩形 2"/>
          <p:cNvSpPr/>
          <p:nvPr/>
        </p:nvSpPr>
        <p:spPr>
          <a:xfrm>
            <a:off x="1212480" y="2486406"/>
            <a:ext cx="7176239" cy="369332"/>
          </a:xfrm>
          <a:prstGeom prst="rect">
            <a:avLst/>
          </a:prstGeom>
        </p:spPr>
        <p:txBody>
          <a:bodyPr wrap="square">
            <a:spAutoFit/>
          </a:bodyPr>
          <a:lstStyle/>
          <a:p>
            <a:r>
              <a:rPr lang="zh-CN" altLang="en-US" dirty="0" smtClean="0"/>
              <a:t>由于网络的复杂性，本文中的流通量只包括对本地消息流通性的表示。</a:t>
            </a:r>
            <a:endParaRPr lang="zh-CN" altLang="en-US" dirty="0"/>
          </a:p>
        </p:txBody>
      </p:sp>
      <p:sp>
        <p:nvSpPr>
          <p:cNvPr id="4" name="Rectangle 2"/>
          <p:cNvSpPr>
            <a:spLocks noChangeArrowheads="1"/>
          </p:cNvSpPr>
          <p:nvPr/>
        </p:nvSpPr>
        <p:spPr bwMode="auto">
          <a:xfrm>
            <a:off x="448755" y="5373216"/>
            <a:ext cx="844733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说明：边的流通量</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给定边</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e(</a:t>
            </a:r>
            <a:r>
              <a:rPr kumimoji="0" lang="en-US" altLang="zh-CN" sz="1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s,d</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，源顶点</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的入度表示为</a:t>
            </a:r>
            <a:r>
              <a:rPr kumimoji="0" lang="en-US" altLang="zh-CN" sz="1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
            </a:r>
            <a:r>
              <a:rPr kumimoji="0" lang="en-US" altLang="zh-CN" sz="1400" b="0" i="0" u="none" strike="noStrike" cap="none" normalizeH="0" baseline="-30000" dirty="0" err="1" smtClean="0">
                <a:ln>
                  <a:noFill/>
                </a:ln>
                <a:solidFill>
                  <a:schemeClr val="tx1"/>
                </a:solidFill>
                <a:effectLst/>
                <a:latin typeface="Times New Roman" pitchFamily="18" charset="0"/>
                <a:ea typeface="宋体" pitchFamily="2" charset="-122"/>
                <a:cs typeface="Times New Roman" pitchFamily="18" charset="0"/>
              </a:rPr>
              <a:t>s</a:t>
            </a:r>
            <a:r>
              <a:rPr kumimoji="0" lang="en-US" altLang="zh-CN" sz="1400" b="0" i="0" u="none" strike="noStrike" cap="none" normalizeH="0" baseline="30000" dirty="0" err="1" smtClean="0">
                <a:ln>
                  <a:noFill/>
                </a:ln>
                <a:solidFill>
                  <a:schemeClr val="tx1"/>
                </a:solidFill>
                <a:effectLst/>
                <a:latin typeface="Times New Roman" pitchFamily="18" charset="0"/>
                <a:ea typeface="宋体" pitchFamily="2" charset="-122"/>
                <a:cs typeface="Times New Roman" pitchFamily="18" charset="0"/>
              </a:rPr>
              <a:t>in</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，目的顶点</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d</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的出度表示为</a:t>
            </a:r>
            <a:r>
              <a:rPr kumimoji="0" lang="en-US" altLang="zh-CN" sz="1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a:t>
            </a:r>
            <a:r>
              <a:rPr kumimoji="0" lang="en-US" altLang="zh-CN" sz="1400" b="0" i="0" u="none" strike="noStrike" cap="none" normalizeH="0" baseline="-30000" dirty="0" err="1" smtClean="0">
                <a:ln>
                  <a:noFill/>
                </a:ln>
                <a:solidFill>
                  <a:schemeClr val="tx1"/>
                </a:solidFill>
                <a:effectLst/>
                <a:latin typeface="Times New Roman" pitchFamily="18" charset="0"/>
                <a:ea typeface="宋体" pitchFamily="2" charset="-122"/>
                <a:cs typeface="Times New Roman" pitchFamily="18" charset="0"/>
              </a:rPr>
              <a:t>d</a:t>
            </a:r>
            <a:r>
              <a:rPr kumimoji="0" lang="en-US" altLang="zh-CN" sz="1400" b="0" i="0" u="none" strike="noStrike" cap="none" normalizeH="0" baseline="30000" dirty="0" err="1" smtClean="0">
                <a:ln>
                  <a:noFill/>
                </a:ln>
                <a:solidFill>
                  <a:schemeClr val="tx1"/>
                </a:solidFill>
                <a:effectLst/>
                <a:latin typeface="Times New Roman" pitchFamily="18" charset="0"/>
                <a:ea typeface="宋体" pitchFamily="2" charset="-122"/>
                <a:cs typeface="Times New Roman" pitchFamily="18" charset="0"/>
              </a:rPr>
              <a:t>out</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m1</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表示在该分区中指向顶点</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的顶点个数，</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n1</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表示在该分区中顶点</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d</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指向的顶点个数，边</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e(</a:t>
            </a:r>
            <a:r>
              <a:rPr kumimoji="0" lang="en-US" altLang="zh-CN" sz="1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s,d</a:t>
            </a:r>
            <a:r>
              <a:rPr kumimoji="0" lang="en-US" altLang="zh-CN"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的流通量通过上式计算得到</a:t>
            </a:r>
            <a:r>
              <a:rPr lang="zh-CN" altLang="en-US" sz="1000" dirty="0">
                <a:latin typeface="Times New Roman" pitchFamily="18" charset="0"/>
                <a:ea typeface="宋体" pitchFamily="2" charset="-122"/>
                <a:cs typeface="Times New Roman" pitchFamily="18" charset="0"/>
              </a:rPr>
              <a:t>。</a:t>
            </a: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604933115"/>
              </p:ext>
            </p:extLst>
          </p:nvPr>
        </p:nvGraphicFramePr>
        <p:xfrm>
          <a:off x="2582985" y="4532078"/>
          <a:ext cx="2987296" cy="636638"/>
        </p:xfrm>
        <a:graphic>
          <a:graphicData uri="http://schemas.openxmlformats.org/presentationml/2006/ole">
            <mc:AlternateContent xmlns:mc="http://schemas.openxmlformats.org/markup-compatibility/2006">
              <mc:Choice xmlns:v="urn:schemas-microsoft-com:vml" Requires="v">
                <p:oleObj spid="_x0000_s1038" name="Equation" r:id="rId5" imgW="1854200" imgH="431800" progId="Equation.DSMT4">
                  <p:embed/>
                </p:oleObj>
              </mc:Choice>
              <mc:Fallback>
                <p:oleObj name="Equation" r:id="rId5" imgW="1854200" imgH="4318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2985" y="4532078"/>
                        <a:ext cx="2987296" cy="636638"/>
                      </a:xfrm>
                      <a:prstGeom prst="rect">
                        <a:avLst/>
                      </a:prstGeom>
                      <a:noFill/>
                    </p:spPr>
                  </p:pic>
                </p:oleObj>
              </mc:Fallback>
            </mc:AlternateContent>
          </a:graphicData>
        </a:graphic>
      </p:graphicFrame>
      <p:grpSp>
        <p:nvGrpSpPr>
          <p:cNvPr id="19" name="组合 18"/>
          <p:cNvGrpSpPr/>
          <p:nvPr/>
        </p:nvGrpSpPr>
        <p:grpSpPr>
          <a:xfrm>
            <a:off x="3099816" y="3341624"/>
            <a:ext cx="2166620" cy="624840"/>
            <a:chOff x="1872" y="9864"/>
            <a:chExt cx="3412" cy="984"/>
          </a:xfrm>
        </p:grpSpPr>
        <p:grpSp>
          <p:nvGrpSpPr>
            <p:cNvPr id="20" name="Group 7"/>
            <p:cNvGrpSpPr/>
            <p:nvPr/>
          </p:nvGrpSpPr>
          <p:grpSpPr>
            <a:xfrm>
              <a:off x="1872" y="9864"/>
              <a:ext cx="3412" cy="984"/>
              <a:chOff x="1872" y="9864"/>
              <a:chExt cx="3412" cy="984"/>
            </a:xfrm>
          </p:grpSpPr>
          <p:grpSp>
            <p:nvGrpSpPr>
              <p:cNvPr id="22" name="Group 8"/>
              <p:cNvGrpSpPr/>
              <p:nvPr/>
            </p:nvGrpSpPr>
            <p:grpSpPr>
              <a:xfrm>
                <a:off x="2042" y="9864"/>
                <a:ext cx="3242" cy="984"/>
                <a:chOff x="2234" y="10128"/>
                <a:chExt cx="3242" cy="984"/>
              </a:xfrm>
            </p:grpSpPr>
            <p:grpSp>
              <p:nvGrpSpPr>
                <p:cNvPr id="24" name="Group 9"/>
                <p:cNvGrpSpPr/>
                <p:nvPr/>
              </p:nvGrpSpPr>
              <p:grpSpPr>
                <a:xfrm>
                  <a:off x="2234" y="10210"/>
                  <a:ext cx="3242" cy="902"/>
                  <a:chOff x="3345" y="4784"/>
                  <a:chExt cx="5610" cy="2040"/>
                </a:xfrm>
              </p:grpSpPr>
              <p:sp>
                <p:nvSpPr>
                  <p:cNvPr id="27" name="Text Box 10"/>
                  <p:cNvSpPr txBox="1">
                    <a:spLocks noChangeArrowheads="1"/>
                  </p:cNvSpPr>
                  <p:nvPr/>
                </p:nvSpPr>
                <p:spPr bwMode="auto">
                  <a:xfrm>
                    <a:off x="5010" y="5849"/>
                    <a:ext cx="675" cy="584"/>
                  </a:xfrm>
                  <a:prstGeom prst="rect">
                    <a:avLst/>
                  </a:prstGeom>
                  <a:solidFill>
                    <a:srgbClr val="FFFFFF"/>
                  </a:solidFill>
                  <a:ln w="9525">
                    <a:solidFill>
                      <a:srgbClr val="FFFFFF"/>
                    </a:solidFill>
                    <a:miter lim="800000"/>
                  </a:ln>
                </p:spPr>
                <p:txBody>
                  <a:bodyPr rot="0" vert="horz" wrap="square" lIns="0" tIns="0" rIns="0" bIns="0" anchor="t" anchorCtr="0" upright="1">
                    <a:noAutofit/>
                  </a:bodyPr>
                  <a:lstStyle/>
                  <a:p>
                    <a:pPr indent="66675" algn="just">
                      <a:spcAft>
                        <a:spcPts val="0"/>
                      </a:spcAft>
                    </a:pPr>
                    <a:r>
                      <a:rPr lang="en-US" sz="1050" kern="100">
                        <a:effectLst/>
                        <a:latin typeface="Calibri"/>
                        <a:ea typeface="宋体"/>
                        <a:cs typeface="Times New Roman"/>
                      </a:rPr>
                      <a:t>s</a:t>
                    </a:r>
                    <a:endParaRPr lang="zh-CN" sz="1050" kern="100">
                      <a:effectLst/>
                      <a:latin typeface="Calibri"/>
                      <a:ea typeface="宋体"/>
                      <a:cs typeface="Times New Roman"/>
                    </a:endParaRPr>
                  </a:p>
                </p:txBody>
              </p:sp>
              <p:grpSp>
                <p:nvGrpSpPr>
                  <p:cNvPr id="28" name="Group 11"/>
                  <p:cNvGrpSpPr/>
                  <p:nvPr/>
                </p:nvGrpSpPr>
                <p:grpSpPr>
                  <a:xfrm>
                    <a:off x="3345" y="4784"/>
                    <a:ext cx="5610" cy="2040"/>
                    <a:chOff x="3345" y="4784"/>
                    <a:chExt cx="5610" cy="2040"/>
                  </a:xfrm>
                </p:grpSpPr>
                <p:sp>
                  <p:nvSpPr>
                    <p:cNvPr id="33" name="Text Box 12"/>
                    <p:cNvSpPr txBox="1">
                      <a:spLocks noChangeArrowheads="1"/>
                    </p:cNvSpPr>
                    <p:nvPr/>
                  </p:nvSpPr>
                  <p:spPr bwMode="auto">
                    <a:xfrm>
                      <a:off x="6780" y="5849"/>
                      <a:ext cx="480" cy="584"/>
                    </a:xfrm>
                    <a:prstGeom prst="rect">
                      <a:avLst/>
                    </a:prstGeom>
                    <a:solidFill>
                      <a:srgbClr val="FFFFFF"/>
                    </a:solidFill>
                    <a:ln w="9525">
                      <a:solidFill>
                        <a:srgbClr val="FFFFFF"/>
                      </a:solidFill>
                      <a:miter lim="800000"/>
                    </a:ln>
                  </p:spPr>
                  <p:txBody>
                    <a:bodyPr rot="0" vert="horz" wrap="square" lIns="0" tIns="0" rIns="0" bIns="0" anchor="t" anchorCtr="0" upright="1">
                      <a:noAutofit/>
                    </a:bodyPr>
                    <a:lstStyle/>
                    <a:p>
                      <a:pPr algn="just">
                        <a:spcAft>
                          <a:spcPts val="0"/>
                        </a:spcAft>
                      </a:pPr>
                      <a:r>
                        <a:rPr lang="en-US" sz="1050" kern="100">
                          <a:effectLst/>
                          <a:latin typeface="Calibri"/>
                          <a:ea typeface="宋体"/>
                          <a:cs typeface="Times New Roman"/>
                        </a:rPr>
                        <a:t>d</a:t>
                      </a:r>
                      <a:endParaRPr lang="zh-CN" sz="1050" kern="100">
                        <a:effectLst/>
                        <a:latin typeface="Calibri"/>
                        <a:ea typeface="宋体"/>
                        <a:cs typeface="Times New Roman"/>
                      </a:endParaRPr>
                    </a:p>
                  </p:txBody>
                </p:sp>
                <p:grpSp>
                  <p:nvGrpSpPr>
                    <p:cNvPr id="34" name="Group 13"/>
                    <p:cNvGrpSpPr/>
                    <p:nvPr/>
                  </p:nvGrpSpPr>
                  <p:grpSpPr>
                    <a:xfrm>
                      <a:off x="3345" y="4784"/>
                      <a:ext cx="5610" cy="2040"/>
                      <a:chOff x="2370" y="4770"/>
                      <a:chExt cx="5610" cy="2040"/>
                    </a:xfrm>
                  </p:grpSpPr>
                  <p:grpSp>
                    <p:nvGrpSpPr>
                      <p:cNvPr id="35" name="Group 14"/>
                      <p:cNvGrpSpPr/>
                      <p:nvPr/>
                    </p:nvGrpSpPr>
                    <p:grpSpPr>
                      <a:xfrm>
                        <a:off x="2370" y="4770"/>
                        <a:ext cx="5410" cy="2040"/>
                        <a:chOff x="2370" y="4770"/>
                        <a:chExt cx="5410" cy="2040"/>
                      </a:xfrm>
                    </p:grpSpPr>
                    <p:sp>
                      <p:nvSpPr>
                        <p:cNvPr id="37" name="AutoShape 15"/>
                        <p:cNvSpPr>
                          <a:spLocks noChangeArrowheads="1"/>
                        </p:cNvSpPr>
                        <p:nvPr/>
                      </p:nvSpPr>
                      <p:spPr bwMode="auto">
                        <a:xfrm>
                          <a:off x="5805" y="5460"/>
                          <a:ext cx="360" cy="375"/>
                        </a:xfrm>
                        <a:prstGeom prst="flowChartConnector">
                          <a:avLst/>
                        </a:prstGeom>
                        <a:solidFill>
                          <a:srgbClr val="FFFFFF"/>
                        </a:solidFill>
                        <a:ln w="12700">
                          <a:solidFill>
                            <a:srgbClr val="000000"/>
                          </a:solidFill>
                          <a:prstDash val="dash"/>
                          <a:round/>
                        </a:ln>
                        <a:effectLst/>
                      </p:spPr>
                      <p:txBody>
                        <a:bodyPr rot="0" vert="horz" wrap="square" lIns="91440" tIns="45720" rIns="91440" bIns="45720" anchor="t" anchorCtr="0" upright="1">
                          <a:noAutofit/>
                        </a:bodyPr>
                        <a:lstStyle/>
                        <a:p>
                          <a:endParaRPr lang="zh-CN" altLang="en-US"/>
                        </a:p>
                      </p:txBody>
                    </p:sp>
                    <p:sp>
                      <p:nvSpPr>
                        <p:cNvPr id="38" name="AutoShape 16"/>
                        <p:cNvSpPr>
                          <a:spLocks noChangeArrowheads="1"/>
                        </p:cNvSpPr>
                        <p:nvPr/>
                      </p:nvSpPr>
                      <p:spPr bwMode="auto">
                        <a:xfrm>
                          <a:off x="4140" y="5460"/>
                          <a:ext cx="360" cy="375"/>
                        </a:xfrm>
                        <a:prstGeom prst="flowChartConnector">
                          <a:avLst/>
                        </a:prstGeom>
                        <a:solidFill>
                          <a:srgbClr val="FFFFFF"/>
                        </a:solidFill>
                        <a:ln w="12700">
                          <a:solidFill>
                            <a:srgbClr val="000000"/>
                          </a:solidFill>
                          <a:prstDash val="dash"/>
                          <a:round/>
                        </a:ln>
                        <a:effectLst/>
                      </p:spPr>
                      <p:txBody>
                        <a:bodyPr rot="0" vert="horz" wrap="square" lIns="91440" tIns="45720" rIns="91440" bIns="45720" anchor="t" anchorCtr="0" upright="1">
                          <a:noAutofit/>
                        </a:bodyPr>
                        <a:lstStyle/>
                        <a:p>
                          <a:endParaRPr lang="zh-CN" altLang="en-US"/>
                        </a:p>
                      </p:txBody>
                    </p:sp>
                    <p:sp>
                      <p:nvSpPr>
                        <p:cNvPr id="39" name="AutoShape 17"/>
                        <p:cNvSpPr>
                          <a:spLocks noChangeArrowheads="1"/>
                        </p:cNvSpPr>
                        <p:nvPr/>
                      </p:nvSpPr>
                      <p:spPr bwMode="auto">
                        <a:xfrm>
                          <a:off x="7140" y="4770"/>
                          <a:ext cx="360" cy="375"/>
                        </a:xfrm>
                        <a:prstGeom prst="flowChartConnector">
                          <a:avLst/>
                        </a:prstGeom>
                        <a:solidFill>
                          <a:srgbClr val="FFFFFF"/>
                        </a:solidFill>
                        <a:ln w="9525">
                          <a:solidFill>
                            <a:srgbClr val="000000"/>
                          </a:solidFill>
                          <a:round/>
                        </a:ln>
                      </p:spPr>
                      <p:txBody>
                        <a:bodyPr rot="0" vert="horz" wrap="square" lIns="91440" tIns="45720" rIns="91440" bIns="45720" anchor="t" anchorCtr="0" upright="1">
                          <a:noAutofit/>
                        </a:bodyPr>
                        <a:lstStyle/>
                        <a:p>
                          <a:endParaRPr lang="zh-CN" altLang="en-US"/>
                        </a:p>
                      </p:txBody>
                    </p:sp>
                    <p:sp>
                      <p:nvSpPr>
                        <p:cNvPr id="40" name="AutoShape 18"/>
                        <p:cNvSpPr>
                          <a:spLocks noChangeArrowheads="1"/>
                        </p:cNvSpPr>
                        <p:nvPr/>
                      </p:nvSpPr>
                      <p:spPr bwMode="auto">
                        <a:xfrm>
                          <a:off x="7140" y="6435"/>
                          <a:ext cx="360" cy="375"/>
                        </a:xfrm>
                        <a:prstGeom prst="flowChartConnector">
                          <a:avLst/>
                        </a:prstGeom>
                        <a:solidFill>
                          <a:srgbClr val="FFFFFF"/>
                        </a:solidFill>
                        <a:ln w="9525">
                          <a:solidFill>
                            <a:srgbClr val="000000"/>
                          </a:solidFill>
                          <a:round/>
                        </a:ln>
                      </p:spPr>
                      <p:txBody>
                        <a:bodyPr rot="0" vert="horz" wrap="square" lIns="91440" tIns="45720" rIns="91440" bIns="45720" anchor="t" anchorCtr="0" upright="1">
                          <a:noAutofit/>
                        </a:bodyPr>
                        <a:lstStyle/>
                        <a:p>
                          <a:endParaRPr lang="zh-CN" altLang="en-US"/>
                        </a:p>
                      </p:txBody>
                    </p:sp>
                    <p:sp>
                      <p:nvSpPr>
                        <p:cNvPr id="41" name="Text Box 19"/>
                        <p:cNvSpPr txBox="1">
                          <a:spLocks noChangeArrowheads="1"/>
                        </p:cNvSpPr>
                        <p:nvPr/>
                      </p:nvSpPr>
                      <p:spPr bwMode="auto">
                        <a:xfrm>
                          <a:off x="7140" y="5295"/>
                          <a:ext cx="640" cy="975"/>
                        </a:xfrm>
                        <a:prstGeom prst="rect">
                          <a:avLst/>
                        </a:prstGeom>
                        <a:solidFill>
                          <a:srgbClr val="FFFFFF"/>
                        </a:solidFill>
                        <a:ln w="9525">
                          <a:solidFill>
                            <a:srgbClr val="FFFFFF"/>
                          </a:solidFill>
                          <a:miter lim="800000"/>
                        </a:ln>
                      </p:spPr>
                      <p:txBody>
                        <a:bodyPr rot="0" vert="eaVert" wrap="square" lIns="0" tIns="0" rIns="0" bIns="0" anchor="t" anchorCtr="0" upright="1">
                          <a:noAutofit/>
                        </a:bodyPr>
                        <a:lstStyle/>
                        <a:p>
                          <a:pPr algn="just">
                            <a:spcAft>
                              <a:spcPts val="0"/>
                            </a:spcAft>
                          </a:pPr>
                          <a:r>
                            <a:rPr lang="en-US" sz="1400" kern="100">
                              <a:effectLst/>
                              <a:latin typeface="Calibri"/>
                              <a:ea typeface="宋体"/>
                              <a:cs typeface="Times New Roman"/>
                            </a:rPr>
                            <a:t>…    …</a:t>
                          </a:r>
                          <a:endParaRPr lang="zh-CN" sz="1050" kern="100">
                            <a:effectLst/>
                            <a:latin typeface="Calibri"/>
                            <a:ea typeface="宋体"/>
                            <a:cs typeface="Times New Roman"/>
                          </a:endParaRPr>
                        </a:p>
                        <a:p>
                          <a:pPr algn="just">
                            <a:spcAft>
                              <a:spcPts val="0"/>
                            </a:spcAft>
                          </a:pPr>
                          <a:r>
                            <a:rPr lang="en-US" sz="1400" kern="100">
                              <a:effectLst/>
                              <a:latin typeface="Calibri"/>
                              <a:ea typeface="宋体"/>
                              <a:cs typeface="Times New Roman"/>
                            </a:rPr>
                            <a:t> </a:t>
                          </a:r>
                          <a:endParaRPr lang="zh-CN" sz="1050" kern="100">
                            <a:effectLst/>
                            <a:latin typeface="Calibri"/>
                            <a:ea typeface="宋体"/>
                            <a:cs typeface="Times New Roman"/>
                          </a:endParaRPr>
                        </a:p>
                        <a:p>
                          <a:pPr algn="just">
                            <a:spcAft>
                              <a:spcPts val="0"/>
                            </a:spcAft>
                          </a:pPr>
                          <a:r>
                            <a:rPr lang="en-US" sz="1400" kern="100">
                              <a:effectLst/>
                              <a:latin typeface="Calibri"/>
                              <a:ea typeface="宋体"/>
                              <a:cs typeface="Times New Roman"/>
                            </a:rPr>
                            <a:t> </a:t>
                          </a:r>
                          <a:endParaRPr lang="zh-CN" sz="1050" kern="100">
                            <a:effectLst/>
                            <a:latin typeface="Calibri"/>
                            <a:ea typeface="宋体"/>
                            <a:cs typeface="Times New Roman"/>
                          </a:endParaRPr>
                        </a:p>
                      </p:txBody>
                    </p:sp>
                    <p:cxnSp>
                      <p:nvCxnSpPr>
                        <p:cNvPr id="42" name="AutoShape 20"/>
                        <p:cNvCxnSpPr>
                          <a:cxnSpLocks noChangeShapeType="1"/>
                        </p:cNvCxnSpPr>
                        <p:nvPr/>
                      </p:nvCxnSpPr>
                      <p:spPr bwMode="auto">
                        <a:xfrm flipV="1">
                          <a:off x="6195" y="5056"/>
                          <a:ext cx="945" cy="539"/>
                        </a:xfrm>
                        <a:prstGeom prst="straightConnector1">
                          <a:avLst/>
                        </a:prstGeom>
                        <a:noFill/>
                        <a:ln w="9525">
                          <a:solidFill>
                            <a:srgbClr val="000000"/>
                          </a:solidFill>
                          <a:round/>
                          <a:tailEnd type="triangle" w="med" len="med"/>
                        </a:ln>
                      </p:spPr>
                    </p:cxnSp>
                    <p:cxnSp>
                      <p:nvCxnSpPr>
                        <p:cNvPr id="43" name="AutoShape 21"/>
                        <p:cNvCxnSpPr>
                          <a:cxnSpLocks noChangeShapeType="1"/>
                        </p:cNvCxnSpPr>
                        <p:nvPr/>
                      </p:nvCxnSpPr>
                      <p:spPr bwMode="auto">
                        <a:xfrm>
                          <a:off x="2850" y="4784"/>
                          <a:ext cx="1185" cy="676"/>
                        </a:xfrm>
                        <a:prstGeom prst="straightConnector1">
                          <a:avLst/>
                        </a:prstGeom>
                        <a:noFill/>
                        <a:ln w="9525">
                          <a:solidFill>
                            <a:srgbClr val="000000"/>
                          </a:solidFill>
                          <a:round/>
                          <a:tailEnd type="triangle" w="med" len="med"/>
                        </a:ln>
                      </p:spPr>
                    </p:cxnSp>
                    <p:sp>
                      <p:nvSpPr>
                        <p:cNvPr id="44" name="Text Box 22"/>
                        <p:cNvSpPr txBox="1">
                          <a:spLocks noChangeArrowheads="1"/>
                        </p:cNvSpPr>
                        <p:nvPr/>
                      </p:nvSpPr>
                      <p:spPr bwMode="auto">
                        <a:xfrm>
                          <a:off x="2705" y="5145"/>
                          <a:ext cx="640" cy="975"/>
                        </a:xfrm>
                        <a:prstGeom prst="rect">
                          <a:avLst/>
                        </a:prstGeom>
                        <a:solidFill>
                          <a:srgbClr val="FFFFFF"/>
                        </a:solidFill>
                        <a:ln w="9525">
                          <a:solidFill>
                            <a:srgbClr val="FFFFFF"/>
                          </a:solidFill>
                          <a:miter lim="800000"/>
                        </a:ln>
                      </p:spPr>
                      <p:txBody>
                        <a:bodyPr rot="0" vert="eaVert" wrap="square" lIns="0" tIns="0" rIns="0" bIns="0" anchor="t" anchorCtr="0" upright="1">
                          <a:noAutofit/>
                        </a:bodyPr>
                        <a:lstStyle/>
                        <a:p>
                          <a:pPr algn="just">
                            <a:spcAft>
                              <a:spcPts val="0"/>
                            </a:spcAft>
                          </a:pPr>
                          <a:r>
                            <a:rPr lang="en-US" sz="1400" kern="100">
                              <a:effectLst/>
                              <a:latin typeface="Calibri"/>
                              <a:ea typeface="宋体"/>
                              <a:cs typeface="Times New Roman"/>
                            </a:rPr>
                            <a:t>…m    …</a:t>
                          </a:r>
                          <a:endParaRPr lang="zh-CN" sz="1050" kern="100">
                            <a:effectLst/>
                            <a:latin typeface="Calibri"/>
                            <a:ea typeface="宋体"/>
                            <a:cs typeface="Times New Roman"/>
                          </a:endParaRPr>
                        </a:p>
                        <a:p>
                          <a:pPr algn="just">
                            <a:spcAft>
                              <a:spcPts val="0"/>
                            </a:spcAft>
                          </a:pPr>
                          <a:r>
                            <a:rPr lang="en-US" sz="1400" kern="100">
                              <a:effectLst/>
                              <a:latin typeface="Calibri"/>
                              <a:ea typeface="宋体"/>
                              <a:cs typeface="Times New Roman"/>
                            </a:rPr>
                            <a:t> </a:t>
                          </a:r>
                          <a:endParaRPr lang="zh-CN" sz="1050" kern="100">
                            <a:effectLst/>
                            <a:latin typeface="Calibri"/>
                            <a:ea typeface="宋体"/>
                            <a:cs typeface="Times New Roman"/>
                          </a:endParaRPr>
                        </a:p>
                        <a:p>
                          <a:pPr algn="just">
                            <a:spcAft>
                              <a:spcPts val="0"/>
                            </a:spcAft>
                          </a:pPr>
                          <a:r>
                            <a:rPr lang="en-US" sz="1400" kern="100">
                              <a:effectLst/>
                              <a:latin typeface="Calibri"/>
                              <a:ea typeface="宋体"/>
                              <a:cs typeface="Times New Roman"/>
                            </a:rPr>
                            <a:t> </a:t>
                          </a:r>
                          <a:endParaRPr lang="zh-CN" sz="1050" kern="100">
                            <a:effectLst/>
                            <a:latin typeface="Calibri"/>
                            <a:ea typeface="宋体"/>
                            <a:cs typeface="Times New Roman"/>
                          </a:endParaRPr>
                        </a:p>
                      </p:txBody>
                    </p:sp>
                    <p:sp>
                      <p:nvSpPr>
                        <p:cNvPr id="45" name="Text Box 23"/>
                        <p:cNvSpPr txBox="1">
                          <a:spLocks noChangeArrowheads="1"/>
                        </p:cNvSpPr>
                        <p:nvPr/>
                      </p:nvSpPr>
                      <p:spPr bwMode="auto">
                        <a:xfrm>
                          <a:off x="2370" y="5460"/>
                          <a:ext cx="480" cy="584"/>
                        </a:xfrm>
                        <a:prstGeom prst="rect">
                          <a:avLst/>
                        </a:prstGeom>
                        <a:solidFill>
                          <a:srgbClr val="FFFFFF"/>
                        </a:solidFill>
                        <a:ln w="9525">
                          <a:solidFill>
                            <a:srgbClr val="FFFFFF"/>
                          </a:solidFill>
                          <a:miter lim="800000"/>
                        </a:ln>
                      </p:spPr>
                      <p:txBody>
                        <a:bodyPr rot="0" vert="horz" wrap="square" lIns="0" tIns="0" rIns="0" bIns="0" anchor="t" anchorCtr="0" upright="1">
                          <a:noAutofit/>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p:txBody>
                    </p:sp>
                    <p:cxnSp>
                      <p:nvCxnSpPr>
                        <p:cNvPr id="46" name="AutoShape 24"/>
                        <p:cNvCxnSpPr>
                          <a:cxnSpLocks noChangeShapeType="1"/>
                        </p:cNvCxnSpPr>
                        <p:nvPr/>
                      </p:nvCxnSpPr>
                      <p:spPr bwMode="auto">
                        <a:xfrm>
                          <a:off x="6195" y="5700"/>
                          <a:ext cx="945" cy="811"/>
                        </a:xfrm>
                        <a:prstGeom prst="straightConnector1">
                          <a:avLst/>
                        </a:prstGeom>
                        <a:noFill/>
                        <a:ln w="9525">
                          <a:solidFill>
                            <a:srgbClr val="000000"/>
                          </a:solidFill>
                          <a:round/>
                          <a:tailEnd type="triangle" w="med" len="med"/>
                        </a:ln>
                      </p:spPr>
                    </p:cxnSp>
                    <p:cxnSp>
                      <p:nvCxnSpPr>
                        <p:cNvPr id="47" name="AutoShape 25"/>
                        <p:cNvCxnSpPr>
                          <a:cxnSpLocks noChangeShapeType="1"/>
                        </p:cNvCxnSpPr>
                        <p:nvPr/>
                      </p:nvCxnSpPr>
                      <p:spPr bwMode="auto">
                        <a:xfrm flipV="1">
                          <a:off x="2850" y="5700"/>
                          <a:ext cx="1185" cy="811"/>
                        </a:xfrm>
                        <a:prstGeom prst="straightConnector1">
                          <a:avLst/>
                        </a:prstGeom>
                        <a:noFill/>
                        <a:ln w="9525">
                          <a:solidFill>
                            <a:srgbClr val="000000"/>
                          </a:solidFill>
                          <a:round/>
                          <a:tailEnd type="triangle" w="med" len="med"/>
                        </a:ln>
                      </p:spPr>
                    </p:cxnSp>
                    <p:cxnSp>
                      <p:nvCxnSpPr>
                        <p:cNvPr id="48" name="AutoShape 26"/>
                        <p:cNvCxnSpPr>
                          <a:cxnSpLocks noChangeShapeType="1"/>
                        </p:cNvCxnSpPr>
                        <p:nvPr/>
                      </p:nvCxnSpPr>
                      <p:spPr bwMode="auto">
                        <a:xfrm>
                          <a:off x="4590" y="5595"/>
                          <a:ext cx="1095" cy="0"/>
                        </a:xfrm>
                        <a:prstGeom prst="straightConnector1">
                          <a:avLst/>
                        </a:prstGeom>
                        <a:noFill/>
                        <a:ln w="12700">
                          <a:solidFill>
                            <a:srgbClr val="000000"/>
                          </a:solidFill>
                          <a:prstDash val="dash"/>
                          <a:round/>
                          <a:tailEnd type="triangle" w="med" len="med"/>
                        </a:ln>
                        <a:effectLst/>
                      </p:spPr>
                    </p:cxnSp>
                  </p:grpSp>
                  <p:sp>
                    <p:nvSpPr>
                      <p:cNvPr id="36" name="Text Box 27"/>
                      <p:cNvSpPr txBox="1">
                        <a:spLocks noChangeArrowheads="1"/>
                      </p:cNvSpPr>
                      <p:nvPr/>
                    </p:nvSpPr>
                    <p:spPr bwMode="auto">
                      <a:xfrm>
                        <a:off x="7500" y="5583"/>
                        <a:ext cx="480" cy="584"/>
                      </a:xfrm>
                      <a:prstGeom prst="rect">
                        <a:avLst/>
                      </a:prstGeom>
                      <a:solidFill>
                        <a:srgbClr val="FFFFFF"/>
                      </a:solidFill>
                      <a:ln w="9525">
                        <a:solidFill>
                          <a:srgbClr val="FFFFFF"/>
                        </a:solidFill>
                        <a:miter lim="800000"/>
                      </a:ln>
                    </p:spPr>
                    <p:txBody>
                      <a:bodyPr rot="0" vert="horz" wrap="square" lIns="0" tIns="0" rIns="0" bIns="0" anchor="t" anchorCtr="0" upright="1">
                        <a:noAutofit/>
                      </a:bodyPr>
                      <a:lstStyle/>
                      <a:p>
                        <a:pPr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p:txBody>
                  </p:sp>
                </p:grpSp>
              </p:grpSp>
            </p:grpSp>
            <p:sp>
              <p:nvSpPr>
                <p:cNvPr id="25" name="AutoShape 28"/>
                <p:cNvSpPr>
                  <a:spLocks noChangeArrowheads="1"/>
                </p:cNvSpPr>
                <p:nvPr/>
              </p:nvSpPr>
              <p:spPr bwMode="auto">
                <a:xfrm>
                  <a:off x="2280" y="10128"/>
                  <a:ext cx="208" cy="166"/>
                </a:xfrm>
                <a:prstGeom prst="flowChartConnector">
                  <a:avLst/>
                </a:prstGeom>
                <a:solidFill>
                  <a:srgbClr val="FFFFFF"/>
                </a:solidFill>
                <a:ln w="9525">
                  <a:solidFill>
                    <a:srgbClr val="000000"/>
                  </a:solidFill>
                  <a:round/>
                </a:ln>
              </p:spPr>
              <p:txBody>
                <a:bodyPr rot="0" vert="horz" wrap="square" lIns="91440" tIns="45720" rIns="91440" bIns="45720" anchor="t" anchorCtr="0" upright="1">
                  <a:noAutofit/>
                </a:bodyPr>
                <a:lstStyle/>
                <a:p>
                  <a:endParaRPr lang="zh-CN" altLang="en-US"/>
                </a:p>
              </p:txBody>
            </p:sp>
            <p:sp>
              <p:nvSpPr>
                <p:cNvPr id="26" name="AutoShape 29"/>
                <p:cNvSpPr>
                  <a:spLocks noChangeArrowheads="1"/>
                </p:cNvSpPr>
                <p:nvPr/>
              </p:nvSpPr>
              <p:spPr bwMode="auto">
                <a:xfrm>
                  <a:off x="2268" y="10920"/>
                  <a:ext cx="208" cy="166"/>
                </a:xfrm>
                <a:prstGeom prst="flowChartConnector">
                  <a:avLst/>
                </a:prstGeom>
                <a:solidFill>
                  <a:srgbClr val="FFFFFF"/>
                </a:solidFill>
                <a:ln w="9525">
                  <a:solidFill>
                    <a:srgbClr val="000000"/>
                  </a:solidFill>
                  <a:round/>
                </a:ln>
              </p:spPr>
              <p:txBody>
                <a:bodyPr rot="0" vert="horz" wrap="square" lIns="91440" tIns="45720" rIns="91440" bIns="45720" anchor="t" anchorCtr="0" upright="1">
                  <a:noAutofit/>
                </a:bodyPr>
                <a:lstStyle/>
                <a:p>
                  <a:endParaRPr lang="zh-CN" altLang="en-US"/>
                </a:p>
              </p:txBody>
            </p:sp>
          </p:grpSp>
          <p:sp>
            <p:nvSpPr>
              <p:cNvPr id="23" name="Text Box 30"/>
              <p:cNvSpPr txBox="1">
                <a:spLocks noChangeArrowheads="1"/>
              </p:cNvSpPr>
              <p:nvPr/>
            </p:nvSpPr>
            <p:spPr bwMode="auto">
              <a:xfrm>
                <a:off x="1872" y="10176"/>
                <a:ext cx="608" cy="289"/>
              </a:xfrm>
              <a:prstGeom prst="rect">
                <a:avLst/>
              </a:prstGeom>
              <a:solidFill>
                <a:srgbClr val="FFFFFF"/>
              </a:solidFill>
              <a:ln w="9525">
                <a:solidFill>
                  <a:srgbClr val="FFFFFF"/>
                </a:solidFill>
                <a:miter lim="800000"/>
              </a:ln>
            </p:spPr>
            <p:txBody>
              <a:bodyPr rot="0" vert="horz" wrap="square" lIns="0" tIns="0" rIns="0" bIns="0" anchor="t" anchorCtr="0" upright="1">
                <a:noAutofit/>
              </a:bodyPr>
              <a:lstStyle/>
              <a:p>
                <a:pPr indent="66675" algn="just">
                  <a:spcAft>
                    <a:spcPts val="0"/>
                  </a:spcAft>
                </a:pPr>
                <a:r>
                  <a:rPr lang="en-US" sz="1050" kern="100">
                    <a:effectLst/>
                    <a:latin typeface="Calibri"/>
                    <a:ea typeface="宋体"/>
                    <a:cs typeface="Times New Roman"/>
                  </a:rPr>
                  <a:t>m1</a:t>
                </a:r>
                <a:endParaRPr lang="zh-CN" sz="1050" kern="100">
                  <a:effectLst/>
                  <a:latin typeface="Calibri"/>
                  <a:ea typeface="宋体"/>
                  <a:cs typeface="Times New Roman"/>
                </a:endParaRPr>
              </a:p>
              <a:p>
                <a:pPr indent="66675"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a:p>
                <a:pPr indent="66675"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a:p>
                <a:pPr indent="66675"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p:txBody>
          </p:sp>
        </p:grpSp>
        <p:sp>
          <p:nvSpPr>
            <p:cNvPr id="21" name="Text Box 31"/>
            <p:cNvSpPr txBox="1">
              <a:spLocks noChangeArrowheads="1"/>
            </p:cNvSpPr>
            <p:nvPr/>
          </p:nvSpPr>
          <p:spPr bwMode="auto">
            <a:xfrm>
              <a:off x="4752" y="10212"/>
              <a:ext cx="360" cy="289"/>
            </a:xfrm>
            <a:prstGeom prst="rect">
              <a:avLst/>
            </a:prstGeom>
            <a:solidFill>
              <a:srgbClr val="FFFFFF"/>
            </a:solidFill>
            <a:ln w="9525">
              <a:solidFill>
                <a:srgbClr val="FFFFFF"/>
              </a:solidFill>
              <a:miter lim="800000"/>
            </a:ln>
          </p:spPr>
          <p:txBody>
            <a:bodyPr rot="0" vert="horz" wrap="square" lIns="0" tIns="0" rIns="0" bIns="0" anchor="t" anchorCtr="0" upright="1">
              <a:noAutofit/>
            </a:bodyPr>
            <a:lstStyle/>
            <a:p>
              <a:pPr indent="66675" algn="just">
                <a:spcAft>
                  <a:spcPts val="0"/>
                </a:spcAft>
              </a:pPr>
              <a:r>
                <a:rPr lang="en-US" sz="1050" kern="100">
                  <a:effectLst/>
                  <a:latin typeface="Calibri"/>
                  <a:ea typeface="宋体"/>
                  <a:cs typeface="Times New Roman"/>
                </a:rPr>
                <a:t>n1</a:t>
              </a:r>
              <a:endParaRPr lang="zh-CN" sz="1050" kern="100">
                <a:effectLst/>
                <a:latin typeface="Calibri"/>
                <a:ea typeface="宋体"/>
                <a:cs typeface="Times New Roman"/>
              </a:endParaRPr>
            </a:p>
            <a:p>
              <a:pPr indent="66675"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a:p>
              <a:pPr indent="66675"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a:p>
              <a:pPr indent="66675" algn="just">
                <a:spcAft>
                  <a:spcPts val="0"/>
                </a:spcAft>
              </a:pPr>
              <a:r>
                <a:rPr lang="en-US" sz="1050" kern="100">
                  <a:effectLst/>
                  <a:latin typeface="Calibri"/>
                  <a:ea typeface="宋体"/>
                  <a:cs typeface="Times New Roman"/>
                </a:rPr>
                <a:t> </a:t>
              </a:r>
              <a:endParaRPr lang="zh-CN" sz="1050" kern="100">
                <a:effectLst/>
                <a:latin typeface="Calibri"/>
                <a:ea typeface="宋体"/>
                <a:cs typeface="Times New Roman"/>
              </a:endParaRPr>
            </a:p>
          </p:txBody>
        </p:sp>
      </p:grpSp>
    </p:spTree>
    <p:custDataLst>
      <p:tags r:id="rId2"/>
    </p:custDataLst>
    <p:extLst>
      <p:ext uri="{BB962C8B-B14F-4D97-AF65-F5344CB8AC3E}">
        <p14:creationId xmlns:p14="http://schemas.microsoft.com/office/powerpoint/2010/main" val="921860585"/>
      </p:ext>
    </p:extLst>
  </p:cSld>
  <p:clrMapOvr>
    <a:masterClrMapping/>
  </p:clrMapOvr>
  <p:transition spd="slow" advTm="145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par>
                                <p:cTn id="8" presetID="22" presetClass="entr" presetSubtype="8"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left)">
                                      <p:cBhvr>
                                        <p:cTn id="10" dur="500"/>
                                        <p:tgtEl>
                                          <p:spTgt spid="55"/>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right)">
                                      <p:cBhvr>
                                        <p:cTn id="13" dur="500"/>
                                        <p:tgtEl>
                                          <p:spTgt spid="11"/>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ppt_x"/>
                                          </p:val>
                                        </p:tav>
                                        <p:tav tm="100000">
                                          <p:val>
                                            <p:strVal val="#ppt_x"/>
                                          </p:val>
                                        </p:tav>
                                      </p:tavLst>
                                    </p:anim>
                                    <p:anim calcmode="lin" valueType="num">
                                      <p:cBhvr additive="base">
                                        <p:cTn id="4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2" grpId="0"/>
      <p:bldP spid="13" grpId="0"/>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p:cNvGrpSpPr>
            <a:grpSpLocks/>
          </p:cNvGrpSpPr>
          <p:nvPr/>
        </p:nvGrpSpPr>
        <p:grpSpPr bwMode="auto">
          <a:xfrm>
            <a:off x="152400" y="436563"/>
            <a:ext cx="2043336" cy="530225"/>
            <a:chOff x="0" y="284389"/>
            <a:chExt cx="1580936" cy="529772"/>
          </a:xfrm>
        </p:grpSpPr>
        <p:sp>
          <p:nvSpPr>
            <p:cNvPr id="57" name="矩形 56"/>
            <p:cNvSpPr/>
            <p:nvPr/>
          </p:nvSpPr>
          <p:spPr>
            <a:xfrm>
              <a:off x="0" y="284389"/>
              <a:ext cx="151137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400" b="1" dirty="0" err="1" smtClean="0">
                  <a:solidFill>
                    <a:schemeClr val="bg1"/>
                  </a:solidFill>
                  <a:latin typeface="Arial" panose="020B0604020202020204" pitchFamily="34" charset="0"/>
                  <a:ea typeface="微软雅黑" panose="020B0503020204020204" pitchFamily="34" charset="-122"/>
                  <a:sym typeface="Arial" panose="020B0604020202020204" pitchFamily="34" charset="0"/>
                </a:rPr>
                <a:t>PAGraph</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矩形 57"/>
            <p:cNvSpPr/>
            <p:nvPr/>
          </p:nvSpPr>
          <p:spPr>
            <a:xfrm>
              <a:off x="1542787" y="284389"/>
              <a:ext cx="38149"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59" name="直接连接符 58"/>
          <p:cNvCxnSpPr/>
          <p:nvPr/>
        </p:nvCxnSpPr>
        <p:spPr>
          <a:xfrm>
            <a:off x="152400" y="966788"/>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TextBox 8"/>
          <p:cNvSpPr txBox="1">
            <a:spLocks noChangeArrowheads="1"/>
          </p:cNvSpPr>
          <p:nvPr/>
        </p:nvSpPr>
        <p:spPr bwMode="auto">
          <a:xfrm>
            <a:off x="2219760" y="501620"/>
            <a:ext cx="1624163" cy="400110"/>
          </a:xfrm>
          <a:prstGeom prst="rect">
            <a:avLst/>
          </a:prstGeom>
          <a:noFill/>
          <a:ln w="9525">
            <a:noFill/>
            <a:miter lim="800000"/>
            <a:headEnd/>
            <a:tailEnd/>
          </a:ln>
        </p:spPr>
        <p:txBody>
          <a:bodyPr wrap="none">
            <a:spAutoFit/>
          </a:bodyPr>
          <a:lstStyle/>
          <a:p>
            <a:r>
              <a:rPr lang="en-US" altLang="zh-CN" sz="2000" dirty="0" smtClean="0"/>
              <a:t>--</a:t>
            </a:r>
            <a:r>
              <a:rPr lang="zh-CN" altLang="en-US" sz="2000" dirty="0" smtClean="0"/>
              <a:t>启发式公式</a:t>
            </a:r>
            <a:endParaRPr lang="zh-CN" altLang="en-US" sz="2000" dirty="0"/>
          </a:p>
        </p:txBody>
      </p:sp>
      <p:sp>
        <p:nvSpPr>
          <p:cNvPr id="9" name="矩形 8"/>
          <p:cNvSpPr/>
          <p:nvPr/>
        </p:nvSpPr>
        <p:spPr>
          <a:xfrm>
            <a:off x="8874124" y="6329261"/>
            <a:ext cx="269875" cy="5302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579137094"/>
              </p:ext>
            </p:extLst>
          </p:nvPr>
        </p:nvGraphicFramePr>
        <p:xfrm>
          <a:off x="611560" y="1484784"/>
          <a:ext cx="7792858" cy="444038"/>
        </p:xfrm>
        <a:graphic>
          <a:graphicData uri="http://schemas.openxmlformats.org/presentationml/2006/ole">
            <mc:AlternateContent xmlns:mc="http://schemas.openxmlformats.org/markup-compatibility/2006">
              <mc:Choice xmlns:v="urn:schemas-microsoft-com:vml" Requires="v">
                <p:oleObj spid="_x0000_s3123" name="Equation" r:id="rId5" imgW="4457520" imgH="253800" progId="Equation.DSMT4">
                  <p:embed/>
                </p:oleObj>
              </mc:Choice>
              <mc:Fallback>
                <p:oleObj name="Equation" r:id="rId5" imgW="4457520" imgH="253800" progId="Equation.DSMT4">
                  <p:embed/>
                  <p:pic>
                    <p:nvPicPr>
                      <p:cNvPr id="0" name=""/>
                      <p:cNvPicPr/>
                      <p:nvPr/>
                    </p:nvPicPr>
                    <p:blipFill>
                      <a:blip r:embed="rId6"/>
                      <a:stretch>
                        <a:fillRect/>
                      </a:stretch>
                    </p:blipFill>
                    <p:spPr>
                      <a:xfrm>
                        <a:off x="611560" y="1484784"/>
                        <a:ext cx="7792858" cy="444038"/>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431221398"/>
              </p:ext>
            </p:extLst>
          </p:nvPr>
        </p:nvGraphicFramePr>
        <p:xfrm>
          <a:off x="1129111" y="2483762"/>
          <a:ext cx="3124020" cy="322064"/>
        </p:xfrm>
        <a:graphic>
          <a:graphicData uri="http://schemas.openxmlformats.org/presentationml/2006/ole">
            <mc:AlternateContent xmlns:mc="http://schemas.openxmlformats.org/markup-compatibility/2006">
              <mc:Choice xmlns:v="urn:schemas-microsoft-com:vml" Requires="v">
                <p:oleObj spid="_x0000_s3124" name="Equation" r:id="rId7" imgW="2463480" imgH="253800" progId="Equation.DSMT4">
                  <p:embed/>
                </p:oleObj>
              </mc:Choice>
              <mc:Fallback>
                <p:oleObj name="Equation" r:id="rId7" imgW="2463480" imgH="253800" progId="Equation.DSMT4">
                  <p:embed/>
                  <p:pic>
                    <p:nvPicPr>
                      <p:cNvPr id="0" name=""/>
                      <p:cNvPicPr/>
                      <p:nvPr/>
                    </p:nvPicPr>
                    <p:blipFill>
                      <a:blip r:embed="rId8"/>
                      <a:stretch>
                        <a:fillRect/>
                      </a:stretch>
                    </p:blipFill>
                    <p:spPr>
                      <a:xfrm>
                        <a:off x="1129111" y="2483762"/>
                        <a:ext cx="3124020" cy="322064"/>
                      </a:xfrm>
                      <a:prstGeom prst="rect">
                        <a:avLst/>
                      </a:prstGeom>
                    </p:spPr>
                  </p:pic>
                </p:oleObj>
              </mc:Fallback>
            </mc:AlternateContent>
          </a:graphicData>
        </a:graphic>
      </p:graphicFrame>
      <p:sp>
        <p:nvSpPr>
          <p:cNvPr id="13" name="TextBox 12"/>
          <p:cNvSpPr txBox="1">
            <a:spLocks noChangeArrowheads="1"/>
          </p:cNvSpPr>
          <p:nvPr/>
        </p:nvSpPr>
        <p:spPr bwMode="auto">
          <a:xfrm>
            <a:off x="307942" y="2060848"/>
            <a:ext cx="951689" cy="419474"/>
          </a:xfrm>
          <a:prstGeom prst="rect">
            <a:avLst/>
          </a:prstGeom>
          <a:noFill/>
          <a:ln w="9525">
            <a:noFill/>
            <a:miter lim="800000"/>
            <a:headEnd/>
            <a:tailEnd/>
          </a:ln>
        </p:spPr>
        <p:txBody>
          <a:bodyPr wrap="square">
            <a:spAutoFit/>
          </a:bodyPr>
          <a:lstStyle/>
          <a:p>
            <a:pPr>
              <a:lnSpc>
                <a:spcPct val="150000"/>
              </a:lnSpc>
            </a:pPr>
            <a:r>
              <a:rPr lang="zh-CN" altLang="en-US" sz="1600" dirty="0" smtClean="0"/>
              <a:t>通信量：</a:t>
            </a:r>
            <a:endParaRPr lang="en-US" altLang="zh-CN" sz="1600" dirty="0" smtClean="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157329244"/>
              </p:ext>
            </p:extLst>
          </p:nvPr>
        </p:nvGraphicFramePr>
        <p:xfrm>
          <a:off x="1259631" y="3068960"/>
          <a:ext cx="2649414" cy="868660"/>
        </p:xfrm>
        <a:graphic>
          <a:graphicData uri="http://schemas.openxmlformats.org/presentationml/2006/ole">
            <mc:AlternateContent xmlns:mc="http://schemas.openxmlformats.org/markup-compatibility/2006">
              <mc:Choice xmlns:v="urn:schemas-microsoft-com:vml" Requires="v">
                <p:oleObj spid="_x0000_s3125" name="Equation" r:id="rId9" imgW="2286000" imgH="736600" progId="Equation.DSMT4">
                  <p:embed/>
                </p:oleObj>
              </mc:Choice>
              <mc:Fallback>
                <p:oleObj name="Equation" r:id="rId9" imgW="2286000" imgH="736600" progId="Equation.DSMT4">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9631" y="3068960"/>
                        <a:ext cx="2649414" cy="868660"/>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4252847112"/>
              </p:ext>
            </p:extLst>
          </p:nvPr>
        </p:nvGraphicFramePr>
        <p:xfrm>
          <a:off x="1241750" y="4712570"/>
          <a:ext cx="2882130" cy="549772"/>
        </p:xfrm>
        <a:graphic>
          <a:graphicData uri="http://schemas.openxmlformats.org/presentationml/2006/ole">
            <mc:AlternateContent xmlns:mc="http://schemas.openxmlformats.org/markup-compatibility/2006">
              <mc:Choice xmlns:v="urn:schemas-microsoft-com:vml" Requires="v">
                <p:oleObj spid="_x0000_s3126" name="Equation" r:id="rId11" imgW="2247900" imgH="431800" progId="Equation.DSMT4">
                  <p:embed/>
                </p:oleObj>
              </mc:Choice>
              <mc:Fallback>
                <p:oleObj name="Equation" r:id="rId11" imgW="2247900" imgH="431800" progId="Equation.DSMT4">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1750" y="4712570"/>
                        <a:ext cx="2882130" cy="549772"/>
                      </a:xfrm>
                      <a:prstGeom prst="rect">
                        <a:avLst/>
                      </a:prstGeom>
                      <a:noFill/>
                    </p:spPr>
                  </p:pic>
                </p:oleObj>
              </mc:Fallback>
            </mc:AlternateContent>
          </a:graphicData>
        </a:graphic>
      </p:graphicFrame>
      <p:sp>
        <p:nvSpPr>
          <p:cNvPr id="16" name="TextBox 15"/>
          <p:cNvSpPr txBox="1">
            <a:spLocks noChangeArrowheads="1"/>
          </p:cNvSpPr>
          <p:nvPr/>
        </p:nvSpPr>
        <p:spPr bwMode="auto">
          <a:xfrm>
            <a:off x="307941" y="4293096"/>
            <a:ext cx="951689" cy="419474"/>
          </a:xfrm>
          <a:prstGeom prst="rect">
            <a:avLst/>
          </a:prstGeom>
          <a:noFill/>
          <a:ln w="9525">
            <a:noFill/>
            <a:miter lim="800000"/>
            <a:headEnd/>
            <a:tailEnd/>
          </a:ln>
        </p:spPr>
        <p:txBody>
          <a:bodyPr wrap="square">
            <a:spAutoFit/>
          </a:bodyPr>
          <a:lstStyle/>
          <a:p>
            <a:pPr>
              <a:lnSpc>
                <a:spcPct val="150000"/>
              </a:lnSpc>
            </a:pPr>
            <a:r>
              <a:rPr lang="zh-CN" altLang="en-US" sz="1600" dirty="0"/>
              <a:t>负载</a:t>
            </a:r>
            <a:r>
              <a:rPr lang="zh-CN" altLang="en-US" sz="1600" dirty="0" smtClean="0"/>
              <a:t>：</a:t>
            </a:r>
            <a:endParaRPr lang="en-US" altLang="zh-CN" sz="1600" dirty="0" smtClean="0"/>
          </a:p>
        </p:txBody>
      </p:sp>
      <p:sp>
        <p:nvSpPr>
          <p:cNvPr id="17" name="矩形 16"/>
          <p:cNvSpPr/>
          <p:nvPr/>
        </p:nvSpPr>
        <p:spPr>
          <a:xfrm>
            <a:off x="8726368" y="6329261"/>
            <a:ext cx="432000" cy="54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11</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2"/>
    </p:custDataLst>
    <p:extLst>
      <p:ext uri="{BB962C8B-B14F-4D97-AF65-F5344CB8AC3E}">
        <p14:creationId xmlns:p14="http://schemas.microsoft.com/office/powerpoint/2010/main" val="649822324"/>
      </p:ext>
    </p:extLst>
  </p:cSld>
  <p:clrMapOvr>
    <a:masterClrMapping/>
  </p:clrMapOvr>
  <p:transition spd="slow" advTm="145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par>
                                <p:cTn id="8" presetID="22" presetClass="entr" presetSubtype="8"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left)">
                                      <p:cBhvr>
                                        <p:cTn id="10" dur="500"/>
                                        <p:tgtEl>
                                          <p:spTgt spid="55"/>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right)">
                                      <p:cBhvr>
                                        <p:cTn id="13" dur="500"/>
                                        <p:tgtEl>
                                          <p:spTgt spid="9"/>
                                        </p:tgtEl>
                                      </p:cBhvr>
                                    </p:animEffect>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par>
                                <p:cTn id="43" presetID="22" presetClass="entr" presetSubtype="2"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right)">
                                      <p:cBhvr>
                                        <p:cTn id="4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6" grpId="0"/>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p:cNvGrpSpPr>
            <a:grpSpLocks/>
          </p:cNvGrpSpPr>
          <p:nvPr/>
        </p:nvGrpSpPr>
        <p:grpSpPr bwMode="auto">
          <a:xfrm>
            <a:off x="152400" y="436563"/>
            <a:ext cx="2043336" cy="530225"/>
            <a:chOff x="0" y="284389"/>
            <a:chExt cx="1580936" cy="529772"/>
          </a:xfrm>
        </p:grpSpPr>
        <p:sp>
          <p:nvSpPr>
            <p:cNvPr id="57" name="矩形 56"/>
            <p:cNvSpPr/>
            <p:nvPr/>
          </p:nvSpPr>
          <p:spPr>
            <a:xfrm>
              <a:off x="0" y="284389"/>
              <a:ext cx="151137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400" b="1" dirty="0" err="1" smtClean="0">
                  <a:solidFill>
                    <a:schemeClr val="bg1"/>
                  </a:solidFill>
                  <a:latin typeface="Arial" panose="020B0604020202020204" pitchFamily="34" charset="0"/>
                  <a:ea typeface="微软雅黑" panose="020B0503020204020204" pitchFamily="34" charset="-122"/>
                  <a:sym typeface="Arial" panose="020B0604020202020204" pitchFamily="34" charset="0"/>
                </a:rPr>
                <a:t>PAGraph</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矩形 57"/>
            <p:cNvSpPr/>
            <p:nvPr/>
          </p:nvSpPr>
          <p:spPr>
            <a:xfrm>
              <a:off x="1542787" y="284389"/>
              <a:ext cx="38149"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59" name="直接连接符 58"/>
          <p:cNvCxnSpPr/>
          <p:nvPr/>
        </p:nvCxnSpPr>
        <p:spPr>
          <a:xfrm>
            <a:off x="152400" y="966788"/>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TextBox 8"/>
          <p:cNvSpPr txBox="1">
            <a:spLocks noChangeArrowheads="1"/>
          </p:cNvSpPr>
          <p:nvPr/>
        </p:nvSpPr>
        <p:spPr bwMode="auto">
          <a:xfrm>
            <a:off x="2295200" y="566678"/>
            <a:ext cx="1912703" cy="461665"/>
          </a:xfrm>
          <a:prstGeom prst="rect">
            <a:avLst/>
          </a:prstGeom>
          <a:noFill/>
          <a:ln w="9525">
            <a:noFill/>
            <a:miter lim="800000"/>
            <a:headEnd/>
            <a:tailEnd/>
          </a:ln>
        </p:spPr>
        <p:txBody>
          <a:bodyPr wrap="none">
            <a:spAutoFit/>
          </a:bodyPr>
          <a:lstStyle/>
          <a:p>
            <a:r>
              <a:rPr lang="en-US" altLang="zh-CN" sz="2400" dirty="0" smtClean="0"/>
              <a:t>--</a:t>
            </a:r>
            <a:r>
              <a:rPr lang="zh-CN" altLang="en-US" sz="2400" dirty="0" smtClean="0"/>
              <a:t>有效性分析</a:t>
            </a:r>
            <a:endParaRPr lang="zh-CN" altLang="en-US" sz="2400" dirty="0"/>
          </a:p>
        </p:txBody>
      </p:sp>
      <p:sp>
        <p:nvSpPr>
          <p:cNvPr id="10" name="矩形 9"/>
          <p:cNvSpPr/>
          <p:nvPr/>
        </p:nvSpPr>
        <p:spPr>
          <a:xfrm>
            <a:off x="2017657" y="2099381"/>
            <a:ext cx="1350053" cy="57606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8"/>
          <p:cNvSpPr txBox="1">
            <a:spLocks noChangeArrowheads="1"/>
          </p:cNvSpPr>
          <p:nvPr/>
        </p:nvSpPr>
        <p:spPr bwMode="auto">
          <a:xfrm>
            <a:off x="323528" y="1140713"/>
            <a:ext cx="6099747" cy="338554"/>
          </a:xfrm>
          <a:prstGeom prst="rect">
            <a:avLst/>
          </a:prstGeom>
          <a:noFill/>
          <a:ln w="9525">
            <a:noFill/>
            <a:miter lim="800000"/>
            <a:headEnd/>
            <a:tailEnd/>
          </a:ln>
        </p:spPr>
        <p:txBody>
          <a:bodyPr wrap="none">
            <a:spAutoFit/>
          </a:bodyPr>
          <a:lstStyle/>
          <a:p>
            <a:r>
              <a:rPr lang="zh-CN" altLang="en-US" sz="1600" dirty="0" smtClean="0"/>
              <a:t>现对</a:t>
            </a:r>
            <a:r>
              <a:rPr lang="en-US" altLang="zh-CN" sz="1600" dirty="0" smtClean="0"/>
              <a:t>e(</a:t>
            </a:r>
            <a:r>
              <a:rPr lang="en-US" altLang="zh-CN" sz="1600" dirty="0" err="1" smtClean="0"/>
              <a:t>i,j</a:t>
            </a:r>
            <a:r>
              <a:rPr lang="en-US" altLang="zh-CN" sz="1600" dirty="0" smtClean="0"/>
              <a:t>)</a:t>
            </a:r>
            <a:r>
              <a:rPr lang="zh-CN" altLang="en-US" sz="1600" dirty="0" smtClean="0"/>
              <a:t>进行分配，根据两个端点的存在情况分为以下四种情形：</a:t>
            </a:r>
            <a:endParaRPr lang="zh-CN" altLang="en-US" sz="1600" dirty="0"/>
          </a:p>
        </p:txBody>
      </p:sp>
      <p:sp>
        <p:nvSpPr>
          <p:cNvPr id="14" name="矩形 13"/>
          <p:cNvSpPr/>
          <p:nvPr/>
        </p:nvSpPr>
        <p:spPr>
          <a:xfrm>
            <a:off x="4049370" y="2099381"/>
            <a:ext cx="1350053" cy="57606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8"/>
          <p:cNvSpPr txBox="1">
            <a:spLocks noChangeArrowheads="1"/>
          </p:cNvSpPr>
          <p:nvPr/>
        </p:nvSpPr>
        <p:spPr bwMode="auto">
          <a:xfrm>
            <a:off x="687320" y="2207698"/>
            <a:ext cx="883575" cy="338554"/>
          </a:xfrm>
          <a:prstGeom prst="rect">
            <a:avLst/>
          </a:prstGeom>
          <a:noFill/>
          <a:ln w="9525">
            <a:noFill/>
            <a:miter lim="800000"/>
            <a:headEnd/>
            <a:tailEnd/>
          </a:ln>
        </p:spPr>
        <p:txBody>
          <a:bodyPr wrap="none">
            <a:spAutoFit/>
          </a:bodyPr>
          <a:lstStyle/>
          <a:p>
            <a:r>
              <a:rPr lang="en-US" altLang="zh-CN" sz="1600" dirty="0" smtClean="0"/>
              <a:t>Case1</a:t>
            </a:r>
            <a:r>
              <a:rPr lang="zh-CN" altLang="en-US" sz="1600" dirty="0" smtClean="0"/>
              <a:t>：</a:t>
            </a:r>
            <a:endParaRPr lang="zh-CN" altLang="en-US" sz="1600" dirty="0"/>
          </a:p>
        </p:txBody>
      </p:sp>
      <p:sp>
        <p:nvSpPr>
          <p:cNvPr id="16" name="矩形 15"/>
          <p:cNvSpPr/>
          <p:nvPr/>
        </p:nvSpPr>
        <p:spPr>
          <a:xfrm>
            <a:off x="2017656" y="3234583"/>
            <a:ext cx="1350053" cy="57606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49369" y="3234583"/>
            <a:ext cx="1350053" cy="57606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8"/>
          <p:cNvSpPr txBox="1">
            <a:spLocks noChangeArrowheads="1"/>
          </p:cNvSpPr>
          <p:nvPr/>
        </p:nvSpPr>
        <p:spPr bwMode="auto">
          <a:xfrm>
            <a:off x="687319" y="3342900"/>
            <a:ext cx="883575" cy="338554"/>
          </a:xfrm>
          <a:prstGeom prst="rect">
            <a:avLst/>
          </a:prstGeom>
          <a:noFill/>
          <a:ln w="9525">
            <a:noFill/>
            <a:miter lim="800000"/>
            <a:headEnd/>
            <a:tailEnd/>
          </a:ln>
        </p:spPr>
        <p:txBody>
          <a:bodyPr wrap="none">
            <a:spAutoFit/>
          </a:bodyPr>
          <a:lstStyle/>
          <a:p>
            <a:r>
              <a:rPr lang="en-US" altLang="zh-CN" sz="1600" dirty="0" smtClean="0"/>
              <a:t>Case2</a:t>
            </a:r>
            <a:r>
              <a:rPr lang="zh-CN" altLang="en-US" sz="1600" dirty="0" smtClean="0"/>
              <a:t>：</a:t>
            </a:r>
            <a:endParaRPr lang="zh-CN" altLang="en-US" sz="1600" dirty="0"/>
          </a:p>
        </p:txBody>
      </p:sp>
      <p:sp>
        <p:nvSpPr>
          <p:cNvPr id="19" name="矩形 18"/>
          <p:cNvSpPr/>
          <p:nvPr/>
        </p:nvSpPr>
        <p:spPr>
          <a:xfrm>
            <a:off x="2017655" y="4314703"/>
            <a:ext cx="1350053" cy="57606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049368" y="4314703"/>
            <a:ext cx="1350053" cy="57606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8"/>
          <p:cNvSpPr txBox="1">
            <a:spLocks noChangeArrowheads="1"/>
          </p:cNvSpPr>
          <p:nvPr/>
        </p:nvSpPr>
        <p:spPr bwMode="auto">
          <a:xfrm>
            <a:off x="687318" y="4423020"/>
            <a:ext cx="883575" cy="338554"/>
          </a:xfrm>
          <a:prstGeom prst="rect">
            <a:avLst/>
          </a:prstGeom>
          <a:noFill/>
          <a:ln w="9525">
            <a:noFill/>
            <a:miter lim="800000"/>
            <a:headEnd/>
            <a:tailEnd/>
          </a:ln>
        </p:spPr>
        <p:txBody>
          <a:bodyPr wrap="none">
            <a:spAutoFit/>
          </a:bodyPr>
          <a:lstStyle/>
          <a:p>
            <a:r>
              <a:rPr lang="en-US" altLang="zh-CN" sz="1600" dirty="0" smtClean="0"/>
              <a:t>Case3</a:t>
            </a:r>
            <a:r>
              <a:rPr lang="zh-CN" altLang="en-US" sz="1600" dirty="0" smtClean="0"/>
              <a:t>：</a:t>
            </a:r>
            <a:endParaRPr lang="zh-CN" altLang="en-US" sz="1600" dirty="0"/>
          </a:p>
        </p:txBody>
      </p:sp>
      <p:sp>
        <p:nvSpPr>
          <p:cNvPr id="22" name="矩形 21"/>
          <p:cNvSpPr/>
          <p:nvPr/>
        </p:nvSpPr>
        <p:spPr>
          <a:xfrm>
            <a:off x="2023345" y="5382073"/>
            <a:ext cx="1350053" cy="57606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055058" y="5382073"/>
            <a:ext cx="1350053" cy="57606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8"/>
          <p:cNvSpPr txBox="1">
            <a:spLocks noChangeArrowheads="1"/>
          </p:cNvSpPr>
          <p:nvPr/>
        </p:nvSpPr>
        <p:spPr bwMode="auto">
          <a:xfrm>
            <a:off x="693008" y="5490390"/>
            <a:ext cx="883575" cy="338554"/>
          </a:xfrm>
          <a:prstGeom prst="rect">
            <a:avLst/>
          </a:prstGeom>
          <a:noFill/>
          <a:ln w="9525">
            <a:noFill/>
            <a:miter lim="800000"/>
            <a:headEnd/>
            <a:tailEnd/>
          </a:ln>
        </p:spPr>
        <p:txBody>
          <a:bodyPr wrap="none">
            <a:spAutoFit/>
          </a:bodyPr>
          <a:lstStyle/>
          <a:p>
            <a:r>
              <a:rPr lang="en-US" altLang="zh-CN" sz="1600" dirty="0" smtClean="0"/>
              <a:t>Case4</a:t>
            </a:r>
            <a:r>
              <a:rPr lang="zh-CN" altLang="en-US" sz="1600" dirty="0" smtClean="0"/>
              <a:t>：</a:t>
            </a:r>
            <a:endParaRPr lang="zh-CN" altLang="en-US" sz="1600" dirty="0"/>
          </a:p>
        </p:txBody>
      </p:sp>
      <p:sp>
        <p:nvSpPr>
          <p:cNvPr id="25" name="矩形 24"/>
          <p:cNvSpPr/>
          <p:nvPr/>
        </p:nvSpPr>
        <p:spPr>
          <a:xfrm>
            <a:off x="5849570" y="2067329"/>
            <a:ext cx="1350053" cy="57606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5849568" y="3245021"/>
            <a:ext cx="1350053" cy="57606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849569" y="4314703"/>
            <a:ext cx="1350053" cy="57606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849570" y="5392511"/>
            <a:ext cx="1350053" cy="57606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8"/>
          <p:cNvSpPr txBox="1">
            <a:spLocks noChangeArrowheads="1"/>
          </p:cNvSpPr>
          <p:nvPr/>
        </p:nvSpPr>
        <p:spPr bwMode="auto">
          <a:xfrm>
            <a:off x="2453913" y="1628800"/>
            <a:ext cx="394660" cy="338554"/>
          </a:xfrm>
          <a:prstGeom prst="rect">
            <a:avLst/>
          </a:prstGeom>
          <a:noFill/>
          <a:ln w="9525">
            <a:noFill/>
            <a:miter lim="800000"/>
            <a:headEnd/>
            <a:tailEnd/>
          </a:ln>
        </p:spPr>
        <p:txBody>
          <a:bodyPr wrap="none">
            <a:spAutoFit/>
          </a:bodyPr>
          <a:lstStyle/>
          <a:p>
            <a:r>
              <a:rPr lang="en-US" altLang="zh-CN" sz="1600" dirty="0" smtClean="0"/>
              <a:t>P1</a:t>
            </a:r>
            <a:endParaRPr lang="zh-CN" altLang="en-US" sz="1600" dirty="0"/>
          </a:p>
        </p:txBody>
      </p:sp>
      <p:sp>
        <p:nvSpPr>
          <p:cNvPr id="30" name="TextBox 8"/>
          <p:cNvSpPr txBox="1">
            <a:spLocks noChangeArrowheads="1"/>
          </p:cNvSpPr>
          <p:nvPr/>
        </p:nvSpPr>
        <p:spPr bwMode="auto">
          <a:xfrm>
            <a:off x="4485626" y="1628800"/>
            <a:ext cx="394660" cy="338554"/>
          </a:xfrm>
          <a:prstGeom prst="rect">
            <a:avLst/>
          </a:prstGeom>
          <a:noFill/>
          <a:ln w="9525">
            <a:noFill/>
            <a:miter lim="800000"/>
            <a:headEnd/>
            <a:tailEnd/>
          </a:ln>
        </p:spPr>
        <p:txBody>
          <a:bodyPr wrap="none">
            <a:spAutoFit/>
          </a:bodyPr>
          <a:lstStyle/>
          <a:p>
            <a:r>
              <a:rPr lang="en-US" altLang="zh-CN" sz="1600" dirty="0" smtClean="0"/>
              <a:t>P2</a:t>
            </a:r>
            <a:endParaRPr lang="zh-CN" altLang="en-US" sz="1600" dirty="0"/>
          </a:p>
        </p:txBody>
      </p:sp>
      <p:sp>
        <p:nvSpPr>
          <p:cNvPr id="31" name="TextBox 8"/>
          <p:cNvSpPr txBox="1">
            <a:spLocks noChangeArrowheads="1"/>
          </p:cNvSpPr>
          <p:nvPr/>
        </p:nvSpPr>
        <p:spPr bwMode="auto">
          <a:xfrm>
            <a:off x="6280136" y="1628800"/>
            <a:ext cx="394660" cy="338554"/>
          </a:xfrm>
          <a:prstGeom prst="rect">
            <a:avLst/>
          </a:prstGeom>
          <a:noFill/>
          <a:ln w="9525">
            <a:noFill/>
            <a:miter lim="800000"/>
            <a:headEnd/>
            <a:tailEnd/>
          </a:ln>
        </p:spPr>
        <p:txBody>
          <a:bodyPr wrap="none">
            <a:spAutoFit/>
          </a:bodyPr>
          <a:lstStyle/>
          <a:p>
            <a:r>
              <a:rPr lang="en-US" altLang="zh-CN" sz="1600" dirty="0" smtClean="0"/>
              <a:t>P3</a:t>
            </a:r>
            <a:endParaRPr lang="zh-CN" altLang="en-US" sz="1600" dirty="0"/>
          </a:p>
        </p:txBody>
      </p:sp>
      <p:sp>
        <p:nvSpPr>
          <p:cNvPr id="32" name="流程图: 联系 31"/>
          <p:cNvSpPr/>
          <p:nvPr/>
        </p:nvSpPr>
        <p:spPr>
          <a:xfrm>
            <a:off x="2273731" y="3442962"/>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A</a:t>
            </a:r>
            <a:endParaRPr lang="zh-CN" altLang="en-US" sz="1400" dirty="0"/>
          </a:p>
        </p:txBody>
      </p:sp>
      <p:sp>
        <p:nvSpPr>
          <p:cNvPr id="33" name="流程图: 联系 32"/>
          <p:cNvSpPr/>
          <p:nvPr/>
        </p:nvSpPr>
        <p:spPr>
          <a:xfrm>
            <a:off x="4305444" y="3442962"/>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A</a:t>
            </a:r>
            <a:endParaRPr lang="zh-CN" altLang="en-US" sz="1400" dirty="0"/>
          </a:p>
        </p:txBody>
      </p:sp>
      <p:sp>
        <p:nvSpPr>
          <p:cNvPr id="34" name="流程图: 联系 33"/>
          <p:cNvSpPr/>
          <p:nvPr/>
        </p:nvSpPr>
        <p:spPr>
          <a:xfrm>
            <a:off x="2295200" y="4502206"/>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A</a:t>
            </a:r>
            <a:endParaRPr lang="zh-CN" altLang="en-US" sz="1400" dirty="0"/>
          </a:p>
        </p:txBody>
      </p:sp>
      <p:sp>
        <p:nvSpPr>
          <p:cNvPr id="35" name="流程图: 联系 34"/>
          <p:cNvSpPr/>
          <p:nvPr/>
        </p:nvSpPr>
        <p:spPr>
          <a:xfrm>
            <a:off x="4880286" y="4502206"/>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B</a:t>
            </a:r>
            <a:endParaRPr lang="zh-CN" altLang="en-US" sz="1400" dirty="0"/>
          </a:p>
        </p:txBody>
      </p:sp>
      <p:sp>
        <p:nvSpPr>
          <p:cNvPr id="36" name="流程图: 联系 35"/>
          <p:cNvSpPr/>
          <p:nvPr/>
        </p:nvSpPr>
        <p:spPr>
          <a:xfrm>
            <a:off x="2295200" y="5569576"/>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A</a:t>
            </a:r>
            <a:endParaRPr lang="zh-CN" altLang="en-US" sz="1400" dirty="0"/>
          </a:p>
        </p:txBody>
      </p:sp>
      <p:sp>
        <p:nvSpPr>
          <p:cNvPr id="37" name="流程图: 联系 36"/>
          <p:cNvSpPr/>
          <p:nvPr/>
        </p:nvSpPr>
        <p:spPr>
          <a:xfrm>
            <a:off x="2987824" y="5580014"/>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B</a:t>
            </a:r>
            <a:endParaRPr lang="zh-CN" altLang="en-US" sz="1400" dirty="0"/>
          </a:p>
        </p:txBody>
      </p:sp>
      <p:sp>
        <p:nvSpPr>
          <p:cNvPr id="41" name="流程图: 联系 40"/>
          <p:cNvSpPr/>
          <p:nvPr/>
        </p:nvSpPr>
        <p:spPr>
          <a:xfrm>
            <a:off x="4215353" y="5590452"/>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A</a:t>
            </a:r>
            <a:endParaRPr lang="zh-CN" altLang="en-US" sz="1400" dirty="0"/>
          </a:p>
        </p:txBody>
      </p:sp>
      <p:sp>
        <p:nvSpPr>
          <p:cNvPr id="42" name="流程图: 联系 41"/>
          <p:cNvSpPr/>
          <p:nvPr/>
        </p:nvSpPr>
        <p:spPr>
          <a:xfrm>
            <a:off x="4904105" y="5597777"/>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B</a:t>
            </a:r>
            <a:endParaRPr lang="zh-CN" altLang="en-US" sz="1400" dirty="0"/>
          </a:p>
        </p:txBody>
      </p:sp>
      <p:sp>
        <p:nvSpPr>
          <p:cNvPr id="43" name="流程图: 联系 42"/>
          <p:cNvSpPr/>
          <p:nvPr/>
        </p:nvSpPr>
        <p:spPr>
          <a:xfrm>
            <a:off x="643795" y="1713838"/>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smtClean="0"/>
              <a:t>A</a:t>
            </a:r>
            <a:endParaRPr lang="zh-CN" altLang="en-US" sz="1400" dirty="0"/>
          </a:p>
        </p:txBody>
      </p:sp>
      <p:sp>
        <p:nvSpPr>
          <p:cNvPr id="44" name="流程图: 联系 43"/>
          <p:cNvSpPr/>
          <p:nvPr/>
        </p:nvSpPr>
        <p:spPr>
          <a:xfrm>
            <a:off x="1332848" y="1713837"/>
            <a:ext cx="180182" cy="180181"/>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400" dirty="0"/>
              <a:t>B</a:t>
            </a:r>
            <a:endParaRPr lang="zh-CN" altLang="en-US" sz="1400" dirty="0"/>
          </a:p>
        </p:txBody>
      </p:sp>
      <p:cxnSp>
        <p:nvCxnSpPr>
          <p:cNvPr id="45" name="直接箭头连接符 44"/>
          <p:cNvCxnSpPr>
            <a:endCxn id="44" idx="2"/>
          </p:cNvCxnSpPr>
          <p:nvPr/>
        </p:nvCxnSpPr>
        <p:spPr>
          <a:xfrm flipV="1">
            <a:off x="823977" y="1803928"/>
            <a:ext cx="508871" cy="173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46" name="上箭头 45"/>
          <p:cNvSpPr/>
          <p:nvPr/>
        </p:nvSpPr>
        <p:spPr>
          <a:xfrm>
            <a:off x="526320" y="3371891"/>
            <a:ext cx="117475" cy="309563"/>
          </a:xfrm>
          <a:prstGeom prst="upArrow">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endParaRPr lang="zh-CN" altLang="en-US" strike="noStrike" noProof="1"/>
          </a:p>
        </p:txBody>
      </p:sp>
      <p:sp>
        <p:nvSpPr>
          <p:cNvPr id="47" name="上箭头 46"/>
          <p:cNvSpPr/>
          <p:nvPr/>
        </p:nvSpPr>
        <p:spPr>
          <a:xfrm>
            <a:off x="526320" y="5490390"/>
            <a:ext cx="117475" cy="309563"/>
          </a:xfrm>
          <a:prstGeom prst="upArrow">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endParaRPr lang="zh-CN" altLang="en-US" strike="noStrike" noProof="1"/>
          </a:p>
        </p:txBody>
      </p:sp>
      <p:sp>
        <p:nvSpPr>
          <p:cNvPr id="48" name="矩形 47"/>
          <p:cNvSpPr/>
          <p:nvPr/>
        </p:nvSpPr>
        <p:spPr>
          <a:xfrm>
            <a:off x="8726368" y="6329261"/>
            <a:ext cx="432000" cy="54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12</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1625950413"/>
      </p:ext>
    </p:extLst>
  </p:cSld>
  <p:clrMapOvr>
    <a:masterClrMapping/>
  </p:clrMapOvr>
  <p:transition spd="slow" advTm="145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par>
                                <p:cTn id="8" presetID="22" presetClass="entr" presetSubtype="8"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left)">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cBhvr additive="base">
                                        <p:cTn id="15" dur="500" fill="hold"/>
                                        <p:tgtEl>
                                          <p:spTgt spid="46"/>
                                        </p:tgtEl>
                                        <p:attrNameLst>
                                          <p:attrName>ppt_x</p:attrName>
                                        </p:attrNameLst>
                                      </p:cBhvr>
                                      <p:tavLst>
                                        <p:tav tm="0">
                                          <p:val>
                                            <p:strVal val="#ppt_x"/>
                                          </p:val>
                                        </p:tav>
                                        <p:tav tm="100000">
                                          <p:val>
                                            <p:strVal val="#ppt_x"/>
                                          </p:val>
                                        </p:tav>
                                      </p:tavLst>
                                    </p:anim>
                                    <p:anim calcmode="lin" valueType="num">
                                      <p:cBhvr additive="base">
                                        <p:cTn id="16" dur="500" fill="hold"/>
                                        <p:tgtEl>
                                          <p:spTgt spid="4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47"/>
                                        </p:tgtEl>
                                        <p:attrNameLst>
                                          <p:attrName>style.visibility</p:attrName>
                                        </p:attrNameLst>
                                      </p:cBhvr>
                                      <p:to>
                                        <p:strVal val="visible"/>
                                      </p:to>
                                    </p:set>
                                    <p:anim calcmode="lin" valueType="num">
                                      <p:cBhvr additive="base">
                                        <p:cTn id="20" dur="500" fill="hold"/>
                                        <p:tgtEl>
                                          <p:spTgt spid="47"/>
                                        </p:tgtEl>
                                        <p:attrNameLst>
                                          <p:attrName>ppt_x</p:attrName>
                                        </p:attrNameLst>
                                      </p:cBhvr>
                                      <p:tavLst>
                                        <p:tav tm="0">
                                          <p:val>
                                            <p:strVal val="#ppt_x"/>
                                          </p:val>
                                        </p:tav>
                                        <p:tav tm="100000">
                                          <p:val>
                                            <p:strVal val="#ppt_x"/>
                                          </p:val>
                                        </p:tav>
                                      </p:tavLst>
                                    </p:anim>
                                    <p:anim calcmode="lin" valueType="num">
                                      <p:cBhvr additive="base">
                                        <p:cTn id="21" dur="500" fill="hold"/>
                                        <p:tgtEl>
                                          <p:spTgt spid="47"/>
                                        </p:tgtEl>
                                        <p:attrNameLst>
                                          <p:attrName>ppt_y</p:attrName>
                                        </p:attrNameLst>
                                      </p:cBhvr>
                                      <p:tavLst>
                                        <p:tav tm="0">
                                          <p:val>
                                            <p:strVal val="1+#ppt_h/2"/>
                                          </p:val>
                                        </p:tav>
                                        <p:tav tm="100000">
                                          <p:val>
                                            <p:strVal val="#ppt_y"/>
                                          </p:val>
                                        </p:tav>
                                      </p:tavLst>
                                    </p:anim>
                                  </p:childTnLst>
                                </p:cTn>
                              </p:par>
                              <p:par>
                                <p:cTn id="22" presetID="22" presetClass="entr" presetSubtype="2"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wipe(right)">
                                      <p:cBhvr>
                                        <p:cTn id="2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p:cNvGrpSpPr>
            <a:grpSpLocks/>
          </p:cNvGrpSpPr>
          <p:nvPr/>
        </p:nvGrpSpPr>
        <p:grpSpPr bwMode="auto">
          <a:xfrm>
            <a:off x="152400" y="436563"/>
            <a:ext cx="2403376" cy="530225"/>
            <a:chOff x="0" y="284389"/>
            <a:chExt cx="1580936" cy="529772"/>
          </a:xfrm>
        </p:grpSpPr>
        <p:sp>
          <p:nvSpPr>
            <p:cNvPr id="57" name="矩形 56"/>
            <p:cNvSpPr/>
            <p:nvPr/>
          </p:nvSpPr>
          <p:spPr>
            <a:xfrm>
              <a:off x="0" y="284389"/>
              <a:ext cx="151137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EV-</a:t>
              </a:r>
              <a:r>
                <a:rPr lang="en-US" altLang="zh-CN" sz="2400" b="1" dirty="0" err="1" smtClean="0">
                  <a:solidFill>
                    <a:schemeClr val="bg1"/>
                  </a:solidFill>
                  <a:latin typeface="Arial" panose="020B0604020202020204" pitchFamily="34" charset="0"/>
                  <a:ea typeface="微软雅黑" panose="020B0503020204020204" pitchFamily="34" charset="-122"/>
                  <a:sym typeface="Arial" panose="020B0604020202020204" pitchFamily="34" charset="0"/>
                </a:rPr>
                <a:t>PAGraph</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矩形 57"/>
            <p:cNvSpPr/>
            <p:nvPr/>
          </p:nvSpPr>
          <p:spPr>
            <a:xfrm>
              <a:off x="1542787" y="284389"/>
              <a:ext cx="38149"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59" name="直接连接符 58"/>
          <p:cNvCxnSpPr/>
          <p:nvPr/>
        </p:nvCxnSpPr>
        <p:spPr>
          <a:xfrm>
            <a:off x="152400" y="966788"/>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8"/>
          <p:cNvSpPr txBox="1">
            <a:spLocks noChangeArrowheads="1"/>
          </p:cNvSpPr>
          <p:nvPr/>
        </p:nvSpPr>
        <p:spPr bwMode="auto">
          <a:xfrm>
            <a:off x="539552" y="1161880"/>
            <a:ext cx="8015602" cy="369332"/>
          </a:xfrm>
          <a:prstGeom prst="rect">
            <a:avLst/>
          </a:prstGeom>
          <a:noFill/>
          <a:ln w="9525">
            <a:noFill/>
            <a:miter lim="800000"/>
            <a:headEnd/>
            <a:tailEnd/>
          </a:ln>
        </p:spPr>
        <p:txBody>
          <a:bodyPr wrap="square">
            <a:spAutoFit/>
          </a:bodyPr>
          <a:lstStyle/>
          <a:p>
            <a:r>
              <a:rPr lang="zh-CN" altLang="en-US" dirty="0" smtClean="0"/>
              <a:t>大量副本顶点的创建，增加了计算开销。进行改进，提出了</a:t>
            </a:r>
            <a:r>
              <a:rPr lang="en-US" altLang="zh-CN" dirty="0" smtClean="0"/>
              <a:t>EV-</a:t>
            </a:r>
            <a:r>
              <a:rPr lang="en-US" altLang="zh-CN" dirty="0" err="1" smtClean="0"/>
              <a:t>PAGraph</a:t>
            </a:r>
            <a:r>
              <a:rPr lang="en-US" altLang="zh-CN" dirty="0" smtClean="0"/>
              <a:t>.</a:t>
            </a:r>
          </a:p>
        </p:txBody>
      </p:sp>
      <p:sp>
        <p:nvSpPr>
          <p:cNvPr id="9" name="TextBox 8"/>
          <p:cNvSpPr txBox="1">
            <a:spLocks noChangeArrowheads="1"/>
          </p:cNvSpPr>
          <p:nvPr/>
        </p:nvSpPr>
        <p:spPr bwMode="auto">
          <a:xfrm>
            <a:off x="249878" y="2724889"/>
            <a:ext cx="1279517" cy="400110"/>
          </a:xfrm>
          <a:prstGeom prst="rect">
            <a:avLst/>
          </a:prstGeom>
          <a:noFill/>
          <a:ln w="9525">
            <a:noFill/>
            <a:miter lim="800000"/>
            <a:headEnd/>
            <a:tailEnd/>
          </a:ln>
        </p:spPr>
        <p:txBody>
          <a:bodyPr wrap="none">
            <a:spAutoFit/>
          </a:bodyPr>
          <a:lstStyle/>
          <a:p>
            <a:r>
              <a:rPr lang="zh-CN" altLang="en-US" sz="2000" dirty="0" smtClean="0"/>
              <a:t>算法实现</a:t>
            </a:r>
            <a:r>
              <a:rPr lang="en-US" altLang="zh-CN" sz="2000" dirty="0" smtClean="0"/>
              <a:t>:</a:t>
            </a:r>
            <a:endParaRPr lang="zh-CN" altLang="en-US" sz="2000" dirty="0"/>
          </a:p>
        </p:txBody>
      </p:sp>
      <p:sp>
        <p:nvSpPr>
          <p:cNvPr id="2" name="矩形 1"/>
          <p:cNvSpPr/>
          <p:nvPr/>
        </p:nvSpPr>
        <p:spPr>
          <a:xfrm>
            <a:off x="529680" y="1851710"/>
            <a:ext cx="7921997" cy="646331"/>
          </a:xfrm>
          <a:prstGeom prst="rect">
            <a:avLst/>
          </a:prstGeom>
        </p:spPr>
        <p:txBody>
          <a:bodyPr wrap="square">
            <a:spAutoFit/>
          </a:bodyPr>
          <a:lstStyle/>
          <a:p>
            <a:pPr lvl="0"/>
            <a:r>
              <a:rPr lang="zh-CN" altLang="en-US" dirty="0">
                <a:ea typeface="宋体" panose="02010600030101010101" pitchFamily="2" charset="-122"/>
              </a:rPr>
              <a:t>基于</a:t>
            </a:r>
            <a:r>
              <a:rPr lang="en-US" altLang="zh-CN" dirty="0" err="1">
                <a:ea typeface="宋体" panose="02010600030101010101" pitchFamily="2" charset="-122"/>
              </a:rPr>
              <a:t>PAGraph</a:t>
            </a:r>
            <a:r>
              <a:rPr lang="en-US" altLang="zh-CN" dirty="0">
                <a:ea typeface="宋体" panose="02010600030101010101" pitchFamily="2" charset="-122"/>
              </a:rPr>
              <a:t> </a:t>
            </a:r>
            <a:r>
              <a:rPr lang="zh-CN" altLang="en-US" dirty="0">
                <a:ea typeface="宋体" panose="02010600030101010101" pitchFamily="2" charset="-122"/>
              </a:rPr>
              <a:t>，通过定量计算通信开销、消息本地流通性与计算开销来决定顶点是否被切割，实现了一个对</a:t>
            </a:r>
            <a:r>
              <a:rPr lang="en-US" altLang="zh-CN" dirty="0" err="1">
                <a:ea typeface="宋体" panose="02010600030101010101" pitchFamily="2" charset="-122"/>
              </a:rPr>
              <a:t>PAGraph</a:t>
            </a:r>
            <a:r>
              <a:rPr lang="zh-CN" altLang="en-US" dirty="0">
                <a:ea typeface="宋体" panose="02010600030101010101" pitchFamily="2" charset="-122"/>
              </a:rPr>
              <a:t>改进的图分区方法</a:t>
            </a:r>
            <a:r>
              <a:rPr lang="en-US" altLang="zh-CN" dirty="0">
                <a:ea typeface="宋体" panose="02010600030101010101" pitchFamily="2" charset="-122"/>
              </a:rPr>
              <a:t>QC-</a:t>
            </a:r>
            <a:r>
              <a:rPr lang="en-US" altLang="zh-CN" dirty="0" err="1">
                <a:ea typeface="宋体" panose="02010600030101010101" pitchFamily="2" charset="-122"/>
              </a:rPr>
              <a:t>PAGraph</a:t>
            </a:r>
            <a:r>
              <a:rPr lang="en-US" altLang="zh-CN" dirty="0">
                <a:ea typeface="宋体" panose="02010600030101010101" pitchFamily="2" charset="-122"/>
              </a:rPr>
              <a:t> </a:t>
            </a:r>
            <a:r>
              <a:rPr lang="zh-CN" altLang="en-US" dirty="0">
                <a:ea typeface="宋体" panose="02010600030101010101" pitchFamily="2" charset="-122"/>
              </a:rPr>
              <a:t>。</a:t>
            </a:r>
            <a:endParaRPr lang="en-US" altLang="zh-CN" dirty="0">
              <a:ea typeface="宋体" panose="02010600030101010101"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436026881"/>
              </p:ext>
            </p:extLst>
          </p:nvPr>
        </p:nvGraphicFramePr>
        <p:xfrm>
          <a:off x="893852" y="4221088"/>
          <a:ext cx="7759354" cy="377586"/>
        </p:xfrm>
        <a:graphic>
          <a:graphicData uri="http://schemas.openxmlformats.org/presentationml/2006/ole">
            <mc:AlternateContent xmlns:mc="http://schemas.openxmlformats.org/markup-compatibility/2006">
              <mc:Choice xmlns:v="urn:schemas-microsoft-com:vml" Requires="v">
                <p:oleObj spid="_x0000_s4139" name="Equation" r:id="rId5" imgW="5219640" imgH="253800" progId="Equation.DSMT4">
                  <p:embed/>
                </p:oleObj>
              </mc:Choice>
              <mc:Fallback>
                <p:oleObj name="Equation" r:id="rId5" imgW="5219640" imgH="253800" progId="Equation.DSMT4">
                  <p:embed/>
                  <p:pic>
                    <p:nvPicPr>
                      <p:cNvPr id="0" name=""/>
                      <p:cNvPicPr/>
                      <p:nvPr/>
                    </p:nvPicPr>
                    <p:blipFill>
                      <a:blip r:embed="rId6"/>
                      <a:stretch>
                        <a:fillRect/>
                      </a:stretch>
                    </p:blipFill>
                    <p:spPr>
                      <a:xfrm>
                        <a:off x="893852" y="4221088"/>
                        <a:ext cx="7759354" cy="377586"/>
                      </a:xfrm>
                      <a:prstGeom prst="rect">
                        <a:avLst/>
                      </a:prstGeom>
                    </p:spPr>
                  </p:pic>
                </p:oleObj>
              </mc:Fallback>
            </mc:AlternateContent>
          </a:graphicData>
        </a:graphic>
      </p:graphicFrame>
      <p:sp>
        <p:nvSpPr>
          <p:cNvPr id="17" name="矩形 16"/>
          <p:cNvSpPr/>
          <p:nvPr/>
        </p:nvSpPr>
        <p:spPr>
          <a:xfrm>
            <a:off x="529680" y="3209020"/>
            <a:ext cx="2379177" cy="369332"/>
          </a:xfrm>
          <a:prstGeom prst="rect">
            <a:avLst/>
          </a:prstGeom>
        </p:spPr>
        <p:txBody>
          <a:bodyPr wrap="none">
            <a:spAutoFit/>
          </a:bodyPr>
          <a:lstStyle/>
          <a:p>
            <a:r>
              <a:rPr lang="zh-CN" altLang="zh-CN" dirty="0"/>
              <a:t>阶段</a:t>
            </a:r>
            <a:r>
              <a:rPr lang="en-US" altLang="zh-CN" dirty="0"/>
              <a:t>1</a:t>
            </a:r>
            <a:r>
              <a:rPr lang="zh-CN" altLang="zh-CN" dirty="0"/>
              <a:t>：边的预分区。</a:t>
            </a:r>
            <a:endParaRPr lang="zh-CN" altLang="en-US" dirty="0"/>
          </a:p>
        </p:txBody>
      </p:sp>
      <p:sp>
        <p:nvSpPr>
          <p:cNvPr id="18" name="矩形 17"/>
          <p:cNvSpPr/>
          <p:nvPr/>
        </p:nvSpPr>
        <p:spPr>
          <a:xfrm>
            <a:off x="529680" y="3761388"/>
            <a:ext cx="7220005" cy="369332"/>
          </a:xfrm>
          <a:prstGeom prst="rect">
            <a:avLst/>
          </a:prstGeom>
        </p:spPr>
        <p:txBody>
          <a:bodyPr wrap="square">
            <a:spAutoFit/>
          </a:bodyPr>
          <a:lstStyle/>
          <a:p>
            <a:r>
              <a:rPr lang="zh-CN" altLang="zh-CN" dirty="0"/>
              <a:t>阶段</a:t>
            </a:r>
            <a:r>
              <a:rPr lang="en-US" altLang="zh-CN" dirty="0"/>
              <a:t>2</a:t>
            </a:r>
            <a:r>
              <a:rPr lang="zh-CN" altLang="zh-CN" dirty="0"/>
              <a:t>：实际分区。根据预分区的</a:t>
            </a:r>
            <a:r>
              <a:rPr lang="zh-CN" altLang="zh-CN" dirty="0" smtClean="0"/>
              <a:t>结果</a:t>
            </a:r>
            <a:r>
              <a:rPr lang="zh-CN" altLang="en-US" dirty="0" smtClean="0"/>
              <a:t>，</a:t>
            </a:r>
            <a:r>
              <a:rPr lang="zh-CN" altLang="zh-CN" dirty="0" smtClean="0"/>
              <a:t>计算</a:t>
            </a:r>
            <a:r>
              <a:rPr lang="zh-CN" altLang="zh-CN" dirty="0"/>
              <a:t>每个分区</a:t>
            </a:r>
            <a:r>
              <a:rPr lang="en-US" altLang="zh-CN" dirty="0"/>
              <a:t>p</a:t>
            </a:r>
            <a:r>
              <a:rPr lang="zh-CN" altLang="zh-CN" dirty="0"/>
              <a:t>∈</a:t>
            </a:r>
            <a:r>
              <a:rPr lang="en-US" altLang="zh-CN" dirty="0"/>
              <a:t>P</a:t>
            </a:r>
            <a:r>
              <a:rPr lang="zh-CN" altLang="zh-CN" dirty="0"/>
              <a:t>的得分：</a:t>
            </a:r>
            <a:endParaRPr lang="zh-CN" altLang="en-US" dirty="0"/>
          </a:p>
        </p:txBody>
      </p:sp>
      <p:sp>
        <p:nvSpPr>
          <p:cNvPr id="19"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2946280442"/>
              </p:ext>
            </p:extLst>
          </p:nvPr>
        </p:nvGraphicFramePr>
        <p:xfrm>
          <a:off x="1496212" y="4809415"/>
          <a:ext cx="3723860" cy="493332"/>
        </p:xfrm>
        <a:graphic>
          <a:graphicData uri="http://schemas.openxmlformats.org/presentationml/2006/ole">
            <mc:AlternateContent xmlns:mc="http://schemas.openxmlformats.org/markup-compatibility/2006">
              <mc:Choice xmlns:v="urn:schemas-microsoft-com:vml" Requires="v">
                <p:oleObj spid="_x0000_s4140" name="Equation" r:id="rId7" imgW="2870200" imgH="381000" progId="Equation.DSMT4">
                  <p:embed/>
                </p:oleObj>
              </mc:Choice>
              <mc:Fallback>
                <p:oleObj name="Equation" r:id="rId7" imgW="2870200" imgH="3810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6212" y="4809415"/>
                        <a:ext cx="3723860" cy="493332"/>
                      </a:xfrm>
                      <a:prstGeom prst="rect">
                        <a:avLst/>
                      </a:prstGeom>
                      <a:noFill/>
                    </p:spPr>
                  </p:pic>
                </p:oleObj>
              </mc:Fallback>
            </mc:AlternateContent>
          </a:graphicData>
        </a:graphic>
      </p:graphicFrame>
      <p:sp>
        <p:nvSpPr>
          <p:cNvPr id="21"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2883319782"/>
              </p:ext>
            </p:extLst>
          </p:nvPr>
        </p:nvGraphicFramePr>
        <p:xfrm>
          <a:off x="1463404" y="5445224"/>
          <a:ext cx="3600400" cy="450050"/>
        </p:xfrm>
        <a:graphic>
          <a:graphicData uri="http://schemas.openxmlformats.org/presentationml/2006/ole">
            <mc:AlternateContent xmlns:mc="http://schemas.openxmlformats.org/markup-compatibility/2006">
              <mc:Choice xmlns:v="urn:schemas-microsoft-com:vml" Requires="v">
                <p:oleObj spid="_x0000_s4141" name="Equation" r:id="rId9" imgW="2959100" imgH="381000" progId="Equation.DSMT4">
                  <p:embed/>
                </p:oleObj>
              </mc:Choice>
              <mc:Fallback>
                <p:oleObj name="Equation" r:id="rId9" imgW="2959100" imgH="3810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63404" y="5445224"/>
                        <a:ext cx="3600400" cy="450050"/>
                      </a:xfrm>
                      <a:prstGeom prst="rect">
                        <a:avLst/>
                      </a:prstGeom>
                      <a:noFill/>
                    </p:spPr>
                  </p:pic>
                </p:oleObj>
              </mc:Fallback>
            </mc:AlternateContent>
          </a:graphicData>
        </a:graphic>
      </p:graphicFrame>
      <p:sp>
        <p:nvSpPr>
          <p:cNvPr id="23" name="矩形 22"/>
          <p:cNvSpPr/>
          <p:nvPr/>
        </p:nvSpPr>
        <p:spPr>
          <a:xfrm>
            <a:off x="8726368" y="6329261"/>
            <a:ext cx="432000" cy="54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13</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2"/>
    </p:custDataLst>
    <p:extLst>
      <p:ext uri="{BB962C8B-B14F-4D97-AF65-F5344CB8AC3E}">
        <p14:creationId xmlns:p14="http://schemas.microsoft.com/office/powerpoint/2010/main" val="1396284198"/>
      </p:ext>
    </p:extLst>
  </p:cSld>
  <p:clrMapOvr>
    <a:masterClrMapping/>
  </p:clrMapOvr>
  <p:transition spd="slow" advTm="145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par>
                                <p:cTn id="8" presetID="22" presetClass="entr" presetSubtype="8"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left)">
                                      <p:cBhvr>
                                        <p:cTn id="10" dur="500"/>
                                        <p:tgtEl>
                                          <p:spTgt spid="55"/>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right)">
                                      <p:cBhvr>
                                        <p:cTn id="1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Box 5"/>
          <p:cNvSpPr txBox="1">
            <a:spLocks noChangeArrowheads="1"/>
          </p:cNvSpPr>
          <p:nvPr/>
        </p:nvSpPr>
        <p:spPr bwMode="auto">
          <a:xfrm>
            <a:off x="1254125" y="260350"/>
            <a:ext cx="1246188" cy="646113"/>
          </a:xfrm>
          <a:prstGeom prst="rect">
            <a:avLst/>
          </a:prstGeom>
          <a:noFill/>
          <a:ln w="9525">
            <a:noFill/>
            <a:miter lim="800000"/>
            <a:headEnd/>
            <a:tailEnd/>
          </a:ln>
        </p:spPr>
        <p:txBody>
          <a:bodyPr wrap="none">
            <a:spAutoFit/>
          </a:bodyPr>
          <a:lstStyle/>
          <a:p>
            <a:r>
              <a:rPr lang="zh-CN" altLang="en-US" sz="3600" b="1">
                <a:solidFill>
                  <a:schemeClr val="bg1"/>
                </a:solidFill>
                <a:latin typeface="微软雅黑" pitchFamily="34" charset="-122"/>
                <a:ea typeface="微软雅黑" pitchFamily="34" charset="-122"/>
              </a:rPr>
              <a:t>目 录</a:t>
            </a:r>
            <a:endParaRPr lang="zh-CN" altLang="en-US" sz="3200" b="1">
              <a:solidFill>
                <a:schemeClr val="bg1"/>
              </a:solidFill>
              <a:latin typeface="微软雅黑" pitchFamily="34" charset="-122"/>
              <a:ea typeface="微软雅黑" pitchFamily="34" charset="-122"/>
            </a:endParaRPr>
          </a:p>
        </p:txBody>
      </p:sp>
      <p:grpSp>
        <p:nvGrpSpPr>
          <p:cNvPr id="32770" name="Group 16"/>
          <p:cNvGrpSpPr>
            <a:grpSpLocks/>
          </p:cNvGrpSpPr>
          <p:nvPr/>
        </p:nvGrpSpPr>
        <p:grpSpPr bwMode="auto">
          <a:xfrm>
            <a:off x="1526301" y="1320800"/>
            <a:ext cx="792162" cy="792163"/>
            <a:chOff x="476" y="981"/>
            <a:chExt cx="499" cy="499"/>
          </a:xfrm>
        </p:grpSpPr>
        <p:sp>
          <p:nvSpPr>
            <p:cNvPr id="32787" name="AutoShape 17"/>
            <p:cNvSpPr>
              <a:spLocks noChangeArrowheads="1"/>
            </p:cNvSpPr>
            <p:nvPr/>
          </p:nvSpPr>
          <p:spPr bwMode="auto">
            <a:xfrm>
              <a:off x="476" y="981"/>
              <a:ext cx="499" cy="499"/>
            </a:xfrm>
            <a:prstGeom prst="roundRect">
              <a:avLst>
                <a:gd name="adj" fmla="val 13028"/>
              </a:avLst>
            </a:prstGeom>
            <a:solidFill>
              <a:srgbClr val="0070C0"/>
            </a:solidFill>
            <a:ln w="9525" algn="ctr">
              <a:solidFill>
                <a:schemeClr val="tx1"/>
              </a:solidFill>
              <a:round/>
              <a:headEnd/>
              <a:tailEnd/>
            </a:ln>
          </p:spPr>
          <p:txBody>
            <a:bodyPr wrap="none" anchor="ctr"/>
            <a:lstStyle/>
            <a:p>
              <a:pPr algn="ctr"/>
              <a:endParaRPr lang="zh-CN" altLang="en-US" b="1" i="1">
                <a:latin typeface="Arial" charset="0"/>
                <a:ea typeface="华文细黑" pitchFamily="2" charset="-122"/>
              </a:endParaRPr>
            </a:p>
          </p:txBody>
        </p:sp>
        <p:sp>
          <p:nvSpPr>
            <p:cNvPr id="32788" name="WordArt 18"/>
            <p:cNvSpPr>
              <a:spLocks noChangeArrowheads="1" noChangeShapeType="1" noTextEdit="1"/>
            </p:cNvSpPr>
            <p:nvPr/>
          </p:nvSpPr>
          <p:spPr bwMode="auto">
            <a:xfrm>
              <a:off x="636" y="1116"/>
              <a:ext cx="135" cy="228"/>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chemeClr val="bg1"/>
                  </a:solidFill>
                  <a:latin typeface="Arial Black"/>
                </a:rPr>
                <a:t>1</a:t>
              </a:r>
              <a:endParaRPr lang="zh-CN" altLang="en-US" sz="1400" kern="10" spc="-70">
                <a:ln w="9525">
                  <a:noFill/>
                  <a:round/>
                  <a:headEnd/>
                  <a:tailEnd/>
                </a:ln>
                <a:solidFill>
                  <a:schemeClr val="bg1"/>
                </a:solidFill>
                <a:latin typeface="Arial Black"/>
              </a:endParaRPr>
            </a:p>
          </p:txBody>
        </p:sp>
        <p:sp>
          <p:nvSpPr>
            <p:cNvPr id="39" name="AutoShape 19"/>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a:noFill/>
            </a:ln>
            <a:effectLst/>
            <a:extLst/>
          </p:spPr>
          <p:txBody>
            <a:bodyPr wrap="none" anchor="ctr"/>
            <a:lstStyle/>
            <a:p>
              <a:pPr algn="ctr">
                <a:defRPr/>
              </a:pPr>
              <a:endParaRPr lang="zh-CN" altLang="en-US"/>
            </a:p>
          </p:txBody>
        </p:sp>
      </p:grpSp>
      <p:grpSp>
        <p:nvGrpSpPr>
          <p:cNvPr id="32771" name="Group 16"/>
          <p:cNvGrpSpPr>
            <a:grpSpLocks/>
          </p:cNvGrpSpPr>
          <p:nvPr/>
        </p:nvGrpSpPr>
        <p:grpSpPr bwMode="auto">
          <a:xfrm>
            <a:off x="1526301" y="2238375"/>
            <a:ext cx="792162" cy="792163"/>
            <a:chOff x="476" y="981"/>
            <a:chExt cx="499" cy="499"/>
          </a:xfrm>
        </p:grpSpPr>
        <p:sp>
          <p:nvSpPr>
            <p:cNvPr id="32784" name="AutoShape 17"/>
            <p:cNvSpPr>
              <a:spLocks noChangeArrowheads="1"/>
            </p:cNvSpPr>
            <p:nvPr/>
          </p:nvSpPr>
          <p:spPr bwMode="auto">
            <a:xfrm>
              <a:off x="476" y="981"/>
              <a:ext cx="499" cy="499"/>
            </a:xfrm>
            <a:prstGeom prst="roundRect">
              <a:avLst>
                <a:gd name="adj" fmla="val 13028"/>
              </a:avLst>
            </a:prstGeom>
            <a:solidFill>
              <a:srgbClr val="0070C0"/>
            </a:solidFill>
            <a:ln w="9525" algn="ctr">
              <a:solidFill>
                <a:schemeClr val="tx1"/>
              </a:solidFill>
              <a:round/>
              <a:headEnd/>
              <a:tailEnd/>
            </a:ln>
          </p:spPr>
          <p:txBody>
            <a:bodyPr wrap="none" anchor="ctr"/>
            <a:lstStyle/>
            <a:p>
              <a:pPr algn="ctr"/>
              <a:endParaRPr lang="zh-CN" altLang="en-US" b="1" i="1">
                <a:latin typeface="Arial" charset="0"/>
                <a:ea typeface="华文细黑" pitchFamily="2" charset="-122"/>
              </a:endParaRPr>
            </a:p>
          </p:txBody>
        </p:sp>
        <p:sp>
          <p:nvSpPr>
            <p:cNvPr id="32785" name="WordArt 18"/>
            <p:cNvSpPr>
              <a:spLocks noChangeArrowheads="1" noChangeShapeType="1" noTextEdit="1"/>
            </p:cNvSpPr>
            <p:nvPr/>
          </p:nvSpPr>
          <p:spPr bwMode="auto">
            <a:xfrm>
              <a:off x="636" y="1116"/>
              <a:ext cx="135" cy="228"/>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chemeClr val="bg1"/>
                  </a:solidFill>
                  <a:latin typeface="Arial Black"/>
                </a:rPr>
                <a:t>2</a:t>
              </a:r>
              <a:endParaRPr lang="zh-CN" altLang="en-US" sz="1400" kern="10" spc="-70">
                <a:ln w="9525">
                  <a:noFill/>
                  <a:round/>
                  <a:headEnd/>
                  <a:tailEnd/>
                </a:ln>
                <a:solidFill>
                  <a:schemeClr val="bg1"/>
                </a:solidFill>
                <a:latin typeface="Arial Black"/>
              </a:endParaRPr>
            </a:p>
          </p:txBody>
        </p:sp>
        <p:sp>
          <p:nvSpPr>
            <p:cNvPr id="65" name="AutoShape 19"/>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a:noFill/>
            </a:ln>
            <a:effectLst/>
            <a:extLst/>
          </p:spPr>
          <p:txBody>
            <a:bodyPr wrap="none" anchor="ctr"/>
            <a:lstStyle/>
            <a:p>
              <a:pPr algn="ctr">
                <a:defRPr/>
              </a:pPr>
              <a:endParaRPr lang="zh-CN" altLang="en-US"/>
            </a:p>
          </p:txBody>
        </p:sp>
      </p:grpSp>
      <p:grpSp>
        <p:nvGrpSpPr>
          <p:cNvPr id="32772" name="Group 16"/>
          <p:cNvGrpSpPr>
            <a:grpSpLocks/>
          </p:cNvGrpSpPr>
          <p:nvPr/>
        </p:nvGrpSpPr>
        <p:grpSpPr bwMode="auto">
          <a:xfrm>
            <a:off x="1526301" y="3157538"/>
            <a:ext cx="792162" cy="792162"/>
            <a:chOff x="476" y="981"/>
            <a:chExt cx="499" cy="499"/>
          </a:xfrm>
        </p:grpSpPr>
        <p:sp>
          <p:nvSpPr>
            <p:cNvPr id="32781" name="AutoShape 17"/>
            <p:cNvSpPr>
              <a:spLocks noChangeArrowheads="1"/>
            </p:cNvSpPr>
            <p:nvPr/>
          </p:nvSpPr>
          <p:spPr bwMode="auto">
            <a:xfrm>
              <a:off x="476" y="981"/>
              <a:ext cx="499" cy="499"/>
            </a:xfrm>
            <a:prstGeom prst="roundRect">
              <a:avLst>
                <a:gd name="adj" fmla="val 13028"/>
              </a:avLst>
            </a:prstGeom>
            <a:solidFill>
              <a:srgbClr val="0070C0"/>
            </a:solidFill>
            <a:ln w="9525" algn="ctr">
              <a:solidFill>
                <a:schemeClr val="tx1"/>
              </a:solidFill>
              <a:round/>
              <a:headEnd/>
              <a:tailEnd/>
            </a:ln>
          </p:spPr>
          <p:txBody>
            <a:bodyPr wrap="none" anchor="ctr"/>
            <a:lstStyle/>
            <a:p>
              <a:pPr algn="ctr"/>
              <a:endParaRPr lang="zh-CN" altLang="en-US" b="1" i="1">
                <a:latin typeface="Arial" charset="0"/>
                <a:ea typeface="华文细黑" pitchFamily="2" charset="-122"/>
              </a:endParaRPr>
            </a:p>
          </p:txBody>
        </p:sp>
        <p:sp>
          <p:nvSpPr>
            <p:cNvPr id="32782" name="WordArt 18"/>
            <p:cNvSpPr>
              <a:spLocks noChangeArrowheads="1" noChangeShapeType="1" noTextEdit="1"/>
            </p:cNvSpPr>
            <p:nvPr/>
          </p:nvSpPr>
          <p:spPr bwMode="auto">
            <a:xfrm>
              <a:off x="636" y="1116"/>
              <a:ext cx="135" cy="228"/>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chemeClr val="bg1"/>
                  </a:solidFill>
                  <a:latin typeface="Arial Black"/>
                </a:rPr>
                <a:t>3</a:t>
              </a:r>
              <a:endParaRPr lang="zh-CN" altLang="en-US" sz="1400" kern="10" spc="-70">
                <a:ln w="9525">
                  <a:noFill/>
                  <a:round/>
                  <a:headEnd/>
                  <a:tailEnd/>
                </a:ln>
                <a:solidFill>
                  <a:schemeClr val="bg1"/>
                </a:solidFill>
                <a:latin typeface="Arial Black"/>
              </a:endParaRPr>
            </a:p>
          </p:txBody>
        </p:sp>
        <p:sp>
          <p:nvSpPr>
            <p:cNvPr id="73" name="AutoShape 19"/>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a:noFill/>
            </a:ln>
            <a:effectLst/>
            <a:extLst/>
          </p:spPr>
          <p:txBody>
            <a:bodyPr wrap="none" anchor="ctr"/>
            <a:lstStyle/>
            <a:p>
              <a:pPr algn="ctr">
                <a:defRPr/>
              </a:pPr>
              <a:endParaRPr lang="zh-CN" altLang="en-US"/>
            </a:p>
          </p:txBody>
        </p:sp>
      </p:grpSp>
      <p:grpSp>
        <p:nvGrpSpPr>
          <p:cNvPr id="32773" name="Group 16"/>
          <p:cNvGrpSpPr>
            <a:grpSpLocks/>
          </p:cNvGrpSpPr>
          <p:nvPr/>
        </p:nvGrpSpPr>
        <p:grpSpPr bwMode="auto">
          <a:xfrm>
            <a:off x="1526301" y="4075113"/>
            <a:ext cx="792162" cy="792162"/>
            <a:chOff x="476" y="981"/>
            <a:chExt cx="499" cy="499"/>
          </a:xfrm>
        </p:grpSpPr>
        <p:sp>
          <p:nvSpPr>
            <p:cNvPr id="32778" name="AutoShape 17"/>
            <p:cNvSpPr>
              <a:spLocks noChangeArrowheads="1"/>
            </p:cNvSpPr>
            <p:nvPr/>
          </p:nvSpPr>
          <p:spPr bwMode="auto">
            <a:xfrm>
              <a:off x="476" y="981"/>
              <a:ext cx="499" cy="499"/>
            </a:xfrm>
            <a:prstGeom prst="roundRect">
              <a:avLst>
                <a:gd name="adj" fmla="val 13028"/>
              </a:avLst>
            </a:prstGeom>
            <a:solidFill>
              <a:srgbClr val="0070C0"/>
            </a:solidFill>
            <a:ln w="9525" algn="ctr">
              <a:solidFill>
                <a:schemeClr val="tx1"/>
              </a:solidFill>
              <a:round/>
              <a:headEnd/>
              <a:tailEnd/>
            </a:ln>
          </p:spPr>
          <p:txBody>
            <a:bodyPr wrap="none" anchor="ctr"/>
            <a:lstStyle/>
            <a:p>
              <a:pPr algn="ctr"/>
              <a:endParaRPr lang="zh-CN" altLang="en-US" b="1" i="1">
                <a:latin typeface="Arial" charset="0"/>
                <a:ea typeface="华文细黑" pitchFamily="2" charset="-122"/>
              </a:endParaRPr>
            </a:p>
          </p:txBody>
        </p:sp>
        <p:sp>
          <p:nvSpPr>
            <p:cNvPr id="32779" name="WordArt 18"/>
            <p:cNvSpPr>
              <a:spLocks noChangeArrowheads="1" noChangeShapeType="1" noTextEdit="1"/>
            </p:cNvSpPr>
            <p:nvPr/>
          </p:nvSpPr>
          <p:spPr bwMode="auto">
            <a:xfrm>
              <a:off x="636" y="1116"/>
              <a:ext cx="135" cy="228"/>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chemeClr val="bg1"/>
                  </a:solidFill>
                  <a:latin typeface="Arial Black"/>
                </a:rPr>
                <a:t>4</a:t>
              </a:r>
              <a:endParaRPr lang="zh-CN" altLang="en-US" sz="1400" kern="10" spc="-70">
                <a:ln w="9525">
                  <a:noFill/>
                  <a:round/>
                  <a:headEnd/>
                  <a:tailEnd/>
                </a:ln>
                <a:solidFill>
                  <a:schemeClr val="bg1"/>
                </a:solidFill>
                <a:latin typeface="Arial Black"/>
              </a:endParaRPr>
            </a:p>
          </p:txBody>
        </p:sp>
        <p:sp>
          <p:nvSpPr>
            <p:cNvPr id="81" name="AutoShape 19"/>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a:noFill/>
            </a:ln>
            <a:effectLst/>
            <a:extLst/>
          </p:spPr>
          <p:txBody>
            <a:bodyPr wrap="none" anchor="ctr"/>
            <a:lstStyle/>
            <a:p>
              <a:pPr algn="ctr">
                <a:defRPr/>
              </a:pPr>
              <a:endParaRPr lang="zh-CN" altLang="en-US"/>
            </a:p>
          </p:txBody>
        </p:sp>
      </p:grpSp>
      <p:sp>
        <p:nvSpPr>
          <p:cNvPr id="5" name="矩形 4"/>
          <p:cNvSpPr/>
          <p:nvPr/>
        </p:nvSpPr>
        <p:spPr>
          <a:xfrm>
            <a:off x="2656601" y="1338263"/>
            <a:ext cx="5113337" cy="755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a:solidFill>
                  <a:schemeClr val="tx1"/>
                </a:solidFill>
                <a:latin typeface="微软雅黑" pitchFamily="34" charset="-122"/>
                <a:ea typeface="微软雅黑" pitchFamily="34" charset="-122"/>
              </a:rPr>
              <a:t>选题</a:t>
            </a:r>
            <a:r>
              <a:rPr lang="zh-CN" altLang="en-US" sz="2800" dirty="0" smtClean="0">
                <a:solidFill>
                  <a:schemeClr val="tx1"/>
                </a:solidFill>
                <a:latin typeface="微软雅黑" pitchFamily="34" charset="-122"/>
                <a:ea typeface="微软雅黑" pitchFamily="34" charset="-122"/>
              </a:rPr>
              <a:t>背景及意义</a:t>
            </a:r>
            <a:endParaRPr lang="zh-CN" altLang="en-US" sz="2800" dirty="0">
              <a:solidFill>
                <a:schemeClr val="tx1"/>
              </a:solidFill>
              <a:latin typeface="微软雅黑" pitchFamily="34" charset="-122"/>
              <a:ea typeface="微软雅黑" pitchFamily="34" charset="-122"/>
            </a:endParaRPr>
          </a:p>
        </p:txBody>
      </p:sp>
      <p:sp>
        <p:nvSpPr>
          <p:cNvPr id="94" name="矩形 93"/>
          <p:cNvSpPr/>
          <p:nvPr/>
        </p:nvSpPr>
        <p:spPr>
          <a:xfrm>
            <a:off x="2656601" y="2260600"/>
            <a:ext cx="5113337" cy="755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800" dirty="0" smtClean="0">
                <a:solidFill>
                  <a:schemeClr val="tx1"/>
                </a:solidFill>
                <a:latin typeface="微软雅黑" pitchFamily="34" charset="-122"/>
                <a:ea typeface="微软雅黑" pitchFamily="34" charset="-122"/>
              </a:rPr>
              <a:t>MR-DAIC</a:t>
            </a:r>
            <a:r>
              <a:rPr lang="zh-CN" altLang="en-US" sz="2800" dirty="0" smtClean="0">
                <a:solidFill>
                  <a:schemeClr val="tx1"/>
                </a:solidFill>
                <a:latin typeface="微软雅黑" pitchFamily="34" charset="-122"/>
                <a:ea typeface="微软雅黑" pitchFamily="34" charset="-122"/>
              </a:rPr>
              <a:t>模型及系统实现</a:t>
            </a:r>
            <a:endParaRPr lang="zh-CN" altLang="en-US" sz="2800" dirty="0">
              <a:solidFill>
                <a:schemeClr val="tx1"/>
              </a:solidFill>
              <a:latin typeface="微软雅黑" pitchFamily="34" charset="-122"/>
              <a:ea typeface="微软雅黑" pitchFamily="34" charset="-122"/>
            </a:endParaRPr>
          </a:p>
        </p:txBody>
      </p:sp>
      <p:sp>
        <p:nvSpPr>
          <p:cNvPr id="95" name="矩形 94"/>
          <p:cNvSpPr/>
          <p:nvPr/>
        </p:nvSpPr>
        <p:spPr>
          <a:xfrm>
            <a:off x="2656601" y="3184525"/>
            <a:ext cx="5113337" cy="755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smtClean="0">
                <a:solidFill>
                  <a:schemeClr val="tx1"/>
                </a:solidFill>
                <a:latin typeface="微软雅黑" pitchFamily="34" charset="-122"/>
                <a:ea typeface="微软雅黑" pitchFamily="34" charset="-122"/>
              </a:rPr>
              <a:t>图划分方法研究</a:t>
            </a:r>
            <a:endParaRPr lang="zh-CN" altLang="en-US" sz="2800" dirty="0">
              <a:solidFill>
                <a:schemeClr val="tx1"/>
              </a:solidFill>
              <a:latin typeface="微软雅黑" pitchFamily="34" charset="-122"/>
              <a:ea typeface="微软雅黑" pitchFamily="34" charset="-122"/>
            </a:endParaRPr>
          </a:p>
        </p:txBody>
      </p:sp>
      <p:sp>
        <p:nvSpPr>
          <p:cNvPr id="96" name="矩形 95"/>
          <p:cNvSpPr/>
          <p:nvPr/>
        </p:nvSpPr>
        <p:spPr>
          <a:xfrm>
            <a:off x="2656601" y="4106863"/>
            <a:ext cx="5113337" cy="755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smtClean="0">
                <a:solidFill>
                  <a:schemeClr val="tx1"/>
                </a:solidFill>
                <a:latin typeface="微软雅黑" pitchFamily="34" charset="-122"/>
                <a:ea typeface="微软雅黑" pitchFamily="34" charset="-122"/>
              </a:rPr>
              <a:t>实验分析</a:t>
            </a:r>
            <a:endParaRPr lang="zh-CN" altLang="en-US" sz="2800" dirty="0">
              <a:solidFill>
                <a:schemeClr val="tx1"/>
              </a:solidFill>
              <a:latin typeface="微软雅黑" pitchFamily="34" charset="-122"/>
              <a:ea typeface="微软雅黑" pitchFamily="34" charset="-122"/>
            </a:endParaRPr>
          </a:p>
        </p:txBody>
      </p:sp>
      <p:grpSp>
        <p:nvGrpSpPr>
          <p:cNvPr id="23" name="Group 16"/>
          <p:cNvGrpSpPr>
            <a:grpSpLocks/>
          </p:cNvGrpSpPr>
          <p:nvPr/>
        </p:nvGrpSpPr>
        <p:grpSpPr bwMode="auto">
          <a:xfrm>
            <a:off x="1526300" y="4977844"/>
            <a:ext cx="792162" cy="792162"/>
            <a:chOff x="476" y="981"/>
            <a:chExt cx="499" cy="499"/>
          </a:xfrm>
        </p:grpSpPr>
        <p:sp>
          <p:nvSpPr>
            <p:cNvPr id="24" name="AutoShape 17"/>
            <p:cNvSpPr>
              <a:spLocks noChangeArrowheads="1"/>
            </p:cNvSpPr>
            <p:nvPr/>
          </p:nvSpPr>
          <p:spPr bwMode="auto">
            <a:xfrm>
              <a:off x="476" y="981"/>
              <a:ext cx="499" cy="499"/>
            </a:xfrm>
            <a:prstGeom prst="roundRect">
              <a:avLst>
                <a:gd name="adj" fmla="val 13028"/>
              </a:avLst>
            </a:prstGeom>
            <a:solidFill>
              <a:srgbClr val="0070C0"/>
            </a:solidFill>
            <a:ln w="9525" algn="ctr">
              <a:solidFill>
                <a:schemeClr val="tx1"/>
              </a:solidFill>
              <a:round/>
              <a:headEnd/>
              <a:tailEnd/>
            </a:ln>
          </p:spPr>
          <p:txBody>
            <a:bodyPr wrap="none" anchor="ctr"/>
            <a:lstStyle/>
            <a:p>
              <a:pPr algn="ctr"/>
              <a:endParaRPr lang="zh-CN" altLang="en-US" b="1" i="1">
                <a:latin typeface="Arial" charset="0"/>
                <a:ea typeface="华文细黑" pitchFamily="2" charset="-122"/>
              </a:endParaRPr>
            </a:p>
          </p:txBody>
        </p:sp>
        <p:sp>
          <p:nvSpPr>
            <p:cNvPr id="25" name="WordArt 18"/>
            <p:cNvSpPr>
              <a:spLocks noChangeArrowheads="1" noChangeShapeType="1" noTextEdit="1"/>
            </p:cNvSpPr>
            <p:nvPr/>
          </p:nvSpPr>
          <p:spPr bwMode="auto">
            <a:xfrm>
              <a:off x="636" y="1116"/>
              <a:ext cx="135" cy="228"/>
            </a:xfrm>
            <a:prstGeom prst="rect">
              <a:avLst/>
            </a:prstGeom>
          </p:spPr>
          <p:txBody>
            <a:bodyPr wrap="none" fromWordArt="1">
              <a:prstTxWarp prst="textPlain">
                <a:avLst>
                  <a:gd name="adj" fmla="val 50000"/>
                </a:avLst>
              </a:prstTxWarp>
            </a:bodyPr>
            <a:lstStyle/>
            <a:p>
              <a:pPr algn="ctr"/>
              <a:r>
                <a:rPr lang="en-US" altLang="zh-CN" sz="1400" kern="10" spc="-70" dirty="0" smtClean="0">
                  <a:ln w="9525">
                    <a:noFill/>
                    <a:round/>
                    <a:headEnd/>
                    <a:tailEnd/>
                  </a:ln>
                  <a:solidFill>
                    <a:schemeClr val="bg1"/>
                  </a:solidFill>
                  <a:latin typeface="Arial Black"/>
                </a:rPr>
                <a:t>5</a:t>
              </a:r>
              <a:endParaRPr lang="zh-CN" altLang="en-US" sz="1400" kern="10" spc="-70" dirty="0">
                <a:ln w="9525">
                  <a:noFill/>
                  <a:round/>
                  <a:headEnd/>
                  <a:tailEnd/>
                </a:ln>
                <a:solidFill>
                  <a:schemeClr val="bg1"/>
                </a:solidFill>
                <a:latin typeface="Arial Black"/>
              </a:endParaRPr>
            </a:p>
          </p:txBody>
        </p:sp>
        <p:sp>
          <p:nvSpPr>
            <p:cNvPr id="26" name="AutoShape 19"/>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a:noFill/>
            </a:ln>
            <a:effectLst/>
            <a:extLst/>
          </p:spPr>
          <p:txBody>
            <a:bodyPr wrap="none" anchor="ctr"/>
            <a:lstStyle/>
            <a:p>
              <a:pPr algn="ctr">
                <a:defRPr/>
              </a:pPr>
              <a:endParaRPr lang="zh-CN" altLang="en-US"/>
            </a:p>
          </p:txBody>
        </p:sp>
      </p:grpSp>
      <p:sp>
        <p:nvSpPr>
          <p:cNvPr id="27" name="矩形 26"/>
          <p:cNvSpPr/>
          <p:nvPr/>
        </p:nvSpPr>
        <p:spPr>
          <a:xfrm>
            <a:off x="2656600" y="5009594"/>
            <a:ext cx="5113337" cy="755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smtClean="0">
                <a:solidFill>
                  <a:schemeClr val="tx1"/>
                </a:solidFill>
                <a:latin typeface="微软雅黑" pitchFamily="34" charset="-122"/>
                <a:ea typeface="微软雅黑" pitchFamily="34" charset="-122"/>
              </a:rPr>
              <a:t>总结与展望</a:t>
            </a:r>
            <a:endParaRPr lang="zh-CN" altLang="en-US" sz="2800" dirty="0">
              <a:solidFill>
                <a:schemeClr val="tx1"/>
              </a:solidFill>
              <a:latin typeface="微软雅黑" pitchFamily="34" charset="-122"/>
              <a:ea typeface="微软雅黑" pitchFamily="34" charset="-122"/>
            </a:endParaRPr>
          </a:p>
        </p:txBody>
      </p:sp>
    </p:spTree>
    <p:custDataLst>
      <p:tags r:id="rId1"/>
    </p:custDataLst>
  </p:cSld>
  <p:clrMapOvr>
    <a:masterClrMapping/>
  </p:clrMapOvr>
  <p:transition spd="slow" advTm="179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p:cNvGrpSpPr>
            <a:grpSpLocks/>
          </p:cNvGrpSpPr>
          <p:nvPr/>
        </p:nvGrpSpPr>
        <p:grpSpPr bwMode="auto">
          <a:xfrm>
            <a:off x="152400" y="436563"/>
            <a:ext cx="2403376" cy="530225"/>
            <a:chOff x="0" y="284389"/>
            <a:chExt cx="1580936" cy="529772"/>
          </a:xfrm>
        </p:grpSpPr>
        <p:sp>
          <p:nvSpPr>
            <p:cNvPr id="57" name="矩形 56"/>
            <p:cNvSpPr/>
            <p:nvPr/>
          </p:nvSpPr>
          <p:spPr>
            <a:xfrm>
              <a:off x="0" y="284389"/>
              <a:ext cx="151137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EV-</a:t>
              </a:r>
              <a:r>
                <a:rPr lang="en-US" altLang="zh-CN" sz="2400" b="1" dirty="0" err="1" smtClean="0">
                  <a:solidFill>
                    <a:schemeClr val="bg1"/>
                  </a:solidFill>
                  <a:latin typeface="Arial" panose="020B0604020202020204" pitchFamily="34" charset="0"/>
                  <a:ea typeface="微软雅黑" panose="020B0503020204020204" pitchFamily="34" charset="-122"/>
                  <a:sym typeface="Arial" panose="020B0604020202020204" pitchFamily="34" charset="0"/>
                </a:rPr>
                <a:t>PAGraph</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矩形 57"/>
            <p:cNvSpPr/>
            <p:nvPr/>
          </p:nvSpPr>
          <p:spPr>
            <a:xfrm>
              <a:off x="1542787" y="284389"/>
              <a:ext cx="38149"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59" name="直接连接符 58"/>
          <p:cNvCxnSpPr/>
          <p:nvPr/>
        </p:nvCxnSpPr>
        <p:spPr>
          <a:xfrm>
            <a:off x="152400" y="966788"/>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TextBox 22"/>
          <p:cNvSpPr txBox="1">
            <a:spLocks noChangeArrowheads="1"/>
          </p:cNvSpPr>
          <p:nvPr/>
        </p:nvSpPr>
        <p:spPr bwMode="auto">
          <a:xfrm>
            <a:off x="2625594" y="501620"/>
            <a:ext cx="1436612" cy="400110"/>
          </a:xfrm>
          <a:prstGeom prst="rect">
            <a:avLst/>
          </a:prstGeom>
          <a:noFill/>
          <a:ln w="9525">
            <a:noFill/>
            <a:miter lim="800000"/>
            <a:headEnd/>
            <a:tailEnd/>
          </a:ln>
        </p:spPr>
        <p:txBody>
          <a:bodyPr wrap="none">
            <a:spAutoFit/>
          </a:bodyPr>
          <a:lstStyle/>
          <a:p>
            <a:r>
              <a:rPr lang="en-US" altLang="zh-CN" sz="2000" dirty="0" smtClean="0"/>
              <a:t>--</a:t>
            </a:r>
            <a:r>
              <a:rPr lang="zh-CN" altLang="en-US" sz="2000" dirty="0" smtClean="0"/>
              <a:t>算法实现</a:t>
            </a:r>
            <a:r>
              <a:rPr lang="en-US" altLang="zh-CN" sz="2000" dirty="0" smtClean="0"/>
              <a:t>:</a:t>
            </a:r>
            <a:endParaRPr lang="zh-CN" altLang="en-US" sz="2000" dirty="0"/>
          </a:p>
        </p:txBody>
      </p:sp>
      <p:pic>
        <p:nvPicPr>
          <p:cNvPr id="513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120" y="1349130"/>
            <a:ext cx="3731322" cy="2727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矩形 15"/>
          <p:cNvSpPr/>
          <p:nvPr/>
        </p:nvSpPr>
        <p:spPr>
          <a:xfrm>
            <a:off x="296153" y="4555968"/>
            <a:ext cx="8199426" cy="369332"/>
          </a:xfrm>
          <a:prstGeom prst="rect">
            <a:avLst/>
          </a:prstGeom>
        </p:spPr>
        <p:txBody>
          <a:bodyPr wrap="square">
            <a:spAutoFit/>
          </a:bodyPr>
          <a:lstStyle/>
          <a:p>
            <a:r>
              <a:rPr lang="en-US" altLang="zh-CN" dirty="0" smtClean="0"/>
              <a:t>       </a:t>
            </a:r>
            <a:r>
              <a:rPr lang="zh-CN" altLang="zh-CN" dirty="0" smtClean="0"/>
              <a:t>算法</a:t>
            </a:r>
            <a:r>
              <a:rPr lang="zh-CN" altLang="zh-CN" dirty="0"/>
              <a:t>中的</a:t>
            </a:r>
            <a:r>
              <a:rPr lang="en-US" altLang="zh-CN" dirty="0" err="1" smtClean="0"/>
              <a:t>threshhold</a:t>
            </a:r>
            <a:r>
              <a:rPr lang="zh-CN" altLang="en-US" dirty="0" smtClean="0"/>
              <a:t>值</a:t>
            </a:r>
            <a:r>
              <a:rPr lang="zh-CN" altLang="zh-CN" dirty="0" smtClean="0"/>
              <a:t>，</a:t>
            </a:r>
            <a:r>
              <a:rPr lang="zh-CN" altLang="zh-CN" dirty="0"/>
              <a:t>通过实验验证，一般设定在</a:t>
            </a:r>
            <a:r>
              <a:rPr lang="en-US" altLang="zh-CN" dirty="0"/>
              <a:t>[5,8]</a:t>
            </a:r>
            <a:r>
              <a:rPr lang="zh-CN" altLang="zh-CN" dirty="0"/>
              <a:t>的区间内比较合适</a:t>
            </a:r>
            <a:r>
              <a:rPr lang="zh-CN" altLang="zh-CN" dirty="0" smtClean="0"/>
              <a:t>。</a:t>
            </a:r>
            <a:endParaRPr lang="zh-CN" altLang="zh-CN" dirty="0"/>
          </a:p>
        </p:txBody>
      </p:sp>
      <p:sp>
        <p:nvSpPr>
          <p:cNvPr id="12" name="矩形 11"/>
          <p:cNvSpPr/>
          <p:nvPr/>
        </p:nvSpPr>
        <p:spPr>
          <a:xfrm>
            <a:off x="8726368" y="6329261"/>
            <a:ext cx="432000" cy="54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14</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360599238"/>
      </p:ext>
    </p:extLst>
  </p:cSld>
  <p:clrMapOvr>
    <a:masterClrMapping/>
  </p:clrMapOvr>
  <p:transition spd="slow" advTm="145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par>
                                <p:cTn id="8" presetID="22" presetClass="entr" presetSubtype="8"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left)">
                                      <p:cBhvr>
                                        <p:cTn id="10" dur="500"/>
                                        <p:tgtEl>
                                          <p:spTgt spid="55"/>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right)">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p:cNvGrpSpPr>
            <a:grpSpLocks/>
          </p:cNvGrpSpPr>
          <p:nvPr/>
        </p:nvGrpSpPr>
        <p:grpSpPr bwMode="auto">
          <a:xfrm>
            <a:off x="152400" y="436563"/>
            <a:ext cx="2403376" cy="530225"/>
            <a:chOff x="0" y="284389"/>
            <a:chExt cx="1580936" cy="529772"/>
          </a:xfrm>
        </p:grpSpPr>
        <p:sp>
          <p:nvSpPr>
            <p:cNvPr id="57" name="矩形 56"/>
            <p:cNvSpPr/>
            <p:nvPr/>
          </p:nvSpPr>
          <p:spPr>
            <a:xfrm>
              <a:off x="0" y="284389"/>
              <a:ext cx="151137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EV-</a:t>
              </a:r>
              <a:r>
                <a:rPr lang="en-US" altLang="zh-CN" sz="2400" b="1" dirty="0" err="1" smtClean="0">
                  <a:solidFill>
                    <a:schemeClr val="bg1"/>
                  </a:solidFill>
                  <a:latin typeface="Arial" panose="020B0604020202020204" pitchFamily="34" charset="0"/>
                  <a:ea typeface="微软雅黑" panose="020B0503020204020204" pitchFamily="34" charset="-122"/>
                  <a:sym typeface="Arial" panose="020B0604020202020204" pitchFamily="34" charset="0"/>
                </a:rPr>
                <a:t>PAGraph</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矩形 57"/>
            <p:cNvSpPr/>
            <p:nvPr/>
          </p:nvSpPr>
          <p:spPr>
            <a:xfrm>
              <a:off x="1542787" y="284389"/>
              <a:ext cx="38149"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59" name="直接连接符 58"/>
          <p:cNvCxnSpPr/>
          <p:nvPr/>
        </p:nvCxnSpPr>
        <p:spPr>
          <a:xfrm>
            <a:off x="152400" y="966788"/>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TextBox 9"/>
          <p:cNvSpPr txBox="1">
            <a:spLocks noChangeArrowheads="1"/>
          </p:cNvSpPr>
          <p:nvPr/>
        </p:nvSpPr>
        <p:spPr bwMode="auto">
          <a:xfrm>
            <a:off x="2699792" y="539945"/>
            <a:ext cx="1912703" cy="461665"/>
          </a:xfrm>
          <a:prstGeom prst="rect">
            <a:avLst/>
          </a:prstGeom>
          <a:noFill/>
          <a:ln w="9525">
            <a:noFill/>
            <a:miter lim="800000"/>
            <a:headEnd/>
            <a:tailEnd/>
          </a:ln>
        </p:spPr>
        <p:txBody>
          <a:bodyPr wrap="none">
            <a:spAutoFit/>
          </a:bodyPr>
          <a:lstStyle/>
          <a:p>
            <a:r>
              <a:rPr lang="en-US" altLang="zh-CN" sz="2400" dirty="0" smtClean="0"/>
              <a:t>--</a:t>
            </a:r>
            <a:r>
              <a:rPr lang="zh-CN" altLang="en-US" sz="2400" dirty="0" smtClean="0"/>
              <a:t>有效性分析</a:t>
            </a:r>
            <a:endParaRPr lang="zh-CN" altLang="en-US" sz="2400" dirty="0"/>
          </a:p>
        </p:txBody>
      </p:sp>
      <p:grpSp>
        <p:nvGrpSpPr>
          <p:cNvPr id="190" name="组合 31"/>
          <p:cNvGrpSpPr/>
          <p:nvPr/>
        </p:nvGrpSpPr>
        <p:grpSpPr>
          <a:xfrm>
            <a:off x="318294" y="1129030"/>
            <a:ext cx="3630612" cy="2222500"/>
            <a:chOff x="311875" y="1931738"/>
            <a:chExt cx="3630484" cy="2324818"/>
          </a:xfrm>
        </p:grpSpPr>
        <p:sp>
          <p:nvSpPr>
            <p:cNvPr id="191" name="矩形 190"/>
            <p:cNvSpPr/>
            <p:nvPr/>
          </p:nvSpPr>
          <p:spPr>
            <a:xfrm>
              <a:off x="311875" y="1931738"/>
              <a:ext cx="1822386" cy="23248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192" name="流程图: 联系 191"/>
            <p:cNvSpPr/>
            <p:nvPr/>
          </p:nvSpPr>
          <p:spPr>
            <a:xfrm>
              <a:off x="434108" y="2999494"/>
              <a:ext cx="228592" cy="22916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A</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193" name="流程图: 联系 192"/>
            <p:cNvSpPr/>
            <p:nvPr/>
          </p:nvSpPr>
          <p:spPr>
            <a:xfrm>
              <a:off x="1716762" y="2386738"/>
              <a:ext cx="228592" cy="22916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1</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194" name="流程图: 联系 193"/>
            <p:cNvSpPr/>
            <p:nvPr/>
          </p:nvSpPr>
          <p:spPr>
            <a:xfrm>
              <a:off x="1721525" y="2737122"/>
              <a:ext cx="228592" cy="22916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2</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cxnSp>
          <p:nvCxnSpPr>
            <p:cNvPr id="195" name="直接箭头连接符 194"/>
            <p:cNvCxnSpPr>
              <a:endCxn id="193" idx="3"/>
            </p:cNvCxnSpPr>
            <p:nvPr/>
          </p:nvCxnSpPr>
          <p:spPr>
            <a:xfrm flipV="1">
              <a:off x="696036" y="2581027"/>
              <a:ext cx="1054063" cy="533047"/>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96" name="流程图: 联系 195"/>
            <p:cNvSpPr/>
            <p:nvPr/>
          </p:nvSpPr>
          <p:spPr>
            <a:xfrm>
              <a:off x="1716762" y="3115735"/>
              <a:ext cx="228592" cy="22916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3</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197" name="流程图: 联系 196"/>
            <p:cNvSpPr/>
            <p:nvPr/>
          </p:nvSpPr>
          <p:spPr>
            <a:xfrm>
              <a:off x="1721525" y="3459476"/>
              <a:ext cx="228592" cy="22750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4</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198" name="流程图: 联系 197"/>
            <p:cNvSpPr/>
            <p:nvPr/>
          </p:nvSpPr>
          <p:spPr>
            <a:xfrm>
              <a:off x="1715176" y="2042998"/>
              <a:ext cx="228592" cy="22916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0</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cxnSp>
          <p:nvCxnSpPr>
            <p:cNvPr id="199" name="直接箭头连接符 198"/>
            <p:cNvCxnSpPr/>
            <p:nvPr/>
          </p:nvCxnSpPr>
          <p:spPr>
            <a:xfrm flipV="1">
              <a:off x="662700" y="2200753"/>
              <a:ext cx="1087400" cy="798742"/>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p:nvPr/>
          </p:nvCxnSpPr>
          <p:spPr>
            <a:xfrm flipV="1">
              <a:off x="696036" y="2886574"/>
              <a:ext cx="1025489" cy="267354"/>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01" name="直接箭头连接符 200"/>
            <p:cNvCxnSpPr/>
            <p:nvPr/>
          </p:nvCxnSpPr>
          <p:spPr>
            <a:xfrm>
              <a:off x="696036" y="3228655"/>
              <a:ext cx="1027076" cy="26569"/>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02" name="直接箭头连接符 201"/>
            <p:cNvCxnSpPr/>
            <p:nvPr/>
          </p:nvCxnSpPr>
          <p:spPr>
            <a:xfrm>
              <a:off x="669049" y="3241940"/>
              <a:ext cx="1054063" cy="340419"/>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03" name="矩形 202"/>
            <p:cNvSpPr/>
            <p:nvPr/>
          </p:nvSpPr>
          <p:spPr>
            <a:xfrm>
              <a:off x="2119973" y="1931738"/>
              <a:ext cx="1822386" cy="23248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04" name="流程图: 联系 203"/>
            <p:cNvSpPr/>
            <p:nvPr/>
          </p:nvSpPr>
          <p:spPr>
            <a:xfrm>
              <a:off x="2256493" y="2977906"/>
              <a:ext cx="228592" cy="227501"/>
            </a:xfrm>
            <a:prstGeom prst="flowChartConnecto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A</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05" name="流程图: 联系 204"/>
            <p:cNvSpPr/>
            <p:nvPr/>
          </p:nvSpPr>
          <p:spPr>
            <a:xfrm>
              <a:off x="3539148" y="2363490"/>
              <a:ext cx="228592" cy="22916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6</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06" name="流程图: 联系 205"/>
            <p:cNvSpPr/>
            <p:nvPr/>
          </p:nvSpPr>
          <p:spPr>
            <a:xfrm>
              <a:off x="3542323" y="2713874"/>
              <a:ext cx="228592" cy="22916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7</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cxnSp>
          <p:nvCxnSpPr>
            <p:cNvPr id="207" name="直接箭头连接符 206"/>
            <p:cNvCxnSpPr>
              <a:endCxn id="205" idx="3"/>
            </p:cNvCxnSpPr>
            <p:nvPr/>
          </p:nvCxnSpPr>
          <p:spPr>
            <a:xfrm flipV="1">
              <a:off x="2518422" y="2559439"/>
              <a:ext cx="1054063" cy="533048"/>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08" name="流程图: 联系 207"/>
            <p:cNvSpPr/>
            <p:nvPr/>
          </p:nvSpPr>
          <p:spPr>
            <a:xfrm>
              <a:off x="3539148" y="3094147"/>
              <a:ext cx="228592" cy="22750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8</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09" name="流程图: 联系 208"/>
            <p:cNvSpPr/>
            <p:nvPr/>
          </p:nvSpPr>
          <p:spPr>
            <a:xfrm>
              <a:off x="3542323" y="3436227"/>
              <a:ext cx="228592" cy="22916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9</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cxnSp>
          <p:nvCxnSpPr>
            <p:cNvPr id="210" name="直接箭头连接符 209"/>
            <p:cNvCxnSpPr/>
            <p:nvPr/>
          </p:nvCxnSpPr>
          <p:spPr>
            <a:xfrm flipV="1">
              <a:off x="2518422" y="2864986"/>
              <a:ext cx="1023901" cy="265693"/>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11" name="直接箭头连接符 210"/>
            <p:cNvCxnSpPr/>
            <p:nvPr/>
          </p:nvCxnSpPr>
          <p:spPr>
            <a:xfrm>
              <a:off x="2518422" y="3205407"/>
              <a:ext cx="1025489" cy="26569"/>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12" name="直接箭头连接符 211"/>
            <p:cNvCxnSpPr/>
            <p:nvPr/>
          </p:nvCxnSpPr>
          <p:spPr>
            <a:xfrm>
              <a:off x="2491435" y="3218691"/>
              <a:ext cx="1052476" cy="342080"/>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13" name="流程图: 联系 212"/>
            <p:cNvSpPr/>
            <p:nvPr/>
          </p:nvSpPr>
          <p:spPr>
            <a:xfrm>
              <a:off x="3547086" y="2046319"/>
              <a:ext cx="228592" cy="22916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5</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cxnSp>
          <p:nvCxnSpPr>
            <p:cNvPr id="214" name="直接箭头连接符 213"/>
            <p:cNvCxnSpPr/>
            <p:nvPr/>
          </p:nvCxnSpPr>
          <p:spPr>
            <a:xfrm flipV="1">
              <a:off x="2464449" y="2149275"/>
              <a:ext cx="1041363" cy="848558"/>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grpSp>
      <p:sp>
        <p:nvSpPr>
          <p:cNvPr id="215" name="矩形 214"/>
          <p:cNvSpPr/>
          <p:nvPr/>
        </p:nvSpPr>
        <p:spPr>
          <a:xfrm>
            <a:off x="357981" y="3351530"/>
            <a:ext cx="3506788" cy="230188"/>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rgbClr val="0000C0"/>
                </a:solidFill>
                <a:effectLst/>
                <a:uLnTx/>
                <a:uFillTx/>
                <a:latin typeface="+mn-lt"/>
                <a:ea typeface="宋体" panose="02010600030101010101" pitchFamily="2" charset="-122"/>
                <a:cs typeface="+mn-cs"/>
              </a:rPr>
              <a:t>Communication(1)+compute(1)</a:t>
            </a:r>
            <a:endParaRPr kumimoji="0" lang="zh-CN" altLang="en-US" sz="1200" b="0" i="0" u="none" strike="noStrike" kern="1200" cap="none" spc="0" normalizeH="0" baseline="0" noProof="0" dirty="0">
              <a:ln>
                <a:noFill/>
              </a:ln>
              <a:solidFill>
                <a:srgbClr val="0000C0"/>
              </a:solidFill>
              <a:effectLst/>
              <a:uLnTx/>
              <a:uFillTx/>
              <a:latin typeface="+mn-lt"/>
              <a:ea typeface="宋体" panose="02010600030101010101" pitchFamily="2" charset="-122"/>
              <a:cs typeface="+mn-cs"/>
            </a:endParaRPr>
          </a:p>
        </p:txBody>
      </p:sp>
      <p:grpSp>
        <p:nvGrpSpPr>
          <p:cNvPr id="216" name="组合 97"/>
          <p:cNvGrpSpPr/>
          <p:nvPr/>
        </p:nvGrpSpPr>
        <p:grpSpPr>
          <a:xfrm>
            <a:off x="4955381" y="1143318"/>
            <a:ext cx="3630613" cy="2208212"/>
            <a:chOff x="311875" y="1931738"/>
            <a:chExt cx="3630484" cy="2564034"/>
          </a:xfrm>
        </p:grpSpPr>
        <p:sp>
          <p:nvSpPr>
            <p:cNvPr id="217" name="矩形 216"/>
            <p:cNvSpPr/>
            <p:nvPr/>
          </p:nvSpPr>
          <p:spPr>
            <a:xfrm>
              <a:off x="311875" y="1931738"/>
              <a:ext cx="1822385" cy="25640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18" name="流程图: 联系 217"/>
            <p:cNvSpPr/>
            <p:nvPr/>
          </p:nvSpPr>
          <p:spPr>
            <a:xfrm>
              <a:off x="434109" y="2999010"/>
              <a:ext cx="228592" cy="2304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A</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19" name="流程图: 联系 218"/>
            <p:cNvSpPr/>
            <p:nvPr/>
          </p:nvSpPr>
          <p:spPr>
            <a:xfrm>
              <a:off x="1716763" y="2387033"/>
              <a:ext cx="228592" cy="2285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1</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20" name="流程图: 联系 219"/>
            <p:cNvSpPr/>
            <p:nvPr/>
          </p:nvSpPr>
          <p:spPr>
            <a:xfrm>
              <a:off x="1721525" y="2737261"/>
              <a:ext cx="228592" cy="2285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2</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cxnSp>
          <p:nvCxnSpPr>
            <p:cNvPr id="221" name="直接箭头连接符 220"/>
            <p:cNvCxnSpPr>
              <a:endCxn id="219" idx="3"/>
            </p:cNvCxnSpPr>
            <p:nvPr/>
          </p:nvCxnSpPr>
          <p:spPr>
            <a:xfrm flipV="1">
              <a:off x="696036" y="2582423"/>
              <a:ext cx="1054063" cy="532715"/>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22" name="流程图: 联系 221"/>
            <p:cNvSpPr/>
            <p:nvPr/>
          </p:nvSpPr>
          <p:spPr>
            <a:xfrm>
              <a:off x="1716763" y="3116981"/>
              <a:ext cx="228592" cy="2285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3</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23" name="流程图: 联系 222"/>
            <p:cNvSpPr/>
            <p:nvPr/>
          </p:nvSpPr>
          <p:spPr>
            <a:xfrm>
              <a:off x="1721525" y="3459836"/>
              <a:ext cx="228592" cy="2285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4</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24" name="流程图: 联系 223"/>
            <p:cNvSpPr/>
            <p:nvPr/>
          </p:nvSpPr>
          <p:spPr>
            <a:xfrm>
              <a:off x="1721525" y="3826654"/>
              <a:ext cx="228592" cy="228570"/>
            </a:xfrm>
            <a:prstGeom prst="flowChartConnecto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5</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25" name="流程图: 联系 224"/>
            <p:cNvSpPr/>
            <p:nvPr/>
          </p:nvSpPr>
          <p:spPr>
            <a:xfrm>
              <a:off x="1715175" y="2042336"/>
              <a:ext cx="228592" cy="2285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0</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cxnSp>
          <p:nvCxnSpPr>
            <p:cNvPr id="226" name="直接箭头连接符 225"/>
            <p:cNvCxnSpPr/>
            <p:nvPr/>
          </p:nvCxnSpPr>
          <p:spPr>
            <a:xfrm flipV="1">
              <a:off x="662701" y="2200860"/>
              <a:ext cx="1087398" cy="798150"/>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27" name="直接箭头连接符 226"/>
            <p:cNvCxnSpPr/>
            <p:nvPr/>
          </p:nvCxnSpPr>
          <p:spPr>
            <a:xfrm flipV="1">
              <a:off x="696036" y="2886569"/>
              <a:ext cx="1025489" cy="267278"/>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28" name="直接箭头连接符 227"/>
            <p:cNvCxnSpPr/>
            <p:nvPr/>
          </p:nvCxnSpPr>
          <p:spPr>
            <a:xfrm>
              <a:off x="696036" y="3229423"/>
              <a:ext cx="1027077" cy="25806"/>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29" name="直接箭头连接符 228"/>
            <p:cNvCxnSpPr/>
            <p:nvPr/>
          </p:nvCxnSpPr>
          <p:spPr>
            <a:xfrm>
              <a:off x="669050" y="3242326"/>
              <a:ext cx="1054063" cy="341012"/>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30" name="直接箭头连接符 229"/>
            <p:cNvCxnSpPr/>
            <p:nvPr/>
          </p:nvCxnSpPr>
          <p:spPr>
            <a:xfrm>
              <a:off x="669050" y="3345551"/>
              <a:ext cx="1041363" cy="645156"/>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31" name="矩形 230"/>
            <p:cNvSpPr/>
            <p:nvPr/>
          </p:nvSpPr>
          <p:spPr>
            <a:xfrm>
              <a:off x="2119974" y="1931738"/>
              <a:ext cx="1822385" cy="25640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32" name="流程图: 联系 231"/>
            <p:cNvSpPr/>
            <p:nvPr/>
          </p:nvSpPr>
          <p:spPr>
            <a:xfrm>
              <a:off x="3539148" y="2363071"/>
              <a:ext cx="228592" cy="2285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6</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33" name="流程图: 联系 232"/>
            <p:cNvSpPr/>
            <p:nvPr/>
          </p:nvSpPr>
          <p:spPr>
            <a:xfrm>
              <a:off x="3542323" y="2715141"/>
              <a:ext cx="228592" cy="2285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7</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34" name="流程图: 联系 233"/>
            <p:cNvSpPr/>
            <p:nvPr/>
          </p:nvSpPr>
          <p:spPr>
            <a:xfrm>
              <a:off x="3539148" y="3093019"/>
              <a:ext cx="228592" cy="2285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8</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35" name="流程图: 联系 234"/>
            <p:cNvSpPr/>
            <p:nvPr/>
          </p:nvSpPr>
          <p:spPr>
            <a:xfrm>
              <a:off x="3542323" y="3435873"/>
              <a:ext cx="228592" cy="2285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9</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grpSp>
      <p:sp>
        <p:nvSpPr>
          <p:cNvPr id="236" name="矩形 235"/>
          <p:cNvSpPr/>
          <p:nvPr/>
        </p:nvSpPr>
        <p:spPr>
          <a:xfrm>
            <a:off x="4374342" y="3301524"/>
            <a:ext cx="238154" cy="33020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cs typeface="+mn-cs"/>
              </a:rPr>
              <a:t>&lt;</a:t>
            </a:r>
            <a:endParaRPr kumimoji="0" lang="zh-CN" altLang="en-US" sz="1800" b="0" i="0" u="none" strike="noStrike" kern="120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37" name="矩形 236"/>
          <p:cNvSpPr/>
          <p:nvPr/>
        </p:nvSpPr>
        <p:spPr>
          <a:xfrm>
            <a:off x="5010944" y="3351530"/>
            <a:ext cx="3506788" cy="230188"/>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rgbClr val="0000C0"/>
                </a:solidFill>
                <a:effectLst/>
                <a:uLnTx/>
                <a:uFillTx/>
                <a:latin typeface="+mn-lt"/>
                <a:ea typeface="宋体" panose="02010600030101010101" pitchFamily="2" charset="-122"/>
                <a:cs typeface="+mn-cs"/>
              </a:rPr>
              <a:t>Communication(5</a:t>
            </a:r>
            <a:r>
              <a:rPr kumimoji="0" lang="en-US" altLang="zh-CN" sz="1400" b="0" i="0" u="none" strike="noStrike" kern="1200" cap="none" spc="0" normalizeH="0" baseline="0" noProof="0" dirty="0">
                <a:ln>
                  <a:noFill/>
                </a:ln>
                <a:solidFill>
                  <a:srgbClr val="0000C0"/>
                </a:solidFill>
                <a:effectLst/>
                <a:uLnTx/>
                <a:uFillTx/>
                <a:latin typeface="+mn-lt"/>
                <a:ea typeface="宋体" panose="02010600030101010101" pitchFamily="2" charset="-122"/>
                <a:cs typeface="+mn-cs"/>
              </a:rPr>
              <a:t>)</a:t>
            </a:r>
            <a:endParaRPr kumimoji="0" lang="zh-CN" altLang="en-US" sz="1400" b="0" i="0" u="none" strike="noStrike" kern="1200" cap="none" spc="0" normalizeH="0" baseline="0" noProof="0" dirty="0">
              <a:ln>
                <a:noFill/>
              </a:ln>
              <a:solidFill>
                <a:srgbClr val="0000C0"/>
              </a:solidFill>
              <a:effectLst/>
              <a:uLnTx/>
              <a:uFillTx/>
              <a:latin typeface="+mn-lt"/>
              <a:ea typeface="宋体" panose="02010600030101010101" pitchFamily="2" charset="-122"/>
              <a:cs typeface="+mn-cs"/>
            </a:endParaRPr>
          </a:p>
        </p:txBody>
      </p:sp>
      <p:sp>
        <p:nvSpPr>
          <p:cNvPr id="238" name="流程图: 联系 237"/>
          <p:cNvSpPr/>
          <p:nvPr/>
        </p:nvSpPr>
        <p:spPr>
          <a:xfrm>
            <a:off x="6012656" y="2999105"/>
            <a:ext cx="228600" cy="196850"/>
          </a:xfrm>
          <a:prstGeom prst="flowChartConnecto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6</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39" name="流程图: 联系 238"/>
          <p:cNvSpPr/>
          <p:nvPr/>
        </p:nvSpPr>
        <p:spPr>
          <a:xfrm>
            <a:off x="5718969" y="3002280"/>
            <a:ext cx="228600" cy="196850"/>
          </a:xfrm>
          <a:prstGeom prst="flowChartConnecto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7</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40" name="流程图: 联系 239"/>
          <p:cNvSpPr/>
          <p:nvPr/>
        </p:nvSpPr>
        <p:spPr>
          <a:xfrm>
            <a:off x="5387181" y="3002280"/>
            <a:ext cx="228600" cy="196850"/>
          </a:xfrm>
          <a:prstGeom prst="flowChartConnecto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8</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41" name="流程图: 联系 240"/>
          <p:cNvSpPr/>
          <p:nvPr/>
        </p:nvSpPr>
        <p:spPr>
          <a:xfrm>
            <a:off x="5083969" y="3002280"/>
            <a:ext cx="228600" cy="196850"/>
          </a:xfrm>
          <a:prstGeom prst="flowChartConnecto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9</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cxnSp>
        <p:nvCxnSpPr>
          <p:cNvPr id="242" name="直接箭头连接符 241"/>
          <p:cNvCxnSpPr/>
          <p:nvPr/>
        </p:nvCxnSpPr>
        <p:spPr>
          <a:xfrm>
            <a:off x="5306219" y="2340293"/>
            <a:ext cx="793750" cy="674688"/>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43" name="直接箭头连接符 242"/>
          <p:cNvCxnSpPr/>
          <p:nvPr/>
        </p:nvCxnSpPr>
        <p:spPr>
          <a:xfrm>
            <a:off x="5306219" y="2297430"/>
            <a:ext cx="423863" cy="717550"/>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44" name="直接箭头连接符 243"/>
          <p:cNvCxnSpPr/>
          <p:nvPr/>
        </p:nvCxnSpPr>
        <p:spPr>
          <a:xfrm>
            <a:off x="5198269" y="2297430"/>
            <a:ext cx="266700" cy="704850"/>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45" name="直接箭头连接符 244"/>
          <p:cNvCxnSpPr>
            <a:stCxn id="218" idx="4"/>
          </p:cNvCxnSpPr>
          <p:nvPr/>
        </p:nvCxnSpPr>
        <p:spPr>
          <a:xfrm flipH="1">
            <a:off x="5191919" y="2259330"/>
            <a:ext cx="0" cy="755650"/>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grpSp>
        <p:nvGrpSpPr>
          <p:cNvPr id="246" name="组合 245"/>
          <p:cNvGrpSpPr/>
          <p:nvPr/>
        </p:nvGrpSpPr>
        <p:grpSpPr>
          <a:xfrm>
            <a:off x="3766603" y="2544302"/>
            <a:ext cx="685156" cy="830120"/>
            <a:chOff x="628090" y="2147595"/>
            <a:chExt cx="261673" cy="510379"/>
          </a:xfrm>
          <a:solidFill>
            <a:srgbClr val="C00000"/>
          </a:solidFill>
        </p:grpSpPr>
        <p:sp>
          <p:nvSpPr>
            <p:cNvPr id="247" name="矩形 246"/>
            <p:cNvSpPr/>
            <p:nvPr/>
          </p:nvSpPr>
          <p:spPr>
            <a:xfrm rot="2171074">
              <a:off x="628090" y="2457581"/>
              <a:ext cx="175189" cy="5927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8" name="矩形 247"/>
            <p:cNvSpPr/>
            <p:nvPr/>
          </p:nvSpPr>
          <p:spPr>
            <a:xfrm rot="18816295">
              <a:off x="609711" y="2377923"/>
              <a:ext cx="510379" cy="4972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49" name="流程图: 联系 248"/>
          <p:cNvSpPr/>
          <p:nvPr/>
        </p:nvSpPr>
        <p:spPr>
          <a:xfrm>
            <a:off x="8182769" y="1217930"/>
            <a:ext cx="228600" cy="2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5</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grpSp>
        <p:nvGrpSpPr>
          <p:cNvPr id="250" name="组合 249"/>
          <p:cNvGrpSpPr/>
          <p:nvPr/>
        </p:nvGrpSpPr>
        <p:grpSpPr>
          <a:xfrm>
            <a:off x="318294" y="3713291"/>
            <a:ext cx="3630612" cy="2206625"/>
            <a:chOff x="311875" y="1931738"/>
            <a:chExt cx="3630484" cy="2564034"/>
          </a:xfrm>
        </p:grpSpPr>
        <p:sp>
          <p:nvSpPr>
            <p:cNvPr id="251" name="矩形 250"/>
            <p:cNvSpPr/>
            <p:nvPr/>
          </p:nvSpPr>
          <p:spPr>
            <a:xfrm>
              <a:off x="311875" y="1931738"/>
              <a:ext cx="1822386" cy="25640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52" name="流程图: 联系 251"/>
            <p:cNvSpPr/>
            <p:nvPr/>
          </p:nvSpPr>
          <p:spPr>
            <a:xfrm>
              <a:off x="434108" y="2999779"/>
              <a:ext cx="228592" cy="22873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A</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53" name="流程图: 联系 252"/>
            <p:cNvSpPr/>
            <p:nvPr/>
          </p:nvSpPr>
          <p:spPr>
            <a:xfrm>
              <a:off x="1716762" y="2387362"/>
              <a:ext cx="228592" cy="22873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1</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54" name="流程图: 联系 253"/>
            <p:cNvSpPr/>
            <p:nvPr/>
          </p:nvSpPr>
          <p:spPr>
            <a:xfrm>
              <a:off x="1721525" y="2737841"/>
              <a:ext cx="228592" cy="22873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2</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cxnSp>
          <p:nvCxnSpPr>
            <p:cNvPr id="255" name="直接箭头连接符 254"/>
            <p:cNvCxnSpPr>
              <a:endCxn id="253" idx="3"/>
            </p:cNvCxnSpPr>
            <p:nvPr/>
          </p:nvCxnSpPr>
          <p:spPr>
            <a:xfrm flipV="1">
              <a:off x="696036" y="2581047"/>
              <a:ext cx="1054063" cy="533098"/>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56" name="流程图: 联系 255"/>
            <p:cNvSpPr/>
            <p:nvPr/>
          </p:nvSpPr>
          <p:spPr>
            <a:xfrm>
              <a:off x="1716762" y="3115990"/>
              <a:ext cx="228592" cy="22873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3</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57" name="流程图: 联系 256"/>
            <p:cNvSpPr/>
            <p:nvPr/>
          </p:nvSpPr>
          <p:spPr>
            <a:xfrm>
              <a:off x="1721525" y="3459091"/>
              <a:ext cx="228592" cy="22873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4</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58" name="流程图: 联系 257"/>
            <p:cNvSpPr/>
            <p:nvPr/>
          </p:nvSpPr>
          <p:spPr>
            <a:xfrm>
              <a:off x="1721525" y="3828016"/>
              <a:ext cx="228592" cy="228734"/>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5</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59" name="流程图: 联系 258"/>
            <p:cNvSpPr/>
            <p:nvPr/>
          </p:nvSpPr>
          <p:spPr>
            <a:xfrm>
              <a:off x="1715176" y="2042416"/>
              <a:ext cx="228592" cy="22873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0</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cxnSp>
          <p:nvCxnSpPr>
            <p:cNvPr id="260" name="直接箭头连接符 259"/>
            <p:cNvCxnSpPr/>
            <p:nvPr/>
          </p:nvCxnSpPr>
          <p:spPr>
            <a:xfrm flipV="1">
              <a:off x="662700" y="2201054"/>
              <a:ext cx="1087400" cy="798725"/>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61" name="直接箭头连接符 260"/>
            <p:cNvCxnSpPr/>
            <p:nvPr/>
          </p:nvCxnSpPr>
          <p:spPr>
            <a:xfrm flipV="1">
              <a:off x="696036" y="2887256"/>
              <a:ext cx="1025489" cy="265627"/>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62" name="直接箭头连接符 261"/>
            <p:cNvCxnSpPr/>
            <p:nvPr/>
          </p:nvCxnSpPr>
          <p:spPr>
            <a:xfrm>
              <a:off x="696036" y="3228513"/>
              <a:ext cx="1027076" cy="27669"/>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63" name="直接箭头连接符 262"/>
            <p:cNvCxnSpPr/>
            <p:nvPr/>
          </p:nvCxnSpPr>
          <p:spPr>
            <a:xfrm>
              <a:off x="669049" y="3241424"/>
              <a:ext cx="1054063" cy="341257"/>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64" name="直接箭头连接符 263"/>
            <p:cNvCxnSpPr/>
            <p:nvPr/>
          </p:nvCxnSpPr>
          <p:spPr>
            <a:xfrm>
              <a:off x="669049" y="3344724"/>
              <a:ext cx="1041363" cy="645620"/>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65" name="矩形 264"/>
            <p:cNvSpPr/>
            <p:nvPr/>
          </p:nvSpPr>
          <p:spPr>
            <a:xfrm>
              <a:off x="2119973" y="1931738"/>
              <a:ext cx="1822386" cy="25640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66" name="流程图: 联系 265"/>
            <p:cNvSpPr/>
            <p:nvPr/>
          </p:nvSpPr>
          <p:spPr>
            <a:xfrm>
              <a:off x="2256493" y="2977643"/>
              <a:ext cx="228592" cy="228734"/>
            </a:xfrm>
            <a:prstGeom prst="flowChartConnecto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A</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67" name="流程图: 联系 266"/>
            <p:cNvSpPr/>
            <p:nvPr/>
          </p:nvSpPr>
          <p:spPr>
            <a:xfrm>
              <a:off x="3493113" y="3532876"/>
              <a:ext cx="228592" cy="22873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9</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grpSp>
      <p:sp>
        <p:nvSpPr>
          <p:cNvPr id="268" name="流程图: 联系 267"/>
          <p:cNvSpPr/>
          <p:nvPr/>
        </p:nvSpPr>
        <p:spPr>
          <a:xfrm>
            <a:off x="1369219" y="5532566"/>
            <a:ext cx="228600" cy="196850"/>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6</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69" name="流程图: 联系 268"/>
          <p:cNvSpPr/>
          <p:nvPr/>
        </p:nvSpPr>
        <p:spPr>
          <a:xfrm>
            <a:off x="1075531" y="5537329"/>
            <a:ext cx="228600" cy="195263"/>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7</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70" name="流程图: 联系 269"/>
          <p:cNvSpPr/>
          <p:nvPr/>
        </p:nvSpPr>
        <p:spPr>
          <a:xfrm>
            <a:off x="743744" y="5537329"/>
            <a:ext cx="228600" cy="195263"/>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8</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cxnSp>
        <p:nvCxnSpPr>
          <p:cNvPr id="271" name="直接箭头连接符 270"/>
          <p:cNvCxnSpPr/>
          <p:nvPr/>
        </p:nvCxnSpPr>
        <p:spPr>
          <a:xfrm>
            <a:off x="662781" y="4873754"/>
            <a:ext cx="793750" cy="674688"/>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72" name="直接箭头连接符 271"/>
          <p:cNvCxnSpPr/>
          <p:nvPr/>
        </p:nvCxnSpPr>
        <p:spPr>
          <a:xfrm>
            <a:off x="662781" y="4830891"/>
            <a:ext cx="423863" cy="717550"/>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73" name="直接箭头连接符 272"/>
          <p:cNvCxnSpPr/>
          <p:nvPr/>
        </p:nvCxnSpPr>
        <p:spPr>
          <a:xfrm>
            <a:off x="554831" y="4830891"/>
            <a:ext cx="266700" cy="706438"/>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74" name="矩形 273"/>
          <p:cNvSpPr/>
          <p:nvPr/>
        </p:nvSpPr>
        <p:spPr>
          <a:xfrm>
            <a:off x="359569" y="5938966"/>
            <a:ext cx="3508375" cy="33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rgbClr val="0000C0"/>
                </a:solidFill>
                <a:effectLst/>
                <a:uLnTx/>
                <a:uFillTx/>
                <a:latin typeface="+mn-lt"/>
                <a:ea typeface="宋体" panose="02010600030101010101" pitchFamily="2" charset="-122"/>
                <a:cs typeface="+mn-cs"/>
              </a:rPr>
              <a:t>Communication(1)+compute(1)</a:t>
            </a:r>
            <a:endParaRPr kumimoji="0" lang="zh-CN" altLang="en-US" sz="1200" b="0" i="0" u="none" strike="noStrike" kern="1200" cap="none" spc="0" normalizeH="0" baseline="0" noProof="0" dirty="0">
              <a:ln>
                <a:noFill/>
              </a:ln>
              <a:solidFill>
                <a:srgbClr val="0000C0"/>
              </a:solidFill>
              <a:effectLst/>
              <a:uLnTx/>
              <a:uFillTx/>
              <a:latin typeface="+mn-lt"/>
              <a:ea typeface="宋体" panose="02010600030101010101" pitchFamily="2" charset="-122"/>
              <a:cs typeface="+mn-cs"/>
            </a:endParaRPr>
          </a:p>
        </p:txBody>
      </p:sp>
      <p:grpSp>
        <p:nvGrpSpPr>
          <p:cNvPr id="275" name="组合 274"/>
          <p:cNvGrpSpPr/>
          <p:nvPr/>
        </p:nvGrpSpPr>
        <p:grpSpPr>
          <a:xfrm>
            <a:off x="4936331" y="3737104"/>
            <a:ext cx="3630613" cy="2208212"/>
            <a:chOff x="311875" y="1931738"/>
            <a:chExt cx="3630484" cy="2564034"/>
          </a:xfrm>
        </p:grpSpPr>
        <p:sp>
          <p:nvSpPr>
            <p:cNvPr id="276" name="矩形 275"/>
            <p:cNvSpPr/>
            <p:nvPr/>
          </p:nvSpPr>
          <p:spPr>
            <a:xfrm>
              <a:off x="311875" y="1931738"/>
              <a:ext cx="1822385" cy="25640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77" name="流程图: 联系 276"/>
            <p:cNvSpPr/>
            <p:nvPr/>
          </p:nvSpPr>
          <p:spPr>
            <a:xfrm>
              <a:off x="434109" y="2999010"/>
              <a:ext cx="228592" cy="23041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A</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78" name="流程图: 联系 277"/>
            <p:cNvSpPr/>
            <p:nvPr/>
          </p:nvSpPr>
          <p:spPr>
            <a:xfrm>
              <a:off x="1716763" y="2387033"/>
              <a:ext cx="228592" cy="2285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1</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79" name="流程图: 联系 278"/>
            <p:cNvSpPr/>
            <p:nvPr/>
          </p:nvSpPr>
          <p:spPr>
            <a:xfrm>
              <a:off x="1721525" y="2737261"/>
              <a:ext cx="228592" cy="2285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2</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cxnSp>
          <p:nvCxnSpPr>
            <p:cNvPr id="280" name="直接箭头连接符 279"/>
            <p:cNvCxnSpPr>
              <a:endCxn id="278" idx="3"/>
            </p:cNvCxnSpPr>
            <p:nvPr/>
          </p:nvCxnSpPr>
          <p:spPr>
            <a:xfrm flipV="1">
              <a:off x="696036" y="2582423"/>
              <a:ext cx="1054063" cy="532715"/>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81" name="流程图: 联系 280"/>
            <p:cNvSpPr/>
            <p:nvPr/>
          </p:nvSpPr>
          <p:spPr>
            <a:xfrm>
              <a:off x="1716763" y="3116981"/>
              <a:ext cx="228592" cy="2285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3</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82" name="流程图: 联系 281"/>
            <p:cNvSpPr/>
            <p:nvPr/>
          </p:nvSpPr>
          <p:spPr>
            <a:xfrm>
              <a:off x="1721525" y="3459836"/>
              <a:ext cx="228592" cy="2285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4</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83" name="流程图: 联系 282"/>
            <p:cNvSpPr/>
            <p:nvPr/>
          </p:nvSpPr>
          <p:spPr>
            <a:xfrm>
              <a:off x="1721525" y="3826654"/>
              <a:ext cx="228592" cy="228570"/>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5</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84" name="流程图: 联系 283"/>
            <p:cNvSpPr/>
            <p:nvPr/>
          </p:nvSpPr>
          <p:spPr>
            <a:xfrm>
              <a:off x="1715175" y="2042336"/>
              <a:ext cx="228592" cy="2285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0</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cxnSp>
          <p:nvCxnSpPr>
            <p:cNvPr id="285" name="直接箭头连接符 284"/>
            <p:cNvCxnSpPr/>
            <p:nvPr/>
          </p:nvCxnSpPr>
          <p:spPr>
            <a:xfrm flipV="1">
              <a:off x="662701" y="2200860"/>
              <a:ext cx="1087398" cy="798150"/>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86" name="直接箭头连接符 285"/>
            <p:cNvCxnSpPr/>
            <p:nvPr/>
          </p:nvCxnSpPr>
          <p:spPr>
            <a:xfrm flipV="1">
              <a:off x="696036" y="2886569"/>
              <a:ext cx="1025489" cy="267278"/>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87" name="直接箭头连接符 286"/>
            <p:cNvCxnSpPr/>
            <p:nvPr/>
          </p:nvCxnSpPr>
          <p:spPr>
            <a:xfrm>
              <a:off x="696036" y="3229423"/>
              <a:ext cx="1027077" cy="25806"/>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88" name="直接箭头连接符 287"/>
            <p:cNvCxnSpPr/>
            <p:nvPr/>
          </p:nvCxnSpPr>
          <p:spPr>
            <a:xfrm>
              <a:off x="669050" y="3242326"/>
              <a:ext cx="1054063" cy="341012"/>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89" name="直接箭头连接符 288"/>
            <p:cNvCxnSpPr/>
            <p:nvPr/>
          </p:nvCxnSpPr>
          <p:spPr>
            <a:xfrm>
              <a:off x="669050" y="3345551"/>
              <a:ext cx="1041363" cy="645156"/>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90" name="矩形 289"/>
            <p:cNvSpPr/>
            <p:nvPr/>
          </p:nvSpPr>
          <p:spPr>
            <a:xfrm>
              <a:off x="2119974" y="1931738"/>
              <a:ext cx="1822385" cy="25640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91" name="流程图: 联系 290"/>
            <p:cNvSpPr/>
            <p:nvPr/>
          </p:nvSpPr>
          <p:spPr>
            <a:xfrm>
              <a:off x="3542323" y="3345551"/>
              <a:ext cx="228592" cy="22857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9</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grpSp>
      <p:sp>
        <p:nvSpPr>
          <p:cNvPr id="292" name="流程图: 联系 291"/>
          <p:cNvSpPr/>
          <p:nvPr/>
        </p:nvSpPr>
        <p:spPr>
          <a:xfrm>
            <a:off x="5987256" y="5556379"/>
            <a:ext cx="228600" cy="196850"/>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6</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93" name="流程图: 联系 292"/>
          <p:cNvSpPr/>
          <p:nvPr/>
        </p:nvSpPr>
        <p:spPr>
          <a:xfrm>
            <a:off x="5693569" y="5561141"/>
            <a:ext cx="228600" cy="196850"/>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7</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94" name="流程图: 联系 293"/>
          <p:cNvSpPr/>
          <p:nvPr/>
        </p:nvSpPr>
        <p:spPr>
          <a:xfrm>
            <a:off x="5361781" y="5561141"/>
            <a:ext cx="228600" cy="196850"/>
          </a:xfrm>
          <a:prstGeom prst="flowChartConnecto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8</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95" name="流程图: 联系 294"/>
          <p:cNvSpPr/>
          <p:nvPr/>
        </p:nvSpPr>
        <p:spPr>
          <a:xfrm>
            <a:off x="5058569" y="5561141"/>
            <a:ext cx="228600" cy="196850"/>
          </a:xfrm>
          <a:prstGeom prst="flowChartConnecto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9</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cxnSp>
        <p:nvCxnSpPr>
          <p:cNvPr id="296" name="直接箭头连接符 295"/>
          <p:cNvCxnSpPr/>
          <p:nvPr/>
        </p:nvCxnSpPr>
        <p:spPr>
          <a:xfrm>
            <a:off x="5280819" y="4899154"/>
            <a:ext cx="793750" cy="673100"/>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97" name="直接箭头连接符 296"/>
          <p:cNvCxnSpPr/>
          <p:nvPr/>
        </p:nvCxnSpPr>
        <p:spPr>
          <a:xfrm>
            <a:off x="5280819" y="4854704"/>
            <a:ext cx="423863" cy="717550"/>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98" name="直接箭头连接符 297"/>
          <p:cNvCxnSpPr/>
          <p:nvPr/>
        </p:nvCxnSpPr>
        <p:spPr>
          <a:xfrm>
            <a:off x="5172869" y="4854704"/>
            <a:ext cx="266700" cy="706438"/>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99" name="直接箭头连接符 298"/>
          <p:cNvCxnSpPr>
            <a:stCxn id="277" idx="4"/>
          </p:cNvCxnSpPr>
          <p:nvPr/>
        </p:nvCxnSpPr>
        <p:spPr>
          <a:xfrm flipH="1">
            <a:off x="5172869" y="4853116"/>
            <a:ext cx="0" cy="755650"/>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00" name="矩形 299"/>
          <p:cNvSpPr/>
          <p:nvPr/>
        </p:nvSpPr>
        <p:spPr>
          <a:xfrm>
            <a:off x="4977606" y="5962779"/>
            <a:ext cx="3508375" cy="33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rgbClr val="0000C0"/>
                </a:solidFill>
                <a:effectLst/>
                <a:uLnTx/>
                <a:uFillTx/>
                <a:latin typeface="+mn-lt"/>
                <a:ea typeface="宋体" panose="02010600030101010101" pitchFamily="2" charset="-122"/>
                <a:cs typeface="+mn-cs"/>
              </a:rPr>
              <a:t>Communication(2)</a:t>
            </a:r>
            <a:endParaRPr kumimoji="0" lang="zh-CN" altLang="en-US" sz="1200" b="0" i="0" u="none" strike="noStrike" kern="1200" cap="none" spc="0" normalizeH="0" baseline="0" noProof="0" dirty="0">
              <a:ln>
                <a:noFill/>
              </a:ln>
              <a:solidFill>
                <a:srgbClr val="0000C0"/>
              </a:solidFill>
              <a:effectLst/>
              <a:uLnTx/>
              <a:uFillTx/>
              <a:latin typeface="+mn-lt"/>
              <a:ea typeface="宋体" panose="02010600030101010101" pitchFamily="2" charset="-122"/>
              <a:cs typeface="+mn-cs"/>
            </a:endParaRPr>
          </a:p>
        </p:txBody>
      </p:sp>
      <p:cxnSp>
        <p:nvCxnSpPr>
          <p:cNvPr id="301" name="直接箭头连接符 300"/>
          <p:cNvCxnSpPr/>
          <p:nvPr/>
        </p:nvCxnSpPr>
        <p:spPr>
          <a:xfrm flipV="1">
            <a:off x="2534444" y="4446716"/>
            <a:ext cx="954088" cy="211138"/>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02" name="流程图: 联系 301"/>
          <p:cNvSpPr/>
          <p:nvPr/>
        </p:nvSpPr>
        <p:spPr>
          <a:xfrm>
            <a:off x="3585369" y="4334004"/>
            <a:ext cx="228600" cy="196850"/>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8</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cxnSp>
        <p:nvCxnSpPr>
          <p:cNvPr id="303" name="直接箭头连接符 302"/>
          <p:cNvCxnSpPr/>
          <p:nvPr/>
        </p:nvCxnSpPr>
        <p:spPr>
          <a:xfrm>
            <a:off x="2491581" y="4810254"/>
            <a:ext cx="996950" cy="349250"/>
          </a:xfrm>
          <a:prstGeom prst="straightConnector1">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04" name="流程图: 联系 303"/>
          <p:cNvSpPr/>
          <p:nvPr/>
        </p:nvSpPr>
        <p:spPr>
          <a:xfrm>
            <a:off x="8154194" y="4427666"/>
            <a:ext cx="228600" cy="1968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8</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305" name="矩形 304"/>
          <p:cNvSpPr/>
          <p:nvPr/>
        </p:nvSpPr>
        <p:spPr>
          <a:xfrm>
            <a:off x="4174331" y="5956429"/>
            <a:ext cx="473075" cy="33020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rPr>
              <a:t>&gt;</a:t>
            </a:r>
            <a:endParaRPr kumimoji="0" lang="zh-CN" altLang="en-US" sz="1800" b="0"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grpSp>
        <p:nvGrpSpPr>
          <p:cNvPr id="306" name="组合 305"/>
          <p:cNvGrpSpPr/>
          <p:nvPr/>
        </p:nvGrpSpPr>
        <p:grpSpPr>
          <a:xfrm>
            <a:off x="8059916" y="5207919"/>
            <a:ext cx="685156" cy="830120"/>
            <a:chOff x="628090" y="2147595"/>
            <a:chExt cx="261673" cy="510379"/>
          </a:xfrm>
          <a:solidFill>
            <a:srgbClr val="C00000"/>
          </a:solidFill>
        </p:grpSpPr>
        <p:sp>
          <p:nvSpPr>
            <p:cNvPr id="307" name="矩形 306"/>
            <p:cNvSpPr/>
            <p:nvPr/>
          </p:nvSpPr>
          <p:spPr>
            <a:xfrm rot="2171074">
              <a:off x="628090" y="2457581"/>
              <a:ext cx="175189" cy="5927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8" name="矩形 307"/>
            <p:cNvSpPr/>
            <p:nvPr/>
          </p:nvSpPr>
          <p:spPr>
            <a:xfrm rot="18816295">
              <a:off x="609711" y="2377923"/>
              <a:ext cx="510379" cy="4972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309" name="矩形 242"/>
          <p:cNvSpPr/>
          <p:nvPr/>
        </p:nvSpPr>
        <p:spPr>
          <a:xfrm>
            <a:off x="6809407" y="684038"/>
            <a:ext cx="2302233" cy="276999"/>
          </a:xfrm>
          <a:prstGeom prst="rect">
            <a:avLst/>
          </a:prstGeom>
          <a:noFill/>
          <a:ln w="9525">
            <a:noFill/>
          </a:ln>
        </p:spPr>
        <p:txBody>
          <a:bodyPr wrap="none" anchor="t">
            <a:spAutoFit/>
          </a:bodyPr>
          <a:lstStyle/>
          <a:p>
            <a:pPr lvl="0" indent="0"/>
            <a:r>
              <a:rPr lang="en-US" altLang="zh-CN" sz="1200" dirty="0">
                <a:latin typeface="Arial" panose="020B0604020202020204" pitchFamily="34" charset="0"/>
                <a:ea typeface="宋体" panose="02010600030101010101" pitchFamily="2" charset="-122"/>
              </a:rPr>
              <a:t>compute(1)=Communication(2</a:t>
            </a:r>
            <a:r>
              <a:rPr lang="en-US" altLang="zh-CN" sz="1200" dirty="0" smtClean="0">
                <a:latin typeface="Arial" panose="020B0604020202020204" pitchFamily="34" charset="0"/>
                <a:ea typeface="宋体" panose="02010600030101010101" pitchFamily="2" charset="-122"/>
              </a:rPr>
              <a:t>)</a:t>
            </a:r>
            <a:endParaRPr lang="zh-CN" altLang="en-US" sz="1200" dirty="0">
              <a:latin typeface="Arial" panose="020B0604020202020204" pitchFamily="34" charset="0"/>
              <a:ea typeface="宋体" panose="02010600030101010101" pitchFamily="2" charset="-122"/>
            </a:endParaRPr>
          </a:p>
        </p:txBody>
      </p:sp>
      <p:sp>
        <p:nvSpPr>
          <p:cNvPr id="128" name="矩形 127"/>
          <p:cNvSpPr/>
          <p:nvPr/>
        </p:nvSpPr>
        <p:spPr>
          <a:xfrm>
            <a:off x="8726368" y="6329261"/>
            <a:ext cx="432000" cy="54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15</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849295006"/>
      </p:ext>
    </p:extLst>
  </p:cSld>
  <p:clrMapOvr>
    <a:masterClrMapping/>
  </p:clrMapOvr>
  <p:transition spd="slow" advTm="145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par>
                                <p:cTn id="8" presetID="22" presetClass="entr" presetSubtype="8"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left)">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6"/>
                                        </p:tgtEl>
                                        <p:attrNameLst>
                                          <p:attrName>style.visibility</p:attrName>
                                        </p:attrNameLst>
                                      </p:cBhvr>
                                      <p:to>
                                        <p:strVal val="visible"/>
                                      </p:to>
                                    </p:set>
                                    <p:animEffect transition="in" filter="fade">
                                      <p:cBhvr>
                                        <p:cTn id="15" dur="500"/>
                                        <p:tgtEl>
                                          <p:spTgt spid="236"/>
                                        </p:tgtEl>
                                      </p:cBhvr>
                                    </p:animEffect>
                                  </p:childTnLst>
                                </p:cTn>
                              </p:par>
                            </p:childTnLst>
                          </p:cTn>
                        </p:par>
                        <p:par>
                          <p:cTn id="16" fill="hold">
                            <p:stCondLst>
                              <p:cond delay="500"/>
                            </p:stCondLst>
                            <p:childTnLst>
                              <p:par>
                                <p:cTn id="17" presetID="14" presetClass="entr" presetSubtype="10" fill="hold" nodeType="afterEffect">
                                  <p:stCondLst>
                                    <p:cond delay="0"/>
                                  </p:stCondLst>
                                  <p:childTnLst>
                                    <p:set>
                                      <p:cBhvr>
                                        <p:cTn id="18" dur="1" fill="hold">
                                          <p:stCondLst>
                                            <p:cond delay="0"/>
                                          </p:stCondLst>
                                        </p:cTn>
                                        <p:tgtEl>
                                          <p:spTgt spid="246"/>
                                        </p:tgtEl>
                                        <p:attrNameLst>
                                          <p:attrName>style.visibility</p:attrName>
                                        </p:attrNameLst>
                                      </p:cBhvr>
                                      <p:to>
                                        <p:strVal val="visible"/>
                                      </p:to>
                                    </p:set>
                                    <p:animEffect transition="in" filter="randombar(horizontal)">
                                      <p:cBhvr>
                                        <p:cTn id="19" dur="500"/>
                                        <p:tgtEl>
                                          <p:spTgt spid="246"/>
                                        </p:tgtEl>
                                      </p:cBhvr>
                                    </p:animEffect>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250"/>
                                        </p:tgtEl>
                                        <p:attrNameLst>
                                          <p:attrName>style.visibility</p:attrName>
                                        </p:attrNameLst>
                                      </p:cBhvr>
                                      <p:to>
                                        <p:strVal val="visible"/>
                                      </p:to>
                                    </p:set>
                                    <p:anim calcmode="lin" valueType="num">
                                      <p:cBhvr additive="base">
                                        <p:cTn id="23" dur="500" fill="hold"/>
                                        <p:tgtEl>
                                          <p:spTgt spid="250"/>
                                        </p:tgtEl>
                                        <p:attrNameLst>
                                          <p:attrName>ppt_x</p:attrName>
                                        </p:attrNameLst>
                                      </p:cBhvr>
                                      <p:tavLst>
                                        <p:tav tm="0">
                                          <p:val>
                                            <p:strVal val="#ppt_x"/>
                                          </p:val>
                                        </p:tav>
                                        <p:tav tm="100000">
                                          <p:val>
                                            <p:strVal val="#ppt_x"/>
                                          </p:val>
                                        </p:tav>
                                      </p:tavLst>
                                    </p:anim>
                                    <p:anim calcmode="lin" valueType="num">
                                      <p:cBhvr additive="base">
                                        <p:cTn id="24" dur="500" fill="hold"/>
                                        <p:tgtEl>
                                          <p:spTgt spid="25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68"/>
                                        </p:tgtEl>
                                        <p:attrNameLst>
                                          <p:attrName>style.visibility</p:attrName>
                                        </p:attrNameLst>
                                      </p:cBhvr>
                                      <p:to>
                                        <p:strVal val="visible"/>
                                      </p:to>
                                    </p:set>
                                    <p:anim calcmode="lin" valueType="num">
                                      <p:cBhvr additive="base">
                                        <p:cTn id="27" dur="500" fill="hold"/>
                                        <p:tgtEl>
                                          <p:spTgt spid="268"/>
                                        </p:tgtEl>
                                        <p:attrNameLst>
                                          <p:attrName>ppt_x</p:attrName>
                                        </p:attrNameLst>
                                      </p:cBhvr>
                                      <p:tavLst>
                                        <p:tav tm="0">
                                          <p:val>
                                            <p:strVal val="#ppt_x"/>
                                          </p:val>
                                        </p:tav>
                                        <p:tav tm="100000">
                                          <p:val>
                                            <p:strVal val="#ppt_x"/>
                                          </p:val>
                                        </p:tav>
                                      </p:tavLst>
                                    </p:anim>
                                    <p:anim calcmode="lin" valueType="num">
                                      <p:cBhvr additive="base">
                                        <p:cTn id="28" dur="500" fill="hold"/>
                                        <p:tgtEl>
                                          <p:spTgt spid="26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69"/>
                                        </p:tgtEl>
                                        <p:attrNameLst>
                                          <p:attrName>style.visibility</p:attrName>
                                        </p:attrNameLst>
                                      </p:cBhvr>
                                      <p:to>
                                        <p:strVal val="visible"/>
                                      </p:to>
                                    </p:set>
                                    <p:anim calcmode="lin" valueType="num">
                                      <p:cBhvr additive="base">
                                        <p:cTn id="31" dur="500" fill="hold"/>
                                        <p:tgtEl>
                                          <p:spTgt spid="269"/>
                                        </p:tgtEl>
                                        <p:attrNameLst>
                                          <p:attrName>ppt_x</p:attrName>
                                        </p:attrNameLst>
                                      </p:cBhvr>
                                      <p:tavLst>
                                        <p:tav tm="0">
                                          <p:val>
                                            <p:strVal val="#ppt_x"/>
                                          </p:val>
                                        </p:tav>
                                        <p:tav tm="100000">
                                          <p:val>
                                            <p:strVal val="#ppt_x"/>
                                          </p:val>
                                        </p:tav>
                                      </p:tavLst>
                                    </p:anim>
                                    <p:anim calcmode="lin" valueType="num">
                                      <p:cBhvr additive="base">
                                        <p:cTn id="32" dur="500" fill="hold"/>
                                        <p:tgtEl>
                                          <p:spTgt spid="26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70"/>
                                        </p:tgtEl>
                                        <p:attrNameLst>
                                          <p:attrName>style.visibility</p:attrName>
                                        </p:attrNameLst>
                                      </p:cBhvr>
                                      <p:to>
                                        <p:strVal val="visible"/>
                                      </p:to>
                                    </p:set>
                                    <p:anim calcmode="lin" valueType="num">
                                      <p:cBhvr additive="base">
                                        <p:cTn id="35" dur="500" fill="hold"/>
                                        <p:tgtEl>
                                          <p:spTgt spid="270"/>
                                        </p:tgtEl>
                                        <p:attrNameLst>
                                          <p:attrName>ppt_x</p:attrName>
                                        </p:attrNameLst>
                                      </p:cBhvr>
                                      <p:tavLst>
                                        <p:tav tm="0">
                                          <p:val>
                                            <p:strVal val="#ppt_x"/>
                                          </p:val>
                                        </p:tav>
                                        <p:tav tm="100000">
                                          <p:val>
                                            <p:strVal val="#ppt_x"/>
                                          </p:val>
                                        </p:tav>
                                      </p:tavLst>
                                    </p:anim>
                                    <p:anim calcmode="lin" valueType="num">
                                      <p:cBhvr additive="base">
                                        <p:cTn id="36" dur="500" fill="hold"/>
                                        <p:tgtEl>
                                          <p:spTgt spid="27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71"/>
                                        </p:tgtEl>
                                        <p:attrNameLst>
                                          <p:attrName>style.visibility</p:attrName>
                                        </p:attrNameLst>
                                      </p:cBhvr>
                                      <p:to>
                                        <p:strVal val="visible"/>
                                      </p:to>
                                    </p:set>
                                    <p:anim calcmode="lin" valueType="num">
                                      <p:cBhvr additive="base">
                                        <p:cTn id="39" dur="500" fill="hold"/>
                                        <p:tgtEl>
                                          <p:spTgt spid="271"/>
                                        </p:tgtEl>
                                        <p:attrNameLst>
                                          <p:attrName>ppt_x</p:attrName>
                                        </p:attrNameLst>
                                      </p:cBhvr>
                                      <p:tavLst>
                                        <p:tav tm="0">
                                          <p:val>
                                            <p:strVal val="#ppt_x"/>
                                          </p:val>
                                        </p:tav>
                                        <p:tav tm="100000">
                                          <p:val>
                                            <p:strVal val="#ppt_x"/>
                                          </p:val>
                                        </p:tav>
                                      </p:tavLst>
                                    </p:anim>
                                    <p:anim calcmode="lin" valueType="num">
                                      <p:cBhvr additive="base">
                                        <p:cTn id="40" dur="500" fill="hold"/>
                                        <p:tgtEl>
                                          <p:spTgt spid="27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72"/>
                                        </p:tgtEl>
                                        <p:attrNameLst>
                                          <p:attrName>style.visibility</p:attrName>
                                        </p:attrNameLst>
                                      </p:cBhvr>
                                      <p:to>
                                        <p:strVal val="visible"/>
                                      </p:to>
                                    </p:set>
                                    <p:anim calcmode="lin" valueType="num">
                                      <p:cBhvr additive="base">
                                        <p:cTn id="43" dur="500" fill="hold"/>
                                        <p:tgtEl>
                                          <p:spTgt spid="272"/>
                                        </p:tgtEl>
                                        <p:attrNameLst>
                                          <p:attrName>ppt_x</p:attrName>
                                        </p:attrNameLst>
                                      </p:cBhvr>
                                      <p:tavLst>
                                        <p:tav tm="0">
                                          <p:val>
                                            <p:strVal val="#ppt_x"/>
                                          </p:val>
                                        </p:tav>
                                        <p:tav tm="100000">
                                          <p:val>
                                            <p:strVal val="#ppt_x"/>
                                          </p:val>
                                        </p:tav>
                                      </p:tavLst>
                                    </p:anim>
                                    <p:anim calcmode="lin" valueType="num">
                                      <p:cBhvr additive="base">
                                        <p:cTn id="44" dur="500" fill="hold"/>
                                        <p:tgtEl>
                                          <p:spTgt spid="27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73"/>
                                        </p:tgtEl>
                                        <p:attrNameLst>
                                          <p:attrName>style.visibility</p:attrName>
                                        </p:attrNameLst>
                                      </p:cBhvr>
                                      <p:to>
                                        <p:strVal val="visible"/>
                                      </p:to>
                                    </p:set>
                                    <p:anim calcmode="lin" valueType="num">
                                      <p:cBhvr additive="base">
                                        <p:cTn id="47" dur="500" fill="hold"/>
                                        <p:tgtEl>
                                          <p:spTgt spid="273"/>
                                        </p:tgtEl>
                                        <p:attrNameLst>
                                          <p:attrName>ppt_x</p:attrName>
                                        </p:attrNameLst>
                                      </p:cBhvr>
                                      <p:tavLst>
                                        <p:tav tm="0">
                                          <p:val>
                                            <p:strVal val="#ppt_x"/>
                                          </p:val>
                                        </p:tav>
                                        <p:tav tm="100000">
                                          <p:val>
                                            <p:strVal val="#ppt_x"/>
                                          </p:val>
                                        </p:tav>
                                      </p:tavLst>
                                    </p:anim>
                                    <p:anim calcmode="lin" valueType="num">
                                      <p:cBhvr additive="base">
                                        <p:cTn id="48" dur="500" fill="hold"/>
                                        <p:tgtEl>
                                          <p:spTgt spid="27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74"/>
                                        </p:tgtEl>
                                        <p:attrNameLst>
                                          <p:attrName>style.visibility</p:attrName>
                                        </p:attrNameLst>
                                      </p:cBhvr>
                                      <p:to>
                                        <p:strVal val="visible"/>
                                      </p:to>
                                    </p:set>
                                    <p:anim calcmode="lin" valueType="num">
                                      <p:cBhvr additive="base">
                                        <p:cTn id="51" dur="500" fill="hold"/>
                                        <p:tgtEl>
                                          <p:spTgt spid="274"/>
                                        </p:tgtEl>
                                        <p:attrNameLst>
                                          <p:attrName>ppt_x</p:attrName>
                                        </p:attrNameLst>
                                      </p:cBhvr>
                                      <p:tavLst>
                                        <p:tav tm="0">
                                          <p:val>
                                            <p:strVal val="#ppt_x"/>
                                          </p:val>
                                        </p:tav>
                                        <p:tav tm="100000">
                                          <p:val>
                                            <p:strVal val="#ppt_x"/>
                                          </p:val>
                                        </p:tav>
                                      </p:tavLst>
                                    </p:anim>
                                    <p:anim calcmode="lin" valueType="num">
                                      <p:cBhvr additive="base">
                                        <p:cTn id="52" dur="500" fill="hold"/>
                                        <p:tgtEl>
                                          <p:spTgt spid="274"/>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75"/>
                                        </p:tgtEl>
                                        <p:attrNameLst>
                                          <p:attrName>style.visibility</p:attrName>
                                        </p:attrNameLst>
                                      </p:cBhvr>
                                      <p:to>
                                        <p:strVal val="visible"/>
                                      </p:to>
                                    </p:set>
                                    <p:anim calcmode="lin" valueType="num">
                                      <p:cBhvr additive="base">
                                        <p:cTn id="55" dur="500" fill="hold"/>
                                        <p:tgtEl>
                                          <p:spTgt spid="275"/>
                                        </p:tgtEl>
                                        <p:attrNameLst>
                                          <p:attrName>ppt_x</p:attrName>
                                        </p:attrNameLst>
                                      </p:cBhvr>
                                      <p:tavLst>
                                        <p:tav tm="0">
                                          <p:val>
                                            <p:strVal val="#ppt_x"/>
                                          </p:val>
                                        </p:tav>
                                        <p:tav tm="100000">
                                          <p:val>
                                            <p:strVal val="#ppt_x"/>
                                          </p:val>
                                        </p:tav>
                                      </p:tavLst>
                                    </p:anim>
                                    <p:anim calcmode="lin" valueType="num">
                                      <p:cBhvr additive="base">
                                        <p:cTn id="56" dur="500" fill="hold"/>
                                        <p:tgtEl>
                                          <p:spTgt spid="27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92"/>
                                        </p:tgtEl>
                                        <p:attrNameLst>
                                          <p:attrName>style.visibility</p:attrName>
                                        </p:attrNameLst>
                                      </p:cBhvr>
                                      <p:to>
                                        <p:strVal val="visible"/>
                                      </p:to>
                                    </p:set>
                                    <p:anim calcmode="lin" valueType="num">
                                      <p:cBhvr additive="base">
                                        <p:cTn id="59" dur="500" fill="hold"/>
                                        <p:tgtEl>
                                          <p:spTgt spid="292"/>
                                        </p:tgtEl>
                                        <p:attrNameLst>
                                          <p:attrName>ppt_x</p:attrName>
                                        </p:attrNameLst>
                                      </p:cBhvr>
                                      <p:tavLst>
                                        <p:tav tm="0">
                                          <p:val>
                                            <p:strVal val="#ppt_x"/>
                                          </p:val>
                                        </p:tav>
                                        <p:tav tm="100000">
                                          <p:val>
                                            <p:strVal val="#ppt_x"/>
                                          </p:val>
                                        </p:tav>
                                      </p:tavLst>
                                    </p:anim>
                                    <p:anim calcmode="lin" valueType="num">
                                      <p:cBhvr additive="base">
                                        <p:cTn id="60" dur="500" fill="hold"/>
                                        <p:tgtEl>
                                          <p:spTgt spid="29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93"/>
                                        </p:tgtEl>
                                        <p:attrNameLst>
                                          <p:attrName>style.visibility</p:attrName>
                                        </p:attrNameLst>
                                      </p:cBhvr>
                                      <p:to>
                                        <p:strVal val="visible"/>
                                      </p:to>
                                    </p:set>
                                    <p:anim calcmode="lin" valueType="num">
                                      <p:cBhvr additive="base">
                                        <p:cTn id="63" dur="500" fill="hold"/>
                                        <p:tgtEl>
                                          <p:spTgt spid="293"/>
                                        </p:tgtEl>
                                        <p:attrNameLst>
                                          <p:attrName>ppt_x</p:attrName>
                                        </p:attrNameLst>
                                      </p:cBhvr>
                                      <p:tavLst>
                                        <p:tav tm="0">
                                          <p:val>
                                            <p:strVal val="#ppt_x"/>
                                          </p:val>
                                        </p:tav>
                                        <p:tav tm="100000">
                                          <p:val>
                                            <p:strVal val="#ppt_x"/>
                                          </p:val>
                                        </p:tav>
                                      </p:tavLst>
                                    </p:anim>
                                    <p:anim calcmode="lin" valueType="num">
                                      <p:cBhvr additive="base">
                                        <p:cTn id="64" dur="500" fill="hold"/>
                                        <p:tgtEl>
                                          <p:spTgt spid="29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94"/>
                                        </p:tgtEl>
                                        <p:attrNameLst>
                                          <p:attrName>style.visibility</p:attrName>
                                        </p:attrNameLst>
                                      </p:cBhvr>
                                      <p:to>
                                        <p:strVal val="visible"/>
                                      </p:to>
                                    </p:set>
                                    <p:anim calcmode="lin" valueType="num">
                                      <p:cBhvr additive="base">
                                        <p:cTn id="67" dur="500" fill="hold"/>
                                        <p:tgtEl>
                                          <p:spTgt spid="294"/>
                                        </p:tgtEl>
                                        <p:attrNameLst>
                                          <p:attrName>ppt_x</p:attrName>
                                        </p:attrNameLst>
                                      </p:cBhvr>
                                      <p:tavLst>
                                        <p:tav tm="0">
                                          <p:val>
                                            <p:strVal val="#ppt_x"/>
                                          </p:val>
                                        </p:tav>
                                        <p:tav tm="100000">
                                          <p:val>
                                            <p:strVal val="#ppt_x"/>
                                          </p:val>
                                        </p:tav>
                                      </p:tavLst>
                                    </p:anim>
                                    <p:anim calcmode="lin" valueType="num">
                                      <p:cBhvr additive="base">
                                        <p:cTn id="68" dur="500" fill="hold"/>
                                        <p:tgtEl>
                                          <p:spTgt spid="29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95"/>
                                        </p:tgtEl>
                                        <p:attrNameLst>
                                          <p:attrName>style.visibility</p:attrName>
                                        </p:attrNameLst>
                                      </p:cBhvr>
                                      <p:to>
                                        <p:strVal val="visible"/>
                                      </p:to>
                                    </p:set>
                                    <p:anim calcmode="lin" valueType="num">
                                      <p:cBhvr additive="base">
                                        <p:cTn id="71" dur="500" fill="hold"/>
                                        <p:tgtEl>
                                          <p:spTgt spid="295"/>
                                        </p:tgtEl>
                                        <p:attrNameLst>
                                          <p:attrName>ppt_x</p:attrName>
                                        </p:attrNameLst>
                                      </p:cBhvr>
                                      <p:tavLst>
                                        <p:tav tm="0">
                                          <p:val>
                                            <p:strVal val="#ppt_x"/>
                                          </p:val>
                                        </p:tav>
                                        <p:tav tm="100000">
                                          <p:val>
                                            <p:strVal val="#ppt_x"/>
                                          </p:val>
                                        </p:tav>
                                      </p:tavLst>
                                    </p:anim>
                                    <p:anim calcmode="lin" valueType="num">
                                      <p:cBhvr additive="base">
                                        <p:cTn id="72" dur="500" fill="hold"/>
                                        <p:tgtEl>
                                          <p:spTgt spid="295"/>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96"/>
                                        </p:tgtEl>
                                        <p:attrNameLst>
                                          <p:attrName>style.visibility</p:attrName>
                                        </p:attrNameLst>
                                      </p:cBhvr>
                                      <p:to>
                                        <p:strVal val="visible"/>
                                      </p:to>
                                    </p:set>
                                    <p:anim calcmode="lin" valueType="num">
                                      <p:cBhvr additive="base">
                                        <p:cTn id="75" dur="500" fill="hold"/>
                                        <p:tgtEl>
                                          <p:spTgt spid="296"/>
                                        </p:tgtEl>
                                        <p:attrNameLst>
                                          <p:attrName>ppt_x</p:attrName>
                                        </p:attrNameLst>
                                      </p:cBhvr>
                                      <p:tavLst>
                                        <p:tav tm="0">
                                          <p:val>
                                            <p:strVal val="#ppt_x"/>
                                          </p:val>
                                        </p:tav>
                                        <p:tav tm="100000">
                                          <p:val>
                                            <p:strVal val="#ppt_x"/>
                                          </p:val>
                                        </p:tav>
                                      </p:tavLst>
                                    </p:anim>
                                    <p:anim calcmode="lin" valueType="num">
                                      <p:cBhvr additive="base">
                                        <p:cTn id="76" dur="500" fill="hold"/>
                                        <p:tgtEl>
                                          <p:spTgt spid="296"/>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97"/>
                                        </p:tgtEl>
                                        <p:attrNameLst>
                                          <p:attrName>style.visibility</p:attrName>
                                        </p:attrNameLst>
                                      </p:cBhvr>
                                      <p:to>
                                        <p:strVal val="visible"/>
                                      </p:to>
                                    </p:set>
                                    <p:anim calcmode="lin" valueType="num">
                                      <p:cBhvr additive="base">
                                        <p:cTn id="79" dur="500" fill="hold"/>
                                        <p:tgtEl>
                                          <p:spTgt spid="297"/>
                                        </p:tgtEl>
                                        <p:attrNameLst>
                                          <p:attrName>ppt_x</p:attrName>
                                        </p:attrNameLst>
                                      </p:cBhvr>
                                      <p:tavLst>
                                        <p:tav tm="0">
                                          <p:val>
                                            <p:strVal val="#ppt_x"/>
                                          </p:val>
                                        </p:tav>
                                        <p:tav tm="100000">
                                          <p:val>
                                            <p:strVal val="#ppt_x"/>
                                          </p:val>
                                        </p:tav>
                                      </p:tavLst>
                                    </p:anim>
                                    <p:anim calcmode="lin" valueType="num">
                                      <p:cBhvr additive="base">
                                        <p:cTn id="80" dur="500" fill="hold"/>
                                        <p:tgtEl>
                                          <p:spTgt spid="29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298"/>
                                        </p:tgtEl>
                                        <p:attrNameLst>
                                          <p:attrName>style.visibility</p:attrName>
                                        </p:attrNameLst>
                                      </p:cBhvr>
                                      <p:to>
                                        <p:strVal val="visible"/>
                                      </p:to>
                                    </p:set>
                                    <p:anim calcmode="lin" valueType="num">
                                      <p:cBhvr additive="base">
                                        <p:cTn id="83" dur="500" fill="hold"/>
                                        <p:tgtEl>
                                          <p:spTgt spid="298"/>
                                        </p:tgtEl>
                                        <p:attrNameLst>
                                          <p:attrName>ppt_x</p:attrName>
                                        </p:attrNameLst>
                                      </p:cBhvr>
                                      <p:tavLst>
                                        <p:tav tm="0">
                                          <p:val>
                                            <p:strVal val="#ppt_x"/>
                                          </p:val>
                                        </p:tav>
                                        <p:tav tm="100000">
                                          <p:val>
                                            <p:strVal val="#ppt_x"/>
                                          </p:val>
                                        </p:tav>
                                      </p:tavLst>
                                    </p:anim>
                                    <p:anim calcmode="lin" valueType="num">
                                      <p:cBhvr additive="base">
                                        <p:cTn id="84" dur="500" fill="hold"/>
                                        <p:tgtEl>
                                          <p:spTgt spid="298"/>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299"/>
                                        </p:tgtEl>
                                        <p:attrNameLst>
                                          <p:attrName>style.visibility</p:attrName>
                                        </p:attrNameLst>
                                      </p:cBhvr>
                                      <p:to>
                                        <p:strVal val="visible"/>
                                      </p:to>
                                    </p:set>
                                    <p:anim calcmode="lin" valueType="num">
                                      <p:cBhvr additive="base">
                                        <p:cTn id="87" dur="500" fill="hold"/>
                                        <p:tgtEl>
                                          <p:spTgt spid="299"/>
                                        </p:tgtEl>
                                        <p:attrNameLst>
                                          <p:attrName>ppt_x</p:attrName>
                                        </p:attrNameLst>
                                      </p:cBhvr>
                                      <p:tavLst>
                                        <p:tav tm="0">
                                          <p:val>
                                            <p:strVal val="#ppt_x"/>
                                          </p:val>
                                        </p:tav>
                                        <p:tav tm="100000">
                                          <p:val>
                                            <p:strVal val="#ppt_x"/>
                                          </p:val>
                                        </p:tav>
                                      </p:tavLst>
                                    </p:anim>
                                    <p:anim calcmode="lin" valueType="num">
                                      <p:cBhvr additive="base">
                                        <p:cTn id="88" dur="500" fill="hold"/>
                                        <p:tgtEl>
                                          <p:spTgt spid="299"/>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00"/>
                                        </p:tgtEl>
                                        <p:attrNameLst>
                                          <p:attrName>style.visibility</p:attrName>
                                        </p:attrNameLst>
                                      </p:cBhvr>
                                      <p:to>
                                        <p:strVal val="visible"/>
                                      </p:to>
                                    </p:set>
                                    <p:anim calcmode="lin" valueType="num">
                                      <p:cBhvr additive="base">
                                        <p:cTn id="91" dur="500" fill="hold"/>
                                        <p:tgtEl>
                                          <p:spTgt spid="300"/>
                                        </p:tgtEl>
                                        <p:attrNameLst>
                                          <p:attrName>ppt_x</p:attrName>
                                        </p:attrNameLst>
                                      </p:cBhvr>
                                      <p:tavLst>
                                        <p:tav tm="0">
                                          <p:val>
                                            <p:strVal val="#ppt_x"/>
                                          </p:val>
                                        </p:tav>
                                        <p:tav tm="100000">
                                          <p:val>
                                            <p:strVal val="#ppt_x"/>
                                          </p:val>
                                        </p:tav>
                                      </p:tavLst>
                                    </p:anim>
                                    <p:anim calcmode="lin" valueType="num">
                                      <p:cBhvr additive="base">
                                        <p:cTn id="92" dur="500" fill="hold"/>
                                        <p:tgtEl>
                                          <p:spTgt spid="30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01"/>
                                        </p:tgtEl>
                                        <p:attrNameLst>
                                          <p:attrName>style.visibility</p:attrName>
                                        </p:attrNameLst>
                                      </p:cBhvr>
                                      <p:to>
                                        <p:strVal val="visible"/>
                                      </p:to>
                                    </p:set>
                                    <p:anim calcmode="lin" valueType="num">
                                      <p:cBhvr additive="base">
                                        <p:cTn id="95" dur="500" fill="hold"/>
                                        <p:tgtEl>
                                          <p:spTgt spid="301"/>
                                        </p:tgtEl>
                                        <p:attrNameLst>
                                          <p:attrName>ppt_x</p:attrName>
                                        </p:attrNameLst>
                                      </p:cBhvr>
                                      <p:tavLst>
                                        <p:tav tm="0">
                                          <p:val>
                                            <p:strVal val="#ppt_x"/>
                                          </p:val>
                                        </p:tav>
                                        <p:tav tm="100000">
                                          <p:val>
                                            <p:strVal val="#ppt_x"/>
                                          </p:val>
                                        </p:tav>
                                      </p:tavLst>
                                    </p:anim>
                                    <p:anim calcmode="lin" valueType="num">
                                      <p:cBhvr additive="base">
                                        <p:cTn id="96" dur="500" fill="hold"/>
                                        <p:tgtEl>
                                          <p:spTgt spid="301"/>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02"/>
                                        </p:tgtEl>
                                        <p:attrNameLst>
                                          <p:attrName>style.visibility</p:attrName>
                                        </p:attrNameLst>
                                      </p:cBhvr>
                                      <p:to>
                                        <p:strVal val="visible"/>
                                      </p:to>
                                    </p:set>
                                    <p:anim calcmode="lin" valueType="num">
                                      <p:cBhvr additive="base">
                                        <p:cTn id="99" dur="500" fill="hold"/>
                                        <p:tgtEl>
                                          <p:spTgt spid="302"/>
                                        </p:tgtEl>
                                        <p:attrNameLst>
                                          <p:attrName>ppt_x</p:attrName>
                                        </p:attrNameLst>
                                      </p:cBhvr>
                                      <p:tavLst>
                                        <p:tav tm="0">
                                          <p:val>
                                            <p:strVal val="#ppt_x"/>
                                          </p:val>
                                        </p:tav>
                                        <p:tav tm="100000">
                                          <p:val>
                                            <p:strVal val="#ppt_x"/>
                                          </p:val>
                                        </p:tav>
                                      </p:tavLst>
                                    </p:anim>
                                    <p:anim calcmode="lin" valueType="num">
                                      <p:cBhvr additive="base">
                                        <p:cTn id="100" dur="500" fill="hold"/>
                                        <p:tgtEl>
                                          <p:spTgt spid="302"/>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303"/>
                                        </p:tgtEl>
                                        <p:attrNameLst>
                                          <p:attrName>style.visibility</p:attrName>
                                        </p:attrNameLst>
                                      </p:cBhvr>
                                      <p:to>
                                        <p:strVal val="visible"/>
                                      </p:to>
                                    </p:set>
                                    <p:anim calcmode="lin" valueType="num">
                                      <p:cBhvr additive="base">
                                        <p:cTn id="103" dur="500" fill="hold"/>
                                        <p:tgtEl>
                                          <p:spTgt spid="303"/>
                                        </p:tgtEl>
                                        <p:attrNameLst>
                                          <p:attrName>ppt_x</p:attrName>
                                        </p:attrNameLst>
                                      </p:cBhvr>
                                      <p:tavLst>
                                        <p:tav tm="0">
                                          <p:val>
                                            <p:strVal val="#ppt_x"/>
                                          </p:val>
                                        </p:tav>
                                        <p:tav tm="100000">
                                          <p:val>
                                            <p:strVal val="#ppt_x"/>
                                          </p:val>
                                        </p:tav>
                                      </p:tavLst>
                                    </p:anim>
                                    <p:anim calcmode="lin" valueType="num">
                                      <p:cBhvr additive="base">
                                        <p:cTn id="104" dur="500" fill="hold"/>
                                        <p:tgtEl>
                                          <p:spTgt spid="303"/>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04"/>
                                        </p:tgtEl>
                                        <p:attrNameLst>
                                          <p:attrName>style.visibility</p:attrName>
                                        </p:attrNameLst>
                                      </p:cBhvr>
                                      <p:to>
                                        <p:strVal val="visible"/>
                                      </p:to>
                                    </p:set>
                                    <p:anim calcmode="lin" valueType="num">
                                      <p:cBhvr additive="base">
                                        <p:cTn id="107" dur="500" fill="hold"/>
                                        <p:tgtEl>
                                          <p:spTgt spid="304"/>
                                        </p:tgtEl>
                                        <p:attrNameLst>
                                          <p:attrName>ppt_x</p:attrName>
                                        </p:attrNameLst>
                                      </p:cBhvr>
                                      <p:tavLst>
                                        <p:tav tm="0">
                                          <p:val>
                                            <p:strVal val="#ppt_x"/>
                                          </p:val>
                                        </p:tav>
                                        <p:tav tm="100000">
                                          <p:val>
                                            <p:strVal val="#ppt_x"/>
                                          </p:val>
                                        </p:tav>
                                      </p:tavLst>
                                    </p:anim>
                                    <p:anim calcmode="lin" valueType="num">
                                      <p:cBhvr additive="base">
                                        <p:cTn id="108" dur="500" fill="hold"/>
                                        <p:tgtEl>
                                          <p:spTgt spid="304"/>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nodeType="clickEffect">
                                  <p:stCondLst>
                                    <p:cond delay="0"/>
                                  </p:stCondLst>
                                  <p:childTnLst>
                                    <p:set>
                                      <p:cBhvr>
                                        <p:cTn id="112" dur="1" fill="hold">
                                          <p:stCondLst>
                                            <p:cond delay="0"/>
                                          </p:stCondLst>
                                        </p:cTn>
                                        <p:tgtEl>
                                          <p:spTgt spid="305"/>
                                        </p:tgtEl>
                                        <p:attrNameLst>
                                          <p:attrName>style.visibility</p:attrName>
                                        </p:attrNameLst>
                                      </p:cBhvr>
                                      <p:to>
                                        <p:strVal val="visible"/>
                                      </p:to>
                                    </p:set>
                                    <p:animEffect transition="in" filter="wipe(down)">
                                      <p:cBhvr>
                                        <p:cTn id="113" dur="500"/>
                                        <p:tgtEl>
                                          <p:spTgt spid="305"/>
                                        </p:tgtEl>
                                      </p:cBhvr>
                                    </p:animEffect>
                                  </p:childTnLst>
                                </p:cTn>
                              </p:par>
                            </p:childTnLst>
                          </p:cTn>
                        </p:par>
                        <p:par>
                          <p:cTn id="114" fill="hold">
                            <p:stCondLst>
                              <p:cond delay="500"/>
                            </p:stCondLst>
                            <p:childTnLst>
                              <p:par>
                                <p:cTn id="115" presetID="14" presetClass="entr" presetSubtype="10" fill="hold" nodeType="afterEffect">
                                  <p:stCondLst>
                                    <p:cond delay="0"/>
                                  </p:stCondLst>
                                  <p:childTnLst>
                                    <p:set>
                                      <p:cBhvr>
                                        <p:cTn id="116" dur="1" fill="hold">
                                          <p:stCondLst>
                                            <p:cond delay="0"/>
                                          </p:stCondLst>
                                        </p:cTn>
                                        <p:tgtEl>
                                          <p:spTgt spid="306"/>
                                        </p:tgtEl>
                                        <p:attrNameLst>
                                          <p:attrName>style.visibility</p:attrName>
                                        </p:attrNameLst>
                                      </p:cBhvr>
                                      <p:to>
                                        <p:strVal val="visible"/>
                                      </p:to>
                                    </p:set>
                                    <p:animEffect transition="in" filter="randombar(horizontal)">
                                      <p:cBhvr>
                                        <p:cTn id="117" dur="500"/>
                                        <p:tgtEl>
                                          <p:spTgt spid="306"/>
                                        </p:tgtEl>
                                      </p:cBhvr>
                                    </p:animEffect>
                                  </p:childTnLst>
                                </p:cTn>
                              </p:par>
                              <p:par>
                                <p:cTn id="118" presetID="22" presetClass="entr" presetSubtype="2" fill="hold" grpId="0" nodeType="withEffect">
                                  <p:stCondLst>
                                    <p:cond delay="0"/>
                                  </p:stCondLst>
                                  <p:childTnLst>
                                    <p:set>
                                      <p:cBhvr>
                                        <p:cTn id="119" dur="1" fill="hold">
                                          <p:stCondLst>
                                            <p:cond delay="0"/>
                                          </p:stCondLst>
                                        </p:cTn>
                                        <p:tgtEl>
                                          <p:spTgt spid="128"/>
                                        </p:tgtEl>
                                        <p:attrNameLst>
                                          <p:attrName>style.visibility</p:attrName>
                                        </p:attrNameLst>
                                      </p:cBhvr>
                                      <p:to>
                                        <p:strVal val="visible"/>
                                      </p:to>
                                    </p:set>
                                    <p:animEffect transition="in" filter="wipe(right)">
                                      <p:cBhvr>
                                        <p:cTn id="120"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animBg="1"/>
      <p:bldP spid="269" grpId="0" animBg="1"/>
      <p:bldP spid="270" grpId="0" animBg="1"/>
      <p:bldP spid="274" grpId="0" animBg="1"/>
      <p:bldP spid="292" grpId="0" animBg="1"/>
      <p:bldP spid="293" grpId="0" animBg="1"/>
      <p:bldP spid="294" grpId="0" animBg="1"/>
      <p:bldP spid="295" grpId="0" animBg="1"/>
      <p:bldP spid="300" grpId="0" animBg="1"/>
      <p:bldP spid="302" grpId="0" animBg="1"/>
      <p:bldP spid="304" grpId="0" animBg="1"/>
      <p:bldP spid="1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Box 5"/>
          <p:cNvSpPr txBox="1">
            <a:spLocks noChangeArrowheads="1"/>
          </p:cNvSpPr>
          <p:nvPr/>
        </p:nvSpPr>
        <p:spPr bwMode="auto">
          <a:xfrm>
            <a:off x="1254125" y="260350"/>
            <a:ext cx="1246188" cy="646113"/>
          </a:xfrm>
          <a:prstGeom prst="rect">
            <a:avLst/>
          </a:prstGeom>
          <a:noFill/>
          <a:ln w="9525">
            <a:noFill/>
            <a:miter lim="800000"/>
            <a:headEnd/>
            <a:tailEnd/>
          </a:ln>
        </p:spPr>
        <p:txBody>
          <a:bodyPr wrap="none">
            <a:spAutoFit/>
          </a:bodyPr>
          <a:lstStyle/>
          <a:p>
            <a:r>
              <a:rPr lang="zh-CN" altLang="en-US" sz="3600" b="1">
                <a:solidFill>
                  <a:schemeClr val="bg1"/>
                </a:solidFill>
                <a:latin typeface="微软雅黑" pitchFamily="34" charset="-122"/>
                <a:ea typeface="微软雅黑" pitchFamily="34" charset="-122"/>
              </a:rPr>
              <a:t>目 录</a:t>
            </a:r>
            <a:endParaRPr lang="zh-CN" altLang="en-US" sz="3200" b="1">
              <a:solidFill>
                <a:schemeClr val="bg1"/>
              </a:solidFill>
              <a:latin typeface="微软雅黑" pitchFamily="34" charset="-122"/>
              <a:ea typeface="微软雅黑" pitchFamily="34" charset="-122"/>
            </a:endParaRPr>
          </a:p>
        </p:txBody>
      </p:sp>
      <p:grpSp>
        <p:nvGrpSpPr>
          <p:cNvPr id="32770" name="Group 16"/>
          <p:cNvGrpSpPr>
            <a:grpSpLocks/>
          </p:cNvGrpSpPr>
          <p:nvPr/>
        </p:nvGrpSpPr>
        <p:grpSpPr bwMode="auto">
          <a:xfrm>
            <a:off x="1526301" y="1320800"/>
            <a:ext cx="792162" cy="792163"/>
            <a:chOff x="476" y="981"/>
            <a:chExt cx="499" cy="499"/>
          </a:xfrm>
        </p:grpSpPr>
        <p:sp>
          <p:nvSpPr>
            <p:cNvPr id="32787" name="AutoShape 17"/>
            <p:cNvSpPr>
              <a:spLocks noChangeArrowheads="1"/>
            </p:cNvSpPr>
            <p:nvPr/>
          </p:nvSpPr>
          <p:spPr bwMode="auto">
            <a:xfrm>
              <a:off x="476" y="981"/>
              <a:ext cx="499" cy="499"/>
            </a:xfrm>
            <a:prstGeom prst="roundRect">
              <a:avLst>
                <a:gd name="adj" fmla="val 13028"/>
              </a:avLst>
            </a:prstGeom>
            <a:solidFill>
              <a:srgbClr val="0070C0"/>
            </a:solidFill>
            <a:ln w="9525" algn="ctr">
              <a:solidFill>
                <a:schemeClr val="tx1"/>
              </a:solidFill>
              <a:round/>
              <a:headEnd/>
              <a:tailEnd/>
            </a:ln>
          </p:spPr>
          <p:txBody>
            <a:bodyPr wrap="none" anchor="ctr"/>
            <a:lstStyle/>
            <a:p>
              <a:pPr algn="ctr"/>
              <a:endParaRPr lang="zh-CN" altLang="en-US" b="1" i="1">
                <a:latin typeface="Arial" charset="0"/>
                <a:ea typeface="华文细黑" pitchFamily="2" charset="-122"/>
              </a:endParaRPr>
            </a:p>
          </p:txBody>
        </p:sp>
        <p:sp>
          <p:nvSpPr>
            <p:cNvPr id="32788" name="WordArt 18"/>
            <p:cNvSpPr>
              <a:spLocks noChangeArrowheads="1" noChangeShapeType="1" noTextEdit="1"/>
            </p:cNvSpPr>
            <p:nvPr/>
          </p:nvSpPr>
          <p:spPr bwMode="auto">
            <a:xfrm>
              <a:off x="636" y="1116"/>
              <a:ext cx="135" cy="228"/>
            </a:xfrm>
            <a:prstGeom prst="rect">
              <a:avLst/>
            </a:prstGeom>
          </p:spPr>
          <p:txBody>
            <a:bodyPr wrap="none" fromWordArt="1">
              <a:prstTxWarp prst="textPlain">
                <a:avLst>
                  <a:gd name="adj" fmla="val 50000"/>
                </a:avLst>
              </a:prstTxWarp>
            </a:bodyPr>
            <a:lstStyle/>
            <a:p>
              <a:pPr algn="ctr"/>
              <a:r>
                <a:rPr lang="en-US" altLang="zh-CN" sz="1400" kern="10" spc="-70" dirty="0">
                  <a:ln w="9525">
                    <a:noFill/>
                    <a:round/>
                    <a:headEnd/>
                    <a:tailEnd/>
                  </a:ln>
                  <a:solidFill>
                    <a:schemeClr val="bg1"/>
                  </a:solidFill>
                  <a:latin typeface="Arial Black"/>
                </a:rPr>
                <a:t>1</a:t>
              </a:r>
              <a:endParaRPr lang="zh-CN" altLang="en-US" sz="1400" kern="10" spc="-70" dirty="0">
                <a:ln w="9525">
                  <a:noFill/>
                  <a:round/>
                  <a:headEnd/>
                  <a:tailEnd/>
                </a:ln>
                <a:solidFill>
                  <a:schemeClr val="bg1"/>
                </a:solidFill>
                <a:latin typeface="Arial Black"/>
              </a:endParaRPr>
            </a:p>
          </p:txBody>
        </p:sp>
      </p:grpSp>
      <p:grpSp>
        <p:nvGrpSpPr>
          <p:cNvPr id="32771" name="Group 16"/>
          <p:cNvGrpSpPr>
            <a:grpSpLocks/>
          </p:cNvGrpSpPr>
          <p:nvPr/>
        </p:nvGrpSpPr>
        <p:grpSpPr bwMode="auto">
          <a:xfrm>
            <a:off x="1526301" y="2238375"/>
            <a:ext cx="792162" cy="792163"/>
            <a:chOff x="476" y="981"/>
            <a:chExt cx="499" cy="499"/>
          </a:xfrm>
        </p:grpSpPr>
        <p:sp>
          <p:nvSpPr>
            <p:cNvPr id="32784" name="AutoShape 17"/>
            <p:cNvSpPr>
              <a:spLocks noChangeArrowheads="1"/>
            </p:cNvSpPr>
            <p:nvPr/>
          </p:nvSpPr>
          <p:spPr bwMode="auto">
            <a:xfrm>
              <a:off x="476" y="981"/>
              <a:ext cx="499" cy="499"/>
            </a:xfrm>
            <a:prstGeom prst="roundRect">
              <a:avLst>
                <a:gd name="adj" fmla="val 13028"/>
              </a:avLst>
            </a:prstGeom>
            <a:solidFill>
              <a:srgbClr val="0070C0"/>
            </a:solidFill>
            <a:ln w="9525" algn="ctr">
              <a:solidFill>
                <a:schemeClr val="tx1"/>
              </a:solidFill>
              <a:round/>
              <a:headEnd/>
              <a:tailEnd/>
            </a:ln>
          </p:spPr>
          <p:txBody>
            <a:bodyPr wrap="none" anchor="ctr"/>
            <a:lstStyle/>
            <a:p>
              <a:pPr algn="ctr"/>
              <a:endParaRPr lang="zh-CN" altLang="en-US" b="1" i="1">
                <a:latin typeface="Arial" charset="0"/>
                <a:ea typeface="华文细黑" pitchFamily="2" charset="-122"/>
              </a:endParaRPr>
            </a:p>
          </p:txBody>
        </p:sp>
        <p:sp>
          <p:nvSpPr>
            <p:cNvPr id="32785" name="WordArt 18"/>
            <p:cNvSpPr>
              <a:spLocks noChangeArrowheads="1" noChangeShapeType="1" noTextEdit="1"/>
            </p:cNvSpPr>
            <p:nvPr/>
          </p:nvSpPr>
          <p:spPr bwMode="auto">
            <a:xfrm>
              <a:off x="636" y="1116"/>
              <a:ext cx="135" cy="228"/>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chemeClr val="bg1"/>
                  </a:solidFill>
                  <a:latin typeface="Arial Black"/>
                </a:rPr>
                <a:t>2</a:t>
              </a:r>
              <a:endParaRPr lang="zh-CN" altLang="en-US" sz="1400" kern="10" spc="-70">
                <a:ln w="9525">
                  <a:noFill/>
                  <a:round/>
                  <a:headEnd/>
                  <a:tailEnd/>
                </a:ln>
                <a:solidFill>
                  <a:schemeClr val="bg1"/>
                </a:solidFill>
                <a:latin typeface="Arial Black"/>
              </a:endParaRPr>
            </a:p>
          </p:txBody>
        </p:sp>
        <p:sp>
          <p:nvSpPr>
            <p:cNvPr id="65" name="AutoShape 19"/>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a:noFill/>
            </a:ln>
            <a:effectLst/>
            <a:extLst/>
          </p:spPr>
          <p:txBody>
            <a:bodyPr wrap="none" anchor="ctr"/>
            <a:lstStyle/>
            <a:p>
              <a:pPr algn="ctr">
                <a:defRPr/>
              </a:pPr>
              <a:endParaRPr lang="zh-CN" altLang="en-US"/>
            </a:p>
          </p:txBody>
        </p:sp>
      </p:grpSp>
      <p:grpSp>
        <p:nvGrpSpPr>
          <p:cNvPr id="32772" name="Group 16"/>
          <p:cNvGrpSpPr>
            <a:grpSpLocks/>
          </p:cNvGrpSpPr>
          <p:nvPr/>
        </p:nvGrpSpPr>
        <p:grpSpPr bwMode="auto">
          <a:xfrm>
            <a:off x="1526301" y="3157538"/>
            <a:ext cx="792162" cy="792162"/>
            <a:chOff x="476" y="981"/>
            <a:chExt cx="499" cy="499"/>
          </a:xfrm>
        </p:grpSpPr>
        <p:sp>
          <p:nvSpPr>
            <p:cNvPr id="32781" name="AutoShape 17"/>
            <p:cNvSpPr>
              <a:spLocks noChangeArrowheads="1"/>
            </p:cNvSpPr>
            <p:nvPr/>
          </p:nvSpPr>
          <p:spPr bwMode="auto">
            <a:xfrm>
              <a:off x="476" y="981"/>
              <a:ext cx="499" cy="499"/>
            </a:xfrm>
            <a:prstGeom prst="roundRect">
              <a:avLst>
                <a:gd name="adj" fmla="val 13028"/>
              </a:avLst>
            </a:prstGeom>
            <a:solidFill>
              <a:srgbClr val="0070C0"/>
            </a:solidFill>
            <a:ln w="9525" algn="ctr">
              <a:solidFill>
                <a:schemeClr val="tx1"/>
              </a:solidFill>
              <a:round/>
              <a:headEnd/>
              <a:tailEnd/>
            </a:ln>
          </p:spPr>
          <p:txBody>
            <a:bodyPr wrap="none" anchor="ctr"/>
            <a:lstStyle/>
            <a:p>
              <a:pPr algn="ctr"/>
              <a:endParaRPr lang="zh-CN" altLang="en-US" b="1" i="1">
                <a:latin typeface="Arial" charset="0"/>
                <a:ea typeface="华文细黑" pitchFamily="2" charset="-122"/>
              </a:endParaRPr>
            </a:p>
          </p:txBody>
        </p:sp>
        <p:sp>
          <p:nvSpPr>
            <p:cNvPr id="32782" name="WordArt 18"/>
            <p:cNvSpPr>
              <a:spLocks noChangeArrowheads="1" noChangeShapeType="1" noTextEdit="1"/>
            </p:cNvSpPr>
            <p:nvPr/>
          </p:nvSpPr>
          <p:spPr bwMode="auto">
            <a:xfrm>
              <a:off x="636" y="1116"/>
              <a:ext cx="135" cy="228"/>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chemeClr val="bg1"/>
                  </a:solidFill>
                  <a:latin typeface="Arial Black"/>
                </a:rPr>
                <a:t>3</a:t>
              </a:r>
              <a:endParaRPr lang="zh-CN" altLang="en-US" sz="1400" kern="10" spc="-70">
                <a:ln w="9525">
                  <a:noFill/>
                  <a:round/>
                  <a:headEnd/>
                  <a:tailEnd/>
                </a:ln>
                <a:solidFill>
                  <a:schemeClr val="bg1"/>
                </a:solidFill>
                <a:latin typeface="Arial Black"/>
              </a:endParaRPr>
            </a:p>
          </p:txBody>
        </p:sp>
        <p:sp>
          <p:nvSpPr>
            <p:cNvPr id="73" name="AutoShape 19"/>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a:noFill/>
            </a:ln>
            <a:effectLst/>
            <a:extLst/>
          </p:spPr>
          <p:txBody>
            <a:bodyPr wrap="none" anchor="ctr"/>
            <a:lstStyle/>
            <a:p>
              <a:pPr algn="ctr">
                <a:defRPr/>
              </a:pPr>
              <a:endParaRPr lang="zh-CN" altLang="en-US"/>
            </a:p>
          </p:txBody>
        </p:sp>
      </p:grpSp>
      <p:grpSp>
        <p:nvGrpSpPr>
          <p:cNvPr id="32773" name="Group 16"/>
          <p:cNvGrpSpPr>
            <a:grpSpLocks/>
          </p:cNvGrpSpPr>
          <p:nvPr/>
        </p:nvGrpSpPr>
        <p:grpSpPr bwMode="auto">
          <a:xfrm>
            <a:off x="1526301" y="4075113"/>
            <a:ext cx="792162" cy="792162"/>
            <a:chOff x="476" y="981"/>
            <a:chExt cx="499" cy="499"/>
          </a:xfrm>
        </p:grpSpPr>
        <p:sp>
          <p:nvSpPr>
            <p:cNvPr id="32778" name="AutoShape 17"/>
            <p:cNvSpPr>
              <a:spLocks noChangeArrowheads="1"/>
            </p:cNvSpPr>
            <p:nvPr/>
          </p:nvSpPr>
          <p:spPr bwMode="auto">
            <a:xfrm>
              <a:off x="476" y="981"/>
              <a:ext cx="499" cy="499"/>
            </a:xfrm>
            <a:prstGeom prst="roundRect">
              <a:avLst>
                <a:gd name="adj" fmla="val 13028"/>
              </a:avLst>
            </a:prstGeom>
            <a:solidFill>
              <a:srgbClr val="0070C0"/>
            </a:solidFill>
            <a:ln w="9525" algn="ctr">
              <a:solidFill>
                <a:schemeClr val="tx1"/>
              </a:solidFill>
              <a:round/>
              <a:headEnd/>
              <a:tailEnd/>
            </a:ln>
          </p:spPr>
          <p:txBody>
            <a:bodyPr wrap="none" anchor="ctr"/>
            <a:lstStyle/>
            <a:p>
              <a:pPr algn="ctr"/>
              <a:endParaRPr lang="zh-CN" altLang="en-US" b="1" i="1">
                <a:latin typeface="Arial" charset="0"/>
                <a:ea typeface="华文细黑" pitchFamily="2" charset="-122"/>
              </a:endParaRPr>
            </a:p>
          </p:txBody>
        </p:sp>
        <p:sp>
          <p:nvSpPr>
            <p:cNvPr id="32779" name="WordArt 18"/>
            <p:cNvSpPr>
              <a:spLocks noChangeArrowheads="1" noChangeShapeType="1" noTextEdit="1"/>
            </p:cNvSpPr>
            <p:nvPr/>
          </p:nvSpPr>
          <p:spPr bwMode="auto">
            <a:xfrm>
              <a:off x="636" y="1116"/>
              <a:ext cx="135" cy="228"/>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chemeClr val="bg1"/>
                  </a:solidFill>
                  <a:latin typeface="Arial Black"/>
                </a:rPr>
                <a:t>4</a:t>
              </a:r>
              <a:endParaRPr lang="zh-CN" altLang="en-US" sz="1400" kern="10" spc="-70">
                <a:ln w="9525">
                  <a:noFill/>
                  <a:round/>
                  <a:headEnd/>
                  <a:tailEnd/>
                </a:ln>
                <a:solidFill>
                  <a:schemeClr val="bg1"/>
                </a:solidFill>
                <a:latin typeface="Arial Black"/>
              </a:endParaRPr>
            </a:p>
          </p:txBody>
        </p:sp>
        <p:sp>
          <p:nvSpPr>
            <p:cNvPr id="81" name="AutoShape 19"/>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a:noFill/>
            </a:ln>
            <a:effectLst/>
            <a:extLst/>
          </p:spPr>
          <p:txBody>
            <a:bodyPr wrap="none" anchor="ctr"/>
            <a:lstStyle/>
            <a:p>
              <a:pPr algn="ctr">
                <a:defRPr/>
              </a:pPr>
              <a:endParaRPr lang="zh-CN" altLang="en-US"/>
            </a:p>
          </p:txBody>
        </p:sp>
      </p:grpSp>
      <p:sp>
        <p:nvSpPr>
          <p:cNvPr id="5" name="矩形 4"/>
          <p:cNvSpPr/>
          <p:nvPr/>
        </p:nvSpPr>
        <p:spPr>
          <a:xfrm>
            <a:off x="2656601" y="1338263"/>
            <a:ext cx="5113337" cy="7556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a:solidFill>
                  <a:schemeClr val="tx1"/>
                </a:solidFill>
                <a:latin typeface="微软雅黑" pitchFamily="34" charset="-122"/>
                <a:ea typeface="微软雅黑" pitchFamily="34" charset="-122"/>
              </a:rPr>
              <a:t>选题</a:t>
            </a:r>
            <a:r>
              <a:rPr lang="zh-CN" altLang="en-US" sz="2800" dirty="0" smtClean="0">
                <a:solidFill>
                  <a:schemeClr val="tx1"/>
                </a:solidFill>
                <a:latin typeface="微软雅黑" pitchFamily="34" charset="-122"/>
                <a:ea typeface="微软雅黑" pitchFamily="34" charset="-122"/>
              </a:rPr>
              <a:t>背景及意义</a:t>
            </a:r>
            <a:endParaRPr lang="zh-CN" altLang="en-US" sz="2800" dirty="0">
              <a:solidFill>
                <a:schemeClr val="tx1"/>
              </a:solidFill>
              <a:latin typeface="微软雅黑" pitchFamily="34" charset="-122"/>
              <a:ea typeface="微软雅黑" pitchFamily="34" charset="-122"/>
            </a:endParaRPr>
          </a:p>
        </p:txBody>
      </p:sp>
      <p:sp>
        <p:nvSpPr>
          <p:cNvPr id="94" name="矩形 93"/>
          <p:cNvSpPr/>
          <p:nvPr/>
        </p:nvSpPr>
        <p:spPr>
          <a:xfrm>
            <a:off x="2656601" y="2260600"/>
            <a:ext cx="5113337" cy="755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800" dirty="0" smtClean="0">
                <a:solidFill>
                  <a:schemeClr val="tx1"/>
                </a:solidFill>
                <a:latin typeface="微软雅黑" pitchFamily="34" charset="-122"/>
                <a:ea typeface="微软雅黑" pitchFamily="34" charset="-122"/>
              </a:rPr>
              <a:t>MR-DAIC</a:t>
            </a:r>
            <a:r>
              <a:rPr lang="zh-CN" altLang="en-US" sz="2800" dirty="0" smtClean="0">
                <a:solidFill>
                  <a:schemeClr val="tx1"/>
                </a:solidFill>
                <a:latin typeface="微软雅黑" pitchFamily="34" charset="-122"/>
                <a:ea typeface="微软雅黑" pitchFamily="34" charset="-122"/>
              </a:rPr>
              <a:t>模型及系统实现</a:t>
            </a:r>
            <a:endParaRPr lang="zh-CN" altLang="en-US" sz="2800" dirty="0">
              <a:solidFill>
                <a:schemeClr val="tx1"/>
              </a:solidFill>
              <a:latin typeface="微软雅黑" pitchFamily="34" charset="-122"/>
              <a:ea typeface="微软雅黑" pitchFamily="34" charset="-122"/>
            </a:endParaRPr>
          </a:p>
        </p:txBody>
      </p:sp>
      <p:sp>
        <p:nvSpPr>
          <p:cNvPr id="95" name="矩形 94"/>
          <p:cNvSpPr/>
          <p:nvPr/>
        </p:nvSpPr>
        <p:spPr>
          <a:xfrm>
            <a:off x="2656601" y="3184525"/>
            <a:ext cx="5113337" cy="755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smtClean="0">
                <a:solidFill>
                  <a:schemeClr val="tx1"/>
                </a:solidFill>
                <a:latin typeface="微软雅黑" pitchFamily="34" charset="-122"/>
                <a:ea typeface="微软雅黑" pitchFamily="34" charset="-122"/>
              </a:rPr>
              <a:t>图划分方法研究</a:t>
            </a:r>
            <a:endParaRPr lang="zh-CN" altLang="en-US" sz="2800" dirty="0">
              <a:solidFill>
                <a:schemeClr val="tx1"/>
              </a:solidFill>
              <a:latin typeface="微软雅黑" pitchFamily="34" charset="-122"/>
              <a:ea typeface="微软雅黑" pitchFamily="34" charset="-122"/>
            </a:endParaRPr>
          </a:p>
        </p:txBody>
      </p:sp>
      <p:sp>
        <p:nvSpPr>
          <p:cNvPr id="96" name="矩形 95"/>
          <p:cNvSpPr/>
          <p:nvPr/>
        </p:nvSpPr>
        <p:spPr>
          <a:xfrm>
            <a:off x="2656601" y="4106863"/>
            <a:ext cx="5113337" cy="75565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smtClean="0">
                <a:solidFill>
                  <a:schemeClr val="tx1"/>
                </a:solidFill>
                <a:latin typeface="微软雅黑" pitchFamily="34" charset="-122"/>
                <a:ea typeface="微软雅黑" pitchFamily="34" charset="-122"/>
              </a:rPr>
              <a:t>实验分析</a:t>
            </a:r>
            <a:endParaRPr lang="zh-CN" altLang="en-US" sz="2800" dirty="0">
              <a:solidFill>
                <a:schemeClr val="tx1"/>
              </a:solidFill>
              <a:latin typeface="微软雅黑" pitchFamily="34" charset="-122"/>
              <a:ea typeface="微软雅黑" pitchFamily="34" charset="-122"/>
            </a:endParaRPr>
          </a:p>
        </p:txBody>
      </p:sp>
      <p:grpSp>
        <p:nvGrpSpPr>
          <p:cNvPr id="23" name="Group 16"/>
          <p:cNvGrpSpPr>
            <a:grpSpLocks/>
          </p:cNvGrpSpPr>
          <p:nvPr/>
        </p:nvGrpSpPr>
        <p:grpSpPr bwMode="auto">
          <a:xfrm>
            <a:off x="1526300" y="4977844"/>
            <a:ext cx="792162" cy="792162"/>
            <a:chOff x="476" y="981"/>
            <a:chExt cx="499" cy="499"/>
          </a:xfrm>
        </p:grpSpPr>
        <p:sp>
          <p:nvSpPr>
            <p:cNvPr id="24" name="AutoShape 17"/>
            <p:cNvSpPr>
              <a:spLocks noChangeArrowheads="1"/>
            </p:cNvSpPr>
            <p:nvPr/>
          </p:nvSpPr>
          <p:spPr bwMode="auto">
            <a:xfrm>
              <a:off x="476" y="981"/>
              <a:ext cx="499" cy="499"/>
            </a:xfrm>
            <a:prstGeom prst="roundRect">
              <a:avLst>
                <a:gd name="adj" fmla="val 13028"/>
              </a:avLst>
            </a:prstGeom>
            <a:solidFill>
              <a:srgbClr val="0070C0"/>
            </a:solidFill>
            <a:ln w="9525" algn="ctr">
              <a:solidFill>
                <a:schemeClr val="tx1"/>
              </a:solidFill>
              <a:round/>
              <a:headEnd/>
              <a:tailEnd/>
            </a:ln>
          </p:spPr>
          <p:txBody>
            <a:bodyPr wrap="none" anchor="ctr"/>
            <a:lstStyle/>
            <a:p>
              <a:pPr algn="ctr"/>
              <a:endParaRPr lang="zh-CN" altLang="en-US" b="1" i="1">
                <a:latin typeface="Arial" charset="0"/>
                <a:ea typeface="华文细黑" pitchFamily="2" charset="-122"/>
              </a:endParaRPr>
            </a:p>
          </p:txBody>
        </p:sp>
        <p:sp>
          <p:nvSpPr>
            <p:cNvPr id="25" name="WordArt 18"/>
            <p:cNvSpPr>
              <a:spLocks noChangeArrowheads="1" noChangeShapeType="1" noTextEdit="1"/>
            </p:cNvSpPr>
            <p:nvPr/>
          </p:nvSpPr>
          <p:spPr bwMode="auto">
            <a:xfrm>
              <a:off x="636" y="1116"/>
              <a:ext cx="135" cy="228"/>
            </a:xfrm>
            <a:prstGeom prst="rect">
              <a:avLst/>
            </a:prstGeom>
          </p:spPr>
          <p:txBody>
            <a:bodyPr wrap="none" fromWordArt="1">
              <a:prstTxWarp prst="textPlain">
                <a:avLst>
                  <a:gd name="adj" fmla="val 50000"/>
                </a:avLst>
              </a:prstTxWarp>
            </a:bodyPr>
            <a:lstStyle/>
            <a:p>
              <a:pPr algn="ctr"/>
              <a:r>
                <a:rPr lang="en-US" altLang="zh-CN" sz="1400" kern="10" spc="-70" dirty="0" smtClean="0">
                  <a:ln w="9525">
                    <a:noFill/>
                    <a:round/>
                    <a:headEnd/>
                    <a:tailEnd/>
                  </a:ln>
                  <a:solidFill>
                    <a:schemeClr val="bg1"/>
                  </a:solidFill>
                  <a:latin typeface="Arial Black"/>
                </a:rPr>
                <a:t>5</a:t>
              </a:r>
              <a:endParaRPr lang="zh-CN" altLang="en-US" sz="1400" kern="10" spc="-70" dirty="0">
                <a:ln w="9525">
                  <a:noFill/>
                  <a:round/>
                  <a:headEnd/>
                  <a:tailEnd/>
                </a:ln>
                <a:solidFill>
                  <a:schemeClr val="bg1"/>
                </a:solidFill>
                <a:latin typeface="Arial Black"/>
              </a:endParaRPr>
            </a:p>
          </p:txBody>
        </p:sp>
        <p:sp>
          <p:nvSpPr>
            <p:cNvPr id="26" name="AutoShape 19"/>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a:noFill/>
            </a:ln>
            <a:effectLst/>
            <a:extLst/>
          </p:spPr>
          <p:txBody>
            <a:bodyPr wrap="none" anchor="ctr"/>
            <a:lstStyle/>
            <a:p>
              <a:pPr algn="ctr">
                <a:defRPr/>
              </a:pPr>
              <a:endParaRPr lang="zh-CN" altLang="en-US"/>
            </a:p>
          </p:txBody>
        </p:sp>
      </p:grpSp>
      <p:sp>
        <p:nvSpPr>
          <p:cNvPr id="27" name="矩形 26"/>
          <p:cNvSpPr/>
          <p:nvPr/>
        </p:nvSpPr>
        <p:spPr>
          <a:xfrm>
            <a:off x="2656600" y="5009594"/>
            <a:ext cx="5113337" cy="755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smtClean="0">
                <a:solidFill>
                  <a:schemeClr val="tx1"/>
                </a:solidFill>
                <a:latin typeface="微软雅黑" pitchFamily="34" charset="-122"/>
                <a:ea typeface="微软雅黑" pitchFamily="34" charset="-122"/>
              </a:rPr>
              <a:t>总结与展望</a:t>
            </a:r>
            <a:endParaRPr lang="zh-CN" altLang="en-US" sz="2800" dirty="0">
              <a:solidFill>
                <a:schemeClr val="tx1"/>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1631753052"/>
      </p:ext>
    </p:extLst>
  </p:cSld>
  <p:clrMapOvr>
    <a:masterClrMapping/>
  </p:clrMapOvr>
  <p:transition spd="slow" advTm="179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p:cNvGrpSpPr>
            <a:grpSpLocks/>
          </p:cNvGrpSpPr>
          <p:nvPr/>
        </p:nvGrpSpPr>
        <p:grpSpPr bwMode="auto">
          <a:xfrm>
            <a:off x="152400" y="436563"/>
            <a:ext cx="1827312" cy="530225"/>
            <a:chOff x="0" y="284389"/>
            <a:chExt cx="1580936" cy="529772"/>
          </a:xfrm>
        </p:grpSpPr>
        <p:sp>
          <p:nvSpPr>
            <p:cNvPr id="57" name="矩形 56"/>
            <p:cNvSpPr/>
            <p:nvPr/>
          </p:nvSpPr>
          <p:spPr>
            <a:xfrm>
              <a:off x="0" y="284389"/>
              <a:ext cx="151137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实验</a:t>
              </a:r>
            </a:p>
          </p:txBody>
        </p:sp>
        <p:sp>
          <p:nvSpPr>
            <p:cNvPr id="58" name="矩形 57"/>
            <p:cNvSpPr/>
            <p:nvPr/>
          </p:nvSpPr>
          <p:spPr>
            <a:xfrm>
              <a:off x="1542787" y="284389"/>
              <a:ext cx="38149"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59" name="直接连接符 58"/>
          <p:cNvCxnSpPr/>
          <p:nvPr/>
        </p:nvCxnSpPr>
        <p:spPr>
          <a:xfrm>
            <a:off x="152400" y="966788"/>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74124" y="6329261"/>
            <a:ext cx="269875" cy="5302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5</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3972309128"/>
      </p:ext>
    </p:extLst>
  </p:cSld>
  <p:clrMapOvr>
    <a:masterClrMapping/>
  </p:clrMapOvr>
  <p:transition spd="slow" advTm="145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par>
                                <p:cTn id="8" presetID="22" presetClass="entr" presetSubtype="8"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left)">
                                      <p:cBhvr>
                                        <p:cTn id="10" dur="500"/>
                                        <p:tgtEl>
                                          <p:spTgt spid="55"/>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right)">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Box 5"/>
          <p:cNvSpPr txBox="1">
            <a:spLocks noChangeArrowheads="1"/>
          </p:cNvSpPr>
          <p:nvPr/>
        </p:nvSpPr>
        <p:spPr bwMode="auto">
          <a:xfrm>
            <a:off x="1254125" y="260350"/>
            <a:ext cx="1246188" cy="646113"/>
          </a:xfrm>
          <a:prstGeom prst="rect">
            <a:avLst/>
          </a:prstGeom>
          <a:noFill/>
          <a:ln w="9525">
            <a:noFill/>
            <a:miter lim="800000"/>
            <a:headEnd/>
            <a:tailEnd/>
          </a:ln>
        </p:spPr>
        <p:txBody>
          <a:bodyPr wrap="none">
            <a:spAutoFit/>
          </a:bodyPr>
          <a:lstStyle/>
          <a:p>
            <a:r>
              <a:rPr lang="zh-CN" altLang="en-US" sz="3600" b="1">
                <a:solidFill>
                  <a:schemeClr val="bg1"/>
                </a:solidFill>
                <a:latin typeface="微软雅黑" pitchFamily="34" charset="-122"/>
                <a:ea typeface="微软雅黑" pitchFamily="34" charset="-122"/>
              </a:rPr>
              <a:t>目 录</a:t>
            </a:r>
            <a:endParaRPr lang="zh-CN" altLang="en-US" sz="3200" b="1">
              <a:solidFill>
                <a:schemeClr val="bg1"/>
              </a:solidFill>
              <a:latin typeface="微软雅黑" pitchFamily="34" charset="-122"/>
              <a:ea typeface="微软雅黑" pitchFamily="34" charset="-122"/>
            </a:endParaRPr>
          </a:p>
        </p:txBody>
      </p:sp>
      <p:grpSp>
        <p:nvGrpSpPr>
          <p:cNvPr id="32770" name="Group 16"/>
          <p:cNvGrpSpPr>
            <a:grpSpLocks/>
          </p:cNvGrpSpPr>
          <p:nvPr/>
        </p:nvGrpSpPr>
        <p:grpSpPr bwMode="auto">
          <a:xfrm>
            <a:off x="1526301" y="1320800"/>
            <a:ext cx="792162" cy="792163"/>
            <a:chOff x="476" y="981"/>
            <a:chExt cx="499" cy="499"/>
          </a:xfrm>
        </p:grpSpPr>
        <p:sp>
          <p:nvSpPr>
            <p:cNvPr id="32787" name="AutoShape 17"/>
            <p:cNvSpPr>
              <a:spLocks noChangeArrowheads="1"/>
            </p:cNvSpPr>
            <p:nvPr/>
          </p:nvSpPr>
          <p:spPr bwMode="auto">
            <a:xfrm>
              <a:off x="476" y="981"/>
              <a:ext cx="499" cy="499"/>
            </a:xfrm>
            <a:prstGeom prst="roundRect">
              <a:avLst>
                <a:gd name="adj" fmla="val 13028"/>
              </a:avLst>
            </a:prstGeom>
            <a:solidFill>
              <a:srgbClr val="0070C0"/>
            </a:solidFill>
            <a:ln w="9525" algn="ctr">
              <a:solidFill>
                <a:schemeClr val="tx1"/>
              </a:solidFill>
              <a:round/>
              <a:headEnd/>
              <a:tailEnd/>
            </a:ln>
          </p:spPr>
          <p:txBody>
            <a:bodyPr wrap="none" anchor="ctr"/>
            <a:lstStyle/>
            <a:p>
              <a:pPr algn="ctr"/>
              <a:endParaRPr lang="zh-CN" altLang="en-US" b="1" i="1">
                <a:latin typeface="Arial" charset="0"/>
                <a:ea typeface="华文细黑" pitchFamily="2" charset="-122"/>
              </a:endParaRPr>
            </a:p>
          </p:txBody>
        </p:sp>
        <p:sp>
          <p:nvSpPr>
            <p:cNvPr id="32788" name="WordArt 18"/>
            <p:cNvSpPr>
              <a:spLocks noChangeArrowheads="1" noChangeShapeType="1" noTextEdit="1"/>
            </p:cNvSpPr>
            <p:nvPr/>
          </p:nvSpPr>
          <p:spPr bwMode="auto">
            <a:xfrm>
              <a:off x="636" y="1116"/>
              <a:ext cx="135" cy="228"/>
            </a:xfrm>
            <a:prstGeom prst="rect">
              <a:avLst/>
            </a:prstGeom>
          </p:spPr>
          <p:txBody>
            <a:bodyPr wrap="none" fromWordArt="1">
              <a:prstTxWarp prst="textPlain">
                <a:avLst>
                  <a:gd name="adj" fmla="val 50000"/>
                </a:avLst>
              </a:prstTxWarp>
            </a:bodyPr>
            <a:lstStyle/>
            <a:p>
              <a:pPr algn="ctr"/>
              <a:r>
                <a:rPr lang="en-US" altLang="zh-CN" sz="1400" kern="10" spc="-70" dirty="0">
                  <a:ln w="9525">
                    <a:noFill/>
                    <a:round/>
                    <a:headEnd/>
                    <a:tailEnd/>
                  </a:ln>
                  <a:solidFill>
                    <a:schemeClr val="bg1"/>
                  </a:solidFill>
                  <a:latin typeface="Arial Black"/>
                </a:rPr>
                <a:t>1</a:t>
              </a:r>
              <a:endParaRPr lang="zh-CN" altLang="en-US" sz="1400" kern="10" spc="-70" dirty="0">
                <a:ln w="9525">
                  <a:noFill/>
                  <a:round/>
                  <a:headEnd/>
                  <a:tailEnd/>
                </a:ln>
                <a:solidFill>
                  <a:schemeClr val="bg1"/>
                </a:solidFill>
                <a:latin typeface="Arial Black"/>
              </a:endParaRPr>
            </a:p>
          </p:txBody>
        </p:sp>
      </p:grpSp>
      <p:grpSp>
        <p:nvGrpSpPr>
          <p:cNvPr id="32771" name="Group 16"/>
          <p:cNvGrpSpPr>
            <a:grpSpLocks/>
          </p:cNvGrpSpPr>
          <p:nvPr/>
        </p:nvGrpSpPr>
        <p:grpSpPr bwMode="auto">
          <a:xfrm>
            <a:off x="1526301" y="2238375"/>
            <a:ext cx="792162" cy="792163"/>
            <a:chOff x="476" y="981"/>
            <a:chExt cx="499" cy="499"/>
          </a:xfrm>
        </p:grpSpPr>
        <p:sp>
          <p:nvSpPr>
            <p:cNvPr id="32784" name="AutoShape 17"/>
            <p:cNvSpPr>
              <a:spLocks noChangeArrowheads="1"/>
            </p:cNvSpPr>
            <p:nvPr/>
          </p:nvSpPr>
          <p:spPr bwMode="auto">
            <a:xfrm>
              <a:off x="476" y="981"/>
              <a:ext cx="499" cy="499"/>
            </a:xfrm>
            <a:prstGeom prst="roundRect">
              <a:avLst>
                <a:gd name="adj" fmla="val 13028"/>
              </a:avLst>
            </a:prstGeom>
            <a:solidFill>
              <a:srgbClr val="0070C0"/>
            </a:solidFill>
            <a:ln w="9525" algn="ctr">
              <a:solidFill>
                <a:schemeClr val="tx1"/>
              </a:solidFill>
              <a:round/>
              <a:headEnd/>
              <a:tailEnd/>
            </a:ln>
          </p:spPr>
          <p:txBody>
            <a:bodyPr wrap="none" anchor="ctr"/>
            <a:lstStyle/>
            <a:p>
              <a:pPr algn="ctr"/>
              <a:endParaRPr lang="zh-CN" altLang="en-US" b="1" i="1">
                <a:latin typeface="Arial" charset="0"/>
                <a:ea typeface="华文细黑" pitchFamily="2" charset="-122"/>
              </a:endParaRPr>
            </a:p>
          </p:txBody>
        </p:sp>
        <p:sp>
          <p:nvSpPr>
            <p:cNvPr id="32785" name="WordArt 18"/>
            <p:cNvSpPr>
              <a:spLocks noChangeArrowheads="1" noChangeShapeType="1" noTextEdit="1"/>
            </p:cNvSpPr>
            <p:nvPr/>
          </p:nvSpPr>
          <p:spPr bwMode="auto">
            <a:xfrm>
              <a:off x="636" y="1116"/>
              <a:ext cx="135" cy="228"/>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chemeClr val="bg1"/>
                  </a:solidFill>
                  <a:latin typeface="Arial Black"/>
                </a:rPr>
                <a:t>2</a:t>
              </a:r>
              <a:endParaRPr lang="zh-CN" altLang="en-US" sz="1400" kern="10" spc="-70">
                <a:ln w="9525">
                  <a:noFill/>
                  <a:round/>
                  <a:headEnd/>
                  <a:tailEnd/>
                </a:ln>
                <a:solidFill>
                  <a:schemeClr val="bg1"/>
                </a:solidFill>
                <a:latin typeface="Arial Black"/>
              </a:endParaRPr>
            </a:p>
          </p:txBody>
        </p:sp>
        <p:sp>
          <p:nvSpPr>
            <p:cNvPr id="65" name="AutoShape 19"/>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a:noFill/>
            </a:ln>
            <a:effectLst/>
            <a:extLst/>
          </p:spPr>
          <p:txBody>
            <a:bodyPr wrap="none" anchor="ctr"/>
            <a:lstStyle/>
            <a:p>
              <a:pPr algn="ctr">
                <a:defRPr/>
              </a:pPr>
              <a:endParaRPr lang="zh-CN" altLang="en-US"/>
            </a:p>
          </p:txBody>
        </p:sp>
      </p:grpSp>
      <p:grpSp>
        <p:nvGrpSpPr>
          <p:cNvPr id="32772" name="Group 16"/>
          <p:cNvGrpSpPr>
            <a:grpSpLocks/>
          </p:cNvGrpSpPr>
          <p:nvPr/>
        </p:nvGrpSpPr>
        <p:grpSpPr bwMode="auto">
          <a:xfrm>
            <a:off x="1526301" y="3157538"/>
            <a:ext cx="792162" cy="792162"/>
            <a:chOff x="476" y="981"/>
            <a:chExt cx="499" cy="499"/>
          </a:xfrm>
        </p:grpSpPr>
        <p:sp>
          <p:nvSpPr>
            <p:cNvPr id="32781" name="AutoShape 17"/>
            <p:cNvSpPr>
              <a:spLocks noChangeArrowheads="1"/>
            </p:cNvSpPr>
            <p:nvPr/>
          </p:nvSpPr>
          <p:spPr bwMode="auto">
            <a:xfrm>
              <a:off x="476" y="981"/>
              <a:ext cx="499" cy="499"/>
            </a:xfrm>
            <a:prstGeom prst="roundRect">
              <a:avLst>
                <a:gd name="adj" fmla="val 13028"/>
              </a:avLst>
            </a:prstGeom>
            <a:solidFill>
              <a:srgbClr val="0070C0"/>
            </a:solidFill>
            <a:ln w="9525" algn="ctr">
              <a:solidFill>
                <a:schemeClr val="tx1"/>
              </a:solidFill>
              <a:round/>
              <a:headEnd/>
              <a:tailEnd/>
            </a:ln>
          </p:spPr>
          <p:txBody>
            <a:bodyPr wrap="none" anchor="ctr"/>
            <a:lstStyle/>
            <a:p>
              <a:pPr algn="ctr"/>
              <a:endParaRPr lang="zh-CN" altLang="en-US" b="1" i="1">
                <a:latin typeface="Arial" charset="0"/>
                <a:ea typeface="华文细黑" pitchFamily="2" charset="-122"/>
              </a:endParaRPr>
            </a:p>
          </p:txBody>
        </p:sp>
        <p:sp>
          <p:nvSpPr>
            <p:cNvPr id="32782" name="WordArt 18"/>
            <p:cNvSpPr>
              <a:spLocks noChangeArrowheads="1" noChangeShapeType="1" noTextEdit="1"/>
            </p:cNvSpPr>
            <p:nvPr/>
          </p:nvSpPr>
          <p:spPr bwMode="auto">
            <a:xfrm>
              <a:off x="636" y="1116"/>
              <a:ext cx="135" cy="228"/>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chemeClr val="bg1"/>
                  </a:solidFill>
                  <a:latin typeface="Arial Black"/>
                </a:rPr>
                <a:t>3</a:t>
              </a:r>
              <a:endParaRPr lang="zh-CN" altLang="en-US" sz="1400" kern="10" spc="-70">
                <a:ln w="9525">
                  <a:noFill/>
                  <a:round/>
                  <a:headEnd/>
                  <a:tailEnd/>
                </a:ln>
                <a:solidFill>
                  <a:schemeClr val="bg1"/>
                </a:solidFill>
                <a:latin typeface="Arial Black"/>
              </a:endParaRPr>
            </a:p>
          </p:txBody>
        </p:sp>
        <p:sp>
          <p:nvSpPr>
            <p:cNvPr id="73" name="AutoShape 19"/>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a:noFill/>
            </a:ln>
            <a:effectLst/>
            <a:extLst/>
          </p:spPr>
          <p:txBody>
            <a:bodyPr wrap="none" anchor="ctr"/>
            <a:lstStyle/>
            <a:p>
              <a:pPr algn="ctr">
                <a:defRPr/>
              </a:pPr>
              <a:endParaRPr lang="zh-CN" altLang="en-US"/>
            </a:p>
          </p:txBody>
        </p:sp>
      </p:grpSp>
      <p:grpSp>
        <p:nvGrpSpPr>
          <p:cNvPr id="32773" name="Group 16"/>
          <p:cNvGrpSpPr>
            <a:grpSpLocks/>
          </p:cNvGrpSpPr>
          <p:nvPr/>
        </p:nvGrpSpPr>
        <p:grpSpPr bwMode="auto">
          <a:xfrm>
            <a:off x="1526301" y="4075113"/>
            <a:ext cx="792162" cy="792162"/>
            <a:chOff x="476" y="981"/>
            <a:chExt cx="499" cy="499"/>
          </a:xfrm>
        </p:grpSpPr>
        <p:sp>
          <p:nvSpPr>
            <p:cNvPr id="32778" name="AutoShape 17"/>
            <p:cNvSpPr>
              <a:spLocks noChangeArrowheads="1"/>
            </p:cNvSpPr>
            <p:nvPr/>
          </p:nvSpPr>
          <p:spPr bwMode="auto">
            <a:xfrm>
              <a:off x="476" y="981"/>
              <a:ext cx="499" cy="499"/>
            </a:xfrm>
            <a:prstGeom prst="roundRect">
              <a:avLst>
                <a:gd name="adj" fmla="val 13028"/>
              </a:avLst>
            </a:prstGeom>
            <a:solidFill>
              <a:srgbClr val="0070C0"/>
            </a:solidFill>
            <a:ln w="9525" algn="ctr">
              <a:solidFill>
                <a:schemeClr val="tx1"/>
              </a:solidFill>
              <a:round/>
              <a:headEnd/>
              <a:tailEnd/>
            </a:ln>
          </p:spPr>
          <p:txBody>
            <a:bodyPr wrap="none" anchor="ctr"/>
            <a:lstStyle/>
            <a:p>
              <a:pPr algn="ctr"/>
              <a:endParaRPr lang="zh-CN" altLang="en-US" b="1" i="1">
                <a:latin typeface="Arial" charset="0"/>
                <a:ea typeface="华文细黑" pitchFamily="2" charset="-122"/>
              </a:endParaRPr>
            </a:p>
          </p:txBody>
        </p:sp>
        <p:sp>
          <p:nvSpPr>
            <p:cNvPr id="32779" name="WordArt 18"/>
            <p:cNvSpPr>
              <a:spLocks noChangeArrowheads="1" noChangeShapeType="1" noTextEdit="1"/>
            </p:cNvSpPr>
            <p:nvPr/>
          </p:nvSpPr>
          <p:spPr bwMode="auto">
            <a:xfrm>
              <a:off x="636" y="1116"/>
              <a:ext cx="135" cy="228"/>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chemeClr val="bg1"/>
                  </a:solidFill>
                  <a:latin typeface="Arial Black"/>
                </a:rPr>
                <a:t>4</a:t>
              </a:r>
              <a:endParaRPr lang="zh-CN" altLang="en-US" sz="1400" kern="10" spc="-70">
                <a:ln w="9525">
                  <a:noFill/>
                  <a:round/>
                  <a:headEnd/>
                  <a:tailEnd/>
                </a:ln>
                <a:solidFill>
                  <a:schemeClr val="bg1"/>
                </a:solidFill>
                <a:latin typeface="Arial Black"/>
              </a:endParaRPr>
            </a:p>
          </p:txBody>
        </p:sp>
        <p:sp>
          <p:nvSpPr>
            <p:cNvPr id="81" name="AutoShape 19"/>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a:noFill/>
            </a:ln>
            <a:effectLst/>
            <a:extLst/>
          </p:spPr>
          <p:txBody>
            <a:bodyPr wrap="none" anchor="ctr"/>
            <a:lstStyle/>
            <a:p>
              <a:pPr algn="ctr">
                <a:defRPr/>
              </a:pPr>
              <a:endParaRPr lang="zh-CN" altLang="en-US"/>
            </a:p>
          </p:txBody>
        </p:sp>
      </p:grpSp>
      <p:sp>
        <p:nvSpPr>
          <p:cNvPr id="5" name="矩形 4"/>
          <p:cNvSpPr/>
          <p:nvPr/>
        </p:nvSpPr>
        <p:spPr>
          <a:xfrm>
            <a:off x="2656601" y="1338263"/>
            <a:ext cx="5113337" cy="7556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a:solidFill>
                  <a:schemeClr val="tx1"/>
                </a:solidFill>
                <a:latin typeface="微软雅黑" pitchFamily="34" charset="-122"/>
                <a:ea typeface="微软雅黑" pitchFamily="34" charset="-122"/>
              </a:rPr>
              <a:t>选题</a:t>
            </a:r>
            <a:r>
              <a:rPr lang="zh-CN" altLang="en-US" sz="2800" dirty="0" smtClean="0">
                <a:solidFill>
                  <a:schemeClr val="tx1"/>
                </a:solidFill>
                <a:latin typeface="微软雅黑" pitchFamily="34" charset="-122"/>
                <a:ea typeface="微软雅黑" pitchFamily="34" charset="-122"/>
              </a:rPr>
              <a:t>背景及意义</a:t>
            </a:r>
            <a:endParaRPr lang="zh-CN" altLang="en-US" sz="2800" dirty="0">
              <a:solidFill>
                <a:schemeClr val="tx1"/>
              </a:solidFill>
              <a:latin typeface="微软雅黑" pitchFamily="34" charset="-122"/>
              <a:ea typeface="微软雅黑" pitchFamily="34" charset="-122"/>
            </a:endParaRPr>
          </a:p>
        </p:txBody>
      </p:sp>
      <p:sp>
        <p:nvSpPr>
          <p:cNvPr id="94" name="矩形 93"/>
          <p:cNvSpPr/>
          <p:nvPr/>
        </p:nvSpPr>
        <p:spPr>
          <a:xfrm>
            <a:off x="2656601" y="2260600"/>
            <a:ext cx="5113337" cy="755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800" dirty="0" smtClean="0">
                <a:solidFill>
                  <a:schemeClr val="tx1"/>
                </a:solidFill>
                <a:latin typeface="微软雅黑" pitchFamily="34" charset="-122"/>
                <a:ea typeface="微软雅黑" pitchFamily="34" charset="-122"/>
              </a:rPr>
              <a:t>MR-DAIC</a:t>
            </a:r>
            <a:r>
              <a:rPr lang="zh-CN" altLang="en-US" sz="2800" dirty="0" smtClean="0">
                <a:solidFill>
                  <a:schemeClr val="tx1"/>
                </a:solidFill>
                <a:latin typeface="微软雅黑" pitchFamily="34" charset="-122"/>
                <a:ea typeface="微软雅黑" pitchFamily="34" charset="-122"/>
              </a:rPr>
              <a:t>模型及系统实现</a:t>
            </a:r>
            <a:endParaRPr lang="zh-CN" altLang="en-US" sz="2800" dirty="0">
              <a:solidFill>
                <a:schemeClr val="tx1"/>
              </a:solidFill>
              <a:latin typeface="微软雅黑" pitchFamily="34" charset="-122"/>
              <a:ea typeface="微软雅黑" pitchFamily="34" charset="-122"/>
            </a:endParaRPr>
          </a:p>
        </p:txBody>
      </p:sp>
      <p:sp>
        <p:nvSpPr>
          <p:cNvPr id="95" name="矩形 94"/>
          <p:cNvSpPr/>
          <p:nvPr/>
        </p:nvSpPr>
        <p:spPr>
          <a:xfrm>
            <a:off x="2656601" y="3184525"/>
            <a:ext cx="5113337" cy="755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smtClean="0">
                <a:solidFill>
                  <a:schemeClr val="tx1"/>
                </a:solidFill>
                <a:latin typeface="微软雅黑" pitchFamily="34" charset="-122"/>
                <a:ea typeface="微软雅黑" pitchFamily="34" charset="-122"/>
              </a:rPr>
              <a:t>图划分方法研究</a:t>
            </a:r>
            <a:endParaRPr lang="zh-CN" altLang="en-US" sz="2800" dirty="0">
              <a:solidFill>
                <a:schemeClr val="tx1"/>
              </a:solidFill>
              <a:latin typeface="微软雅黑" pitchFamily="34" charset="-122"/>
              <a:ea typeface="微软雅黑" pitchFamily="34" charset="-122"/>
            </a:endParaRPr>
          </a:p>
        </p:txBody>
      </p:sp>
      <p:sp>
        <p:nvSpPr>
          <p:cNvPr id="96" name="矩形 95"/>
          <p:cNvSpPr/>
          <p:nvPr/>
        </p:nvSpPr>
        <p:spPr>
          <a:xfrm>
            <a:off x="2656601" y="4106863"/>
            <a:ext cx="5113337" cy="7556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smtClean="0">
                <a:solidFill>
                  <a:schemeClr val="tx1"/>
                </a:solidFill>
                <a:latin typeface="微软雅黑" pitchFamily="34" charset="-122"/>
                <a:ea typeface="微软雅黑" pitchFamily="34" charset="-122"/>
              </a:rPr>
              <a:t>实验分析</a:t>
            </a:r>
            <a:endParaRPr lang="zh-CN" altLang="en-US" sz="2800" dirty="0">
              <a:solidFill>
                <a:schemeClr val="tx1"/>
              </a:solidFill>
              <a:latin typeface="微软雅黑" pitchFamily="34" charset="-122"/>
              <a:ea typeface="微软雅黑" pitchFamily="34" charset="-122"/>
            </a:endParaRPr>
          </a:p>
        </p:txBody>
      </p:sp>
      <p:grpSp>
        <p:nvGrpSpPr>
          <p:cNvPr id="23" name="Group 16"/>
          <p:cNvGrpSpPr>
            <a:grpSpLocks/>
          </p:cNvGrpSpPr>
          <p:nvPr/>
        </p:nvGrpSpPr>
        <p:grpSpPr bwMode="auto">
          <a:xfrm>
            <a:off x="1526300" y="4977844"/>
            <a:ext cx="792162" cy="792162"/>
            <a:chOff x="476" y="981"/>
            <a:chExt cx="499" cy="499"/>
          </a:xfrm>
        </p:grpSpPr>
        <p:sp>
          <p:nvSpPr>
            <p:cNvPr id="24" name="AutoShape 17"/>
            <p:cNvSpPr>
              <a:spLocks noChangeArrowheads="1"/>
            </p:cNvSpPr>
            <p:nvPr/>
          </p:nvSpPr>
          <p:spPr bwMode="auto">
            <a:xfrm>
              <a:off x="476" y="981"/>
              <a:ext cx="499" cy="499"/>
            </a:xfrm>
            <a:prstGeom prst="roundRect">
              <a:avLst>
                <a:gd name="adj" fmla="val 13028"/>
              </a:avLst>
            </a:prstGeom>
            <a:solidFill>
              <a:srgbClr val="0070C0"/>
            </a:solidFill>
            <a:ln w="9525" algn="ctr">
              <a:solidFill>
                <a:schemeClr val="tx1"/>
              </a:solidFill>
              <a:round/>
              <a:headEnd/>
              <a:tailEnd/>
            </a:ln>
          </p:spPr>
          <p:txBody>
            <a:bodyPr wrap="none" anchor="ctr"/>
            <a:lstStyle/>
            <a:p>
              <a:pPr algn="ctr"/>
              <a:endParaRPr lang="zh-CN" altLang="en-US" b="1" i="1">
                <a:latin typeface="Arial" charset="0"/>
                <a:ea typeface="华文细黑" pitchFamily="2" charset="-122"/>
              </a:endParaRPr>
            </a:p>
          </p:txBody>
        </p:sp>
        <p:sp>
          <p:nvSpPr>
            <p:cNvPr id="25" name="WordArt 18"/>
            <p:cNvSpPr>
              <a:spLocks noChangeArrowheads="1" noChangeShapeType="1" noTextEdit="1"/>
            </p:cNvSpPr>
            <p:nvPr/>
          </p:nvSpPr>
          <p:spPr bwMode="auto">
            <a:xfrm>
              <a:off x="636" y="1116"/>
              <a:ext cx="135" cy="228"/>
            </a:xfrm>
            <a:prstGeom prst="rect">
              <a:avLst/>
            </a:prstGeom>
          </p:spPr>
          <p:txBody>
            <a:bodyPr wrap="none" fromWordArt="1">
              <a:prstTxWarp prst="textPlain">
                <a:avLst>
                  <a:gd name="adj" fmla="val 50000"/>
                </a:avLst>
              </a:prstTxWarp>
            </a:bodyPr>
            <a:lstStyle/>
            <a:p>
              <a:pPr algn="ctr"/>
              <a:r>
                <a:rPr lang="en-US" altLang="zh-CN" sz="1400" kern="10" spc="-70" dirty="0" smtClean="0">
                  <a:ln w="9525">
                    <a:noFill/>
                    <a:round/>
                    <a:headEnd/>
                    <a:tailEnd/>
                  </a:ln>
                  <a:solidFill>
                    <a:schemeClr val="bg1"/>
                  </a:solidFill>
                  <a:latin typeface="Arial Black"/>
                </a:rPr>
                <a:t>5</a:t>
              </a:r>
              <a:endParaRPr lang="zh-CN" altLang="en-US" sz="1400" kern="10" spc="-70" dirty="0">
                <a:ln w="9525">
                  <a:noFill/>
                  <a:round/>
                  <a:headEnd/>
                  <a:tailEnd/>
                </a:ln>
                <a:solidFill>
                  <a:schemeClr val="bg1"/>
                </a:solidFill>
                <a:latin typeface="Arial Black"/>
              </a:endParaRPr>
            </a:p>
          </p:txBody>
        </p:sp>
        <p:sp>
          <p:nvSpPr>
            <p:cNvPr id="26" name="AutoShape 19"/>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a:noFill/>
            </a:ln>
            <a:effectLst/>
            <a:extLst/>
          </p:spPr>
          <p:txBody>
            <a:bodyPr wrap="none" anchor="ctr"/>
            <a:lstStyle/>
            <a:p>
              <a:pPr algn="ctr">
                <a:defRPr/>
              </a:pPr>
              <a:endParaRPr lang="zh-CN" altLang="en-US"/>
            </a:p>
          </p:txBody>
        </p:sp>
      </p:grpSp>
      <p:sp>
        <p:nvSpPr>
          <p:cNvPr id="27" name="矩形 26"/>
          <p:cNvSpPr/>
          <p:nvPr/>
        </p:nvSpPr>
        <p:spPr>
          <a:xfrm>
            <a:off x="2656600" y="5009594"/>
            <a:ext cx="5113337" cy="75565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smtClean="0">
                <a:solidFill>
                  <a:schemeClr val="tx1"/>
                </a:solidFill>
                <a:latin typeface="微软雅黑" pitchFamily="34" charset="-122"/>
                <a:ea typeface="微软雅黑" pitchFamily="34" charset="-122"/>
              </a:rPr>
              <a:t>总结与展望</a:t>
            </a:r>
            <a:endParaRPr lang="zh-CN" altLang="en-US" sz="2800" dirty="0">
              <a:solidFill>
                <a:schemeClr val="tx1"/>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450440510"/>
      </p:ext>
    </p:extLst>
  </p:cSld>
  <p:clrMapOvr>
    <a:masterClrMapping/>
  </p:clrMapOvr>
  <p:transition spd="slow" advTm="179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extBox 3"/>
          <p:cNvSpPr txBox="1">
            <a:spLocks noChangeArrowheads="1"/>
          </p:cNvSpPr>
          <p:nvPr/>
        </p:nvSpPr>
        <p:spPr bwMode="auto">
          <a:xfrm>
            <a:off x="434975" y="415925"/>
            <a:ext cx="595313" cy="584200"/>
          </a:xfrm>
          <a:prstGeom prst="rect">
            <a:avLst/>
          </a:prstGeom>
          <a:noFill/>
          <a:ln w="9525">
            <a:noFill/>
            <a:miter lim="800000"/>
            <a:headEnd/>
            <a:tailEnd/>
          </a:ln>
        </p:spPr>
        <p:txBody>
          <a:bodyPr wrap="none">
            <a:spAutoFit/>
          </a:bodyPr>
          <a:lstStyle/>
          <a:p>
            <a:r>
              <a:rPr lang="zh-CN" altLang="en-US" sz="3200" b="1">
                <a:solidFill>
                  <a:srgbClr val="FFFFFF"/>
                </a:solidFill>
                <a:latin typeface="微软雅黑" pitchFamily="34" charset="-122"/>
                <a:ea typeface="微软雅黑" pitchFamily="34" charset="-122"/>
              </a:rPr>
              <a:t>四</a:t>
            </a:r>
          </a:p>
        </p:txBody>
      </p:sp>
      <p:sp>
        <p:nvSpPr>
          <p:cNvPr id="64534" name="TextBox 2"/>
          <p:cNvSpPr txBox="1">
            <a:spLocks noChangeArrowheads="1"/>
          </p:cNvSpPr>
          <p:nvPr/>
        </p:nvSpPr>
        <p:spPr bwMode="auto">
          <a:xfrm>
            <a:off x="247976" y="549275"/>
            <a:ext cx="2387712" cy="583999"/>
          </a:xfrm>
          <a:prstGeom prst="rect">
            <a:avLst/>
          </a:prstGeom>
          <a:noFill/>
          <a:ln w="9525">
            <a:noFill/>
            <a:miter lim="800000"/>
            <a:headEnd/>
            <a:tailEnd/>
          </a:ln>
        </p:spPr>
        <p:txBody>
          <a:bodyPr>
            <a:spAutoFit/>
          </a:bodyPr>
          <a:lstStyle/>
          <a:p>
            <a:r>
              <a:rPr lang="zh-CN" altLang="en-US" sz="3200" b="1" dirty="0">
                <a:solidFill>
                  <a:srgbClr val="000000"/>
                </a:solidFill>
                <a:latin typeface="微软雅黑" pitchFamily="34" charset="-122"/>
                <a:ea typeface="微软雅黑" pitchFamily="34" charset="-122"/>
              </a:rPr>
              <a:t>总结</a:t>
            </a:r>
          </a:p>
        </p:txBody>
      </p:sp>
      <p:grpSp>
        <p:nvGrpSpPr>
          <p:cNvPr id="64536" name="组合 5"/>
          <p:cNvGrpSpPr>
            <a:grpSpLocks/>
          </p:cNvGrpSpPr>
          <p:nvPr/>
        </p:nvGrpSpPr>
        <p:grpSpPr bwMode="auto">
          <a:xfrm>
            <a:off x="755902" y="1354366"/>
            <a:ext cx="576439" cy="520521"/>
            <a:chOff x="1155644" y="1656612"/>
            <a:chExt cx="596956" cy="596956"/>
          </a:xfrm>
        </p:grpSpPr>
        <p:sp>
          <p:nvSpPr>
            <p:cNvPr id="29" name="椭圆 28"/>
            <p:cNvSpPr/>
            <p:nvPr/>
          </p:nvSpPr>
          <p:spPr>
            <a:xfrm>
              <a:off x="1232698" y="1732816"/>
              <a:ext cx="444057" cy="44423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latin typeface="微软雅黑" pitchFamily="34" charset="-122"/>
                  <a:ea typeface="微软雅黑" pitchFamily="34" charset="-122"/>
                </a:rPr>
                <a:t>1</a:t>
              </a:r>
              <a:endParaRPr lang="zh-CN" altLang="en-US" sz="3200" b="1" dirty="0">
                <a:latin typeface="微软雅黑" pitchFamily="34" charset="-122"/>
                <a:ea typeface="微软雅黑" pitchFamily="34" charset="-122"/>
              </a:endParaRPr>
            </a:p>
          </p:txBody>
        </p:sp>
        <p:sp>
          <p:nvSpPr>
            <p:cNvPr id="30" name="椭圆 29"/>
            <p:cNvSpPr/>
            <p:nvPr/>
          </p:nvSpPr>
          <p:spPr>
            <a:xfrm>
              <a:off x="1155644" y="1656612"/>
              <a:ext cx="596956" cy="596956"/>
            </a:xfrm>
            <a:prstGeom prst="ellipse">
              <a:avLst/>
            </a:prstGeom>
            <a:noFill/>
            <a:ln>
              <a:gradFill>
                <a:gsLst>
                  <a:gs pos="23000">
                    <a:srgbClr val="0070C0"/>
                  </a:gs>
                  <a:gs pos="5000">
                    <a:srgbClr val="00B0F0"/>
                  </a:gs>
                  <a:gs pos="75000">
                    <a:srgbClr val="00B0F0"/>
                  </a:gs>
                  <a:gs pos="93000">
                    <a:srgbClr val="0070C0"/>
                  </a:gs>
                </a:gsLst>
                <a:lin ang="5400000" scaled="0"/>
              </a:gradFill>
              <a:prstDash val="sysDot"/>
            </a:ln>
            <a:effectLst>
              <a:glow rad="381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cxnSp>
        <p:nvCxnSpPr>
          <p:cNvPr id="23" name="直接连接符 22"/>
          <p:cNvCxnSpPr/>
          <p:nvPr/>
        </p:nvCxnSpPr>
        <p:spPr bwMode="auto">
          <a:xfrm>
            <a:off x="1320737" y="1910298"/>
            <a:ext cx="7280718" cy="0"/>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grpSp>
        <p:nvGrpSpPr>
          <p:cNvPr id="64539" name="组合 14"/>
          <p:cNvGrpSpPr>
            <a:grpSpLocks/>
          </p:cNvGrpSpPr>
          <p:nvPr/>
        </p:nvGrpSpPr>
        <p:grpSpPr bwMode="auto">
          <a:xfrm>
            <a:off x="720100" y="3324397"/>
            <a:ext cx="520724" cy="518933"/>
            <a:chOff x="1187337" y="3314258"/>
            <a:chExt cx="596956" cy="596956"/>
          </a:xfrm>
        </p:grpSpPr>
        <p:sp>
          <p:nvSpPr>
            <p:cNvPr id="27" name="椭圆 26"/>
            <p:cNvSpPr/>
            <p:nvPr/>
          </p:nvSpPr>
          <p:spPr>
            <a:xfrm>
              <a:off x="1264075" y="3390856"/>
              <a:ext cx="444057" cy="44376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latin typeface="微软雅黑" pitchFamily="34" charset="-122"/>
                  <a:ea typeface="微软雅黑" pitchFamily="34" charset="-122"/>
                </a:rPr>
                <a:t>2</a:t>
              </a:r>
              <a:endParaRPr lang="zh-CN" altLang="en-US" sz="3200" b="1" dirty="0">
                <a:latin typeface="微软雅黑" pitchFamily="34" charset="-122"/>
                <a:ea typeface="微软雅黑" pitchFamily="34" charset="-122"/>
              </a:endParaRPr>
            </a:p>
          </p:txBody>
        </p:sp>
        <p:sp>
          <p:nvSpPr>
            <p:cNvPr id="28" name="椭圆 27"/>
            <p:cNvSpPr/>
            <p:nvPr/>
          </p:nvSpPr>
          <p:spPr>
            <a:xfrm>
              <a:off x="1187337" y="3314258"/>
              <a:ext cx="596956" cy="596956"/>
            </a:xfrm>
            <a:prstGeom prst="ellipse">
              <a:avLst/>
            </a:prstGeom>
            <a:noFill/>
            <a:ln>
              <a:gradFill>
                <a:gsLst>
                  <a:gs pos="23000">
                    <a:srgbClr val="0070C0"/>
                  </a:gs>
                  <a:gs pos="5000">
                    <a:srgbClr val="00B0F0"/>
                  </a:gs>
                  <a:gs pos="75000">
                    <a:srgbClr val="00B0F0"/>
                  </a:gs>
                  <a:gs pos="93000">
                    <a:srgbClr val="0070C0"/>
                  </a:gs>
                </a:gsLst>
                <a:lin ang="5400000" scaled="0"/>
              </a:gradFill>
              <a:prstDash val="sysDot"/>
            </a:ln>
            <a:effectLst>
              <a:glow rad="381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cxnSp>
        <p:nvCxnSpPr>
          <p:cNvPr id="25" name="直接连接符 24"/>
          <p:cNvCxnSpPr/>
          <p:nvPr/>
        </p:nvCxnSpPr>
        <p:spPr bwMode="auto">
          <a:xfrm flipV="1">
            <a:off x="1377589" y="3843330"/>
            <a:ext cx="7195690" cy="17855"/>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455798" y="1425550"/>
            <a:ext cx="7418325" cy="484748"/>
          </a:xfrm>
          <a:prstGeom prst="rect">
            <a:avLst/>
          </a:prstGeom>
        </p:spPr>
        <p:txBody>
          <a:bodyPr wrap="square">
            <a:spAutoFit/>
          </a:bodyPr>
          <a:lstStyle/>
          <a:p>
            <a:pPr>
              <a:lnSpc>
                <a:spcPct val="150000"/>
              </a:lnSpc>
            </a:pPr>
            <a:r>
              <a:rPr lang="zh-CN" altLang="zh-CN" sz="1700" dirty="0" smtClean="0"/>
              <a:t>提出支持</a:t>
            </a:r>
            <a:r>
              <a:rPr lang="zh-CN" altLang="zh-CN" sz="1700" dirty="0"/>
              <a:t>多副本顶点计算</a:t>
            </a:r>
            <a:r>
              <a:rPr lang="zh-CN" altLang="zh-CN" sz="1700" dirty="0" smtClean="0"/>
              <a:t>的</a:t>
            </a:r>
            <a:r>
              <a:rPr lang="zh-CN" altLang="en-US" sz="1700" dirty="0" smtClean="0"/>
              <a:t>图</a:t>
            </a:r>
            <a:r>
              <a:rPr lang="zh-CN" altLang="zh-CN" sz="1700" dirty="0" smtClean="0"/>
              <a:t>计算</a:t>
            </a:r>
            <a:r>
              <a:rPr lang="zh-CN" altLang="zh-CN" sz="1700" dirty="0"/>
              <a:t>模型</a:t>
            </a:r>
            <a:r>
              <a:rPr lang="en-US" altLang="zh-CN" sz="1700" dirty="0" smtClean="0"/>
              <a:t>MR-DAIC</a:t>
            </a:r>
            <a:r>
              <a:rPr lang="zh-CN" altLang="en-US" sz="1700" dirty="0"/>
              <a:t>，</a:t>
            </a:r>
            <a:r>
              <a:rPr lang="zh-CN" altLang="zh-CN" sz="1700" dirty="0" smtClean="0"/>
              <a:t>基于</a:t>
            </a:r>
            <a:r>
              <a:rPr lang="en-US" altLang="zh-CN" sz="1700" dirty="0"/>
              <a:t>Maiter</a:t>
            </a:r>
            <a:r>
              <a:rPr lang="zh-CN" altLang="zh-CN" sz="1700" dirty="0" smtClean="0"/>
              <a:t>框架</a:t>
            </a:r>
            <a:r>
              <a:rPr lang="zh-CN" altLang="en-US" sz="1700" dirty="0"/>
              <a:t>将</a:t>
            </a:r>
            <a:r>
              <a:rPr lang="zh-CN" altLang="zh-CN" sz="1700" dirty="0" smtClean="0"/>
              <a:t>其</a:t>
            </a:r>
            <a:r>
              <a:rPr lang="zh-CN" altLang="zh-CN" sz="1700" dirty="0"/>
              <a:t>实现。</a:t>
            </a:r>
            <a:endParaRPr lang="zh-CN" altLang="en-US" sz="1700" dirty="0"/>
          </a:p>
        </p:txBody>
      </p:sp>
      <p:sp>
        <p:nvSpPr>
          <p:cNvPr id="21" name="矩形 20"/>
          <p:cNvSpPr/>
          <p:nvPr/>
        </p:nvSpPr>
        <p:spPr>
          <a:xfrm>
            <a:off x="1391556" y="2087702"/>
            <a:ext cx="7209899" cy="461665"/>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sz="1600" dirty="0"/>
              <a:t>相对</a:t>
            </a:r>
            <a:r>
              <a:rPr lang="zh-CN" altLang="en-US" sz="1600" dirty="0" smtClean="0"/>
              <a:t>于</a:t>
            </a:r>
            <a:r>
              <a:rPr lang="en-US" altLang="zh-CN" sz="1600" dirty="0" smtClean="0"/>
              <a:t>DAIC</a:t>
            </a:r>
            <a:r>
              <a:rPr lang="zh-CN" altLang="en-US" sz="1600" dirty="0" smtClean="0"/>
              <a:t>模型具有更好的并行性，细化了优先级计算调度粒度。</a:t>
            </a:r>
            <a:endParaRPr lang="zh-CN" altLang="en-US" sz="1600" dirty="0"/>
          </a:p>
        </p:txBody>
      </p:sp>
      <p:sp>
        <p:nvSpPr>
          <p:cNvPr id="22" name="矩形 21"/>
          <p:cNvSpPr/>
          <p:nvPr/>
        </p:nvSpPr>
        <p:spPr>
          <a:xfrm>
            <a:off x="1427623" y="2536570"/>
            <a:ext cx="7209899" cy="461665"/>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sz="1600" dirty="0"/>
              <a:t>相对</a:t>
            </a:r>
            <a:r>
              <a:rPr lang="zh-CN" altLang="en-US" sz="1600" dirty="0" smtClean="0"/>
              <a:t>于</a:t>
            </a:r>
            <a:r>
              <a:rPr lang="en-US" altLang="zh-CN" sz="1600" dirty="0" smtClean="0"/>
              <a:t>DAIC</a:t>
            </a:r>
            <a:r>
              <a:rPr lang="zh-CN" altLang="en-US" sz="1600" dirty="0" smtClean="0"/>
              <a:t>模型，加快了消息被应用的速率。</a:t>
            </a:r>
            <a:endParaRPr lang="zh-CN" altLang="en-US" sz="1600" dirty="0"/>
          </a:p>
        </p:txBody>
      </p:sp>
      <p:sp>
        <p:nvSpPr>
          <p:cNvPr id="24" name="矩形 23"/>
          <p:cNvSpPr/>
          <p:nvPr/>
        </p:nvSpPr>
        <p:spPr>
          <a:xfrm>
            <a:off x="1391556" y="3358582"/>
            <a:ext cx="6932625" cy="484748"/>
          </a:xfrm>
          <a:prstGeom prst="rect">
            <a:avLst/>
          </a:prstGeom>
        </p:spPr>
        <p:txBody>
          <a:bodyPr wrap="square">
            <a:spAutoFit/>
          </a:bodyPr>
          <a:lstStyle/>
          <a:p>
            <a:pPr>
              <a:lnSpc>
                <a:spcPct val="150000"/>
              </a:lnSpc>
            </a:pPr>
            <a:r>
              <a:rPr lang="zh-CN" altLang="en-US" sz="1700" dirty="0" smtClean="0"/>
              <a:t>实现了两种面向异步图计算模型的图划分方法</a:t>
            </a:r>
            <a:r>
              <a:rPr lang="en-US" altLang="zh-CN" sz="1700" dirty="0" err="1" smtClean="0"/>
              <a:t>PAGraph</a:t>
            </a:r>
            <a:r>
              <a:rPr lang="zh-CN" altLang="en-US" sz="1700" dirty="0" smtClean="0"/>
              <a:t>和</a:t>
            </a:r>
            <a:r>
              <a:rPr lang="en-US" altLang="zh-CN" sz="1700" dirty="0" smtClean="0"/>
              <a:t>EV-</a:t>
            </a:r>
            <a:r>
              <a:rPr lang="en-US" altLang="zh-CN" sz="1700" dirty="0" err="1" smtClean="0"/>
              <a:t>PAGraph</a:t>
            </a:r>
            <a:r>
              <a:rPr lang="zh-CN" altLang="en-US" sz="1700" dirty="0" smtClean="0"/>
              <a:t>。</a:t>
            </a:r>
            <a:endParaRPr lang="zh-CN" altLang="en-US" sz="1700" dirty="0"/>
          </a:p>
        </p:txBody>
      </p:sp>
      <p:sp>
        <p:nvSpPr>
          <p:cNvPr id="26" name="矩形 25"/>
          <p:cNvSpPr/>
          <p:nvPr/>
        </p:nvSpPr>
        <p:spPr>
          <a:xfrm>
            <a:off x="1327313" y="4024372"/>
            <a:ext cx="7209899" cy="461665"/>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sz="1600" dirty="0" smtClean="0"/>
              <a:t>完成了迭代计算数据流的分析工作，并提出了消息流通量的概念。</a:t>
            </a:r>
            <a:endParaRPr lang="zh-CN" altLang="en-US" sz="1600" dirty="0"/>
          </a:p>
        </p:txBody>
      </p:sp>
      <p:sp>
        <p:nvSpPr>
          <p:cNvPr id="31" name="矩形 30"/>
          <p:cNvSpPr/>
          <p:nvPr/>
        </p:nvSpPr>
        <p:spPr>
          <a:xfrm>
            <a:off x="1339597" y="4486037"/>
            <a:ext cx="7209899" cy="830997"/>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sz="1600" dirty="0"/>
              <a:t>图</a:t>
            </a:r>
            <a:r>
              <a:rPr lang="zh-CN" altLang="en-US" sz="1600" dirty="0" smtClean="0"/>
              <a:t>划分方法</a:t>
            </a:r>
            <a:r>
              <a:rPr lang="en-US" altLang="zh-CN" sz="1600" dirty="0" err="1" smtClean="0"/>
              <a:t>PAGraph</a:t>
            </a:r>
            <a:r>
              <a:rPr lang="zh-CN" altLang="en-US" sz="1600" dirty="0" smtClean="0"/>
              <a:t>的实现，提高了消息被应用的本地化，从而提高了消息的流通性。</a:t>
            </a:r>
            <a:endParaRPr lang="zh-CN" altLang="en-US" sz="1600" dirty="0"/>
          </a:p>
        </p:txBody>
      </p:sp>
      <p:sp>
        <p:nvSpPr>
          <p:cNvPr id="32" name="矩形 31"/>
          <p:cNvSpPr/>
          <p:nvPr/>
        </p:nvSpPr>
        <p:spPr>
          <a:xfrm>
            <a:off x="1279695" y="5229200"/>
            <a:ext cx="7209899" cy="830997"/>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sz="1600" dirty="0"/>
              <a:t>图</a:t>
            </a:r>
            <a:r>
              <a:rPr lang="zh-CN" altLang="en-US" sz="1600" dirty="0" smtClean="0"/>
              <a:t>划分方法</a:t>
            </a:r>
            <a:r>
              <a:rPr lang="en-US" altLang="zh-CN" sz="1600" dirty="0" smtClean="0"/>
              <a:t>EV-</a:t>
            </a:r>
            <a:r>
              <a:rPr lang="en-US" altLang="zh-CN" sz="1600" dirty="0" err="1" smtClean="0"/>
              <a:t>PAGraph</a:t>
            </a:r>
            <a:r>
              <a:rPr lang="zh-CN" altLang="en-US" sz="1600" dirty="0" smtClean="0"/>
              <a:t>的实现，实现了对通信量、计算量的协调，提高了分区方法对图数据的适用范围。</a:t>
            </a:r>
            <a:endParaRPr lang="zh-CN" altLang="en-US" sz="1600" dirty="0"/>
          </a:p>
        </p:txBody>
      </p:sp>
      <p:sp>
        <p:nvSpPr>
          <p:cNvPr id="20" name="矩形 19"/>
          <p:cNvSpPr/>
          <p:nvPr/>
        </p:nvSpPr>
        <p:spPr>
          <a:xfrm>
            <a:off x="8726368" y="6329261"/>
            <a:ext cx="432000" cy="54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16</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ransition spd="slow" advTm="1778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36"/>
                                        </p:tgtEl>
                                        <p:attrNameLst>
                                          <p:attrName>style.visibility</p:attrName>
                                        </p:attrNameLst>
                                      </p:cBhvr>
                                      <p:to>
                                        <p:strVal val="visible"/>
                                      </p:to>
                                    </p:set>
                                    <p:anim calcmode="lin" valueType="num">
                                      <p:cBhvr additive="base">
                                        <p:cTn id="7" dur="500" fill="hold"/>
                                        <p:tgtEl>
                                          <p:spTgt spid="64536"/>
                                        </p:tgtEl>
                                        <p:attrNameLst>
                                          <p:attrName>ppt_x</p:attrName>
                                        </p:attrNameLst>
                                      </p:cBhvr>
                                      <p:tavLst>
                                        <p:tav tm="0">
                                          <p:val>
                                            <p:strVal val="#ppt_x"/>
                                          </p:val>
                                        </p:tav>
                                        <p:tav tm="100000">
                                          <p:val>
                                            <p:strVal val="#ppt_x"/>
                                          </p:val>
                                        </p:tav>
                                      </p:tavLst>
                                    </p:anim>
                                    <p:anim calcmode="lin" valueType="num">
                                      <p:cBhvr additive="base">
                                        <p:cTn id="8" dur="500" fill="hold"/>
                                        <p:tgtEl>
                                          <p:spTgt spid="6453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4539"/>
                                        </p:tgtEl>
                                        <p:attrNameLst>
                                          <p:attrName>style.visibility</p:attrName>
                                        </p:attrNameLst>
                                      </p:cBhvr>
                                      <p:to>
                                        <p:strVal val="visible"/>
                                      </p:to>
                                    </p:set>
                                    <p:anim calcmode="lin" valueType="num">
                                      <p:cBhvr additive="base">
                                        <p:cTn id="29" dur="500" fill="hold"/>
                                        <p:tgtEl>
                                          <p:spTgt spid="64539"/>
                                        </p:tgtEl>
                                        <p:attrNameLst>
                                          <p:attrName>ppt_x</p:attrName>
                                        </p:attrNameLst>
                                      </p:cBhvr>
                                      <p:tavLst>
                                        <p:tav tm="0">
                                          <p:val>
                                            <p:strVal val="#ppt_x"/>
                                          </p:val>
                                        </p:tav>
                                        <p:tav tm="100000">
                                          <p:val>
                                            <p:strVal val="#ppt_x"/>
                                          </p:val>
                                        </p:tav>
                                      </p:tavLst>
                                    </p:anim>
                                    <p:anim calcmode="lin" valueType="num">
                                      <p:cBhvr additive="base">
                                        <p:cTn id="30" dur="500" fill="hold"/>
                                        <p:tgtEl>
                                          <p:spTgt spid="6453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ppt_x"/>
                                          </p:val>
                                        </p:tav>
                                        <p:tav tm="100000">
                                          <p:val>
                                            <p:strVal val="#ppt_x"/>
                                          </p:val>
                                        </p:tav>
                                      </p:tavLst>
                                    </p:anim>
                                    <p:anim calcmode="lin" valueType="num">
                                      <p:cBhvr additive="base">
                                        <p:cTn id="34" dur="500" fill="hold"/>
                                        <p:tgtEl>
                                          <p:spTgt spid="2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ppt_x"/>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ppt_x"/>
                                          </p:val>
                                        </p:tav>
                                        <p:tav tm="100000">
                                          <p:val>
                                            <p:strVal val="#ppt_x"/>
                                          </p:val>
                                        </p:tav>
                                      </p:tavLst>
                                    </p:anim>
                                    <p:anim calcmode="lin" valueType="num">
                                      <p:cBhvr additive="base">
                                        <p:cTn id="42" dur="500" fill="hold"/>
                                        <p:tgtEl>
                                          <p:spTgt spid="2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ppt_x"/>
                                          </p:val>
                                        </p:tav>
                                        <p:tav tm="100000">
                                          <p:val>
                                            <p:strVal val="#ppt_x"/>
                                          </p:val>
                                        </p:tav>
                                      </p:tavLst>
                                    </p:anim>
                                    <p:anim calcmode="lin" valueType="num">
                                      <p:cBhvr additive="base">
                                        <p:cTn id="46" dur="500" fill="hold"/>
                                        <p:tgtEl>
                                          <p:spTgt spid="3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additive="base">
                                        <p:cTn id="49" dur="500" fill="hold"/>
                                        <p:tgtEl>
                                          <p:spTgt spid="32"/>
                                        </p:tgtEl>
                                        <p:attrNameLst>
                                          <p:attrName>ppt_x</p:attrName>
                                        </p:attrNameLst>
                                      </p:cBhvr>
                                      <p:tavLst>
                                        <p:tav tm="0">
                                          <p:val>
                                            <p:strVal val="#ppt_x"/>
                                          </p:val>
                                        </p:tav>
                                        <p:tav tm="100000">
                                          <p:val>
                                            <p:strVal val="#ppt_x"/>
                                          </p:val>
                                        </p:tav>
                                      </p:tavLst>
                                    </p:anim>
                                    <p:anim calcmode="lin" valueType="num">
                                      <p:cBhvr additive="base">
                                        <p:cTn id="50" dur="500" fill="hold"/>
                                        <p:tgtEl>
                                          <p:spTgt spid="32"/>
                                        </p:tgtEl>
                                        <p:attrNameLst>
                                          <p:attrName>ppt_y</p:attrName>
                                        </p:attrNameLst>
                                      </p:cBhvr>
                                      <p:tavLst>
                                        <p:tav tm="0">
                                          <p:val>
                                            <p:strVal val="1+#ppt_h/2"/>
                                          </p:val>
                                        </p:tav>
                                        <p:tav tm="100000">
                                          <p:val>
                                            <p:strVal val="#ppt_y"/>
                                          </p:val>
                                        </p:tav>
                                      </p:tavLst>
                                    </p:anim>
                                  </p:childTnLst>
                                </p:cTn>
                              </p:par>
                              <p:par>
                                <p:cTn id="51" presetID="22" presetClass="entr" presetSubtype="2"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right)">
                                      <p:cBhvr>
                                        <p:cTn id="5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1" grpId="0"/>
      <p:bldP spid="22" grpId="0"/>
      <p:bldP spid="24" grpId="0"/>
      <p:bldP spid="26" grpId="0"/>
      <p:bldP spid="31" grpId="0"/>
      <p:bldP spid="32" grpId="0"/>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extBox 3"/>
          <p:cNvSpPr txBox="1">
            <a:spLocks noChangeArrowheads="1"/>
          </p:cNvSpPr>
          <p:nvPr/>
        </p:nvSpPr>
        <p:spPr bwMode="auto">
          <a:xfrm>
            <a:off x="434975" y="415925"/>
            <a:ext cx="595313" cy="584200"/>
          </a:xfrm>
          <a:prstGeom prst="rect">
            <a:avLst/>
          </a:prstGeom>
          <a:noFill/>
          <a:ln w="9525">
            <a:noFill/>
            <a:miter lim="800000"/>
            <a:headEnd/>
            <a:tailEnd/>
          </a:ln>
        </p:spPr>
        <p:txBody>
          <a:bodyPr wrap="none">
            <a:spAutoFit/>
          </a:bodyPr>
          <a:lstStyle/>
          <a:p>
            <a:r>
              <a:rPr lang="zh-CN" altLang="en-US" sz="3200" b="1">
                <a:solidFill>
                  <a:srgbClr val="FFFFFF"/>
                </a:solidFill>
                <a:latin typeface="微软雅黑" pitchFamily="34" charset="-122"/>
                <a:ea typeface="微软雅黑" pitchFamily="34" charset="-122"/>
              </a:rPr>
              <a:t>四</a:t>
            </a:r>
          </a:p>
        </p:txBody>
      </p:sp>
      <p:grpSp>
        <p:nvGrpSpPr>
          <p:cNvPr id="64520" name="组合 5"/>
          <p:cNvGrpSpPr>
            <a:grpSpLocks/>
          </p:cNvGrpSpPr>
          <p:nvPr/>
        </p:nvGrpSpPr>
        <p:grpSpPr bwMode="auto">
          <a:xfrm>
            <a:off x="968445" y="1506189"/>
            <a:ext cx="520687" cy="521040"/>
            <a:chOff x="1155644" y="1656612"/>
            <a:chExt cx="596956" cy="596956"/>
          </a:xfrm>
        </p:grpSpPr>
        <p:sp>
          <p:nvSpPr>
            <p:cNvPr id="2" name="椭圆 1"/>
            <p:cNvSpPr/>
            <p:nvPr/>
          </p:nvSpPr>
          <p:spPr>
            <a:xfrm>
              <a:off x="1232542" y="1733910"/>
              <a:ext cx="444088" cy="44378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latin typeface="微软雅黑" pitchFamily="34" charset="-122"/>
                  <a:ea typeface="微软雅黑" pitchFamily="34" charset="-122"/>
                </a:rPr>
                <a:t>1</a:t>
              </a:r>
              <a:endParaRPr lang="zh-CN" altLang="en-US" sz="3200" b="1" dirty="0">
                <a:latin typeface="微软雅黑" pitchFamily="34" charset="-122"/>
                <a:ea typeface="微软雅黑" pitchFamily="34" charset="-122"/>
              </a:endParaRPr>
            </a:p>
          </p:txBody>
        </p:sp>
        <p:sp>
          <p:nvSpPr>
            <p:cNvPr id="3" name="椭圆 2"/>
            <p:cNvSpPr/>
            <p:nvPr/>
          </p:nvSpPr>
          <p:spPr>
            <a:xfrm>
              <a:off x="1155644" y="1656612"/>
              <a:ext cx="596956" cy="596956"/>
            </a:xfrm>
            <a:prstGeom prst="ellipse">
              <a:avLst/>
            </a:prstGeom>
            <a:noFill/>
            <a:ln>
              <a:gradFill>
                <a:gsLst>
                  <a:gs pos="23000">
                    <a:srgbClr val="0070C0"/>
                  </a:gs>
                  <a:gs pos="5000">
                    <a:srgbClr val="00B0F0"/>
                  </a:gs>
                  <a:gs pos="75000">
                    <a:srgbClr val="00B0F0"/>
                  </a:gs>
                  <a:gs pos="93000">
                    <a:srgbClr val="0070C0"/>
                  </a:gs>
                </a:gsLst>
                <a:lin ang="5400000" scaled="0"/>
              </a:gradFill>
              <a:prstDash val="sysDot"/>
            </a:ln>
            <a:effectLst>
              <a:glow rad="381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64521" name="TextBox 6"/>
          <p:cNvSpPr txBox="1">
            <a:spLocks noChangeArrowheads="1"/>
          </p:cNvSpPr>
          <p:nvPr/>
        </p:nvSpPr>
        <p:spPr bwMode="auto">
          <a:xfrm>
            <a:off x="1661252" y="3877017"/>
            <a:ext cx="2226315" cy="400110"/>
          </a:xfrm>
          <a:prstGeom prst="rect">
            <a:avLst/>
          </a:prstGeom>
          <a:noFill/>
          <a:ln w="9525">
            <a:noFill/>
            <a:miter lim="800000"/>
            <a:headEnd/>
            <a:tailEnd/>
          </a:ln>
        </p:spPr>
        <p:txBody>
          <a:bodyPr wrap="none">
            <a:spAutoFit/>
          </a:bodyPr>
          <a:lstStyle/>
          <a:p>
            <a:r>
              <a:rPr lang="en-US" altLang="zh-CN" sz="2000" dirty="0" smtClean="0"/>
              <a:t>DAIC</a:t>
            </a:r>
            <a:r>
              <a:rPr lang="zh-CN" altLang="en-US" sz="2000" dirty="0" smtClean="0"/>
              <a:t>的其他研究：</a:t>
            </a:r>
            <a:endParaRPr lang="zh-CN" altLang="en-US" sz="2000" dirty="0"/>
          </a:p>
        </p:txBody>
      </p:sp>
      <p:cxnSp>
        <p:nvCxnSpPr>
          <p:cNvPr id="9" name="直接连接符 8"/>
          <p:cNvCxnSpPr/>
          <p:nvPr/>
        </p:nvCxnSpPr>
        <p:spPr bwMode="auto">
          <a:xfrm>
            <a:off x="1576856" y="2156270"/>
            <a:ext cx="6604000" cy="0"/>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grpSp>
        <p:nvGrpSpPr>
          <p:cNvPr id="64523" name="组合 14"/>
          <p:cNvGrpSpPr>
            <a:grpSpLocks/>
          </p:cNvGrpSpPr>
          <p:nvPr/>
        </p:nvGrpSpPr>
        <p:grpSpPr bwMode="auto">
          <a:xfrm>
            <a:off x="1025646" y="3877017"/>
            <a:ext cx="520687" cy="519451"/>
            <a:chOff x="1155644" y="1434810"/>
            <a:chExt cx="596956" cy="596956"/>
          </a:xfrm>
        </p:grpSpPr>
        <p:sp>
          <p:nvSpPr>
            <p:cNvPr id="16" name="椭圆 15"/>
            <p:cNvSpPr/>
            <p:nvPr/>
          </p:nvSpPr>
          <p:spPr>
            <a:xfrm>
              <a:off x="1232542" y="1511823"/>
              <a:ext cx="444088" cy="44332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latin typeface="微软雅黑" pitchFamily="34" charset="-122"/>
                  <a:ea typeface="微软雅黑" pitchFamily="34" charset="-122"/>
                </a:rPr>
                <a:t>2</a:t>
              </a:r>
              <a:endParaRPr lang="zh-CN" altLang="en-US" sz="3200" b="1" dirty="0">
                <a:latin typeface="微软雅黑" pitchFamily="34" charset="-122"/>
                <a:ea typeface="微软雅黑" pitchFamily="34" charset="-122"/>
              </a:endParaRPr>
            </a:p>
          </p:txBody>
        </p:sp>
        <p:sp>
          <p:nvSpPr>
            <p:cNvPr id="17" name="椭圆 16"/>
            <p:cNvSpPr/>
            <p:nvPr/>
          </p:nvSpPr>
          <p:spPr>
            <a:xfrm>
              <a:off x="1155644" y="1434810"/>
              <a:ext cx="596956" cy="596956"/>
            </a:xfrm>
            <a:prstGeom prst="ellipse">
              <a:avLst/>
            </a:prstGeom>
            <a:noFill/>
            <a:ln>
              <a:gradFill>
                <a:gsLst>
                  <a:gs pos="23000">
                    <a:srgbClr val="0070C0"/>
                  </a:gs>
                  <a:gs pos="5000">
                    <a:srgbClr val="00B0F0"/>
                  </a:gs>
                  <a:gs pos="75000">
                    <a:srgbClr val="00B0F0"/>
                  </a:gs>
                  <a:gs pos="93000">
                    <a:srgbClr val="0070C0"/>
                  </a:gs>
                </a:gsLst>
                <a:lin ang="5400000" scaled="0"/>
              </a:gradFill>
              <a:prstDash val="sysDot"/>
            </a:ln>
            <a:effectLst>
              <a:glow rad="381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cxnSp>
        <p:nvCxnSpPr>
          <p:cNvPr id="19" name="直接连接符 18"/>
          <p:cNvCxnSpPr/>
          <p:nvPr/>
        </p:nvCxnSpPr>
        <p:spPr bwMode="auto">
          <a:xfrm>
            <a:off x="1661044" y="4396468"/>
            <a:ext cx="6577013" cy="0"/>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sp>
        <p:nvSpPr>
          <p:cNvPr id="64525" name="TextBox 22"/>
          <p:cNvSpPr txBox="1">
            <a:spLocks noChangeArrowheads="1"/>
          </p:cNvSpPr>
          <p:nvPr/>
        </p:nvSpPr>
        <p:spPr bwMode="auto">
          <a:xfrm>
            <a:off x="1604051" y="1660311"/>
            <a:ext cx="1467068" cy="400110"/>
          </a:xfrm>
          <a:prstGeom prst="rect">
            <a:avLst/>
          </a:prstGeom>
          <a:noFill/>
          <a:ln w="9525">
            <a:noFill/>
            <a:miter lim="800000"/>
            <a:headEnd/>
            <a:tailEnd/>
          </a:ln>
        </p:spPr>
        <p:txBody>
          <a:bodyPr wrap="none">
            <a:spAutoFit/>
          </a:bodyPr>
          <a:lstStyle/>
          <a:p>
            <a:r>
              <a:rPr lang="zh-CN" altLang="en-US" sz="2000" dirty="0" smtClean="0"/>
              <a:t>深入研究</a:t>
            </a:r>
            <a:r>
              <a:rPr lang="zh-CN" altLang="en-US" sz="2000" dirty="0"/>
              <a:t>：</a:t>
            </a:r>
          </a:p>
        </p:txBody>
      </p:sp>
      <p:sp>
        <p:nvSpPr>
          <p:cNvPr id="64518" name="TextBox 2"/>
          <p:cNvSpPr txBox="1">
            <a:spLocks noChangeArrowheads="1"/>
          </p:cNvSpPr>
          <p:nvPr/>
        </p:nvSpPr>
        <p:spPr bwMode="auto">
          <a:xfrm>
            <a:off x="443592" y="620688"/>
            <a:ext cx="2387538" cy="584582"/>
          </a:xfrm>
          <a:prstGeom prst="rect">
            <a:avLst/>
          </a:prstGeom>
          <a:noFill/>
          <a:ln w="9525">
            <a:noFill/>
            <a:miter lim="800000"/>
            <a:headEnd/>
            <a:tailEnd/>
          </a:ln>
        </p:spPr>
        <p:txBody>
          <a:bodyPr>
            <a:spAutoFit/>
          </a:bodyPr>
          <a:lstStyle/>
          <a:p>
            <a:r>
              <a:rPr lang="zh-CN" altLang="en-US" sz="3200" dirty="0">
                <a:solidFill>
                  <a:srgbClr val="000000"/>
                </a:solidFill>
                <a:latin typeface="微软雅黑" pitchFamily="34" charset="-122"/>
                <a:ea typeface="微软雅黑" pitchFamily="34" charset="-122"/>
              </a:rPr>
              <a:t>展望</a:t>
            </a:r>
          </a:p>
        </p:txBody>
      </p:sp>
      <p:sp>
        <p:nvSpPr>
          <p:cNvPr id="21" name="矩形 20"/>
          <p:cNvSpPr/>
          <p:nvPr/>
        </p:nvSpPr>
        <p:spPr>
          <a:xfrm>
            <a:off x="1391556" y="2276872"/>
            <a:ext cx="7209899" cy="461665"/>
          </a:xfrm>
          <a:prstGeom prst="rect">
            <a:avLst/>
          </a:prstGeom>
        </p:spPr>
        <p:txBody>
          <a:bodyPr wrap="square">
            <a:spAutoFit/>
          </a:bodyPr>
          <a:lstStyle/>
          <a:p>
            <a:pPr marL="285750" indent="-285750">
              <a:lnSpc>
                <a:spcPct val="150000"/>
              </a:lnSpc>
              <a:buFont typeface="Wingdings" panose="05000000000000000000" pitchFamily="2" charset="2"/>
              <a:buChar char="p"/>
            </a:pPr>
            <a:r>
              <a:rPr lang="en-US" altLang="zh-CN" sz="1600" dirty="0" smtClean="0"/>
              <a:t>EV-</a:t>
            </a:r>
            <a:r>
              <a:rPr lang="en-US" altLang="zh-CN" sz="1600" dirty="0" err="1" smtClean="0"/>
              <a:t>PAGraph</a:t>
            </a:r>
            <a:r>
              <a:rPr lang="zh-CN" altLang="en-US" sz="1600" dirty="0" smtClean="0"/>
              <a:t>中的系数调优的研究；</a:t>
            </a:r>
            <a:endParaRPr lang="zh-CN" altLang="en-US" sz="1600" dirty="0"/>
          </a:p>
        </p:txBody>
      </p:sp>
      <p:sp>
        <p:nvSpPr>
          <p:cNvPr id="22" name="矩形 21"/>
          <p:cNvSpPr/>
          <p:nvPr/>
        </p:nvSpPr>
        <p:spPr>
          <a:xfrm>
            <a:off x="1396665" y="2738537"/>
            <a:ext cx="7209899" cy="461665"/>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sz="1600" dirty="0" smtClean="0"/>
              <a:t>对流动的图数据的划分方法中，加入对已分配数据的重新调整策略的研究。</a:t>
            </a:r>
            <a:endParaRPr lang="zh-CN" altLang="en-US" sz="1600" dirty="0"/>
          </a:p>
        </p:txBody>
      </p:sp>
      <p:sp>
        <p:nvSpPr>
          <p:cNvPr id="23" name="矩形 22"/>
          <p:cNvSpPr/>
          <p:nvPr/>
        </p:nvSpPr>
        <p:spPr>
          <a:xfrm>
            <a:off x="1413725" y="4581128"/>
            <a:ext cx="7209899" cy="461665"/>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sz="1600" dirty="0" smtClean="0"/>
              <a:t>利用</a:t>
            </a:r>
            <a:r>
              <a:rPr lang="en-US" altLang="zh-CN" sz="1600" dirty="0" smtClean="0"/>
              <a:t>DAIC</a:t>
            </a:r>
            <a:r>
              <a:rPr lang="zh-CN" altLang="en-US" sz="1600" dirty="0" smtClean="0"/>
              <a:t>特性，如何实现高效的增量计算的研究；</a:t>
            </a:r>
            <a:endParaRPr lang="zh-CN" altLang="en-US" sz="1600" dirty="0"/>
          </a:p>
        </p:txBody>
      </p:sp>
      <p:sp>
        <p:nvSpPr>
          <p:cNvPr id="24" name="矩形 23"/>
          <p:cNvSpPr/>
          <p:nvPr/>
        </p:nvSpPr>
        <p:spPr>
          <a:xfrm>
            <a:off x="1422868" y="5080255"/>
            <a:ext cx="7209899" cy="461665"/>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sz="1600" dirty="0" smtClean="0"/>
              <a:t>基于优先级计算的思想，面向核心子的图划分方法研究。</a:t>
            </a:r>
            <a:endParaRPr lang="zh-CN" altLang="en-US" sz="1600" dirty="0"/>
          </a:p>
        </p:txBody>
      </p:sp>
      <p:sp>
        <p:nvSpPr>
          <p:cNvPr id="20" name="矩形 19"/>
          <p:cNvSpPr/>
          <p:nvPr/>
        </p:nvSpPr>
        <p:spPr>
          <a:xfrm>
            <a:off x="8726368" y="6329261"/>
            <a:ext cx="432000" cy="54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16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17</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1438918930"/>
      </p:ext>
    </p:extLst>
  </p:cSld>
  <p:clrMapOvr>
    <a:masterClrMapping/>
  </p:clrMapOvr>
  <p:transition spd="slow" advTm="1778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20"/>
                                        </p:tgtEl>
                                        <p:attrNameLst>
                                          <p:attrName>style.visibility</p:attrName>
                                        </p:attrNameLst>
                                      </p:cBhvr>
                                      <p:to>
                                        <p:strVal val="visible"/>
                                      </p:to>
                                    </p:set>
                                    <p:anim calcmode="lin" valueType="num">
                                      <p:cBhvr additive="base">
                                        <p:cTn id="7" dur="500" fill="hold"/>
                                        <p:tgtEl>
                                          <p:spTgt spid="64520"/>
                                        </p:tgtEl>
                                        <p:attrNameLst>
                                          <p:attrName>ppt_x</p:attrName>
                                        </p:attrNameLst>
                                      </p:cBhvr>
                                      <p:tavLst>
                                        <p:tav tm="0">
                                          <p:val>
                                            <p:strVal val="#ppt_x"/>
                                          </p:val>
                                        </p:tav>
                                        <p:tav tm="100000">
                                          <p:val>
                                            <p:strVal val="#ppt_x"/>
                                          </p:val>
                                        </p:tav>
                                      </p:tavLst>
                                    </p:anim>
                                    <p:anim calcmode="lin" valueType="num">
                                      <p:cBhvr additive="base">
                                        <p:cTn id="8" dur="500" fill="hold"/>
                                        <p:tgtEl>
                                          <p:spTgt spid="645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4525"/>
                                        </p:tgtEl>
                                        <p:attrNameLst>
                                          <p:attrName>style.visibility</p:attrName>
                                        </p:attrNameLst>
                                      </p:cBhvr>
                                      <p:to>
                                        <p:strVal val="visible"/>
                                      </p:to>
                                    </p:set>
                                    <p:anim calcmode="lin" valueType="num">
                                      <p:cBhvr additive="base">
                                        <p:cTn id="15" dur="500" fill="hold"/>
                                        <p:tgtEl>
                                          <p:spTgt spid="64525"/>
                                        </p:tgtEl>
                                        <p:attrNameLst>
                                          <p:attrName>ppt_x</p:attrName>
                                        </p:attrNameLst>
                                      </p:cBhvr>
                                      <p:tavLst>
                                        <p:tav tm="0">
                                          <p:val>
                                            <p:strVal val="#ppt_x"/>
                                          </p:val>
                                        </p:tav>
                                        <p:tav tm="100000">
                                          <p:val>
                                            <p:strVal val="#ppt_x"/>
                                          </p:val>
                                        </p:tav>
                                      </p:tavLst>
                                    </p:anim>
                                    <p:anim calcmode="lin" valueType="num">
                                      <p:cBhvr additive="base">
                                        <p:cTn id="16" dur="500" fill="hold"/>
                                        <p:tgtEl>
                                          <p:spTgt spid="6452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4521"/>
                                        </p:tgtEl>
                                        <p:attrNameLst>
                                          <p:attrName>style.visibility</p:attrName>
                                        </p:attrNameLst>
                                      </p:cBhvr>
                                      <p:to>
                                        <p:strVal val="visible"/>
                                      </p:to>
                                    </p:set>
                                    <p:anim calcmode="lin" valueType="num">
                                      <p:cBhvr additive="base">
                                        <p:cTn id="29" dur="500" fill="hold"/>
                                        <p:tgtEl>
                                          <p:spTgt spid="64521"/>
                                        </p:tgtEl>
                                        <p:attrNameLst>
                                          <p:attrName>ppt_x</p:attrName>
                                        </p:attrNameLst>
                                      </p:cBhvr>
                                      <p:tavLst>
                                        <p:tav tm="0">
                                          <p:val>
                                            <p:strVal val="#ppt_x"/>
                                          </p:val>
                                        </p:tav>
                                        <p:tav tm="100000">
                                          <p:val>
                                            <p:strVal val="#ppt_x"/>
                                          </p:val>
                                        </p:tav>
                                      </p:tavLst>
                                    </p:anim>
                                    <p:anim calcmode="lin" valueType="num">
                                      <p:cBhvr additive="base">
                                        <p:cTn id="30" dur="500" fill="hold"/>
                                        <p:tgtEl>
                                          <p:spTgt spid="6452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4523"/>
                                        </p:tgtEl>
                                        <p:attrNameLst>
                                          <p:attrName>style.visibility</p:attrName>
                                        </p:attrNameLst>
                                      </p:cBhvr>
                                      <p:to>
                                        <p:strVal val="visible"/>
                                      </p:to>
                                    </p:set>
                                    <p:anim calcmode="lin" valueType="num">
                                      <p:cBhvr additive="base">
                                        <p:cTn id="33" dur="500" fill="hold"/>
                                        <p:tgtEl>
                                          <p:spTgt spid="64523"/>
                                        </p:tgtEl>
                                        <p:attrNameLst>
                                          <p:attrName>ppt_x</p:attrName>
                                        </p:attrNameLst>
                                      </p:cBhvr>
                                      <p:tavLst>
                                        <p:tav tm="0">
                                          <p:val>
                                            <p:strVal val="#ppt_x"/>
                                          </p:val>
                                        </p:tav>
                                        <p:tav tm="100000">
                                          <p:val>
                                            <p:strVal val="#ppt_x"/>
                                          </p:val>
                                        </p:tav>
                                      </p:tavLst>
                                    </p:anim>
                                    <p:anim calcmode="lin" valueType="num">
                                      <p:cBhvr additive="base">
                                        <p:cTn id="34" dur="500" fill="hold"/>
                                        <p:tgtEl>
                                          <p:spTgt spid="64523"/>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ppt_x"/>
                                          </p:val>
                                        </p:tav>
                                        <p:tav tm="100000">
                                          <p:val>
                                            <p:strVal val="#ppt_x"/>
                                          </p:val>
                                        </p:tav>
                                      </p:tavLst>
                                    </p:anim>
                                    <p:anim calcmode="lin" valueType="num">
                                      <p:cBhvr additive="base">
                                        <p:cTn id="46" dur="500" fill="hold"/>
                                        <p:tgtEl>
                                          <p:spTgt spid="24"/>
                                        </p:tgtEl>
                                        <p:attrNameLst>
                                          <p:attrName>ppt_y</p:attrName>
                                        </p:attrNameLst>
                                      </p:cBhvr>
                                      <p:tavLst>
                                        <p:tav tm="0">
                                          <p:val>
                                            <p:strVal val="1+#ppt_h/2"/>
                                          </p:val>
                                        </p:tav>
                                        <p:tav tm="100000">
                                          <p:val>
                                            <p:strVal val="#ppt_y"/>
                                          </p:val>
                                        </p:tav>
                                      </p:tavLst>
                                    </p:anim>
                                  </p:childTnLst>
                                </p:cTn>
                              </p:par>
                              <p:par>
                                <p:cTn id="47" presetID="22" presetClass="entr" presetSubtype="2"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right)">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1" grpId="0"/>
      <p:bldP spid="64525" grpId="0"/>
      <p:bldP spid="21" grpId="0"/>
      <p:bldP spid="22" grpId="0"/>
      <p:bldP spid="23" grpId="0"/>
      <p:bldP spid="24" grpId="0"/>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087563"/>
            <a:ext cx="9144000" cy="215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 name="文本框 6"/>
          <p:cNvSpPr txBox="1">
            <a:spLocks noChangeArrowheads="1"/>
          </p:cNvSpPr>
          <p:nvPr/>
        </p:nvSpPr>
        <p:spPr bwMode="auto">
          <a:xfrm>
            <a:off x="1905000" y="2720975"/>
            <a:ext cx="7239000" cy="708025"/>
          </a:xfrm>
          <a:prstGeom prst="rect">
            <a:avLst/>
          </a:prstGeom>
          <a:noFill/>
          <a:ln w="9525">
            <a:noFill/>
            <a:miter lim="800000"/>
            <a:headEnd/>
            <a:tailEnd/>
          </a:ln>
        </p:spPr>
        <p:txBody>
          <a:bodyPr>
            <a:spAutoFit/>
          </a:bodyPr>
          <a:lstStyle/>
          <a:p>
            <a:pPr algn="r" eaLnBrk="0" hangingPunct="0"/>
            <a:r>
              <a:rPr lang="zh-CN" altLang="en-US" sz="4000" b="1">
                <a:solidFill>
                  <a:schemeClr val="bg1"/>
                </a:solidFill>
                <a:latin typeface="Arial" charset="0"/>
                <a:ea typeface="微软雅黑" pitchFamily="34" charset="-122"/>
                <a:sym typeface="Arial" charset="0"/>
              </a:rPr>
              <a:t>谢谢观赏！</a:t>
            </a:r>
          </a:p>
        </p:txBody>
      </p:sp>
      <p:sp>
        <p:nvSpPr>
          <p:cNvPr id="33" name="文本框 32"/>
          <p:cNvSpPr txBox="1">
            <a:spLocks noChangeArrowheads="1"/>
          </p:cNvSpPr>
          <p:nvPr/>
        </p:nvSpPr>
        <p:spPr bwMode="auto">
          <a:xfrm>
            <a:off x="1905000" y="3429000"/>
            <a:ext cx="7239000" cy="369888"/>
          </a:xfrm>
          <a:prstGeom prst="rect">
            <a:avLst/>
          </a:prstGeom>
          <a:noFill/>
          <a:ln w="9525">
            <a:noFill/>
            <a:miter lim="800000"/>
            <a:headEnd/>
            <a:tailEnd/>
          </a:ln>
        </p:spPr>
        <p:txBody>
          <a:bodyPr>
            <a:spAutoFit/>
          </a:bodyPr>
          <a:lstStyle/>
          <a:p>
            <a:pPr algn="r" eaLnBrk="0" hangingPunct="0"/>
            <a:r>
              <a:rPr lang="en-US" altLang="zh-CN">
                <a:solidFill>
                  <a:schemeClr val="bg1"/>
                </a:solidFill>
                <a:latin typeface="Arial" charset="0"/>
                <a:ea typeface="微软雅黑" pitchFamily="34" charset="-122"/>
                <a:sym typeface="Arial" charset="0"/>
              </a:rPr>
              <a:t>Thanks for listening</a:t>
            </a:r>
            <a:r>
              <a:rPr lang="zh-CN" altLang="en-US">
                <a:solidFill>
                  <a:schemeClr val="bg1"/>
                </a:solidFill>
                <a:latin typeface="Arial" charset="0"/>
                <a:ea typeface="微软雅黑" pitchFamily="34" charset="-122"/>
                <a:sym typeface="Arial" charset="0"/>
              </a:rPr>
              <a:t>！</a:t>
            </a:r>
          </a:p>
        </p:txBody>
      </p:sp>
      <p:cxnSp>
        <p:nvCxnSpPr>
          <p:cNvPr id="35" name="直接连接符 34"/>
          <p:cNvCxnSpPr/>
          <p:nvPr/>
        </p:nvCxnSpPr>
        <p:spPr>
          <a:xfrm>
            <a:off x="2890838" y="3429000"/>
            <a:ext cx="625316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a:spLocks noChangeArrowheads="1"/>
          </p:cNvSpPr>
          <p:nvPr/>
        </p:nvSpPr>
        <p:spPr bwMode="auto">
          <a:xfrm>
            <a:off x="4951413" y="3895725"/>
            <a:ext cx="2133600" cy="368300"/>
          </a:xfrm>
          <a:prstGeom prst="rect">
            <a:avLst/>
          </a:prstGeom>
          <a:noFill/>
          <a:ln w="9525">
            <a:noFill/>
            <a:miter lim="800000"/>
            <a:headEnd/>
            <a:tailEnd/>
          </a:ln>
        </p:spPr>
        <p:txBody>
          <a:bodyPr>
            <a:spAutoFit/>
          </a:bodyPr>
          <a:lstStyle/>
          <a:p>
            <a:pPr algn="r" eaLnBrk="0" hangingPunct="0"/>
            <a:r>
              <a:rPr lang="zh-CN" altLang="en-US">
                <a:solidFill>
                  <a:schemeClr val="bg1"/>
                </a:solidFill>
                <a:latin typeface="Arial" charset="0"/>
                <a:ea typeface="微软雅黑" pitchFamily="34" charset="-122"/>
                <a:sym typeface="Arial" charset="0"/>
              </a:rPr>
              <a:t>指导老师：张岩峰</a:t>
            </a:r>
          </a:p>
        </p:txBody>
      </p:sp>
      <p:sp>
        <p:nvSpPr>
          <p:cNvPr id="37" name="文本框 36"/>
          <p:cNvSpPr txBox="1">
            <a:spLocks noChangeArrowheads="1"/>
          </p:cNvSpPr>
          <p:nvPr/>
        </p:nvSpPr>
        <p:spPr bwMode="auto">
          <a:xfrm>
            <a:off x="6624638" y="3895725"/>
            <a:ext cx="2519362" cy="368300"/>
          </a:xfrm>
          <a:prstGeom prst="rect">
            <a:avLst/>
          </a:prstGeom>
          <a:noFill/>
          <a:ln w="9525">
            <a:noFill/>
            <a:miter lim="800000"/>
            <a:headEnd/>
            <a:tailEnd/>
          </a:ln>
        </p:spPr>
        <p:txBody>
          <a:bodyPr>
            <a:spAutoFit/>
          </a:bodyPr>
          <a:lstStyle/>
          <a:p>
            <a:pPr algn="r" eaLnBrk="0" hangingPunct="0"/>
            <a:r>
              <a:rPr lang="zh-CN" altLang="en-US">
                <a:solidFill>
                  <a:schemeClr val="bg1"/>
                </a:solidFill>
                <a:latin typeface="Arial" charset="0"/>
                <a:ea typeface="微软雅黑" pitchFamily="34" charset="-122"/>
                <a:sym typeface="Arial" charset="0"/>
              </a:rPr>
              <a:t>汇报人：李玉国</a:t>
            </a:r>
          </a:p>
        </p:txBody>
      </p:sp>
      <p:pic>
        <p:nvPicPr>
          <p:cNvPr id="44" name="图片 43"/>
          <p:cNvPicPr>
            <a:picLocks noChangeAspect="1"/>
          </p:cNvPicPr>
          <p:nvPr/>
        </p:nvPicPr>
        <p:blipFill>
          <a:blip r:embed="rId3"/>
          <a:srcRect t="12823" r="3619"/>
          <a:stretch>
            <a:fillRect/>
          </a:stretch>
        </p:blipFill>
        <p:spPr bwMode="auto">
          <a:xfrm>
            <a:off x="525463" y="2767013"/>
            <a:ext cx="1685925" cy="1525587"/>
          </a:xfrm>
          <a:prstGeom prst="rect">
            <a:avLst/>
          </a:prstGeom>
          <a:noFill/>
          <a:ln w="9525">
            <a:noFill/>
            <a:miter lim="800000"/>
            <a:headEnd/>
            <a:tailEnd/>
          </a:ln>
        </p:spPr>
      </p:pic>
      <p:pic>
        <p:nvPicPr>
          <p:cNvPr id="43" name="图片 42"/>
          <p:cNvPicPr>
            <a:picLocks noChangeAspect="1"/>
          </p:cNvPicPr>
          <p:nvPr/>
        </p:nvPicPr>
        <p:blipFill>
          <a:blip r:embed="rId3"/>
          <a:srcRect/>
          <a:stretch>
            <a:fillRect/>
          </a:stretch>
        </p:blipFill>
        <p:spPr bwMode="auto">
          <a:xfrm>
            <a:off x="522288" y="2543175"/>
            <a:ext cx="1749425" cy="1749425"/>
          </a:xfrm>
          <a:prstGeom prst="rect">
            <a:avLst/>
          </a:prstGeom>
          <a:noFill/>
          <a:ln w="9525">
            <a:noFill/>
            <a:miter lim="800000"/>
            <a:headEnd/>
            <a:tailEnd/>
          </a:ln>
        </p:spPr>
      </p:pic>
      <p:sp>
        <p:nvSpPr>
          <p:cNvPr id="2" name="矩形 1"/>
          <p:cNvSpPr/>
          <p:nvPr/>
        </p:nvSpPr>
        <p:spPr>
          <a:xfrm>
            <a:off x="2211454" y="4941168"/>
            <a:ext cx="5262979" cy="769441"/>
          </a:xfrm>
          <a:prstGeom prst="rect">
            <a:avLst/>
          </a:prstGeom>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defRPr/>
            </a:pPr>
            <a:r>
              <a:rPr lang="zh-CN" altLang="en-US" sz="4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微软雅黑" pitchFamily="34" charset="-122"/>
                <a:ea typeface="微软雅黑" pitchFamily="34" charset="-122"/>
              </a:rPr>
              <a:t>请老师，批评指正！</a:t>
            </a:r>
          </a:p>
        </p:txBody>
      </p:sp>
    </p:spTree>
  </p:cSld>
  <p:clrMapOvr>
    <a:masterClrMapping/>
  </p:clrMapOvr>
  <p:transition spd="slow" advTm="2147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22" presetClass="entr" presetSubtype="2" fill="hold" nodeType="withEffect">
                                  <p:stCondLst>
                                    <p:cond delay="250"/>
                                  </p:stCondLst>
                                  <p:childTnLst>
                                    <p:set>
                                      <p:cBhvr>
                                        <p:cTn id="15" dur="1" fill="hold">
                                          <p:stCondLst>
                                            <p:cond delay="0"/>
                                          </p:stCondLst>
                                        </p:cTn>
                                        <p:tgtEl>
                                          <p:spTgt spid="35"/>
                                        </p:tgtEl>
                                        <p:attrNameLst>
                                          <p:attrName>style.visibility</p:attrName>
                                        </p:attrNameLst>
                                      </p:cBhvr>
                                      <p:to>
                                        <p:strVal val="visible"/>
                                      </p:to>
                                    </p:set>
                                    <p:animEffect transition="in" filter="wipe(right)">
                                      <p:cBhvr>
                                        <p:cTn id="16" dur="500"/>
                                        <p:tgtEl>
                                          <p:spTgt spid="35"/>
                                        </p:tgtEl>
                                      </p:cBhvr>
                                    </p:animEffect>
                                  </p:childTnLst>
                                </p:cTn>
                              </p:par>
                              <p:par>
                                <p:cTn id="17" presetID="42"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50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anim calcmode="lin" valueType="num">
                                      <p:cBhvr>
                                        <p:cTn id="25" dur="500" fill="hold"/>
                                        <p:tgtEl>
                                          <p:spTgt spid="33"/>
                                        </p:tgtEl>
                                        <p:attrNameLst>
                                          <p:attrName>ppt_x</p:attrName>
                                        </p:attrNameLst>
                                      </p:cBhvr>
                                      <p:tavLst>
                                        <p:tav tm="0">
                                          <p:val>
                                            <p:strVal val="#ppt_x"/>
                                          </p:val>
                                        </p:tav>
                                        <p:tav tm="100000">
                                          <p:val>
                                            <p:strVal val="#ppt_x"/>
                                          </p:val>
                                        </p:tav>
                                      </p:tavLst>
                                    </p:anim>
                                    <p:anim calcmode="lin" valueType="num">
                                      <p:cBhvr>
                                        <p:cTn id="26" dur="500" fill="hold"/>
                                        <p:tgtEl>
                                          <p:spTgt spid="33"/>
                                        </p:tgtEl>
                                        <p:attrNameLst>
                                          <p:attrName>ppt_y</p:attrName>
                                        </p:attrNameLst>
                                      </p:cBhvr>
                                      <p:tavLst>
                                        <p:tav tm="0">
                                          <p:val>
                                            <p:strVal val="#ppt_y-.1"/>
                                          </p:val>
                                        </p:tav>
                                        <p:tav tm="100000">
                                          <p:val>
                                            <p:strVal val="#ppt_y"/>
                                          </p:val>
                                        </p:tav>
                                      </p:tavLst>
                                    </p:anim>
                                  </p:childTnLst>
                                </p:cTn>
                              </p:par>
                              <p:par>
                                <p:cTn id="27" presetID="53" presetClass="entr" presetSubtype="16" fill="hold" grpId="0" nodeType="withEffect">
                                  <p:stCondLst>
                                    <p:cond delay="50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0" fill="hold"/>
                                        <p:tgtEl>
                                          <p:spTgt spid="36"/>
                                        </p:tgtEl>
                                        <p:attrNameLst>
                                          <p:attrName>ppt_w</p:attrName>
                                        </p:attrNameLst>
                                      </p:cBhvr>
                                      <p:tavLst>
                                        <p:tav tm="0">
                                          <p:val>
                                            <p:fltVal val="0"/>
                                          </p:val>
                                        </p:tav>
                                        <p:tav tm="100000">
                                          <p:val>
                                            <p:strVal val="#ppt_w"/>
                                          </p:val>
                                        </p:tav>
                                      </p:tavLst>
                                    </p:anim>
                                    <p:anim calcmode="lin" valueType="num">
                                      <p:cBhvr>
                                        <p:cTn id="30" dur="500" fill="hold"/>
                                        <p:tgtEl>
                                          <p:spTgt spid="36"/>
                                        </p:tgtEl>
                                        <p:attrNameLst>
                                          <p:attrName>ppt_h</p:attrName>
                                        </p:attrNameLst>
                                      </p:cBhvr>
                                      <p:tavLst>
                                        <p:tav tm="0">
                                          <p:val>
                                            <p:fltVal val="0"/>
                                          </p:val>
                                        </p:tav>
                                        <p:tav tm="100000">
                                          <p:val>
                                            <p:strVal val="#ppt_h"/>
                                          </p:val>
                                        </p:tav>
                                      </p:tavLst>
                                    </p:anim>
                                    <p:animEffect transition="in" filter="fade">
                                      <p:cBhvr>
                                        <p:cTn id="31" dur="500"/>
                                        <p:tgtEl>
                                          <p:spTgt spid="36"/>
                                        </p:tgtEl>
                                      </p:cBhvr>
                                    </p:animEffect>
                                  </p:childTnLst>
                                </p:cTn>
                              </p:par>
                              <p:par>
                                <p:cTn id="32" presetID="53" presetClass="entr" presetSubtype="16" fill="hold" grpId="0" nodeType="withEffect">
                                  <p:stCondLst>
                                    <p:cond delay="500"/>
                                  </p:stCondLst>
                                  <p:childTnLst>
                                    <p:set>
                                      <p:cBhvr>
                                        <p:cTn id="33" dur="1" fill="hold">
                                          <p:stCondLst>
                                            <p:cond delay="0"/>
                                          </p:stCondLst>
                                        </p:cTn>
                                        <p:tgtEl>
                                          <p:spTgt spid="37"/>
                                        </p:tgtEl>
                                        <p:attrNameLst>
                                          <p:attrName>style.visibility</p:attrName>
                                        </p:attrNameLst>
                                      </p:cBhvr>
                                      <p:to>
                                        <p:strVal val="visible"/>
                                      </p:to>
                                    </p:set>
                                    <p:anim calcmode="lin" valueType="num">
                                      <p:cBhvr>
                                        <p:cTn id="34" dur="500" fill="hold"/>
                                        <p:tgtEl>
                                          <p:spTgt spid="37"/>
                                        </p:tgtEl>
                                        <p:attrNameLst>
                                          <p:attrName>ppt_w</p:attrName>
                                        </p:attrNameLst>
                                      </p:cBhvr>
                                      <p:tavLst>
                                        <p:tav tm="0">
                                          <p:val>
                                            <p:fltVal val="0"/>
                                          </p:val>
                                        </p:tav>
                                        <p:tav tm="100000">
                                          <p:val>
                                            <p:strVal val="#ppt_w"/>
                                          </p:val>
                                        </p:tav>
                                      </p:tavLst>
                                    </p:anim>
                                    <p:anim calcmode="lin" valueType="num">
                                      <p:cBhvr>
                                        <p:cTn id="35" dur="500" fill="hold"/>
                                        <p:tgtEl>
                                          <p:spTgt spid="37"/>
                                        </p:tgtEl>
                                        <p:attrNameLst>
                                          <p:attrName>ppt_h</p:attrName>
                                        </p:attrNameLst>
                                      </p:cBhvr>
                                      <p:tavLst>
                                        <p:tav tm="0">
                                          <p:val>
                                            <p:fltVal val="0"/>
                                          </p:val>
                                        </p:tav>
                                        <p:tav tm="100000">
                                          <p:val>
                                            <p:strVal val="#ppt_h"/>
                                          </p:val>
                                        </p:tav>
                                      </p:tavLst>
                                    </p:anim>
                                    <p:animEffect transition="in" filter="fade">
                                      <p:cBhvr>
                                        <p:cTn id="36" dur="500"/>
                                        <p:tgtEl>
                                          <p:spTgt spid="37"/>
                                        </p:tgtEl>
                                      </p:cBhvr>
                                    </p:animEffect>
                                  </p:childTnLst>
                                </p:cTn>
                              </p:par>
                              <p:par>
                                <p:cTn id="37" presetID="42" presetClass="path" presetSubtype="0" accel="50000" decel="50000" fill="hold" nodeType="withEffect">
                                  <p:stCondLst>
                                    <p:cond delay="750"/>
                                  </p:stCondLst>
                                  <p:childTnLst>
                                    <p:animMotion origin="layout" path="M 2.22222E-6 3.7037E-7 L 0.00208 -0.00394 " pathEditMode="relative" rAng="0" ptsTypes="AA">
                                      <p:cBhvr>
                                        <p:cTn id="38" dur="1000" fill="hold"/>
                                        <p:tgtEl>
                                          <p:spTgt spid="43"/>
                                        </p:tgtEl>
                                        <p:attrNameLst>
                                          <p:attrName>ppt_x</p:attrName>
                                          <p:attrName>ppt_y</p:attrName>
                                        </p:attrNameLst>
                                      </p:cBhvr>
                                      <p:rCtr x="10400" y="-20800"/>
                                    </p:animMotion>
                                  </p:childTnLst>
                                </p:cTn>
                              </p:par>
                              <p:par>
                                <p:cTn id="39" presetID="42" presetClass="path" presetSubtype="0" accel="50000" decel="50000" fill="hold" nodeType="withEffect">
                                  <p:stCondLst>
                                    <p:cond delay="750"/>
                                  </p:stCondLst>
                                  <p:childTnLst>
                                    <p:animMotion origin="layout" path="M -2.77778E-6 -3.33333E-6 L -0.00521 0.0044 " pathEditMode="relative" rAng="0" ptsTypes="AA">
                                      <p:cBhvr>
                                        <p:cTn id="40" dur="1000" fill="hold"/>
                                        <p:tgtEl>
                                          <p:spTgt spid="44"/>
                                        </p:tgtEl>
                                        <p:attrNameLst>
                                          <p:attrName>ppt_x</p:attrName>
                                          <p:attrName>ppt_y</p:attrName>
                                        </p:attrNameLst>
                                      </p:cBhvr>
                                      <p:rCtr x="-26000" y="20800"/>
                                    </p:animMotion>
                                  </p:childTnLst>
                                </p:cTn>
                              </p:par>
                            </p:childTnLst>
                          </p:cTn>
                        </p:par>
                        <p:par>
                          <p:cTn id="41" fill="hold">
                            <p:stCondLst>
                              <p:cond delay="1750"/>
                            </p:stCondLst>
                            <p:childTnLst>
                              <p:par>
                                <p:cTn id="42" presetID="26" presetClass="entr" presetSubtype="0"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down)">
                                      <p:cBhvr>
                                        <p:cTn id="44" dur="580">
                                          <p:stCondLst>
                                            <p:cond delay="0"/>
                                          </p:stCondLst>
                                        </p:cTn>
                                        <p:tgtEl>
                                          <p:spTgt spid="2"/>
                                        </p:tgtEl>
                                      </p:cBhvr>
                                    </p:animEffect>
                                    <p:anim calcmode="lin" valueType="num">
                                      <p:cBhvr>
                                        <p:cTn id="45"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50" dur="26">
                                          <p:stCondLst>
                                            <p:cond delay="650"/>
                                          </p:stCondLst>
                                        </p:cTn>
                                        <p:tgtEl>
                                          <p:spTgt spid="2"/>
                                        </p:tgtEl>
                                      </p:cBhvr>
                                      <p:to x="100000" y="60000"/>
                                    </p:animScale>
                                    <p:animScale>
                                      <p:cBhvr>
                                        <p:cTn id="51" dur="166" decel="50000">
                                          <p:stCondLst>
                                            <p:cond delay="676"/>
                                          </p:stCondLst>
                                        </p:cTn>
                                        <p:tgtEl>
                                          <p:spTgt spid="2"/>
                                        </p:tgtEl>
                                      </p:cBhvr>
                                      <p:to x="100000" y="100000"/>
                                    </p:animScale>
                                    <p:animScale>
                                      <p:cBhvr>
                                        <p:cTn id="52" dur="26">
                                          <p:stCondLst>
                                            <p:cond delay="1312"/>
                                          </p:stCondLst>
                                        </p:cTn>
                                        <p:tgtEl>
                                          <p:spTgt spid="2"/>
                                        </p:tgtEl>
                                      </p:cBhvr>
                                      <p:to x="100000" y="80000"/>
                                    </p:animScale>
                                    <p:animScale>
                                      <p:cBhvr>
                                        <p:cTn id="53" dur="166" decel="50000">
                                          <p:stCondLst>
                                            <p:cond delay="1338"/>
                                          </p:stCondLst>
                                        </p:cTn>
                                        <p:tgtEl>
                                          <p:spTgt spid="2"/>
                                        </p:tgtEl>
                                      </p:cBhvr>
                                      <p:to x="100000" y="100000"/>
                                    </p:animScale>
                                    <p:animScale>
                                      <p:cBhvr>
                                        <p:cTn id="54" dur="26">
                                          <p:stCondLst>
                                            <p:cond delay="1642"/>
                                          </p:stCondLst>
                                        </p:cTn>
                                        <p:tgtEl>
                                          <p:spTgt spid="2"/>
                                        </p:tgtEl>
                                      </p:cBhvr>
                                      <p:to x="100000" y="90000"/>
                                    </p:animScale>
                                    <p:animScale>
                                      <p:cBhvr>
                                        <p:cTn id="55" dur="166" decel="50000">
                                          <p:stCondLst>
                                            <p:cond delay="1668"/>
                                          </p:stCondLst>
                                        </p:cTn>
                                        <p:tgtEl>
                                          <p:spTgt spid="2"/>
                                        </p:tgtEl>
                                      </p:cBhvr>
                                      <p:to x="100000" y="100000"/>
                                    </p:animScale>
                                    <p:animScale>
                                      <p:cBhvr>
                                        <p:cTn id="56" dur="26">
                                          <p:stCondLst>
                                            <p:cond delay="1808"/>
                                          </p:stCondLst>
                                        </p:cTn>
                                        <p:tgtEl>
                                          <p:spTgt spid="2"/>
                                        </p:tgtEl>
                                      </p:cBhvr>
                                      <p:to x="100000" y="95000"/>
                                    </p:animScale>
                                    <p:animScale>
                                      <p:cBhvr>
                                        <p:cTn id="57"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33" grpId="0"/>
      <p:bldP spid="36" grpId="0"/>
      <p:bldP spid="3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a:grpSpLocks/>
          </p:cNvGrpSpPr>
          <p:nvPr/>
        </p:nvGrpSpPr>
        <p:grpSpPr bwMode="auto">
          <a:xfrm>
            <a:off x="0" y="284163"/>
            <a:ext cx="1189831" cy="530225"/>
            <a:chOff x="0" y="284389"/>
            <a:chExt cx="1580936" cy="529772"/>
          </a:xfrm>
        </p:grpSpPr>
        <p:sp>
          <p:nvSpPr>
            <p:cNvPr id="30" name="矩形 29"/>
            <p:cNvSpPr/>
            <p:nvPr/>
          </p:nvSpPr>
          <p:spPr>
            <a:xfrm>
              <a:off x="0" y="284389"/>
              <a:ext cx="151137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附录</a:t>
              </a: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30"/>
            <p:cNvSpPr/>
            <p:nvPr/>
          </p:nvSpPr>
          <p:spPr>
            <a:xfrm>
              <a:off x="1542787" y="284389"/>
              <a:ext cx="38149"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2" name="直接连接符 31"/>
          <p:cNvCxnSpPr/>
          <p:nvPr/>
        </p:nvCxnSpPr>
        <p:spPr>
          <a:xfrm>
            <a:off x="0" y="814388"/>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53252" name="组合 2"/>
          <p:cNvGrpSpPr>
            <a:grpSpLocks/>
          </p:cNvGrpSpPr>
          <p:nvPr/>
        </p:nvGrpSpPr>
        <p:grpSpPr bwMode="auto">
          <a:xfrm>
            <a:off x="508000" y="1254125"/>
            <a:ext cx="8204200" cy="633413"/>
            <a:chOff x="508010" y="1254422"/>
            <a:chExt cx="5157823" cy="633413"/>
          </a:xfrm>
        </p:grpSpPr>
        <p:sp>
          <p:nvSpPr>
            <p:cNvPr id="53265" name="TextBox 5"/>
            <p:cNvSpPr txBox="1">
              <a:spLocks noChangeArrowheads="1"/>
            </p:cNvSpPr>
            <p:nvPr/>
          </p:nvSpPr>
          <p:spPr bwMode="auto">
            <a:xfrm>
              <a:off x="508010" y="1254422"/>
              <a:ext cx="1364476" cy="430887"/>
            </a:xfrm>
            <a:prstGeom prst="rect">
              <a:avLst/>
            </a:prstGeom>
            <a:solidFill>
              <a:srgbClr val="0070C0"/>
            </a:solidFill>
            <a:ln w="9525">
              <a:solidFill>
                <a:srgbClr val="0070C0"/>
              </a:solidFill>
              <a:miter lim="800000"/>
              <a:headEnd/>
              <a:tailEnd/>
            </a:ln>
          </p:spPr>
          <p:txBody>
            <a:bodyPr wrap="none">
              <a:spAutoFit/>
            </a:bodyPr>
            <a:lstStyle/>
            <a:p>
              <a:r>
                <a:rPr lang="zh-CN" altLang="en-US" sz="2200" b="1">
                  <a:solidFill>
                    <a:schemeClr val="bg1"/>
                  </a:solidFill>
                  <a:latin typeface="微软雅黑" pitchFamily="34" charset="-122"/>
                  <a:ea typeface="微软雅黑" pitchFamily="34" charset="-122"/>
                </a:rPr>
                <a:t>    收敛性</a:t>
              </a:r>
            </a:p>
          </p:txBody>
        </p:sp>
        <p:sp>
          <p:nvSpPr>
            <p:cNvPr id="12" name="TextBox 11"/>
            <p:cNvSpPr txBox="1"/>
            <p:nvPr/>
          </p:nvSpPr>
          <p:spPr>
            <a:xfrm>
              <a:off x="1885823" y="1313160"/>
              <a:ext cx="3712144" cy="400110"/>
            </a:xfrm>
            <a:prstGeom prst="rect">
              <a:avLst/>
            </a:prstGeom>
            <a:noFill/>
          </p:spPr>
          <p:txBody>
            <a:bodyPr wrap="square">
              <a:spAutoFit/>
            </a:bodyPr>
            <a:lstStyle/>
            <a:p>
              <a:pPr>
                <a:defRPr/>
              </a:pPr>
              <a:r>
                <a:rPr lang="en-US" altLang="zh-CN" sz="2000" b="1" dirty="0">
                  <a:latin typeface="+mn-ea"/>
                  <a:ea typeface="宋体" panose="02010600030101010101" pitchFamily="2" charset="-122"/>
                </a:rPr>
                <a:t>---</a:t>
              </a:r>
              <a:r>
                <a:rPr lang="en-US" altLang="zh-CN" sz="2000" b="1" dirty="0">
                  <a:latin typeface="+mn-ea"/>
                  <a:ea typeface="宋体" panose="02010600030101010101" pitchFamily="2" charset="-122"/>
                  <a:sym typeface="Arial" panose="020B0604020202020204" pitchFamily="34" charset="0"/>
                </a:rPr>
                <a:t>MR-DAIC</a:t>
              </a:r>
              <a:r>
                <a:rPr lang="zh-CN" altLang="en-US" sz="2000" b="1" dirty="0">
                  <a:latin typeface="+mn-ea"/>
                  <a:ea typeface="宋体" panose="02010600030101010101" pitchFamily="2" charset="-122"/>
                  <a:sym typeface="Arial" panose="020B0604020202020204" pitchFamily="34" charset="0"/>
                </a:rPr>
                <a:t>异步迭代计算</a:t>
              </a:r>
              <a:r>
                <a:rPr lang="zh-CN" altLang="en-US" sz="2000" b="1" dirty="0" smtClean="0">
                  <a:latin typeface="+mn-ea"/>
                  <a:ea typeface="宋体" panose="02010600030101010101" pitchFamily="2" charset="-122"/>
                  <a:sym typeface="Arial" panose="020B0604020202020204" pitchFamily="34" charset="0"/>
                </a:rPr>
                <a:t>模型</a:t>
              </a:r>
              <a:r>
                <a:rPr lang="zh-CN" altLang="en-US" sz="2000" b="1" dirty="0" smtClean="0">
                  <a:latin typeface="+mn-ea"/>
                  <a:ea typeface="宋体" panose="02010600030101010101" pitchFamily="2" charset="-122"/>
                </a:rPr>
                <a:t>正确性证明</a:t>
              </a:r>
              <a:endParaRPr lang="zh-CN" altLang="en-US" sz="2000" dirty="0">
                <a:ea typeface="宋体" panose="02010600030101010101" pitchFamily="2" charset="-122"/>
              </a:endParaRPr>
            </a:p>
          </p:txBody>
        </p:sp>
        <p:cxnSp>
          <p:nvCxnSpPr>
            <p:cNvPr id="13" name="直接连接符 12"/>
            <p:cNvCxnSpPr/>
            <p:nvPr/>
          </p:nvCxnSpPr>
          <p:spPr>
            <a:xfrm>
              <a:off x="508010" y="1887835"/>
              <a:ext cx="5157823"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501650" y="1238250"/>
            <a:ext cx="461963" cy="708025"/>
          </a:xfrm>
          <a:prstGeom prst="rect">
            <a:avLst/>
          </a:prstGeom>
        </p:spPr>
        <p:txBody>
          <a:bodyPr wrap="none">
            <a:spAutoFit/>
          </a:bodyPr>
          <a:lstStyle/>
          <a:p>
            <a:pPr algn="ctr" eaLnBrk="0" hangingPunct="0">
              <a:defRPr/>
            </a:pPr>
            <a:r>
              <a:rPr lang="zh-CN" altLang="en-US" sz="4000" kern="10" spc="-70" dirty="0">
                <a:ln w="9525">
                  <a:noFill/>
                  <a:round/>
                  <a:headEnd/>
                  <a:tailEnd/>
                </a:ln>
                <a:solidFill>
                  <a:schemeClr val="bg1"/>
                </a:solidFill>
                <a:latin typeface="Arial Black"/>
              </a:rPr>
              <a:t>*</a:t>
            </a:r>
          </a:p>
        </p:txBody>
      </p:sp>
      <p:grpSp>
        <p:nvGrpSpPr>
          <p:cNvPr id="53254" name="组合 17"/>
          <p:cNvGrpSpPr>
            <a:grpSpLocks/>
          </p:cNvGrpSpPr>
          <p:nvPr/>
        </p:nvGrpSpPr>
        <p:grpSpPr bwMode="auto">
          <a:xfrm>
            <a:off x="1422400" y="3257550"/>
            <a:ext cx="7181850" cy="1633538"/>
            <a:chOff x="1537876" y="1887835"/>
            <a:chExt cx="7182545" cy="1634063"/>
          </a:xfrm>
        </p:grpSpPr>
        <p:sp>
          <p:nvSpPr>
            <p:cNvPr id="21" name="矩形 20"/>
            <p:cNvSpPr>
              <a:spLocks noRot="1" noChangeAspect="1" noMove="1" noResize="1" noEditPoints="1" noAdjustHandles="1" noChangeArrowheads="1" noChangeShapeType="1" noTextEdit="1"/>
            </p:cNvSpPr>
            <p:nvPr/>
          </p:nvSpPr>
          <p:spPr>
            <a:xfrm>
              <a:off x="1987838" y="1887835"/>
              <a:ext cx="6716901" cy="614399"/>
            </a:xfrm>
            <a:prstGeom prst="rect">
              <a:avLst/>
            </a:prstGeom>
            <a:blipFill rotWithShape="1">
              <a:blip r:embed="rId3"/>
              <a:stretch>
                <a:fillRect/>
              </a:stretch>
            </a:blipFill>
          </p:spPr>
          <p:txBody>
            <a:bodyPr/>
            <a:lstStyle/>
            <a:p>
              <a:pPr eaLnBrk="0" hangingPunct="0">
                <a:defRPr/>
              </a:pPr>
              <a:r>
                <a:rPr lang="zh-CN" altLang="en-US">
                  <a:noFill/>
                </a:rPr>
                <a:t> </a:t>
              </a:r>
            </a:p>
          </p:txBody>
        </p:sp>
        <p:sp>
          <p:nvSpPr>
            <p:cNvPr id="22" name="矩形 21"/>
            <p:cNvSpPr>
              <a:spLocks noRot="1" noChangeAspect="1" noMove="1" noResize="1" noEditPoints="1" noAdjustHandles="1" noChangeArrowheads="1" noChangeShapeType="1" noTextEdit="1"/>
            </p:cNvSpPr>
            <p:nvPr/>
          </p:nvSpPr>
          <p:spPr>
            <a:xfrm>
              <a:off x="1537876" y="2504825"/>
              <a:ext cx="7182545" cy="1017073"/>
            </a:xfrm>
            <a:prstGeom prst="rect">
              <a:avLst/>
            </a:prstGeom>
            <a:blipFill rotWithShape="1">
              <a:blip r:embed="rId4"/>
              <a:stretch>
                <a:fillRect/>
              </a:stretch>
            </a:blipFill>
          </p:spPr>
          <p:txBody>
            <a:bodyPr/>
            <a:lstStyle/>
            <a:p>
              <a:pPr eaLnBrk="0" hangingPunct="0">
                <a:defRPr/>
              </a:pPr>
              <a:r>
                <a:rPr lang="zh-CN" altLang="en-US">
                  <a:noFill/>
                </a:rPr>
                <a:t> </a:t>
              </a:r>
            </a:p>
          </p:txBody>
        </p:sp>
      </p:grpSp>
      <p:grpSp>
        <p:nvGrpSpPr>
          <p:cNvPr id="53255" name="组合 19"/>
          <p:cNvGrpSpPr>
            <a:grpSpLocks/>
          </p:cNvGrpSpPr>
          <p:nvPr/>
        </p:nvGrpSpPr>
        <p:grpSpPr bwMode="auto">
          <a:xfrm>
            <a:off x="750888" y="4945063"/>
            <a:ext cx="8220075" cy="1533525"/>
            <a:chOff x="426180" y="4507094"/>
            <a:chExt cx="8219481" cy="1533603"/>
          </a:xfrm>
        </p:grpSpPr>
        <p:sp>
          <p:nvSpPr>
            <p:cNvPr id="5" name="矩形 4"/>
            <p:cNvSpPr>
              <a:spLocks noRot="1" noChangeAspect="1" noMove="1" noResize="1" noEditPoints="1" noAdjustHandles="1" noChangeArrowheads="1" noChangeShapeType="1" noTextEdit="1"/>
            </p:cNvSpPr>
            <p:nvPr/>
          </p:nvSpPr>
          <p:spPr>
            <a:xfrm>
              <a:off x="2016957" y="4921022"/>
              <a:ext cx="6340153" cy="427938"/>
            </a:xfrm>
            <a:prstGeom prst="rect">
              <a:avLst/>
            </a:prstGeom>
            <a:blipFill rotWithShape="1">
              <a:blip r:embed="rId5"/>
              <a:stretch>
                <a:fillRect r="-481" b="-7143"/>
              </a:stretch>
            </a:blipFill>
          </p:spPr>
          <p:txBody>
            <a:bodyPr/>
            <a:lstStyle/>
            <a:p>
              <a:pPr eaLnBrk="0" hangingPunct="0">
                <a:defRPr/>
              </a:pPr>
              <a:r>
                <a:rPr lang="zh-CN" altLang="en-US">
                  <a:noFill/>
                </a:rPr>
                <a:t> </a:t>
              </a:r>
            </a:p>
          </p:txBody>
        </p:sp>
        <p:sp>
          <p:nvSpPr>
            <p:cNvPr id="6" name="矩形 5"/>
            <p:cNvSpPr>
              <a:spLocks noRot="1" noChangeAspect="1" noMove="1" noResize="1" noEditPoints="1" noAdjustHandles="1" noChangeArrowheads="1" noChangeShapeType="1" noTextEdit="1"/>
            </p:cNvSpPr>
            <p:nvPr/>
          </p:nvSpPr>
          <p:spPr>
            <a:xfrm>
              <a:off x="571672" y="5580635"/>
              <a:ext cx="8073989" cy="460062"/>
            </a:xfrm>
            <a:prstGeom prst="rect">
              <a:avLst/>
            </a:prstGeom>
            <a:blipFill rotWithShape="1">
              <a:blip r:embed="rId6"/>
              <a:stretch>
                <a:fillRect/>
              </a:stretch>
            </a:blipFill>
          </p:spPr>
          <p:txBody>
            <a:bodyPr/>
            <a:lstStyle/>
            <a:p>
              <a:pPr eaLnBrk="0" hangingPunct="0">
                <a:defRPr/>
              </a:pPr>
              <a:r>
                <a:rPr lang="zh-CN" altLang="en-US">
                  <a:noFill/>
                </a:rPr>
                <a:t> </a:t>
              </a:r>
            </a:p>
          </p:txBody>
        </p:sp>
        <p:sp>
          <p:nvSpPr>
            <p:cNvPr id="53261" name="TextBox 22"/>
            <p:cNvSpPr txBox="1">
              <a:spLocks noChangeArrowheads="1"/>
            </p:cNvSpPr>
            <p:nvPr/>
          </p:nvSpPr>
          <p:spPr bwMode="auto">
            <a:xfrm>
              <a:off x="426180" y="4629626"/>
              <a:ext cx="877163" cy="369332"/>
            </a:xfrm>
            <a:prstGeom prst="rect">
              <a:avLst/>
            </a:prstGeom>
            <a:noFill/>
            <a:ln w="9525">
              <a:noFill/>
              <a:miter lim="800000"/>
              <a:headEnd/>
              <a:tailEnd/>
            </a:ln>
          </p:spPr>
          <p:txBody>
            <a:bodyPr wrap="none">
              <a:spAutoFit/>
            </a:bodyPr>
            <a:lstStyle/>
            <a:p>
              <a:r>
                <a:rPr lang="zh-CN" altLang="en-US"/>
                <a:t>推导：</a:t>
              </a:r>
            </a:p>
          </p:txBody>
        </p:sp>
        <p:cxnSp>
          <p:nvCxnSpPr>
            <p:cNvPr id="34" name="直接连接符 33"/>
            <p:cNvCxnSpPr/>
            <p:nvPr/>
          </p:nvCxnSpPr>
          <p:spPr>
            <a:xfrm flipV="1">
              <a:off x="1189712" y="4507094"/>
              <a:ext cx="7197205" cy="7461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
        <p:nvSpPr>
          <p:cNvPr id="35" name="矩形 34"/>
          <p:cNvSpPr>
            <a:spLocks noRot="1" noChangeAspect="1" noMove="1" noResize="1" noEditPoints="1" noAdjustHandles="1" noChangeArrowheads="1" noChangeShapeType="1" noTextEdit="1"/>
          </p:cNvSpPr>
          <p:nvPr/>
        </p:nvSpPr>
        <p:spPr>
          <a:xfrm>
            <a:off x="880272" y="1945635"/>
            <a:ext cx="7185472" cy="1265603"/>
          </a:xfrm>
          <a:prstGeom prst="rect">
            <a:avLst/>
          </a:prstGeom>
          <a:blipFill rotWithShape="1">
            <a:blip r:embed="rId7"/>
            <a:stretch>
              <a:fillRect l="-679" t="-3846" b="-20192"/>
            </a:stretch>
          </a:blipFill>
        </p:spPr>
        <p:txBody>
          <a:bodyPr/>
          <a:lstStyle/>
          <a:p>
            <a:pPr eaLnBrk="0" hangingPunct="0">
              <a:defRPr/>
            </a:pPr>
            <a:r>
              <a:rPr lang="zh-CN" altLang="en-US">
                <a:noFill/>
              </a:rPr>
              <a:t> </a:t>
            </a:r>
          </a:p>
        </p:txBody>
      </p:sp>
      <p:cxnSp>
        <p:nvCxnSpPr>
          <p:cNvPr id="36" name="直接连接符 35"/>
          <p:cNvCxnSpPr/>
          <p:nvPr/>
        </p:nvCxnSpPr>
        <p:spPr>
          <a:xfrm flipV="1">
            <a:off x="1054100" y="3138488"/>
            <a:ext cx="7196138" cy="7461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53258" name="矩形 23"/>
          <p:cNvSpPr>
            <a:spLocks noChangeArrowheads="1"/>
          </p:cNvSpPr>
          <p:nvPr/>
        </p:nvSpPr>
        <p:spPr bwMode="auto">
          <a:xfrm>
            <a:off x="750888" y="3257550"/>
            <a:ext cx="877887" cy="368300"/>
          </a:xfrm>
          <a:prstGeom prst="rect">
            <a:avLst/>
          </a:prstGeom>
          <a:noFill/>
          <a:ln w="9525">
            <a:noFill/>
            <a:miter lim="800000"/>
            <a:headEnd/>
            <a:tailEnd/>
          </a:ln>
        </p:spPr>
        <p:txBody>
          <a:bodyPr wrap="none">
            <a:spAutoFit/>
          </a:bodyPr>
          <a:lstStyle/>
          <a:p>
            <a:r>
              <a:rPr lang="zh-CN" altLang="en-US"/>
              <a:t>定义：</a:t>
            </a:r>
          </a:p>
        </p:txBody>
      </p:sp>
    </p:spTree>
  </p:cSld>
  <p:clrMapOvr>
    <a:masterClrMapping/>
  </p:clrMapOvr>
  <p:transition spd="slow" advTm="1073"/>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22" presetClass="entr" presetSubtype="8"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604250" y="6043613"/>
            <a:ext cx="539750" cy="5302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10</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9" name="组合 28"/>
          <p:cNvGrpSpPr>
            <a:grpSpLocks/>
          </p:cNvGrpSpPr>
          <p:nvPr/>
        </p:nvGrpSpPr>
        <p:grpSpPr bwMode="auto">
          <a:xfrm>
            <a:off x="0" y="284163"/>
            <a:ext cx="4473575" cy="530225"/>
            <a:chOff x="0" y="284389"/>
            <a:chExt cx="1580936" cy="529772"/>
          </a:xfrm>
        </p:grpSpPr>
        <p:sp>
          <p:nvSpPr>
            <p:cNvPr id="30" name="矩形 29"/>
            <p:cNvSpPr/>
            <p:nvPr/>
          </p:nvSpPr>
          <p:spPr>
            <a:xfrm>
              <a:off x="0" y="284389"/>
              <a:ext cx="151137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以边为中心的异步图处理模型</a:t>
              </a:r>
            </a:p>
          </p:txBody>
        </p:sp>
        <p:sp>
          <p:nvSpPr>
            <p:cNvPr id="31" name="矩形 30"/>
            <p:cNvSpPr/>
            <p:nvPr/>
          </p:nvSpPr>
          <p:spPr>
            <a:xfrm>
              <a:off x="1542787" y="284389"/>
              <a:ext cx="38149"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2" name="直接连接符 31"/>
          <p:cNvCxnSpPr/>
          <p:nvPr/>
        </p:nvCxnSpPr>
        <p:spPr>
          <a:xfrm>
            <a:off x="0" y="814388"/>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501650" y="1238250"/>
            <a:ext cx="461963" cy="708025"/>
          </a:xfrm>
          <a:prstGeom prst="rect">
            <a:avLst/>
          </a:prstGeom>
        </p:spPr>
        <p:txBody>
          <a:bodyPr wrap="none">
            <a:spAutoFit/>
          </a:bodyPr>
          <a:lstStyle/>
          <a:p>
            <a:pPr algn="ctr" eaLnBrk="0" hangingPunct="0">
              <a:defRPr/>
            </a:pPr>
            <a:r>
              <a:rPr lang="zh-CN" altLang="en-US" sz="4000" kern="10" spc="-70" dirty="0">
                <a:ln w="9525">
                  <a:noFill/>
                  <a:round/>
                  <a:headEnd/>
                  <a:tailEnd/>
                </a:ln>
                <a:solidFill>
                  <a:schemeClr val="bg1"/>
                </a:solidFill>
                <a:latin typeface="Arial Black"/>
              </a:rPr>
              <a:t>*</a:t>
            </a:r>
          </a:p>
        </p:txBody>
      </p:sp>
      <p:sp>
        <p:nvSpPr>
          <p:cNvPr id="55302" name="TextBox 22"/>
          <p:cNvSpPr txBox="1">
            <a:spLocks noChangeArrowheads="1"/>
          </p:cNvSpPr>
          <p:nvPr/>
        </p:nvSpPr>
        <p:spPr bwMode="auto">
          <a:xfrm>
            <a:off x="712788" y="1960563"/>
            <a:ext cx="954087" cy="400050"/>
          </a:xfrm>
          <a:prstGeom prst="rect">
            <a:avLst/>
          </a:prstGeom>
          <a:noFill/>
          <a:ln w="9525">
            <a:noFill/>
            <a:miter lim="800000"/>
            <a:headEnd/>
            <a:tailEnd/>
          </a:ln>
        </p:spPr>
        <p:txBody>
          <a:bodyPr wrap="none">
            <a:spAutoFit/>
          </a:bodyPr>
          <a:lstStyle/>
          <a:p>
            <a:r>
              <a:rPr lang="zh-CN" altLang="en-US" sz="2000"/>
              <a:t>推导：</a:t>
            </a:r>
          </a:p>
        </p:txBody>
      </p:sp>
      <p:sp>
        <p:nvSpPr>
          <p:cNvPr id="10" name="矩形 9"/>
          <p:cNvSpPr>
            <a:spLocks noRot="1" noChangeAspect="1" noMove="1" noResize="1" noEditPoints="1" noAdjustHandles="1" noChangeArrowheads="1" noChangeShapeType="1" noTextEdit="1"/>
          </p:cNvSpPr>
          <p:nvPr/>
        </p:nvSpPr>
        <p:spPr>
          <a:xfrm>
            <a:off x="752331" y="1960031"/>
            <a:ext cx="8391669" cy="1299202"/>
          </a:xfrm>
          <a:prstGeom prst="rect">
            <a:avLst/>
          </a:prstGeom>
          <a:blipFill rotWithShape="1">
            <a:blip r:embed="rId2"/>
            <a:stretch>
              <a:fillRect b="-42254"/>
            </a:stretch>
          </a:blipFill>
        </p:spPr>
        <p:txBody>
          <a:bodyPr/>
          <a:lstStyle/>
          <a:p>
            <a:pPr eaLnBrk="0" hangingPunct="0">
              <a:defRPr/>
            </a:pPr>
            <a:r>
              <a:rPr lang="zh-CN" altLang="en-US">
                <a:noFill/>
              </a:rPr>
              <a:t> </a:t>
            </a:r>
          </a:p>
        </p:txBody>
      </p:sp>
      <p:sp>
        <p:nvSpPr>
          <p:cNvPr id="14" name="矩形 13"/>
          <p:cNvSpPr>
            <a:spLocks noRot="1" noChangeAspect="1" noMove="1" noResize="1" noEditPoints="1" noAdjustHandles="1" noChangeArrowheads="1" noChangeShapeType="1" noTextEdit="1"/>
          </p:cNvSpPr>
          <p:nvPr/>
        </p:nvSpPr>
        <p:spPr>
          <a:xfrm>
            <a:off x="1190248" y="3356992"/>
            <a:ext cx="7953752" cy="1646092"/>
          </a:xfrm>
          <a:prstGeom prst="rect">
            <a:avLst/>
          </a:prstGeom>
          <a:blipFill rotWithShape="1">
            <a:blip r:embed="rId3"/>
            <a:stretch>
              <a:fillRect/>
            </a:stretch>
          </a:blipFill>
        </p:spPr>
        <p:txBody>
          <a:bodyPr/>
          <a:lstStyle/>
          <a:p>
            <a:pPr eaLnBrk="0" hangingPunct="0">
              <a:defRPr/>
            </a:pPr>
            <a:r>
              <a:rPr lang="zh-CN" altLang="en-US">
                <a:noFill/>
              </a:rPr>
              <a:t> </a:t>
            </a:r>
          </a:p>
        </p:txBody>
      </p:sp>
      <p:sp>
        <p:nvSpPr>
          <p:cNvPr id="15" name="矩形 14"/>
          <p:cNvSpPr>
            <a:spLocks noRot="1" noChangeAspect="1" noMove="1" noResize="1" noEditPoints="1" noAdjustHandles="1" noChangeArrowheads="1" noChangeShapeType="1" noTextEdit="1"/>
          </p:cNvSpPr>
          <p:nvPr/>
        </p:nvSpPr>
        <p:spPr>
          <a:xfrm>
            <a:off x="555022" y="5389104"/>
            <a:ext cx="8998259" cy="512641"/>
          </a:xfrm>
          <a:prstGeom prst="rect">
            <a:avLst/>
          </a:prstGeom>
          <a:blipFill rotWithShape="1">
            <a:blip r:embed="rId4"/>
            <a:stretch>
              <a:fillRect t="-55952" b="-95238"/>
            </a:stretch>
          </a:blipFill>
        </p:spPr>
        <p:txBody>
          <a:bodyPr/>
          <a:lstStyle/>
          <a:p>
            <a:pPr eaLnBrk="0" hangingPunct="0">
              <a:defRPr/>
            </a:pPr>
            <a:r>
              <a:rPr lang="zh-CN" altLang="en-US">
                <a:noFill/>
              </a:rPr>
              <a:t> </a:t>
            </a:r>
          </a:p>
        </p:txBody>
      </p:sp>
      <p:sp>
        <p:nvSpPr>
          <p:cNvPr id="55306" name="矩形 15"/>
          <p:cNvSpPr>
            <a:spLocks noChangeArrowheads="1"/>
          </p:cNvSpPr>
          <p:nvPr/>
        </p:nvSpPr>
        <p:spPr bwMode="auto">
          <a:xfrm>
            <a:off x="501650" y="5003800"/>
            <a:ext cx="1339850" cy="368300"/>
          </a:xfrm>
          <a:prstGeom prst="rect">
            <a:avLst/>
          </a:prstGeom>
          <a:noFill/>
          <a:ln w="9525">
            <a:noFill/>
            <a:miter lim="800000"/>
            <a:headEnd/>
            <a:tailEnd/>
          </a:ln>
        </p:spPr>
        <p:txBody>
          <a:bodyPr wrap="none">
            <a:spAutoFit/>
          </a:bodyPr>
          <a:lstStyle/>
          <a:p>
            <a:pPr eaLnBrk="0" hangingPunct="0"/>
            <a:r>
              <a:rPr lang="zh-CN" altLang="zh-CN"/>
              <a:t>整理可得</a:t>
            </a:r>
            <a:r>
              <a:rPr lang="zh-CN" altLang="en-US"/>
              <a:t>：</a:t>
            </a:r>
          </a:p>
        </p:txBody>
      </p:sp>
    </p:spTree>
  </p:cSld>
  <p:clrMapOvr>
    <a:masterClrMapping/>
  </p:clrMapOvr>
  <p:transition spd="slow" advTm="1569"/>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Box 5"/>
          <p:cNvSpPr txBox="1">
            <a:spLocks noChangeArrowheads="1"/>
          </p:cNvSpPr>
          <p:nvPr/>
        </p:nvSpPr>
        <p:spPr bwMode="auto">
          <a:xfrm>
            <a:off x="1254125" y="260350"/>
            <a:ext cx="1246188" cy="646113"/>
          </a:xfrm>
          <a:prstGeom prst="rect">
            <a:avLst/>
          </a:prstGeom>
          <a:noFill/>
          <a:ln w="9525">
            <a:noFill/>
            <a:miter lim="800000"/>
            <a:headEnd/>
            <a:tailEnd/>
          </a:ln>
        </p:spPr>
        <p:txBody>
          <a:bodyPr wrap="none">
            <a:spAutoFit/>
          </a:bodyPr>
          <a:lstStyle/>
          <a:p>
            <a:r>
              <a:rPr lang="zh-CN" altLang="en-US" sz="3600" b="1">
                <a:solidFill>
                  <a:schemeClr val="bg1"/>
                </a:solidFill>
                <a:latin typeface="微软雅黑" pitchFamily="34" charset="-122"/>
                <a:ea typeface="微软雅黑" pitchFamily="34" charset="-122"/>
              </a:rPr>
              <a:t>目 录</a:t>
            </a:r>
            <a:endParaRPr lang="zh-CN" altLang="en-US" sz="3200" b="1">
              <a:solidFill>
                <a:schemeClr val="bg1"/>
              </a:solidFill>
              <a:latin typeface="微软雅黑" pitchFamily="34" charset="-122"/>
              <a:ea typeface="微软雅黑" pitchFamily="34" charset="-122"/>
            </a:endParaRPr>
          </a:p>
        </p:txBody>
      </p:sp>
      <p:grpSp>
        <p:nvGrpSpPr>
          <p:cNvPr id="32770" name="Group 16"/>
          <p:cNvGrpSpPr>
            <a:grpSpLocks/>
          </p:cNvGrpSpPr>
          <p:nvPr/>
        </p:nvGrpSpPr>
        <p:grpSpPr bwMode="auto">
          <a:xfrm>
            <a:off x="1526301" y="1320800"/>
            <a:ext cx="792162" cy="792163"/>
            <a:chOff x="476" y="981"/>
            <a:chExt cx="499" cy="499"/>
          </a:xfrm>
        </p:grpSpPr>
        <p:sp>
          <p:nvSpPr>
            <p:cNvPr id="32787" name="AutoShape 17"/>
            <p:cNvSpPr>
              <a:spLocks noChangeArrowheads="1"/>
            </p:cNvSpPr>
            <p:nvPr/>
          </p:nvSpPr>
          <p:spPr bwMode="auto">
            <a:xfrm>
              <a:off x="476" y="981"/>
              <a:ext cx="499" cy="499"/>
            </a:xfrm>
            <a:prstGeom prst="roundRect">
              <a:avLst>
                <a:gd name="adj" fmla="val 13028"/>
              </a:avLst>
            </a:prstGeom>
            <a:solidFill>
              <a:srgbClr val="0070C0"/>
            </a:solidFill>
            <a:ln w="9525" algn="ctr">
              <a:solidFill>
                <a:schemeClr val="tx1"/>
              </a:solidFill>
              <a:round/>
              <a:headEnd/>
              <a:tailEnd/>
            </a:ln>
          </p:spPr>
          <p:txBody>
            <a:bodyPr wrap="none" anchor="ctr"/>
            <a:lstStyle/>
            <a:p>
              <a:pPr algn="ctr"/>
              <a:endParaRPr lang="zh-CN" altLang="en-US" b="1" i="1">
                <a:latin typeface="Arial" charset="0"/>
                <a:ea typeface="华文细黑" pitchFamily="2" charset="-122"/>
              </a:endParaRPr>
            </a:p>
          </p:txBody>
        </p:sp>
        <p:sp>
          <p:nvSpPr>
            <p:cNvPr id="32788" name="WordArt 18"/>
            <p:cNvSpPr>
              <a:spLocks noChangeArrowheads="1" noChangeShapeType="1" noTextEdit="1"/>
            </p:cNvSpPr>
            <p:nvPr/>
          </p:nvSpPr>
          <p:spPr bwMode="auto">
            <a:xfrm>
              <a:off x="636" y="1116"/>
              <a:ext cx="135" cy="228"/>
            </a:xfrm>
            <a:prstGeom prst="rect">
              <a:avLst/>
            </a:prstGeom>
          </p:spPr>
          <p:txBody>
            <a:bodyPr wrap="none" fromWordArt="1">
              <a:prstTxWarp prst="textPlain">
                <a:avLst>
                  <a:gd name="adj" fmla="val 50000"/>
                </a:avLst>
              </a:prstTxWarp>
            </a:bodyPr>
            <a:lstStyle/>
            <a:p>
              <a:pPr algn="ctr"/>
              <a:r>
                <a:rPr lang="en-US" altLang="zh-CN" sz="1400" kern="10" spc="-70" dirty="0">
                  <a:ln w="9525">
                    <a:noFill/>
                    <a:round/>
                    <a:headEnd/>
                    <a:tailEnd/>
                  </a:ln>
                  <a:solidFill>
                    <a:schemeClr val="bg1"/>
                  </a:solidFill>
                  <a:latin typeface="Arial Black"/>
                </a:rPr>
                <a:t>1</a:t>
              </a:r>
              <a:endParaRPr lang="zh-CN" altLang="en-US" sz="1400" kern="10" spc="-70" dirty="0">
                <a:ln w="9525">
                  <a:noFill/>
                  <a:round/>
                  <a:headEnd/>
                  <a:tailEnd/>
                </a:ln>
                <a:solidFill>
                  <a:schemeClr val="bg1"/>
                </a:solidFill>
                <a:latin typeface="Arial Black"/>
              </a:endParaRPr>
            </a:p>
          </p:txBody>
        </p:sp>
      </p:grpSp>
      <p:grpSp>
        <p:nvGrpSpPr>
          <p:cNvPr id="32771" name="Group 16"/>
          <p:cNvGrpSpPr>
            <a:grpSpLocks/>
          </p:cNvGrpSpPr>
          <p:nvPr/>
        </p:nvGrpSpPr>
        <p:grpSpPr bwMode="auto">
          <a:xfrm>
            <a:off x="1526301" y="2238375"/>
            <a:ext cx="792162" cy="792163"/>
            <a:chOff x="476" y="981"/>
            <a:chExt cx="499" cy="499"/>
          </a:xfrm>
        </p:grpSpPr>
        <p:sp>
          <p:nvSpPr>
            <p:cNvPr id="32784" name="AutoShape 17"/>
            <p:cNvSpPr>
              <a:spLocks noChangeArrowheads="1"/>
            </p:cNvSpPr>
            <p:nvPr/>
          </p:nvSpPr>
          <p:spPr bwMode="auto">
            <a:xfrm>
              <a:off x="476" y="981"/>
              <a:ext cx="499" cy="499"/>
            </a:xfrm>
            <a:prstGeom prst="roundRect">
              <a:avLst>
                <a:gd name="adj" fmla="val 13028"/>
              </a:avLst>
            </a:prstGeom>
            <a:solidFill>
              <a:srgbClr val="0070C0"/>
            </a:solidFill>
            <a:ln w="9525" algn="ctr">
              <a:solidFill>
                <a:schemeClr val="tx1"/>
              </a:solidFill>
              <a:round/>
              <a:headEnd/>
              <a:tailEnd/>
            </a:ln>
          </p:spPr>
          <p:txBody>
            <a:bodyPr wrap="none" anchor="ctr"/>
            <a:lstStyle/>
            <a:p>
              <a:pPr algn="ctr"/>
              <a:endParaRPr lang="zh-CN" altLang="en-US" b="1" i="1">
                <a:latin typeface="Arial" charset="0"/>
                <a:ea typeface="华文细黑" pitchFamily="2" charset="-122"/>
              </a:endParaRPr>
            </a:p>
          </p:txBody>
        </p:sp>
        <p:sp>
          <p:nvSpPr>
            <p:cNvPr id="32785" name="WordArt 18"/>
            <p:cNvSpPr>
              <a:spLocks noChangeArrowheads="1" noChangeShapeType="1" noTextEdit="1"/>
            </p:cNvSpPr>
            <p:nvPr/>
          </p:nvSpPr>
          <p:spPr bwMode="auto">
            <a:xfrm>
              <a:off x="636" y="1116"/>
              <a:ext cx="135" cy="228"/>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chemeClr val="bg1"/>
                  </a:solidFill>
                  <a:latin typeface="Arial Black"/>
                </a:rPr>
                <a:t>2</a:t>
              </a:r>
              <a:endParaRPr lang="zh-CN" altLang="en-US" sz="1400" kern="10" spc="-70">
                <a:ln w="9525">
                  <a:noFill/>
                  <a:round/>
                  <a:headEnd/>
                  <a:tailEnd/>
                </a:ln>
                <a:solidFill>
                  <a:schemeClr val="bg1"/>
                </a:solidFill>
                <a:latin typeface="Arial Black"/>
              </a:endParaRPr>
            </a:p>
          </p:txBody>
        </p:sp>
        <p:sp>
          <p:nvSpPr>
            <p:cNvPr id="65" name="AutoShape 19"/>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a:noFill/>
            </a:ln>
            <a:effectLst/>
            <a:extLst/>
          </p:spPr>
          <p:txBody>
            <a:bodyPr wrap="none" anchor="ctr"/>
            <a:lstStyle/>
            <a:p>
              <a:pPr algn="ctr">
                <a:defRPr/>
              </a:pPr>
              <a:endParaRPr lang="zh-CN" altLang="en-US"/>
            </a:p>
          </p:txBody>
        </p:sp>
      </p:grpSp>
      <p:grpSp>
        <p:nvGrpSpPr>
          <p:cNvPr id="32772" name="Group 16"/>
          <p:cNvGrpSpPr>
            <a:grpSpLocks/>
          </p:cNvGrpSpPr>
          <p:nvPr/>
        </p:nvGrpSpPr>
        <p:grpSpPr bwMode="auto">
          <a:xfrm>
            <a:off x="1526301" y="3157538"/>
            <a:ext cx="792162" cy="792162"/>
            <a:chOff x="476" y="981"/>
            <a:chExt cx="499" cy="499"/>
          </a:xfrm>
        </p:grpSpPr>
        <p:sp>
          <p:nvSpPr>
            <p:cNvPr id="32781" name="AutoShape 17"/>
            <p:cNvSpPr>
              <a:spLocks noChangeArrowheads="1"/>
            </p:cNvSpPr>
            <p:nvPr/>
          </p:nvSpPr>
          <p:spPr bwMode="auto">
            <a:xfrm>
              <a:off x="476" y="981"/>
              <a:ext cx="499" cy="499"/>
            </a:xfrm>
            <a:prstGeom prst="roundRect">
              <a:avLst>
                <a:gd name="adj" fmla="val 13028"/>
              </a:avLst>
            </a:prstGeom>
            <a:solidFill>
              <a:srgbClr val="0070C0"/>
            </a:solidFill>
            <a:ln w="9525" algn="ctr">
              <a:solidFill>
                <a:schemeClr val="tx1"/>
              </a:solidFill>
              <a:round/>
              <a:headEnd/>
              <a:tailEnd/>
            </a:ln>
          </p:spPr>
          <p:txBody>
            <a:bodyPr wrap="none" anchor="ctr"/>
            <a:lstStyle/>
            <a:p>
              <a:pPr algn="ctr"/>
              <a:endParaRPr lang="zh-CN" altLang="en-US" b="1" i="1">
                <a:latin typeface="Arial" charset="0"/>
                <a:ea typeface="华文细黑" pitchFamily="2" charset="-122"/>
              </a:endParaRPr>
            </a:p>
          </p:txBody>
        </p:sp>
        <p:sp>
          <p:nvSpPr>
            <p:cNvPr id="32782" name="WordArt 18"/>
            <p:cNvSpPr>
              <a:spLocks noChangeArrowheads="1" noChangeShapeType="1" noTextEdit="1"/>
            </p:cNvSpPr>
            <p:nvPr/>
          </p:nvSpPr>
          <p:spPr bwMode="auto">
            <a:xfrm>
              <a:off x="636" y="1116"/>
              <a:ext cx="135" cy="228"/>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chemeClr val="bg1"/>
                  </a:solidFill>
                  <a:latin typeface="Arial Black"/>
                </a:rPr>
                <a:t>3</a:t>
              </a:r>
              <a:endParaRPr lang="zh-CN" altLang="en-US" sz="1400" kern="10" spc="-70">
                <a:ln w="9525">
                  <a:noFill/>
                  <a:round/>
                  <a:headEnd/>
                  <a:tailEnd/>
                </a:ln>
                <a:solidFill>
                  <a:schemeClr val="bg1"/>
                </a:solidFill>
                <a:latin typeface="Arial Black"/>
              </a:endParaRPr>
            </a:p>
          </p:txBody>
        </p:sp>
        <p:sp>
          <p:nvSpPr>
            <p:cNvPr id="73" name="AutoShape 19"/>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a:noFill/>
            </a:ln>
            <a:effectLst/>
            <a:extLst/>
          </p:spPr>
          <p:txBody>
            <a:bodyPr wrap="none" anchor="ctr"/>
            <a:lstStyle/>
            <a:p>
              <a:pPr algn="ctr">
                <a:defRPr/>
              </a:pPr>
              <a:endParaRPr lang="zh-CN" altLang="en-US"/>
            </a:p>
          </p:txBody>
        </p:sp>
      </p:grpSp>
      <p:grpSp>
        <p:nvGrpSpPr>
          <p:cNvPr id="32773" name="Group 16"/>
          <p:cNvGrpSpPr>
            <a:grpSpLocks/>
          </p:cNvGrpSpPr>
          <p:nvPr/>
        </p:nvGrpSpPr>
        <p:grpSpPr bwMode="auto">
          <a:xfrm>
            <a:off x="1526301" y="4075113"/>
            <a:ext cx="792162" cy="792162"/>
            <a:chOff x="476" y="981"/>
            <a:chExt cx="499" cy="499"/>
          </a:xfrm>
        </p:grpSpPr>
        <p:sp>
          <p:nvSpPr>
            <p:cNvPr id="32778" name="AutoShape 17"/>
            <p:cNvSpPr>
              <a:spLocks noChangeArrowheads="1"/>
            </p:cNvSpPr>
            <p:nvPr/>
          </p:nvSpPr>
          <p:spPr bwMode="auto">
            <a:xfrm>
              <a:off x="476" y="981"/>
              <a:ext cx="499" cy="499"/>
            </a:xfrm>
            <a:prstGeom prst="roundRect">
              <a:avLst>
                <a:gd name="adj" fmla="val 13028"/>
              </a:avLst>
            </a:prstGeom>
            <a:solidFill>
              <a:srgbClr val="0070C0"/>
            </a:solidFill>
            <a:ln w="9525" algn="ctr">
              <a:solidFill>
                <a:schemeClr val="tx1"/>
              </a:solidFill>
              <a:round/>
              <a:headEnd/>
              <a:tailEnd/>
            </a:ln>
          </p:spPr>
          <p:txBody>
            <a:bodyPr wrap="none" anchor="ctr"/>
            <a:lstStyle/>
            <a:p>
              <a:pPr algn="ctr"/>
              <a:endParaRPr lang="zh-CN" altLang="en-US" b="1" i="1">
                <a:latin typeface="Arial" charset="0"/>
                <a:ea typeface="华文细黑" pitchFamily="2" charset="-122"/>
              </a:endParaRPr>
            </a:p>
          </p:txBody>
        </p:sp>
        <p:sp>
          <p:nvSpPr>
            <p:cNvPr id="32779" name="WordArt 18"/>
            <p:cNvSpPr>
              <a:spLocks noChangeArrowheads="1" noChangeShapeType="1" noTextEdit="1"/>
            </p:cNvSpPr>
            <p:nvPr/>
          </p:nvSpPr>
          <p:spPr bwMode="auto">
            <a:xfrm>
              <a:off x="636" y="1116"/>
              <a:ext cx="135" cy="228"/>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chemeClr val="bg1"/>
                  </a:solidFill>
                  <a:latin typeface="Arial Black"/>
                </a:rPr>
                <a:t>4</a:t>
              </a:r>
              <a:endParaRPr lang="zh-CN" altLang="en-US" sz="1400" kern="10" spc="-70">
                <a:ln w="9525">
                  <a:noFill/>
                  <a:round/>
                  <a:headEnd/>
                  <a:tailEnd/>
                </a:ln>
                <a:solidFill>
                  <a:schemeClr val="bg1"/>
                </a:solidFill>
                <a:latin typeface="Arial Black"/>
              </a:endParaRPr>
            </a:p>
          </p:txBody>
        </p:sp>
        <p:sp>
          <p:nvSpPr>
            <p:cNvPr id="81" name="AutoShape 19"/>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a:noFill/>
            </a:ln>
            <a:effectLst/>
            <a:extLst/>
          </p:spPr>
          <p:txBody>
            <a:bodyPr wrap="none" anchor="ctr"/>
            <a:lstStyle/>
            <a:p>
              <a:pPr algn="ctr">
                <a:defRPr/>
              </a:pPr>
              <a:endParaRPr lang="zh-CN" altLang="en-US"/>
            </a:p>
          </p:txBody>
        </p:sp>
      </p:grpSp>
      <p:sp>
        <p:nvSpPr>
          <p:cNvPr id="5" name="矩形 4"/>
          <p:cNvSpPr/>
          <p:nvPr/>
        </p:nvSpPr>
        <p:spPr>
          <a:xfrm>
            <a:off x="2656601" y="1338263"/>
            <a:ext cx="5113337" cy="75565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a:solidFill>
                  <a:schemeClr val="tx1"/>
                </a:solidFill>
                <a:latin typeface="微软雅黑" pitchFamily="34" charset="-122"/>
                <a:ea typeface="微软雅黑" pitchFamily="34" charset="-122"/>
              </a:rPr>
              <a:t>选题</a:t>
            </a:r>
            <a:r>
              <a:rPr lang="zh-CN" altLang="en-US" sz="2800" dirty="0" smtClean="0">
                <a:solidFill>
                  <a:schemeClr val="tx1"/>
                </a:solidFill>
                <a:latin typeface="微软雅黑" pitchFamily="34" charset="-122"/>
                <a:ea typeface="微软雅黑" pitchFamily="34" charset="-122"/>
              </a:rPr>
              <a:t>背景及意义</a:t>
            </a:r>
            <a:endParaRPr lang="zh-CN" altLang="en-US" sz="2800" dirty="0">
              <a:solidFill>
                <a:schemeClr val="tx1"/>
              </a:solidFill>
              <a:latin typeface="微软雅黑" pitchFamily="34" charset="-122"/>
              <a:ea typeface="微软雅黑" pitchFamily="34" charset="-122"/>
            </a:endParaRPr>
          </a:p>
        </p:txBody>
      </p:sp>
      <p:sp>
        <p:nvSpPr>
          <p:cNvPr id="94" name="矩形 93"/>
          <p:cNvSpPr/>
          <p:nvPr/>
        </p:nvSpPr>
        <p:spPr>
          <a:xfrm>
            <a:off x="2656601" y="2260600"/>
            <a:ext cx="5113337" cy="755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800" dirty="0" smtClean="0">
                <a:solidFill>
                  <a:schemeClr val="tx1"/>
                </a:solidFill>
                <a:latin typeface="微软雅黑" pitchFamily="34" charset="-122"/>
                <a:ea typeface="微软雅黑" pitchFamily="34" charset="-122"/>
              </a:rPr>
              <a:t>MR-DAIC</a:t>
            </a:r>
            <a:r>
              <a:rPr lang="zh-CN" altLang="en-US" sz="2800" dirty="0" smtClean="0">
                <a:solidFill>
                  <a:schemeClr val="tx1"/>
                </a:solidFill>
                <a:latin typeface="微软雅黑" pitchFamily="34" charset="-122"/>
                <a:ea typeface="微软雅黑" pitchFamily="34" charset="-122"/>
              </a:rPr>
              <a:t>模型及系统实现</a:t>
            </a:r>
            <a:endParaRPr lang="zh-CN" altLang="en-US" sz="2800" dirty="0">
              <a:solidFill>
                <a:schemeClr val="tx1"/>
              </a:solidFill>
              <a:latin typeface="微软雅黑" pitchFamily="34" charset="-122"/>
              <a:ea typeface="微软雅黑" pitchFamily="34" charset="-122"/>
            </a:endParaRPr>
          </a:p>
        </p:txBody>
      </p:sp>
      <p:sp>
        <p:nvSpPr>
          <p:cNvPr id="95" name="矩形 94"/>
          <p:cNvSpPr/>
          <p:nvPr/>
        </p:nvSpPr>
        <p:spPr>
          <a:xfrm>
            <a:off x="2656601" y="3184525"/>
            <a:ext cx="5113337" cy="755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smtClean="0">
                <a:solidFill>
                  <a:schemeClr val="tx1"/>
                </a:solidFill>
                <a:latin typeface="微软雅黑" pitchFamily="34" charset="-122"/>
                <a:ea typeface="微软雅黑" pitchFamily="34" charset="-122"/>
              </a:rPr>
              <a:t>图划分方法研究</a:t>
            </a:r>
            <a:endParaRPr lang="zh-CN" altLang="en-US" sz="2800" dirty="0">
              <a:solidFill>
                <a:schemeClr val="tx1"/>
              </a:solidFill>
              <a:latin typeface="微软雅黑" pitchFamily="34" charset="-122"/>
              <a:ea typeface="微软雅黑" pitchFamily="34" charset="-122"/>
            </a:endParaRPr>
          </a:p>
        </p:txBody>
      </p:sp>
      <p:sp>
        <p:nvSpPr>
          <p:cNvPr id="96" name="矩形 95"/>
          <p:cNvSpPr/>
          <p:nvPr/>
        </p:nvSpPr>
        <p:spPr>
          <a:xfrm>
            <a:off x="2656601" y="4106863"/>
            <a:ext cx="5113337" cy="755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smtClean="0">
                <a:solidFill>
                  <a:schemeClr val="tx1"/>
                </a:solidFill>
                <a:latin typeface="微软雅黑" pitchFamily="34" charset="-122"/>
                <a:ea typeface="微软雅黑" pitchFamily="34" charset="-122"/>
              </a:rPr>
              <a:t>实验分析</a:t>
            </a:r>
            <a:endParaRPr lang="zh-CN" altLang="en-US" sz="2800" dirty="0">
              <a:solidFill>
                <a:schemeClr val="tx1"/>
              </a:solidFill>
              <a:latin typeface="微软雅黑" pitchFamily="34" charset="-122"/>
              <a:ea typeface="微软雅黑" pitchFamily="34" charset="-122"/>
            </a:endParaRPr>
          </a:p>
        </p:txBody>
      </p:sp>
      <p:grpSp>
        <p:nvGrpSpPr>
          <p:cNvPr id="23" name="Group 16"/>
          <p:cNvGrpSpPr>
            <a:grpSpLocks/>
          </p:cNvGrpSpPr>
          <p:nvPr/>
        </p:nvGrpSpPr>
        <p:grpSpPr bwMode="auto">
          <a:xfrm>
            <a:off x="1526300" y="4977844"/>
            <a:ext cx="792162" cy="792162"/>
            <a:chOff x="476" y="981"/>
            <a:chExt cx="499" cy="499"/>
          </a:xfrm>
        </p:grpSpPr>
        <p:sp>
          <p:nvSpPr>
            <p:cNvPr id="24" name="AutoShape 17"/>
            <p:cNvSpPr>
              <a:spLocks noChangeArrowheads="1"/>
            </p:cNvSpPr>
            <p:nvPr/>
          </p:nvSpPr>
          <p:spPr bwMode="auto">
            <a:xfrm>
              <a:off x="476" y="981"/>
              <a:ext cx="499" cy="499"/>
            </a:xfrm>
            <a:prstGeom prst="roundRect">
              <a:avLst>
                <a:gd name="adj" fmla="val 13028"/>
              </a:avLst>
            </a:prstGeom>
            <a:solidFill>
              <a:srgbClr val="0070C0"/>
            </a:solidFill>
            <a:ln w="9525" algn="ctr">
              <a:solidFill>
                <a:schemeClr val="tx1"/>
              </a:solidFill>
              <a:round/>
              <a:headEnd/>
              <a:tailEnd/>
            </a:ln>
          </p:spPr>
          <p:txBody>
            <a:bodyPr wrap="none" anchor="ctr"/>
            <a:lstStyle/>
            <a:p>
              <a:pPr algn="ctr"/>
              <a:endParaRPr lang="zh-CN" altLang="en-US" b="1" i="1">
                <a:latin typeface="Arial" charset="0"/>
                <a:ea typeface="华文细黑" pitchFamily="2" charset="-122"/>
              </a:endParaRPr>
            </a:p>
          </p:txBody>
        </p:sp>
        <p:sp>
          <p:nvSpPr>
            <p:cNvPr id="25" name="WordArt 18"/>
            <p:cNvSpPr>
              <a:spLocks noChangeArrowheads="1" noChangeShapeType="1" noTextEdit="1"/>
            </p:cNvSpPr>
            <p:nvPr/>
          </p:nvSpPr>
          <p:spPr bwMode="auto">
            <a:xfrm>
              <a:off x="636" y="1116"/>
              <a:ext cx="135" cy="228"/>
            </a:xfrm>
            <a:prstGeom prst="rect">
              <a:avLst/>
            </a:prstGeom>
          </p:spPr>
          <p:txBody>
            <a:bodyPr wrap="none" fromWordArt="1">
              <a:prstTxWarp prst="textPlain">
                <a:avLst>
                  <a:gd name="adj" fmla="val 50000"/>
                </a:avLst>
              </a:prstTxWarp>
            </a:bodyPr>
            <a:lstStyle/>
            <a:p>
              <a:pPr algn="ctr"/>
              <a:r>
                <a:rPr lang="en-US" altLang="zh-CN" sz="1400" kern="10" spc="-70" dirty="0" smtClean="0">
                  <a:ln w="9525">
                    <a:noFill/>
                    <a:round/>
                    <a:headEnd/>
                    <a:tailEnd/>
                  </a:ln>
                  <a:solidFill>
                    <a:schemeClr val="bg1"/>
                  </a:solidFill>
                  <a:latin typeface="Arial Black"/>
                </a:rPr>
                <a:t>5</a:t>
              </a:r>
              <a:endParaRPr lang="zh-CN" altLang="en-US" sz="1400" kern="10" spc="-70" dirty="0">
                <a:ln w="9525">
                  <a:noFill/>
                  <a:round/>
                  <a:headEnd/>
                  <a:tailEnd/>
                </a:ln>
                <a:solidFill>
                  <a:schemeClr val="bg1"/>
                </a:solidFill>
                <a:latin typeface="Arial Black"/>
              </a:endParaRPr>
            </a:p>
          </p:txBody>
        </p:sp>
        <p:sp>
          <p:nvSpPr>
            <p:cNvPr id="26" name="AutoShape 19"/>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a:noFill/>
            </a:ln>
            <a:effectLst/>
            <a:extLst/>
          </p:spPr>
          <p:txBody>
            <a:bodyPr wrap="none" anchor="ctr"/>
            <a:lstStyle/>
            <a:p>
              <a:pPr algn="ctr">
                <a:defRPr/>
              </a:pPr>
              <a:endParaRPr lang="zh-CN" altLang="en-US"/>
            </a:p>
          </p:txBody>
        </p:sp>
      </p:grpSp>
      <p:sp>
        <p:nvSpPr>
          <p:cNvPr id="27" name="矩形 26"/>
          <p:cNvSpPr/>
          <p:nvPr/>
        </p:nvSpPr>
        <p:spPr>
          <a:xfrm>
            <a:off x="2656600" y="5009594"/>
            <a:ext cx="5113337" cy="755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smtClean="0">
                <a:solidFill>
                  <a:schemeClr val="tx1"/>
                </a:solidFill>
                <a:latin typeface="微软雅黑" pitchFamily="34" charset="-122"/>
                <a:ea typeface="微软雅黑" pitchFamily="34" charset="-122"/>
              </a:rPr>
              <a:t>总结与展望</a:t>
            </a:r>
            <a:endParaRPr lang="zh-CN" altLang="en-US" sz="2800" dirty="0">
              <a:solidFill>
                <a:schemeClr val="tx1"/>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3208769270"/>
      </p:ext>
    </p:extLst>
  </p:cSld>
  <p:clrMapOvr>
    <a:masterClrMapping/>
  </p:clrMapOvr>
  <p:transition spd="slow" advTm="179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604250" y="6043613"/>
            <a:ext cx="539750" cy="5302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7</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9" name="组合 28"/>
          <p:cNvGrpSpPr>
            <a:grpSpLocks/>
          </p:cNvGrpSpPr>
          <p:nvPr/>
        </p:nvGrpSpPr>
        <p:grpSpPr bwMode="auto">
          <a:xfrm>
            <a:off x="1" y="284163"/>
            <a:ext cx="1403648" cy="530225"/>
            <a:chOff x="0" y="284389"/>
            <a:chExt cx="1580936" cy="529772"/>
          </a:xfrm>
        </p:grpSpPr>
        <p:sp>
          <p:nvSpPr>
            <p:cNvPr id="30" name="矩形 29"/>
            <p:cNvSpPr/>
            <p:nvPr/>
          </p:nvSpPr>
          <p:spPr>
            <a:xfrm>
              <a:off x="0" y="284389"/>
              <a:ext cx="151137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附录</a:t>
              </a:r>
            </a:p>
          </p:txBody>
        </p:sp>
        <p:sp>
          <p:nvSpPr>
            <p:cNvPr id="31" name="矩形 30"/>
            <p:cNvSpPr/>
            <p:nvPr/>
          </p:nvSpPr>
          <p:spPr>
            <a:xfrm>
              <a:off x="1542787" y="284389"/>
              <a:ext cx="38149"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2" name="直接连接符 31"/>
          <p:cNvCxnSpPr/>
          <p:nvPr/>
        </p:nvCxnSpPr>
        <p:spPr>
          <a:xfrm>
            <a:off x="0" y="814388"/>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49157" name="TextBox 8"/>
          <p:cNvSpPr txBox="1">
            <a:spLocks noChangeArrowheads="1"/>
          </p:cNvSpPr>
          <p:nvPr/>
        </p:nvSpPr>
        <p:spPr bwMode="auto">
          <a:xfrm>
            <a:off x="84897" y="908720"/>
            <a:ext cx="3360215" cy="461665"/>
          </a:xfrm>
          <a:prstGeom prst="rect">
            <a:avLst/>
          </a:prstGeom>
          <a:noFill/>
          <a:ln w="9525">
            <a:noFill/>
            <a:miter lim="800000"/>
            <a:headEnd/>
            <a:tailEnd/>
          </a:ln>
        </p:spPr>
        <p:txBody>
          <a:bodyPr wrap="none">
            <a:spAutoFit/>
          </a:bodyPr>
          <a:lstStyle/>
          <a:p>
            <a:pPr eaLnBrk="0" hangingPunct="0">
              <a:lnSpc>
                <a:spcPct val="120000"/>
              </a:lnSpc>
              <a:buClr>
                <a:srgbClr val="000066"/>
              </a:buClr>
              <a:buSzPct val="100000"/>
            </a:pPr>
            <a:r>
              <a:rPr lang="en-US" altLang="zh-CN" sz="2000" b="1" dirty="0" smtClean="0">
                <a:solidFill>
                  <a:srgbClr val="000000"/>
                </a:solidFill>
                <a:latin typeface="华文细黑" pitchFamily="2" charset="-122"/>
                <a:ea typeface="华文细黑" pitchFamily="2" charset="-122"/>
              </a:rPr>
              <a:t>MR-DAIC</a:t>
            </a:r>
            <a:r>
              <a:rPr lang="zh-CN" altLang="en-US" sz="2000" b="1" dirty="0">
                <a:solidFill>
                  <a:srgbClr val="000000"/>
                </a:solidFill>
                <a:latin typeface="华文细黑" pitchFamily="2" charset="-122"/>
                <a:ea typeface="华文细黑" pitchFamily="2" charset="-122"/>
              </a:rPr>
              <a:t>计算模型过程抽象</a:t>
            </a:r>
            <a:endParaRPr lang="en-US" altLang="zh-CN" sz="2000" b="1" dirty="0">
              <a:solidFill>
                <a:srgbClr val="000000"/>
              </a:solidFill>
              <a:latin typeface="华文细黑" pitchFamily="2" charset="-122"/>
              <a:ea typeface="华文细黑" pitchFamily="2" charset="-122"/>
            </a:endParaRPr>
          </a:p>
        </p:txBody>
      </p:sp>
      <p:grpSp>
        <p:nvGrpSpPr>
          <p:cNvPr id="49160" name="组合 16"/>
          <p:cNvGrpSpPr>
            <a:grpSpLocks/>
          </p:cNvGrpSpPr>
          <p:nvPr/>
        </p:nvGrpSpPr>
        <p:grpSpPr bwMode="auto">
          <a:xfrm>
            <a:off x="675158" y="1844824"/>
            <a:ext cx="7416800" cy="3635375"/>
            <a:chOff x="1039168" y="2759359"/>
            <a:chExt cx="7416826" cy="3635816"/>
          </a:xfrm>
        </p:grpSpPr>
        <p:sp>
          <p:nvSpPr>
            <p:cNvPr id="3" name="矩形 2"/>
            <p:cNvSpPr>
              <a:spLocks noRot="1" noChangeAspect="1" noMove="1" noResize="1" noEditPoints="1" noAdjustHandles="1" noChangeArrowheads="1" noChangeShapeType="1" noTextEdit="1"/>
            </p:cNvSpPr>
            <p:nvPr/>
          </p:nvSpPr>
          <p:spPr>
            <a:xfrm>
              <a:off x="1256904" y="2759359"/>
              <a:ext cx="4607551" cy="712759"/>
            </a:xfrm>
            <a:prstGeom prst="rect">
              <a:avLst/>
            </a:prstGeom>
            <a:blipFill rotWithShape="1">
              <a:blip r:embed="rId3"/>
              <a:stretch>
                <a:fillRect/>
              </a:stretch>
            </a:blipFill>
          </p:spPr>
          <p:txBody>
            <a:bodyPr/>
            <a:lstStyle/>
            <a:p>
              <a:pPr eaLnBrk="0" hangingPunct="0">
                <a:defRPr/>
              </a:pPr>
              <a:r>
                <a:rPr lang="zh-CN" altLang="en-US">
                  <a:noFill/>
                </a:rPr>
                <a:t> </a:t>
              </a:r>
            </a:p>
          </p:txBody>
        </p:sp>
        <p:sp>
          <p:nvSpPr>
            <p:cNvPr id="19" name="矩形 18"/>
            <p:cNvSpPr>
              <a:spLocks noRot="1" noChangeAspect="1" noMove="1" noResize="1" noEditPoints="1" noAdjustHandles="1" noChangeArrowheads="1" noChangeShapeType="1" noTextEdit="1"/>
            </p:cNvSpPr>
            <p:nvPr/>
          </p:nvSpPr>
          <p:spPr>
            <a:xfrm>
              <a:off x="1835696" y="3657848"/>
              <a:ext cx="5392630" cy="2370457"/>
            </a:xfrm>
            <a:prstGeom prst="rect">
              <a:avLst/>
            </a:prstGeom>
            <a:blipFill rotWithShape="1">
              <a:blip r:embed="rId4"/>
              <a:stretch>
                <a:fillRect/>
              </a:stretch>
            </a:blipFill>
          </p:spPr>
          <p:txBody>
            <a:bodyPr/>
            <a:lstStyle/>
            <a:p>
              <a:pPr eaLnBrk="0" hangingPunct="0">
                <a:defRPr/>
              </a:pPr>
              <a:r>
                <a:rPr lang="zh-CN" altLang="en-US">
                  <a:noFill/>
                </a:rPr>
                <a:t> </a:t>
              </a:r>
            </a:p>
          </p:txBody>
        </p:sp>
        <p:sp>
          <p:nvSpPr>
            <p:cNvPr id="20" name="矩形 19"/>
            <p:cNvSpPr>
              <a:spLocks noRot="1" noChangeAspect="1" noMove="1" noResize="1" noEditPoints="1" noAdjustHandles="1" noChangeArrowheads="1" noChangeShapeType="1" noTextEdit="1"/>
            </p:cNvSpPr>
            <p:nvPr/>
          </p:nvSpPr>
          <p:spPr>
            <a:xfrm>
              <a:off x="1039168" y="6036807"/>
              <a:ext cx="7416826" cy="358368"/>
            </a:xfrm>
            <a:prstGeom prst="rect">
              <a:avLst/>
            </a:prstGeom>
            <a:blipFill rotWithShape="1">
              <a:blip r:embed="rId5"/>
              <a:stretch>
                <a:fillRect l="-247" t="-8475" b="-84746"/>
              </a:stretch>
            </a:blipFill>
          </p:spPr>
          <p:txBody>
            <a:bodyPr/>
            <a:lstStyle/>
            <a:p>
              <a:pPr eaLnBrk="0" hangingPunct="0">
                <a:defRPr/>
              </a:pPr>
              <a:r>
                <a:rPr lang="zh-CN" altLang="en-US">
                  <a:noFill/>
                </a:rPr>
                <a:t> </a:t>
              </a:r>
            </a:p>
          </p:txBody>
        </p:sp>
      </p:grpSp>
      <mc:AlternateContent xmlns:mc="http://schemas.openxmlformats.org/markup-compatibility/2006" xmlns:a14="http://schemas.microsoft.com/office/drawing/2010/main">
        <mc:Choice Requires="a14">
          <p:sp>
            <p:nvSpPr>
              <p:cNvPr id="12" name="矩形 11"/>
              <p:cNvSpPr/>
              <p:nvPr/>
            </p:nvSpPr>
            <p:spPr>
              <a:xfrm>
                <a:off x="2987824" y="958114"/>
                <a:ext cx="6565067" cy="5957015"/>
              </a:xfrm>
              <a:prstGeom prst="rect">
                <a:avLst/>
              </a:prstGeom>
            </p:spPr>
            <p:txBody>
              <a:bodyPr wrap="none">
                <a:spAutoFit/>
              </a:bodyPr>
              <a:lstStyle/>
              <a:p>
                <a:pPr algn="just"/>
                <a14:m>
                  <m:oMathPara xmlns:m="http://schemas.openxmlformats.org/officeDocument/2006/math">
                    <m:oMathParaPr>
                      <m:jc m:val="left"/>
                    </m:oMathParaPr>
                    <m:oMath xmlns:m="http://schemas.openxmlformats.org/officeDocument/2006/math">
                      <m:r>
                        <m:rPr>
                          <m:sty m:val="p"/>
                        </m:rPr>
                        <a:rPr lang="en-US" altLang="zh-CN" sz="1600" smtClean="0">
                          <a:latin typeface="Cambria Math"/>
                        </a:rPr>
                        <m:t>Update</m:t>
                      </m:r>
                      <m:r>
                        <a:rPr lang="en-US" altLang="zh-CN" sz="1600" smtClean="0">
                          <a:latin typeface="Cambria Math"/>
                        </a:rPr>
                        <m:t>:</m:t>
                      </m:r>
                      <m:d>
                        <m:dPr>
                          <m:begChr m:val="{"/>
                          <m:endChr m:val=""/>
                          <m:ctrlPr>
                            <a:rPr lang="zh-CN" altLang="zh-CN" sz="1600" i="1">
                              <a:latin typeface="Cambria Math"/>
                            </a:rPr>
                          </m:ctrlPr>
                        </m:dPr>
                        <m:e>
                          <m:eqArr>
                            <m:eqArrPr>
                              <m:ctrlPr>
                                <a:rPr lang="zh-CN" altLang="zh-CN" sz="1600" i="1" smtClean="0">
                                  <a:latin typeface="Cambria Math"/>
                                </a:rPr>
                              </m:ctrlPr>
                            </m:eqArrPr>
                            <m:e>
                              <m:r>
                                <m:rPr>
                                  <m:sty m:val="p"/>
                                </m:rPr>
                                <a:rPr lang="en-US" altLang="zh-CN" sz="1600" i="1">
                                  <a:latin typeface="Cambria Math"/>
                                </a:rPr>
                                <m:t>if</m:t>
                              </m:r>
                              <m:r>
                                <a:rPr lang="en-US" altLang="zh-CN" sz="1600" b="0" i="1" smtClean="0">
                                  <a:latin typeface="Cambria Math"/>
                                </a:rPr>
                                <m:t>  </m:t>
                              </m:r>
                              <m:sSub>
                                <m:sSubPr>
                                  <m:ctrlPr>
                                    <a:rPr lang="zh-CN" altLang="zh-CN" sz="1600" i="1" smtClean="0">
                                      <a:latin typeface="Cambria Math"/>
                                    </a:rPr>
                                  </m:ctrlPr>
                                </m:sSubPr>
                                <m:e>
                                  <m:r>
                                    <a:rPr lang="en-US" altLang="zh-CN" sz="1600" b="0" i="1" smtClean="0">
                                      <a:latin typeface="Cambria Math"/>
                                    </a:rPr>
                                    <m:t>𝑣</m:t>
                                  </m:r>
                                </m:e>
                                <m:sub>
                                  <m:r>
                                    <m:rPr>
                                      <m:sty m:val="p"/>
                                    </m:rPr>
                                    <a:rPr lang="en-US" altLang="zh-CN" sz="1600">
                                      <a:latin typeface="Cambria Math"/>
                                    </a:rPr>
                                    <m:t>j</m:t>
                                  </m:r>
                                  <m:r>
                                    <a:rPr lang="en-US" altLang="zh-CN" sz="1600" b="0" i="1" smtClean="0">
                                      <a:latin typeface="Cambria Math"/>
                                    </a:rPr>
                                    <m:t>𝑝</m:t>
                                  </m:r>
                                </m:sub>
                              </m:sSub>
                              <m:r>
                                <a:rPr lang="en-US" altLang="zh-CN" sz="1600" b="0" i="1" smtClean="0">
                                  <a:latin typeface="Cambria Math"/>
                                </a:rPr>
                                <m:t> </m:t>
                              </m:r>
                              <m:r>
                                <m:rPr>
                                  <m:sty m:val="p"/>
                                </m:rPr>
                                <a:rPr lang="en-US" altLang="zh-CN" sz="1600" i="1">
                                  <a:latin typeface="Cambria Math"/>
                                </a:rPr>
                                <m:t>is</m:t>
                              </m:r>
                              <m:r>
                                <a:rPr lang="en-US" altLang="zh-CN" sz="1600" b="0" i="1" smtClean="0">
                                  <a:latin typeface="Cambria Math"/>
                                </a:rPr>
                                <m:t> </m:t>
                              </m:r>
                              <m:r>
                                <m:rPr>
                                  <m:sty m:val="p"/>
                                </m:rPr>
                                <a:rPr lang="en-US" altLang="zh-CN" sz="1600" i="1">
                                  <a:latin typeface="Cambria Math"/>
                                </a:rPr>
                                <m:t>master</m:t>
                              </m:r>
                              <m:r>
                                <a:rPr lang="en-US" altLang="zh-CN" sz="1600" b="0" i="1" smtClean="0">
                                  <a:latin typeface="Cambria Math"/>
                                </a:rPr>
                                <m:t> </m:t>
                              </m:r>
                              <m:r>
                                <m:rPr>
                                  <m:sty m:val="p"/>
                                </m:rPr>
                                <a:rPr lang="en-US" altLang="zh-CN" sz="1600" i="1">
                                  <a:latin typeface="Cambria Math"/>
                                </a:rPr>
                                <m:t>then</m:t>
                              </m:r>
                            </m:e>
                            <m:e>
                              <m:r>
                                <a:rPr lang="en-US" altLang="zh-CN" sz="1600" b="0" i="1" smtClean="0">
                                  <a:latin typeface="Cambria Math"/>
                                </a:rPr>
                                <m:t>                 </m:t>
                              </m:r>
                              <m:r>
                                <a:rPr lang="en-US" altLang="zh-CN" sz="1600" b="0" i="1" smtClean="0">
                                  <a:latin typeface="Cambria Math"/>
                                </a:rPr>
                                <m:t>𝑣</m:t>
                              </m:r>
                              <m:r>
                                <m:rPr>
                                  <m:sty m:val="p"/>
                                </m:rPr>
                                <a:rPr lang="en-US" altLang="zh-CN" sz="1600" i="1">
                                  <a:latin typeface="Cambria Math"/>
                                </a:rPr>
                                <m:t>alue</m:t>
                              </m:r>
                              <m:r>
                                <a:rPr lang="en-US" altLang="zh-CN" sz="1600" i="1" smtClean="0">
                                  <a:latin typeface="Cambria Math"/>
                                  <a:ea typeface="Cambria Math"/>
                                </a:rPr>
                                <m:t>←</m:t>
                              </m:r>
                              <m:r>
                                <a:rPr lang="en-US" altLang="zh-CN" sz="1600" b="0" i="1" smtClean="0">
                                  <a:latin typeface="Cambria Math"/>
                                </a:rPr>
                                <m:t>𝑣</m:t>
                              </m:r>
                              <m:r>
                                <m:rPr>
                                  <m:sty m:val="p"/>
                                </m:rPr>
                                <a:rPr lang="en-US" altLang="zh-CN" sz="1600" i="1" smtClean="0">
                                  <a:latin typeface="Cambria Math"/>
                                </a:rPr>
                                <m:t>alue</m:t>
                              </m:r>
                              <m:r>
                                <a:rPr lang="en-US" altLang="zh-CN" sz="1600">
                                  <a:latin typeface="Cambria Math"/>
                                </a:rPr>
                                <m:t>⊕</m:t>
                              </m:r>
                              <m:r>
                                <a:rPr lang="en-US" altLang="zh-CN" sz="1600" b="0" i="1" smtClean="0">
                                  <a:latin typeface="Cambria Math"/>
                                </a:rPr>
                                <m:t> </m:t>
                              </m:r>
                              <m:r>
                                <a:rPr lang="en-US" altLang="zh-CN" sz="1600">
                                  <a:latin typeface="Cambria Math"/>
                                </a:rPr>
                                <m:t>∆</m:t>
                              </m:r>
                              <m:sSub>
                                <m:sSubPr>
                                  <m:ctrlPr>
                                    <a:rPr lang="zh-CN" altLang="zh-CN" sz="1600" i="1">
                                      <a:latin typeface="Cambria Math"/>
                                    </a:rPr>
                                  </m:ctrlPr>
                                </m:sSubPr>
                                <m:e>
                                  <m:r>
                                    <m:rPr>
                                      <m:sty m:val="p"/>
                                    </m:rPr>
                                    <a:rPr lang="en-US" altLang="zh-CN" sz="1600">
                                      <a:latin typeface="Cambria Math"/>
                                    </a:rPr>
                                    <m:t>v</m:t>
                                  </m:r>
                                </m:e>
                                <m:sub>
                                  <m:r>
                                    <m:rPr>
                                      <m:sty m:val="p"/>
                                    </m:rPr>
                                    <a:rPr lang="en-US" altLang="zh-CN" sz="1600">
                                      <a:latin typeface="Cambria Math"/>
                                    </a:rPr>
                                    <m:t>j</m:t>
                                  </m:r>
                                  <m:r>
                                    <m:rPr>
                                      <m:sty m:val="p"/>
                                    </m:rPr>
                                    <a:rPr lang="en-US" altLang="zh-CN" sz="1600" b="0" i="0" smtClean="0">
                                      <a:latin typeface="Cambria Math"/>
                                    </a:rPr>
                                    <m:t>p</m:t>
                                  </m:r>
                                </m:sub>
                              </m:sSub>
                              <m:r>
                                <a:rPr lang="en-US" altLang="zh-CN" sz="1600" b="0" i="0" smtClean="0">
                                  <a:latin typeface="Cambria Math"/>
                                </a:rPr>
                                <m:t>  </m:t>
                              </m:r>
                            </m:e>
                            <m:e>
                              <m:r>
                                <a:rPr lang="en-US" altLang="zh-CN" sz="1600" b="0" i="1" smtClean="0">
                                  <a:latin typeface="Cambria Math"/>
                                </a:rPr>
                                <m:t>             </m:t>
                              </m:r>
                              <m:r>
                                <a:rPr lang="en-US" altLang="zh-CN" sz="1600" b="0" i="1" smtClean="0">
                                  <a:latin typeface="Cambria Math"/>
                                </a:rPr>
                                <m:t>𝑓𝑜𝑟</m:t>
                              </m:r>
                              <m:r>
                                <a:rPr lang="en-US" altLang="zh-CN" sz="1600" b="0" i="1" smtClean="0">
                                  <a:latin typeface="Cambria Math"/>
                                </a:rPr>
                                <m:t> </m:t>
                              </m:r>
                              <m:r>
                                <a:rPr lang="en-US" altLang="zh-CN" sz="1600" b="0" i="1" smtClean="0">
                                  <a:latin typeface="Cambria Math"/>
                                </a:rPr>
                                <m:t>𝑎𝑛𝑦</m:t>
                              </m:r>
                              <m:r>
                                <a:rPr lang="en-US" altLang="zh-CN" sz="1600" b="0" i="1" smtClean="0">
                                  <a:latin typeface="Cambria Math"/>
                                </a:rPr>
                                <m:t> </m:t>
                              </m:r>
                              <m:r>
                                <a:rPr lang="en-US" altLang="zh-CN" sz="1600" b="0" i="1" smtClean="0">
                                  <a:latin typeface="Cambria Math"/>
                                </a:rPr>
                                <m:t>h</m:t>
                              </m:r>
                              <m:r>
                                <a:rPr lang="en-US" altLang="zh-CN" sz="1600" b="0" i="1" smtClean="0">
                                  <a:latin typeface="Cambria Math"/>
                                </a:rPr>
                                <m:t> </m:t>
                              </m:r>
                              <m:r>
                                <a:rPr lang="en-US" altLang="zh-CN" sz="1600" b="0" i="1" smtClean="0">
                                  <a:latin typeface="Cambria Math"/>
                                </a:rPr>
                                <m:t>𝑖𝑛</m:t>
                              </m:r>
                              <m:r>
                                <a:rPr lang="en-US" altLang="zh-CN" sz="1600" b="0" i="1" smtClean="0">
                                  <a:latin typeface="Cambria Math"/>
                                </a:rPr>
                                <m:t> </m:t>
                              </m:r>
                              <m:r>
                                <a:rPr lang="en-US" altLang="zh-CN" sz="1600" b="0" i="1" smtClean="0">
                                  <a:latin typeface="Cambria Math"/>
                                </a:rPr>
                                <m:t>𝑙𝑖𝑛𝑘𝑠</m:t>
                              </m:r>
                              <m:r>
                                <a:rPr lang="en-US" altLang="zh-CN" sz="1600" b="0" i="1" smtClean="0">
                                  <a:latin typeface="Cambria Math"/>
                                </a:rPr>
                                <m:t> </m:t>
                              </m:r>
                              <m:r>
                                <a:rPr lang="en-US" altLang="zh-CN" sz="1600" b="0" i="1" smtClean="0">
                                  <a:latin typeface="Cambria Math"/>
                                </a:rPr>
                                <m:t>𝑑𝑜</m:t>
                              </m:r>
                            </m:e>
                            <m:e>
                              <m:r>
                                <a:rPr lang="en-US" altLang="zh-CN" sz="1600" b="0" i="1" smtClean="0">
                                  <a:latin typeface="Cambria Math"/>
                                </a:rPr>
                                <m:t>                        </m:t>
                              </m:r>
                              <m:r>
                                <a:rPr lang="en-US" altLang="zh-CN" sz="1600" b="0" i="1" smtClean="0">
                                  <a:latin typeface="Cambria Math"/>
                                </a:rPr>
                                <m:t>𝑖𝑓</m:t>
                              </m:r>
                              <m:sSub>
                                <m:sSubPr>
                                  <m:ctrlPr>
                                    <a:rPr lang="zh-CN" altLang="zh-CN" sz="1600" i="1">
                                      <a:latin typeface="Cambria Math"/>
                                    </a:rPr>
                                  </m:ctrlPr>
                                </m:sSubPr>
                                <m:e>
                                  <m:r>
                                    <a:rPr lang="en-US" altLang="zh-CN" sz="1600" b="0" i="0" smtClean="0">
                                      <a:latin typeface="Cambria Math"/>
                                    </a:rPr>
                                    <m:t> </m:t>
                                  </m:r>
                                  <m:r>
                                    <m:rPr>
                                      <m:sty m:val="p"/>
                                    </m:rPr>
                                    <a:rPr lang="en-US" altLang="zh-CN" sz="1600">
                                      <a:latin typeface="Cambria Math"/>
                                    </a:rPr>
                                    <m:t>g</m:t>
                                  </m:r>
                                </m:e>
                                <m:sub>
                                  <m:r>
                                    <a:rPr lang="en-US" altLang="zh-CN" sz="1600">
                                      <a:latin typeface="Cambria Math"/>
                                    </a:rPr>
                                    <m:t>(</m:t>
                                  </m:r>
                                  <m:r>
                                    <m:rPr>
                                      <m:sty m:val="p"/>
                                    </m:rPr>
                                    <a:rPr lang="en-US" altLang="zh-CN" sz="1600">
                                      <a:latin typeface="Cambria Math"/>
                                    </a:rPr>
                                    <m:t>j</m:t>
                                  </m:r>
                                  <m:r>
                                    <a:rPr lang="en-US" altLang="zh-CN" sz="1600">
                                      <a:latin typeface="Cambria Math"/>
                                    </a:rPr>
                                    <m:t>,</m:t>
                                  </m:r>
                                  <m:r>
                                    <m:rPr>
                                      <m:sty m:val="p"/>
                                    </m:rPr>
                                    <a:rPr lang="en-US" altLang="zh-CN" sz="1600">
                                      <a:latin typeface="Cambria Math"/>
                                    </a:rPr>
                                    <m:t>h</m:t>
                                  </m:r>
                                  <m:r>
                                    <a:rPr lang="en-US" altLang="zh-CN" sz="1600">
                                      <a:latin typeface="Cambria Math"/>
                                    </a:rPr>
                                    <m:t>)</m:t>
                                  </m:r>
                                </m:sub>
                              </m:sSub>
                              <m:d>
                                <m:dPr>
                                  <m:ctrlPr>
                                    <a:rPr lang="zh-CN" altLang="zh-CN" sz="1600" i="1">
                                      <a:latin typeface="Cambria Math"/>
                                    </a:rPr>
                                  </m:ctrlPr>
                                </m:dPr>
                                <m:e>
                                  <m:r>
                                    <a:rPr lang="en-US" altLang="zh-CN" sz="1600">
                                      <a:latin typeface="Cambria Math"/>
                                    </a:rPr>
                                    <m:t>∆</m:t>
                                  </m:r>
                                  <m:sSub>
                                    <m:sSubPr>
                                      <m:ctrlPr>
                                        <a:rPr lang="zh-CN" altLang="zh-CN" sz="1600" i="1">
                                          <a:latin typeface="Cambria Math"/>
                                        </a:rPr>
                                      </m:ctrlPr>
                                    </m:sSubPr>
                                    <m:e>
                                      <m:r>
                                        <m:rPr>
                                          <m:sty m:val="p"/>
                                        </m:rPr>
                                        <a:rPr lang="en-US" altLang="zh-CN" sz="1600">
                                          <a:latin typeface="Cambria Math"/>
                                        </a:rPr>
                                        <m:t>v</m:t>
                                      </m:r>
                                    </m:e>
                                    <m:sub>
                                      <m:r>
                                        <m:rPr>
                                          <m:sty m:val="p"/>
                                        </m:rPr>
                                        <a:rPr lang="en-US" altLang="zh-CN" sz="1600">
                                          <a:latin typeface="Cambria Math"/>
                                        </a:rPr>
                                        <m:t>j</m:t>
                                      </m:r>
                                      <m:r>
                                        <m:rPr>
                                          <m:sty m:val="p"/>
                                        </m:rPr>
                                        <a:rPr lang="en-US" altLang="zh-CN" sz="1600" b="0" i="0" smtClean="0">
                                          <a:latin typeface="Cambria Math"/>
                                        </a:rPr>
                                        <m:t>p</m:t>
                                      </m:r>
                                    </m:sub>
                                  </m:sSub>
                                </m:e>
                              </m:d>
                              <m:r>
                                <a:rPr lang="en-US" altLang="zh-CN" sz="1600">
                                  <a:latin typeface="Cambria Math"/>
                                </a:rPr>
                                <m:t>≠</m:t>
                              </m:r>
                              <m:r>
                                <m:rPr>
                                  <m:sty m:val="p"/>
                                </m:rPr>
                                <a:rPr lang="en-US" altLang="zh-CN" sz="1600">
                                  <a:latin typeface="Cambria Math"/>
                                </a:rPr>
                                <m:t>o</m:t>
                              </m:r>
                              <m:r>
                                <a:rPr lang="en-US" altLang="zh-CN" sz="1600" b="0" i="1" smtClean="0">
                                  <a:latin typeface="Cambria Math"/>
                                </a:rPr>
                                <m:t> </m:t>
                              </m:r>
                              <m:r>
                                <a:rPr lang="en-US" altLang="zh-CN" sz="1600" b="0" i="1" smtClean="0">
                                  <a:latin typeface="Cambria Math"/>
                                </a:rPr>
                                <m:t>𝑡h𝑒𝑛</m:t>
                              </m:r>
                            </m:e>
                            <m:e>
                              <m:r>
                                <a:rPr lang="en-US" altLang="zh-CN" sz="1600" b="0" i="1" smtClean="0">
                                  <a:latin typeface="Cambria Math"/>
                                </a:rPr>
                                <m:t>                                                         </m:t>
                              </m:r>
                              <m:r>
                                <a:rPr lang="en-US" altLang="zh-CN" sz="1600" b="0" i="1" smtClean="0">
                                  <a:latin typeface="Cambria Math"/>
                                </a:rPr>
                                <m:t>𝑎𝑐𝑐𝑢𝑚𝑢𝑙𝑎𝑡𝑒</m:t>
                              </m:r>
                              <m:sSub>
                                <m:sSubPr>
                                  <m:ctrlPr>
                                    <a:rPr lang="zh-CN" altLang="zh-CN" sz="1600" i="1">
                                      <a:latin typeface="Cambria Math"/>
                                    </a:rPr>
                                  </m:ctrlPr>
                                </m:sSubPr>
                                <m:e>
                                  <m:r>
                                    <a:rPr lang="en-US" altLang="zh-CN" sz="1600">
                                      <a:latin typeface="Cambria Math"/>
                                    </a:rPr>
                                    <m:t> </m:t>
                                  </m:r>
                                  <m:r>
                                    <m:rPr>
                                      <m:sty m:val="p"/>
                                    </m:rPr>
                                    <a:rPr lang="en-US" altLang="zh-CN" sz="1600">
                                      <a:latin typeface="Cambria Math"/>
                                    </a:rPr>
                                    <m:t>g</m:t>
                                  </m:r>
                                </m:e>
                                <m:sub>
                                  <m:r>
                                    <a:rPr lang="en-US" altLang="zh-CN" sz="1600">
                                      <a:latin typeface="Cambria Math"/>
                                    </a:rPr>
                                    <m:t>(</m:t>
                                  </m:r>
                                  <m:r>
                                    <m:rPr>
                                      <m:sty m:val="p"/>
                                    </m:rPr>
                                    <a:rPr lang="en-US" altLang="zh-CN" sz="1600">
                                      <a:latin typeface="Cambria Math"/>
                                    </a:rPr>
                                    <m:t>j</m:t>
                                  </m:r>
                                  <m:r>
                                    <a:rPr lang="en-US" altLang="zh-CN" sz="1600">
                                      <a:latin typeface="Cambria Math"/>
                                    </a:rPr>
                                    <m:t>,</m:t>
                                  </m:r>
                                  <m:r>
                                    <m:rPr>
                                      <m:sty m:val="p"/>
                                    </m:rPr>
                                    <a:rPr lang="en-US" altLang="zh-CN" sz="1600">
                                      <a:latin typeface="Cambria Math"/>
                                    </a:rPr>
                                    <m:t>h</m:t>
                                  </m:r>
                                  <m:r>
                                    <a:rPr lang="en-US" altLang="zh-CN" sz="1600">
                                      <a:latin typeface="Cambria Math"/>
                                    </a:rPr>
                                    <m:t>)</m:t>
                                  </m:r>
                                </m:sub>
                              </m:sSub>
                              <m:d>
                                <m:dPr>
                                  <m:ctrlPr>
                                    <a:rPr lang="zh-CN" altLang="zh-CN" sz="1600" i="1">
                                      <a:latin typeface="Cambria Math"/>
                                    </a:rPr>
                                  </m:ctrlPr>
                                </m:dPr>
                                <m:e>
                                  <m:r>
                                    <a:rPr lang="en-US" altLang="zh-CN" sz="1600">
                                      <a:latin typeface="Cambria Math"/>
                                    </a:rPr>
                                    <m:t>∆</m:t>
                                  </m:r>
                                  <m:sSub>
                                    <m:sSubPr>
                                      <m:ctrlPr>
                                        <a:rPr lang="zh-CN" altLang="zh-CN" sz="1600" i="1">
                                          <a:latin typeface="Cambria Math"/>
                                        </a:rPr>
                                      </m:ctrlPr>
                                    </m:sSubPr>
                                    <m:e>
                                      <m:r>
                                        <m:rPr>
                                          <m:sty m:val="p"/>
                                        </m:rPr>
                                        <a:rPr lang="en-US" altLang="zh-CN" sz="1600">
                                          <a:latin typeface="Cambria Math"/>
                                        </a:rPr>
                                        <m:t>v</m:t>
                                      </m:r>
                                    </m:e>
                                    <m:sub>
                                      <m:r>
                                        <m:rPr>
                                          <m:sty m:val="p"/>
                                        </m:rPr>
                                        <a:rPr lang="en-US" altLang="zh-CN" sz="1600">
                                          <a:latin typeface="Cambria Math"/>
                                        </a:rPr>
                                        <m:t>jp</m:t>
                                      </m:r>
                                    </m:sub>
                                  </m:sSub>
                                </m:e>
                              </m:d>
                              <m:r>
                                <a:rPr lang="en-US" altLang="zh-CN" sz="1600" b="0" i="1" smtClean="0">
                                  <a:latin typeface="Cambria Math"/>
                                </a:rPr>
                                <m:t> </m:t>
                              </m:r>
                              <m:r>
                                <a:rPr lang="en-US" altLang="zh-CN" sz="1600" b="0" i="1" smtClean="0">
                                  <a:latin typeface="Cambria Math"/>
                                </a:rPr>
                                <m:t>𝑡𝑜</m:t>
                              </m:r>
                              <m:sSub>
                                <m:sSubPr>
                                  <m:ctrlPr>
                                    <a:rPr lang="zh-CN" altLang="zh-CN" sz="1600" i="1">
                                      <a:latin typeface="Cambria Math"/>
                                    </a:rPr>
                                  </m:ctrlPr>
                                </m:sSubPr>
                                <m:e>
                                  <m:r>
                                    <a:rPr lang="en-US" altLang="zh-CN" sz="1600" b="0" i="1" smtClean="0">
                                      <a:latin typeface="Cambria Math"/>
                                    </a:rPr>
                                    <m:t> </m:t>
                                  </m:r>
                                  <m:r>
                                    <a:rPr lang="en-US" altLang="zh-CN" sz="1600" i="1">
                                      <a:latin typeface="Cambria Math"/>
                                    </a:rPr>
                                    <m:t>𝑣</m:t>
                                  </m:r>
                                </m:e>
                                <m:sub>
                                  <m:r>
                                    <m:rPr>
                                      <m:sty m:val="p"/>
                                    </m:rPr>
                                    <a:rPr lang="en-US" altLang="zh-CN" sz="1600" b="0" i="0" smtClean="0">
                                      <a:latin typeface="Cambria Math"/>
                                    </a:rPr>
                                    <m:t>h</m:t>
                                  </m:r>
                                  <m:r>
                                    <a:rPr lang="en-US" altLang="zh-CN" sz="1600" i="1">
                                      <a:latin typeface="Cambria Math"/>
                                    </a:rPr>
                                    <m:t>𝑝</m:t>
                                  </m:r>
                                </m:sub>
                              </m:sSub>
                            </m:e>
                            <m:e>
                              <m:r>
                                <a:rPr lang="en-US" altLang="zh-CN" sz="1600" b="0" i="1" smtClean="0">
                                  <a:latin typeface="Cambria Math"/>
                                </a:rPr>
                                <m:t>                                               </m:t>
                              </m:r>
                              <m:r>
                                <a:rPr lang="en-US" altLang="zh-CN" sz="1600" b="0" i="1" smtClean="0">
                                  <a:latin typeface="Cambria Math"/>
                                </a:rPr>
                                <m:t>𝑖𝑓</m:t>
                              </m:r>
                              <m:sSub>
                                <m:sSubPr>
                                  <m:ctrlPr>
                                    <a:rPr lang="zh-CN" altLang="zh-CN" sz="1600" i="1">
                                      <a:latin typeface="Cambria Math"/>
                                    </a:rPr>
                                  </m:ctrlPr>
                                </m:sSubPr>
                                <m:e>
                                  <m:r>
                                    <a:rPr lang="en-US" altLang="zh-CN" sz="1600" b="0" i="1" smtClean="0">
                                      <a:latin typeface="Cambria Math"/>
                                    </a:rPr>
                                    <m:t> </m:t>
                                  </m:r>
                                  <m:r>
                                    <a:rPr lang="en-US" altLang="zh-CN" sz="1600" i="1">
                                      <a:latin typeface="Cambria Math"/>
                                    </a:rPr>
                                    <m:t>𝑣</m:t>
                                  </m:r>
                                </m:e>
                                <m:sub>
                                  <m:r>
                                    <m:rPr>
                                      <m:sty m:val="p"/>
                                    </m:rPr>
                                    <a:rPr lang="en-US" altLang="zh-CN" sz="1600" b="0" i="0" smtClean="0">
                                      <a:latin typeface="Cambria Math"/>
                                    </a:rPr>
                                    <m:t>h</m:t>
                                  </m:r>
                                  <m:r>
                                    <a:rPr lang="en-US" altLang="zh-CN" sz="1600" i="1">
                                      <a:latin typeface="Cambria Math"/>
                                    </a:rPr>
                                    <m:t>𝑝</m:t>
                                  </m:r>
                                </m:sub>
                              </m:sSub>
                              <m:r>
                                <a:rPr lang="en-US" altLang="zh-CN" sz="1600" b="0" i="1" smtClean="0">
                                  <a:latin typeface="Cambria Math"/>
                                </a:rPr>
                                <m:t> </m:t>
                              </m:r>
                              <m:r>
                                <a:rPr lang="en-US" altLang="zh-CN" sz="1600" b="0" i="1" smtClean="0">
                                  <a:latin typeface="Cambria Math"/>
                                </a:rPr>
                                <m:t>𝑖𝑠</m:t>
                              </m:r>
                              <m:r>
                                <a:rPr lang="en-US" altLang="zh-CN" sz="1600" b="0" i="1" smtClean="0">
                                  <a:latin typeface="Cambria Math"/>
                                </a:rPr>
                                <m:t> </m:t>
                              </m:r>
                              <m:r>
                                <a:rPr lang="en-US" altLang="zh-CN" sz="1600" b="0" i="1" smtClean="0">
                                  <a:latin typeface="Cambria Math"/>
                                </a:rPr>
                                <m:t>𝑛𝑜𝑡</m:t>
                              </m:r>
                              <m:r>
                                <a:rPr lang="en-US" altLang="zh-CN" sz="1600" b="0" i="1" smtClean="0">
                                  <a:latin typeface="Cambria Math"/>
                                </a:rPr>
                                <m:t> </m:t>
                              </m:r>
                              <m:r>
                                <a:rPr lang="en-US" altLang="zh-CN" sz="1600" b="0" i="1" smtClean="0">
                                  <a:latin typeface="Cambria Math"/>
                                </a:rPr>
                                <m:t>𝑚𝑎𝑠𝑡𝑒𝑟</m:t>
                              </m:r>
                              <m:r>
                                <a:rPr lang="en-US" altLang="zh-CN" sz="1600" b="0" i="1" smtClean="0">
                                  <a:latin typeface="Cambria Math"/>
                                </a:rPr>
                                <m:t> </m:t>
                              </m:r>
                              <m:r>
                                <a:rPr lang="en-US" altLang="zh-CN" sz="1600" b="0" i="1" smtClean="0">
                                  <a:latin typeface="Cambria Math"/>
                                </a:rPr>
                                <m:t>𝑡h𝑒𝑛</m:t>
                              </m:r>
                            </m:e>
                            <m:e>
                              <m:r>
                                <a:rPr lang="en-US" altLang="zh-CN" sz="1600" b="0" i="1" smtClean="0">
                                  <a:latin typeface="Cambria Math"/>
                                </a:rPr>
                                <m:t>                                 </m:t>
                              </m:r>
                              <m:r>
                                <a:rPr lang="en-US" altLang="zh-CN" sz="1600" b="0" i="1" smtClean="0">
                                  <a:latin typeface="Cambria Math"/>
                                </a:rPr>
                                <m:t>𝑠𝑒𝑛𝑑</m:t>
                              </m:r>
                              <m:r>
                                <a:rPr lang="en-US" altLang="zh-CN" sz="1600" b="0" i="1" smtClean="0">
                                  <a:latin typeface="Cambria Math"/>
                                </a:rPr>
                                <m:t> </m:t>
                              </m:r>
                              <m:r>
                                <a:rPr lang="en-US" altLang="zh-CN" sz="1600">
                                  <a:latin typeface="Cambria Math"/>
                                </a:rPr>
                                <m:t>∆</m:t>
                              </m:r>
                              <m:sSub>
                                <m:sSubPr>
                                  <m:ctrlPr>
                                    <a:rPr lang="zh-CN" altLang="zh-CN" sz="1600" i="1">
                                      <a:latin typeface="Cambria Math"/>
                                    </a:rPr>
                                  </m:ctrlPr>
                                </m:sSubPr>
                                <m:e>
                                  <m:r>
                                    <m:rPr>
                                      <m:sty m:val="p"/>
                                    </m:rPr>
                                    <a:rPr lang="en-US" altLang="zh-CN" sz="1600">
                                      <a:latin typeface="Cambria Math"/>
                                    </a:rPr>
                                    <m:t>v</m:t>
                                  </m:r>
                                </m:e>
                                <m:sub>
                                  <m:r>
                                    <m:rPr>
                                      <m:sty m:val="p"/>
                                    </m:rPr>
                                    <a:rPr lang="en-US" altLang="zh-CN" sz="1600">
                                      <a:latin typeface="Cambria Math"/>
                                    </a:rPr>
                                    <m:t>jp</m:t>
                                  </m:r>
                                </m:sub>
                              </m:sSub>
                              <m:r>
                                <a:rPr lang="en-US" altLang="zh-CN" sz="1600" b="0" i="1" smtClean="0">
                                  <a:latin typeface="Cambria Math"/>
                                </a:rPr>
                                <m:t> </m:t>
                              </m:r>
                              <m:r>
                                <a:rPr lang="en-US" altLang="zh-CN" sz="1600" b="0" i="1" smtClean="0">
                                  <a:latin typeface="Cambria Math"/>
                                </a:rPr>
                                <m:t>𝑡𝑜</m:t>
                              </m:r>
                              <m:r>
                                <a:rPr lang="en-US" altLang="zh-CN" sz="1600" b="0" i="1" smtClean="0">
                                  <a:latin typeface="Cambria Math"/>
                                </a:rPr>
                                <m:t> </m:t>
                              </m:r>
                              <m:sSub>
                                <m:sSubPr>
                                  <m:ctrlPr>
                                    <a:rPr lang="zh-CN" altLang="zh-CN" sz="1600" i="1">
                                      <a:latin typeface="Cambria Math"/>
                                    </a:rPr>
                                  </m:ctrlPr>
                                </m:sSubPr>
                                <m:e>
                                  <m:r>
                                    <m:rPr>
                                      <m:sty m:val="p"/>
                                    </m:rPr>
                                    <a:rPr lang="en-US" altLang="zh-CN" sz="1600">
                                      <a:latin typeface="Cambria Math"/>
                                    </a:rPr>
                                    <m:t>v</m:t>
                                  </m:r>
                                </m:e>
                                <m:sub>
                                  <m:r>
                                    <m:rPr>
                                      <m:sty m:val="p"/>
                                    </m:rPr>
                                    <a:rPr lang="en-US" altLang="zh-CN" sz="1600" b="0" i="0" smtClean="0">
                                      <a:latin typeface="Cambria Math"/>
                                    </a:rPr>
                                    <m:t>h</m:t>
                                  </m:r>
                                  <m:r>
                                    <a:rPr lang="en-US" altLang="zh-CN" sz="1600" b="0" i="1" smtClean="0">
                                      <a:latin typeface="Cambria Math"/>
                                    </a:rPr>
                                    <m:t>∗</m:t>
                                  </m:r>
                                </m:sub>
                              </m:sSub>
                            </m:e>
                            <m:e>
                              <m:r>
                                <a:rPr lang="en-US" altLang="zh-CN" sz="1600" b="0" i="1" smtClean="0">
                                  <a:latin typeface="Cambria Math"/>
                                </a:rPr>
                                <m:t>𝑑𝑜𝑛𝑒</m:t>
                              </m:r>
                            </m:e>
                            <m:e>
                              <m:r>
                                <a:rPr lang="en-US" altLang="zh-CN" sz="1600" b="0" i="1" smtClean="0">
                                  <a:latin typeface="Cambria Math"/>
                                </a:rPr>
                                <m:t>               </m:t>
                              </m:r>
                              <m:r>
                                <a:rPr lang="en-US" altLang="zh-CN" sz="1600" i="1">
                                  <a:latin typeface="Cambria Math"/>
                                </a:rPr>
                                <m:t>𝑓𝑜𝑟</m:t>
                              </m:r>
                              <m:r>
                                <a:rPr lang="en-US" altLang="zh-CN" sz="1600" i="1">
                                  <a:latin typeface="Cambria Math"/>
                                </a:rPr>
                                <m:t> </m:t>
                              </m:r>
                              <m:r>
                                <a:rPr lang="en-US" altLang="zh-CN" sz="1600" i="1">
                                  <a:latin typeface="Cambria Math"/>
                                </a:rPr>
                                <m:t>𝑎𝑛𝑦</m:t>
                              </m:r>
                              <m:r>
                                <a:rPr lang="en-US" altLang="zh-CN" sz="1600" i="1">
                                  <a:latin typeface="Cambria Math"/>
                                </a:rPr>
                                <m:t> </m:t>
                              </m:r>
                              <m:r>
                                <a:rPr lang="en-US" altLang="zh-CN" sz="1600" b="0" i="1" smtClean="0">
                                  <a:latin typeface="Cambria Math"/>
                                </a:rPr>
                                <m:t>𝑗𝑘</m:t>
                              </m:r>
                              <m:r>
                                <a:rPr lang="en-US" altLang="zh-CN" sz="1600" i="1">
                                  <a:latin typeface="Cambria Math"/>
                                </a:rPr>
                                <m:t> </m:t>
                              </m:r>
                              <m:r>
                                <a:rPr lang="en-US" altLang="zh-CN" sz="1600" i="1">
                                  <a:latin typeface="Cambria Math"/>
                                </a:rPr>
                                <m:t>𝑖𝑛</m:t>
                              </m:r>
                              <m:r>
                                <a:rPr lang="en-US" altLang="zh-CN" sz="1600" i="1">
                                  <a:latin typeface="Cambria Math"/>
                                </a:rPr>
                                <m:t> </m:t>
                              </m:r>
                              <m:r>
                                <a:rPr lang="en-US" altLang="zh-CN" sz="1600" b="0" i="1" smtClean="0">
                                  <a:latin typeface="Cambria Math"/>
                                </a:rPr>
                                <m:t>𝑚𝑖𝑟𝑟𝑜𝑟𝑠</m:t>
                              </m:r>
                              <m:r>
                                <a:rPr lang="en-US" altLang="zh-CN" sz="1600" b="0" i="1" smtClean="0">
                                  <a:latin typeface="Cambria Math"/>
                                </a:rPr>
                                <m:t> </m:t>
                              </m:r>
                              <m:r>
                                <a:rPr lang="en-US" altLang="zh-CN" sz="1600" i="1">
                                  <a:latin typeface="Cambria Math"/>
                                </a:rPr>
                                <m:t>𝑑𝑜</m:t>
                              </m:r>
                            </m:e>
                            <m:e>
                              <m:r>
                                <a:rPr lang="en-US" altLang="zh-CN" sz="1600" b="0" i="1" smtClean="0">
                                  <a:latin typeface="Cambria Math"/>
                                </a:rPr>
                                <m:t>          </m:t>
                              </m:r>
                              <m:r>
                                <a:rPr lang="en-US" altLang="zh-CN" sz="1600" i="1">
                                  <a:latin typeface="Cambria Math"/>
                                </a:rPr>
                                <m:t>𝑖𝑓</m:t>
                              </m:r>
                              <m:r>
                                <a:rPr lang="en-US" altLang="zh-CN" sz="1600">
                                  <a:latin typeface="Cambria Math"/>
                                </a:rPr>
                                <m:t>∆</m:t>
                              </m:r>
                              <m:sSub>
                                <m:sSubPr>
                                  <m:ctrlPr>
                                    <a:rPr lang="zh-CN" altLang="zh-CN" sz="1600" i="1">
                                      <a:latin typeface="Cambria Math"/>
                                    </a:rPr>
                                  </m:ctrlPr>
                                </m:sSubPr>
                                <m:e>
                                  <m:r>
                                    <m:rPr>
                                      <m:sty m:val="p"/>
                                    </m:rPr>
                                    <a:rPr lang="en-US" altLang="zh-CN" sz="1600">
                                      <a:latin typeface="Cambria Math"/>
                                    </a:rPr>
                                    <m:t>v</m:t>
                                  </m:r>
                                </m:e>
                                <m:sub>
                                  <m:r>
                                    <m:rPr>
                                      <m:sty m:val="p"/>
                                    </m:rPr>
                                    <a:rPr lang="en-US" altLang="zh-CN" sz="1600">
                                      <a:latin typeface="Cambria Math"/>
                                    </a:rPr>
                                    <m:t>jp</m:t>
                                  </m:r>
                                </m:sub>
                              </m:sSub>
                              <m:r>
                                <a:rPr lang="en-US" altLang="zh-CN" sz="1600">
                                  <a:latin typeface="Cambria Math"/>
                                </a:rPr>
                                <m:t>≠</m:t>
                              </m:r>
                              <m:r>
                                <m:rPr>
                                  <m:sty m:val="p"/>
                                </m:rPr>
                                <a:rPr lang="en-US" altLang="zh-CN" sz="1600">
                                  <a:latin typeface="Cambria Math"/>
                                </a:rPr>
                                <m:t>o</m:t>
                              </m:r>
                              <m:r>
                                <a:rPr lang="en-US" altLang="zh-CN" sz="1600" i="1">
                                  <a:latin typeface="Cambria Math"/>
                                </a:rPr>
                                <m:t> </m:t>
                              </m:r>
                              <m:r>
                                <a:rPr lang="en-US" altLang="zh-CN" sz="1600" i="1">
                                  <a:latin typeface="Cambria Math"/>
                                </a:rPr>
                                <m:t>𝑡h𝑒𝑛</m:t>
                              </m:r>
                            </m:e>
                            <m:e>
                              <m:r>
                                <m:rPr>
                                  <m:sty m:val="p"/>
                                </m:rPr>
                                <a:rPr lang="en-US" altLang="zh-CN" sz="1600">
                                  <a:latin typeface="Cambria Math"/>
                                </a:rPr>
                                <m:t>send</m:t>
                              </m:r>
                              <m:r>
                                <a:rPr lang="en-US" altLang="zh-CN" sz="1600">
                                  <a:latin typeface="Cambria Math"/>
                                </a:rPr>
                                <m:t> ∆</m:t>
                              </m:r>
                              <m:sSub>
                                <m:sSubPr>
                                  <m:ctrlPr>
                                    <a:rPr lang="zh-CN" altLang="zh-CN" sz="1600" i="1">
                                      <a:latin typeface="Cambria Math"/>
                                    </a:rPr>
                                  </m:ctrlPr>
                                </m:sSubPr>
                                <m:e>
                                  <m:r>
                                    <m:rPr>
                                      <m:sty m:val="p"/>
                                    </m:rPr>
                                    <a:rPr lang="en-US" altLang="zh-CN" sz="1600">
                                      <a:latin typeface="Cambria Math"/>
                                    </a:rPr>
                                    <m:t>v</m:t>
                                  </m:r>
                                </m:e>
                                <m:sub>
                                  <m:r>
                                    <m:rPr>
                                      <m:sty m:val="p"/>
                                    </m:rPr>
                                    <a:rPr lang="en-US" altLang="zh-CN" sz="1600">
                                      <a:latin typeface="Cambria Math"/>
                                    </a:rPr>
                                    <m:t>jp</m:t>
                                  </m:r>
                                </m:sub>
                              </m:sSub>
                              <m:r>
                                <a:rPr lang="en-US" altLang="zh-CN" sz="1600">
                                  <a:latin typeface="Cambria Math"/>
                                </a:rPr>
                                <m:t>?</m:t>
                              </m:r>
                              <m:r>
                                <a:rPr lang="en-US" altLang="zh-CN" sz="1600">
                                  <a:latin typeface="Cambria Math"/>
                                </a:rPr>
                                <m:t>𝛻</m:t>
                              </m:r>
                              <m:sSub>
                                <m:sSubPr>
                                  <m:ctrlPr>
                                    <a:rPr lang="zh-CN" altLang="zh-CN" sz="1600" i="1">
                                      <a:latin typeface="Cambria Math"/>
                                    </a:rPr>
                                  </m:ctrlPr>
                                </m:sSubPr>
                                <m:e>
                                  <m:r>
                                    <m:rPr>
                                      <m:sty m:val="p"/>
                                    </m:rPr>
                                    <a:rPr lang="en-US" altLang="zh-CN" sz="1600">
                                      <a:latin typeface="Cambria Math"/>
                                    </a:rPr>
                                    <m:t>v</m:t>
                                  </m:r>
                                </m:e>
                                <m:sub>
                                  <m:r>
                                    <m:rPr>
                                      <m:sty m:val="p"/>
                                    </m:rPr>
                                    <a:rPr lang="en-US" altLang="zh-CN" sz="1600">
                                      <a:latin typeface="Cambria Math"/>
                                    </a:rPr>
                                    <m:t>jp</m:t>
                                  </m:r>
                                </m:sub>
                              </m:sSub>
                              <m:r>
                                <a:rPr lang="en-US" altLang="zh-CN" sz="1600" i="1">
                                  <a:latin typeface="Cambria Math"/>
                                </a:rPr>
                                <m:t>𝑡𝑜</m:t>
                              </m:r>
                              <m:r>
                                <a:rPr lang="en-US" altLang="zh-CN" sz="1600" i="1">
                                  <a:latin typeface="Cambria Math"/>
                                </a:rPr>
                                <m:t> </m:t>
                              </m:r>
                              <m:sSub>
                                <m:sSubPr>
                                  <m:ctrlPr>
                                    <a:rPr lang="zh-CN" altLang="zh-CN" sz="1600" i="1">
                                      <a:latin typeface="Cambria Math"/>
                                    </a:rPr>
                                  </m:ctrlPr>
                                </m:sSubPr>
                                <m:e>
                                  <m:r>
                                    <m:rPr>
                                      <m:sty m:val="p"/>
                                    </m:rPr>
                                    <a:rPr lang="en-US" altLang="zh-CN" sz="1600">
                                      <a:latin typeface="Cambria Math"/>
                                    </a:rPr>
                                    <m:t>v</m:t>
                                  </m:r>
                                </m:e>
                                <m:sub>
                                  <m:r>
                                    <m:rPr>
                                      <m:sty m:val="p"/>
                                    </m:rPr>
                                    <a:rPr lang="en-US" altLang="zh-CN" sz="1600">
                                      <a:latin typeface="Cambria Math"/>
                                    </a:rPr>
                                    <m:t>j</m:t>
                                  </m:r>
                                  <m:r>
                                    <a:rPr lang="en-US" altLang="zh-CN" sz="1600" i="1">
                                      <a:latin typeface="Cambria Math"/>
                                    </a:rPr>
                                    <m:t>𝑘</m:t>
                                  </m:r>
                                </m:sub>
                              </m:sSub>
                            </m:e>
                            <m:e>
                              <m:r>
                                <a:rPr lang="en-US" altLang="zh-CN" sz="1600" b="0" i="1" smtClean="0">
                                  <a:latin typeface="Cambria Math"/>
                                </a:rPr>
                                <m:t>𝑑𝑜𝑛𝑒</m:t>
                              </m:r>
                            </m:e>
                            <m:e>
                              <m:sSub>
                                <m:sSubPr>
                                  <m:ctrlPr>
                                    <a:rPr lang="zh-CN" altLang="zh-CN" sz="1600" i="1">
                                      <a:latin typeface="Cambria Math"/>
                                    </a:rPr>
                                  </m:ctrlPr>
                                </m:sSubPr>
                                <m:e>
                                  <m:r>
                                    <a:rPr lang="en-US" altLang="zh-CN" sz="1600">
                                      <a:latin typeface="Cambria Math"/>
                                    </a:rPr>
                                    <m:t>∆</m:t>
                                  </m:r>
                                  <m:r>
                                    <m:rPr>
                                      <m:sty m:val="p"/>
                                    </m:rPr>
                                    <a:rPr lang="en-US" altLang="zh-CN" sz="1600">
                                      <a:latin typeface="Cambria Math"/>
                                    </a:rPr>
                                    <m:t>v</m:t>
                                  </m:r>
                                </m:e>
                                <m:sub>
                                  <m:r>
                                    <m:rPr>
                                      <m:sty m:val="p"/>
                                    </m:rPr>
                                    <a:rPr lang="en-US" altLang="zh-CN" sz="1600">
                                      <a:latin typeface="Cambria Math"/>
                                    </a:rPr>
                                    <m:t>pj</m:t>
                                  </m:r>
                                </m:sub>
                              </m:sSub>
                              <m:r>
                                <a:rPr lang="en-US" altLang="zh-CN" sz="1600">
                                  <a:latin typeface="Cambria Math"/>
                                </a:rPr>
                                <m:t>=</m:t>
                              </m:r>
                              <m:r>
                                <a:rPr lang="en-US" altLang="zh-CN" sz="1600" i="1">
                                  <a:latin typeface="Cambria Math"/>
                                </a:rPr>
                                <m:t>  </m:t>
                              </m:r>
                              <m:r>
                                <m:rPr>
                                  <m:sty m:val="p"/>
                                </m:rPr>
                                <a:rPr lang="en-US" altLang="zh-CN" sz="1600">
                                  <a:latin typeface="Cambria Math"/>
                                </a:rPr>
                                <m:t>o</m:t>
                              </m:r>
                            </m:e>
                            <m:e/>
                            <m:e/>
                            <m:e>
                              <m:r>
                                <a:rPr lang="zh-CN" altLang="zh-CN" sz="1600">
                                  <a:latin typeface="Cambria Math"/>
                                </a:rPr>
                                <m:t>对每个节点</m:t>
                              </m:r>
                              <m:nary>
                                <m:naryPr>
                                  <m:chr m:val="∑"/>
                                  <m:ctrlPr>
                                    <a:rPr lang="zh-CN" altLang="zh-CN" sz="1600" i="1">
                                      <a:latin typeface="Cambria Math"/>
                                    </a:rPr>
                                  </m:ctrlPr>
                                </m:naryPr>
                                <m:sub>
                                  <m:r>
                                    <m:rPr>
                                      <m:sty m:val="p"/>
                                    </m:rPr>
                                    <a:rPr lang="en-US" altLang="zh-CN" sz="1600">
                                      <a:latin typeface="Cambria Math"/>
                                    </a:rPr>
                                    <m:t>p</m:t>
                                  </m:r>
                                  <m:r>
                                    <a:rPr lang="en-US" altLang="zh-CN" sz="1600">
                                      <a:latin typeface="Cambria Math"/>
                                    </a:rPr>
                                    <m:t>=1</m:t>
                                  </m:r>
                                </m:sub>
                                <m:sup>
                                  <m:r>
                                    <m:rPr>
                                      <m:sty m:val="p"/>
                                    </m:rPr>
                                    <a:rPr lang="en-US" altLang="zh-CN" sz="1600">
                                      <a:latin typeface="Cambria Math"/>
                                    </a:rPr>
                                    <m:t>m</m:t>
                                  </m:r>
                                </m:sup>
                                <m:e>
                                  <m:r>
                                    <m:rPr>
                                      <m:sty m:val="p"/>
                                    </m:rPr>
                                    <a:rPr lang="en-US" altLang="zh-CN" sz="1600">
                                      <a:latin typeface="Cambria Math"/>
                                    </a:rPr>
                                    <m:t>hp</m:t>
                                  </m:r>
                                </m:e>
                              </m:nary>
                              <m:r>
                                <a:rPr lang="zh-CN" altLang="zh-CN" sz="1600">
                                  <a:latin typeface="Cambria Math"/>
                                </a:rPr>
                                <m:t>，如果</m:t>
                              </m:r>
                              <m:sSub>
                                <m:sSubPr>
                                  <m:ctrlPr>
                                    <a:rPr lang="zh-CN" altLang="zh-CN" sz="1600" i="1">
                                      <a:latin typeface="Cambria Math"/>
                                    </a:rPr>
                                  </m:ctrlPr>
                                </m:sSubPr>
                                <m:e>
                                  <m:r>
                                    <m:rPr>
                                      <m:sty m:val="p"/>
                                    </m:rPr>
                                    <a:rPr lang="en-US" altLang="zh-CN" sz="1600">
                                      <a:latin typeface="Cambria Math"/>
                                    </a:rPr>
                                    <m:t>g</m:t>
                                  </m:r>
                                </m:e>
                                <m:sub>
                                  <m:r>
                                    <a:rPr lang="en-US" altLang="zh-CN" sz="1600">
                                      <a:latin typeface="Cambria Math"/>
                                    </a:rPr>
                                    <m:t>(</m:t>
                                  </m:r>
                                  <m:r>
                                    <m:rPr>
                                      <m:sty m:val="p"/>
                                    </m:rPr>
                                    <a:rPr lang="en-US" altLang="zh-CN" sz="1600">
                                      <a:latin typeface="Cambria Math"/>
                                    </a:rPr>
                                    <m:t>j</m:t>
                                  </m:r>
                                  <m:r>
                                    <a:rPr lang="en-US" altLang="zh-CN" sz="1600">
                                      <a:latin typeface="Cambria Math"/>
                                    </a:rPr>
                                    <m:t>,</m:t>
                                  </m:r>
                                  <m:r>
                                    <m:rPr>
                                      <m:sty m:val="p"/>
                                    </m:rPr>
                                    <a:rPr lang="en-US" altLang="zh-CN" sz="1600">
                                      <a:latin typeface="Cambria Math"/>
                                    </a:rPr>
                                    <m:t>h</m:t>
                                  </m:r>
                                  <m:r>
                                    <a:rPr lang="en-US" altLang="zh-CN" sz="1600">
                                      <a:latin typeface="Cambria Math"/>
                                    </a:rPr>
                                    <m:t>)</m:t>
                                  </m:r>
                                </m:sub>
                              </m:sSub>
                              <m:d>
                                <m:dPr>
                                  <m:ctrlPr>
                                    <a:rPr lang="zh-CN" altLang="zh-CN" sz="1600" i="1">
                                      <a:latin typeface="Cambria Math"/>
                                    </a:rPr>
                                  </m:ctrlPr>
                                </m:dPr>
                                <m:e>
                                  <m:r>
                                    <a:rPr lang="en-US" altLang="zh-CN" sz="1600">
                                      <a:latin typeface="Cambria Math"/>
                                    </a:rPr>
                                    <m:t>∆</m:t>
                                  </m:r>
                                  <m:sSub>
                                    <m:sSubPr>
                                      <m:ctrlPr>
                                        <a:rPr lang="zh-CN" altLang="zh-CN" sz="1600" i="1">
                                          <a:latin typeface="Cambria Math"/>
                                        </a:rPr>
                                      </m:ctrlPr>
                                    </m:sSubPr>
                                    <m:e>
                                      <m:r>
                                        <m:rPr>
                                          <m:sty m:val="p"/>
                                        </m:rPr>
                                        <a:rPr lang="en-US" altLang="zh-CN" sz="1600">
                                          <a:latin typeface="Cambria Math"/>
                                        </a:rPr>
                                        <m:t>v</m:t>
                                      </m:r>
                                    </m:e>
                                    <m:sub>
                                      <m:r>
                                        <m:rPr>
                                          <m:sty m:val="p"/>
                                        </m:rPr>
                                        <a:rPr lang="en-US" altLang="zh-CN" sz="1600">
                                          <a:latin typeface="Cambria Math"/>
                                        </a:rPr>
                                        <m:t>pj</m:t>
                                      </m:r>
                                    </m:sub>
                                  </m:sSub>
                                </m:e>
                              </m:d>
                              <m:r>
                                <a:rPr lang="en-US" altLang="zh-CN" sz="1600">
                                  <a:latin typeface="Cambria Math"/>
                                </a:rPr>
                                <m:t>≠</m:t>
                              </m:r>
                              <m:r>
                                <m:rPr>
                                  <m:sty m:val="p"/>
                                </m:rPr>
                                <a:rPr lang="en-US" altLang="zh-CN" sz="1600">
                                  <a:latin typeface="Cambria Math"/>
                                </a:rPr>
                                <m:t>o</m:t>
                              </m:r>
                              <m:r>
                                <a:rPr lang="en-US" altLang="zh-CN" sz="1600">
                                  <a:latin typeface="Cambria Math"/>
                                </a:rPr>
                                <m:t>                            </m:t>
                              </m:r>
                            </m:e>
                            <m:e>
                              <m:r>
                                <a:rPr lang="zh-CN" altLang="zh-CN" sz="1600">
                                  <a:latin typeface="Cambria Math"/>
                                </a:rPr>
                                <m:t>将值</m:t>
                              </m:r>
                              <m:sSub>
                                <m:sSubPr>
                                  <m:ctrlPr>
                                    <a:rPr lang="zh-CN" altLang="zh-CN" sz="1600" i="1">
                                      <a:latin typeface="Cambria Math"/>
                                    </a:rPr>
                                  </m:ctrlPr>
                                </m:sSubPr>
                                <m:e>
                                  <m:r>
                                    <m:rPr>
                                      <m:sty m:val="p"/>
                                    </m:rPr>
                                    <a:rPr lang="en-US" altLang="zh-CN" sz="1600">
                                      <a:latin typeface="Cambria Math"/>
                                    </a:rPr>
                                    <m:t>g</m:t>
                                  </m:r>
                                </m:e>
                                <m:sub>
                                  <m:r>
                                    <a:rPr lang="en-US" altLang="zh-CN" sz="1600">
                                      <a:latin typeface="Cambria Math"/>
                                    </a:rPr>
                                    <m:t>(</m:t>
                                  </m:r>
                                  <m:r>
                                    <m:rPr>
                                      <m:sty m:val="p"/>
                                    </m:rPr>
                                    <a:rPr lang="en-US" altLang="zh-CN" sz="1600">
                                      <a:latin typeface="Cambria Math"/>
                                    </a:rPr>
                                    <m:t>j</m:t>
                                  </m:r>
                                  <m:r>
                                    <a:rPr lang="en-US" altLang="zh-CN" sz="1600">
                                      <a:latin typeface="Cambria Math"/>
                                    </a:rPr>
                                    <m:t>,</m:t>
                                  </m:r>
                                  <m:r>
                                    <m:rPr>
                                      <m:sty m:val="p"/>
                                    </m:rPr>
                                    <a:rPr lang="en-US" altLang="zh-CN" sz="1600">
                                      <a:latin typeface="Cambria Math"/>
                                    </a:rPr>
                                    <m:t>h</m:t>
                                  </m:r>
                                  <m:r>
                                    <a:rPr lang="en-US" altLang="zh-CN" sz="1600">
                                      <a:latin typeface="Cambria Math"/>
                                    </a:rPr>
                                    <m:t>)</m:t>
                                  </m:r>
                                </m:sub>
                              </m:sSub>
                              <m:d>
                                <m:dPr>
                                  <m:ctrlPr>
                                    <a:rPr lang="zh-CN" altLang="zh-CN" sz="1600" i="1">
                                      <a:latin typeface="Cambria Math"/>
                                    </a:rPr>
                                  </m:ctrlPr>
                                </m:dPr>
                                <m:e>
                                  <m:r>
                                    <a:rPr lang="en-US" altLang="zh-CN" sz="1600">
                                      <a:latin typeface="Cambria Math"/>
                                    </a:rPr>
                                    <m:t>∆</m:t>
                                  </m:r>
                                  <m:sSub>
                                    <m:sSubPr>
                                      <m:ctrlPr>
                                        <a:rPr lang="zh-CN" altLang="zh-CN" sz="1600" i="1">
                                          <a:latin typeface="Cambria Math"/>
                                        </a:rPr>
                                      </m:ctrlPr>
                                    </m:sSubPr>
                                    <m:e>
                                      <m:r>
                                        <m:rPr>
                                          <m:sty m:val="p"/>
                                        </m:rPr>
                                        <a:rPr lang="en-US" altLang="zh-CN" sz="1600">
                                          <a:latin typeface="Cambria Math"/>
                                        </a:rPr>
                                        <m:t>v</m:t>
                                      </m:r>
                                    </m:e>
                                    <m:sub>
                                      <m:r>
                                        <m:rPr>
                                          <m:sty m:val="p"/>
                                        </m:rPr>
                                        <a:rPr lang="en-US" altLang="zh-CN" sz="1600">
                                          <a:latin typeface="Cambria Math"/>
                                        </a:rPr>
                                        <m:t>pj</m:t>
                                      </m:r>
                                    </m:sub>
                                  </m:sSub>
                                </m:e>
                              </m:d>
                              <m:r>
                                <a:rPr lang="en-US" altLang="zh-CN" sz="1600" i="1">
                                  <a:latin typeface="Cambria Math"/>
                                </a:rPr>
                                <m:t> </m:t>
                              </m:r>
                              <m:r>
                                <a:rPr lang="zh-CN" altLang="zh-CN" sz="1600">
                                  <a:latin typeface="Cambria Math"/>
                                </a:rPr>
                                <m:t>发给节点</m:t>
                              </m:r>
                              <m:nary>
                                <m:naryPr>
                                  <m:chr m:val="∑"/>
                                  <m:ctrlPr>
                                    <a:rPr lang="zh-CN" altLang="zh-CN" sz="1600" i="1">
                                      <a:latin typeface="Cambria Math"/>
                                    </a:rPr>
                                  </m:ctrlPr>
                                </m:naryPr>
                                <m:sub>
                                  <m:r>
                                    <m:rPr>
                                      <m:sty m:val="p"/>
                                    </m:rPr>
                                    <a:rPr lang="en-US" altLang="zh-CN" sz="1600">
                                      <a:latin typeface="Cambria Math"/>
                                    </a:rPr>
                                    <m:t>p</m:t>
                                  </m:r>
                                  <m:r>
                                    <a:rPr lang="en-US" altLang="zh-CN" sz="1600">
                                      <a:latin typeface="Cambria Math"/>
                                    </a:rPr>
                                    <m:t>=1</m:t>
                                  </m:r>
                                </m:sub>
                                <m:sup>
                                  <m:r>
                                    <m:rPr>
                                      <m:sty m:val="p"/>
                                    </m:rPr>
                                    <a:rPr lang="en-US" altLang="zh-CN" sz="1600">
                                      <a:latin typeface="Cambria Math"/>
                                    </a:rPr>
                                    <m:t>m</m:t>
                                  </m:r>
                                </m:sup>
                                <m:e>
                                  <m:r>
                                    <m:rPr>
                                      <m:sty m:val="p"/>
                                    </m:rPr>
                                    <a:rPr lang="en-US" altLang="zh-CN" sz="1600">
                                      <a:latin typeface="Cambria Math"/>
                                    </a:rPr>
                                    <m:t>hp</m:t>
                                  </m:r>
                                  <m:r>
                                    <a:rPr lang="en-US" altLang="zh-CN" sz="1600">
                                      <a:latin typeface="Cambria Math"/>
                                    </a:rPr>
                                    <m:t>                                                            </m:t>
                                  </m:r>
                                </m:e>
                              </m:nary>
                            </m:e>
                            <m:e>
                              <m:sSub>
                                <m:sSubPr>
                                  <m:ctrlPr>
                                    <a:rPr lang="zh-CN" altLang="zh-CN" sz="1600" i="1">
                                      <a:latin typeface="Cambria Math"/>
                                    </a:rPr>
                                  </m:ctrlPr>
                                </m:sSubPr>
                                <m:e>
                                  <m:r>
                                    <a:rPr lang="en-US" altLang="zh-CN" sz="1600">
                                      <a:latin typeface="Cambria Math"/>
                                    </a:rPr>
                                    <m:t>∆</m:t>
                                  </m:r>
                                  <m:r>
                                    <m:rPr>
                                      <m:sty m:val="p"/>
                                    </m:rPr>
                                    <a:rPr lang="en-US" altLang="zh-CN" sz="1600">
                                      <a:latin typeface="Cambria Math"/>
                                    </a:rPr>
                                    <m:t>v</m:t>
                                  </m:r>
                                </m:e>
                                <m:sub>
                                  <m:r>
                                    <m:rPr>
                                      <m:sty m:val="p"/>
                                    </m:rPr>
                                    <a:rPr lang="en-US" altLang="zh-CN" sz="1600">
                                      <a:latin typeface="Cambria Math"/>
                                    </a:rPr>
                                    <m:t>pj</m:t>
                                  </m:r>
                                </m:sub>
                              </m:sSub>
                              <m:r>
                                <a:rPr lang="en-US" altLang="zh-CN" sz="1600">
                                  <a:latin typeface="Cambria Math"/>
                                </a:rPr>
                                <m:t>=</m:t>
                              </m:r>
                              <m:r>
                                <a:rPr lang="en-US" altLang="zh-CN" sz="1600" i="1">
                                  <a:latin typeface="Cambria Math"/>
                                </a:rPr>
                                <m:t>  </m:t>
                              </m:r>
                              <m:r>
                                <m:rPr>
                                  <m:sty m:val="p"/>
                                </m:rPr>
                                <a:rPr lang="en-US" altLang="zh-CN" sz="1600">
                                  <a:latin typeface="Cambria Math"/>
                                </a:rPr>
                                <m:t>o</m:t>
                              </m:r>
                              <m:r>
                                <a:rPr lang="en-US" altLang="zh-CN" sz="1600">
                                  <a:latin typeface="Cambria Math"/>
                                </a:rPr>
                                <m:t>                                                                                                      </m:t>
                              </m:r>
                            </m:e>
                          </m:eqArr>
                        </m:e>
                      </m:d>
                    </m:oMath>
                  </m:oMathPara>
                </a14:m>
                <a:endParaRPr lang="zh-CN" altLang="en-US" sz="1600" dirty="0"/>
              </a:p>
            </p:txBody>
          </p:sp>
        </mc:Choice>
        <mc:Fallback xmlns="">
          <p:sp>
            <p:nvSpPr>
              <p:cNvPr id="12" name="矩形 11"/>
              <p:cNvSpPr>
                <a:spLocks noRot="1" noChangeAspect="1" noMove="1" noResize="1" noEditPoints="1" noAdjustHandles="1" noChangeArrowheads="1" noChangeShapeType="1" noTextEdit="1"/>
              </p:cNvSpPr>
              <p:nvPr/>
            </p:nvSpPr>
            <p:spPr>
              <a:xfrm>
                <a:off x="2987824" y="958114"/>
                <a:ext cx="6565067" cy="5957015"/>
              </a:xfrm>
              <a:prstGeom prst="rect">
                <a:avLst/>
              </a:prstGeom>
              <a:blipFill rotWithShape="1">
                <a:blip r:embed="rId6"/>
                <a:stretch>
                  <a:fillRect/>
                </a:stretch>
              </a:blipFill>
            </p:spPr>
            <p:txBody>
              <a:bodyPr/>
              <a:lstStyle/>
              <a:p>
                <a:r>
                  <a:rPr lang="zh-CN" altLang="en-US">
                    <a:noFill/>
                  </a:rPr>
                  <a:t> </a:t>
                </a:r>
              </a:p>
            </p:txBody>
          </p:sp>
        </mc:Fallback>
      </mc:AlternateContent>
    </p:spTree>
  </p:cSld>
  <p:clrMapOvr>
    <a:masterClrMapping/>
  </p:clrMapOvr>
  <p:transition spd="slow" advTm="773"/>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a:grpSpLocks/>
          </p:cNvGrpSpPr>
          <p:nvPr/>
        </p:nvGrpSpPr>
        <p:grpSpPr bwMode="auto">
          <a:xfrm>
            <a:off x="0" y="284163"/>
            <a:ext cx="1692275" cy="530225"/>
            <a:chOff x="0" y="284389"/>
            <a:chExt cx="1692275" cy="529772"/>
          </a:xfrm>
        </p:grpSpPr>
        <p:sp>
          <p:nvSpPr>
            <p:cNvPr id="30" name="矩形 29"/>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选题背景</a:t>
              </a:r>
            </a:p>
          </p:txBody>
        </p:sp>
        <p:sp>
          <p:nvSpPr>
            <p:cNvPr id="31" name="矩形 30"/>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2" name="直接连接符 31"/>
          <p:cNvCxnSpPr/>
          <p:nvPr/>
        </p:nvCxnSpPr>
        <p:spPr>
          <a:xfrm>
            <a:off x="0" y="814388"/>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27" name="组合 26"/>
          <p:cNvGrpSpPr>
            <a:grpSpLocks/>
          </p:cNvGrpSpPr>
          <p:nvPr/>
        </p:nvGrpSpPr>
        <p:grpSpPr bwMode="auto">
          <a:xfrm>
            <a:off x="461963" y="1233487"/>
            <a:ext cx="8074025" cy="1666604"/>
            <a:chOff x="1012009" y="3943098"/>
            <a:chExt cx="7263196" cy="1666434"/>
          </a:xfrm>
        </p:grpSpPr>
        <p:sp>
          <p:nvSpPr>
            <p:cNvPr id="34833" name="TextBox 10"/>
            <p:cNvSpPr txBox="1">
              <a:spLocks noChangeArrowheads="1"/>
            </p:cNvSpPr>
            <p:nvPr/>
          </p:nvSpPr>
          <p:spPr bwMode="auto">
            <a:xfrm>
              <a:off x="1162823" y="3943098"/>
              <a:ext cx="1205779" cy="430887"/>
            </a:xfrm>
            <a:prstGeom prst="rect">
              <a:avLst/>
            </a:prstGeom>
            <a:solidFill>
              <a:srgbClr val="0070C0"/>
            </a:solidFill>
            <a:ln w="9525">
              <a:solidFill>
                <a:srgbClr val="0070C0"/>
              </a:solidFill>
              <a:miter lim="800000"/>
              <a:headEnd/>
              <a:tailEnd/>
            </a:ln>
          </p:spPr>
          <p:txBody>
            <a:bodyPr wrap="none">
              <a:spAutoFit/>
            </a:bodyPr>
            <a:lstStyle/>
            <a:p>
              <a:r>
                <a:rPr lang="zh-CN" altLang="en-US" sz="2200" b="1">
                  <a:solidFill>
                    <a:schemeClr val="bg1"/>
                  </a:solidFill>
                  <a:latin typeface="微软雅黑" pitchFamily="34" charset="-122"/>
                  <a:ea typeface="微软雅黑" pitchFamily="34" charset="-122"/>
                </a:rPr>
                <a:t>背景</a:t>
              </a:r>
              <a:r>
                <a:rPr lang="en-US" altLang="zh-CN" sz="2200" b="1">
                  <a:solidFill>
                    <a:schemeClr val="bg1"/>
                  </a:solidFill>
                  <a:latin typeface="微软雅黑" pitchFamily="34" charset="-122"/>
                  <a:ea typeface="微软雅黑" pitchFamily="34" charset="-122"/>
                </a:rPr>
                <a:t>1</a:t>
              </a:r>
              <a:r>
                <a:rPr lang="zh-CN" altLang="en-US" sz="2200" b="1">
                  <a:solidFill>
                    <a:schemeClr val="bg1"/>
                  </a:solidFill>
                  <a:latin typeface="微软雅黑" pitchFamily="34" charset="-122"/>
                  <a:ea typeface="微软雅黑" pitchFamily="34" charset="-122"/>
                </a:rPr>
                <a:t>：</a:t>
              </a:r>
            </a:p>
          </p:txBody>
        </p:sp>
        <p:sp>
          <p:nvSpPr>
            <p:cNvPr id="34834" name="TextBox 8"/>
            <p:cNvSpPr txBox="1">
              <a:spLocks noChangeArrowheads="1"/>
            </p:cNvSpPr>
            <p:nvPr/>
          </p:nvSpPr>
          <p:spPr bwMode="auto">
            <a:xfrm>
              <a:off x="1012009" y="4593973"/>
              <a:ext cx="7263196" cy="1015559"/>
            </a:xfrm>
            <a:prstGeom prst="rect">
              <a:avLst/>
            </a:prstGeom>
            <a:noFill/>
            <a:ln w="9525">
              <a:noFill/>
              <a:miter lim="800000"/>
              <a:headEnd/>
              <a:tailEnd/>
            </a:ln>
          </p:spPr>
          <p:txBody>
            <a:bodyPr>
              <a:spAutoFit/>
            </a:bodyPr>
            <a:lstStyle/>
            <a:p>
              <a:pPr eaLnBrk="0" hangingPunct="0"/>
              <a:r>
                <a:rPr lang="en-US" altLang="zh-CN" sz="2000" dirty="0" smtClean="0"/>
                <a:t>         </a:t>
              </a:r>
              <a:r>
                <a:rPr lang="zh-CN" altLang="zh-CN" sz="2000" dirty="0" smtClean="0"/>
                <a:t>面对</a:t>
              </a:r>
              <a:r>
                <a:rPr lang="zh-CN" altLang="zh-CN" sz="2000" dirty="0"/>
                <a:t>数亿级顶点如此大规模图数据</a:t>
              </a:r>
              <a:r>
                <a:rPr lang="zh-CN" altLang="en-US" sz="2000" dirty="0" smtClean="0"/>
                <a:t>，大数据价值的不断发掘，</a:t>
              </a:r>
              <a:r>
                <a:rPr lang="zh-CN" altLang="zh-CN" sz="2000" dirty="0" smtClean="0"/>
                <a:t>如何</a:t>
              </a:r>
              <a:r>
                <a:rPr lang="zh-CN" altLang="zh-CN" sz="2000" dirty="0"/>
                <a:t>设计高效的大数据</a:t>
              </a:r>
              <a:r>
                <a:rPr lang="zh-CN" altLang="en-US" sz="2000" dirty="0"/>
                <a:t>图</a:t>
              </a:r>
              <a:r>
                <a:rPr lang="zh-CN" altLang="zh-CN" sz="2000" dirty="0"/>
                <a:t>处理框架</a:t>
              </a:r>
              <a:r>
                <a:rPr lang="zh-CN" altLang="en-US" sz="2000" dirty="0"/>
                <a:t>将具有重大的意义</a:t>
              </a:r>
              <a:r>
                <a:rPr lang="zh-CN" altLang="zh-CN" sz="2000" dirty="0"/>
                <a:t>，</a:t>
              </a:r>
              <a:r>
                <a:rPr lang="zh-CN" altLang="en-US" sz="2000" dirty="0" smtClean="0"/>
                <a:t>这已</a:t>
              </a:r>
              <a:r>
                <a:rPr lang="zh-CN" altLang="zh-CN" sz="2000" dirty="0" smtClean="0"/>
                <a:t>成为</a:t>
              </a:r>
              <a:r>
                <a:rPr lang="zh-CN" altLang="zh-CN" sz="2000" dirty="0"/>
                <a:t>当今大数据领域研究的热点问题</a:t>
              </a:r>
              <a:r>
                <a:rPr lang="zh-CN" altLang="en-US" sz="2000" dirty="0"/>
                <a:t>。</a:t>
              </a:r>
            </a:p>
          </p:txBody>
        </p:sp>
        <p:sp>
          <p:nvSpPr>
            <p:cNvPr id="34" name="TextBox 33"/>
            <p:cNvSpPr txBox="1"/>
            <p:nvPr/>
          </p:nvSpPr>
          <p:spPr>
            <a:xfrm>
              <a:off x="2432944" y="4011353"/>
              <a:ext cx="3500077" cy="400069"/>
            </a:xfrm>
            <a:prstGeom prst="rect">
              <a:avLst/>
            </a:prstGeom>
            <a:noFill/>
          </p:spPr>
          <p:txBody>
            <a:bodyPr wrap="none">
              <a:spAutoFit/>
            </a:bodyPr>
            <a:lstStyle/>
            <a:p>
              <a:pPr eaLnBrk="0" hangingPunct="0">
                <a:defRPr/>
              </a:pPr>
              <a:r>
                <a:rPr lang="en-US" altLang="zh-CN" b="1" dirty="0">
                  <a:latin typeface="+mn-ea"/>
                </a:rPr>
                <a:t>---</a:t>
              </a:r>
              <a:r>
                <a:rPr lang="zh-CN" altLang="zh-CN" sz="2000" b="1" dirty="0"/>
                <a:t>分布式图处理框架</a:t>
              </a:r>
              <a:r>
                <a:rPr lang="zh-CN" altLang="zh-CN" sz="2000" b="1" dirty="0" smtClean="0"/>
                <a:t>的</a:t>
              </a:r>
              <a:r>
                <a:rPr lang="zh-CN" altLang="en-US" sz="2000" b="1" dirty="0" smtClean="0"/>
                <a:t>应用需求</a:t>
              </a:r>
              <a:endParaRPr lang="zh-CN" altLang="en-US" sz="2000" dirty="0"/>
            </a:p>
          </p:txBody>
        </p:sp>
        <p:cxnSp>
          <p:nvCxnSpPr>
            <p:cNvPr id="35" name="直接连接符 34"/>
            <p:cNvCxnSpPr/>
            <p:nvPr/>
          </p:nvCxnSpPr>
          <p:spPr>
            <a:xfrm flipV="1">
              <a:off x="1163385" y="4466919"/>
              <a:ext cx="4388478" cy="31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grpSp>
        <p:nvGrpSpPr>
          <p:cNvPr id="34828" name="组合 3"/>
          <p:cNvGrpSpPr>
            <a:grpSpLocks/>
          </p:cNvGrpSpPr>
          <p:nvPr/>
        </p:nvGrpSpPr>
        <p:grpSpPr bwMode="auto">
          <a:xfrm>
            <a:off x="629613" y="3153588"/>
            <a:ext cx="7974012" cy="527050"/>
            <a:chOff x="1158034" y="3943098"/>
            <a:chExt cx="7973978" cy="527043"/>
          </a:xfrm>
        </p:grpSpPr>
        <p:sp>
          <p:nvSpPr>
            <p:cNvPr id="34830" name="TextBox 10"/>
            <p:cNvSpPr txBox="1">
              <a:spLocks noChangeArrowheads="1"/>
            </p:cNvSpPr>
            <p:nvPr/>
          </p:nvSpPr>
          <p:spPr bwMode="auto">
            <a:xfrm>
              <a:off x="1158034" y="3943098"/>
              <a:ext cx="1205779" cy="430887"/>
            </a:xfrm>
            <a:prstGeom prst="rect">
              <a:avLst/>
            </a:prstGeom>
            <a:solidFill>
              <a:srgbClr val="0070C0"/>
            </a:solidFill>
            <a:ln w="9525">
              <a:solidFill>
                <a:srgbClr val="0070C0"/>
              </a:solidFill>
              <a:miter lim="800000"/>
              <a:headEnd/>
              <a:tailEnd/>
            </a:ln>
          </p:spPr>
          <p:txBody>
            <a:bodyPr wrap="none">
              <a:spAutoFit/>
            </a:bodyPr>
            <a:lstStyle/>
            <a:p>
              <a:r>
                <a:rPr lang="zh-CN" altLang="en-US" sz="2200" b="1" dirty="0">
                  <a:solidFill>
                    <a:schemeClr val="bg1"/>
                  </a:solidFill>
                  <a:latin typeface="微软雅黑" pitchFamily="34" charset="-122"/>
                  <a:ea typeface="微软雅黑" pitchFamily="34" charset="-122"/>
                </a:rPr>
                <a:t>背景</a:t>
              </a:r>
              <a:r>
                <a:rPr lang="en-US" altLang="zh-CN" sz="2200" b="1" dirty="0">
                  <a:solidFill>
                    <a:schemeClr val="bg1"/>
                  </a:solidFill>
                  <a:latin typeface="微软雅黑" pitchFamily="34" charset="-122"/>
                  <a:ea typeface="微软雅黑" pitchFamily="34" charset="-122"/>
                </a:rPr>
                <a:t>2</a:t>
              </a:r>
              <a:r>
                <a:rPr lang="zh-CN" altLang="en-US" sz="2200" b="1" dirty="0">
                  <a:solidFill>
                    <a:schemeClr val="bg1"/>
                  </a:solidFill>
                  <a:latin typeface="微软雅黑" pitchFamily="34" charset="-122"/>
                  <a:ea typeface="微软雅黑" pitchFamily="34" charset="-122"/>
                </a:rPr>
                <a:t>：</a:t>
              </a:r>
            </a:p>
          </p:txBody>
        </p:sp>
        <p:sp>
          <p:nvSpPr>
            <p:cNvPr id="25" name="TextBox 24"/>
            <p:cNvSpPr txBox="1"/>
            <p:nvPr/>
          </p:nvSpPr>
          <p:spPr>
            <a:xfrm>
              <a:off x="2364529" y="3995484"/>
              <a:ext cx="6510087" cy="400105"/>
            </a:xfrm>
            <a:prstGeom prst="rect">
              <a:avLst/>
            </a:prstGeom>
            <a:noFill/>
          </p:spPr>
          <p:txBody>
            <a:bodyPr wrap="none">
              <a:spAutoFit/>
            </a:bodyPr>
            <a:lstStyle/>
            <a:p>
              <a:pPr>
                <a:defRPr/>
              </a:pPr>
              <a:r>
                <a:rPr lang="en-US" altLang="zh-CN" sz="2000" b="1" dirty="0">
                  <a:latin typeface="+mn-ea"/>
                </a:rPr>
                <a:t>---</a:t>
              </a:r>
              <a:r>
                <a:rPr lang="zh-CN" altLang="en-US" sz="2000" b="1" dirty="0" smtClean="0">
                  <a:latin typeface="+mn-ea"/>
                </a:rPr>
                <a:t>图顶点度扭曲分布特性挑战现有的分布式</a:t>
              </a:r>
              <a:r>
                <a:rPr lang="zh-CN" altLang="en-US" sz="2000" b="1" dirty="0">
                  <a:latin typeface="+mn-ea"/>
                </a:rPr>
                <a:t>图计算</a:t>
              </a:r>
              <a:r>
                <a:rPr lang="zh-CN" altLang="en-US" sz="2000" b="1" dirty="0" smtClean="0">
                  <a:latin typeface="+mn-ea"/>
                </a:rPr>
                <a:t>性能</a:t>
              </a:r>
              <a:endParaRPr lang="zh-CN" altLang="en-US" sz="2000" dirty="0">
                <a:latin typeface="微软雅黑" pitchFamily="34" charset="-122"/>
                <a:ea typeface="微软雅黑" pitchFamily="34" charset="-122"/>
              </a:endParaRPr>
            </a:p>
          </p:txBody>
        </p:sp>
        <p:cxnSp>
          <p:nvCxnSpPr>
            <p:cNvPr id="26" name="直接连接符 25"/>
            <p:cNvCxnSpPr/>
            <p:nvPr/>
          </p:nvCxnSpPr>
          <p:spPr>
            <a:xfrm>
              <a:off x="1162796" y="4470141"/>
              <a:ext cx="7969216"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
        <p:nvSpPr>
          <p:cNvPr id="28" name="TextBox 8"/>
          <p:cNvSpPr txBox="1">
            <a:spLocks noChangeArrowheads="1"/>
          </p:cNvSpPr>
          <p:nvPr/>
        </p:nvSpPr>
        <p:spPr bwMode="auto">
          <a:xfrm>
            <a:off x="653164" y="3903774"/>
            <a:ext cx="8074025" cy="1631216"/>
          </a:xfrm>
          <a:prstGeom prst="rect">
            <a:avLst/>
          </a:prstGeom>
          <a:noFill/>
          <a:ln w="9525">
            <a:noFill/>
            <a:miter lim="800000"/>
            <a:headEnd/>
            <a:tailEnd/>
          </a:ln>
        </p:spPr>
        <p:txBody>
          <a:bodyPr>
            <a:spAutoFit/>
          </a:bodyPr>
          <a:lstStyle/>
          <a:p>
            <a:r>
              <a:rPr lang="zh-CN" altLang="en-US" sz="2000" dirty="0" smtClean="0"/>
              <a:t>         图</a:t>
            </a:r>
            <a:r>
              <a:rPr lang="zh-CN" altLang="en-US" sz="2000" dirty="0"/>
              <a:t>顶点度扭曲分布特性是指，</a:t>
            </a:r>
            <a:r>
              <a:rPr lang="zh-CN" altLang="en-US" sz="2000" dirty="0" smtClean="0"/>
              <a:t>少数</a:t>
            </a:r>
            <a:r>
              <a:rPr lang="zh-CN" altLang="en-US" sz="2000" dirty="0"/>
              <a:t>的顶点与大部分的边相</a:t>
            </a:r>
            <a:r>
              <a:rPr lang="zh-CN" altLang="en-US" sz="2000" dirty="0" smtClean="0"/>
              <a:t>关联，这会导致现有的以点中心来划分图的图处理系统的各个分区中边的数量很不均衡。而研究发现边的数量跟计算量、存储量、通信量是紧密相关的，这就导致了现有的采用以点为中心划分图的图处理系统在处理扭曲分布的图时，性能很差。</a:t>
            </a:r>
            <a:endParaRPr lang="en-US" altLang="zh-CN" sz="2000" b="1" dirty="0"/>
          </a:p>
        </p:txBody>
      </p:sp>
      <p:sp>
        <p:nvSpPr>
          <p:cNvPr id="17" name="矩形 16"/>
          <p:cNvSpPr/>
          <p:nvPr/>
        </p:nvSpPr>
        <p:spPr>
          <a:xfrm>
            <a:off x="8874124" y="6329261"/>
            <a:ext cx="269875" cy="5302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ransition spd="slow" advTm="8717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22" presetClass="entr" presetSubtype="8"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par>
                                <p:cTn id="11" presetID="2" presetClass="entr" presetSubtype="4"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828"/>
                                        </p:tgtEl>
                                        <p:attrNameLst>
                                          <p:attrName>style.visibility</p:attrName>
                                        </p:attrNameLst>
                                      </p:cBhvr>
                                      <p:to>
                                        <p:strVal val="visible"/>
                                      </p:to>
                                    </p:set>
                                    <p:anim calcmode="lin" valueType="num">
                                      <p:cBhvr additive="base">
                                        <p:cTn id="19" dur="500" fill="hold"/>
                                        <p:tgtEl>
                                          <p:spTgt spid="34828"/>
                                        </p:tgtEl>
                                        <p:attrNameLst>
                                          <p:attrName>ppt_x</p:attrName>
                                        </p:attrNameLst>
                                      </p:cBhvr>
                                      <p:tavLst>
                                        <p:tav tm="0">
                                          <p:val>
                                            <p:strVal val="#ppt_x"/>
                                          </p:val>
                                        </p:tav>
                                        <p:tav tm="100000">
                                          <p:val>
                                            <p:strVal val="#ppt_x"/>
                                          </p:val>
                                        </p:tav>
                                      </p:tavLst>
                                    </p:anim>
                                    <p:anim calcmode="lin" valueType="num">
                                      <p:cBhvr additive="base">
                                        <p:cTn id="20" dur="500" fill="hold"/>
                                        <p:tgtEl>
                                          <p:spTgt spid="3482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2" presetClass="entr" presetSubtype="2"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righ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874124" y="6329261"/>
            <a:ext cx="269875" cy="5302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9" name="组合 28"/>
          <p:cNvGrpSpPr>
            <a:grpSpLocks/>
          </p:cNvGrpSpPr>
          <p:nvPr/>
        </p:nvGrpSpPr>
        <p:grpSpPr bwMode="auto">
          <a:xfrm>
            <a:off x="1" y="284163"/>
            <a:ext cx="1850230" cy="530225"/>
            <a:chOff x="0" y="284389"/>
            <a:chExt cx="1580936" cy="529772"/>
          </a:xfrm>
        </p:grpSpPr>
        <p:sp>
          <p:nvSpPr>
            <p:cNvPr id="30" name="矩形 29"/>
            <p:cNvSpPr/>
            <p:nvPr/>
          </p:nvSpPr>
          <p:spPr>
            <a:xfrm>
              <a:off x="0" y="284389"/>
              <a:ext cx="151137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研究内容</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30"/>
            <p:cNvSpPr/>
            <p:nvPr/>
          </p:nvSpPr>
          <p:spPr>
            <a:xfrm>
              <a:off x="1542787" y="284389"/>
              <a:ext cx="38149"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2" name="直接连接符 31"/>
          <p:cNvCxnSpPr/>
          <p:nvPr/>
        </p:nvCxnSpPr>
        <p:spPr>
          <a:xfrm>
            <a:off x="0" y="814388"/>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412" y="997657"/>
            <a:ext cx="2872596" cy="5339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直接箭头连接符 3"/>
          <p:cNvCxnSpPr/>
          <p:nvPr/>
        </p:nvCxnSpPr>
        <p:spPr>
          <a:xfrm flipH="1">
            <a:off x="4309464" y="1844824"/>
            <a:ext cx="1126632" cy="1433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4309464" y="4388344"/>
            <a:ext cx="10081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195736" y="4244328"/>
            <a:ext cx="208251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latin typeface="Times New Roman" panose="02020603050405020304" pitchFamily="18" charset="0"/>
                <a:cs typeface="Times New Roman" panose="02020603050405020304" pitchFamily="18" charset="0"/>
              </a:rPr>
              <a:t>Iterater</a:t>
            </a:r>
            <a:r>
              <a:rPr lang="en-US" altLang="zh-CN" sz="1400" dirty="0" smtClean="0">
                <a:latin typeface="Times New Roman" panose="02020603050405020304" pitchFamily="18" charset="0"/>
                <a:cs typeface="Times New Roman" panose="02020603050405020304" pitchFamily="18" charset="0"/>
              </a:rPr>
              <a:t> computing</a:t>
            </a:r>
            <a:endParaRPr lang="zh-CN" altLang="en-US" sz="1400" dirty="0">
              <a:latin typeface="Times New Roman" panose="02020603050405020304" pitchFamily="18" charset="0"/>
              <a:cs typeface="Times New Roman" panose="02020603050405020304" pitchFamily="18" charset="0"/>
            </a:endParaRPr>
          </a:p>
        </p:txBody>
      </p:sp>
      <p:sp>
        <p:nvSpPr>
          <p:cNvPr id="18" name="矩形 17"/>
          <p:cNvSpPr/>
          <p:nvPr/>
        </p:nvSpPr>
        <p:spPr>
          <a:xfrm>
            <a:off x="2162232" y="4869160"/>
            <a:ext cx="202960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Times New Roman" panose="02020603050405020304" pitchFamily="18" charset="0"/>
                <a:cs typeface="Times New Roman" panose="02020603050405020304" pitchFamily="18" charset="0"/>
              </a:rPr>
              <a:t>output</a:t>
            </a:r>
            <a:endParaRPr lang="zh-CN" altLang="en-US" sz="1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436096" y="1628800"/>
            <a:ext cx="3572965" cy="1261884"/>
          </a:xfrm>
          <a:prstGeom prst="rect">
            <a:avLst/>
          </a:prstGeom>
          <a:noFill/>
        </p:spPr>
        <p:txBody>
          <a:bodyPr wrap="square" rtlCol="0">
            <a:spAutoFit/>
          </a:bodyPr>
          <a:lstStyle/>
          <a:p>
            <a:r>
              <a:rPr lang="zh-CN" altLang="en-US" sz="1600" dirty="0"/>
              <a:t>图</a:t>
            </a:r>
            <a:r>
              <a:rPr lang="zh-CN" altLang="en-US" sz="1600" dirty="0" smtClean="0"/>
              <a:t>划分方法的研究</a:t>
            </a:r>
            <a:endParaRPr lang="en-US" altLang="zh-CN" sz="1400" dirty="0" smtClean="0"/>
          </a:p>
          <a:p>
            <a:pPr marL="285750" indent="-285750">
              <a:buFont typeface="Wingdings" panose="05000000000000000000" pitchFamily="2" charset="2"/>
              <a:buChar char="l"/>
            </a:pPr>
            <a:r>
              <a:rPr lang="zh-CN" altLang="en-US" sz="1400" dirty="0" smtClean="0"/>
              <a:t>提高消息的流通性（数据访问速率）</a:t>
            </a:r>
            <a:endParaRPr lang="en-US" altLang="zh-CN" sz="1400" dirty="0" smtClean="0"/>
          </a:p>
          <a:p>
            <a:pPr marL="285750" indent="-285750">
              <a:buFont typeface="Wingdings" panose="05000000000000000000" pitchFamily="2" charset="2"/>
              <a:buChar char="l"/>
            </a:pPr>
            <a:r>
              <a:rPr lang="zh-CN" altLang="en-US" sz="1400" dirty="0" smtClean="0"/>
              <a:t>均衡计算负载、通信量、消息流通性、负载均衡等因素的研究</a:t>
            </a:r>
            <a:endParaRPr lang="en-US" altLang="zh-CN" sz="1400" dirty="0" smtClean="0"/>
          </a:p>
          <a:p>
            <a:endParaRPr lang="zh-CN" altLang="en-US" dirty="0"/>
          </a:p>
        </p:txBody>
      </p:sp>
      <p:sp>
        <p:nvSpPr>
          <p:cNvPr id="20" name="TextBox 19"/>
          <p:cNvSpPr txBox="1"/>
          <p:nvPr/>
        </p:nvSpPr>
        <p:spPr>
          <a:xfrm>
            <a:off x="5301159" y="4363100"/>
            <a:ext cx="3572965" cy="1261884"/>
          </a:xfrm>
          <a:prstGeom prst="rect">
            <a:avLst/>
          </a:prstGeom>
          <a:noFill/>
        </p:spPr>
        <p:txBody>
          <a:bodyPr wrap="square" rtlCol="0">
            <a:spAutoFit/>
          </a:bodyPr>
          <a:lstStyle/>
          <a:p>
            <a:r>
              <a:rPr lang="zh-CN" altLang="en-US" sz="1600" dirty="0" smtClean="0"/>
              <a:t>多副本顶点计算模型研究</a:t>
            </a:r>
            <a:endParaRPr lang="en-US" altLang="zh-CN" sz="1400" dirty="0" smtClean="0"/>
          </a:p>
          <a:p>
            <a:pPr marL="285750" indent="-285750">
              <a:buFont typeface="Wingdings" panose="05000000000000000000" pitchFamily="2" charset="2"/>
              <a:buChar char="l"/>
            </a:pPr>
            <a:r>
              <a:rPr lang="zh-CN" altLang="en-US" sz="1400" dirty="0" smtClean="0"/>
              <a:t>提高消息被应用的速率</a:t>
            </a:r>
            <a:endParaRPr lang="en-US" altLang="zh-CN" sz="1400" dirty="0" smtClean="0"/>
          </a:p>
          <a:p>
            <a:pPr marL="285750" indent="-285750">
              <a:buFont typeface="Wingdings" panose="05000000000000000000" pitchFamily="2" charset="2"/>
              <a:buChar char="l"/>
            </a:pPr>
            <a:r>
              <a:rPr lang="zh-CN" altLang="en-US" sz="1400" dirty="0" smtClean="0"/>
              <a:t>提高计算的并行性、提高优先级计算的精度</a:t>
            </a:r>
            <a:endParaRPr lang="en-US" altLang="zh-CN" sz="1400" dirty="0" smtClean="0"/>
          </a:p>
          <a:p>
            <a:endParaRPr lang="zh-CN" altLang="en-US" dirty="0"/>
          </a:p>
        </p:txBody>
      </p:sp>
      <p:sp>
        <p:nvSpPr>
          <p:cNvPr id="13" name="矩形 12"/>
          <p:cNvSpPr/>
          <p:nvPr/>
        </p:nvSpPr>
        <p:spPr>
          <a:xfrm>
            <a:off x="699050" y="3053344"/>
            <a:ext cx="925190" cy="338554"/>
          </a:xfrm>
          <a:prstGeom prst="rect">
            <a:avLst/>
          </a:prstGeom>
        </p:spPr>
        <p:txBody>
          <a:bodyPr wrap="none">
            <a:spAutoFit/>
          </a:bodyPr>
          <a:lstStyle/>
          <a:p>
            <a:r>
              <a:rPr lang="en-US" altLang="zh-CN" sz="1600" b="1" dirty="0" err="1"/>
              <a:t>PAGraph</a:t>
            </a:r>
            <a:endParaRPr lang="zh-CN" altLang="zh-CN" sz="1600" b="1" dirty="0"/>
          </a:p>
        </p:txBody>
      </p:sp>
      <p:sp>
        <p:nvSpPr>
          <p:cNvPr id="22" name="矩形 21"/>
          <p:cNvSpPr/>
          <p:nvPr/>
        </p:nvSpPr>
        <p:spPr>
          <a:xfrm>
            <a:off x="641310" y="3345732"/>
            <a:ext cx="1208921" cy="338554"/>
          </a:xfrm>
          <a:prstGeom prst="rect">
            <a:avLst/>
          </a:prstGeom>
        </p:spPr>
        <p:txBody>
          <a:bodyPr wrap="none">
            <a:spAutoFit/>
          </a:bodyPr>
          <a:lstStyle/>
          <a:p>
            <a:r>
              <a:rPr lang="en-US" altLang="zh-CN" sz="1600" b="1" dirty="0" smtClean="0"/>
              <a:t>EV-</a:t>
            </a:r>
            <a:r>
              <a:rPr lang="en-US" altLang="zh-CN" sz="1600" b="1" dirty="0" err="1" smtClean="0"/>
              <a:t>PAGraph</a:t>
            </a:r>
            <a:endParaRPr lang="zh-CN" altLang="zh-CN" sz="1600" b="1" dirty="0"/>
          </a:p>
        </p:txBody>
      </p:sp>
      <p:sp>
        <p:nvSpPr>
          <p:cNvPr id="24" name="矩形 23"/>
          <p:cNvSpPr/>
          <p:nvPr/>
        </p:nvSpPr>
        <p:spPr>
          <a:xfrm>
            <a:off x="551274" y="4255548"/>
            <a:ext cx="955711" cy="338554"/>
          </a:xfrm>
          <a:prstGeom prst="rect">
            <a:avLst/>
          </a:prstGeom>
        </p:spPr>
        <p:txBody>
          <a:bodyPr wrap="none">
            <a:spAutoFit/>
          </a:bodyPr>
          <a:lstStyle/>
          <a:p>
            <a:r>
              <a:rPr lang="en-US" altLang="zh-CN" sz="1600" b="1" dirty="0" smtClean="0"/>
              <a:t>MR-DAIC</a:t>
            </a:r>
            <a:endParaRPr lang="zh-CN" altLang="zh-CN" sz="1600" b="1" dirty="0"/>
          </a:p>
        </p:txBody>
      </p:sp>
      <p:sp>
        <p:nvSpPr>
          <p:cNvPr id="25" name="矩形 24"/>
          <p:cNvSpPr/>
          <p:nvPr/>
        </p:nvSpPr>
        <p:spPr>
          <a:xfrm>
            <a:off x="509092" y="4605679"/>
            <a:ext cx="1116716" cy="338554"/>
          </a:xfrm>
          <a:prstGeom prst="rect">
            <a:avLst/>
          </a:prstGeom>
        </p:spPr>
        <p:txBody>
          <a:bodyPr wrap="none">
            <a:spAutoFit/>
          </a:bodyPr>
          <a:lstStyle/>
          <a:p>
            <a:r>
              <a:rPr lang="en-US" altLang="zh-CN" sz="1600" b="1" dirty="0" smtClean="0"/>
              <a:t>MR-Maiter</a:t>
            </a:r>
            <a:endParaRPr lang="zh-CN" altLang="zh-CN" sz="1600" b="1" dirty="0"/>
          </a:p>
        </p:txBody>
      </p:sp>
    </p:spTree>
    <p:custDataLst>
      <p:tags r:id="rId1"/>
    </p:custDataLst>
    <p:extLst>
      <p:ext uri="{BB962C8B-B14F-4D97-AF65-F5344CB8AC3E}">
        <p14:creationId xmlns:p14="http://schemas.microsoft.com/office/powerpoint/2010/main" val="1553256174"/>
      </p:ext>
    </p:extLst>
  </p:cSld>
  <p:clrMapOvr>
    <a:masterClrMapping/>
  </p:clrMapOvr>
  <p:transition spd="slow" advTm="145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out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Box 5"/>
          <p:cNvSpPr txBox="1">
            <a:spLocks noChangeArrowheads="1"/>
          </p:cNvSpPr>
          <p:nvPr/>
        </p:nvSpPr>
        <p:spPr bwMode="auto">
          <a:xfrm>
            <a:off x="1254125" y="260350"/>
            <a:ext cx="1246188" cy="646113"/>
          </a:xfrm>
          <a:prstGeom prst="rect">
            <a:avLst/>
          </a:prstGeom>
          <a:noFill/>
          <a:ln w="9525">
            <a:noFill/>
            <a:miter lim="800000"/>
            <a:headEnd/>
            <a:tailEnd/>
          </a:ln>
        </p:spPr>
        <p:txBody>
          <a:bodyPr wrap="none">
            <a:spAutoFit/>
          </a:bodyPr>
          <a:lstStyle/>
          <a:p>
            <a:r>
              <a:rPr lang="zh-CN" altLang="en-US" sz="3600" b="1">
                <a:solidFill>
                  <a:schemeClr val="bg1"/>
                </a:solidFill>
                <a:latin typeface="微软雅黑" pitchFamily="34" charset="-122"/>
                <a:ea typeface="微软雅黑" pitchFamily="34" charset="-122"/>
              </a:rPr>
              <a:t>目 录</a:t>
            </a:r>
            <a:endParaRPr lang="zh-CN" altLang="en-US" sz="3200" b="1">
              <a:solidFill>
                <a:schemeClr val="bg1"/>
              </a:solidFill>
              <a:latin typeface="微软雅黑" pitchFamily="34" charset="-122"/>
              <a:ea typeface="微软雅黑" pitchFamily="34" charset="-122"/>
            </a:endParaRPr>
          </a:p>
        </p:txBody>
      </p:sp>
      <p:grpSp>
        <p:nvGrpSpPr>
          <p:cNvPr id="32770" name="Group 16"/>
          <p:cNvGrpSpPr>
            <a:grpSpLocks/>
          </p:cNvGrpSpPr>
          <p:nvPr/>
        </p:nvGrpSpPr>
        <p:grpSpPr bwMode="auto">
          <a:xfrm>
            <a:off x="1526301" y="1320800"/>
            <a:ext cx="792162" cy="792163"/>
            <a:chOff x="476" y="981"/>
            <a:chExt cx="499" cy="499"/>
          </a:xfrm>
        </p:grpSpPr>
        <p:sp>
          <p:nvSpPr>
            <p:cNvPr id="32787" name="AutoShape 17"/>
            <p:cNvSpPr>
              <a:spLocks noChangeArrowheads="1"/>
            </p:cNvSpPr>
            <p:nvPr/>
          </p:nvSpPr>
          <p:spPr bwMode="auto">
            <a:xfrm>
              <a:off x="476" y="981"/>
              <a:ext cx="499" cy="499"/>
            </a:xfrm>
            <a:prstGeom prst="roundRect">
              <a:avLst>
                <a:gd name="adj" fmla="val 13028"/>
              </a:avLst>
            </a:prstGeom>
            <a:solidFill>
              <a:srgbClr val="0070C0"/>
            </a:solidFill>
            <a:ln w="9525" algn="ctr">
              <a:solidFill>
                <a:schemeClr val="tx1"/>
              </a:solidFill>
              <a:round/>
              <a:headEnd/>
              <a:tailEnd/>
            </a:ln>
          </p:spPr>
          <p:txBody>
            <a:bodyPr wrap="none" anchor="ctr"/>
            <a:lstStyle/>
            <a:p>
              <a:pPr algn="ctr"/>
              <a:endParaRPr lang="zh-CN" altLang="en-US" b="1" i="1">
                <a:latin typeface="Arial" charset="0"/>
                <a:ea typeface="华文细黑" pitchFamily="2" charset="-122"/>
              </a:endParaRPr>
            </a:p>
          </p:txBody>
        </p:sp>
        <p:sp>
          <p:nvSpPr>
            <p:cNvPr id="32788" name="WordArt 18"/>
            <p:cNvSpPr>
              <a:spLocks noChangeArrowheads="1" noChangeShapeType="1" noTextEdit="1"/>
            </p:cNvSpPr>
            <p:nvPr/>
          </p:nvSpPr>
          <p:spPr bwMode="auto">
            <a:xfrm>
              <a:off x="636" y="1116"/>
              <a:ext cx="135" cy="228"/>
            </a:xfrm>
            <a:prstGeom prst="rect">
              <a:avLst/>
            </a:prstGeom>
          </p:spPr>
          <p:txBody>
            <a:bodyPr wrap="none" fromWordArt="1">
              <a:prstTxWarp prst="textPlain">
                <a:avLst>
                  <a:gd name="adj" fmla="val 50000"/>
                </a:avLst>
              </a:prstTxWarp>
            </a:bodyPr>
            <a:lstStyle/>
            <a:p>
              <a:pPr algn="ctr"/>
              <a:r>
                <a:rPr lang="en-US" altLang="zh-CN" sz="1400" kern="10" spc="-70" dirty="0">
                  <a:ln w="9525">
                    <a:noFill/>
                    <a:round/>
                    <a:headEnd/>
                    <a:tailEnd/>
                  </a:ln>
                  <a:solidFill>
                    <a:schemeClr val="bg1"/>
                  </a:solidFill>
                  <a:latin typeface="Arial Black"/>
                </a:rPr>
                <a:t>1</a:t>
              </a:r>
              <a:endParaRPr lang="zh-CN" altLang="en-US" sz="1400" kern="10" spc="-70" dirty="0">
                <a:ln w="9525">
                  <a:noFill/>
                  <a:round/>
                  <a:headEnd/>
                  <a:tailEnd/>
                </a:ln>
                <a:solidFill>
                  <a:schemeClr val="bg1"/>
                </a:solidFill>
                <a:latin typeface="Arial Black"/>
              </a:endParaRPr>
            </a:p>
          </p:txBody>
        </p:sp>
      </p:grpSp>
      <p:grpSp>
        <p:nvGrpSpPr>
          <p:cNvPr id="32771" name="Group 16"/>
          <p:cNvGrpSpPr>
            <a:grpSpLocks/>
          </p:cNvGrpSpPr>
          <p:nvPr/>
        </p:nvGrpSpPr>
        <p:grpSpPr bwMode="auto">
          <a:xfrm>
            <a:off x="1526301" y="2238375"/>
            <a:ext cx="792162" cy="792163"/>
            <a:chOff x="476" y="981"/>
            <a:chExt cx="499" cy="499"/>
          </a:xfrm>
        </p:grpSpPr>
        <p:sp>
          <p:nvSpPr>
            <p:cNvPr id="32784" name="AutoShape 17"/>
            <p:cNvSpPr>
              <a:spLocks noChangeArrowheads="1"/>
            </p:cNvSpPr>
            <p:nvPr/>
          </p:nvSpPr>
          <p:spPr bwMode="auto">
            <a:xfrm>
              <a:off x="476" y="981"/>
              <a:ext cx="499" cy="499"/>
            </a:xfrm>
            <a:prstGeom prst="roundRect">
              <a:avLst>
                <a:gd name="adj" fmla="val 13028"/>
              </a:avLst>
            </a:prstGeom>
            <a:solidFill>
              <a:srgbClr val="0070C0"/>
            </a:solidFill>
            <a:ln w="9525" algn="ctr">
              <a:solidFill>
                <a:schemeClr val="tx1"/>
              </a:solidFill>
              <a:round/>
              <a:headEnd/>
              <a:tailEnd/>
            </a:ln>
          </p:spPr>
          <p:txBody>
            <a:bodyPr wrap="none" anchor="ctr"/>
            <a:lstStyle/>
            <a:p>
              <a:pPr algn="ctr"/>
              <a:endParaRPr lang="zh-CN" altLang="en-US" b="1" i="1">
                <a:latin typeface="Arial" charset="0"/>
                <a:ea typeface="华文细黑" pitchFamily="2" charset="-122"/>
              </a:endParaRPr>
            </a:p>
          </p:txBody>
        </p:sp>
        <p:sp>
          <p:nvSpPr>
            <p:cNvPr id="32785" name="WordArt 18"/>
            <p:cNvSpPr>
              <a:spLocks noChangeArrowheads="1" noChangeShapeType="1" noTextEdit="1"/>
            </p:cNvSpPr>
            <p:nvPr/>
          </p:nvSpPr>
          <p:spPr bwMode="auto">
            <a:xfrm>
              <a:off x="636" y="1116"/>
              <a:ext cx="135" cy="228"/>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chemeClr val="bg1"/>
                  </a:solidFill>
                  <a:latin typeface="Arial Black"/>
                </a:rPr>
                <a:t>2</a:t>
              </a:r>
              <a:endParaRPr lang="zh-CN" altLang="en-US" sz="1400" kern="10" spc="-70">
                <a:ln w="9525">
                  <a:noFill/>
                  <a:round/>
                  <a:headEnd/>
                  <a:tailEnd/>
                </a:ln>
                <a:solidFill>
                  <a:schemeClr val="bg1"/>
                </a:solidFill>
                <a:latin typeface="Arial Black"/>
              </a:endParaRPr>
            </a:p>
          </p:txBody>
        </p:sp>
        <p:sp>
          <p:nvSpPr>
            <p:cNvPr id="65" name="AutoShape 19"/>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a:noFill/>
            </a:ln>
            <a:effectLst/>
            <a:extLst/>
          </p:spPr>
          <p:txBody>
            <a:bodyPr wrap="none" anchor="ctr"/>
            <a:lstStyle/>
            <a:p>
              <a:pPr algn="ctr">
                <a:defRPr/>
              </a:pPr>
              <a:endParaRPr lang="zh-CN" altLang="en-US"/>
            </a:p>
          </p:txBody>
        </p:sp>
      </p:grpSp>
      <p:grpSp>
        <p:nvGrpSpPr>
          <p:cNvPr id="32772" name="Group 16"/>
          <p:cNvGrpSpPr>
            <a:grpSpLocks/>
          </p:cNvGrpSpPr>
          <p:nvPr/>
        </p:nvGrpSpPr>
        <p:grpSpPr bwMode="auto">
          <a:xfrm>
            <a:off x="1526301" y="3157538"/>
            <a:ext cx="792162" cy="792162"/>
            <a:chOff x="476" y="981"/>
            <a:chExt cx="499" cy="499"/>
          </a:xfrm>
        </p:grpSpPr>
        <p:sp>
          <p:nvSpPr>
            <p:cNvPr id="32781" name="AutoShape 17"/>
            <p:cNvSpPr>
              <a:spLocks noChangeArrowheads="1"/>
            </p:cNvSpPr>
            <p:nvPr/>
          </p:nvSpPr>
          <p:spPr bwMode="auto">
            <a:xfrm>
              <a:off x="476" y="981"/>
              <a:ext cx="499" cy="499"/>
            </a:xfrm>
            <a:prstGeom prst="roundRect">
              <a:avLst>
                <a:gd name="adj" fmla="val 13028"/>
              </a:avLst>
            </a:prstGeom>
            <a:solidFill>
              <a:srgbClr val="0070C0"/>
            </a:solidFill>
            <a:ln w="9525" algn="ctr">
              <a:solidFill>
                <a:schemeClr val="tx1"/>
              </a:solidFill>
              <a:round/>
              <a:headEnd/>
              <a:tailEnd/>
            </a:ln>
          </p:spPr>
          <p:txBody>
            <a:bodyPr wrap="none" anchor="ctr"/>
            <a:lstStyle/>
            <a:p>
              <a:pPr algn="ctr"/>
              <a:endParaRPr lang="zh-CN" altLang="en-US" b="1" i="1">
                <a:latin typeface="Arial" charset="0"/>
                <a:ea typeface="华文细黑" pitchFamily="2" charset="-122"/>
              </a:endParaRPr>
            </a:p>
          </p:txBody>
        </p:sp>
        <p:sp>
          <p:nvSpPr>
            <p:cNvPr id="32782" name="WordArt 18"/>
            <p:cNvSpPr>
              <a:spLocks noChangeArrowheads="1" noChangeShapeType="1" noTextEdit="1"/>
            </p:cNvSpPr>
            <p:nvPr/>
          </p:nvSpPr>
          <p:spPr bwMode="auto">
            <a:xfrm>
              <a:off x="636" y="1116"/>
              <a:ext cx="135" cy="228"/>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chemeClr val="bg1"/>
                  </a:solidFill>
                  <a:latin typeface="Arial Black"/>
                </a:rPr>
                <a:t>3</a:t>
              </a:r>
              <a:endParaRPr lang="zh-CN" altLang="en-US" sz="1400" kern="10" spc="-70">
                <a:ln w="9525">
                  <a:noFill/>
                  <a:round/>
                  <a:headEnd/>
                  <a:tailEnd/>
                </a:ln>
                <a:solidFill>
                  <a:schemeClr val="bg1"/>
                </a:solidFill>
                <a:latin typeface="Arial Black"/>
              </a:endParaRPr>
            </a:p>
          </p:txBody>
        </p:sp>
        <p:sp>
          <p:nvSpPr>
            <p:cNvPr id="73" name="AutoShape 19"/>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a:noFill/>
            </a:ln>
            <a:effectLst/>
            <a:extLst/>
          </p:spPr>
          <p:txBody>
            <a:bodyPr wrap="none" anchor="ctr"/>
            <a:lstStyle/>
            <a:p>
              <a:pPr algn="ctr">
                <a:defRPr/>
              </a:pPr>
              <a:endParaRPr lang="zh-CN" altLang="en-US"/>
            </a:p>
          </p:txBody>
        </p:sp>
      </p:grpSp>
      <p:grpSp>
        <p:nvGrpSpPr>
          <p:cNvPr id="32773" name="Group 16"/>
          <p:cNvGrpSpPr>
            <a:grpSpLocks/>
          </p:cNvGrpSpPr>
          <p:nvPr/>
        </p:nvGrpSpPr>
        <p:grpSpPr bwMode="auto">
          <a:xfrm>
            <a:off x="1526301" y="4075113"/>
            <a:ext cx="792162" cy="792162"/>
            <a:chOff x="476" y="981"/>
            <a:chExt cx="499" cy="499"/>
          </a:xfrm>
        </p:grpSpPr>
        <p:sp>
          <p:nvSpPr>
            <p:cNvPr id="32778" name="AutoShape 17"/>
            <p:cNvSpPr>
              <a:spLocks noChangeArrowheads="1"/>
            </p:cNvSpPr>
            <p:nvPr/>
          </p:nvSpPr>
          <p:spPr bwMode="auto">
            <a:xfrm>
              <a:off x="476" y="981"/>
              <a:ext cx="499" cy="499"/>
            </a:xfrm>
            <a:prstGeom prst="roundRect">
              <a:avLst>
                <a:gd name="adj" fmla="val 13028"/>
              </a:avLst>
            </a:prstGeom>
            <a:solidFill>
              <a:srgbClr val="0070C0"/>
            </a:solidFill>
            <a:ln w="9525" algn="ctr">
              <a:solidFill>
                <a:schemeClr val="tx1"/>
              </a:solidFill>
              <a:round/>
              <a:headEnd/>
              <a:tailEnd/>
            </a:ln>
          </p:spPr>
          <p:txBody>
            <a:bodyPr wrap="none" anchor="ctr"/>
            <a:lstStyle/>
            <a:p>
              <a:pPr algn="ctr"/>
              <a:endParaRPr lang="zh-CN" altLang="en-US" b="1" i="1">
                <a:latin typeface="Arial" charset="0"/>
                <a:ea typeface="华文细黑" pitchFamily="2" charset="-122"/>
              </a:endParaRPr>
            </a:p>
          </p:txBody>
        </p:sp>
        <p:sp>
          <p:nvSpPr>
            <p:cNvPr id="32779" name="WordArt 18"/>
            <p:cNvSpPr>
              <a:spLocks noChangeArrowheads="1" noChangeShapeType="1" noTextEdit="1"/>
            </p:cNvSpPr>
            <p:nvPr/>
          </p:nvSpPr>
          <p:spPr bwMode="auto">
            <a:xfrm>
              <a:off x="636" y="1116"/>
              <a:ext cx="135" cy="228"/>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chemeClr val="bg1"/>
                  </a:solidFill>
                  <a:latin typeface="Arial Black"/>
                </a:rPr>
                <a:t>4</a:t>
              </a:r>
              <a:endParaRPr lang="zh-CN" altLang="en-US" sz="1400" kern="10" spc="-70">
                <a:ln w="9525">
                  <a:noFill/>
                  <a:round/>
                  <a:headEnd/>
                  <a:tailEnd/>
                </a:ln>
                <a:solidFill>
                  <a:schemeClr val="bg1"/>
                </a:solidFill>
                <a:latin typeface="Arial Black"/>
              </a:endParaRPr>
            </a:p>
          </p:txBody>
        </p:sp>
        <p:sp>
          <p:nvSpPr>
            <p:cNvPr id="81" name="AutoShape 19"/>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a:noFill/>
            </a:ln>
            <a:effectLst/>
            <a:extLst/>
          </p:spPr>
          <p:txBody>
            <a:bodyPr wrap="none" anchor="ctr"/>
            <a:lstStyle/>
            <a:p>
              <a:pPr algn="ctr">
                <a:defRPr/>
              </a:pPr>
              <a:endParaRPr lang="zh-CN" altLang="en-US"/>
            </a:p>
          </p:txBody>
        </p:sp>
      </p:grpSp>
      <p:sp>
        <p:nvSpPr>
          <p:cNvPr id="5" name="矩形 4"/>
          <p:cNvSpPr/>
          <p:nvPr/>
        </p:nvSpPr>
        <p:spPr>
          <a:xfrm>
            <a:off x="2656601" y="1338263"/>
            <a:ext cx="5113337" cy="7556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a:solidFill>
                  <a:schemeClr val="tx1"/>
                </a:solidFill>
                <a:latin typeface="微软雅黑" pitchFamily="34" charset="-122"/>
                <a:ea typeface="微软雅黑" pitchFamily="34" charset="-122"/>
              </a:rPr>
              <a:t>选题</a:t>
            </a:r>
            <a:r>
              <a:rPr lang="zh-CN" altLang="en-US" sz="2800" dirty="0" smtClean="0">
                <a:solidFill>
                  <a:schemeClr val="tx1"/>
                </a:solidFill>
                <a:latin typeface="微软雅黑" pitchFamily="34" charset="-122"/>
                <a:ea typeface="微软雅黑" pitchFamily="34" charset="-122"/>
              </a:rPr>
              <a:t>背景及意义</a:t>
            </a:r>
            <a:endParaRPr lang="zh-CN" altLang="en-US" sz="2800" dirty="0">
              <a:solidFill>
                <a:schemeClr val="tx1"/>
              </a:solidFill>
              <a:latin typeface="微软雅黑" pitchFamily="34" charset="-122"/>
              <a:ea typeface="微软雅黑" pitchFamily="34" charset="-122"/>
            </a:endParaRPr>
          </a:p>
        </p:txBody>
      </p:sp>
      <p:sp>
        <p:nvSpPr>
          <p:cNvPr id="94" name="矩形 93"/>
          <p:cNvSpPr/>
          <p:nvPr/>
        </p:nvSpPr>
        <p:spPr>
          <a:xfrm>
            <a:off x="2656601" y="2260600"/>
            <a:ext cx="5113337" cy="75565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800" dirty="0" smtClean="0">
                <a:solidFill>
                  <a:schemeClr val="tx1"/>
                </a:solidFill>
                <a:latin typeface="微软雅黑" pitchFamily="34" charset="-122"/>
                <a:ea typeface="微软雅黑" pitchFamily="34" charset="-122"/>
              </a:rPr>
              <a:t>MR-DAIC</a:t>
            </a:r>
            <a:r>
              <a:rPr lang="zh-CN" altLang="en-US" sz="2800" dirty="0" smtClean="0">
                <a:solidFill>
                  <a:schemeClr val="tx1"/>
                </a:solidFill>
                <a:latin typeface="微软雅黑" pitchFamily="34" charset="-122"/>
                <a:ea typeface="微软雅黑" pitchFamily="34" charset="-122"/>
              </a:rPr>
              <a:t>模型及系统实现</a:t>
            </a:r>
            <a:endParaRPr lang="zh-CN" altLang="en-US" sz="2800" dirty="0">
              <a:solidFill>
                <a:schemeClr val="tx1"/>
              </a:solidFill>
              <a:latin typeface="微软雅黑" pitchFamily="34" charset="-122"/>
              <a:ea typeface="微软雅黑" pitchFamily="34" charset="-122"/>
            </a:endParaRPr>
          </a:p>
        </p:txBody>
      </p:sp>
      <p:sp>
        <p:nvSpPr>
          <p:cNvPr id="95" name="矩形 94"/>
          <p:cNvSpPr/>
          <p:nvPr/>
        </p:nvSpPr>
        <p:spPr>
          <a:xfrm>
            <a:off x="2656601" y="3184525"/>
            <a:ext cx="5113337" cy="755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smtClean="0">
                <a:solidFill>
                  <a:schemeClr val="tx1"/>
                </a:solidFill>
                <a:latin typeface="微软雅黑" pitchFamily="34" charset="-122"/>
                <a:ea typeface="微软雅黑" pitchFamily="34" charset="-122"/>
              </a:rPr>
              <a:t>图划分方法研究</a:t>
            </a:r>
            <a:endParaRPr lang="zh-CN" altLang="en-US" sz="2800" dirty="0">
              <a:solidFill>
                <a:schemeClr val="tx1"/>
              </a:solidFill>
              <a:latin typeface="微软雅黑" pitchFamily="34" charset="-122"/>
              <a:ea typeface="微软雅黑" pitchFamily="34" charset="-122"/>
            </a:endParaRPr>
          </a:p>
        </p:txBody>
      </p:sp>
      <p:sp>
        <p:nvSpPr>
          <p:cNvPr id="96" name="矩形 95"/>
          <p:cNvSpPr/>
          <p:nvPr/>
        </p:nvSpPr>
        <p:spPr>
          <a:xfrm>
            <a:off x="2656601" y="4106863"/>
            <a:ext cx="5113337" cy="755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smtClean="0">
                <a:solidFill>
                  <a:schemeClr val="tx1"/>
                </a:solidFill>
                <a:latin typeface="微软雅黑" pitchFamily="34" charset="-122"/>
                <a:ea typeface="微软雅黑" pitchFamily="34" charset="-122"/>
              </a:rPr>
              <a:t>实验分析</a:t>
            </a:r>
            <a:endParaRPr lang="zh-CN" altLang="en-US" sz="2800" dirty="0">
              <a:solidFill>
                <a:schemeClr val="tx1"/>
              </a:solidFill>
              <a:latin typeface="微软雅黑" pitchFamily="34" charset="-122"/>
              <a:ea typeface="微软雅黑" pitchFamily="34" charset="-122"/>
            </a:endParaRPr>
          </a:p>
        </p:txBody>
      </p:sp>
      <p:grpSp>
        <p:nvGrpSpPr>
          <p:cNvPr id="23" name="Group 16"/>
          <p:cNvGrpSpPr>
            <a:grpSpLocks/>
          </p:cNvGrpSpPr>
          <p:nvPr/>
        </p:nvGrpSpPr>
        <p:grpSpPr bwMode="auto">
          <a:xfrm>
            <a:off x="1526300" y="4977844"/>
            <a:ext cx="792162" cy="792162"/>
            <a:chOff x="476" y="981"/>
            <a:chExt cx="499" cy="499"/>
          </a:xfrm>
        </p:grpSpPr>
        <p:sp>
          <p:nvSpPr>
            <p:cNvPr id="24" name="AutoShape 17"/>
            <p:cNvSpPr>
              <a:spLocks noChangeArrowheads="1"/>
            </p:cNvSpPr>
            <p:nvPr/>
          </p:nvSpPr>
          <p:spPr bwMode="auto">
            <a:xfrm>
              <a:off x="476" y="981"/>
              <a:ext cx="499" cy="499"/>
            </a:xfrm>
            <a:prstGeom prst="roundRect">
              <a:avLst>
                <a:gd name="adj" fmla="val 13028"/>
              </a:avLst>
            </a:prstGeom>
            <a:solidFill>
              <a:srgbClr val="0070C0"/>
            </a:solidFill>
            <a:ln w="9525" algn="ctr">
              <a:solidFill>
                <a:schemeClr val="tx1"/>
              </a:solidFill>
              <a:round/>
              <a:headEnd/>
              <a:tailEnd/>
            </a:ln>
          </p:spPr>
          <p:txBody>
            <a:bodyPr wrap="none" anchor="ctr"/>
            <a:lstStyle/>
            <a:p>
              <a:pPr algn="ctr"/>
              <a:endParaRPr lang="zh-CN" altLang="en-US" b="1" i="1">
                <a:latin typeface="Arial" charset="0"/>
                <a:ea typeface="华文细黑" pitchFamily="2" charset="-122"/>
              </a:endParaRPr>
            </a:p>
          </p:txBody>
        </p:sp>
        <p:sp>
          <p:nvSpPr>
            <p:cNvPr id="25" name="WordArt 18"/>
            <p:cNvSpPr>
              <a:spLocks noChangeArrowheads="1" noChangeShapeType="1" noTextEdit="1"/>
            </p:cNvSpPr>
            <p:nvPr/>
          </p:nvSpPr>
          <p:spPr bwMode="auto">
            <a:xfrm>
              <a:off x="636" y="1116"/>
              <a:ext cx="135" cy="228"/>
            </a:xfrm>
            <a:prstGeom prst="rect">
              <a:avLst/>
            </a:prstGeom>
          </p:spPr>
          <p:txBody>
            <a:bodyPr wrap="none" fromWordArt="1">
              <a:prstTxWarp prst="textPlain">
                <a:avLst>
                  <a:gd name="adj" fmla="val 50000"/>
                </a:avLst>
              </a:prstTxWarp>
            </a:bodyPr>
            <a:lstStyle/>
            <a:p>
              <a:pPr algn="ctr"/>
              <a:r>
                <a:rPr lang="en-US" altLang="zh-CN" sz="1400" kern="10" spc="-70" dirty="0" smtClean="0">
                  <a:ln w="9525">
                    <a:noFill/>
                    <a:round/>
                    <a:headEnd/>
                    <a:tailEnd/>
                  </a:ln>
                  <a:solidFill>
                    <a:schemeClr val="bg1"/>
                  </a:solidFill>
                  <a:latin typeface="Arial Black"/>
                </a:rPr>
                <a:t>5</a:t>
              </a:r>
              <a:endParaRPr lang="zh-CN" altLang="en-US" sz="1400" kern="10" spc="-70" dirty="0">
                <a:ln w="9525">
                  <a:noFill/>
                  <a:round/>
                  <a:headEnd/>
                  <a:tailEnd/>
                </a:ln>
                <a:solidFill>
                  <a:schemeClr val="bg1"/>
                </a:solidFill>
                <a:latin typeface="Arial Black"/>
              </a:endParaRPr>
            </a:p>
          </p:txBody>
        </p:sp>
        <p:sp>
          <p:nvSpPr>
            <p:cNvPr id="26" name="AutoShape 19"/>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a:noFill/>
            </a:ln>
            <a:effectLst/>
            <a:extLst/>
          </p:spPr>
          <p:txBody>
            <a:bodyPr wrap="none" anchor="ctr"/>
            <a:lstStyle/>
            <a:p>
              <a:pPr algn="ctr">
                <a:defRPr/>
              </a:pPr>
              <a:endParaRPr lang="zh-CN" altLang="en-US"/>
            </a:p>
          </p:txBody>
        </p:sp>
      </p:grpSp>
      <p:sp>
        <p:nvSpPr>
          <p:cNvPr id="27" name="矩形 26"/>
          <p:cNvSpPr/>
          <p:nvPr/>
        </p:nvSpPr>
        <p:spPr>
          <a:xfrm>
            <a:off x="2656600" y="5009594"/>
            <a:ext cx="5113337" cy="7556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800" dirty="0" smtClean="0">
                <a:solidFill>
                  <a:schemeClr val="tx1"/>
                </a:solidFill>
                <a:latin typeface="微软雅黑" pitchFamily="34" charset="-122"/>
                <a:ea typeface="微软雅黑" pitchFamily="34" charset="-122"/>
              </a:rPr>
              <a:t>总结与展望</a:t>
            </a:r>
            <a:endParaRPr lang="zh-CN" altLang="en-US" sz="2800" dirty="0">
              <a:solidFill>
                <a:schemeClr val="tx1"/>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1631753052"/>
      </p:ext>
    </p:extLst>
  </p:cSld>
  <p:clrMapOvr>
    <a:masterClrMapping/>
  </p:clrMapOvr>
  <p:transition spd="slow" advTm="179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874124" y="6329261"/>
            <a:ext cx="269875" cy="5302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9" name="组合 28"/>
          <p:cNvGrpSpPr>
            <a:grpSpLocks/>
          </p:cNvGrpSpPr>
          <p:nvPr/>
        </p:nvGrpSpPr>
        <p:grpSpPr bwMode="auto">
          <a:xfrm>
            <a:off x="1" y="284163"/>
            <a:ext cx="1850230" cy="530225"/>
            <a:chOff x="0" y="284389"/>
            <a:chExt cx="1580936" cy="529772"/>
          </a:xfrm>
        </p:grpSpPr>
        <p:sp>
          <p:nvSpPr>
            <p:cNvPr id="30" name="矩形 29"/>
            <p:cNvSpPr/>
            <p:nvPr/>
          </p:nvSpPr>
          <p:spPr>
            <a:xfrm>
              <a:off x="0" y="284389"/>
              <a:ext cx="151137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DAIC</a:t>
              </a: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模型</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30"/>
            <p:cNvSpPr/>
            <p:nvPr/>
          </p:nvSpPr>
          <p:spPr>
            <a:xfrm>
              <a:off x="1542787" y="284389"/>
              <a:ext cx="38149"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2" name="直接连接符 31"/>
          <p:cNvCxnSpPr/>
          <p:nvPr/>
        </p:nvCxnSpPr>
        <p:spPr>
          <a:xfrm>
            <a:off x="0" y="814388"/>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43598" y="2348880"/>
            <a:ext cx="8352730" cy="923330"/>
          </a:xfrm>
          <a:prstGeom prst="rect">
            <a:avLst/>
          </a:prstGeom>
        </p:spPr>
        <p:txBody>
          <a:bodyPr wrap="square">
            <a:spAutoFit/>
          </a:bodyPr>
          <a:lstStyle/>
          <a:p>
            <a:r>
              <a:rPr lang="en-US" altLang="zh-CN" dirty="0" smtClean="0"/>
              <a:t>DAIC</a:t>
            </a:r>
            <a:r>
              <a:rPr lang="zh-CN" altLang="en-US" dirty="0" smtClean="0"/>
              <a:t>模型思想：变化量。</a:t>
            </a:r>
            <a:endParaRPr lang="en-US" altLang="zh-CN" dirty="0" smtClean="0"/>
          </a:p>
          <a:p>
            <a:r>
              <a:rPr lang="zh-CN" altLang="en-US" dirty="0" smtClean="0"/>
              <a:t>在迭代计算过程中，顶点值是根据相关邻接顶点的变化量来更新本身值，不断的迭代使结果最终累积到收敛值。</a:t>
            </a:r>
            <a:endParaRPr lang="en-US" altLang="zh-CN" dirty="0" smtClean="0"/>
          </a:p>
        </p:txBody>
      </p:sp>
      <p:sp>
        <p:nvSpPr>
          <p:cNvPr id="3" name="矩形 2"/>
          <p:cNvSpPr/>
          <p:nvPr/>
        </p:nvSpPr>
        <p:spPr>
          <a:xfrm>
            <a:off x="283584" y="1469952"/>
            <a:ext cx="8424936" cy="646331"/>
          </a:xfrm>
          <a:prstGeom prst="rect">
            <a:avLst/>
          </a:prstGeom>
        </p:spPr>
        <p:txBody>
          <a:bodyPr wrap="square">
            <a:spAutoFit/>
          </a:bodyPr>
          <a:lstStyle/>
          <a:p>
            <a:r>
              <a:rPr lang="zh-CN" altLang="zh-CN" dirty="0"/>
              <a:t>同步迭代计算模型和传统迭代计算</a:t>
            </a:r>
            <a:r>
              <a:rPr lang="zh-CN" altLang="zh-CN" dirty="0" smtClean="0"/>
              <a:t>模型</a:t>
            </a:r>
            <a:r>
              <a:rPr lang="zh-CN" altLang="en-US" dirty="0" smtClean="0"/>
              <a:t>：</a:t>
            </a:r>
            <a:r>
              <a:rPr lang="zh-CN" altLang="zh-CN" dirty="0" smtClean="0"/>
              <a:t>都是</a:t>
            </a:r>
            <a:r>
              <a:rPr lang="zh-CN" altLang="zh-CN" dirty="0"/>
              <a:t>利用上一轮计算的结果来更新下一轮的计算结果</a:t>
            </a:r>
            <a:r>
              <a:rPr lang="zh-CN" altLang="zh-CN" dirty="0" smtClean="0"/>
              <a:t>，</a:t>
            </a:r>
            <a:r>
              <a:rPr lang="zh-CN" altLang="en-US" dirty="0" smtClean="0"/>
              <a:t>不断的迭代使结果最终收敛。</a:t>
            </a:r>
            <a:endParaRPr lang="zh-CN" altLang="en-US" dirty="0"/>
          </a:p>
        </p:txBody>
      </p:sp>
      <p:sp>
        <p:nvSpPr>
          <p:cNvPr id="10" name="矩形 9"/>
          <p:cNvSpPr/>
          <p:nvPr/>
        </p:nvSpPr>
        <p:spPr>
          <a:xfrm>
            <a:off x="-30431" y="980728"/>
            <a:ext cx="1746547" cy="369332"/>
          </a:xfrm>
          <a:prstGeom prst="rect">
            <a:avLst/>
          </a:prstGeom>
        </p:spPr>
        <p:txBody>
          <a:bodyPr wrap="square">
            <a:spAutoFit/>
          </a:bodyPr>
          <a:lstStyle/>
          <a:p>
            <a:r>
              <a:rPr lang="zh-CN" altLang="en-US" dirty="0" smtClean="0"/>
              <a:t>图迭代计算中：</a:t>
            </a:r>
            <a:endParaRPr lang="zh-CN" altLang="en-US" dirty="0"/>
          </a:p>
        </p:txBody>
      </p:sp>
      <p:sp>
        <p:nvSpPr>
          <p:cNvPr id="11" name="矩形 10"/>
          <p:cNvSpPr/>
          <p:nvPr/>
        </p:nvSpPr>
        <p:spPr>
          <a:xfrm>
            <a:off x="339268" y="3499864"/>
            <a:ext cx="2204316" cy="369332"/>
          </a:xfrm>
          <a:prstGeom prst="rect">
            <a:avLst/>
          </a:prstGeom>
        </p:spPr>
        <p:txBody>
          <a:bodyPr wrap="square">
            <a:spAutoFit/>
          </a:bodyPr>
          <a:lstStyle/>
          <a:p>
            <a:r>
              <a:rPr lang="en-US" altLang="zh-CN" dirty="0" smtClean="0"/>
              <a:t>DAIC</a:t>
            </a:r>
            <a:r>
              <a:rPr lang="zh-CN" altLang="en-US" dirty="0" smtClean="0"/>
              <a:t>模型更新函数：</a:t>
            </a:r>
            <a:endParaRPr lang="zh-CN" altLang="en-US" dirty="0"/>
          </a:p>
        </p:txBody>
      </p:sp>
      <p:pic>
        <p:nvPicPr>
          <p:cNvPr id="12" name="图片 11"/>
          <p:cNvPicPr/>
          <p:nvPr/>
        </p:nvPicPr>
        <p:blipFill>
          <a:blip r:embed="rId4">
            <a:extLst>
              <a:ext uri="{28A0092B-C50C-407E-A947-70E740481C1C}">
                <a14:useLocalDpi xmlns:a14="http://schemas.microsoft.com/office/drawing/2010/main" val="0"/>
              </a:ext>
            </a:extLst>
          </a:blip>
          <a:srcRect/>
          <a:stretch>
            <a:fillRect/>
          </a:stretch>
        </p:blipFill>
        <p:spPr>
          <a:xfrm>
            <a:off x="2036064" y="4155952"/>
            <a:ext cx="3904088" cy="1505296"/>
          </a:xfrm>
          <a:prstGeom prst="rect">
            <a:avLst/>
          </a:prstGeom>
          <a:noFill/>
          <a:ln>
            <a:noFill/>
          </a:ln>
        </p:spPr>
      </p:pic>
    </p:spTree>
    <p:custDataLst>
      <p:tags r:id="rId1"/>
    </p:custDataLst>
    <p:extLst>
      <p:ext uri="{BB962C8B-B14F-4D97-AF65-F5344CB8AC3E}">
        <p14:creationId xmlns:p14="http://schemas.microsoft.com/office/powerpoint/2010/main" val="2643026829"/>
      </p:ext>
    </p:extLst>
  </p:cSld>
  <p:clrMapOvr>
    <a:masterClrMapping/>
  </p:clrMapOvr>
  <p:transition spd="slow" advTm="145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3"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a:grpSpLocks/>
          </p:cNvGrpSpPr>
          <p:nvPr/>
        </p:nvGrpSpPr>
        <p:grpSpPr bwMode="auto">
          <a:xfrm>
            <a:off x="0" y="284163"/>
            <a:ext cx="4067943" cy="530225"/>
            <a:chOff x="0" y="284389"/>
            <a:chExt cx="1580936" cy="529772"/>
          </a:xfrm>
        </p:grpSpPr>
        <p:sp>
          <p:nvSpPr>
            <p:cNvPr id="30" name="矩形 29"/>
            <p:cNvSpPr/>
            <p:nvPr/>
          </p:nvSpPr>
          <p:spPr>
            <a:xfrm>
              <a:off x="0" y="284389"/>
              <a:ext cx="151137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迭代计算模型数据流分析</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30"/>
            <p:cNvSpPr/>
            <p:nvPr/>
          </p:nvSpPr>
          <p:spPr>
            <a:xfrm>
              <a:off x="1542787" y="284389"/>
              <a:ext cx="38149"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2" name="直接连接符 31"/>
          <p:cNvCxnSpPr/>
          <p:nvPr/>
        </p:nvCxnSpPr>
        <p:spPr>
          <a:xfrm>
            <a:off x="0" y="814388"/>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26318" y="5886564"/>
            <a:ext cx="8891363" cy="369332"/>
          </a:xfrm>
          <a:prstGeom prst="rect">
            <a:avLst/>
          </a:prstGeom>
        </p:spPr>
        <p:txBody>
          <a:bodyPr wrap="square">
            <a:spAutoFit/>
          </a:bodyPr>
          <a:lstStyle/>
          <a:p>
            <a:r>
              <a:rPr lang="zh-CN" altLang="zh-CN" b="1" u="sng" dirty="0">
                <a:solidFill>
                  <a:schemeClr val="accent6">
                    <a:lumMod val="50000"/>
                  </a:schemeClr>
                </a:solidFill>
              </a:rPr>
              <a:t>同步模型是</a:t>
            </a:r>
            <a:r>
              <a:rPr lang="zh-CN" altLang="zh-CN" b="1" u="sng" dirty="0" smtClean="0">
                <a:solidFill>
                  <a:schemeClr val="accent6">
                    <a:lumMod val="50000"/>
                  </a:schemeClr>
                </a:solidFill>
              </a:rPr>
              <a:t>整个</a:t>
            </a:r>
            <a:r>
              <a:rPr lang="zh-CN" altLang="en-US" b="1" u="sng" dirty="0" smtClean="0">
                <a:solidFill>
                  <a:schemeClr val="accent6">
                    <a:lumMod val="50000"/>
                  </a:schemeClr>
                </a:solidFill>
              </a:rPr>
              <a:t>图</a:t>
            </a:r>
            <a:r>
              <a:rPr lang="zh-CN" altLang="zh-CN" b="1" u="sng" dirty="0" smtClean="0">
                <a:solidFill>
                  <a:schemeClr val="accent6">
                    <a:lumMod val="50000"/>
                  </a:schemeClr>
                </a:solidFill>
              </a:rPr>
              <a:t>为粒度</a:t>
            </a:r>
            <a:r>
              <a:rPr lang="zh-CN" altLang="en-US" b="1" u="sng" dirty="0">
                <a:solidFill>
                  <a:schemeClr val="accent6">
                    <a:lumMod val="50000"/>
                  </a:schemeClr>
                </a:solidFill>
              </a:rPr>
              <a:t>、</a:t>
            </a:r>
            <a:r>
              <a:rPr lang="zh-CN" altLang="zh-CN" b="1" u="sng" dirty="0" smtClean="0">
                <a:solidFill>
                  <a:schemeClr val="accent6">
                    <a:lumMod val="50000"/>
                  </a:schemeClr>
                </a:solidFill>
              </a:rPr>
              <a:t>传统</a:t>
            </a:r>
            <a:r>
              <a:rPr lang="zh-CN" altLang="zh-CN" b="1" u="sng" dirty="0">
                <a:solidFill>
                  <a:schemeClr val="accent6">
                    <a:lumMod val="50000"/>
                  </a:schemeClr>
                </a:solidFill>
              </a:rPr>
              <a:t>异步模型是图</a:t>
            </a:r>
            <a:r>
              <a:rPr lang="zh-CN" altLang="zh-CN" b="1" u="sng" dirty="0" smtClean="0">
                <a:solidFill>
                  <a:schemeClr val="accent6">
                    <a:lumMod val="50000"/>
                  </a:schemeClr>
                </a:solidFill>
              </a:rPr>
              <a:t>顶点</a:t>
            </a:r>
            <a:r>
              <a:rPr lang="zh-CN" altLang="en-US" b="1" u="sng" dirty="0" smtClean="0">
                <a:solidFill>
                  <a:schemeClr val="accent6">
                    <a:lumMod val="50000"/>
                  </a:schemeClr>
                </a:solidFill>
              </a:rPr>
              <a:t>为粒度</a:t>
            </a:r>
            <a:r>
              <a:rPr lang="zh-CN" altLang="en-US" b="1" u="sng" dirty="0">
                <a:solidFill>
                  <a:schemeClr val="accent6">
                    <a:lumMod val="50000"/>
                  </a:schemeClr>
                </a:solidFill>
              </a:rPr>
              <a:t>、</a:t>
            </a:r>
            <a:r>
              <a:rPr lang="en-US" altLang="zh-CN" b="1" u="sng" dirty="0" smtClean="0">
                <a:solidFill>
                  <a:schemeClr val="accent6">
                    <a:lumMod val="50000"/>
                  </a:schemeClr>
                </a:solidFill>
              </a:rPr>
              <a:t>DAIC</a:t>
            </a:r>
            <a:r>
              <a:rPr lang="zh-CN" altLang="zh-CN" b="1" u="sng" dirty="0">
                <a:solidFill>
                  <a:schemeClr val="accent6">
                    <a:lumMod val="50000"/>
                  </a:schemeClr>
                </a:solidFill>
              </a:rPr>
              <a:t>异步模型是</a:t>
            </a:r>
            <a:r>
              <a:rPr lang="zh-CN" altLang="zh-CN" b="1" u="sng" dirty="0" smtClean="0">
                <a:solidFill>
                  <a:schemeClr val="accent6">
                    <a:lumMod val="50000"/>
                  </a:schemeClr>
                </a:solidFill>
              </a:rPr>
              <a:t>边</a:t>
            </a:r>
            <a:r>
              <a:rPr lang="zh-CN" altLang="en-US" b="1" u="sng" dirty="0" smtClean="0">
                <a:solidFill>
                  <a:schemeClr val="accent6">
                    <a:lumMod val="50000"/>
                  </a:schemeClr>
                </a:solidFill>
              </a:rPr>
              <a:t>为粒度</a:t>
            </a:r>
            <a:endParaRPr lang="zh-CN" altLang="en-US" b="1" dirty="0">
              <a:solidFill>
                <a:schemeClr val="accent6">
                  <a:lumMod val="50000"/>
                </a:schemeClr>
              </a:solidFill>
            </a:endParaRPr>
          </a:p>
        </p:txBody>
      </p:sp>
      <p:sp>
        <p:nvSpPr>
          <p:cNvPr id="8" name="矩形 7"/>
          <p:cNvSpPr/>
          <p:nvPr/>
        </p:nvSpPr>
        <p:spPr>
          <a:xfrm>
            <a:off x="8874124" y="6329261"/>
            <a:ext cx="269875" cy="5302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3</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10"/>
          <p:cNvSpPr/>
          <p:nvPr/>
        </p:nvSpPr>
        <p:spPr>
          <a:xfrm>
            <a:off x="4738016" y="1103504"/>
            <a:ext cx="3938440" cy="22320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smtClean="0"/>
              <a:t>V</a:t>
            </a:r>
            <a:endParaRPr lang="zh-CN" altLang="en-US" dirty="0"/>
          </a:p>
        </p:txBody>
      </p:sp>
      <p:sp>
        <p:nvSpPr>
          <p:cNvPr id="12" name="矩形 11"/>
          <p:cNvSpPr/>
          <p:nvPr/>
        </p:nvSpPr>
        <p:spPr>
          <a:xfrm>
            <a:off x="373536" y="3500057"/>
            <a:ext cx="3982440" cy="22320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13" name="矩形 12"/>
          <p:cNvSpPr/>
          <p:nvPr/>
        </p:nvSpPr>
        <p:spPr>
          <a:xfrm>
            <a:off x="4738016" y="3500057"/>
            <a:ext cx="3982440" cy="22320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14" name="流程图: 联系 13"/>
          <p:cNvSpPr/>
          <p:nvPr/>
        </p:nvSpPr>
        <p:spPr>
          <a:xfrm>
            <a:off x="918656" y="1340768"/>
            <a:ext cx="360363" cy="360362"/>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t>A</a:t>
            </a:r>
            <a:endParaRPr lang="zh-CN" altLang="en-US" dirty="0"/>
          </a:p>
        </p:txBody>
      </p:sp>
      <p:sp>
        <p:nvSpPr>
          <p:cNvPr id="15" name="流程图: 联系 14"/>
          <p:cNvSpPr/>
          <p:nvPr/>
        </p:nvSpPr>
        <p:spPr>
          <a:xfrm>
            <a:off x="891978" y="2595749"/>
            <a:ext cx="360363" cy="360362"/>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t>C</a:t>
            </a:r>
            <a:endParaRPr lang="zh-CN" altLang="en-US" dirty="0"/>
          </a:p>
        </p:txBody>
      </p:sp>
      <p:sp>
        <p:nvSpPr>
          <p:cNvPr id="16" name="流程图: 联系 15"/>
          <p:cNvSpPr/>
          <p:nvPr/>
        </p:nvSpPr>
        <p:spPr>
          <a:xfrm>
            <a:off x="3023989" y="1340768"/>
            <a:ext cx="360363" cy="360362"/>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smtClean="0"/>
              <a:t>B</a:t>
            </a:r>
            <a:endParaRPr lang="zh-CN" altLang="en-US" dirty="0"/>
          </a:p>
        </p:txBody>
      </p:sp>
      <p:sp>
        <p:nvSpPr>
          <p:cNvPr id="17" name="流程图: 联系 16"/>
          <p:cNvSpPr/>
          <p:nvPr/>
        </p:nvSpPr>
        <p:spPr>
          <a:xfrm>
            <a:off x="3023989" y="2595749"/>
            <a:ext cx="360363" cy="360362"/>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smtClean="0"/>
              <a:t>D</a:t>
            </a:r>
            <a:endParaRPr lang="zh-CN" altLang="en-US" dirty="0"/>
          </a:p>
        </p:txBody>
      </p:sp>
      <p:cxnSp>
        <p:nvCxnSpPr>
          <p:cNvPr id="6" name="直接箭头连接符 5"/>
          <p:cNvCxnSpPr/>
          <p:nvPr/>
        </p:nvCxnSpPr>
        <p:spPr>
          <a:xfrm>
            <a:off x="1279019" y="1520949"/>
            <a:ext cx="1744970"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17" idx="1"/>
          </p:cNvCxnSpPr>
          <p:nvPr/>
        </p:nvCxnSpPr>
        <p:spPr>
          <a:xfrm>
            <a:off x="1252341" y="1664202"/>
            <a:ext cx="1824422" cy="984321"/>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1279019" y="2775930"/>
            <a:ext cx="1714027" cy="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3195458" y="1701130"/>
            <a:ext cx="8712" cy="894619"/>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4" idx="4"/>
          </p:cNvCxnSpPr>
          <p:nvPr/>
        </p:nvCxnSpPr>
        <p:spPr>
          <a:xfrm flipH="1">
            <a:off x="1087457" y="1701130"/>
            <a:ext cx="11381" cy="89461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曲线连接符 36"/>
          <p:cNvCxnSpPr>
            <a:stCxn id="16" idx="0"/>
            <a:endCxn id="14" idx="0"/>
          </p:cNvCxnSpPr>
          <p:nvPr/>
        </p:nvCxnSpPr>
        <p:spPr>
          <a:xfrm rot="16200000" flipV="1">
            <a:off x="2151505" y="288101"/>
            <a:ext cx="12700" cy="2105333"/>
          </a:xfrm>
          <a:prstGeom prst="curvedConnector3">
            <a:avLst>
              <a:gd name="adj1" fmla="val 1991984"/>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42" name="曲线连接符 41"/>
          <p:cNvCxnSpPr>
            <a:stCxn id="16" idx="6"/>
            <a:endCxn id="17" idx="6"/>
          </p:cNvCxnSpPr>
          <p:nvPr/>
        </p:nvCxnSpPr>
        <p:spPr>
          <a:xfrm>
            <a:off x="3384352" y="1520949"/>
            <a:ext cx="12700" cy="1254981"/>
          </a:xfrm>
          <a:prstGeom prst="curvedConnector3">
            <a:avLst>
              <a:gd name="adj1" fmla="val 1800000"/>
            </a:avLst>
          </a:prstGeom>
          <a:ln w="254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67" name="曲线连接符 66"/>
          <p:cNvCxnSpPr>
            <a:stCxn id="15" idx="2"/>
            <a:endCxn id="14" idx="2"/>
          </p:cNvCxnSpPr>
          <p:nvPr/>
        </p:nvCxnSpPr>
        <p:spPr>
          <a:xfrm rot="10800000" flipH="1">
            <a:off x="891978" y="1520950"/>
            <a:ext cx="26678" cy="1254981"/>
          </a:xfrm>
          <a:prstGeom prst="curvedConnector3">
            <a:avLst>
              <a:gd name="adj1" fmla="val -856886"/>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9" name="流程图: 联系 68"/>
          <p:cNvSpPr/>
          <p:nvPr/>
        </p:nvSpPr>
        <p:spPr>
          <a:xfrm>
            <a:off x="4932040" y="1248977"/>
            <a:ext cx="360363" cy="360362"/>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t>A</a:t>
            </a:r>
            <a:endParaRPr lang="zh-CN" altLang="en-US" dirty="0"/>
          </a:p>
        </p:txBody>
      </p:sp>
      <p:sp>
        <p:nvSpPr>
          <p:cNvPr id="70" name="流程图: 联系 69"/>
          <p:cNvSpPr/>
          <p:nvPr/>
        </p:nvSpPr>
        <p:spPr>
          <a:xfrm>
            <a:off x="4932040" y="1788077"/>
            <a:ext cx="360363" cy="360362"/>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t>B</a:t>
            </a:r>
            <a:endParaRPr lang="zh-CN" altLang="en-US" dirty="0"/>
          </a:p>
        </p:txBody>
      </p:sp>
      <p:sp>
        <p:nvSpPr>
          <p:cNvPr id="71" name="流程图: 联系 70"/>
          <p:cNvSpPr/>
          <p:nvPr/>
        </p:nvSpPr>
        <p:spPr>
          <a:xfrm>
            <a:off x="4936995" y="2300348"/>
            <a:ext cx="360363" cy="360362"/>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t>C</a:t>
            </a:r>
            <a:endParaRPr lang="zh-CN" altLang="en-US" dirty="0"/>
          </a:p>
        </p:txBody>
      </p:sp>
      <p:sp>
        <p:nvSpPr>
          <p:cNvPr id="72" name="流程图: 联系 71"/>
          <p:cNvSpPr/>
          <p:nvPr/>
        </p:nvSpPr>
        <p:spPr>
          <a:xfrm>
            <a:off x="4932039" y="2775931"/>
            <a:ext cx="360363" cy="360362"/>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t>D</a:t>
            </a:r>
            <a:endParaRPr lang="zh-CN" altLang="en-US" dirty="0"/>
          </a:p>
        </p:txBody>
      </p:sp>
      <p:cxnSp>
        <p:nvCxnSpPr>
          <p:cNvPr id="74" name="直接连接符 73"/>
          <p:cNvCxnSpPr/>
          <p:nvPr/>
        </p:nvCxnSpPr>
        <p:spPr>
          <a:xfrm>
            <a:off x="7337984" y="1226141"/>
            <a:ext cx="0" cy="19867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流程图: 联系 74"/>
          <p:cNvSpPr/>
          <p:nvPr/>
        </p:nvSpPr>
        <p:spPr>
          <a:xfrm>
            <a:off x="7956376" y="1221196"/>
            <a:ext cx="360363" cy="360362"/>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t>A</a:t>
            </a:r>
            <a:endParaRPr lang="zh-CN" altLang="en-US" dirty="0"/>
          </a:p>
        </p:txBody>
      </p:sp>
      <p:sp>
        <p:nvSpPr>
          <p:cNvPr id="76" name="流程图: 联系 75"/>
          <p:cNvSpPr/>
          <p:nvPr/>
        </p:nvSpPr>
        <p:spPr>
          <a:xfrm>
            <a:off x="7956376" y="1760296"/>
            <a:ext cx="360363" cy="360362"/>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t>B</a:t>
            </a:r>
            <a:endParaRPr lang="zh-CN" altLang="en-US" dirty="0"/>
          </a:p>
        </p:txBody>
      </p:sp>
      <p:sp>
        <p:nvSpPr>
          <p:cNvPr id="77" name="流程图: 联系 76"/>
          <p:cNvSpPr/>
          <p:nvPr/>
        </p:nvSpPr>
        <p:spPr>
          <a:xfrm>
            <a:off x="7961331" y="2272567"/>
            <a:ext cx="360363" cy="360362"/>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t>C</a:t>
            </a:r>
            <a:endParaRPr lang="zh-CN" altLang="en-US" dirty="0"/>
          </a:p>
        </p:txBody>
      </p:sp>
      <p:sp>
        <p:nvSpPr>
          <p:cNvPr id="78" name="流程图: 联系 77"/>
          <p:cNvSpPr/>
          <p:nvPr/>
        </p:nvSpPr>
        <p:spPr>
          <a:xfrm>
            <a:off x="7956375" y="2748150"/>
            <a:ext cx="360363" cy="360362"/>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t>D</a:t>
            </a:r>
            <a:endParaRPr lang="zh-CN" altLang="en-US" dirty="0"/>
          </a:p>
        </p:txBody>
      </p:sp>
      <p:sp>
        <p:nvSpPr>
          <p:cNvPr id="79" name="流程图: 联系 78"/>
          <p:cNvSpPr/>
          <p:nvPr/>
        </p:nvSpPr>
        <p:spPr>
          <a:xfrm>
            <a:off x="808000" y="3645024"/>
            <a:ext cx="360363" cy="360362"/>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t>A</a:t>
            </a:r>
            <a:endParaRPr lang="zh-CN" altLang="en-US" dirty="0"/>
          </a:p>
        </p:txBody>
      </p:sp>
      <p:sp>
        <p:nvSpPr>
          <p:cNvPr id="80" name="流程图: 联系 79"/>
          <p:cNvSpPr/>
          <p:nvPr/>
        </p:nvSpPr>
        <p:spPr>
          <a:xfrm>
            <a:off x="808000" y="4184124"/>
            <a:ext cx="360363" cy="360362"/>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t>B</a:t>
            </a:r>
            <a:endParaRPr lang="zh-CN" altLang="en-US" dirty="0"/>
          </a:p>
        </p:txBody>
      </p:sp>
      <p:sp>
        <p:nvSpPr>
          <p:cNvPr id="81" name="流程图: 联系 80"/>
          <p:cNvSpPr/>
          <p:nvPr/>
        </p:nvSpPr>
        <p:spPr>
          <a:xfrm>
            <a:off x="812955" y="4696395"/>
            <a:ext cx="360363" cy="360362"/>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t>C</a:t>
            </a:r>
            <a:endParaRPr lang="zh-CN" altLang="en-US" dirty="0"/>
          </a:p>
        </p:txBody>
      </p:sp>
      <p:sp>
        <p:nvSpPr>
          <p:cNvPr id="82" name="流程图: 联系 81"/>
          <p:cNvSpPr/>
          <p:nvPr/>
        </p:nvSpPr>
        <p:spPr>
          <a:xfrm>
            <a:off x="807999" y="5171978"/>
            <a:ext cx="360363" cy="360362"/>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t>D</a:t>
            </a:r>
            <a:endParaRPr lang="zh-CN" altLang="en-US" dirty="0"/>
          </a:p>
        </p:txBody>
      </p:sp>
      <p:sp>
        <p:nvSpPr>
          <p:cNvPr id="83" name="流程图: 联系 82"/>
          <p:cNvSpPr/>
          <p:nvPr/>
        </p:nvSpPr>
        <p:spPr>
          <a:xfrm>
            <a:off x="3542985" y="3666357"/>
            <a:ext cx="360363" cy="360362"/>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t>A</a:t>
            </a:r>
            <a:endParaRPr lang="zh-CN" altLang="en-US" dirty="0"/>
          </a:p>
        </p:txBody>
      </p:sp>
      <p:sp>
        <p:nvSpPr>
          <p:cNvPr id="84" name="流程图: 联系 83"/>
          <p:cNvSpPr/>
          <p:nvPr/>
        </p:nvSpPr>
        <p:spPr>
          <a:xfrm>
            <a:off x="3542985" y="4205457"/>
            <a:ext cx="360363" cy="360362"/>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t>B</a:t>
            </a:r>
            <a:endParaRPr lang="zh-CN" altLang="en-US" dirty="0"/>
          </a:p>
        </p:txBody>
      </p:sp>
      <p:sp>
        <p:nvSpPr>
          <p:cNvPr id="85" name="流程图: 联系 84"/>
          <p:cNvSpPr/>
          <p:nvPr/>
        </p:nvSpPr>
        <p:spPr>
          <a:xfrm>
            <a:off x="3547940" y="4717728"/>
            <a:ext cx="360363" cy="360362"/>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t>C</a:t>
            </a:r>
            <a:endParaRPr lang="zh-CN" altLang="en-US" dirty="0"/>
          </a:p>
        </p:txBody>
      </p:sp>
      <p:sp>
        <p:nvSpPr>
          <p:cNvPr id="86" name="流程图: 联系 85"/>
          <p:cNvSpPr/>
          <p:nvPr/>
        </p:nvSpPr>
        <p:spPr>
          <a:xfrm>
            <a:off x="3542984" y="5193311"/>
            <a:ext cx="360363" cy="360362"/>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t>D</a:t>
            </a:r>
            <a:endParaRPr lang="zh-CN" altLang="en-US" dirty="0"/>
          </a:p>
        </p:txBody>
      </p:sp>
      <p:sp>
        <p:nvSpPr>
          <p:cNvPr id="87" name="流程图: 联系 86"/>
          <p:cNvSpPr/>
          <p:nvPr/>
        </p:nvSpPr>
        <p:spPr>
          <a:xfrm>
            <a:off x="4932040" y="3669019"/>
            <a:ext cx="360363" cy="360362"/>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t>A</a:t>
            </a:r>
            <a:endParaRPr lang="zh-CN" altLang="en-US" dirty="0"/>
          </a:p>
        </p:txBody>
      </p:sp>
      <p:sp>
        <p:nvSpPr>
          <p:cNvPr id="88" name="流程图: 联系 87"/>
          <p:cNvSpPr/>
          <p:nvPr/>
        </p:nvSpPr>
        <p:spPr>
          <a:xfrm>
            <a:off x="4932040" y="4208119"/>
            <a:ext cx="360363" cy="360362"/>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t>B</a:t>
            </a:r>
            <a:endParaRPr lang="zh-CN" altLang="en-US" dirty="0"/>
          </a:p>
        </p:txBody>
      </p:sp>
      <p:sp>
        <p:nvSpPr>
          <p:cNvPr id="89" name="流程图: 联系 88"/>
          <p:cNvSpPr/>
          <p:nvPr/>
        </p:nvSpPr>
        <p:spPr>
          <a:xfrm>
            <a:off x="4936995" y="4720390"/>
            <a:ext cx="360363" cy="360362"/>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t>C</a:t>
            </a:r>
            <a:endParaRPr lang="zh-CN" altLang="en-US" dirty="0"/>
          </a:p>
        </p:txBody>
      </p:sp>
      <p:sp>
        <p:nvSpPr>
          <p:cNvPr id="90" name="流程图: 联系 89"/>
          <p:cNvSpPr/>
          <p:nvPr/>
        </p:nvSpPr>
        <p:spPr>
          <a:xfrm>
            <a:off x="4932039" y="5195973"/>
            <a:ext cx="360363" cy="360362"/>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t>D</a:t>
            </a:r>
            <a:endParaRPr lang="zh-CN" altLang="en-US" dirty="0"/>
          </a:p>
        </p:txBody>
      </p:sp>
      <p:sp>
        <p:nvSpPr>
          <p:cNvPr id="91" name="流程图: 联系 90"/>
          <p:cNvSpPr/>
          <p:nvPr/>
        </p:nvSpPr>
        <p:spPr>
          <a:xfrm>
            <a:off x="7966286" y="3669019"/>
            <a:ext cx="360363" cy="360362"/>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t>A</a:t>
            </a:r>
            <a:endParaRPr lang="zh-CN" altLang="en-US" dirty="0"/>
          </a:p>
        </p:txBody>
      </p:sp>
      <p:sp>
        <p:nvSpPr>
          <p:cNvPr id="92" name="流程图: 联系 91"/>
          <p:cNvSpPr/>
          <p:nvPr/>
        </p:nvSpPr>
        <p:spPr>
          <a:xfrm>
            <a:off x="7966286" y="4208119"/>
            <a:ext cx="360363" cy="360362"/>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t>B</a:t>
            </a:r>
            <a:endParaRPr lang="zh-CN" altLang="en-US" dirty="0"/>
          </a:p>
        </p:txBody>
      </p:sp>
      <p:sp>
        <p:nvSpPr>
          <p:cNvPr id="93" name="流程图: 联系 92"/>
          <p:cNvSpPr/>
          <p:nvPr/>
        </p:nvSpPr>
        <p:spPr>
          <a:xfrm>
            <a:off x="7971241" y="4720390"/>
            <a:ext cx="360363" cy="360362"/>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t>C</a:t>
            </a:r>
            <a:endParaRPr lang="zh-CN" altLang="en-US" dirty="0"/>
          </a:p>
        </p:txBody>
      </p:sp>
      <p:sp>
        <p:nvSpPr>
          <p:cNvPr id="94" name="流程图: 联系 93"/>
          <p:cNvSpPr/>
          <p:nvPr/>
        </p:nvSpPr>
        <p:spPr>
          <a:xfrm>
            <a:off x="7966285" y="5195973"/>
            <a:ext cx="360363" cy="360362"/>
          </a:xfrm>
          <a:prstGeom prst="flowChartConnector">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t>D</a:t>
            </a:r>
            <a:endParaRPr lang="zh-CN" altLang="en-US" dirty="0"/>
          </a:p>
        </p:txBody>
      </p:sp>
      <p:cxnSp>
        <p:nvCxnSpPr>
          <p:cNvPr id="95" name="直接连接符 94"/>
          <p:cNvCxnSpPr/>
          <p:nvPr/>
        </p:nvCxnSpPr>
        <p:spPr>
          <a:xfrm>
            <a:off x="2475748" y="3632759"/>
            <a:ext cx="0" cy="31886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2781487" y="4152164"/>
            <a:ext cx="0" cy="31886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3076763" y="4668911"/>
            <a:ext cx="0" cy="31886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2186343" y="5237474"/>
            <a:ext cx="0" cy="31886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1547664" y="1298353"/>
            <a:ext cx="396806" cy="261610"/>
          </a:xfrm>
          <a:prstGeom prst="rect">
            <a:avLst/>
          </a:prstGeom>
          <a:noFill/>
        </p:spPr>
        <p:txBody>
          <a:bodyPr wrap="square" rtlCol="0">
            <a:spAutoFit/>
          </a:bodyPr>
          <a:lstStyle/>
          <a:p>
            <a:r>
              <a:rPr lang="en-US" altLang="zh-CN" sz="1100" dirty="0" smtClean="0"/>
              <a:t>0.1</a:t>
            </a:r>
            <a:endParaRPr lang="zh-CN" altLang="en-US" sz="1100" dirty="0"/>
          </a:p>
        </p:txBody>
      </p:sp>
      <p:sp>
        <p:nvSpPr>
          <p:cNvPr id="112" name="TextBox 111"/>
          <p:cNvSpPr txBox="1"/>
          <p:nvPr/>
        </p:nvSpPr>
        <p:spPr>
          <a:xfrm>
            <a:off x="1565285" y="1760201"/>
            <a:ext cx="396806" cy="261610"/>
          </a:xfrm>
          <a:prstGeom prst="rect">
            <a:avLst/>
          </a:prstGeom>
          <a:noFill/>
        </p:spPr>
        <p:txBody>
          <a:bodyPr wrap="square" rtlCol="0">
            <a:spAutoFit/>
          </a:bodyPr>
          <a:lstStyle/>
          <a:p>
            <a:r>
              <a:rPr lang="en-US" altLang="zh-CN" sz="1100" dirty="0" smtClean="0"/>
              <a:t>0.2</a:t>
            </a:r>
            <a:endParaRPr lang="zh-CN" altLang="en-US" sz="1100" dirty="0"/>
          </a:p>
        </p:txBody>
      </p:sp>
      <p:sp>
        <p:nvSpPr>
          <p:cNvPr id="113" name="TextBox 112"/>
          <p:cNvSpPr txBox="1"/>
          <p:nvPr/>
        </p:nvSpPr>
        <p:spPr>
          <a:xfrm>
            <a:off x="1053938" y="1976208"/>
            <a:ext cx="396806" cy="261610"/>
          </a:xfrm>
          <a:prstGeom prst="rect">
            <a:avLst/>
          </a:prstGeom>
          <a:noFill/>
        </p:spPr>
        <p:txBody>
          <a:bodyPr wrap="square" rtlCol="0">
            <a:spAutoFit/>
          </a:bodyPr>
          <a:lstStyle/>
          <a:p>
            <a:r>
              <a:rPr lang="en-US" altLang="zh-CN" sz="1100" dirty="0" smtClean="0"/>
              <a:t>0.1</a:t>
            </a:r>
            <a:endParaRPr lang="zh-CN" altLang="en-US" sz="1100" dirty="0"/>
          </a:p>
        </p:txBody>
      </p:sp>
      <p:sp>
        <p:nvSpPr>
          <p:cNvPr id="114" name="TextBox 113"/>
          <p:cNvSpPr txBox="1"/>
          <p:nvPr/>
        </p:nvSpPr>
        <p:spPr>
          <a:xfrm>
            <a:off x="2589990" y="959491"/>
            <a:ext cx="396806" cy="261610"/>
          </a:xfrm>
          <a:prstGeom prst="rect">
            <a:avLst/>
          </a:prstGeom>
          <a:noFill/>
        </p:spPr>
        <p:txBody>
          <a:bodyPr wrap="square" rtlCol="0">
            <a:spAutoFit/>
          </a:bodyPr>
          <a:lstStyle/>
          <a:p>
            <a:r>
              <a:rPr lang="en-US" altLang="zh-CN" sz="1100" dirty="0" smtClean="0"/>
              <a:t>0.2</a:t>
            </a:r>
            <a:endParaRPr lang="zh-CN" altLang="en-US" sz="1100" dirty="0"/>
          </a:p>
        </p:txBody>
      </p:sp>
      <p:sp>
        <p:nvSpPr>
          <p:cNvPr id="115" name="TextBox 114"/>
          <p:cNvSpPr txBox="1"/>
          <p:nvPr/>
        </p:nvSpPr>
        <p:spPr>
          <a:xfrm>
            <a:off x="3585540" y="2010957"/>
            <a:ext cx="396806" cy="261610"/>
          </a:xfrm>
          <a:prstGeom prst="rect">
            <a:avLst/>
          </a:prstGeom>
          <a:noFill/>
        </p:spPr>
        <p:txBody>
          <a:bodyPr wrap="square" rtlCol="0">
            <a:spAutoFit/>
          </a:bodyPr>
          <a:lstStyle/>
          <a:p>
            <a:r>
              <a:rPr lang="en-US" altLang="zh-CN" sz="1100" dirty="0" smtClean="0"/>
              <a:t>0.3</a:t>
            </a:r>
            <a:endParaRPr lang="zh-CN" altLang="en-US" sz="1100" dirty="0"/>
          </a:p>
        </p:txBody>
      </p:sp>
      <p:sp>
        <p:nvSpPr>
          <p:cNvPr id="116" name="TextBox 115"/>
          <p:cNvSpPr txBox="1"/>
          <p:nvPr/>
        </p:nvSpPr>
        <p:spPr>
          <a:xfrm>
            <a:off x="3127377" y="2025557"/>
            <a:ext cx="396806" cy="261610"/>
          </a:xfrm>
          <a:prstGeom prst="rect">
            <a:avLst/>
          </a:prstGeom>
          <a:noFill/>
        </p:spPr>
        <p:txBody>
          <a:bodyPr wrap="square" rtlCol="0">
            <a:spAutoFit/>
          </a:bodyPr>
          <a:lstStyle/>
          <a:p>
            <a:r>
              <a:rPr lang="en-US" altLang="zh-CN" sz="1100" dirty="0" smtClean="0"/>
              <a:t>0.5</a:t>
            </a:r>
            <a:endParaRPr lang="zh-CN" altLang="en-US" sz="1100" dirty="0"/>
          </a:p>
        </p:txBody>
      </p:sp>
      <p:sp>
        <p:nvSpPr>
          <p:cNvPr id="117" name="TextBox 116"/>
          <p:cNvSpPr txBox="1"/>
          <p:nvPr/>
        </p:nvSpPr>
        <p:spPr>
          <a:xfrm>
            <a:off x="1784317" y="2750569"/>
            <a:ext cx="396806" cy="261610"/>
          </a:xfrm>
          <a:prstGeom prst="rect">
            <a:avLst/>
          </a:prstGeom>
          <a:noFill/>
        </p:spPr>
        <p:txBody>
          <a:bodyPr wrap="square" rtlCol="0">
            <a:spAutoFit/>
          </a:bodyPr>
          <a:lstStyle/>
          <a:p>
            <a:r>
              <a:rPr lang="en-US" altLang="zh-CN" sz="1100" dirty="0" smtClean="0"/>
              <a:t>0.6</a:t>
            </a:r>
            <a:endParaRPr lang="zh-CN" altLang="en-US" sz="1100" dirty="0"/>
          </a:p>
        </p:txBody>
      </p:sp>
      <p:sp>
        <p:nvSpPr>
          <p:cNvPr id="118" name="TextBox 117"/>
          <p:cNvSpPr txBox="1"/>
          <p:nvPr/>
        </p:nvSpPr>
        <p:spPr>
          <a:xfrm>
            <a:off x="251520" y="2040273"/>
            <a:ext cx="396806" cy="261610"/>
          </a:xfrm>
          <a:prstGeom prst="rect">
            <a:avLst/>
          </a:prstGeom>
          <a:noFill/>
        </p:spPr>
        <p:txBody>
          <a:bodyPr wrap="square" rtlCol="0">
            <a:spAutoFit/>
          </a:bodyPr>
          <a:lstStyle/>
          <a:p>
            <a:r>
              <a:rPr lang="en-US" altLang="zh-CN" sz="1100" dirty="0" smtClean="0"/>
              <a:t>0.4</a:t>
            </a:r>
            <a:endParaRPr lang="zh-CN" altLang="en-US" sz="1100" dirty="0"/>
          </a:p>
        </p:txBody>
      </p:sp>
      <p:sp>
        <p:nvSpPr>
          <p:cNvPr id="120" name="Line 25"/>
          <p:cNvSpPr>
            <a:spLocks noChangeShapeType="1"/>
          </p:cNvSpPr>
          <p:nvPr/>
        </p:nvSpPr>
        <p:spPr bwMode="gray">
          <a:xfrm>
            <a:off x="5297358" y="1401377"/>
            <a:ext cx="2590941" cy="5282"/>
          </a:xfrm>
          <a:prstGeom prst="line">
            <a:avLst/>
          </a:prstGeom>
          <a:noFill/>
          <a:ln w="9525">
            <a:solidFill>
              <a:srgbClr val="1C1C1C"/>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2" name="Line 25"/>
          <p:cNvSpPr>
            <a:spLocks noChangeShapeType="1"/>
          </p:cNvSpPr>
          <p:nvPr/>
        </p:nvSpPr>
        <p:spPr bwMode="gray">
          <a:xfrm>
            <a:off x="5305334" y="1945870"/>
            <a:ext cx="2590941" cy="5282"/>
          </a:xfrm>
          <a:prstGeom prst="line">
            <a:avLst/>
          </a:prstGeom>
          <a:noFill/>
          <a:ln w="9525">
            <a:solidFill>
              <a:srgbClr val="1C1C1C"/>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3" name="Line 25"/>
          <p:cNvSpPr>
            <a:spLocks noChangeShapeType="1"/>
          </p:cNvSpPr>
          <p:nvPr/>
        </p:nvSpPr>
        <p:spPr bwMode="gray">
          <a:xfrm>
            <a:off x="5319030" y="2480529"/>
            <a:ext cx="2590941" cy="5282"/>
          </a:xfrm>
          <a:prstGeom prst="line">
            <a:avLst/>
          </a:prstGeom>
          <a:noFill/>
          <a:ln w="9525">
            <a:solidFill>
              <a:srgbClr val="1C1C1C"/>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4" name="Line 25"/>
          <p:cNvSpPr>
            <a:spLocks noChangeShapeType="1"/>
          </p:cNvSpPr>
          <p:nvPr/>
        </p:nvSpPr>
        <p:spPr bwMode="gray">
          <a:xfrm>
            <a:off x="5331395" y="2940870"/>
            <a:ext cx="2590941" cy="5282"/>
          </a:xfrm>
          <a:prstGeom prst="line">
            <a:avLst/>
          </a:prstGeom>
          <a:noFill/>
          <a:ln w="9525">
            <a:solidFill>
              <a:srgbClr val="1C1C1C"/>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5" name="Line 25"/>
          <p:cNvSpPr>
            <a:spLocks noChangeShapeType="1"/>
          </p:cNvSpPr>
          <p:nvPr/>
        </p:nvSpPr>
        <p:spPr bwMode="gray">
          <a:xfrm>
            <a:off x="1193002" y="3846538"/>
            <a:ext cx="2331181" cy="0"/>
          </a:xfrm>
          <a:prstGeom prst="line">
            <a:avLst/>
          </a:prstGeom>
          <a:noFill/>
          <a:ln w="9525">
            <a:solidFill>
              <a:srgbClr val="1C1C1C"/>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6" name="Line 25"/>
          <p:cNvSpPr>
            <a:spLocks noChangeShapeType="1"/>
          </p:cNvSpPr>
          <p:nvPr/>
        </p:nvSpPr>
        <p:spPr bwMode="gray">
          <a:xfrm>
            <a:off x="5316002" y="3849200"/>
            <a:ext cx="2590941" cy="5282"/>
          </a:xfrm>
          <a:prstGeom prst="line">
            <a:avLst/>
          </a:prstGeom>
          <a:noFill/>
          <a:ln w="9525">
            <a:solidFill>
              <a:srgbClr val="1C1C1C"/>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7" name="Line 25"/>
          <p:cNvSpPr>
            <a:spLocks noChangeShapeType="1"/>
          </p:cNvSpPr>
          <p:nvPr/>
        </p:nvSpPr>
        <p:spPr bwMode="gray">
          <a:xfrm>
            <a:off x="5316001" y="4388300"/>
            <a:ext cx="2590941" cy="5282"/>
          </a:xfrm>
          <a:prstGeom prst="line">
            <a:avLst/>
          </a:prstGeom>
          <a:noFill/>
          <a:ln w="9525">
            <a:solidFill>
              <a:srgbClr val="1C1C1C"/>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8" name="Line 25"/>
          <p:cNvSpPr>
            <a:spLocks noChangeShapeType="1"/>
          </p:cNvSpPr>
          <p:nvPr/>
        </p:nvSpPr>
        <p:spPr bwMode="gray">
          <a:xfrm>
            <a:off x="5305333" y="4894676"/>
            <a:ext cx="2590941" cy="5282"/>
          </a:xfrm>
          <a:prstGeom prst="line">
            <a:avLst/>
          </a:prstGeom>
          <a:noFill/>
          <a:ln w="9525">
            <a:solidFill>
              <a:srgbClr val="1C1C1C"/>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9" name="Line 25"/>
          <p:cNvSpPr>
            <a:spLocks noChangeShapeType="1"/>
          </p:cNvSpPr>
          <p:nvPr/>
        </p:nvSpPr>
        <p:spPr bwMode="gray">
          <a:xfrm>
            <a:off x="5305332" y="5376154"/>
            <a:ext cx="2590941" cy="5282"/>
          </a:xfrm>
          <a:prstGeom prst="line">
            <a:avLst/>
          </a:prstGeom>
          <a:noFill/>
          <a:ln w="9525">
            <a:solidFill>
              <a:srgbClr val="1C1C1C"/>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0" name="Line 25"/>
          <p:cNvSpPr>
            <a:spLocks noChangeShapeType="1"/>
          </p:cNvSpPr>
          <p:nvPr/>
        </p:nvSpPr>
        <p:spPr bwMode="gray">
          <a:xfrm>
            <a:off x="1193001" y="4364305"/>
            <a:ext cx="2331181" cy="0"/>
          </a:xfrm>
          <a:prstGeom prst="line">
            <a:avLst/>
          </a:prstGeom>
          <a:noFill/>
          <a:ln w="9525">
            <a:solidFill>
              <a:srgbClr val="1C1C1C"/>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1" name="Line 25"/>
          <p:cNvSpPr>
            <a:spLocks noChangeShapeType="1"/>
          </p:cNvSpPr>
          <p:nvPr/>
        </p:nvSpPr>
        <p:spPr bwMode="gray">
          <a:xfrm>
            <a:off x="1168362" y="4850639"/>
            <a:ext cx="2331181" cy="0"/>
          </a:xfrm>
          <a:prstGeom prst="line">
            <a:avLst/>
          </a:prstGeom>
          <a:noFill/>
          <a:ln w="9525">
            <a:solidFill>
              <a:srgbClr val="1C1C1C"/>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2" name="Line 25"/>
          <p:cNvSpPr>
            <a:spLocks noChangeShapeType="1"/>
          </p:cNvSpPr>
          <p:nvPr/>
        </p:nvSpPr>
        <p:spPr bwMode="gray">
          <a:xfrm>
            <a:off x="1168361" y="5410030"/>
            <a:ext cx="2331181" cy="0"/>
          </a:xfrm>
          <a:prstGeom prst="line">
            <a:avLst/>
          </a:prstGeom>
          <a:noFill/>
          <a:ln w="9525">
            <a:solidFill>
              <a:srgbClr val="1C1C1C"/>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3" name="TextBox 132"/>
          <p:cNvSpPr txBox="1"/>
          <p:nvPr/>
        </p:nvSpPr>
        <p:spPr>
          <a:xfrm>
            <a:off x="7139581" y="959586"/>
            <a:ext cx="396806" cy="261610"/>
          </a:xfrm>
          <a:prstGeom prst="rect">
            <a:avLst/>
          </a:prstGeom>
          <a:noFill/>
        </p:spPr>
        <p:txBody>
          <a:bodyPr wrap="square" rtlCol="0">
            <a:spAutoFit/>
          </a:bodyPr>
          <a:lstStyle/>
          <a:p>
            <a:r>
              <a:rPr lang="en-US" altLang="zh-CN" sz="1100" dirty="0" smtClean="0"/>
              <a:t>0.6</a:t>
            </a:r>
            <a:endParaRPr lang="zh-CN" altLang="en-US" sz="1100" dirty="0"/>
          </a:p>
        </p:txBody>
      </p:sp>
      <p:sp>
        <p:nvSpPr>
          <p:cNvPr id="134" name="TextBox 133"/>
          <p:cNvSpPr txBox="1"/>
          <p:nvPr/>
        </p:nvSpPr>
        <p:spPr>
          <a:xfrm>
            <a:off x="2908616" y="3347402"/>
            <a:ext cx="396806" cy="261610"/>
          </a:xfrm>
          <a:prstGeom prst="rect">
            <a:avLst/>
          </a:prstGeom>
          <a:noFill/>
        </p:spPr>
        <p:txBody>
          <a:bodyPr wrap="square" rtlCol="0">
            <a:spAutoFit/>
          </a:bodyPr>
          <a:lstStyle/>
          <a:p>
            <a:r>
              <a:rPr lang="en-US" altLang="zh-CN" sz="1100" dirty="0" smtClean="0"/>
              <a:t>0.6</a:t>
            </a:r>
            <a:endParaRPr lang="zh-CN" altLang="en-US" sz="1100" dirty="0"/>
          </a:p>
        </p:txBody>
      </p:sp>
      <p:sp>
        <p:nvSpPr>
          <p:cNvPr id="135" name="TextBox 134"/>
          <p:cNvSpPr txBox="1"/>
          <p:nvPr/>
        </p:nvSpPr>
        <p:spPr>
          <a:xfrm>
            <a:off x="2391587" y="3874581"/>
            <a:ext cx="396806" cy="261610"/>
          </a:xfrm>
          <a:prstGeom prst="rect">
            <a:avLst/>
          </a:prstGeom>
          <a:noFill/>
        </p:spPr>
        <p:txBody>
          <a:bodyPr wrap="square" rtlCol="0">
            <a:spAutoFit/>
          </a:bodyPr>
          <a:lstStyle/>
          <a:p>
            <a:r>
              <a:rPr lang="en-US" altLang="zh-CN" sz="1100" dirty="0" smtClean="0"/>
              <a:t>0.4</a:t>
            </a:r>
            <a:endParaRPr lang="zh-CN" altLang="en-US" sz="1100" dirty="0"/>
          </a:p>
        </p:txBody>
      </p:sp>
      <p:sp>
        <p:nvSpPr>
          <p:cNvPr id="137" name="TextBox 136"/>
          <p:cNvSpPr txBox="1"/>
          <p:nvPr/>
        </p:nvSpPr>
        <p:spPr>
          <a:xfrm>
            <a:off x="2158758" y="5013176"/>
            <a:ext cx="396806" cy="261610"/>
          </a:xfrm>
          <a:prstGeom prst="rect">
            <a:avLst/>
          </a:prstGeom>
          <a:noFill/>
        </p:spPr>
        <p:txBody>
          <a:bodyPr wrap="square" rtlCol="0">
            <a:spAutoFit/>
          </a:bodyPr>
          <a:lstStyle/>
          <a:p>
            <a:r>
              <a:rPr lang="en-US" altLang="zh-CN" sz="1100" dirty="0" smtClean="0"/>
              <a:t>0.3</a:t>
            </a:r>
            <a:endParaRPr lang="zh-CN" altLang="en-US" sz="1100" dirty="0"/>
          </a:p>
        </p:txBody>
      </p:sp>
      <p:sp>
        <p:nvSpPr>
          <p:cNvPr id="138" name="TextBox 137"/>
          <p:cNvSpPr txBox="1"/>
          <p:nvPr/>
        </p:nvSpPr>
        <p:spPr>
          <a:xfrm>
            <a:off x="6803735" y="959491"/>
            <a:ext cx="396806" cy="261610"/>
          </a:xfrm>
          <a:prstGeom prst="rect">
            <a:avLst/>
          </a:prstGeom>
          <a:noFill/>
        </p:spPr>
        <p:txBody>
          <a:bodyPr wrap="square" rtlCol="0">
            <a:spAutoFit/>
          </a:bodyPr>
          <a:lstStyle/>
          <a:p>
            <a:r>
              <a:rPr lang="en-US" altLang="zh-CN" sz="1100" dirty="0" smtClean="0"/>
              <a:t>0.5</a:t>
            </a:r>
            <a:endParaRPr lang="zh-CN" altLang="en-US" sz="1100" dirty="0"/>
          </a:p>
        </p:txBody>
      </p:sp>
      <p:sp>
        <p:nvSpPr>
          <p:cNvPr id="139" name="TextBox 138"/>
          <p:cNvSpPr txBox="1"/>
          <p:nvPr/>
        </p:nvSpPr>
        <p:spPr>
          <a:xfrm>
            <a:off x="6489423" y="965497"/>
            <a:ext cx="396806" cy="261610"/>
          </a:xfrm>
          <a:prstGeom prst="rect">
            <a:avLst/>
          </a:prstGeom>
          <a:noFill/>
        </p:spPr>
        <p:txBody>
          <a:bodyPr wrap="square" rtlCol="0">
            <a:spAutoFit/>
          </a:bodyPr>
          <a:lstStyle/>
          <a:p>
            <a:r>
              <a:rPr lang="en-US" altLang="zh-CN" sz="1100" dirty="0" smtClean="0"/>
              <a:t>0.4</a:t>
            </a:r>
            <a:endParaRPr lang="zh-CN" altLang="en-US" sz="1100" dirty="0"/>
          </a:p>
        </p:txBody>
      </p:sp>
      <p:sp>
        <p:nvSpPr>
          <p:cNvPr id="140" name="TextBox 139"/>
          <p:cNvSpPr txBox="1"/>
          <p:nvPr/>
        </p:nvSpPr>
        <p:spPr>
          <a:xfrm>
            <a:off x="6165769" y="966105"/>
            <a:ext cx="396806" cy="261610"/>
          </a:xfrm>
          <a:prstGeom prst="rect">
            <a:avLst/>
          </a:prstGeom>
          <a:noFill/>
        </p:spPr>
        <p:txBody>
          <a:bodyPr wrap="square" rtlCol="0">
            <a:spAutoFit/>
          </a:bodyPr>
          <a:lstStyle/>
          <a:p>
            <a:r>
              <a:rPr lang="en-US" altLang="zh-CN" sz="1100" dirty="0" smtClean="0"/>
              <a:t>0.3</a:t>
            </a:r>
            <a:endParaRPr lang="zh-CN" altLang="en-US" sz="1100" dirty="0"/>
          </a:p>
        </p:txBody>
      </p:sp>
      <p:sp>
        <p:nvSpPr>
          <p:cNvPr id="141" name="TextBox 140"/>
          <p:cNvSpPr txBox="1"/>
          <p:nvPr/>
        </p:nvSpPr>
        <p:spPr>
          <a:xfrm>
            <a:off x="5854307" y="962983"/>
            <a:ext cx="396806" cy="261610"/>
          </a:xfrm>
          <a:prstGeom prst="rect">
            <a:avLst/>
          </a:prstGeom>
          <a:noFill/>
        </p:spPr>
        <p:txBody>
          <a:bodyPr wrap="square" rtlCol="0">
            <a:spAutoFit/>
          </a:bodyPr>
          <a:lstStyle/>
          <a:p>
            <a:r>
              <a:rPr lang="en-US" altLang="zh-CN" sz="1100" dirty="0" smtClean="0"/>
              <a:t>0.2</a:t>
            </a:r>
            <a:endParaRPr lang="zh-CN" altLang="en-US" sz="1100" dirty="0"/>
          </a:p>
        </p:txBody>
      </p:sp>
      <p:sp>
        <p:nvSpPr>
          <p:cNvPr id="142" name="TextBox 141"/>
          <p:cNvSpPr txBox="1"/>
          <p:nvPr/>
        </p:nvSpPr>
        <p:spPr>
          <a:xfrm>
            <a:off x="5579421" y="965497"/>
            <a:ext cx="396806" cy="261610"/>
          </a:xfrm>
          <a:prstGeom prst="rect">
            <a:avLst/>
          </a:prstGeom>
          <a:noFill/>
        </p:spPr>
        <p:txBody>
          <a:bodyPr wrap="square" rtlCol="0">
            <a:spAutoFit/>
          </a:bodyPr>
          <a:lstStyle/>
          <a:p>
            <a:r>
              <a:rPr lang="en-US" altLang="zh-CN" sz="1100" dirty="0" smtClean="0"/>
              <a:t>0.1</a:t>
            </a:r>
            <a:endParaRPr lang="zh-CN" altLang="en-US" sz="1100" dirty="0"/>
          </a:p>
        </p:txBody>
      </p:sp>
      <p:sp>
        <p:nvSpPr>
          <p:cNvPr id="151" name="TextBox 150"/>
          <p:cNvSpPr txBox="1"/>
          <p:nvPr/>
        </p:nvSpPr>
        <p:spPr>
          <a:xfrm>
            <a:off x="2591657" y="3352245"/>
            <a:ext cx="396806" cy="261610"/>
          </a:xfrm>
          <a:prstGeom prst="rect">
            <a:avLst/>
          </a:prstGeom>
          <a:noFill/>
        </p:spPr>
        <p:txBody>
          <a:bodyPr wrap="square" rtlCol="0">
            <a:spAutoFit/>
          </a:bodyPr>
          <a:lstStyle/>
          <a:p>
            <a:r>
              <a:rPr lang="en-US" altLang="zh-CN" sz="1100" dirty="0" smtClean="0"/>
              <a:t>0.5</a:t>
            </a:r>
            <a:endParaRPr lang="zh-CN" altLang="en-US" sz="1100" dirty="0"/>
          </a:p>
        </p:txBody>
      </p:sp>
      <p:sp>
        <p:nvSpPr>
          <p:cNvPr id="152" name="TextBox 151"/>
          <p:cNvSpPr txBox="1"/>
          <p:nvPr/>
        </p:nvSpPr>
        <p:spPr>
          <a:xfrm>
            <a:off x="2277345" y="3358251"/>
            <a:ext cx="396806" cy="261610"/>
          </a:xfrm>
          <a:prstGeom prst="rect">
            <a:avLst/>
          </a:prstGeom>
          <a:noFill/>
        </p:spPr>
        <p:txBody>
          <a:bodyPr wrap="square" rtlCol="0">
            <a:spAutoFit/>
          </a:bodyPr>
          <a:lstStyle/>
          <a:p>
            <a:r>
              <a:rPr lang="en-US" altLang="zh-CN" sz="1100" dirty="0" smtClean="0"/>
              <a:t>0.4</a:t>
            </a:r>
            <a:endParaRPr lang="zh-CN" altLang="en-US" sz="1100" dirty="0"/>
          </a:p>
        </p:txBody>
      </p:sp>
      <p:sp>
        <p:nvSpPr>
          <p:cNvPr id="153" name="TextBox 152"/>
          <p:cNvSpPr txBox="1"/>
          <p:nvPr/>
        </p:nvSpPr>
        <p:spPr>
          <a:xfrm>
            <a:off x="1953691" y="3358859"/>
            <a:ext cx="396806" cy="261610"/>
          </a:xfrm>
          <a:prstGeom prst="rect">
            <a:avLst/>
          </a:prstGeom>
          <a:noFill/>
        </p:spPr>
        <p:txBody>
          <a:bodyPr wrap="square" rtlCol="0">
            <a:spAutoFit/>
          </a:bodyPr>
          <a:lstStyle/>
          <a:p>
            <a:r>
              <a:rPr lang="en-US" altLang="zh-CN" sz="1100" dirty="0" smtClean="0"/>
              <a:t>0.3</a:t>
            </a:r>
            <a:endParaRPr lang="zh-CN" altLang="en-US" sz="1100" dirty="0"/>
          </a:p>
        </p:txBody>
      </p:sp>
      <p:sp>
        <p:nvSpPr>
          <p:cNvPr id="154" name="TextBox 153"/>
          <p:cNvSpPr txBox="1"/>
          <p:nvPr/>
        </p:nvSpPr>
        <p:spPr>
          <a:xfrm>
            <a:off x="1642229" y="3355737"/>
            <a:ext cx="396806" cy="261610"/>
          </a:xfrm>
          <a:prstGeom prst="rect">
            <a:avLst/>
          </a:prstGeom>
          <a:noFill/>
        </p:spPr>
        <p:txBody>
          <a:bodyPr wrap="square" rtlCol="0">
            <a:spAutoFit/>
          </a:bodyPr>
          <a:lstStyle/>
          <a:p>
            <a:r>
              <a:rPr lang="en-US" altLang="zh-CN" sz="1100" dirty="0" smtClean="0"/>
              <a:t>0.2</a:t>
            </a:r>
            <a:endParaRPr lang="zh-CN" altLang="en-US" sz="1100" dirty="0"/>
          </a:p>
        </p:txBody>
      </p:sp>
      <p:sp>
        <p:nvSpPr>
          <p:cNvPr id="155" name="TextBox 154"/>
          <p:cNvSpPr txBox="1"/>
          <p:nvPr/>
        </p:nvSpPr>
        <p:spPr>
          <a:xfrm>
            <a:off x="1367343" y="3358251"/>
            <a:ext cx="396806" cy="261610"/>
          </a:xfrm>
          <a:prstGeom prst="rect">
            <a:avLst/>
          </a:prstGeom>
          <a:noFill/>
        </p:spPr>
        <p:txBody>
          <a:bodyPr wrap="square" rtlCol="0">
            <a:spAutoFit/>
          </a:bodyPr>
          <a:lstStyle/>
          <a:p>
            <a:r>
              <a:rPr lang="en-US" altLang="zh-CN" sz="1100" dirty="0" smtClean="0"/>
              <a:t>0.1</a:t>
            </a:r>
            <a:endParaRPr lang="zh-CN" altLang="en-US" sz="1100" dirty="0"/>
          </a:p>
        </p:txBody>
      </p:sp>
      <p:sp>
        <p:nvSpPr>
          <p:cNvPr id="156" name="TextBox 155"/>
          <p:cNvSpPr txBox="1"/>
          <p:nvPr/>
        </p:nvSpPr>
        <p:spPr>
          <a:xfrm>
            <a:off x="7180991" y="3398836"/>
            <a:ext cx="396806" cy="261610"/>
          </a:xfrm>
          <a:prstGeom prst="rect">
            <a:avLst/>
          </a:prstGeom>
          <a:noFill/>
        </p:spPr>
        <p:txBody>
          <a:bodyPr wrap="square" rtlCol="0">
            <a:spAutoFit/>
          </a:bodyPr>
          <a:lstStyle/>
          <a:p>
            <a:r>
              <a:rPr lang="en-US" altLang="zh-CN" sz="1100" dirty="0" smtClean="0"/>
              <a:t>0.6</a:t>
            </a:r>
            <a:endParaRPr lang="zh-CN" altLang="en-US" sz="1100" dirty="0"/>
          </a:p>
        </p:txBody>
      </p:sp>
      <p:sp>
        <p:nvSpPr>
          <p:cNvPr id="157" name="TextBox 156"/>
          <p:cNvSpPr txBox="1"/>
          <p:nvPr/>
        </p:nvSpPr>
        <p:spPr>
          <a:xfrm>
            <a:off x="6845145" y="3398741"/>
            <a:ext cx="396806" cy="261610"/>
          </a:xfrm>
          <a:prstGeom prst="rect">
            <a:avLst/>
          </a:prstGeom>
          <a:noFill/>
        </p:spPr>
        <p:txBody>
          <a:bodyPr wrap="square" rtlCol="0">
            <a:spAutoFit/>
          </a:bodyPr>
          <a:lstStyle/>
          <a:p>
            <a:r>
              <a:rPr lang="en-US" altLang="zh-CN" sz="1100" dirty="0" smtClean="0"/>
              <a:t>0.5</a:t>
            </a:r>
            <a:endParaRPr lang="zh-CN" altLang="en-US" sz="1100" dirty="0"/>
          </a:p>
        </p:txBody>
      </p:sp>
      <p:sp>
        <p:nvSpPr>
          <p:cNvPr id="158" name="TextBox 157"/>
          <p:cNvSpPr txBox="1"/>
          <p:nvPr/>
        </p:nvSpPr>
        <p:spPr>
          <a:xfrm>
            <a:off x="6530833" y="3404747"/>
            <a:ext cx="396806" cy="261610"/>
          </a:xfrm>
          <a:prstGeom prst="rect">
            <a:avLst/>
          </a:prstGeom>
          <a:noFill/>
        </p:spPr>
        <p:txBody>
          <a:bodyPr wrap="square" rtlCol="0">
            <a:spAutoFit/>
          </a:bodyPr>
          <a:lstStyle/>
          <a:p>
            <a:r>
              <a:rPr lang="en-US" altLang="zh-CN" sz="1100" dirty="0" smtClean="0"/>
              <a:t>0.4</a:t>
            </a:r>
            <a:endParaRPr lang="zh-CN" altLang="en-US" sz="1100" dirty="0"/>
          </a:p>
        </p:txBody>
      </p:sp>
      <p:sp>
        <p:nvSpPr>
          <p:cNvPr id="159" name="TextBox 158"/>
          <p:cNvSpPr txBox="1"/>
          <p:nvPr/>
        </p:nvSpPr>
        <p:spPr>
          <a:xfrm>
            <a:off x="6207179" y="3405355"/>
            <a:ext cx="396806" cy="261610"/>
          </a:xfrm>
          <a:prstGeom prst="rect">
            <a:avLst/>
          </a:prstGeom>
          <a:noFill/>
        </p:spPr>
        <p:txBody>
          <a:bodyPr wrap="square" rtlCol="0">
            <a:spAutoFit/>
          </a:bodyPr>
          <a:lstStyle/>
          <a:p>
            <a:r>
              <a:rPr lang="en-US" altLang="zh-CN" sz="1100" dirty="0" smtClean="0"/>
              <a:t>0.3</a:t>
            </a:r>
            <a:endParaRPr lang="zh-CN" altLang="en-US" sz="1100" dirty="0"/>
          </a:p>
        </p:txBody>
      </p:sp>
      <p:sp>
        <p:nvSpPr>
          <p:cNvPr id="160" name="TextBox 159"/>
          <p:cNvSpPr txBox="1"/>
          <p:nvPr/>
        </p:nvSpPr>
        <p:spPr>
          <a:xfrm>
            <a:off x="5895717" y="3402233"/>
            <a:ext cx="396806" cy="261610"/>
          </a:xfrm>
          <a:prstGeom prst="rect">
            <a:avLst/>
          </a:prstGeom>
          <a:noFill/>
        </p:spPr>
        <p:txBody>
          <a:bodyPr wrap="square" rtlCol="0">
            <a:spAutoFit/>
          </a:bodyPr>
          <a:lstStyle/>
          <a:p>
            <a:r>
              <a:rPr lang="en-US" altLang="zh-CN" sz="1100" dirty="0" smtClean="0"/>
              <a:t>0.2</a:t>
            </a:r>
            <a:endParaRPr lang="zh-CN" altLang="en-US" sz="1100" dirty="0"/>
          </a:p>
        </p:txBody>
      </p:sp>
      <p:sp>
        <p:nvSpPr>
          <p:cNvPr id="161" name="TextBox 160"/>
          <p:cNvSpPr txBox="1"/>
          <p:nvPr/>
        </p:nvSpPr>
        <p:spPr>
          <a:xfrm>
            <a:off x="5620831" y="3404747"/>
            <a:ext cx="396806" cy="261610"/>
          </a:xfrm>
          <a:prstGeom prst="rect">
            <a:avLst/>
          </a:prstGeom>
          <a:noFill/>
        </p:spPr>
        <p:txBody>
          <a:bodyPr wrap="square" rtlCol="0">
            <a:spAutoFit/>
          </a:bodyPr>
          <a:lstStyle/>
          <a:p>
            <a:r>
              <a:rPr lang="en-US" altLang="zh-CN" sz="1100" dirty="0" smtClean="0"/>
              <a:t>0.1</a:t>
            </a:r>
            <a:endParaRPr lang="zh-CN" altLang="en-US" sz="1100" dirty="0"/>
          </a:p>
        </p:txBody>
      </p:sp>
      <p:cxnSp>
        <p:nvCxnSpPr>
          <p:cNvPr id="166" name="直接箭头连接符 165"/>
          <p:cNvCxnSpPr/>
          <p:nvPr/>
        </p:nvCxnSpPr>
        <p:spPr>
          <a:xfrm>
            <a:off x="5819460" y="4277205"/>
            <a:ext cx="2090511"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9" name="Line 25"/>
          <p:cNvSpPr>
            <a:spLocks noChangeShapeType="1"/>
          </p:cNvSpPr>
          <p:nvPr/>
        </p:nvSpPr>
        <p:spPr bwMode="gray">
          <a:xfrm>
            <a:off x="5331395" y="3874580"/>
            <a:ext cx="522912" cy="976059"/>
          </a:xfrm>
          <a:prstGeom prst="line">
            <a:avLst/>
          </a:prstGeom>
          <a:noFill/>
          <a:ln w="9525">
            <a:solidFill>
              <a:srgbClr val="FF000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70" name="Line 25"/>
          <p:cNvSpPr>
            <a:spLocks noChangeShapeType="1"/>
          </p:cNvSpPr>
          <p:nvPr/>
        </p:nvSpPr>
        <p:spPr bwMode="gray">
          <a:xfrm>
            <a:off x="5331395" y="3835210"/>
            <a:ext cx="446429" cy="441995"/>
          </a:xfrm>
          <a:prstGeom prst="line">
            <a:avLst/>
          </a:prstGeom>
          <a:noFill/>
          <a:ln w="9525">
            <a:solidFill>
              <a:srgbClr val="C0000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171" name="直接箭头连接符 170"/>
          <p:cNvCxnSpPr/>
          <p:nvPr/>
        </p:nvCxnSpPr>
        <p:spPr>
          <a:xfrm>
            <a:off x="5819460" y="4814063"/>
            <a:ext cx="2077176"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4" name="Line 25"/>
          <p:cNvSpPr>
            <a:spLocks noChangeShapeType="1"/>
          </p:cNvSpPr>
          <p:nvPr/>
        </p:nvSpPr>
        <p:spPr bwMode="gray">
          <a:xfrm>
            <a:off x="5279026" y="3892294"/>
            <a:ext cx="815094" cy="1382492"/>
          </a:xfrm>
          <a:prstGeom prst="line">
            <a:avLst/>
          </a:prstGeom>
          <a:noFill/>
          <a:ln w="9525">
            <a:solidFill>
              <a:srgbClr val="FFC00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175" name="直接箭头连接符 174"/>
          <p:cNvCxnSpPr/>
          <p:nvPr/>
        </p:nvCxnSpPr>
        <p:spPr>
          <a:xfrm>
            <a:off x="6100993" y="5266913"/>
            <a:ext cx="1855382" cy="0"/>
          </a:xfrm>
          <a:prstGeom prst="straightConnector1">
            <a:avLst/>
          </a:prstGeom>
          <a:ln w="158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77" name="Line 25"/>
          <p:cNvSpPr>
            <a:spLocks noChangeShapeType="1"/>
          </p:cNvSpPr>
          <p:nvPr/>
        </p:nvSpPr>
        <p:spPr bwMode="gray">
          <a:xfrm flipV="1">
            <a:off x="5312004" y="3938722"/>
            <a:ext cx="740706" cy="454860"/>
          </a:xfrm>
          <a:prstGeom prst="line">
            <a:avLst/>
          </a:prstGeom>
          <a:noFill/>
          <a:ln w="9525">
            <a:solidFill>
              <a:srgbClr val="FFFF0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178" name="直接箭头连接符 177"/>
          <p:cNvCxnSpPr/>
          <p:nvPr/>
        </p:nvCxnSpPr>
        <p:spPr>
          <a:xfrm>
            <a:off x="6052710" y="3951620"/>
            <a:ext cx="1855382" cy="0"/>
          </a:xfrm>
          <a:prstGeom prst="straightConnector1">
            <a:avLst/>
          </a:prstGeom>
          <a:ln w="15875">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79" name="Line 25"/>
          <p:cNvSpPr>
            <a:spLocks noChangeShapeType="1"/>
          </p:cNvSpPr>
          <p:nvPr/>
        </p:nvSpPr>
        <p:spPr bwMode="gray">
          <a:xfrm>
            <a:off x="5312004" y="4419681"/>
            <a:ext cx="1093578" cy="990349"/>
          </a:xfrm>
          <a:prstGeom prst="line">
            <a:avLst/>
          </a:prstGeom>
          <a:noFill/>
          <a:ln w="9525">
            <a:solidFill>
              <a:srgbClr val="92D05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180" name="直接箭头连接符 179"/>
          <p:cNvCxnSpPr/>
          <p:nvPr/>
        </p:nvCxnSpPr>
        <p:spPr>
          <a:xfrm>
            <a:off x="6405582" y="5422222"/>
            <a:ext cx="1516754" cy="0"/>
          </a:xfrm>
          <a:prstGeom prst="straightConnector1">
            <a:avLst/>
          </a:prstGeom>
          <a:ln w="158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82" name="Line 25"/>
          <p:cNvSpPr>
            <a:spLocks noChangeShapeType="1"/>
          </p:cNvSpPr>
          <p:nvPr/>
        </p:nvSpPr>
        <p:spPr bwMode="gray">
          <a:xfrm flipV="1">
            <a:off x="5305332" y="3804454"/>
            <a:ext cx="1382494" cy="1072120"/>
          </a:xfrm>
          <a:prstGeom prst="line">
            <a:avLst/>
          </a:prstGeom>
          <a:noFill/>
          <a:ln w="9525">
            <a:solidFill>
              <a:srgbClr val="00B05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183" name="直接箭头连接符 182"/>
          <p:cNvCxnSpPr/>
          <p:nvPr/>
        </p:nvCxnSpPr>
        <p:spPr>
          <a:xfrm>
            <a:off x="6657846" y="3780070"/>
            <a:ext cx="1252125" cy="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p:nvPr/>
        </p:nvCxnSpPr>
        <p:spPr>
          <a:xfrm>
            <a:off x="7139581" y="4471025"/>
            <a:ext cx="782755" cy="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p:nvPr/>
        </p:nvCxnSpPr>
        <p:spPr>
          <a:xfrm>
            <a:off x="7548579" y="5013176"/>
            <a:ext cx="373584" cy="0"/>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94" name="Line 25"/>
          <p:cNvSpPr>
            <a:spLocks noChangeShapeType="1"/>
          </p:cNvSpPr>
          <p:nvPr/>
        </p:nvSpPr>
        <p:spPr bwMode="gray">
          <a:xfrm flipV="1">
            <a:off x="5297358" y="4471026"/>
            <a:ext cx="1842223" cy="888394"/>
          </a:xfrm>
          <a:prstGeom prst="line">
            <a:avLst/>
          </a:prstGeom>
          <a:noFill/>
          <a:ln w="9525">
            <a:solidFill>
              <a:srgbClr val="00B0F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5" name="Line 25"/>
          <p:cNvSpPr>
            <a:spLocks noChangeShapeType="1"/>
          </p:cNvSpPr>
          <p:nvPr/>
        </p:nvSpPr>
        <p:spPr bwMode="gray">
          <a:xfrm flipV="1">
            <a:off x="5331395" y="5013176"/>
            <a:ext cx="2216581" cy="368260"/>
          </a:xfrm>
          <a:prstGeom prst="line">
            <a:avLst/>
          </a:prstGeom>
          <a:noFill/>
          <a:ln w="9525">
            <a:solidFill>
              <a:srgbClr val="00206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6" name="Line 25"/>
          <p:cNvSpPr>
            <a:spLocks noChangeShapeType="1"/>
          </p:cNvSpPr>
          <p:nvPr/>
        </p:nvSpPr>
        <p:spPr bwMode="gray">
          <a:xfrm>
            <a:off x="1144128" y="3829824"/>
            <a:ext cx="446429" cy="441995"/>
          </a:xfrm>
          <a:prstGeom prst="line">
            <a:avLst/>
          </a:prstGeom>
          <a:noFill/>
          <a:ln w="9525">
            <a:solidFill>
              <a:srgbClr val="C0000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7" name="Line 25"/>
          <p:cNvSpPr>
            <a:spLocks noChangeShapeType="1"/>
          </p:cNvSpPr>
          <p:nvPr/>
        </p:nvSpPr>
        <p:spPr bwMode="gray">
          <a:xfrm>
            <a:off x="1590557" y="4271819"/>
            <a:ext cx="1083594" cy="3200"/>
          </a:xfrm>
          <a:prstGeom prst="line">
            <a:avLst/>
          </a:prstGeom>
          <a:noFill/>
          <a:ln w="9525">
            <a:solidFill>
              <a:srgbClr val="C0000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198" name="直接箭头连接符 197"/>
          <p:cNvCxnSpPr/>
          <p:nvPr/>
        </p:nvCxnSpPr>
        <p:spPr>
          <a:xfrm flipV="1">
            <a:off x="2793679" y="4268922"/>
            <a:ext cx="718055" cy="1"/>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1" name="Line 25"/>
          <p:cNvSpPr>
            <a:spLocks noChangeShapeType="1"/>
          </p:cNvSpPr>
          <p:nvPr/>
        </p:nvSpPr>
        <p:spPr bwMode="gray">
          <a:xfrm>
            <a:off x="1193002" y="3884421"/>
            <a:ext cx="647630" cy="1390365"/>
          </a:xfrm>
          <a:prstGeom prst="line">
            <a:avLst/>
          </a:prstGeom>
          <a:noFill/>
          <a:ln w="9525">
            <a:solidFill>
              <a:srgbClr val="FFC00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2" name="Line 25"/>
          <p:cNvSpPr>
            <a:spLocks noChangeShapeType="1"/>
          </p:cNvSpPr>
          <p:nvPr/>
        </p:nvSpPr>
        <p:spPr bwMode="gray">
          <a:xfrm>
            <a:off x="1944470" y="5274787"/>
            <a:ext cx="213385" cy="0"/>
          </a:xfrm>
          <a:prstGeom prst="line">
            <a:avLst/>
          </a:prstGeom>
          <a:noFill/>
          <a:ln w="9525">
            <a:solidFill>
              <a:srgbClr val="FFC00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203" name="直接箭头连接符 202"/>
          <p:cNvCxnSpPr/>
          <p:nvPr/>
        </p:nvCxnSpPr>
        <p:spPr>
          <a:xfrm>
            <a:off x="2282904" y="5311363"/>
            <a:ext cx="1216638" cy="0"/>
          </a:xfrm>
          <a:prstGeom prst="straightConnector1">
            <a:avLst/>
          </a:prstGeom>
          <a:ln w="158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06" name="直接箭头连接符 205"/>
          <p:cNvCxnSpPr/>
          <p:nvPr/>
        </p:nvCxnSpPr>
        <p:spPr>
          <a:xfrm flipV="1">
            <a:off x="3120839" y="4722047"/>
            <a:ext cx="427471" cy="1"/>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1" name="Line 25"/>
          <p:cNvSpPr>
            <a:spLocks noChangeShapeType="1"/>
          </p:cNvSpPr>
          <p:nvPr/>
        </p:nvSpPr>
        <p:spPr bwMode="gray">
          <a:xfrm>
            <a:off x="1193001" y="3889877"/>
            <a:ext cx="372284" cy="830514"/>
          </a:xfrm>
          <a:prstGeom prst="line">
            <a:avLst/>
          </a:prstGeom>
          <a:noFill/>
          <a:ln w="9525">
            <a:solidFill>
              <a:srgbClr val="FF000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2" name="Line 25"/>
          <p:cNvSpPr>
            <a:spLocks noChangeShapeType="1"/>
          </p:cNvSpPr>
          <p:nvPr/>
        </p:nvSpPr>
        <p:spPr bwMode="gray">
          <a:xfrm>
            <a:off x="1635633" y="4714598"/>
            <a:ext cx="1388355" cy="5793"/>
          </a:xfrm>
          <a:prstGeom prst="line">
            <a:avLst/>
          </a:prstGeom>
          <a:noFill/>
          <a:ln w="9525">
            <a:solidFill>
              <a:srgbClr val="FF000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3" name="Line 25"/>
          <p:cNvSpPr>
            <a:spLocks noChangeShapeType="1"/>
          </p:cNvSpPr>
          <p:nvPr/>
        </p:nvSpPr>
        <p:spPr bwMode="gray">
          <a:xfrm flipV="1">
            <a:off x="1235519" y="3951619"/>
            <a:ext cx="528169" cy="387661"/>
          </a:xfrm>
          <a:prstGeom prst="line">
            <a:avLst/>
          </a:prstGeom>
          <a:noFill/>
          <a:ln w="9525">
            <a:solidFill>
              <a:srgbClr val="FFFF0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214" name="直接箭头连接符 213"/>
          <p:cNvCxnSpPr/>
          <p:nvPr/>
        </p:nvCxnSpPr>
        <p:spPr>
          <a:xfrm>
            <a:off x="2524276" y="3938722"/>
            <a:ext cx="987458" cy="0"/>
          </a:xfrm>
          <a:prstGeom prst="straightConnector1">
            <a:avLst/>
          </a:prstGeom>
          <a:ln w="15875">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16" name="Line 25"/>
          <p:cNvSpPr>
            <a:spLocks noChangeShapeType="1"/>
          </p:cNvSpPr>
          <p:nvPr/>
        </p:nvSpPr>
        <p:spPr bwMode="gray">
          <a:xfrm flipV="1">
            <a:off x="1833777" y="3951620"/>
            <a:ext cx="557810" cy="12266"/>
          </a:xfrm>
          <a:prstGeom prst="line">
            <a:avLst/>
          </a:prstGeom>
          <a:noFill/>
          <a:ln w="9525">
            <a:solidFill>
              <a:srgbClr val="FFFF0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17" name="Line 25"/>
          <p:cNvSpPr>
            <a:spLocks noChangeShapeType="1"/>
          </p:cNvSpPr>
          <p:nvPr/>
        </p:nvSpPr>
        <p:spPr bwMode="gray">
          <a:xfrm>
            <a:off x="1173318" y="4385638"/>
            <a:ext cx="939364" cy="1146702"/>
          </a:xfrm>
          <a:prstGeom prst="line">
            <a:avLst/>
          </a:prstGeom>
          <a:noFill/>
          <a:ln w="9525">
            <a:solidFill>
              <a:srgbClr val="92D05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218" name="直接箭头连接符 217"/>
          <p:cNvCxnSpPr/>
          <p:nvPr/>
        </p:nvCxnSpPr>
        <p:spPr>
          <a:xfrm>
            <a:off x="2248967" y="5523026"/>
            <a:ext cx="1250575" cy="0"/>
          </a:xfrm>
          <a:prstGeom prst="straightConnector1">
            <a:avLst/>
          </a:prstGeom>
          <a:ln w="158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20" name="Line 25"/>
          <p:cNvSpPr>
            <a:spLocks noChangeShapeType="1"/>
          </p:cNvSpPr>
          <p:nvPr/>
        </p:nvSpPr>
        <p:spPr bwMode="gray">
          <a:xfrm flipV="1">
            <a:off x="1173318" y="3762232"/>
            <a:ext cx="1218269" cy="1072120"/>
          </a:xfrm>
          <a:prstGeom prst="line">
            <a:avLst/>
          </a:prstGeom>
          <a:noFill/>
          <a:ln w="9525">
            <a:solidFill>
              <a:srgbClr val="00B05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221" name="直接箭头连接符 220"/>
          <p:cNvCxnSpPr/>
          <p:nvPr/>
        </p:nvCxnSpPr>
        <p:spPr>
          <a:xfrm>
            <a:off x="2493148" y="3750140"/>
            <a:ext cx="1030778" cy="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23" name="Line 25"/>
          <p:cNvSpPr>
            <a:spLocks noChangeShapeType="1"/>
          </p:cNvSpPr>
          <p:nvPr/>
        </p:nvSpPr>
        <p:spPr bwMode="gray">
          <a:xfrm flipV="1">
            <a:off x="1181766" y="4419681"/>
            <a:ext cx="1599721" cy="983505"/>
          </a:xfrm>
          <a:prstGeom prst="line">
            <a:avLst/>
          </a:prstGeom>
          <a:noFill/>
          <a:ln w="9525">
            <a:solidFill>
              <a:srgbClr val="00B0F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224" name="直接箭头连接符 223"/>
          <p:cNvCxnSpPr/>
          <p:nvPr/>
        </p:nvCxnSpPr>
        <p:spPr>
          <a:xfrm>
            <a:off x="2817273" y="4419681"/>
            <a:ext cx="682269" cy="0"/>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26" name="Line 25"/>
          <p:cNvSpPr>
            <a:spLocks noChangeShapeType="1"/>
          </p:cNvSpPr>
          <p:nvPr/>
        </p:nvSpPr>
        <p:spPr bwMode="gray">
          <a:xfrm flipV="1">
            <a:off x="1295056" y="4958989"/>
            <a:ext cx="1728933" cy="417134"/>
          </a:xfrm>
          <a:prstGeom prst="line">
            <a:avLst/>
          </a:prstGeom>
          <a:noFill/>
          <a:ln w="9525">
            <a:solidFill>
              <a:srgbClr val="00206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227" name="直接箭头连接符 226"/>
          <p:cNvCxnSpPr/>
          <p:nvPr/>
        </p:nvCxnSpPr>
        <p:spPr>
          <a:xfrm>
            <a:off x="3138988" y="4958989"/>
            <a:ext cx="373584" cy="0"/>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8" name="Line 25"/>
          <p:cNvSpPr>
            <a:spLocks noChangeShapeType="1"/>
          </p:cNvSpPr>
          <p:nvPr/>
        </p:nvSpPr>
        <p:spPr bwMode="gray">
          <a:xfrm>
            <a:off x="5319099" y="1448228"/>
            <a:ext cx="446429" cy="441995"/>
          </a:xfrm>
          <a:prstGeom prst="line">
            <a:avLst/>
          </a:prstGeom>
          <a:noFill/>
          <a:ln w="9525">
            <a:solidFill>
              <a:srgbClr val="C0000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29" name="Line 25"/>
          <p:cNvSpPr>
            <a:spLocks noChangeShapeType="1"/>
          </p:cNvSpPr>
          <p:nvPr/>
        </p:nvSpPr>
        <p:spPr bwMode="gray">
          <a:xfrm>
            <a:off x="5750726" y="1879292"/>
            <a:ext cx="1587258" cy="11713"/>
          </a:xfrm>
          <a:prstGeom prst="line">
            <a:avLst/>
          </a:prstGeom>
          <a:noFill/>
          <a:ln w="9525">
            <a:solidFill>
              <a:srgbClr val="C0000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230" name="直接箭头连接符 229"/>
          <p:cNvCxnSpPr/>
          <p:nvPr/>
        </p:nvCxnSpPr>
        <p:spPr>
          <a:xfrm>
            <a:off x="7374560" y="1878813"/>
            <a:ext cx="558652" cy="1"/>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1" name="Line 25"/>
          <p:cNvSpPr>
            <a:spLocks noChangeShapeType="1"/>
          </p:cNvSpPr>
          <p:nvPr/>
        </p:nvSpPr>
        <p:spPr bwMode="gray">
          <a:xfrm>
            <a:off x="5310072" y="1424783"/>
            <a:ext cx="440653" cy="877099"/>
          </a:xfrm>
          <a:prstGeom prst="line">
            <a:avLst/>
          </a:prstGeom>
          <a:noFill/>
          <a:ln w="9525">
            <a:solidFill>
              <a:srgbClr val="FF000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2" name="Line 25"/>
          <p:cNvSpPr>
            <a:spLocks noChangeShapeType="1"/>
          </p:cNvSpPr>
          <p:nvPr/>
        </p:nvSpPr>
        <p:spPr bwMode="gray">
          <a:xfrm>
            <a:off x="5775604" y="2344143"/>
            <a:ext cx="1508304" cy="5793"/>
          </a:xfrm>
          <a:prstGeom prst="line">
            <a:avLst/>
          </a:prstGeom>
          <a:noFill/>
          <a:ln w="9525">
            <a:solidFill>
              <a:srgbClr val="FF000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233" name="直接箭头连接符 232"/>
          <p:cNvCxnSpPr/>
          <p:nvPr/>
        </p:nvCxnSpPr>
        <p:spPr>
          <a:xfrm>
            <a:off x="7379394" y="2349937"/>
            <a:ext cx="55303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7" name="Line 25"/>
          <p:cNvSpPr>
            <a:spLocks noChangeShapeType="1"/>
          </p:cNvSpPr>
          <p:nvPr/>
        </p:nvSpPr>
        <p:spPr bwMode="gray">
          <a:xfrm>
            <a:off x="5297358" y="1429158"/>
            <a:ext cx="796762" cy="1452216"/>
          </a:xfrm>
          <a:prstGeom prst="line">
            <a:avLst/>
          </a:prstGeom>
          <a:noFill/>
          <a:ln w="9525">
            <a:solidFill>
              <a:srgbClr val="FFC00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48" name="Line 25"/>
          <p:cNvSpPr>
            <a:spLocks noChangeShapeType="1"/>
          </p:cNvSpPr>
          <p:nvPr/>
        </p:nvSpPr>
        <p:spPr bwMode="gray">
          <a:xfrm flipV="1">
            <a:off x="6094120" y="2811529"/>
            <a:ext cx="1243864" cy="27109"/>
          </a:xfrm>
          <a:prstGeom prst="line">
            <a:avLst/>
          </a:prstGeom>
          <a:noFill/>
          <a:ln w="9525">
            <a:solidFill>
              <a:srgbClr val="FFC00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249" name="直接箭头连接符 248"/>
          <p:cNvCxnSpPr/>
          <p:nvPr/>
        </p:nvCxnSpPr>
        <p:spPr>
          <a:xfrm flipV="1">
            <a:off x="7397171" y="2812891"/>
            <a:ext cx="574070" cy="13555"/>
          </a:xfrm>
          <a:prstGeom prst="straightConnector1">
            <a:avLst/>
          </a:prstGeom>
          <a:ln w="158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51" name="Line 25"/>
          <p:cNvSpPr>
            <a:spLocks noChangeShapeType="1"/>
          </p:cNvSpPr>
          <p:nvPr/>
        </p:nvSpPr>
        <p:spPr bwMode="gray">
          <a:xfrm flipV="1">
            <a:off x="5290524" y="1556451"/>
            <a:ext cx="528169" cy="387661"/>
          </a:xfrm>
          <a:prstGeom prst="line">
            <a:avLst/>
          </a:prstGeom>
          <a:noFill/>
          <a:ln w="9525">
            <a:solidFill>
              <a:srgbClr val="FFFF0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2" name="Line 25"/>
          <p:cNvSpPr>
            <a:spLocks noChangeShapeType="1"/>
          </p:cNvSpPr>
          <p:nvPr/>
        </p:nvSpPr>
        <p:spPr bwMode="gray">
          <a:xfrm flipV="1">
            <a:off x="5858793" y="1511194"/>
            <a:ext cx="1479191" cy="21595"/>
          </a:xfrm>
          <a:prstGeom prst="line">
            <a:avLst/>
          </a:prstGeom>
          <a:noFill/>
          <a:ln w="9525">
            <a:solidFill>
              <a:srgbClr val="FFFF0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253" name="直接箭头连接符 252"/>
          <p:cNvCxnSpPr/>
          <p:nvPr/>
        </p:nvCxnSpPr>
        <p:spPr>
          <a:xfrm>
            <a:off x="7379394" y="1519875"/>
            <a:ext cx="581937" cy="3512"/>
          </a:xfrm>
          <a:prstGeom prst="straightConnector1">
            <a:avLst/>
          </a:prstGeom>
          <a:ln w="15875">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55" name="Line 25"/>
          <p:cNvSpPr>
            <a:spLocks noChangeShapeType="1"/>
          </p:cNvSpPr>
          <p:nvPr/>
        </p:nvSpPr>
        <p:spPr bwMode="gray">
          <a:xfrm>
            <a:off x="5299824" y="2002355"/>
            <a:ext cx="1064348" cy="1106157"/>
          </a:xfrm>
          <a:prstGeom prst="line">
            <a:avLst/>
          </a:prstGeom>
          <a:noFill/>
          <a:ln w="9525">
            <a:solidFill>
              <a:srgbClr val="92D05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6" name="Line 25"/>
          <p:cNvSpPr>
            <a:spLocks noChangeShapeType="1"/>
          </p:cNvSpPr>
          <p:nvPr/>
        </p:nvSpPr>
        <p:spPr bwMode="gray">
          <a:xfrm flipV="1">
            <a:off x="6363952" y="3047552"/>
            <a:ext cx="974031" cy="0"/>
          </a:xfrm>
          <a:prstGeom prst="line">
            <a:avLst/>
          </a:prstGeom>
          <a:noFill/>
          <a:ln w="9525">
            <a:solidFill>
              <a:srgbClr val="92D05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257" name="直接箭头连接符 256"/>
          <p:cNvCxnSpPr/>
          <p:nvPr/>
        </p:nvCxnSpPr>
        <p:spPr>
          <a:xfrm>
            <a:off x="7331527" y="3044576"/>
            <a:ext cx="649232" cy="0"/>
          </a:xfrm>
          <a:prstGeom prst="straightConnector1">
            <a:avLst/>
          </a:prstGeom>
          <a:ln w="158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59" name="Line 25"/>
          <p:cNvSpPr>
            <a:spLocks noChangeShapeType="1"/>
          </p:cNvSpPr>
          <p:nvPr/>
        </p:nvSpPr>
        <p:spPr bwMode="gray">
          <a:xfrm flipV="1">
            <a:off x="5324518" y="1334417"/>
            <a:ext cx="1333328" cy="1131135"/>
          </a:xfrm>
          <a:prstGeom prst="line">
            <a:avLst/>
          </a:prstGeom>
          <a:noFill/>
          <a:ln w="9525">
            <a:solidFill>
              <a:srgbClr val="00B05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60" name="Line 25"/>
          <p:cNvSpPr>
            <a:spLocks noChangeShapeType="1"/>
          </p:cNvSpPr>
          <p:nvPr/>
        </p:nvSpPr>
        <p:spPr bwMode="gray">
          <a:xfrm>
            <a:off x="6660155" y="1326530"/>
            <a:ext cx="677829" cy="8395"/>
          </a:xfrm>
          <a:prstGeom prst="line">
            <a:avLst/>
          </a:prstGeom>
          <a:noFill/>
          <a:ln w="9525">
            <a:solidFill>
              <a:srgbClr val="00B05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261" name="直接箭头连接符 260"/>
          <p:cNvCxnSpPr/>
          <p:nvPr/>
        </p:nvCxnSpPr>
        <p:spPr>
          <a:xfrm>
            <a:off x="7391553" y="1328576"/>
            <a:ext cx="505083" cy="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64" name="Line 25"/>
          <p:cNvSpPr>
            <a:spLocks noChangeShapeType="1"/>
          </p:cNvSpPr>
          <p:nvPr/>
        </p:nvSpPr>
        <p:spPr bwMode="gray">
          <a:xfrm flipV="1">
            <a:off x="5308966" y="2002354"/>
            <a:ext cx="1618673" cy="921627"/>
          </a:xfrm>
          <a:prstGeom prst="line">
            <a:avLst/>
          </a:prstGeom>
          <a:noFill/>
          <a:ln w="9525">
            <a:solidFill>
              <a:srgbClr val="00B0F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65" name="Line 25"/>
          <p:cNvSpPr>
            <a:spLocks noChangeShapeType="1"/>
          </p:cNvSpPr>
          <p:nvPr/>
        </p:nvSpPr>
        <p:spPr bwMode="gray">
          <a:xfrm>
            <a:off x="6899435" y="2015413"/>
            <a:ext cx="384473" cy="24859"/>
          </a:xfrm>
          <a:prstGeom prst="line">
            <a:avLst/>
          </a:prstGeom>
          <a:noFill/>
          <a:ln w="9525">
            <a:solidFill>
              <a:srgbClr val="00B0F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266" name="直接箭头连接符 265"/>
          <p:cNvCxnSpPr/>
          <p:nvPr/>
        </p:nvCxnSpPr>
        <p:spPr>
          <a:xfrm>
            <a:off x="7343071" y="2040272"/>
            <a:ext cx="579265" cy="1"/>
          </a:xfrm>
          <a:prstGeom prst="straightConnector1">
            <a:avLst/>
          </a:prstGeom>
          <a:ln w="158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68" name="Line 25"/>
          <p:cNvSpPr>
            <a:spLocks noChangeShapeType="1"/>
          </p:cNvSpPr>
          <p:nvPr/>
        </p:nvSpPr>
        <p:spPr bwMode="gray">
          <a:xfrm flipV="1">
            <a:off x="5362738" y="2555432"/>
            <a:ext cx="1968789" cy="375815"/>
          </a:xfrm>
          <a:prstGeom prst="line">
            <a:avLst/>
          </a:prstGeom>
          <a:noFill/>
          <a:ln w="9525">
            <a:solidFill>
              <a:srgbClr val="002060"/>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269" name="直接箭头连接符 268"/>
          <p:cNvCxnSpPr/>
          <p:nvPr/>
        </p:nvCxnSpPr>
        <p:spPr>
          <a:xfrm>
            <a:off x="7361787" y="2570566"/>
            <a:ext cx="594588" cy="0"/>
          </a:xfrm>
          <a:prstGeom prst="straightConnector1">
            <a:avLst/>
          </a:prstGeom>
          <a:ln w="158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71" name="矩形 270"/>
          <p:cNvSpPr/>
          <p:nvPr/>
        </p:nvSpPr>
        <p:spPr>
          <a:xfrm>
            <a:off x="4146187" y="1144464"/>
            <a:ext cx="591829" cy="307777"/>
          </a:xfrm>
          <a:prstGeom prst="rect">
            <a:avLst/>
          </a:prstGeom>
        </p:spPr>
        <p:txBody>
          <a:bodyPr wrap="none">
            <a:spAutoFit/>
          </a:bodyPr>
          <a:lstStyle/>
          <a:p>
            <a:r>
              <a:rPr lang="zh-CN" altLang="zh-CN" sz="1400" dirty="0" smtClean="0"/>
              <a:t>同步</a:t>
            </a:r>
            <a:r>
              <a:rPr lang="en-US" altLang="zh-CN" sz="1400" dirty="0" smtClean="0"/>
              <a:t>:</a:t>
            </a:r>
            <a:endParaRPr lang="zh-CN" altLang="en-US" sz="1400" dirty="0"/>
          </a:p>
        </p:txBody>
      </p:sp>
      <p:sp>
        <p:nvSpPr>
          <p:cNvPr id="272" name="矩形 271"/>
          <p:cNvSpPr/>
          <p:nvPr/>
        </p:nvSpPr>
        <p:spPr>
          <a:xfrm>
            <a:off x="104107" y="3115619"/>
            <a:ext cx="950901" cy="307777"/>
          </a:xfrm>
          <a:prstGeom prst="rect">
            <a:avLst/>
          </a:prstGeom>
        </p:spPr>
        <p:txBody>
          <a:bodyPr wrap="none">
            <a:spAutoFit/>
          </a:bodyPr>
          <a:lstStyle/>
          <a:p>
            <a:r>
              <a:rPr lang="zh-CN" altLang="en-US" sz="1400" dirty="0" smtClean="0"/>
              <a:t>传统异步</a:t>
            </a:r>
            <a:r>
              <a:rPr lang="en-US" altLang="zh-CN" sz="1400" dirty="0" smtClean="0"/>
              <a:t>:</a:t>
            </a:r>
            <a:endParaRPr lang="zh-CN" altLang="en-US" sz="1400" dirty="0"/>
          </a:p>
        </p:txBody>
      </p:sp>
      <p:sp>
        <p:nvSpPr>
          <p:cNvPr id="273" name="矩形 272"/>
          <p:cNvSpPr/>
          <p:nvPr/>
        </p:nvSpPr>
        <p:spPr>
          <a:xfrm>
            <a:off x="4311421" y="3259366"/>
            <a:ext cx="585994" cy="307777"/>
          </a:xfrm>
          <a:prstGeom prst="rect">
            <a:avLst/>
          </a:prstGeom>
        </p:spPr>
        <p:txBody>
          <a:bodyPr wrap="none">
            <a:spAutoFit/>
          </a:bodyPr>
          <a:lstStyle/>
          <a:p>
            <a:r>
              <a:rPr lang="en-US" altLang="zh-CN" sz="1400" dirty="0" smtClean="0"/>
              <a:t>DAIC:</a:t>
            </a:r>
            <a:endParaRPr lang="zh-CN" altLang="en-US" sz="1400" dirty="0"/>
          </a:p>
        </p:txBody>
      </p:sp>
    </p:spTree>
    <p:custDataLst>
      <p:tags r:id="rId1"/>
    </p:custDataLst>
    <p:extLst>
      <p:ext uri="{BB962C8B-B14F-4D97-AF65-F5344CB8AC3E}">
        <p14:creationId xmlns:p14="http://schemas.microsoft.com/office/powerpoint/2010/main" val="1377847340"/>
      </p:ext>
    </p:extLst>
  </p:cSld>
  <p:clrMapOvr>
    <a:masterClrMapping/>
  </p:clrMapOvr>
  <p:transition spd="slow" advTm="145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22" presetClass="entr" presetSubtype="8"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right)">
                                      <p:cBhvr>
                                        <p:cTn id="13" dur="500"/>
                                        <p:tgtEl>
                                          <p:spTgt spid="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horizontal)">
                                      <p:cBhvr>
                                        <p:cTn id="16" dur="500"/>
                                        <p:tgtEl>
                                          <p:spTgt spid="14"/>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horizontal)">
                                      <p:cBhvr>
                                        <p:cTn id="19" dur="500"/>
                                        <p:tgtEl>
                                          <p:spTgt spid="15"/>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randombar(horizontal)">
                                      <p:cBhvr>
                                        <p:cTn id="22" dur="500"/>
                                        <p:tgtEl>
                                          <p:spTgt spid="16"/>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randombar(horizontal)">
                                      <p:cBhvr>
                                        <p:cTn id="25" dur="500"/>
                                        <p:tgtEl>
                                          <p:spTgt spid="17"/>
                                        </p:tgtEl>
                                      </p:cBhvr>
                                    </p:animEffect>
                                  </p:childTnLst>
                                </p:cTn>
                              </p:par>
                              <p:par>
                                <p:cTn id="26" presetID="14" presetClass="entr" presetSubtype="1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randombar(horizontal)">
                                      <p:cBhvr>
                                        <p:cTn id="31" dur="500"/>
                                        <p:tgtEl>
                                          <p:spTgt spid="26"/>
                                        </p:tgtEl>
                                      </p:cBhvr>
                                    </p:animEffect>
                                  </p:childTnLst>
                                </p:cTn>
                              </p:par>
                              <p:par>
                                <p:cTn id="32" presetID="14" presetClass="entr" presetSubtype="10"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randombar(horizontal)">
                                      <p:cBhvr>
                                        <p:cTn id="34" dur="500"/>
                                        <p:tgtEl>
                                          <p:spTgt spid="33"/>
                                        </p:tgtEl>
                                      </p:cBhvr>
                                    </p:animEffect>
                                  </p:childTnLst>
                                </p:cTn>
                              </p:par>
                              <p:par>
                                <p:cTn id="35" presetID="14" presetClass="entr" presetSubtype="1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randombar(horizontal)">
                                      <p:cBhvr>
                                        <p:cTn id="37" dur="500"/>
                                        <p:tgtEl>
                                          <p:spTgt spid="34"/>
                                        </p:tgtEl>
                                      </p:cBhvr>
                                    </p:animEffect>
                                  </p:childTnLst>
                                </p:cTn>
                              </p:par>
                              <p:par>
                                <p:cTn id="38" presetID="14" presetClass="entr" presetSubtype="10" fill="hold"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randombar(horizontal)">
                                      <p:cBhvr>
                                        <p:cTn id="40" dur="500"/>
                                        <p:tgtEl>
                                          <p:spTgt spid="35"/>
                                        </p:tgtEl>
                                      </p:cBhvr>
                                    </p:animEffect>
                                  </p:childTnLst>
                                </p:cTn>
                              </p:par>
                              <p:par>
                                <p:cTn id="41" presetID="14" presetClass="entr" presetSubtype="1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randombar(horizontal)">
                                      <p:cBhvr>
                                        <p:cTn id="43" dur="500"/>
                                        <p:tgtEl>
                                          <p:spTgt spid="37"/>
                                        </p:tgtEl>
                                      </p:cBhvr>
                                    </p:animEffect>
                                  </p:childTnLst>
                                </p:cTn>
                              </p:par>
                              <p:par>
                                <p:cTn id="44" presetID="14" presetClass="entr" presetSubtype="10" fill="hold"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randombar(horizontal)">
                                      <p:cBhvr>
                                        <p:cTn id="46" dur="500"/>
                                        <p:tgtEl>
                                          <p:spTgt spid="42"/>
                                        </p:tgtEl>
                                      </p:cBhvr>
                                    </p:animEffect>
                                  </p:childTnLst>
                                </p:cTn>
                              </p:par>
                              <p:par>
                                <p:cTn id="47" presetID="14" presetClass="entr" presetSubtype="10" fill="hold" nodeType="withEffect">
                                  <p:stCondLst>
                                    <p:cond delay="0"/>
                                  </p:stCondLst>
                                  <p:childTnLst>
                                    <p:set>
                                      <p:cBhvr>
                                        <p:cTn id="48" dur="1" fill="hold">
                                          <p:stCondLst>
                                            <p:cond delay="0"/>
                                          </p:stCondLst>
                                        </p:cTn>
                                        <p:tgtEl>
                                          <p:spTgt spid="67"/>
                                        </p:tgtEl>
                                        <p:attrNameLst>
                                          <p:attrName>style.visibility</p:attrName>
                                        </p:attrNameLst>
                                      </p:cBhvr>
                                      <p:to>
                                        <p:strVal val="visible"/>
                                      </p:to>
                                    </p:set>
                                    <p:animEffect transition="in" filter="randombar(horizontal)">
                                      <p:cBhvr>
                                        <p:cTn id="49" dur="500"/>
                                        <p:tgtEl>
                                          <p:spTgt spid="67"/>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111"/>
                                        </p:tgtEl>
                                        <p:attrNameLst>
                                          <p:attrName>style.visibility</p:attrName>
                                        </p:attrNameLst>
                                      </p:cBhvr>
                                      <p:to>
                                        <p:strVal val="visible"/>
                                      </p:to>
                                    </p:set>
                                    <p:animEffect transition="in" filter="randombar(horizontal)">
                                      <p:cBhvr>
                                        <p:cTn id="52" dur="500"/>
                                        <p:tgtEl>
                                          <p:spTgt spid="111"/>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112"/>
                                        </p:tgtEl>
                                        <p:attrNameLst>
                                          <p:attrName>style.visibility</p:attrName>
                                        </p:attrNameLst>
                                      </p:cBhvr>
                                      <p:to>
                                        <p:strVal val="visible"/>
                                      </p:to>
                                    </p:set>
                                    <p:animEffect transition="in" filter="randombar(horizontal)">
                                      <p:cBhvr>
                                        <p:cTn id="55" dur="500"/>
                                        <p:tgtEl>
                                          <p:spTgt spid="112"/>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113"/>
                                        </p:tgtEl>
                                        <p:attrNameLst>
                                          <p:attrName>style.visibility</p:attrName>
                                        </p:attrNameLst>
                                      </p:cBhvr>
                                      <p:to>
                                        <p:strVal val="visible"/>
                                      </p:to>
                                    </p:set>
                                    <p:animEffect transition="in" filter="randombar(horizontal)">
                                      <p:cBhvr>
                                        <p:cTn id="58" dur="500"/>
                                        <p:tgtEl>
                                          <p:spTgt spid="113"/>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115"/>
                                        </p:tgtEl>
                                        <p:attrNameLst>
                                          <p:attrName>style.visibility</p:attrName>
                                        </p:attrNameLst>
                                      </p:cBhvr>
                                      <p:to>
                                        <p:strVal val="visible"/>
                                      </p:to>
                                    </p:set>
                                    <p:animEffect transition="in" filter="randombar(horizontal)">
                                      <p:cBhvr>
                                        <p:cTn id="61" dur="500"/>
                                        <p:tgtEl>
                                          <p:spTgt spid="115"/>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116"/>
                                        </p:tgtEl>
                                        <p:attrNameLst>
                                          <p:attrName>style.visibility</p:attrName>
                                        </p:attrNameLst>
                                      </p:cBhvr>
                                      <p:to>
                                        <p:strVal val="visible"/>
                                      </p:to>
                                    </p:set>
                                    <p:animEffect transition="in" filter="randombar(horizontal)">
                                      <p:cBhvr>
                                        <p:cTn id="64" dur="500"/>
                                        <p:tgtEl>
                                          <p:spTgt spid="116"/>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117"/>
                                        </p:tgtEl>
                                        <p:attrNameLst>
                                          <p:attrName>style.visibility</p:attrName>
                                        </p:attrNameLst>
                                      </p:cBhvr>
                                      <p:to>
                                        <p:strVal val="visible"/>
                                      </p:to>
                                    </p:set>
                                    <p:animEffect transition="in" filter="randombar(horizontal)">
                                      <p:cBhvr>
                                        <p:cTn id="67" dur="500"/>
                                        <p:tgtEl>
                                          <p:spTgt spid="117"/>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118"/>
                                        </p:tgtEl>
                                        <p:attrNameLst>
                                          <p:attrName>style.visibility</p:attrName>
                                        </p:attrNameLst>
                                      </p:cBhvr>
                                      <p:to>
                                        <p:strVal val="visible"/>
                                      </p:to>
                                    </p:set>
                                    <p:animEffect transition="in" filter="randombar(horizontal)">
                                      <p:cBhvr>
                                        <p:cTn id="70" dur="500"/>
                                        <p:tgtEl>
                                          <p:spTgt spid="118"/>
                                        </p:tgtEl>
                                      </p:cBhvr>
                                    </p:animEffect>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grpId="0" nodeType="click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randombar(horizontal)">
                                      <p:cBhvr>
                                        <p:cTn id="75" dur="500"/>
                                        <p:tgtEl>
                                          <p:spTgt spid="11"/>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69"/>
                                        </p:tgtEl>
                                        <p:attrNameLst>
                                          <p:attrName>style.visibility</p:attrName>
                                        </p:attrNameLst>
                                      </p:cBhvr>
                                      <p:to>
                                        <p:strVal val="visible"/>
                                      </p:to>
                                    </p:set>
                                    <p:animEffect transition="in" filter="randombar(horizontal)">
                                      <p:cBhvr>
                                        <p:cTn id="78" dur="500"/>
                                        <p:tgtEl>
                                          <p:spTgt spid="69"/>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70"/>
                                        </p:tgtEl>
                                        <p:attrNameLst>
                                          <p:attrName>style.visibility</p:attrName>
                                        </p:attrNameLst>
                                      </p:cBhvr>
                                      <p:to>
                                        <p:strVal val="visible"/>
                                      </p:to>
                                    </p:set>
                                    <p:animEffect transition="in" filter="randombar(horizontal)">
                                      <p:cBhvr>
                                        <p:cTn id="81" dur="500"/>
                                        <p:tgtEl>
                                          <p:spTgt spid="70"/>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71"/>
                                        </p:tgtEl>
                                        <p:attrNameLst>
                                          <p:attrName>style.visibility</p:attrName>
                                        </p:attrNameLst>
                                      </p:cBhvr>
                                      <p:to>
                                        <p:strVal val="visible"/>
                                      </p:to>
                                    </p:set>
                                    <p:animEffect transition="in" filter="randombar(horizontal)">
                                      <p:cBhvr>
                                        <p:cTn id="84" dur="500"/>
                                        <p:tgtEl>
                                          <p:spTgt spid="71"/>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72"/>
                                        </p:tgtEl>
                                        <p:attrNameLst>
                                          <p:attrName>style.visibility</p:attrName>
                                        </p:attrNameLst>
                                      </p:cBhvr>
                                      <p:to>
                                        <p:strVal val="visible"/>
                                      </p:to>
                                    </p:set>
                                    <p:animEffect transition="in" filter="randombar(horizontal)">
                                      <p:cBhvr>
                                        <p:cTn id="87" dur="500"/>
                                        <p:tgtEl>
                                          <p:spTgt spid="72"/>
                                        </p:tgtEl>
                                      </p:cBhvr>
                                    </p:animEffect>
                                  </p:childTnLst>
                                </p:cTn>
                              </p:par>
                              <p:par>
                                <p:cTn id="88" presetID="14" presetClass="entr" presetSubtype="10" fill="hold" nodeType="withEffect">
                                  <p:stCondLst>
                                    <p:cond delay="0"/>
                                  </p:stCondLst>
                                  <p:childTnLst>
                                    <p:set>
                                      <p:cBhvr>
                                        <p:cTn id="89" dur="1" fill="hold">
                                          <p:stCondLst>
                                            <p:cond delay="0"/>
                                          </p:stCondLst>
                                        </p:cTn>
                                        <p:tgtEl>
                                          <p:spTgt spid="74"/>
                                        </p:tgtEl>
                                        <p:attrNameLst>
                                          <p:attrName>style.visibility</p:attrName>
                                        </p:attrNameLst>
                                      </p:cBhvr>
                                      <p:to>
                                        <p:strVal val="visible"/>
                                      </p:to>
                                    </p:set>
                                    <p:animEffect transition="in" filter="randombar(horizontal)">
                                      <p:cBhvr>
                                        <p:cTn id="90" dur="500"/>
                                        <p:tgtEl>
                                          <p:spTgt spid="74"/>
                                        </p:tgtEl>
                                      </p:cBhvr>
                                    </p:animEffect>
                                  </p:childTnLst>
                                </p:cTn>
                              </p:par>
                              <p:par>
                                <p:cTn id="91" presetID="14" presetClass="entr" presetSubtype="10" fill="hold" grpId="0" nodeType="withEffect">
                                  <p:stCondLst>
                                    <p:cond delay="0"/>
                                  </p:stCondLst>
                                  <p:childTnLst>
                                    <p:set>
                                      <p:cBhvr>
                                        <p:cTn id="92" dur="1" fill="hold">
                                          <p:stCondLst>
                                            <p:cond delay="0"/>
                                          </p:stCondLst>
                                        </p:cTn>
                                        <p:tgtEl>
                                          <p:spTgt spid="75"/>
                                        </p:tgtEl>
                                        <p:attrNameLst>
                                          <p:attrName>style.visibility</p:attrName>
                                        </p:attrNameLst>
                                      </p:cBhvr>
                                      <p:to>
                                        <p:strVal val="visible"/>
                                      </p:to>
                                    </p:set>
                                    <p:animEffect transition="in" filter="randombar(horizontal)">
                                      <p:cBhvr>
                                        <p:cTn id="93" dur="500"/>
                                        <p:tgtEl>
                                          <p:spTgt spid="75"/>
                                        </p:tgtEl>
                                      </p:cBhvr>
                                    </p:animEffect>
                                  </p:childTnLst>
                                </p:cTn>
                              </p:par>
                              <p:par>
                                <p:cTn id="94" presetID="14" presetClass="entr" presetSubtype="10" fill="hold" grpId="0" nodeType="withEffect">
                                  <p:stCondLst>
                                    <p:cond delay="0"/>
                                  </p:stCondLst>
                                  <p:childTnLst>
                                    <p:set>
                                      <p:cBhvr>
                                        <p:cTn id="95" dur="1" fill="hold">
                                          <p:stCondLst>
                                            <p:cond delay="0"/>
                                          </p:stCondLst>
                                        </p:cTn>
                                        <p:tgtEl>
                                          <p:spTgt spid="76"/>
                                        </p:tgtEl>
                                        <p:attrNameLst>
                                          <p:attrName>style.visibility</p:attrName>
                                        </p:attrNameLst>
                                      </p:cBhvr>
                                      <p:to>
                                        <p:strVal val="visible"/>
                                      </p:to>
                                    </p:set>
                                    <p:animEffect transition="in" filter="randombar(horizontal)">
                                      <p:cBhvr>
                                        <p:cTn id="96" dur="500"/>
                                        <p:tgtEl>
                                          <p:spTgt spid="76"/>
                                        </p:tgtEl>
                                      </p:cBhvr>
                                    </p:animEffect>
                                  </p:childTnLst>
                                </p:cTn>
                              </p:par>
                              <p:par>
                                <p:cTn id="97" presetID="14" presetClass="entr" presetSubtype="10" fill="hold" grpId="0" nodeType="withEffect">
                                  <p:stCondLst>
                                    <p:cond delay="0"/>
                                  </p:stCondLst>
                                  <p:childTnLst>
                                    <p:set>
                                      <p:cBhvr>
                                        <p:cTn id="98" dur="1" fill="hold">
                                          <p:stCondLst>
                                            <p:cond delay="0"/>
                                          </p:stCondLst>
                                        </p:cTn>
                                        <p:tgtEl>
                                          <p:spTgt spid="77"/>
                                        </p:tgtEl>
                                        <p:attrNameLst>
                                          <p:attrName>style.visibility</p:attrName>
                                        </p:attrNameLst>
                                      </p:cBhvr>
                                      <p:to>
                                        <p:strVal val="visible"/>
                                      </p:to>
                                    </p:set>
                                    <p:animEffect transition="in" filter="randombar(horizontal)">
                                      <p:cBhvr>
                                        <p:cTn id="99" dur="500"/>
                                        <p:tgtEl>
                                          <p:spTgt spid="77"/>
                                        </p:tgtEl>
                                      </p:cBhvr>
                                    </p:animEffect>
                                  </p:childTnLst>
                                </p:cTn>
                              </p:par>
                              <p:par>
                                <p:cTn id="100" presetID="14" presetClass="entr" presetSubtype="10" fill="hold" grpId="0" nodeType="withEffect">
                                  <p:stCondLst>
                                    <p:cond delay="0"/>
                                  </p:stCondLst>
                                  <p:childTnLst>
                                    <p:set>
                                      <p:cBhvr>
                                        <p:cTn id="101" dur="1" fill="hold">
                                          <p:stCondLst>
                                            <p:cond delay="0"/>
                                          </p:stCondLst>
                                        </p:cTn>
                                        <p:tgtEl>
                                          <p:spTgt spid="78"/>
                                        </p:tgtEl>
                                        <p:attrNameLst>
                                          <p:attrName>style.visibility</p:attrName>
                                        </p:attrNameLst>
                                      </p:cBhvr>
                                      <p:to>
                                        <p:strVal val="visible"/>
                                      </p:to>
                                    </p:set>
                                    <p:animEffect transition="in" filter="randombar(horizontal)">
                                      <p:cBhvr>
                                        <p:cTn id="102" dur="500"/>
                                        <p:tgtEl>
                                          <p:spTgt spid="78"/>
                                        </p:tgtEl>
                                      </p:cBhvr>
                                    </p:animEffect>
                                  </p:childTnLst>
                                </p:cTn>
                              </p:par>
                              <p:par>
                                <p:cTn id="103" presetID="14" presetClass="entr" presetSubtype="10" fill="hold" grpId="0" nodeType="withEffect">
                                  <p:stCondLst>
                                    <p:cond delay="0"/>
                                  </p:stCondLst>
                                  <p:childTnLst>
                                    <p:set>
                                      <p:cBhvr>
                                        <p:cTn id="104" dur="1" fill="hold">
                                          <p:stCondLst>
                                            <p:cond delay="0"/>
                                          </p:stCondLst>
                                        </p:cTn>
                                        <p:tgtEl>
                                          <p:spTgt spid="120"/>
                                        </p:tgtEl>
                                        <p:attrNameLst>
                                          <p:attrName>style.visibility</p:attrName>
                                        </p:attrNameLst>
                                      </p:cBhvr>
                                      <p:to>
                                        <p:strVal val="visible"/>
                                      </p:to>
                                    </p:set>
                                    <p:animEffect transition="in" filter="randombar(horizontal)">
                                      <p:cBhvr>
                                        <p:cTn id="105" dur="500"/>
                                        <p:tgtEl>
                                          <p:spTgt spid="120"/>
                                        </p:tgtEl>
                                      </p:cBhvr>
                                    </p:animEffect>
                                  </p:childTnLst>
                                </p:cTn>
                              </p:par>
                              <p:par>
                                <p:cTn id="106" presetID="14" presetClass="entr" presetSubtype="10" fill="hold" grpId="0" nodeType="withEffect">
                                  <p:stCondLst>
                                    <p:cond delay="0"/>
                                  </p:stCondLst>
                                  <p:childTnLst>
                                    <p:set>
                                      <p:cBhvr>
                                        <p:cTn id="107" dur="1" fill="hold">
                                          <p:stCondLst>
                                            <p:cond delay="0"/>
                                          </p:stCondLst>
                                        </p:cTn>
                                        <p:tgtEl>
                                          <p:spTgt spid="122"/>
                                        </p:tgtEl>
                                        <p:attrNameLst>
                                          <p:attrName>style.visibility</p:attrName>
                                        </p:attrNameLst>
                                      </p:cBhvr>
                                      <p:to>
                                        <p:strVal val="visible"/>
                                      </p:to>
                                    </p:set>
                                    <p:animEffect transition="in" filter="randombar(horizontal)">
                                      <p:cBhvr>
                                        <p:cTn id="108" dur="500"/>
                                        <p:tgtEl>
                                          <p:spTgt spid="122"/>
                                        </p:tgtEl>
                                      </p:cBhvr>
                                    </p:animEffect>
                                  </p:childTnLst>
                                </p:cTn>
                              </p:par>
                              <p:par>
                                <p:cTn id="109" presetID="14" presetClass="entr" presetSubtype="10" fill="hold" grpId="0" nodeType="withEffect">
                                  <p:stCondLst>
                                    <p:cond delay="0"/>
                                  </p:stCondLst>
                                  <p:childTnLst>
                                    <p:set>
                                      <p:cBhvr>
                                        <p:cTn id="110" dur="1" fill="hold">
                                          <p:stCondLst>
                                            <p:cond delay="0"/>
                                          </p:stCondLst>
                                        </p:cTn>
                                        <p:tgtEl>
                                          <p:spTgt spid="123"/>
                                        </p:tgtEl>
                                        <p:attrNameLst>
                                          <p:attrName>style.visibility</p:attrName>
                                        </p:attrNameLst>
                                      </p:cBhvr>
                                      <p:to>
                                        <p:strVal val="visible"/>
                                      </p:to>
                                    </p:set>
                                    <p:animEffect transition="in" filter="randombar(horizontal)">
                                      <p:cBhvr>
                                        <p:cTn id="111" dur="500"/>
                                        <p:tgtEl>
                                          <p:spTgt spid="123"/>
                                        </p:tgtEl>
                                      </p:cBhvr>
                                    </p:animEffect>
                                  </p:childTnLst>
                                </p:cTn>
                              </p:par>
                              <p:par>
                                <p:cTn id="112" presetID="14" presetClass="entr" presetSubtype="10" fill="hold" grpId="0" nodeType="withEffect">
                                  <p:stCondLst>
                                    <p:cond delay="0"/>
                                  </p:stCondLst>
                                  <p:childTnLst>
                                    <p:set>
                                      <p:cBhvr>
                                        <p:cTn id="113" dur="1" fill="hold">
                                          <p:stCondLst>
                                            <p:cond delay="0"/>
                                          </p:stCondLst>
                                        </p:cTn>
                                        <p:tgtEl>
                                          <p:spTgt spid="124"/>
                                        </p:tgtEl>
                                        <p:attrNameLst>
                                          <p:attrName>style.visibility</p:attrName>
                                        </p:attrNameLst>
                                      </p:cBhvr>
                                      <p:to>
                                        <p:strVal val="visible"/>
                                      </p:to>
                                    </p:set>
                                    <p:animEffect transition="in" filter="randombar(horizontal)">
                                      <p:cBhvr>
                                        <p:cTn id="114" dur="500"/>
                                        <p:tgtEl>
                                          <p:spTgt spid="124"/>
                                        </p:tgtEl>
                                      </p:cBhvr>
                                    </p:animEffect>
                                  </p:childTnLst>
                                </p:cTn>
                              </p:par>
                              <p:par>
                                <p:cTn id="115" presetID="14" presetClass="entr" presetSubtype="10" fill="hold" grpId="0" nodeType="withEffect">
                                  <p:stCondLst>
                                    <p:cond delay="0"/>
                                  </p:stCondLst>
                                  <p:childTnLst>
                                    <p:set>
                                      <p:cBhvr>
                                        <p:cTn id="116" dur="1" fill="hold">
                                          <p:stCondLst>
                                            <p:cond delay="0"/>
                                          </p:stCondLst>
                                        </p:cTn>
                                        <p:tgtEl>
                                          <p:spTgt spid="133"/>
                                        </p:tgtEl>
                                        <p:attrNameLst>
                                          <p:attrName>style.visibility</p:attrName>
                                        </p:attrNameLst>
                                      </p:cBhvr>
                                      <p:to>
                                        <p:strVal val="visible"/>
                                      </p:to>
                                    </p:set>
                                    <p:animEffect transition="in" filter="randombar(horizontal)">
                                      <p:cBhvr>
                                        <p:cTn id="117" dur="500"/>
                                        <p:tgtEl>
                                          <p:spTgt spid="133"/>
                                        </p:tgtEl>
                                      </p:cBhvr>
                                    </p:animEffect>
                                  </p:childTnLst>
                                </p:cTn>
                              </p:par>
                              <p:par>
                                <p:cTn id="118" presetID="14" presetClass="entr" presetSubtype="10" fill="hold" grpId="0" nodeType="withEffect">
                                  <p:stCondLst>
                                    <p:cond delay="0"/>
                                  </p:stCondLst>
                                  <p:childTnLst>
                                    <p:set>
                                      <p:cBhvr>
                                        <p:cTn id="119" dur="1" fill="hold">
                                          <p:stCondLst>
                                            <p:cond delay="0"/>
                                          </p:stCondLst>
                                        </p:cTn>
                                        <p:tgtEl>
                                          <p:spTgt spid="138"/>
                                        </p:tgtEl>
                                        <p:attrNameLst>
                                          <p:attrName>style.visibility</p:attrName>
                                        </p:attrNameLst>
                                      </p:cBhvr>
                                      <p:to>
                                        <p:strVal val="visible"/>
                                      </p:to>
                                    </p:set>
                                    <p:animEffect transition="in" filter="randombar(horizontal)">
                                      <p:cBhvr>
                                        <p:cTn id="120" dur="500"/>
                                        <p:tgtEl>
                                          <p:spTgt spid="138"/>
                                        </p:tgtEl>
                                      </p:cBhvr>
                                    </p:animEffect>
                                  </p:childTnLst>
                                </p:cTn>
                              </p:par>
                              <p:par>
                                <p:cTn id="121" presetID="14" presetClass="entr" presetSubtype="10" fill="hold" grpId="0" nodeType="withEffect">
                                  <p:stCondLst>
                                    <p:cond delay="0"/>
                                  </p:stCondLst>
                                  <p:childTnLst>
                                    <p:set>
                                      <p:cBhvr>
                                        <p:cTn id="122" dur="1" fill="hold">
                                          <p:stCondLst>
                                            <p:cond delay="0"/>
                                          </p:stCondLst>
                                        </p:cTn>
                                        <p:tgtEl>
                                          <p:spTgt spid="139"/>
                                        </p:tgtEl>
                                        <p:attrNameLst>
                                          <p:attrName>style.visibility</p:attrName>
                                        </p:attrNameLst>
                                      </p:cBhvr>
                                      <p:to>
                                        <p:strVal val="visible"/>
                                      </p:to>
                                    </p:set>
                                    <p:animEffect transition="in" filter="randombar(horizontal)">
                                      <p:cBhvr>
                                        <p:cTn id="123" dur="500"/>
                                        <p:tgtEl>
                                          <p:spTgt spid="139"/>
                                        </p:tgtEl>
                                      </p:cBhvr>
                                    </p:animEffect>
                                  </p:childTnLst>
                                </p:cTn>
                              </p:par>
                              <p:par>
                                <p:cTn id="124" presetID="14" presetClass="entr" presetSubtype="10" fill="hold" grpId="0" nodeType="withEffect">
                                  <p:stCondLst>
                                    <p:cond delay="0"/>
                                  </p:stCondLst>
                                  <p:childTnLst>
                                    <p:set>
                                      <p:cBhvr>
                                        <p:cTn id="125" dur="1" fill="hold">
                                          <p:stCondLst>
                                            <p:cond delay="0"/>
                                          </p:stCondLst>
                                        </p:cTn>
                                        <p:tgtEl>
                                          <p:spTgt spid="140"/>
                                        </p:tgtEl>
                                        <p:attrNameLst>
                                          <p:attrName>style.visibility</p:attrName>
                                        </p:attrNameLst>
                                      </p:cBhvr>
                                      <p:to>
                                        <p:strVal val="visible"/>
                                      </p:to>
                                    </p:set>
                                    <p:animEffect transition="in" filter="randombar(horizontal)">
                                      <p:cBhvr>
                                        <p:cTn id="126" dur="500"/>
                                        <p:tgtEl>
                                          <p:spTgt spid="140"/>
                                        </p:tgtEl>
                                      </p:cBhvr>
                                    </p:animEffect>
                                  </p:childTnLst>
                                </p:cTn>
                              </p:par>
                              <p:par>
                                <p:cTn id="127" presetID="14" presetClass="entr" presetSubtype="10" fill="hold" grpId="0" nodeType="withEffect">
                                  <p:stCondLst>
                                    <p:cond delay="0"/>
                                  </p:stCondLst>
                                  <p:childTnLst>
                                    <p:set>
                                      <p:cBhvr>
                                        <p:cTn id="128" dur="1" fill="hold">
                                          <p:stCondLst>
                                            <p:cond delay="0"/>
                                          </p:stCondLst>
                                        </p:cTn>
                                        <p:tgtEl>
                                          <p:spTgt spid="141"/>
                                        </p:tgtEl>
                                        <p:attrNameLst>
                                          <p:attrName>style.visibility</p:attrName>
                                        </p:attrNameLst>
                                      </p:cBhvr>
                                      <p:to>
                                        <p:strVal val="visible"/>
                                      </p:to>
                                    </p:set>
                                    <p:animEffect transition="in" filter="randombar(horizontal)">
                                      <p:cBhvr>
                                        <p:cTn id="129" dur="500"/>
                                        <p:tgtEl>
                                          <p:spTgt spid="141"/>
                                        </p:tgtEl>
                                      </p:cBhvr>
                                    </p:animEffect>
                                  </p:childTnLst>
                                </p:cTn>
                              </p:par>
                              <p:par>
                                <p:cTn id="130" presetID="14" presetClass="entr" presetSubtype="10" fill="hold" grpId="0" nodeType="withEffect">
                                  <p:stCondLst>
                                    <p:cond delay="0"/>
                                  </p:stCondLst>
                                  <p:childTnLst>
                                    <p:set>
                                      <p:cBhvr>
                                        <p:cTn id="131" dur="1" fill="hold">
                                          <p:stCondLst>
                                            <p:cond delay="0"/>
                                          </p:stCondLst>
                                        </p:cTn>
                                        <p:tgtEl>
                                          <p:spTgt spid="142"/>
                                        </p:tgtEl>
                                        <p:attrNameLst>
                                          <p:attrName>style.visibility</p:attrName>
                                        </p:attrNameLst>
                                      </p:cBhvr>
                                      <p:to>
                                        <p:strVal val="visible"/>
                                      </p:to>
                                    </p:set>
                                    <p:animEffect transition="in" filter="randombar(horizontal)">
                                      <p:cBhvr>
                                        <p:cTn id="132" dur="500"/>
                                        <p:tgtEl>
                                          <p:spTgt spid="142"/>
                                        </p:tgtEl>
                                      </p:cBhvr>
                                    </p:animEffect>
                                  </p:childTnLst>
                                </p:cTn>
                              </p:par>
                              <p:par>
                                <p:cTn id="133" presetID="14" presetClass="entr" presetSubtype="10" fill="hold" grpId="0" nodeType="withEffect">
                                  <p:stCondLst>
                                    <p:cond delay="0"/>
                                  </p:stCondLst>
                                  <p:childTnLst>
                                    <p:set>
                                      <p:cBhvr>
                                        <p:cTn id="134" dur="1" fill="hold">
                                          <p:stCondLst>
                                            <p:cond delay="0"/>
                                          </p:stCondLst>
                                        </p:cTn>
                                        <p:tgtEl>
                                          <p:spTgt spid="228"/>
                                        </p:tgtEl>
                                        <p:attrNameLst>
                                          <p:attrName>style.visibility</p:attrName>
                                        </p:attrNameLst>
                                      </p:cBhvr>
                                      <p:to>
                                        <p:strVal val="visible"/>
                                      </p:to>
                                    </p:set>
                                    <p:animEffect transition="in" filter="randombar(horizontal)">
                                      <p:cBhvr>
                                        <p:cTn id="135" dur="500"/>
                                        <p:tgtEl>
                                          <p:spTgt spid="228"/>
                                        </p:tgtEl>
                                      </p:cBhvr>
                                    </p:animEffect>
                                  </p:childTnLst>
                                </p:cTn>
                              </p:par>
                              <p:par>
                                <p:cTn id="136" presetID="14" presetClass="entr" presetSubtype="10" fill="hold" grpId="0" nodeType="withEffect">
                                  <p:stCondLst>
                                    <p:cond delay="0"/>
                                  </p:stCondLst>
                                  <p:childTnLst>
                                    <p:set>
                                      <p:cBhvr>
                                        <p:cTn id="137" dur="1" fill="hold">
                                          <p:stCondLst>
                                            <p:cond delay="0"/>
                                          </p:stCondLst>
                                        </p:cTn>
                                        <p:tgtEl>
                                          <p:spTgt spid="229"/>
                                        </p:tgtEl>
                                        <p:attrNameLst>
                                          <p:attrName>style.visibility</p:attrName>
                                        </p:attrNameLst>
                                      </p:cBhvr>
                                      <p:to>
                                        <p:strVal val="visible"/>
                                      </p:to>
                                    </p:set>
                                    <p:animEffect transition="in" filter="randombar(horizontal)">
                                      <p:cBhvr>
                                        <p:cTn id="138" dur="500"/>
                                        <p:tgtEl>
                                          <p:spTgt spid="229"/>
                                        </p:tgtEl>
                                      </p:cBhvr>
                                    </p:animEffect>
                                  </p:childTnLst>
                                </p:cTn>
                              </p:par>
                              <p:par>
                                <p:cTn id="139" presetID="14" presetClass="entr" presetSubtype="10" fill="hold" nodeType="withEffect">
                                  <p:stCondLst>
                                    <p:cond delay="0"/>
                                  </p:stCondLst>
                                  <p:childTnLst>
                                    <p:set>
                                      <p:cBhvr>
                                        <p:cTn id="140" dur="1" fill="hold">
                                          <p:stCondLst>
                                            <p:cond delay="0"/>
                                          </p:stCondLst>
                                        </p:cTn>
                                        <p:tgtEl>
                                          <p:spTgt spid="230"/>
                                        </p:tgtEl>
                                        <p:attrNameLst>
                                          <p:attrName>style.visibility</p:attrName>
                                        </p:attrNameLst>
                                      </p:cBhvr>
                                      <p:to>
                                        <p:strVal val="visible"/>
                                      </p:to>
                                    </p:set>
                                    <p:animEffect transition="in" filter="randombar(horizontal)">
                                      <p:cBhvr>
                                        <p:cTn id="141" dur="500"/>
                                        <p:tgtEl>
                                          <p:spTgt spid="230"/>
                                        </p:tgtEl>
                                      </p:cBhvr>
                                    </p:animEffect>
                                  </p:childTnLst>
                                </p:cTn>
                              </p:par>
                              <p:par>
                                <p:cTn id="142" presetID="14" presetClass="entr" presetSubtype="10" fill="hold" grpId="0" nodeType="withEffect">
                                  <p:stCondLst>
                                    <p:cond delay="0"/>
                                  </p:stCondLst>
                                  <p:childTnLst>
                                    <p:set>
                                      <p:cBhvr>
                                        <p:cTn id="143" dur="1" fill="hold">
                                          <p:stCondLst>
                                            <p:cond delay="0"/>
                                          </p:stCondLst>
                                        </p:cTn>
                                        <p:tgtEl>
                                          <p:spTgt spid="231"/>
                                        </p:tgtEl>
                                        <p:attrNameLst>
                                          <p:attrName>style.visibility</p:attrName>
                                        </p:attrNameLst>
                                      </p:cBhvr>
                                      <p:to>
                                        <p:strVal val="visible"/>
                                      </p:to>
                                    </p:set>
                                    <p:animEffect transition="in" filter="randombar(horizontal)">
                                      <p:cBhvr>
                                        <p:cTn id="144" dur="500"/>
                                        <p:tgtEl>
                                          <p:spTgt spid="231"/>
                                        </p:tgtEl>
                                      </p:cBhvr>
                                    </p:animEffect>
                                  </p:childTnLst>
                                </p:cTn>
                              </p:par>
                              <p:par>
                                <p:cTn id="145" presetID="14" presetClass="entr" presetSubtype="10" fill="hold" grpId="0" nodeType="withEffect">
                                  <p:stCondLst>
                                    <p:cond delay="0"/>
                                  </p:stCondLst>
                                  <p:childTnLst>
                                    <p:set>
                                      <p:cBhvr>
                                        <p:cTn id="146" dur="1" fill="hold">
                                          <p:stCondLst>
                                            <p:cond delay="0"/>
                                          </p:stCondLst>
                                        </p:cTn>
                                        <p:tgtEl>
                                          <p:spTgt spid="232"/>
                                        </p:tgtEl>
                                        <p:attrNameLst>
                                          <p:attrName>style.visibility</p:attrName>
                                        </p:attrNameLst>
                                      </p:cBhvr>
                                      <p:to>
                                        <p:strVal val="visible"/>
                                      </p:to>
                                    </p:set>
                                    <p:animEffect transition="in" filter="randombar(horizontal)">
                                      <p:cBhvr>
                                        <p:cTn id="147" dur="500"/>
                                        <p:tgtEl>
                                          <p:spTgt spid="232"/>
                                        </p:tgtEl>
                                      </p:cBhvr>
                                    </p:animEffect>
                                  </p:childTnLst>
                                </p:cTn>
                              </p:par>
                              <p:par>
                                <p:cTn id="148" presetID="14" presetClass="entr" presetSubtype="10" fill="hold" nodeType="withEffect">
                                  <p:stCondLst>
                                    <p:cond delay="0"/>
                                  </p:stCondLst>
                                  <p:childTnLst>
                                    <p:set>
                                      <p:cBhvr>
                                        <p:cTn id="149" dur="1" fill="hold">
                                          <p:stCondLst>
                                            <p:cond delay="0"/>
                                          </p:stCondLst>
                                        </p:cTn>
                                        <p:tgtEl>
                                          <p:spTgt spid="233"/>
                                        </p:tgtEl>
                                        <p:attrNameLst>
                                          <p:attrName>style.visibility</p:attrName>
                                        </p:attrNameLst>
                                      </p:cBhvr>
                                      <p:to>
                                        <p:strVal val="visible"/>
                                      </p:to>
                                    </p:set>
                                    <p:animEffect transition="in" filter="randombar(horizontal)">
                                      <p:cBhvr>
                                        <p:cTn id="150" dur="500"/>
                                        <p:tgtEl>
                                          <p:spTgt spid="233"/>
                                        </p:tgtEl>
                                      </p:cBhvr>
                                    </p:animEffect>
                                  </p:childTnLst>
                                </p:cTn>
                              </p:par>
                              <p:par>
                                <p:cTn id="151" presetID="14" presetClass="entr" presetSubtype="10" fill="hold" grpId="0" nodeType="withEffect">
                                  <p:stCondLst>
                                    <p:cond delay="0"/>
                                  </p:stCondLst>
                                  <p:childTnLst>
                                    <p:set>
                                      <p:cBhvr>
                                        <p:cTn id="152" dur="1" fill="hold">
                                          <p:stCondLst>
                                            <p:cond delay="0"/>
                                          </p:stCondLst>
                                        </p:cTn>
                                        <p:tgtEl>
                                          <p:spTgt spid="247"/>
                                        </p:tgtEl>
                                        <p:attrNameLst>
                                          <p:attrName>style.visibility</p:attrName>
                                        </p:attrNameLst>
                                      </p:cBhvr>
                                      <p:to>
                                        <p:strVal val="visible"/>
                                      </p:to>
                                    </p:set>
                                    <p:animEffect transition="in" filter="randombar(horizontal)">
                                      <p:cBhvr>
                                        <p:cTn id="153" dur="500"/>
                                        <p:tgtEl>
                                          <p:spTgt spid="247"/>
                                        </p:tgtEl>
                                      </p:cBhvr>
                                    </p:animEffect>
                                  </p:childTnLst>
                                </p:cTn>
                              </p:par>
                              <p:par>
                                <p:cTn id="154" presetID="14" presetClass="entr" presetSubtype="10" fill="hold" grpId="0" nodeType="withEffect">
                                  <p:stCondLst>
                                    <p:cond delay="0"/>
                                  </p:stCondLst>
                                  <p:childTnLst>
                                    <p:set>
                                      <p:cBhvr>
                                        <p:cTn id="155" dur="1" fill="hold">
                                          <p:stCondLst>
                                            <p:cond delay="0"/>
                                          </p:stCondLst>
                                        </p:cTn>
                                        <p:tgtEl>
                                          <p:spTgt spid="248"/>
                                        </p:tgtEl>
                                        <p:attrNameLst>
                                          <p:attrName>style.visibility</p:attrName>
                                        </p:attrNameLst>
                                      </p:cBhvr>
                                      <p:to>
                                        <p:strVal val="visible"/>
                                      </p:to>
                                    </p:set>
                                    <p:animEffect transition="in" filter="randombar(horizontal)">
                                      <p:cBhvr>
                                        <p:cTn id="156" dur="500"/>
                                        <p:tgtEl>
                                          <p:spTgt spid="248"/>
                                        </p:tgtEl>
                                      </p:cBhvr>
                                    </p:animEffect>
                                  </p:childTnLst>
                                </p:cTn>
                              </p:par>
                              <p:par>
                                <p:cTn id="157" presetID="14" presetClass="entr" presetSubtype="10" fill="hold" nodeType="withEffect">
                                  <p:stCondLst>
                                    <p:cond delay="0"/>
                                  </p:stCondLst>
                                  <p:childTnLst>
                                    <p:set>
                                      <p:cBhvr>
                                        <p:cTn id="158" dur="1" fill="hold">
                                          <p:stCondLst>
                                            <p:cond delay="0"/>
                                          </p:stCondLst>
                                        </p:cTn>
                                        <p:tgtEl>
                                          <p:spTgt spid="249"/>
                                        </p:tgtEl>
                                        <p:attrNameLst>
                                          <p:attrName>style.visibility</p:attrName>
                                        </p:attrNameLst>
                                      </p:cBhvr>
                                      <p:to>
                                        <p:strVal val="visible"/>
                                      </p:to>
                                    </p:set>
                                    <p:animEffect transition="in" filter="randombar(horizontal)">
                                      <p:cBhvr>
                                        <p:cTn id="159" dur="500"/>
                                        <p:tgtEl>
                                          <p:spTgt spid="249"/>
                                        </p:tgtEl>
                                      </p:cBhvr>
                                    </p:animEffect>
                                  </p:childTnLst>
                                </p:cTn>
                              </p:par>
                              <p:par>
                                <p:cTn id="160" presetID="14" presetClass="entr" presetSubtype="10" fill="hold" grpId="0" nodeType="withEffect">
                                  <p:stCondLst>
                                    <p:cond delay="0"/>
                                  </p:stCondLst>
                                  <p:childTnLst>
                                    <p:set>
                                      <p:cBhvr>
                                        <p:cTn id="161" dur="1" fill="hold">
                                          <p:stCondLst>
                                            <p:cond delay="0"/>
                                          </p:stCondLst>
                                        </p:cTn>
                                        <p:tgtEl>
                                          <p:spTgt spid="251"/>
                                        </p:tgtEl>
                                        <p:attrNameLst>
                                          <p:attrName>style.visibility</p:attrName>
                                        </p:attrNameLst>
                                      </p:cBhvr>
                                      <p:to>
                                        <p:strVal val="visible"/>
                                      </p:to>
                                    </p:set>
                                    <p:animEffect transition="in" filter="randombar(horizontal)">
                                      <p:cBhvr>
                                        <p:cTn id="162" dur="500"/>
                                        <p:tgtEl>
                                          <p:spTgt spid="251"/>
                                        </p:tgtEl>
                                      </p:cBhvr>
                                    </p:animEffect>
                                  </p:childTnLst>
                                </p:cTn>
                              </p:par>
                              <p:par>
                                <p:cTn id="163" presetID="14" presetClass="entr" presetSubtype="10" fill="hold" grpId="0" nodeType="withEffect">
                                  <p:stCondLst>
                                    <p:cond delay="0"/>
                                  </p:stCondLst>
                                  <p:childTnLst>
                                    <p:set>
                                      <p:cBhvr>
                                        <p:cTn id="164" dur="1" fill="hold">
                                          <p:stCondLst>
                                            <p:cond delay="0"/>
                                          </p:stCondLst>
                                        </p:cTn>
                                        <p:tgtEl>
                                          <p:spTgt spid="252"/>
                                        </p:tgtEl>
                                        <p:attrNameLst>
                                          <p:attrName>style.visibility</p:attrName>
                                        </p:attrNameLst>
                                      </p:cBhvr>
                                      <p:to>
                                        <p:strVal val="visible"/>
                                      </p:to>
                                    </p:set>
                                    <p:animEffect transition="in" filter="randombar(horizontal)">
                                      <p:cBhvr>
                                        <p:cTn id="165" dur="500"/>
                                        <p:tgtEl>
                                          <p:spTgt spid="252"/>
                                        </p:tgtEl>
                                      </p:cBhvr>
                                    </p:animEffect>
                                  </p:childTnLst>
                                </p:cTn>
                              </p:par>
                              <p:par>
                                <p:cTn id="166" presetID="14" presetClass="entr" presetSubtype="10" fill="hold" nodeType="withEffect">
                                  <p:stCondLst>
                                    <p:cond delay="0"/>
                                  </p:stCondLst>
                                  <p:childTnLst>
                                    <p:set>
                                      <p:cBhvr>
                                        <p:cTn id="167" dur="1" fill="hold">
                                          <p:stCondLst>
                                            <p:cond delay="0"/>
                                          </p:stCondLst>
                                        </p:cTn>
                                        <p:tgtEl>
                                          <p:spTgt spid="253"/>
                                        </p:tgtEl>
                                        <p:attrNameLst>
                                          <p:attrName>style.visibility</p:attrName>
                                        </p:attrNameLst>
                                      </p:cBhvr>
                                      <p:to>
                                        <p:strVal val="visible"/>
                                      </p:to>
                                    </p:set>
                                    <p:animEffect transition="in" filter="randombar(horizontal)">
                                      <p:cBhvr>
                                        <p:cTn id="168" dur="500"/>
                                        <p:tgtEl>
                                          <p:spTgt spid="253"/>
                                        </p:tgtEl>
                                      </p:cBhvr>
                                    </p:animEffect>
                                  </p:childTnLst>
                                </p:cTn>
                              </p:par>
                              <p:par>
                                <p:cTn id="169" presetID="14" presetClass="entr" presetSubtype="10" fill="hold" grpId="0" nodeType="withEffect">
                                  <p:stCondLst>
                                    <p:cond delay="0"/>
                                  </p:stCondLst>
                                  <p:childTnLst>
                                    <p:set>
                                      <p:cBhvr>
                                        <p:cTn id="170" dur="1" fill="hold">
                                          <p:stCondLst>
                                            <p:cond delay="0"/>
                                          </p:stCondLst>
                                        </p:cTn>
                                        <p:tgtEl>
                                          <p:spTgt spid="255"/>
                                        </p:tgtEl>
                                        <p:attrNameLst>
                                          <p:attrName>style.visibility</p:attrName>
                                        </p:attrNameLst>
                                      </p:cBhvr>
                                      <p:to>
                                        <p:strVal val="visible"/>
                                      </p:to>
                                    </p:set>
                                    <p:animEffect transition="in" filter="randombar(horizontal)">
                                      <p:cBhvr>
                                        <p:cTn id="171" dur="500"/>
                                        <p:tgtEl>
                                          <p:spTgt spid="255"/>
                                        </p:tgtEl>
                                      </p:cBhvr>
                                    </p:animEffect>
                                  </p:childTnLst>
                                </p:cTn>
                              </p:par>
                              <p:par>
                                <p:cTn id="172" presetID="14" presetClass="entr" presetSubtype="10" fill="hold" grpId="0" nodeType="withEffect">
                                  <p:stCondLst>
                                    <p:cond delay="0"/>
                                  </p:stCondLst>
                                  <p:childTnLst>
                                    <p:set>
                                      <p:cBhvr>
                                        <p:cTn id="173" dur="1" fill="hold">
                                          <p:stCondLst>
                                            <p:cond delay="0"/>
                                          </p:stCondLst>
                                        </p:cTn>
                                        <p:tgtEl>
                                          <p:spTgt spid="256"/>
                                        </p:tgtEl>
                                        <p:attrNameLst>
                                          <p:attrName>style.visibility</p:attrName>
                                        </p:attrNameLst>
                                      </p:cBhvr>
                                      <p:to>
                                        <p:strVal val="visible"/>
                                      </p:to>
                                    </p:set>
                                    <p:animEffect transition="in" filter="randombar(horizontal)">
                                      <p:cBhvr>
                                        <p:cTn id="174" dur="500"/>
                                        <p:tgtEl>
                                          <p:spTgt spid="256"/>
                                        </p:tgtEl>
                                      </p:cBhvr>
                                    </p:animEffect>
                                  </p:childTnLst>
                                </p:cTn>
                              </p:par>
                              <p:par>
                                <p:cTn id="175" presetID="14" presetClass="entr" presetSubtype="10" fill="hold" nodeType="withEffect">
                                  <p:stCondLst>
                                    <p:cond delay="0"/>
                                  </p:stCondLst>
                                  <p:childTnLst>
                                    <p:set>
                                      <p:cBhvr>
                                        <p:cTn id="176" dur="1" fill="hold">
                                          <p:stCondLst>
                                            <p:cond delay="0"/>
                                          </p:stCondLst>
                                        </p:cTn>
                                        <p:tgtEl>
                                          <p:spTgt spid="257"/>
                                        </p:tgtEl>
                                        <p:attrNameLst>
                                          <p:attrName>style.visibility</p:attrName>
                                        </p:attrNameLst>
                                      </p:cBhvr>
                                      <p:to>
                                        <p:strVal val="visible"/>
                                      </p:to>
                                    </p:set>
                                    <p:animEffect transition="in" filter="randombar(horizontal)">
                                      <p:cBhvr>
                                        <p:cTn id="177" dur="500"/>
                                        <p:tgtEl>
                                          <p:spTgt spid="257"/>
                                        </p:tgtEl>
                                      </p:cBhvr>
                                    </p:animEffect>
                                  </p:childTnLst>
                                </p:cTn>
                              </p:par>
                              <p:par>
                                <p:cTn id="178" presetID="14" presetClass="entr" presetSubtype="10" fill="hold" grpId="0" nodeType="withEffect">
                                  <p:stCondLst>
                                    <p:cond delay="0"/>
                                  </p:stCondLst>
                                  <p:childTnLst>
                                    <p:set>
                                      <p:cBhvr>
                                        <p:cTn id="179" dur="1" fill="hold">
                                          <p:stCondLst>
                                            <p:cond delay="0"/>
                                          </p:stCondLst>
                                        </p:cTn>
                                        <p:tgtEl>
                                          <p:spTgt spid="259"/>
                                        </p:tgtEl>
                                        <p:attrNameLst>
                                          <p:attrName>style.visibility</p:attrName>
                                        </p:attrNameLst>
                                      </p:cBhvr>
                                      <p:to>
                                        <p:strVal val="visible"/>
                                      </p:to>
                                    </p:set>
                                    <p:animEffect transition="in" filter="randombar(horizontal)">
                                      <p:cBhvr>
                                        <p:cTn id="180" dur="500"/>
                                        <p:tgtEl>
                                          <p:spTgt spid="259"/>
                                        </p:tgtEl>
                                      </p:cBhvr>
                                    </p:animEffect>
                                  </p:childTnLst>
                                </p:cTn>
                              </p:par>
                              <p:par>
                                <p:cTn id="181" presetID="14" presetClass="entr" presetSubtype="10" fill="hold" grpId="0" nodeType="withEffect">
                                  <p:stCondLst>
                                    <p:cond delay="0"/>
                                  </p:stCondLst>
                                  <p:childTnLst>
                                    <p:set>
                                      <p:cBhvr>
                                        <p:cTn id="182" dur="1" fill="hold">
                                          <p:stCondLst>
                                            <p:cond delay="0"/>
                                          </p:stCondLst>
                                        </p:cTn>
                                        <p:tgtEl>
                                          <p:spTgt spid="260"/>
                                        </p:tgtEl>
                                        <p:attrNameLst>
                                          <p:attrName>style.visibility</p:attrName>
                                        </p:attrNameLst>
                                      </p:cBhvr>
                                      <p:to>
                                        <p:strVal val="visible"/>
                                      </p:to>
                                    </p:set>
                                    <p:animEffect transition="in" filter="randombar(horizontal)">
                                      <p:cBhvr>
                                        <p:cTn id="183" dur="500"/>
                                        <p:tgtEl>
                                          <p:spTgt spid="260"/>
                                        </p:tgtEl>
                                      </p:cBhvr>
                                    </p:animEffect>
                                  </p:childTnLst>
                                </p:cTn>
                              </p:par>
                              <p:par>
                                <p:cTn id="184" presetID="14" presetClass="entr" presetSubtype="10" fill="hold" nodeType="withEffect">
                                  <p:stCondLst>
                                    <p:cond delay="0"/>
                                  </p:stCondLst>
                                  <p:childTnLst>
                                    <p:set>
                                      <p:cBhvr>
                                        <p:cTn id="185" dur="1" fill="hold">
                                          <p:stCondLst>
                                            <p:cond delay="0"/>
                                          </p:stCondLst>
                                        </p:cTn>
                                        <p:tgtEl>
                                          <p:spTgt spid="261"/>
                                        </p:tgtEl>
                                        <p:attrNameLst>
                                          <p:attrName>style.visibility</p:attrName>
                                        </p:attrNameLst>
                                      </p:cBhvr>
                                      <p:to>
                                        <p:strVal val="visible"/>
                                      </p:to>
                                    </p:set>
                                    <p:animEffect transition="in" filter="randombar(horizontal)">
                                      <p:cBhvr>
                                        <p:cTn id="186" dur="500"/>
                                        <p:tgtEl>
                                          <p:spTgt spid="261"/>
                                        </p:tgtEl>
                                      </p:cBhvr>
                                    </p:animEffect>
                                  </p:childTnLst>
                                </p:cTn>
                              </p:par>
                              <p:par>
                                <p:cTn id="187" presetID="14" presetClass="entr" presetSubtype="10" fill="hold" grpId="0" nodeType="withEffect">
                                  <p:stCondLst>
                                    <p:cond delay="0"/>
                                  </p:stCondLst>
                                  <p:childTnLst>
                                    <p:set>
                                      <p:cBhvr>
                                        <p:cTn id="188" dur="1" fill="hold">
                                          <p:stCondLst>
                                            <p:cond delay="0"/>
                                          </p:stCondLst>
                                        </p:cTn>
                                        <p:tgtEl>
                                          <p:spTgt spid="264"/>
                                        </p:tgtEl>
                                        <p:attrNameLst>
                                          <p:attrName>style.visibility</p:attrName>
                                        </p:attrNameLst>
                                      </p:cBhvr>
                                      <p:to>
                                        <p:strVal val="visible"/>
                                      </p:to>
                                    </p:set>
                                    <p:animEffect transition="in" filter="randombar(horizontal)">
                                      <p:cBhvr>
                                        <p:cTn id="189" dur="500"/>
                                        <p:tgtEl>
                                          <p:spTgt spid="264"/>
                                        </p:tgtEl>
                                      </p:cBhvr>
                                    </p:animEffect>
                                  </p:childTnLst>
                                </p:cTn>
                              </p:par>
                              <p:par>
                                <p:cTn id="190" presetID="14" presetClass="entr" presetSubtype="10" fill="hold" grpId="0" nodeType="withEffect">
                                  <p:stCondLst>
                                    <p:cond delay="0"/>
                                  </p:stCondLst>
                                  <p:childTnLst>
                                    <p:set>
                                      <p:cBhvr>
                                        <p:cTn id="191" dur="1" fill="hold">
                                          <p:stCondLst>
                                            <p:cond delay="0"/>
                                          </p:stCondLst>
                                        </p:cTn>
                                        <p:tgtEl>
                                          <p:spTgt spid="265"/>
                                        </p:tgtEl>
                                        <p:attrNameLst>
                                          <p:attrName>style.visibility</p:attrName>
                                        </p:attrNameLst>
                                      </p:cBhvr>
                                      <p:to>
                                        <p:strVal val="visible"/>
                                      </p:to>
                                    </p:set>
                                    <p:animEffect transition="in" filter="randombar(horizontal)">
                                      <p:cBhvr>
                                        <p:cTn id="192" dur="500"/>
                                        <p:tgtEl>
                                          <p:spTgt spid="265"/>
                                        </p:tgtEl>
                                      </p:cBhvr>
                                    </p:animEffect>
                                  </p:childTnLst>
                                </p:cTn>
                              </p:par>
                              <p:par>
                                <p:cTn id="193" presetID="14" presetClass="entr" presetSubtype="10" fill="hold" nodeType="withEffect">
                                  <p:stCondLst>
                                    <p:cond delay="0"/>
                                  </p:stCondLst>
                                  <p:childTnLst>
                                    <p:set>
                                      <p:cBhvr>
                                        <p:cTn id="194" dur="1" fill="hold">
                                          <p:stCondLst>
                                            <p:cond delay="0"/>
                                          </p:stCondLst>
                                        </p:cTn>
                                        <p:tgtEl>
                                          <p:spTgt spid="266"/>
                                        </p:tgtEl>
                                        <p:attrNameLst>
                                          <p:attrName>style.visibility</p:attrName>
                                        </p:attrNameLst>
                                      </p:cBhvr>
                                      <p:to>
                                        <p:strVal val="visible"/>
                                      </p:to>
                                    </p:set>
                                    <p:animEffect transition="in" filter="randombar(horizontal)">
                                      <p:cBhvr>
                                        <p:cTn id="195" dur="500"/>
                                        <p:tgtEl>
                                          <p:spTgt spid="266"/>
                                        </p:tgtEl>
                                      </p:cBhvr>
                                    </p:animEffect>
                                  </p:childTnLst>
                                </p:cTn>
                              </p:par>
                              <p:par>
                                <p:cTn id="196" presetID="14" presetClass="entr" presetSubtype="10" fill="hold" grpId="0" nodeType="withEffect">
                                  <p:stCondLst>
                                    <p:cond delay="0"/>
                                  </p:stCondLst>
                                  <p:childTnLst>
                                    <p:set>
                                      <p:cBhvr>
                                        <p:cTn id="197" dur="1" fill="hold">
                                          <p:stCondLst>
                                            <p:cond delay="0"/>
                                          </p:stCondLst>
                                        </p:cTn>
                                        <p:tgtEl>
                                          <p:spTgt spid="268"/>
                                        </p:tgtEl>
                                        <p:attrNameLst>
                                          <p:attrName>style.visibility</p:attrName>
                                        </p:attrNameLst>
                                      </p:cBhvr>
                                      <p:to>
                                        <p:strVal val="visible"/>
                                      </p:to>
                                    </p:set>
                                    <p:animEffect transition="in" filter="randombar(horizontal)">
                                      <p:cBhvr>
                                        <p:cTn id="198" dur="500"/>
                                        <p:tgtEl>
                                          <p:spTgt spid="268"/>
                                        </p:tgtEl>
                                      </p:cBhvr>
                                    </p:animEffect>
                                  </p:childTnLst>
                                </p:cTn>
                              </p:par>
                              <p:par>
                                <p:cTn id="199" presetID="14" presetClass="entr" presetSubtype="10" fill="hold" nodeType="withEffect">
                                  <p:stCondLst>
                                    <p:cond delay="0"/>
                                  </p:stCondLst>
                                  <p:childTnLst>
                                    <p:set>
                                      <p:cBhvr>
                                        <p:cTn id="200" dur="1" fill="hold">
                                          <p:stCondLst>
                                            <p:cond delay="0"/>
                                          </p:stCondLst>
                                        </p:cTn>
                                        <p:tgtEl>
                                          <p:spTgt spid="269"/>
                                        </p:tgtEl>
                                        <p:attrNameLst>
                                          <p:attrName>style.visibility</p:attrName>
                                        </p:attrNameLst>
                                      </p:cBhvr>
                                      <p:to>
                                        <p:strVal val="visible"/>
                                      </p:to>
                                    </p:set>
                                    <p:animEffect transition="in" filter="randombar(horizontal)">
                                      <p:cBhvr>
                                        <p:cTn id="201" dur="500"/>
                                        <p:tgtEl>
                                          <p:spTgt spid="269"/>
                                        </p:tgtEl>
                                      </p:cBhvr>
                                    </p:animEffect>
                                  </p:childTnLst>
                                </p:cTn>
                              </p:par>
                              <p:par>
                                <p:cTn id="202" presetID="14" presetClass="entr" presetSubtype="10" fill="hold" grpId="0" nodeType="withEffect">
                                  <p:stCondLst>
                                    <p:cond delay="0"/>
                                  </p:stCondLst>
                                  <p:childTnLst>
                                    <p:set>
                                      <p:cBhvr>
                                        <p:cTn id="203" dur="1" fill="hold">
                                          <p:stCondLst>
                                            <p:cond delay="0"/>
                                          </p:stCondLst>
                                        </p:cTn>
                                        <p:tgtEl>
                                          <p:spTgt spid="271"/>
                                        </p:tgtEl>
                                        <p:attrNameLst>
                                          <p:attrName>style.visibility</p:attrName>
                                        </p:attrNameLst>
                                      </p:cBhvr>
                                      <p:to>
                                        <p:strVal val="visible"/>
                                      </p:to>
                                    </p:set>
                                    <p:animEffect transition="in" filter="randombar(horizontal)">
                                      <p:cBhvr>
                                        <p:cTn id="204" dur="500"/>
                                        <p:tgtEl>
                                          <p:spTgt spid="271"/>
                                        </p:tgtEl>
                                      </p:cBhvr>
                                    </p:animEffect>
                                  </p:childTnLst>
                                </p:cTn>
                              </p:par>
                            </p:childTnLst>
                          </p:cTn>
                        </p:par>
                      </p:childTnLst>
                    </p:cTn>
                  </p:par>
                  <p:par>
                    <p:cTn id="205" fill="hold">
                      <p:stCondLst>
                        <p:cond delay="indefinite"/>
                      </p:stCondLst>
                      <p:childTnLst>
                        <p:par>
                          <p:cTn id="206" fill="hold">
                            <p:stCondLst>
                              <p:cond delay="0"/>
                            </p:stCondLst>
                            <p:childTnLst>
                              <p:par>
                                <p:cTn id="207" presetID="14" presetClass="entr" presetSubtype="10" fill="hold" grpId="0" nodeType="clickEffect">
                                  <p:stCondLst>
                                    <p:cond delay="0"/>
                                  </p:stCondLst>
                                  <p:childTnLst>
                                    <p:set>
                                      <p:cBhvr>
                                        <p:cTn id="208" dur="1" fill="hold">
                                          <p:stCondLst>
                                            <p:cond delay="0"/>
                                          </p:stCondLst>
                                        </p:cTn>
                                        <p:tgtEl>
                                          <p:spTgt spid="12"/>
                                        </p:tgtEl>
                                        <p:attrNameLst>
                                          <p:attrName>style.visibility</p:attrName>
                                        </p:attrNameLst>
                                      </p:cBhvr>
                                      <p:to>
                                        <p:strVal val="visible"/>
                                      </p:to>
                                    </p:set>
                                    <p:animEffect transition="in" filter="randombar(horizontal)">
                                      <p:cBhvr>
                                        <p:cTn id="209" dur="500"/>
                                        <p:tgtEl>
                                          <p:spTgt spid="12"/>
                                        </p:tgtEl>
                                      </p:cBhvr>
                                    </p:animEffect>
                                  </p:childTnLst>
                                </p:cTn>
                              </p:par>
                              <p:par>
                                <p:cTn id="210" presetID="14" presetClass="entr" presetSubtype="10" fill="hold" grpId="0" nodeType="withEffect">
                                  <p:stCondLst>
                                    <p:cond delay="0"/>
                                  </p:stCondLst>
                                  <p:childTnLst>
                                    <p:set>
                                      <p:cBhvr>
                                        <p:cTn id="211" dur="1" fill="hold">
                                          <p:stCondLst>
                                            <p:cond delay="0"/>
                                          </p:stCondLst>
                                        </p:cTn>
                                        <p:tgtEl>
                                          <p:spTgt spid="79"/>
                                        </p:tgtEl>
                                        <p:attrNameLst>
                                          <p:attrName>style.visibility</p:attrName>
                                        </p:attrNameLst>
                                      </p:cBhvr>
                                      <p:to>
                                        <p:strVal val="visible"/>
                                      </p:to>
                                    </p:set>
                                    <p:animEffect transition="in" filter="randombar(horizontal)">
                                      <p:cBhvr>
                                        <p:cTn id="212" dur="500"/>
                                        <p:tgtEl>
                                          <p:spTgt spid="79"/>
                                        </p:tgtEl>
                                      </p:cBhvr>
                                    </p:animEffect>
                                  </p:childTnLst>
                                </p:cTn>
                              </p:par>
                              <p:par>
                                <p:cTn id="213" presetID="14" presetClass="entr" presetSubtype="10" fill="hold" grpId="0" nodeType="withEffect">
                                  <p:stCondLst>
                                    <p:cond delay="0"/>
                                  </p:stCondLst>
                                  <p:childTnLst>
                                    <p:set>
                                      <p:cBhvr>
                                        <p:cTn id="214" dur="1" fill="hold">
                                          <p:stCondLst>
                                            <p:cond delay="0"/>
                                          </p:stCondLst>
                                        </p:cTn>
                                        <p:tgtEl>
                                          <p:spTgt spid="80"/>
                                        </p:tgtEl>
                                        <p:attrNameLst>
                                          <p:attrName>style.visibility</p:attrName>
                                        </p:attrNameLst>
                                      </p:cBhvr>
                                      <p:to>
                                        <p:strVal val="visible"/>
                                      </p:to>
                                    </p:set>
                                    <p:animEffect transition="in" filter="randombar(horizontal)">
                                      <p:cBhvr>
                                        <p:cTn id="215" dur="500"/>
                                        <p:tgtEl>
                                          <p:spTgt spid="80"/>
                                        </p:tgtEl>
                                      </p:cBhvr>
                                    </p:animEffect>
                                  </p:childTnLst>
                                </p:cTn>
                              </p:par>
                              <p:par>
                                <p:cTn id="216" presetID="14" presetClass="entr" presetSubtype="10" fill="hold" grpId="0" nodeType="withEffect">
                                  <p:stCondLst>
                                    <p:cond delay="0"/>
                                  </p:stCondLst>
                                  <p:childTnLst>
                                    <p:set>
                                      <p:cBhvr>
                                        <p:cTn id="217" dur="1" fill="hold">
                                          <p:stCondLst>
                                            <p:cond delay="0"/>
                                          </p:stCondLst>
                                        </p:cTn>
                                        <p:tgtEl>
                                          <p:spTgt spid="81"/>
                                        </p:tgtEl>
                                        <p:attrNameLst>
                                          <p:attrName>style.visibility</p:attrName>
                                        </p:attrNameLst>
                                      </p:cBhvr>
                                      <p:to>
                                        <p:strVal val="visible"/>
                                      </p:to>
                                    </p:set>
                                    <p:animEffect transition="in" filter="randombar(horizontal)">
                                      <p:cBhvr>
                                        <p:cTn id="218" dur="500"/>
                                        <p:tgtEl>
                                          <p:spTgt spid="81"/>
                                        </p:tgtEl>
                                      </p:cBhvr>
                                    </p:animEffect>
                                  </p:childTnLst>
                                </p:cTn>
                              </p:par>
                              <p:par>
                                <p:cTn id="219" presetID="14" presetClass="entr" presetSubtype="10" fill="hold" grpId="0" nodeType="withEffect">
                                  <p:stCondLst>
                                    <p:cond delay="0"/>
                                  </p:stCondLst>
                                  <p:childTnLst>
                                    <p:set>
                                      <p:cBhvr>
                                        <p:cTn id="220" dur="1" fill="hold">
                                          <p:stCondLst>
                                            <p:cond delay="0"/>
                                          </p:stCondLst>
                                        </p:cTn>
                                        <p:tgtEl>
                                          <p:spTgt spid="82"/>
                                        </p:tgtEl>
                                        <p:attrNameLst>
                                          <p:attrName>style.visibility</p:attrName>
                                        </p:attrNameLst>
                                      </p:cBhvr>
                                      <p:to>
                                        <p:strVal val="visible"/>
                                      </p:to>
                                    </p:set>
                                    <p:animEffect transition="in" filter="randombar(horizontal)">
                                      <p:cBhvr>
                                        <p:cTn id="221" dur="500"/>
                                        <p:tgtEl>
                                          <p:spTgt spid="82"/>
                                        </p:tgtEl>
                                      </p:cBhvr>
                                    </p:animEffect>
                                  </p:childTnLst>
                                </p:cTn>
                              </p:par>
                              <p:par>
                                <p:cTn id="222" presetID="14" presetClass="entr" presetSubtype="10" fill="hold" grpId="0" nodeType="withEffect">
                                  <p:stCondLst>
                                    <p:cond delay="0"/>
                                  </p:stCondLst>
                                  <p:childTnLst>
                                    <p:set>
                                      <p:cBhvr>
                                        <p:cTn id="223" dur="1" fill="hold">
                                          <p:stCondLst>
                                            <p:cond delay="0"/>
                                          </p:stCondLst>
                                        </p:cTn>
                                        <p:tgtEl>
                                          <p:spTgt spid="83"/>
                                        </p:tgtEl>
                                        <p:attrNameLst>
                                          <p:attrName>style.visibility</p:attrName>
                                        </p:attrNameLst>
                                      </p:cBhvr>
                                      <p:to>
                                        <p:strVal val="visible"/>
                                      </p:to>
                                    </p:set>
                                    <p:animEffect transition="in" filter="randombar(horizontal)">
                                      <p:cBhvr>
                                        <p:cTn id="224" dur="500"/>
                                        <p:tgtEl>
                                          <p:spTgt spid="83"/>
                                        </p:tgtEl>
                                      </p:cBhvr>
                                    </p:animEffect>
                                  </p:childTnLst>
                                </p:cTn>
                              </p:par>
                              <p:par>
                                <p:cTn id="225" presetID="14" presetClass="entr" presetSubtype="10" fill="hold" grpId="0" nodeType="withEffect">
                                  <p:stCondLst>
                                    <p:cond delay="0"/>
                                  </p:stCondLst>
                                  <p:childTnLst>
                                    <p:set>
                                      <p:cBhvr>
                                        <p:cTn id="226" dur="1" fill="hold">
                                          <p:stCondLst>
                                            <p:cond delay="0"/>
                                          </p:stCondLst>
                                        </p:cTn>
                                        <p:tgtEl>
                                          <p:spTgt spid="84"/>
                                        </p:tgtEl>
                                        <p:attrNameLst>
                                          <p:attrName>style.visibility</p:attrName>
                                        </p:attrNameLst>
                                      </p:cBhvr>
                                      <p:to>
                                        <p:strVal val="visible"/>
                                      </p:to>
                                    </p:set>
                                    <p:animEffect transition="in" filter="randombar(horizontal)">
                                      <p:cBhvr>
                                        <p:cTn id="227" dur="500"/>
                                        <p:tgtEl>
                                          <p:spTgt spid="84"/>
                                        </p:tgtEl>
                                      </p:cBhvr>
                                    </p:animEffect>
                                  </p:childTnLst>
                                </p:cTn>
                              </p:par>
                              <p:par>
                                <p:cTn id="228" presetID="14" presetClass="entr" presetSubtype="10" fill="hold" grpId="0" nodeType="withEffect">
                                  <p:stCondLst>
                                    <p:cond delay="0"/>
                                  </p:stCondLst>
                                  <p:childTnLst>
                                    <p:set>
                                      <p:cBhvr>
                                        <p:cTn id="229" dur="1" fill="hold">
                                          <p:stCondLst>
                                            <p:cond delay="0"/>
                                          </p:stCondLst>
                                        </p:cTn>
                                        <p:tgtEl>
                                          <p:spTgt spid="85"/>
                                        </p:tgtEl>
                                        <p:attrNameLst>
                                          <p:attrName>style.visibility</p:attrName>
                                        </p:attrNameLst>
                                      </p:cBhvr>
                                      <p:to>
                                        <p:strVal val="visible"/>
                                      </p:to>
                                    </p:set>
                                    <p:animEffect transition="in" filter="randombar(horizontal)">
                                      <p:cBhvr>
                                        <p:cTn id="230" dur="500"/>
                                        <p:tgtEl>
                                          <p:spTgt spid="85"/>
                                        </p:tgtEl>
                                      </p:cBhvr>
                                    </p:animEffect>
                                  </p:childTnLst>
                                </p:cTn>
                              </p:par>
                              <p:par>
                                <p:cTn id="231" presetID="14" presetClass="entr" presetSubtype="10" fill="hold" grpId="0" nodeType="withEffect">
                                  <p:stCondLst>
                                    <p:cond delay="0"/>
                                  </p:stCondLst>
                                  <p:childTnLst>
                                    <p:set>
                                      <p:cBhvr>
                                        <p:cTn id="232" dur="1" fill="hold">
                                          <p:stCondLst>
                                            <p:cond delay="0"/>
                                          </p:stCondLst>
                                        </p:cTn>
                                        <p:tgtEl>
                                          <p:spTgt spid="86"/>
                                        </p:tgtEl>
                                        <p:attrNameLst>
                                          <p:attrName>style.visibility</p:attrName>
                                        </p:attrNameLst>
                                      </p:cBhvr>
                                      <p:to>
                                        <p:strVal val="visible"/>
                                      </p:to>
                                    </p:set>
                                    <p:animEffect transition="in" filter="randombar(horizontal)">
                                      <p:cBhvr>
                                        <p:cTn id="233" dur="500"/>
                                        <p:tgtEl>
                                          <p:spTgt spid="86"/>
                                        </p:tgtEl>
                                      </p:cBhvr>
                                    </p:animEffect>
                                  </p:childTnLst>
                                </p:cTn>
                              </p:par>
                              <p:par>
                                <p:cTn id="234" presetID="14" presetClass="entr" presetSubtype="10" fill="hold" nodeType="withEffect">
                                  <p:stCondLst>
                                    <p:cond delay="0"/>
                                  </p:stCondLst>
                                  <p:childTnLst>
                                    <p:set>
                                      <p:cBhvr>
                                        <p:cTn id="235" dur="1" fill="hold">
                                          <p:stCondLst>
                                            <p:cond delay="0"/>
                                          </p:stCondLst>
                                        </p:cTn>
                                        <p:tgtEl>
                                          <p:spTgt spid="95"/>
                                        </p:tgtEl>
                                        <p:attrNameLst>
                                          <p:attrName>style.visibility</p:attrName>
                                        </p:attrNameLst>
                                      </p:cBhvr>
                                      <p:to>
                                        <p:strVal val="visible"/>
                                      </p:to>
                                    </p:set>
                                    <p:animEffect transition="in" filter="randombar(horizontal)">
                                      <p:cBhvr>
                                        <p:cTn id="236" dur="500"/>
                                        <p:tgtEl>
                                          <p:spTgt spid="95"/>
                                        </p:tgtEl>
                                      </p:cBhvr>
                                    </p:animEffect>
                                  </p:childTnLst>
                                </p:cTn>
                              </p:par>
                              <p:par>
                                <p:cTn id="237" presetID="14" presetClass="entr" presetSubtype="10" fill="hold" nodeType="withEffect">
                                  <p:stCondLst>
                                    <p:cond delay="0"/>
                                  </p:stCondLst>
                                  <p:childTnLst>
                                    <p:set>
                                      <p:cBhvr>
                                        <p:cTn id="238" dur="1" fill="hold">
                                          <p:stCondLst>
                                            <p:cond delay="0"/>
                                          </p:stCondLst>
                                        </p:cTn>
                                        <p:tgtEl>
                                          <p:spTgt spid="106"/>
                                        </p:tgtEl>
                                        <p:attrNameLst>
                                          <p:attrName>style.visibility</p:attrName>
                                        </p:attrNameLst>
                                      </p:cBhvr>
                                      <p:to>
                                        <p:strVal val="visible"/>
                                      </p:to>
                                    </p:set>
                                    <p:animEffect transition="in" filter="randombar(horizontal)">
                                      <p:cBhvr>
                                        <p:cTn id="239" dur="500"/>
                                        <p:tgtEl>
                                          <p:spTgt spid="106"/>
                                        </p:tgtEl>
                                      </p:cBhvr>
                                    </p:animEffect>
                                  </p:childTnLst>
                                </p:cTn>
                              </p:par>
                              <p:par>
                                <p:cTn id="240" presetID="14" presetClass="entr" presetSubtype="10" fill="hold" nodeType="withEffect">
                                  <p:stCondLst>
                                    <p:cond delay="0"/>
                                  </p:stCondLst>
                                  <p:childTnLst>
                                    <p:set>
                                      <p:cBhvr>
                                        <p:cTn id="241" dur="1" fill="hold">
                                          <p:stCondLst>
                                            <p:cond delay="0"/>
                                          </p:stCondLst>
                                        </p:cTn>
                                        <p:tgtEl>
                                          <p:spTgt spid="107"/>
                                        </p:tgtEl>
                                        <p:attrNameLst>
                                          <p:attrName>style.visibility</p:attrName>
                                        </p:attrNameLst>
                                      </p:cBhvr>
                                      <p:to>
                                        <p:strVal val="visible"/>
                                      </p:to>
                                    </p:set>
                                    <p:animEffect transition="in" filter="randombar(horizontal)">
                                      <p:cBhvr>
                                        <p:cTn id="242" dur="500"/>
                                        <p:tgtEl>
                                          <p:spTgt spid="107"/>
                                        </p:tgtEl>
                                      </p:cBhvr>
                                    </p:animEffect>
                                  </p:childTnLst>
                                </p:cTn>
                              </p:par>
                              <p:par>
                                <p:cTn id="243" presetID="14" presetClass="entr" presetSubtype="10" fill="hold" nodeType="withEffect">
                                  <p:stCondLst>
                                    <p:cond delay="0"/>
                                  </p:stCondLst>
                                  <p:childTnLst>
                                    <p:set>
                                      <p:cBhvr>
                                        <p:cTn id="244" dur="1" fill="hold">
                                          <p:stCondLst>
                                            <p:cond delay="0"/>
                                          </p:stCondLst>
                                        </p:cTn>
                                        <p:tgtEl>
                                          <p:spTgt spid="108"/>
                                        </p:tgtEl>
                                        <p:attrNameLst>
                                          <p:attrName>style.visibility</p:attrName>
                                        </p:attrNameLst>
                                      </p:cBhvr>
                                      <p:to>
                                        <p:strVal val="visible"/>
                                      </p:to>
                                    </p:set>
                                    <p:animEffect transition="in" filter="randombar(horizontal)">
                                      <p:cBhvr>
                                        <p:cTn id="245" dur="500"/>
                                        <p:tgtEl>
                                          <p:spTgt spid="108"/>
                                        </p:tgtEl>
                                      </p:cBhvr>
                                    </p:animEffect>
                                  </p:childTnLst>
                                </p:cTn>
                              </p:par>
                              <p:par>
                                <p:cTn id="246" presetID="14" presetClass="entr" presetSubtype="10" fill="hold" grpId="0" nodeType="withEffect">
                                  <p:stCondLst>
                                    <p:cond delay="0"/>
                                  </p:stCondLst>
                                  <p:childTnLst>
                                    <p:set>
                                      <p:cBhvr>
                                        <p:cTn id="247" dur="1" fill="hold">
                                          <p:stCondLst>
                                            <p:cond delay="0"/>
                                          </p:stCondLst>
                                        </p:cTn>
                                        <p:tgtEl>
                                          <p:spTgt spid="125"/>
                                        </p:tgtEl>
                                        <p:attrNameLst>
                                          <p:attrName>style.visibility</p:attrName>
                                        </p:attrNameLst>
                                      </p:cBhvr>
                                      <p:to>
                                        <p:strVal val="visible"/>
                                      </p:to>
                                    </p:set>
                                    <p:animEffect transition="in" filter="randombar(horizontal)">
                                      <p:cBhvr>
                                        <p:cTn id="248" dur="500"/>
                                        <p:tgtEl>
                                          <p:spTgt spid="125"/>
                                        </p:tgtEl>
                                      </p:cBhvr>
                                    </p:animEffect>
                                  </p:childTnLst>
                                </p:cTn>
                              </p:par>
                              <p:par>
                                <p:cTn id="249" presetID="14" presetClass="entr" presetSubtype="10" fill="hold" grpId="0" nodeType="withEffect">
                                  <p:stCondLst>
                                    <p:cond delay="0"/>
                                  </p:stCondLst>
                                  <p:childTnLst>
                                    <p:set>
                                      <p:cBhvr>
                                        <p:cTn id="250" dur="1" fill="hold">
                                          <p:stCondLst>
                                            <p:cond delay="0"/>
                                          </p:stCondLst>
                                        </p:cTn>
                                        <p:tgtEl>
                                          <p:spTgt spid="130"/>
                                        </p:tgtEl>
                                        <p:attrNameLst>
                                          <p:attrName>style.visibility</p:attrName>
                                        </p:attrNameLst>
                                      </p:cBhvr>
                                      <p:to>
                                        <p:strVal val="visible"/>
                                      </p:to>
                                    </p:set>
                                    <p:animEffect transition="in" filter="randombar(horizontal)">
                                      <p:cBhvr>
                                        <p:cTn id="251" dur="500"/>
                                        <p:tgtEl>
                                          <p:spTgt spid="130"/>
                                        </p:tgtEl>
                                      </p:cBhvr>
                                    </p:animEffect>
                                  </p:childTnLst>
                                </p:cTn>
                              </p:par>
                              <p:par>
                                <p:cTn id="252" presetID="14" presetClass="entr" presetSubtype="10" fill="hold" grpId="0" nodeType="withEffect">
                                  <p:stCondLst>
                                    <p:cond delay="0"/>
                                  </p:stCondLst>
                                  <p:childTnLst>
                                    <p:set>
                                      <p:cBhvr>
                                        <p:cTn id="253" dur="1" fill="hold">
                                          <p:stCondLst>
                                            <p:cond delay="0"/>
                                          </p:stCondLst>
                                        </p:cTn>
                                        <p:tgtEl>
                                          <p:spTgt spid="131"/>
                                        </p:tgtEl>
                                        <p:attrNameLst>
                                          <p:attrName>style.visibility</p:attrName>
                                        </p:attrNameLst>
                                      </p:cBhvr>
                                      <p:to>
                                        <p:strVal val="visible"/>
                                      </p:to>
                                    </p:set>
                                    <p:animEffect transition="in" filter="randombar(horizontal)">
                                      <p:cBhvr>
                                        <p:cTn id="254" dur="500"/>
                                        <p:tgtEl>
                                          <p:spTgt spid="131"/>
                                        </p:tgtEl>
                                      </p:cBhvr>
                                    </p:animEffect>
                                  </p:childTnLst>
                                </p:cTn>
                              </p:par>
                              <p:par>
                                <p:cTn id="255" presetID="14" presetClass="entr" presetSubtype="10" fill="hold" grpId="0" nodeType="withEffect">
                                  <p:stCondLst>
                                    <p:cond delay="0"/>
                                  </p:stCondLst>
                                  <p:childTnLst>
                                    <p:set>
                                      <p:cBhvr>
                                        <p:cTn id="256" dur="1" fill="hold">
                                          <p:stCondLst>
                                            <p:cond delay="0"/>
                                          </p:stCondLst>
                                        </p:cTn>
                                        <p:tgtEl>
                                          <p:spTgt spid="132"/>
                                        </p:tgtEl>
                                        <p:attrNameLst>
                                          <p:attrName>style.visibility</p:attrName>
                                        </p:attrNameLst>
                                      </p:cBhvr>
                                      <p:to>
                                        <p:strVal val="visible"/>
                                      </p:to>
                                    </p:set>
                                    <p:animEffect transition="in" filter="randombar(horizontal)">
                                      <p:cBhvr>
                                        <p:cTn id="257" dur="500"/>
                                        <p:tgtEl>
                                          <p:spTgt spid="132"/>
                                        </p:tgtEl>
                                      </p:cBhvr>
                                    </p:animEffect>
                                  </p:childTnLst>
                                </p:cTn>
                              </p:par>
                              <p:par>
                                <p:cTn id="258" presetID="14" presetClass="entr" presetSubtype="10" fill="hold" grpId="0" nodeType="withEffect">
                                  <p:stCondLst>
                                    <p:cond delay="0"/>
                                  </p:stCondLst>
                                  <p:childTnLst>
                                    <p:set>
                                      <p:cBhvr>
                                        <p:cTn id="259" dur="1" fill="hold">
                                          <p:stCondLst>
                                            <p:cond delay="0"/>
                                          </p:stCondLst>
                                        </p:cTn>
                                        <p:tgtEl>
                                          <p:spTgt spid="134"/>
                                        </p:tgtEl>
                                        <p:attrNameLst>
                                          <p:attrName>style.visibility</p:attrName>
                                        </p:attrNameLst>
                                      </p:cBhvr>
                                      <p:to>
                                        <p:strVal val="visible"/>
                                      </p:to>
                                    </p:set>
                                    <p:animEffect transition="in" filter="randombar(horizontal)">
                                      <p:cBhvr>
                                        <p:cTn id="260" dur="500"/>
                                        <p:tgtEl>
                                          <p:spTgt spid="134"/>
                                        </p:tgtEl>
                                      </p:cBhvr>
                                    </p:animEffect>
                                  </p:childTnLst>
                                </p:cTn>
                              </p:par>
                              <p:par>
                                <p:cTn id="261" presetID="14" presetClass="entr" presetSubtype="10" fill="hold" grpId="0" nodeType="withEffect">
                                  <p:stCondLst>
                                    <p:cond delay="0"/>
                                  </p:stCondLst>
                                  <p:childTnLst>
                                    <p:set>
                                      <p:cBhvr>
                                        <p:cTn id="262" dur="1" fill="hold">
                                          <p:stCondLst>
                                            <p:cond delay="0"/>
                                          </p:stCondLst>
                                        </p:cTn>
                                        <p:tgtEl>
                                          <p:spTgt spid="135"/>
                                        </p:tgtEl>
                                        <p:attrNameLst>
                                          <p:attrName>style.visibility</p:attrName>
                                        </p:attrNameLst>
                                      </p:cBhvr>
                                      <p:to>
                                        <p:strVal val="visible"/>
                                      </p:to>
                                    </p:set>
                                    <p:animEffect transition="in" filter="randombar(horizontal)">
                                      <p:cBhvr>
                                        <p:cTn id="263" dur="500"/>
                                        <p:tgtEl>
                                          <p:spTgt spid="135"/>
                                        </p:tgtEl>
                                      </p:cBhvr>
                                    </p:animEffect>
                                  </p:childTnLst>
                                </p:cTn>
                              </p:par>
                              <p:par>
                                <p:cTn id="264" presetID="14" presetClass="entr" presetSubtype="10" fill="hold" grpId="0" nodeType="withEffect">
                                  <p:stCondLst>
                                    <p:cond delay="0"/>
                                  </p:stCondLst>
                                  <p:childTnLst>
                                    <p:set>
                                      <p:cBhvr>
                                        <p:cTn id="265" dur="1" fill="hold">
                                          <p:stCondLst>
                                            <p:cond delay="0"/>
                                          </p:stCondLst>
                                        </p:cTn>
                                        <p:tgtEl>
                                          <p:spTgt spid="137"/>
                                        </p:tgtEl>
                                        <p:attrNameLst>
                                          <p:attrName>style.visibility</p:attrName>
                                        </p:attrNameLst>
                                      </p:cBhvr>
                                      <p:to>
                                        <p:strVal val="visible"/>
                                      </p:to>
                                    </p:set>
                                    <p:animEffect transition="in" filter="randombar(horizontal)">
                                      <p:cBhvr>
                                        <p:cTn id="266" dur="500"/>
                                        <p:tgtEl>
                                          <p:spTgt spid="137"/>
                                        </p:tgtEl>
                                      </p:cBhvr>
                                    </p:animEffect>
                                  </p:childTnLst>
                                </p:cTn>
                              </p:par>
                              <p:par>
                                <p:cTn id="267" presetID="14" presetClass="entr" presetSubtype="10" fill="hold" grpId="0" nodeType="withEffect">
                                  <p:stCondLst>
                                    <p:cond delay="0"/>
                                  </p:stCondLst>
                                  <p:childTnLst>
                                    <p:set>
                                      <p:cBhvr>
                                        <p:cTn id="268" dur="1" fill="hold">
                                          <p:stCondLst>
                                            <p:cond delay="0"/>
                                          </p:stCondLst>
                                        </p:cTn>
                                        <p:tgtEl>
                                          <p:spTgt spid="151"/>
                                        </p:tgtEl>
                                        <p:attrNameLst>
                                          <p:attrName>style.visibility</p:attrName>
                                        </p:attrNameLst>
                                      </p:cBhvr>
                                      <p:to>
                                        <p:strVal val="visible"/>
                                      </p:to>
                                    </p:set>
                                    <p:animEffect transition="in" filter="randombar(horizontal)">
                                      <p:cBhvr>
                                        <p:cTn id="269" dur="500"/>
                                        <p:tgtEl>
                                          <p:spTgt spid="151"/>
                                        </p:tgtEl>
                                      </p:cBhvr>
                                    </p:animEffect>
                                  </p:childTnLst>
                                </p:cTn>
                              </p:par>
                              <p:par>
                                <p:cTn id="270" presetID="14" presetClass="entr" presetSubtype="10" fill="hold" grpId="0" nodeType="withEffect">
                                  <p:stCondLst>
                                    <p:cond delay="0"/>
                                  </p:stCondLst>
                                  <p:childTnLst>
                                    <p:set>
                                      <p:cBhvr>
                                        <p:cTn id="271" dur="1" fill="hold">
                                          <p:stCondLst>
                                            <p:cond delay="0"/>
                                          </p:stCondLst>
                                        </p:cTn>
                                        <p:tgtEl>
                                          <p:spTgt spid="152"/>
                                        </p:tgtEl>
                                        <p:attrNameLst>
                                          <p:attrName>style.visibility</p:attrName>
                                        </p:attrNameLst>
                                      </p:cBhvr>
                                      <p:to>
                                        <p:strVal val="visible"/>
                                      </p:to>
                                    </p:set>
                                    <p:animEffect transition="in" filter="randombar(horizontal)">
                                      <p:cBhvr>
                                        <p:cTn id="272" dur="500"/>
                                        <p:tgtEl>
                                          <p:spTgt spid="152"/>
                                        </p:tgtEl>
                                      </p:cBhvr>
                                    </p:animEffect>
                                  </p:childTnLst>
                                </p:cTn>
                              </p:par>
                              <p:par>
                                <p:cTn id="273" presetID="14" presetClass="entr" presetSubtype="10" fill="hold" grpId="0" nodeType="withEffect">
                                  <p:stCondLst>
                                    <p:cond delay="0"/>
                                  </p:stCondLst>
                                  <p:childTnLst>
                                    <p:set>
                                      <p:cBhvr>
                                        <p:cTn id="274" dur="1" fill="hold">
                                          <p:stCondLst>
                                            <p:cond delay="0"/>
                                          </p:stCondLst>
                                        </p:cTn>
                                        <p:tgtEl>
                                          <p:spTgt spid="153"/>
                                        </p:tgtEl>
                                        <p:attrNameLst>
                                          <p:attrName>style.visibility</p:attrName>
                                        </p:attrNameLst>
                                      </p:cBhvr>
                                      <p:to>
                                        <p:strVal val="visible"/>
                                      </p:to>
                                    </p:set>
                                    <p:animEffect transition="in" filter="randombar(horizontal)">
                                      <p:cBhvr>
                                        <p:cTn id="275" dur="500"/>
                                        <p:tgtEl>
                                          <p:spTgt spid="153"/>
                                        </p:tgtEl>
                                      </p:cBhvr>
                                    </p:animEffect>
                                  </p:childTnLst>
                                </p:cTn>
                              </p:par>
                              <p:par>
                                <p:cTn id="276" presetID="14" presetClass="entr" presetSubtype="10" fill="hold" grpId="0" nodeType="withEffect">
                                  <p:stCondLst>
                                    <p:cond delay="0"/>
                                  </p:stCondLst>
                                  <p:childTnLst>
                                    <p:set>
                                      <p:cBhvr>
                                        <p:cTn id="277" dur="1" fill="hold">
                                          <p:stCondLst>
                                            <p:cond delay="0"/>
                                          </p:stCondLst>
                                        </p:cTn>
                                        <p:tgtEl>
                                          <p:spTgt spid="154"/>
                                        </p:tgtEl>
                                        <p:attrNameLst>
                                          <p:attrName>style.visibility</p:attrName>
                                        </p:attrNameLst>
                                      </p:cBhvr>
                                      <p:to>
                                        <p:strVal val="visible"/>
                                      </p:to>
                                    </p:set>
                                    <p:animEffect transition="in" filter="randombar(horizontal)">
                                      <p:cBhvr>
                                        <p:cTn id="278" dur="500"/>
                                        <p:tgtEl>
                                          <p:spTgt spid="154"/>
                                        </p:tgtEl>
                                      </p:cBhvr>
                                    </p:animEffect>
                                  </p:childTnLst>
                                </p:cTn>
                              </p:par>
                              <p:par>
                                <p:cTn id="279" presetID="14" presetClass="entr" presetSubtype="10" fill="hold" grpId="0" nodeType="withEffect">
                                  <p:stCondLst>
                                    <p:cond delay="0"/>
                                  </p:stCondLst>
                                  <p:childTnLst>
                                    <p:set>
                                      <p:cBhvr>
                                        <p:cTn id="280" dur="1" fill="hold">
                                          <p:stCondLst>
                                            <p:cond delay="0"/>
                                          </p:stCondLst>
                                        </p:cTn>
                                        <p:tgtEl>
                                          <p:spTgt spid="155"/>
                                        </p:tgtEl>
                                        <p:attrNameLst>
                                          <p:attrName>style.visibility</p:attrName>
                                        </p:attrNameLst>
                                      </p:cBhvr>
                                      <p:to>
                                        <p:strVal val="visible"/>
                                      </p:to>
                                    </p:set>
                                    <p:animEffect transition="in" filter="randombar(horizontal)">
                                      <p:cBhvr>
                                        <p:cTn id="281" dur="500"/>
                                        <p:tgtEl>
                                          <p:spTgt spid="155"/>
                                        </p:tgtEl>
                                      </p:cBhvr>
                                    </p:animEffect>
                                  </p:childTnLst>
                                </p:cTn>
                              </p:par>
                              <p:par>
                                <p:cTn id="282" presetID="14" presetClass="entr" presetSubtype="10" fill="hold" grpId="0" nodeType="withEffect">
                                  <p:stCondLst>
                                    <p:cond delay="0"/>
                                  </p:stCondLst>
                                  <p:childTnLst>
                                    <p:set>
                                      <p:cBhvr>
                                        <p:cTn id="283" dur="1" fill="hold">
                                          <p:stCondLst>
                                            <p:cond delay="0"/>
                                          </p:stCondLst>
                                        </p:cTn>
                                        <p:tgtEl>
                                          <p:spTgt spid="196"/>
                                        </p:tgtEl>
                                        <p:attrNameLst>
                                          <p:attrName>style.visibility</p:attrName>
                                        </p:attrNameLst>
                                      </p:cBhvr>
                                      <p:to>
                                        <p:strVal val="visible"/>
                                      </p:to>
                                    </p:set>
                                    <p:animEffect transition="in" filter="randombar(horizontal)">
                                      <p:cBhvr>
                                        <p:cTn id="284" dur="500"/>
                                        <p:tgtEl>
                                          <p:spTgt spid="196"/>
                                        </p:tgtEl>
                                      </p:cBhvr>
                                    </p:animEffect>
                                  </p:childTnLst>
                                </p:cTn>
                              </p:par>
                              <p:par>
                                <p:cTn id="285" presetID="14" presetClass="entr" presetSubtype="10" fill="hold" grpId="0" nodeType="withEffect">
                                  <p:stCondLst>
                                    <p:cond delay="0"/>
                                  </p:stCondLst>
                                  <p:childTnLst>
                                    <p:set>
                                      <p:cBhvr>
                                        <p:cTn id="286" dur="1" fill="hold">
                                          <p:stCondLst>
                                            <p:cond delay="0"/>
                                          </p:stCondLst>
                                        </p:cTn>
                                        <p:tgtEl>
                                          <p:spTgt spid="197"/>
                                        </p:tgtEl>
                                        <p:attrNameLst>
                                          <p:attrName>style.visibility</p:attrName>
                                        </p:attrNameLst>
                                      </p:cBhvr>
                                      <p:to>
                                        <p:strVal val="visible"/>
                                      </p:to>
                                    </p:set>
                                    <p:animEffect transition="in" filter="randombar(horizontal)">
                                      <p:cBhvr>
                                        <p:cTn id="287" dur="500"/>
                                        <p:tgtEl>
                                          <p:spTgt spid="197"/>
                                        </p:tgtEl>
                                      </p:cBhvr>
                                    </p:animEffect>
                                  </p:childTnLst>
                                </p:cTn>
                              </p:par>
                              <p:par>
                                <p:cTn id="288" presetID="14" presetClass="entr" presetSubtype="10" fill="hold" nodeType="withEffect">
                                  <p:stCondLst>
                                    <p:cond delay="0"/>
                                  </p:stCondLst>
                                  <p:childTnLst>
                                    <p:set>
                                      <p:cBhvr>
                                        <p:cTn id="289" dur="1" fill="hold">
                                          <p:stCondLst>
                                            <p:cond delay="0"/>
                                          </p:stCondLst>
                                        </p:cTn>
                                        <p:tgtEl>
                                          <p:spTgt spid="198"/>
                                        </p:tgtEl>
                                        <p:attrNameLst>
                                          <p:attrName>style.visibility</p:attrName>
                                        </p:attrNameLst>
                                      </p:cBhvr>
                                      <p:to>
                                        <p:strVal val="visible"/>
                                      </p:to>
                                    </p:set>
                                    <p:animEffect transition="in" filter="randombar(horizontal)">
                                      <p:cBhvr>
                                        <p:cTn id="290" dur="500"/>
                                        <p:tgtEl>
                                          <p:spTgt spid="198"/>
                                        </p:tgtEl>
                                      </p:cBhvr>
                                    </p:animEffect>
                                  </p:childTnLst>
                                </p:cTn>
                              </p:par>
                              <p:par>
                                <p:cTn id="291" presetID="14" presetClass="entr" presetSubtype="10" fill="hold" grpId="0" nodeType="withEffect">
                                  <p:stCondLst>
                                    <p:cond delay="0"/>
                                  </p:stCondLst>
                                  <p:childTnLst>
                                    <p:set>
                                      <p:cBhvr>
                                        <p:cTn id="292" dur="1" fill="hold">
                                          <p:stCondLst>
                                            <p:cond delay="0"/>
                                          </p:stCondLst>
                                        </p:cTn>
                                        <p:tgtEl>
                                          <p:spTgt spid="201"/>
                                        </p:tgtEl>
                                        <p:attrNameLst>
                                          <p:attrName>style.visibility</p:attrName>
                                        </p:attrNameLst>
                                      </p:cBhvr>
                                      <p:to>
                                        <p:strVal val="visible"/>
                                      </p:to>
                                    </p:set>
                                    <p:animEffect transition="in" filter="randombar(horizontal)">
                                      <p:cBhvr>
                                        <p:cTn id="293" dur="500"/>
                                        <p:tgtEl>
                                          <p:spTgt spid="201"/>
                                        </p:tgtEl>
                                      </p:cBhvr>
                                    </p:animEffect>
                                  </p:childTnLst>
                                </p:cTn>
                              </p:par>
                              <p:par>
                                <p:cTn id="294" presetID="14" presetClass="entr" presetSubtype="10" fill="hold" grpId="0" nodeType="withEffect">
                                  <p:stCondLst>
                                    <p:cond delay="0"/>
                                  </p:stCondLst>
                                  <p:childTnLst>
                                    <p:set>
                                      <p:cBhvr>
                                        <p:cTn id="295" dur="1" fill="hold">
                                          <p:stCondLst>
                                            <p:cond delay="0"/>
                                          </p:stCondLst>
                                        </p:cTn>
                                        <p:tgtEl>
                                          <p:spTgt spid="202"/>
                                        </p:tgtEl>
                                        <p:attrNameLst>
                                          <p:attrName>style.visibility</p:attrName>
                                        </p:attrNameLst>
                                      </p:cBhvr>
                                      <p:to>
                                        <p:strVal val="visible"/>
                                      </p:to>
                                    </p:set>
                                    <p:animEffect transition="in" filter="randombar(horizontal)">
                                      <p:cBhvr>
                                        <p:cTn id="296" dur="500"/>
                                        <p:tgtEl>
                                          <p:spTgt spid="202"/>
                                        </p:tgtEl>
                                      </p:cBhvr>
                                    </p:animEffect>
                                  </p:childTnLst>
                                </p:cTn>
                              </p:par>
                              <p:par>
                                <p:cTn id="297" presetID="14" presetClass="entr" presetSubtype="10" fill="hold" nodeType="withEffect">
                                  <p:stCondLst>
                                    <p:cond delay="0"/>
                                  </p:stCondLst>
                                  <p:childTnLst>
                                    <p:set>
                                      <p:cBhvr>
                                        <p:cTn id="298" dur="1" fill="hold">
                                          <p:stCondLst>
                                            <p:cond delay="0"/>
                                          </p:stCondLst>
                                        </p:cTn>
                                        <p:tgtEl>
                                          <p:spTgt spid="203"/>
                                        </p:tgtEl>
                                        <p:attrNameLst>
                                          <p:attrName>style.visibility</p:attrName>
                                        </p:attrNameLst>
                                      </p:cBhvr>
                                      <p:to>
                                        <p:strVal val="visible"/>
                                      </p:to>
                                    </p:set>
                                    <p:animEffect transition="in" filter="randombar(horizontal)">
                                      <p:cBhvr>
                                        <p:cTn id="299" dur="500"/>
                                        <p:tgtEl>
                                          <p:spTgt spid="203"/>
                                        </p:tgtEl>
                                      </p:cBhvr>
                                    </p:animEffect>
                                  </p:childTnLst>
                                </p:cTn>
                              </p:par>
                              <p:par>
                                <p:cTn id="300" presetID="14" presetClass="entr" presetSubtype="10" fill="hold" nodeType="withEffect">
                                  <p:stCondLst>
                                    <p:cond delay="0"/>
                                  </p:stCondLst>
                                  <p:childTnLst>
                                    <p:set>
                                      <p:cBhvr>
                                        <p:cTn id="301" dur="1" fill="hold">
                                          <p:stCondLst>
                                            <p:cond delay="0"/>
                                          </p:stCondLst>
                                        </p:cTn>
                                        <p:tgtEl>
                                          <p:spTgt spid="206"/>
                                        </p:tgtEl>
                                        <p:attrNameLst>
                                          <p:attrName>style.visibility</p:attrName>
                                        </p:attrNameLst>
                                      </p:cBhvr>
                                      <p:to>
                                        <p:strVal val="visible"/>
                                      </p:to>
                                    </p:set>
                                    <p:animEffect transition="in" filter="randombar(horizontal)">
                                      <p:cBhvr>
                                        <p:cTn id="302" dur="500"/>
                                        <p:tgtEl>
                                          <p:spTgt spid="206"/>
                                        </p:tgtEl>
                                      </p:cBhvr>
                                    </p:animEffect>
                                  </p:childTnLst>
                                </p:cTn>
                              </p:par>
                              <p:par>
                                <p:cTn id="303" presetID="14" presetClass="entr" presetSubtype="10" fill="hold" grpId="0" nodeType="withEffect">
                                  <p:stCondLst>
                                    <p:cond delay="0"/>
                                  </p:stCondLst>
                                  <p:childTnLst>
                                    <p:set>
                                      <p:cBhvr>
                                        <p:cTn id="304" dur="1" fill="hold">
                                          <p:stCondLst>
                                            <p:cond delay="0"/>
                                          </p:stCondLst>
                                        </p:cTn>
                                        <p:tgtEl>
                                          <p:spTgt spid="211"/>
                                        </p:tgtEl>
                                        <p:attrNameLst>
                                          <p:attrName>style.visibility</p:attrName>
                                        </p:attrNameLst>
                                      </p:cBhvr>
                                      <p:to>
                                        <p:strVal val="visible"/>
                                      </p:to>
                                    </p:set>
                                    <p:animEffect transition="in" filter="randombar(horizontal)">
                                      <p:cBhvr>
                                        <p:cTn id="305" dur="500"/>
                                        <p:tgtEl>
                                          <p:spTgt spid="211"/>
                                        </p:tgtEl>
                                      </p:cBhvr>
                                    </p:animEffect>
                                  </p:childTnLst>
                                </p:cTn>
                              </p:par>
                              <p:par>
                                <p:cTn id="306" presetID="14" presetClass="entr" presetSubtype="10" fill="hold" grpId="0" nodeType="withEffect">
                                  <p:stCondLst>
                                    <p:cond delay="0"/>
                                  </p:stCondLst>
                                  <p:childTnLst>
                                    <p:set>
                                      <p:cBhvr>
                                        <p:cTn id="307" dur="1" fill="hold">
                                          <p:stCondLst>
                                            <p:cond delay="0"/>
                                          </p:stCondLst>
                                        </p:cTn>
                                        <p:tgtEl>
                                          <p:spTgt spid="212"/>
                                        </p:tgtEl>
                                        <p:attrNameLst>
                                          <p:attrName>style.visibility</p:attrName>
                                        </p:attrNameLst>
                                      </p:cBhvr>
                                      <p:to>
                                        <p:strVal val="visible"/>
                                      </p:to>
                                    </p:set>
                                    <p:animEffect transition="in" filter="randombar(horizontal)">
                                      <p:cBhvr>
                                        <p:cTn id="308" dur="500"/>
                                        <p:tgtEl>
                                          <p:spTgt spid="212"/>
                                        </p:tgtEl>
                                      </p:cBhvr>
                                    </p:animEffect>
                                  </p:childTnLst>
                                </p:cTn>
                              </p:par>
                              <p:par>
                                <p:cTn id="309" presetID="14" presetClass="entr" presetSubtype="10" fill="hold" grpId="0" nodeType="withEffect">
                                  <p:stCondLst>
                                    <p:cond delay="0"/>
                                  </p:stCondLst>
                                  <p:childTnLst>
                                    <p:set>
                                      <p:cBhvr>
                                        <p:cTn id="310" dur="1" fill="hold">
                                          <p:stCondLst>
                                            <p:cond delay="0"/>
                                          </p:stCondLst>
                                        </p:cTn>
                                        <p:tgtEl>
                                          <p:spTgt spid="213"/>
                                        </p:tgtEl>
                                        <p:attrNameLst>
                                          <p:attrName>style.visibility</p:attrName>
                                        </p:attrNameLst>
                                      </p:cBhvr>
                                      <p:to>
                                        <p:strVal val="visible"/>
                                      </p:to>
                                    </p:set>
                                    <p:animEffect transition="in" filter="randombar(horizontal)">
                                      <p:cBhvr>
                                        <p:cTn id="311" dur="500"/>
                                        <p:tgtEl>
                                          <p:spTgt spid="213"/>
                                        </p:tgtEl>
                                      </p:cBhvr>
                                    </p:animEffect>
                                  </p:childTnLst>
                                </p:cTn>
                              </p:par>
                              <p:par>
                                <p:cTn id="312" presetID="14" presetClass="entr" presetSubtype="10" fill="hold" nodeType="withEffect">
                                  <p:stCondLst>
                                    <p:cond delay="0"/>
                                  </p:stCondLst>
                                  <p:childTnLst>
                                    <p:set>
                                      <p:cBhvr>
                                        <p:cTn id="313" dur="1" fill="hold">
                                          <p:stCondLst>
                                            <p:cond delay="0"/>
                                          </p:stCondLst>
                                        </p:cTn>
                                        <p:tgtEl>
                                          <p:spTgt spid="214"/>
                                        </p:tgtEl>
                                        <p:attrNameLst>
                                          <p:attrName>style.visibility</p:attrName>
                                        </p:attrNameLst>
                                      </p:cBhvr>
                                      <p:to>
                                        <p:strVal val="visible"/>
                                      </p:to>
                                    </p:set>
                                    <p:animEffect transition="in" filter="randombar(horizontal)">
                                      <p:cBhvr>
                                        <p:cTn id="314" dur="500"/>
                                        <p:tgtEl>
                                          <p:spTgt spid="214"/>
                                        </p:tgtEl>
                                      </p:cBhvr>
                                    </p:animEffect>
                                  </p:childTnLst>
                                </p:cTn>
                              </p:par>
                              <p:par>
                                <p:cTn id="315" presetID="14" presetClass="entr" presetSubtype="10" fill="hold" grpId="0" nodeType="withEffect">
                                  <p:stCondLst>
                                    <p:cond delay="0"/>
                                  </p:stCondLst>
                                  <p:childTnLst>
                                    <p:set>
                                      <p:cBhvr>
                                        <p:cTn id="316" dur="1" fill="hold">
                                          <p:stCondLst>
                                            <p:cond delay="0"/>
                                          </p:stCondLst>
                                        </p:cTn>
                                        <p:tgtEl>
                                          <p:spTgt spid="216"/>
                                        </p:tgtEl>
                                        <p:attrNameLst>
                                          <p:attrName>style.visibility</p:attrName>
                                        </p:attrNameLst>
                                      </p:cBhvr>
                                      <p:to>
                                        <p:strVal val="visible"/>
                                      </p:to>
                                    </p:set>
                                    <p:animEffect transition="in" filter="randombar(horizontal)">
                                      <p:cBhvr>
                                        <p:cTn id="317" dur="500"/>
                                        <p:tgtEl>
                                          <p:spTgt spid="216"/>
                                        </p:tgtEl>
                                      </p:cBhvr>
                                    </p:animEffect>
                                  </p:childTnLst>
                                </p:cTn>
                              </p:par>
                              <p:par>
                                <p:cTn id="318" presetID="14" presetClass="entr" presetSubtype="10" fill="hold" grpId="0" nodeType="withEffect">
                                  <p:stCondLst>
                                    <p:cond delay="0"/>
                                  </p:stCondLst>
                                  <p:childTnLst>
                                    <p:set>
                                      <p:cBhvr>
                                        <p:cTn id="319" dur="1" fill="hold">
                                          <p:stCondLst>
                                            <p:cond delay="0"/>
                                          </p:stCondLst>
                                        </p:cTn>
                                        <p:tgtEl>
                                          <p:spTgt spid="217"/>
                                        </p:tgtEl>
                                        <p:attrNameLst>
                                          <p:attrName>style.visibility</p:attrName>
                                        </p:attrNameLst>
                                      </p:cBhvr>
                                      <p:to>
                                        <p:strVal val="visible"/>
                                      </p:to>
                                    </p:set>
                                    <p:animEffect transition="in" filter="randombar(horizontal)">
                                      <p:cBhvr>
                                        <p:cTn id="320" dur="500"/>
                                        <p:tgtEl>
                                          <p:spTgt spid="217"/>
                                        </p:tgtEl>
                                      </p:cBhvr>
                                    </p:animEffect>
                                  </p:childTnLst>
                                </p:cTn>
                              </p:par>
                              <p:par>
                                <p:cTn id="321" presetID="14" presetClass="entr" presetSubtype="10" fill="hold" nodeType="withEffect">
                                  <p:stCondLst>
                                    <p:cond delay="0"/>
                                  </p:stCondLst>
                                  <p:childTnLst>
                                    <p:set>
                                      <p:cBhvr>
                                        <p:cTn id="322" dur="1" fill="hold">
                                          <p:stCondLst>
                                            <p:cond delay="0"/>
                                          </p:stCondLst>
                                        </p:cTn>
                                        <p:tgtEl>
                                          <p:spTgt spid="218"/>
                                        </p:tgtEl>
                                        <p:attrNameLst>
                                          <p:attrName>style.visibility</p:attrName>
                                        </p:attrNameLst>
                                      </p:cBhvr>
                                      <p:to>
                                        <p:strVal val="visible"/>
                                      </p:to>
                                    </p:set>
                                    <p:animEffect transition="in" filter="randombar(horizontal)">
                                      <p:cBhvr>
                                        <p:cTn id="323" dur="500"/>
                                        <p:tgtEl>
                                          <p:spTgt spid="218"/>
                                        </p:tgtEl>
                                      </p:cBhvr>
                                    </p:animEffect>
                                  </p:childTnLst>
                                </p:cTn>
                              </p:par>
                              <p:par>
                                <p:cTn id="324" presetID="14" presetClass="entr" presetSubtype="10" fill="hold" grpId="0" nodeType="withEffect">
                                  <p:stCondLst>
                                    <p:cond delay="0"/>
                                  </p:stCondLst>
                                  <p:childTnLst>
                                    <p:set>
                                      <p:cBhvr>
                                        <p:cTn id="325" dur="1" fill="hold">
                                          <p:stCondLst>
                                            <p:cond delay="0"/>
                                          </p:stCondLst>
                                        </p:cTn>
                                        <p:tgtEl>
                                          <p:spTgt spid="220"/>
                                        </p:tgtEl>
                                        <p:attrNameLst>
                                          <p:attrName>style.visibility</p:attrName>
                                        </p:attrNameLst>
                                      </p:cBhvr>
                                      <p:to>
                                        <p:strVal val="visible"/>
                                      </p:to>
                                    </p:set>
                                    <p:animEffect transition="in" filter="randombar(horizontal)">
                                      <p:cBhvr>
                                        <p:cTn id="326" dur="500"/>
                                        <p:tgtEl>
                                          <p:spTgt spid="220"/>
                                        </p:tgtEl>
                                      </p:cBhvr>
                                    </p:animEffect>
                                  </p:childTnLst>
                                </p:cTn>
                              </p:par>
                              <p:par>
                                <p:cTn id="327" presetID="14" presetClass="entr" presetSubtype="10" fill="hold" nodeType="withEffect">
                                  <p:stCondLst>
                                    <p:cond delay="0"/>
                                  </p:stCondLst>
                                  <p:childTnLst>
                                    <p:set>
                                      <p:cBhvr>
                                        <p:cTn id="328" dur="1" fill="hold">
                                          <p:stCondLst>
                                            <p:cond delay="0"/>
                                          </p:stCondLst>
                                        </p:cTn>
                                        <p:tgtEl>
                                          <p:spTgt spid="221"/>
                                        </p:tgtEl>
                                        <p:attrNameLst>
                                          <p:attrName>style.visibility</p:attrName>
                                        </p:attrNameLst>
                                      </p:cBhvr>
                                      <p:to>
                                        <p:strVal val="visible"/>
                                      </p:to>
                                    </p:set>
                                    <p:animEffect transition="in" filter="randombar(horizontal)">
                                      <p:cBhvr>
                                        <p:cTn id="329" dur="500"/>
                                        <p:tgtEl>
                                          <p:spTgt spid="221"/>
                                        </p:tgtEl>
                                      </p:cBhvr>
                                    </p:animEffect>
                                  </p:childTnLst>
                                </p:cTn>
                              </p:par>
                              <p:par>
                                <p:cTn id="330" presetID="14" presetClass="entr" presetSubtype="10" fill="hold" grpId="0" nodeType="withEffect">
                                  <p:stCondLst>
                                    <p:cond delay="0"/>
                                  </p:stCondLst>
                                  <p:childTnLst>
                                    <p:set>
                                      <p:cBhvr>
                                        <p:cTn id="331" dur="1" fill="hold">
                                          <p:stCondLst>
                                            <p:cond delay="0"/>
                                          </p:stCondLst>
                                        </p:cTn>
                                        <p:tgtEl>
                                          <p:spTgt spid="223"/>
                                        </p:tgtEl>
                                        <p:attrNameLst>
                                          <p:attrName>style.visibility</p:attrName>
                                        </p:attrNameLst>
                                      </p:cBhvr>
                                      <p:to>
                                        <p:strVal val="visible"/>
                                      </p:to>
                                    </p:set>
                                    <p:animEffect transition="in" filter="randombar(horizontal)">
                                      <p:cBhvr>
                                        <p:cTn id="332" dur="500"/>
                                        <p:tgtEl>
                                          <p:spTgt spid="223"/>
                                        </p:tgtEl>
                                      </p:cBhvr>
                                    </p:animEffect>
                                  </p:childTnLst>
                                </p:cTn>
                              </p:par>
                              <p:par>
                                <p:cTn id="333" presetID="14" presetClass="entr" presetSubtype="10" fill="hold" nodeType="withEffect">
                                  <p:stCondLst>
                                    <p:cond delay="0"/>
                                  </p:stCondLst>
                                  <p:childTnLst>
                                    <p:set>
                                      <p:cBhvr>
                                        <p:cTn id="334" dur="1" fill="hold">
                                          <p:stCondLst>
                                            <p:cond delay="0"/>
                                          </p:stCondLst>
                                        </p:cTn>
                                        <p:tgtEl>
                                          <p:spTgt spid="224"/>
                                        </p:tgtEl>
                                        <p:attrNameLst>
                                          <p:attrName>style.visibility</p:attrName>
                                        </p:attrNameLst>
                                      </p:cBhvr>
                                      <p:to>
                                        <p:strVal val="visible"/>
                                      </p:to>
                                    </p:set>
                                    <p:animEffect transition="in" filter="randombar(horizontal)">
                                      <p:cBhvr>
                                        <p:cTn id="335" dur="500"/>
                                        <p:tgtEl>
                                          <p:spTgt spid="224"/>
                                        </p:tgtEl>
                                      </p:cBhvr>
                                    </p:animEffect>
                                  </p:childTnLst>
                                </p:cTn>
                              </p:par>
                              <p:par>
                                <p:cTn id="336" presetID="14" presetClass="entr" presetSubtype="10" fill="hold" grpId="0" nodeType="withEffect">
                                  <p:stCondLst>
                                    <p:cond delay="0"/>
                                  </p:stCondLst>
                                  <p:childTnLst>
                                    <p:set>
                                      <p:cBhvr>
                                        <p:cTn id="337" dur="1" fill="hold">
                                          <p:stCondLst>
                                            <p:cond delay="0"/>
                                          </p:stCondLst>
                                        </p:cTn>
                                        <p:tgtEl>
                                          <p:spTgt spid="226"/>
                                        </p:tgtEl>
                                        <p:attrNameLst>
                                          <p:attrName>style.visibility</p:attrName>
                                        </p:attrNameLst>
                                      </p:cBhvr>
                                      <p:to>
                                        <p:strVal val="visible"/>
                                      </p:to>
                                    </p:set>
                                    <p:animEffect transition="in" filter="randombar(horizontal)">
                                      <p:cBhvr>
                                        <p:cTn id="338" dur="500"/>
                                        <p:tgtEl>
                                          <p:spTgt spid="226"/>
                                        </p:tgtEl>
                                      </p:cBhvr>
                                    </p:animEffect>
                                  </p:childTnLst>
                                </p:cTn>
                              </p:par>
                              <p:par>
                                <p:cTn id="339" presetID="14" presetClass="entr" presetSubtype="10" fill="hold" nodeType="withEffect">
                                  <p:stCondLst>
                                    <p:cond delay="0"/>
                                  </p:stCondLst>
                                  <p:childTnLst>
                                    <p:set>
                                      <p:cBhvr>
                                        <p:cTn id="340" dur="1" fill="hold">
                                          <p:stCondLst>
                                            <p:cond delay="0"/>
                                          </p:stCondLst>
                                        </p:cTn>
                                        <p:tgtEl>
                                          <p:spTgt spid="227"/>
                                        </p:tgtEl>
                                        <p:attrNameLst>
                                          <p:attrName>style.visibility</p:attrName>
                                        </p:attrNameLst>
                                      </p:cBhvr>
                                      <p:to>
                                        <p:strVal val="visible"/>
                                      </p:to>
                                    </p:set>
                                    <p:animEffect transition="in" filter="randombar(horizontal)">
                                      <p:cBhvr>
                                        <p:cTn id="341" dur="500"/>
                                        <p:tgtEl>
                                          <p:spTgt spid="227"/>
                                        </p:tgtEl>
                                      </p:cBhvr>
                                    </p:animEffect>
                                  </p:childTnLst>
                                </p:cTn>
                              </p:par>
                              <p:par>
                                <p:cTn id="342" presetID="14" presetClass="entr" presetSubtype="10" fill="hold" grpId="0" nodeType="withEffect">
                                  <p:stCondLst>
                                    <p:cond delay="0"/>
                                  </p:stCondLst>
                                  <p:childTnLst>
                                    <p:set>
                                      <p:cBhvr>
                                        <p:cTn id="343" dur="1" fill="hold">
                                          <p:stCondLst>
                                            <p:cond delay="0"/>
                                          </p:stCondLst>
                                        </p:cTn>
                                        <p:tgtEl>
                                          <p:spTgt spid="272"/>
                                        </p:tgtEl>
                                        <p:attrNameLst>
                                          <p:attrName>style.visibility</p:attrName>
                                        </p:attrNameLst>
                                      </p:cBhvr>
                                      <p:to>
                                        <p:strVal val="visible"/>
                                      </p:to>
                                    </p:set>
                                    <p:animEffect transition="in" filter="randombar(horizontal)">
                                      <p:cBhvr>
                                        <p:cTn id="344" dur="500"/>
                                        <p:tgtEl>
                                          <p:spTgt spid="272"/>
                                        </p:tgtEl>
                                      </p:cBhvr>
                                    </p:animEffect>
                                  </p:childTnLst>
                                </p:cTn>
                              </p:par>
                            </p:childTnLst>
                          </p:cTn>
                        </p:par>
                      </p:childTnLst>
                    </p:cTn>
                  </p:par>
                  <p:par>
                    <p:cTn id="345" fill="hold">
                      <p:stCondLst>
                        <p:cond delay="indefinite"/>
                      </p:stCondLst>
                      <p:childTnLst>
                        <p:par>
                          <p:cTn id="346" fill="hold">
                            <p:stCondLst>
                              <p:cond delay="0"/>
                            </p:stCondLst>
                            <p:childTnLst>
                              <p:par>
                                <p:cTn id="347" presetID="14" presetClass="entr" presetSubtype="10" fill="hold" grpId="0" nodeType="clickEffect">
                                  <p:stCondLst>
                                    <p:cond delay="0"/>
                                  </p:stCondLst>
                                  <p:childTnLst>
                                    <p:set>
                                      <p:cBhvr>
                                        <p:cTn id="348" dur="1" fill="hold">
                                          <p:stCondLst>
                                            <p:cond delay="0"/>
                                          </p:stCondLst>
                                        </p:cTn>
                                        <p:tgtEl>
                                          <p:spTgt spid="13"/>
                                        </p:tgtEl>
                                        <p:attrNameLst>
                                          <p:attrName>style.visibility</p:attrName>
                                        </p:attrNameLst>
                                      </p:cBhvr>
                                      <p:to>
                                        <p:strVal val="visible"/>
                                      </p:to>
                                    </p:set>
                                    <p:animEffect transition="in" filter="randombar(horizontal)">
                                      <p:cBhvr>
                                        <p:cTn id="349" dur="500"/>
                                        <p:tgtEl>
                                          <p:spTgt spid="13"/>
                                        </p:tgtEl>
                                      </p:cBhvr>
                                    </p:animEffect>
                                  </p:childTnLst>
                                </p:cTn>
                              </p:par>
                              <p:par>
                                <p:cTn id="350" presetID="14" presetClass="entr" presetSubtype="10" fill="hold" grpId="0" nodeType="withEffect">
                                  <p:stCondLst>
                                    <p:cond delay="0"/>
                                  </p:stCondLst>
                                  <p:childTnLst>
                                    <p:set>
                                      <p:cBhvr>
                                        <p:cTn id="351" dur="1" fill="hold">
                                          <p:stCondLst>
                                            <p:cond delay="0"/>
                                          </p:stCondLst>
                                        </p:cTn>
                                        <p:tgtEl>
                                          <p:spTgt spid="87"/>
                                        </p:tgtEl>
                                        <p:attrNameLst>
                                          <p:attrName>style.visibility</p:attrName>
                                        </p:attrNameLst>
                                      </p:cBhvr>
                                      <p:to>
                                        <p:strVal val="visible"/>
                                      </p:to>
                                    </p:set>
                                    <p:animEffect transition="in" filter="randombar(horizontal)">
                                      <p:cBhvr>
                                        <p:cTn id="352" dur="500"/>
                                        <p:tgtEl>
                                          <p:spTgt spid="87"/>
                                        </p:tgtEl>
                                      </p:cBhvr>
                                    </p:animEffect>
                                  </p:childTnLst>
                                </p:cTn>
                              </p:par>
                              <p:par>
                                <p:cTn id="353" presetID="14" presetClass="entr" presetSubtype="10" fill="hold" grpId="0" nodeType="withEffect">
                                  <p:stCondLst>
                                    <p:cond delay="0"/>
                                  </p:stCondLst>
                                  <p:childTnLst>
                                    <p:set>
                                      <p:cBhvr>
                                        <p:cTn id="354" dur="1" fill="hold">
                                          <p:stCondLst>
                                            <p:cond delay="0"/>
                                          </p:stCondLst>
                                        </p:cTn>
                                        <p:tgtEl>
                                          <p:spTgt spid="88"/>
                                        </p:tgtEl>
                                        <p:attrNameLst>
                                          <p:attrName>style.visibility</p:attrName>
                                        </p:attrNameLst>
                                      </p:cBhvr>
                                      <p:to>
                                        <p:strVal val="visible"/>
                                      </p:to>
                                    </p:set>
                                    <p:animEffect transition="in" filter="randombar(horizontal)">
                                      <p:cBhvr>
                                        <p:cTn id="355" dur="500"/>
                                        <p:tgtEl>
                                          <p:spTgt spid="88"/>
                                        </p:tgtEl>
                                      </p:cBhvr>
                                    </p:animEffect>
                                  </p:childTnLst>
                                </p:cTn>
                              </p:par>
                              <p:par>
                                <p:cTn id="356" presetID="14" presetClass="entr" presetSubtype="10" fill="hold" grpId="0" nodeType="withEffect">
                                  <p:stCondLst>
                                    <p:cond delay="0"/>
                                  </p:stCondLst>
                                  <p:childTnLst>
                                    <p:set>
                                      <p:cBhvr>
                                        <p:cTn id="357" dur="1" fill="hold">
                                          <p:stCondLst>
                                            <p:cond delay="0"/>
                                          </p:stCondLst>
                                        </p:cTn>
                                        <p:tgtEl>
                                          <p:spTgt spid="89"/>
                                        </p:tgtEl>
                                        <p:attrNameLst>
                                          <p:attrName>style.visibility</p:attrName>
                                        </p:attrNameLst>
                                      </p:cBhvr>
                                      <p:to>
                                        <p:strVal val="visible"/>
                                      </p:to>
                                    </p:set>
                                    <p:animEffect transition="in" filter="randombar(horizontal)">
                                      <p:cBhvr>
                                        <p:cTn id="358" dur="500"/>
                                        <p:tgtEl>
                                          <p:spTgt spid="89"/>
                                        </p:tgtEl>
                                      </p:cBhvr>
                                    </p:animEffect>
                                  </p:childTnLst>
                                </p:cTn>
                              </p:par>
                              <p:par>
                                <p:cTn id="359" presetID="14" presetClass="entr" presetSubtype="10" fill="hold" grpId="0" nodeType="withEffect">
                                  <p:stCondLst>
                                    <p:cond delay="0"/>
                                  </p:stCondLst>
                                  <p:childTnLst>
                                    <p:set>
                                      <p:cBhvr>
                                        <p:cTn id="360" dur="1" fill="hold">
                                          <p:stCondLst>
                                            <p:cond delay="0"/>
                                          </p:stCondLst>
                                        </p:cTn>
                                        <p:tgtEl>
                                          <p:spTgt spid="90"/>
                                        </p:tgtEl>
                                        <p:attrNameLst>
                                          <p:attrName>style.visibility</p:attrName>
                                        </p:attrNameLst>
                                      </p:cBhvr>
                                      <p:to>
                                        <p:strVal val="visible"/>
                                      </p:to>
                                    </p:set>
                                    <p:animEffect transition="in" filter="randombar(horizontal)">
                                      <p:cBhvr>
                                        <p:cTn id="361" dur="500"/>
                                        <p:tgtEl>
                                          <p:spTgt spid="90"/>
                                        </p:tgtEl>
                                      </p:cBhvr>
                                    </p:animEffect>
                                  </p:childTnLst>
                                </p:cTn>
                              </p:par>
                              <p:par>
                                <p:cTn id="362" presetID="14" presetClass="entr" presetSubtype="10" fill="hold" grpId="0" nodeType="withEffect">
                                  <p:stCondLst>
                                    <p:cond delay="0"/>
                                  </p:stCondLst>
                                  <p:childTnLst>
                                    <p:set>
                                      <p:cBhvr>
                                        <p:cTn id="363" dur="1" fill="hold">
                                          <p:stCondLst>
                                            <p:cond delay="0"/>
                                          </p:stCondLst>
                                        </p:cTn>
                                        <p:tgtEl>
                                          <p:spTgt spid="91"/>
                                        </p:tgtEl>
                                        <p:attrNameLst>
                                          <p:attrName>style.visibility</p:attrName>
                                        </p:attrNameLst>
                                      </p:cBhvr>
                                      <p:to>
                                        <p:strVal val="visible"/>
                                      </p:to>
                                    </p:set>
                                    <p:animEffect transition="in" filter="randombar(horizontal)">
                                      <p:cBhvr>
                                        <p:cTn id="364" dur="500"/>
                                        <p:tgtEl>
                                          <p:spTgt spid="91"/>
                                        </p:tgtEl>
                                      </p:cBhvr>
                                    </p:animEffect>
                                  </p:childTnLst>
                                </p:cTn>
                              </p:par>
                              <p:par>
                                <p:cTn id="365" presetID="14" presetClass="entr" presetSubtype="10" fill="hold" grpId="0" nodeType="withEffect">
                                  <p:stCondLst>
                                    <p:cond delay="0"/>
                                  </p:stCondLst>
                                  <p:childTnLst>
                                    <p:set>
                                      <p:cBhvr>
                                        <p:cTn id="366" dur="1" fill="hold">
                                          <p:stCondLst>
                                            <p:cond delay="0"/>
                                          </p:stCondLst>
                                        </p:cTn>
                                        <p:tgtEl>
                                          <p:spTgt spid="92"/>
                                        </p:tgtEl>
                                        <p:attrNameLst>
                                          <p:attrName>style.visibility</p:attrName>
                                        </p:attrNameLst>
                                      </p:cBhvr>
                                      <p:to>
                                        <p:strVal val="visible"/>
                                      </p:to>
                                    </p:set>
                                    <p:animEffect transition="in" filter="randombar(horizontal)">
                                      <p:cBhvr>
                                        <p:cTn id="367" dur="500"/>
                                        <p:tgtEl>
                                          <p:spTgt spid="92"/>
                                        </p:tgtEl>
                                      </p:cBhvr>
                                    </p:animEffect>
                                  </p:childTnLst>
                                </p:cTn>
                              </p:par>
                              <p:par>
                                <p:cTn id="368" presetID="14" presetClass="entr" presetSubtype="10" fill="hold" grpId="0" nodeType="withEffect">
                                  <p:stCondLst>
                                    <p:cond delay="0"/>
                                  </p:stCondLst>
                                  <p:childTnLst>
                                    <p:set>
                                      <p:cBhvr>
                                        <p:cTn id="369" dur="1" fill="hold">
                                          <p:stCondLst>
                                            <p:cond delay="0"/>
                                          </p:stCondLst>
                                        </p:cTn>
                                        <p:tgtEl>
                                          <p:spTgt spid="93"/>
                                        </p:tgtEl>
                                        <p:attrNameLst>
                                          <p:attrName>style.visibility</p:attrName>
                                        </p:attrNameLst>
                                      </p:cBhvr>
                                      <p:to>
                                        <p:strVal val="visible"/>
                                      </p:to>
                                    </p:set>
                                    <p:animEffect transition="in" filter="randombar(horizontal)">
                                      <p:cBhvr>
                                        <p:cTn id="370" dur="500"/>
                                        <p:tgtEl>
                                          <p:spTgt spid="93"/>
                                        </p:tgtEl>
                                      </p:cBhvr>
                                    </p:animEffect>
                                  </p:childTnLst>
                                </p:cTn>
                              </p:par>
                              <p:par>
                                <p:cTn id="371" presetID="14" presetClass="entr" presetSubtype="10" fill="hold" grpId="0" nodeType="withEffect">
                                  <p:stCondLst>
                                    <p:cond delay="0"/>
                                  </p:stCondLst>
                                  <p:childTnLst>
                                    <p:set>
                                      <p:cBhvr>
                                        <p:cTn id="372" dur="1" fill="hold">
                                          <p:stCondLst>
                                            <p:cond delay="0"/>
                                          </p:stCondLst>
                                        </p:cTn>
                                        <p:tgtEl>
                                          <p:spTgt spid="94"/>
                                        </p:tgtEl>
                                        <p:attrNameLst>
                                          <p:attrName>style.visibility</p:attrName>
                                        </p:attrNameLst>
                                      </p:cBhvr>
                                      <p:to>
                                        <p:strVal val="visible"/>
                                      </p:to>
                                    </p:set>
                                    <p:animEffect transition="in" filter="randombar(horizontal)">
                                      <p:cBhvr>
                                        <p:cTn id="373" dur="500"/>
                                        <p:tgtEl>
                                          <p:spTgt spid="94"/>
                                        </p:tgtEl>
                                      </p:cBhvr>
                                    </p:animEffect>
                                  </p:childTnLst>
                                </p:cTn>
                              </p:par>
                              <p:par>
                                <p:cTn id="374" presetID="14" presetClass="entr" presetSubtype="10" fill="hold" grpId="0" nodeType="withEffect">
                                  <p:stCondLst>
                                    <p:cond delay="0"/>
                                  </p:stCondLst>
                                  <p:childTnLst>
                                    <p:set>
                                      <p:cBhvr>
                                        <p:cTn id="375" dur="1" fill="hold">
                                          <p:stCondLst>
                                            <p:cond delay="0"/>
                                          </p:stCondLst>
                                        </p:cTn>
                                        <p:tgtEl>
                                          <p:spTgt spid="126"/>
                                        </p:tgtEl>
                                        <p:attrNameLst>
                                          <p:attrName>style.visibility</p:attrName>
                                        </p:attrNameLst>
                                      </p:cBhvr>
                                      <p:to>
                                        <p:strVal val="visible"/>
                                      </p:to>
                                    </p:set>
                                    <p:animEffect transition="in" filter="randombar(horizontal)">
                                      <p:cBhvr>
                                        <p:cTn id="376" dur="500"/>
                                        <p:tgtEl>
                                          <p:spTgt spid="126"/>
                                        </p:tgtEl>
                                      </p:cBhvr>
                                    </p:animEffect>
                                  </p:childTnLst>
                                </p:cTn>
                              </p:par>
                              <p:par>
                                <p:cTn id="377" presetID="14" presetClass="entr" presetSubtype="10" fill="hold" grpId="0" nodeType="withEffect">
                                  <p:stCondLst>
                                    <p:cond delay="0"/>
                                  </p:stCondLst>
                                  <p:childTnLst>
                                    <p:set>
                                      <p:cBhvr>
                                        <p:cTn id="378" dur="1" fill="hold">
                                          <p:stCondLst>
                                            <p:cond delay="0"/>
                                          </p:stCondLst>
                                        </p:cTn>
                                        <p:tgtEl>
                                          <p:spTgt spid="127"/>
                                        </p:tgtEl>
                                        <p:attrNameLst>
                                          <p:attrName>style.visibility</p:attrName>
                                        </p:attrNameLst>
                                      </p:cBhvr>
                                      <p:to>
                                        <p:strVal val="visible"/>
                                      </p:to>
                                    </p:set>
                                    <p:animEffect transition="in" filter="randombar(horizontal)">
                                      <p:cBhvr>
                                        <p:cTn id="379" dur="500"/>
                                        <p:tgtEl>
                                          <p:spTgt spid="127"/>
                                        </p:tgtEl>
                                      </p:cBhvr>
                                    </p:animEffect>
                                  </p:childTnLst>
                                </p:cTn>
                              </p:par>
                              <p:par>
                                <p:cTn id="380" presetID="14" presetClass="entr" presetSubtype="10" fill="hold" grpId="0" nodeType="withEffect">
                                  <p:stCondLst>
                                    <p:cond delay="0"/>
                                  </p:stCondLst>
                                  <p:childTnLst>
                                    <p:set>
                                      <p:cBhvr>
                                        <p:cTn id="381" dur="1" fill="hold">
                                          <p:stCondLst>
                                            <p:cond delay="0"/>
                                          </p:stCondLst>
                                        </p:cTn>
                                        <p:tgtEl>
                                          <p:spTgt spid="128"/>
                                        </p:tgtEl>
                                        <p:attrNameLst>
                                          <p:attrName>style.visibility</p:attrName>
                                        </p:attrNameLst>
                                      </p:cBhvr>
                                      <p:to>
                                        <p:strVal val="visible"/>
                                      </p:to>
                                    </p:set>
                                    <p:animEffect transition="in" filter="randombar(horizontal)">
                                      <p:cBhvr>
                                        <p:cTn id="382" dur="500"/>
                                        <p:tgtEl>
                                          <p:spTgt spid="128"/>
                                        </p:tgtEl>
                                      </p:cBhvr>
                                    </p:animEffect>
                                  </p:childTnLst>
                                </p:cTn>
                              </p:par>
                              <p:par>
                                <p:cTn id="383" presetID="14" presetClass="entr" presetSubtype="10" fill="hold" grpId="0" nodeType="withEffect">
                                  <p:stCondLst>
                                    <p:cond delay="0"/>
                                  </p:stCondLst>
                                  <p:childTnLst>
                                    <p:set>
                                      <p:cBhvr>
                                        <p:cTn id="384" dur="1" fill="hold">
                                          <p:stCondLst>
                                            <p:cond delay="0"/>
                                          </p:stCondLst>
                                        </p:cTn>
                                        <p:tgtEl>
                                          <p:spTgt spid="129"/>
                                        </p:tgtEl>
                                        <p:attrNameLst>
                                          <p:attrName>style.visibility</p:attrName>
                                        </p:attrNameLst>
                                      </p:cBhvr>
                                      <p:to>
                                        <p:strVal val="visible"/>
                                      </p:to>
                                    </p:set>
                                    <p:animEffect transition="in" filter="randombar(horizontal)">
                                      <p:cBhvr>
                                        <p:cTn id="385" dur="500"/>
                                        <p:tgtEl>
                                          <p:spTgt spid="129"/>
                                        </p:tgtEl>
                                      </p:cBhvr>
                                    </p:animEffect>
                                  </p:childTnLst>
                                </p:cTn>
                              </p:par>
                              <p:par>
                                <p:cTn id="386" presetID="14" presetClass="entr" presetSubtype="10" fill="hold" grpId="0" nodeType="withEffect">
                                  <p:stCondLst>
                                    <p:cond delay="0"/>
                                  </p:stCondLst>
                                  <p:childTnLst>
                                    <p:set>
                                      <p:cBhvr>
                                        <p:cTn id="387" dur="1" fill="hold">
                                          <p:stCondLst>
                                            <p:cond delay="0"/>
                                          </p:stCondLst>
                                        </p:cTn>
                                        <p:tgtEl>
                                          <p:spTgt spid="158"/>
                                        </p:tgtEl>
                                        <p:attrNameLst>
                                          <p:attrName>style.visibility</p:attrName>
                                        </p:attrNameLst>
                                      </p:cBhvr>
                                      <p:to>
                                        <p:strVal val="visible"/>
                                      </p:to>
                                    </p:set>
                                    <p:animEffect transition="in" filter="randombar(horizontal)">
                                      <p:cBhvr>
                                        <p:cTn id="388" dur="500"/>
                                        <p:tgtEl>
                                          <p:spTgt spid="158"/>
                                        </p:tgtEl>
                                      </p:cBhvr>
                                    </p:animEffect>
                                  </p:childTnLst>
                                </p:cTn>
                              </p:par>
                              <p:par>
                                <p:cTn id="389" presetID="14" presetClass="entr" presetSubtype="10" fill="hold" grpId="0" nodeType="withEffect">
                                  <p:stCondLst>
                                    <p:cond delay="0"/>
                                  </p:stCondLst>
                                  <p:childTnLst>
                                    <p:set>
                                      <p:cBhvr>
                                        <p:cTn id="390" dur="1" fill="hold">
                                          <p:stCondLst>
                                            <p:cond delay="0"/>
                                          </p:stCondLst>
                                        </p:cTn>
                                        <p:tgtEl>
                                          <p:spTgt spid="159"/>
                                        </p:tgtEl>
                                        <p:attrNameLst>
                                          <p:attrName>style.visibility</p:attrName>
                                        </p:attrNameLst>
                                      </p:cBhvr>
                                      <p:to>
                                        <p:strVal val="visible"/>
                                      </p:to>
                                    </p:set>
                                    <p:animEffect transition="in" filter="randombar(horizontal)">
                                      <p:cBhvr>
                                        <p:cTn id="391" dur="500"/>
                                        <p:tgtEl>
                                          <p:spTgt spid="159"/>
                                        </p:tgtEl>
                                      </p:cBhvr>
                                    </p:animEffect>
                                  </p:childTnLst>
                                </p:cTn>
                              </p:par>
                              <p:par>
                                <p:cTn id="392" presetID="14" presetClass="entr" presetSubtype="10" fill="hold" grpId="0" nodeType="withEffect">
                                  <p:stCondLst>
                                    <p:cond delay="0"/>
                                  </p:stCondLst>
                                  <p:childTnLst>
                                    <p:set>
                                      <p:cBhvr>
                                        <p:cTn id="393" dur="1" fill="hold">
                                          <p:stCondLst>
                                            <p:cond delay="0"/>
                                          </p:stCondLst>
                                        </p:cTn>
                                        <p:tgtEl>
                                          <p:spTgt spid="160"/>
                                        </p:tgtEl>
                                        <p:attrNameLst>
                                          <p:attrName>style.visibility</p:attrName>
                                        </p:attrNameLst>
                                      </p:cBhvr>
                                      <p:to>
                                        <p:strVal val="visible"/>
                                      </p:to>
                                    </p:set>
                                    <p:animEffect transition="in" filter="randombar(horizontal)">
                                      <p:cBhvr>
                                        <p:cTn id="394" dur="500"/>
                                        <p:tgtEl>
                                          <p:spTgt spid="160"/>
                                        </p:tgtEl>
                                      </p:cBhvr>
                                    </p:animEffect>
                                  </p:childTnLst>
                                </p:cTn>
                              </p:par>
                              <p:par>
                                <p:cTn id="395" presetID="14" presetClass="entr" presetSubtype="10" fill="hold" grpId="0" nodeType="withEffect">
                                  <p:stCondLst>
                                    <p:cond delay="0"/>
                                  </p:stCondLst>
                                  <p:childTnLst>
                                    <p:set>
                                      <p:cBhvr>
                                        <p:cTn id="396" dur="1" fill="hold">
                                          <p:stCondLst>
                                            <p:cond delay="0"/>
                                          </p:stCondLst>
                                        </p:cTn>
                                        <p:tgtEl>
                                          <p:spTgt spid="161"/>
                                        </p:tgtEl>
                                        <p:attrNameLst>
                                          <p:attrName>style.visibility</p:attrName>
                                        </p:attrNameLst>
                                      </p:cBhvr>
                                      <p:to>
                                        <p:strVal val="visible"/>
                                      </p:to>
                                    </p:set>
                                    <p:animEffect transition="in" filter="randombar(horizontal)">
                                      <p:cBhvr>
                                        <p:cTn id="397" dur="500"/>
                                        <p:tgtEl>
                                          <p:spTgt spid="161"/>
                                        </p:tgtEl>
                                      </p:cBhvr>
                                    </p:animEffect>
                                  </p:childTnLst>
                                </p:cTn>
                              </p:par>
                              <p:par>
                                <p:cTn id="398" presetID="14" presetClass="entr" presetSubtype="10" fill="hold" nodeType="withEffect">
                                  <p:stCondLst>
                                    <p:cond delay="0"/>
                                  </p:stCondLst>
                                  <p:childTnLst>
                                    <p:set>
                                      <p:cBhvr>
                                        <p:cTn id="399" dur="1" fill="hold">
                                          <p:stCondLst>
                                            <p:cond delay="0"/>
                                          </p:stCondLst>
                                        </p:cTn>
                                        <p:tgtEl>
                                          <p:spTgt spid="166"/>
                                        </p:tgtEl>
                                        <p:attrNameLst>
                                          <p:attrName>style.visibility</p:attrName>
                                        </p:attrNameLst>
                                      </p:cBhvr>
                                      <p:to>
                                        <p:strVal val="visible"/>
                                      </p:to>
                                    </p:set>
                                    <p:animEffect transition="in" filter="randombar(horizontal)">
                                      <p:cBhvr>
                                        <p:cTn id="400" dur="500"/>
                                        <p:tgtEl>
                                          <p:spTgt spid="166"/>
                                        </p:tgtEl>
                                      </p:cBhvr>
                                    </p:animEffect>
                                  </p:childTnLst>
                                </p:cTn>
                              </p:par>
                              <p:par>
                                <p:cTn id="401" presetID="14" presetClass="entr" presetSubtype="10" fill="hold" grpId="0" nodeType="withEffect">
                                  <p:stCondLst>
                                    <p:cond delay="0"/>
                                  </p:stCondLst>
                                  <p:childTnLst>
                                    <p:set>
                                      <p:cBhvr>
                                        <p:cTn id="402" dur="1" fill="hold">
                                          <p:stCondLst>
                                            <p:cond delay="0"/>
                                          </p:stCondLst>
                                        </p:cTn>
                                        <p:tgtEl>
                                          <p:spTgt spid="169"/>
                                        </p:tgtEl>
                                        <p:attrNameLst>
                                          <p:attrName>style.visibility</p:attrName>
                                        </p:attrNameLst>
                                      </p:cBhvr>
                                      <p:to>
                                        <p:strVal val="visible"/>
                                      </p:to>
                                    </p:set>
                                    <p:animEffect transition="in" filter="randombar(horizontal)">
                                      <p:cBhvr>
                                        <p:cTn id="403" dur="500"/>
                                        <p:tgtEl>
                                          <p:spTgt spid="169"/>
                                        </p:tgtEl>
                                      </p:cBhvr>
                                    </p:animEffect>
                                  </p:childTnLst>
                                </p:cTn>
                              </p:par>
                              <p:par>
                                <p:cTn id="404" presetID="14" presetClass="entr" presetSubtype="10" fill="hold" grpId="0" nodeType="withEffect">
                                  <p:stCondLst>
                                    <p:cond delay="0"/>
                                  </p:stCondLst>
                                  <p:childTnLst>
                                    <p:set>
                                      <p:cBhvr>
                                        <p:cTn id="405" dur="1" fill="hold">
                                          <p:stCondLst>
                                            <p:cond delay="0"/>
                                          </p:stCondLst>
                                        </p:cTn>
                                        <p:tgtEl>
                                          <p:spTgt spid="170"/>
                                        </p:tgtEl>
                                        <p:attrNameLst>
                                          <p:attrName>style.visibility</p:attrName>
                                        </p:attrNameLst>
                                      </p:cBhvr>
                                      <p:to>
                                        <p:strVal val="visible"/>
                                      </p:to>
                                    </p:set>
                                    <p:animEffect transition="in" filter="randombar(horizontal)">
                                      <p:cBhvr>
                                        <p:cTn id="406" dur="500"/>
                                        <p:tgtEl>
                                          <p:spTgt spid="170"/>
                                        </p:tgtEl>
                                      </p:cBhvr>
                                    </p:animEffect>
                                  </p:childTnLst>
                                </p:cTn>
                              </p:par>
                              <p:par>
                                <p:cTn id="407" presetID="14" presetClass="entr" presetSubtype="10" fill="hold" nodeType="withEffect">
                                  <p:stCondLst>
                                    <p:cond delay="0"/>
                                  </p:stCondLst>
                                  <p:childTnLst>
                                    <p:set>
                                      <p:cBhvr>
                                        <p:cTn id="408" dur="1" fill="hold">
                                          <p:stCondLst>
                                            <p:cond delay="0"/>
                                          </p:stCondLst>
                                        </p:cTn>
                                        <p:tgtEl>
                                          <p:spTgt spid="171"/>
                                        </p:tgtEl>
                                        <p:attrNameLst>
                                          <p:attrName>style.visibility</p:attrName>
                                        </p:attrNameLst>
                                      </p:cBhvr>
                                      <p:to>
                                        <p:strVal val="visible"/>
                                      </p:to>
                                    </p:set>
                                    <p:animEffect transition="in" filter="randombar(horizontal)">
                                      <p:cBhvr>
                                        <p:cTn id="409" dur="500"/>
                                        <p:tgtEl>
                                          <p:spTgt spid="171"/>
                                        </p:tgtEl>
                                      </p:cBhvr>
                                    </p:animEffect>
                                  </p:childTnLst>
                                </p:cTn>
                              </p:par>
                              <p:par>
                                <p:cTn id="410" presetID="14" presetClass="entr" presetSubtype="10" fill="hold" grpId="0" nodeType="withEffect">
                                  <p:stCondLst>
                                    <p:cond delay="0"/>
                                  </p:stCondLst>
                                  <p:childTnLst>
                                    <p:set>
                                      <p:cBhvr>
                                        <p:cTn id="411" dur="1" fill="hold">
                                          <p:stCondLst>
                                            <p:cond delay="0"/>
                                          </p:stCondLst>
                                        </p:cTn>
                                        <p:tgtEl>
                                          <p:spTgt spid="174"/>
                                        </p:tgtEl>
                                        <p:attrNameLst>
                                          <p:attrName>style.visibility</p:attrName>
                                        </p:attrNameLst>
                                      </p:cBhvr>
                                      <p:to>
                                        <p:strVal val="visible"/>
                                      </p:to>
                                    </p:set>
                                    <p:animEffect transition="in" filter="randombar(horizontal)">
                                      <p:cBhvr>
                                        <p:cTn id="412" dur="500"/>
                                        <p:tgtEl>
                                          <p:spTgt spid="174"/>
                                        </p:tgtEl>
                                      </p:cBhvr>
                                    </p:animEffect>
                                  </p:childTnLst>
                                </p:cTn>
                              </p:par>
                              <p:par>
                                <p:cTn id="413" presetID="14" presetClass="entr" presetSubtype="10" fill="hold" nodeType="withEffect">
                                  <p:stCondLst>
                                    <p:cond delay="0"/>
                                  </p:stCondLst>
                                  <p:childTnLst>
                                    <p:set>
                                      <p:cBhvr>
                                        <p:cTn id="414" dur="1" fill="hold">
                                          <p:stCondLst>
                                            <p:cond delay="0"/>
                                          </p:stCondLst>
                                        </p:cTn>
                                        <p:tgtEl>
                                          <p:spTgt spid="175"/>
                                        </p:tgtEl>
                                        <p:attrNameLst>
                                          <p:attrName>style.visibility</p:attrName>
                                        </p:attrNameLst>
                                      </p:cBhvr>
                                      <p:to>
                                        <p:strVal val="visible"/>
                                      </p:to>
                                    </p:set>
                                    <p:animEffect transition="in" filter="randombar(horizontal)">
                                      <p:cBhvr>
                                        <p:cTn id="415" dur="500"/>
                                        <p:tgtEl>
                                          <p:spTgt spid="175"/>
                                        </p:tgtEl>
                                      </p:cBhvr>
                                    </p:animEffect>
                                  </p:childTnLst>
                                </p:cTn>
                              </p:par>
                              <p:par>
                                <p:cTn id="416" presetID="14" presetClass="entr" presetSubtype="10" fill="hold" grpId="0" nodeType="withEffect">
                                  <p:stCondLst>
                                    <p:cond delay="0"/>
                                  </p:stCondLst>
                                  <p:childTnLst>
                                    <p:set>
                                      <p:cBhvr>
                                        <p:cTn id="417" dur="1" fill="hold">
                                          <p:stCondLst>
                                            <p:cond delay="0"/>
                                          </p:stCondLst>
                                        </p:cTn>
                                        <p:tgtEl>
                                          <p:spTgt spid="177"/>
                                        </p:tgtEl>
                                        <p:attrNameLst>
                                          <p:attrName>style.visibility</p:attrName>
                                        </p:attrNameLst>
                                      </p:cBhvr>
                                      <p:to>
                                        <p:strVal val="visible"/>
                                      </p:to>
                                    </p:set>
                                    <p:animEffect transition="in" filter="randombar(horizontal)">
                                      <p:cBhvr>
                                        <p:cTn id="418" dur="500"/>
                                        <p:tgtEl>
                                          <p:spTgt spid="177"/>
                                        </p:tgtEl>
                                      </p:cBhvr>
                                    </p:animEffect>
                                  </p:childTnLst>
                                </p:cTn>
                              </p:par>
                              <p:par>
                                <p:cTn id="419" presetID="14" presetClass="entr" presetSubtype="10" fill="hold" nodeType="withEffect">
                                  <p:stCondLst>
                                    <p:cond delay="0"/>
                                  </p:stCondLst>
                                  <p:childTnLst>
                                    <p:set>
                                      <p:cBhvr>
                                        <p:cTn id="420" dur="1" fill="hold">
                                          <p:stCondLst>
                                            <p:cond delay="0"/>
                                          </p:stCondLst>
                                        </p:cTn>
                                        <p:tgtEl>
                                          <p:spTgt spid="178"/>
                                        </p:tgtEl>
                                        <p:attrNameLst>
                                          <p:attrName>style.visibility</p:attrName>
                                        </p:attrNameLst>
                                      </p:cBhvr>
                                      <p:to>
                                        <p:strVal val="visible"/>
                                      </p:to>
                                    </p:set>
                                    <p:animEffect transition="in" filter="randombar(horizontal)">
                                      <p:cBhvr>
                                        <p:cTn id="421" dur="500"/>
                                        <p:tgtEl>
                                          <p:spTgt spid="178"/>
                                        </p:tgtEl>
                                      </p:cBhvr>
                                    </p:animEffect>
                                  </p:childTnLst>
                                </p:cTn>
                              </p:par>
                              <p:par>
                                <p:cTn id="422" presetID="14" presetClass="entr" presetSubtype="10" fill="hold" grpId="0" nodeType="withEffect">
                                  <p:stCondLst>
                                    <p:cond delay="0"/>
                                  </p:stCondLst>
                                  <p:childTnLst>
                                    <p:set>
                                      <p:cBhvr>
                                        <p:cTn id="423" dur="1" fill="hold">
                                          <p:stCondLst>
                                            <p:cond delay="0"/>
                                          </p:stCondLst>
                                        </p:cTn>
                                        <p:tgtEl>
                                          <p:spTgt spid="179"/>
                                        </p:tgtEl>
                                        <p:attrNameLst>
                                          <p:attrName>style.visibility</p:attrName>
                                        </p:attrNameLst>
                                      </p:cBhvr>
                                      <p:to>
                                        <p:strVal val="visible"/>
                                      </p:to>
                                    </p:set>
                                    <p:animEffect transition="in" filter="randombar(horizontal)">
                                      <p:cBhvr>
                                        <p:cTn id="424" dur="500"/>
                                        <p:tgtEl>
                                          <p:spTgt spid="179"/>
                                        </p:tgtEl>
                                      </p:cBhvr>
                                    </p:animEffect>
                                  </p:childTnLst>
                                </p:cTn>
                              </p:par>
                              <p:par>
                                <p:cTn id="425" presetID="14" presetClass="entr" presetSubtype="10" fill="hold" nodeType="withEffect">
                                  <p:stCondLst>
                                    <p:cond delay="0"/>
                                  </p:stCondLst>
                                  <p:childTnLst>
                                    <p:set>
                                      <p:cBhvr>
                                        <p:cTn id="426" dur="1" fill="hold">
                                          <p:stCondLst>
                                            <p:cond delay="0"/>
                                          </p:stCondLst>
                                        </p:cTn>
                                        <p:tgtEl>
                                          <p:spTgt spid="180"/>
                                        </p:tgtEl>
                                        <p:attrNameLst>
                                          <p:attrName>style.visibility</p:attrName>
                                        </p:attrNameLst>
                                      </p:cBhvr>
                                      <p:to>
                                        <p:strVal val="visible"/>
                                      </p:to>
                                    </p:set>
                                    <p:animEffect transition="in" filter="randombar(horizontal)">
                                      <p:cBhvr>
                                        <p:cTn id="427" dur="500"/>
                                        <p:tgtEl>
                                          <p:spTgt spid="180"/>
                                        </p:tgtEl>
                                      </p:cBhvr>
                                    </p:animEffect>
                                  </p:childTnLst>
                                </p:cTn>
                              </p:par>
                              <p:par>
                                <p:cTn id="428" presetID="14" presetClass="entr" presetSubtype="10" fill="hold" grpId="0" nodeType="withEffect">
                                  <p:stCondLst>
                                    <p:cond delay="0"/>
                                  </p:stCondLst>
                                  <p:childTnLst>
                                    <p:set>
                                      <p:cBhvr>
                                        <p:cTn id="429" dur="1" fill="hold">
                                          <p:stCondLst>
                                            <p:cond delay="0"/>
                                          </p:stCondLst>
                                        </p:cTn>
                                        <p:tgtEl>
                                          <p:spTgt spid="182"/>
                                        </p:tgtEl>
                                        <p:attrNameLst>
                                          <p:attrName>style.visibility</p:attrName>
                                        </p:attrNameLst>
                                      </p:cBhvr>
                                      <p:to>
                                        <p:strVal val="visible"/>
                                      </p:to>
                                    </p:set>
                                    <p:animEffect transition="in" filter="randombar(horizontal)">
                                      <p:cBhvr>
                                        <p:cTn id="430" dur="500"/>
                                        <p:tgtEl>
                                          <p:spTgt spid="182"/>
                                        </p:tgtEl>
                                      </p:cBhvr>
                                    </p:animEffect>
                                  </p:childTnLst>
                                </p:cTn>
                              </p:par>
                              <p:par>
                                <p:cTn id="431" presetID="14" presetClass="entr" presetSubtype="10" fill="hold" nodeType="withEffect">
                                  <p:stCondLst>
                                    <p:cond delay="0"/>
                                  </p:stCondLst>
                                  <p:childTnLst>
                                    <p:set>
                                      <p:cBhvr>
                                        <p:cTn id="432" dur="1" fill="hold">
                                          <p:stCondLst>
                                            <p:cond delay="0"/>
                                          </p:stCondLst>
                                        </p:cTn>
                                        <p:tgtEl>
                                          <p:spTgt spid="183"/>
                                        </p:tgtEl>
                                        <p:attrNameLst>
                                          <p:attrName>style.visibility</p:attrName>
                                        </p:attrNameLst>
                                      </p:cBhvr>
                                      <p:to>
                                        <p:strVal val="visible"/>
                                      </p:to>
                                    </p:set>
                                    <p:animEffect transition="in" filter="randombar(horizontal)">
                                      <p:cBhvr>
                                        <p:cTn id="433" dur="500"/>
                                        <p:tgtEl>
                                          <p:spTgt spid="183"/>
                                        </p:tgtEl>
                                      </p:cBhvr>
                                    </p:animEffect>
                                  </p:childTnLst>
                                </p:cTn>
                              </p:par>
                              <p:par>
                                <p:cTn id="434" presetID="14" presetClass="entr" presetSubtype="10" fill="hold" nodeType="withEffect">
                                  <p:stCondLst>
                                    <p:cond delay="0"/>
                                  </p:stCondLst>
                                  <p:childTnLst>
                                    <p:set>
                                      <p:cBhvr>
                                        <p:cTn id="435" dur="1" fill="hold">
                                          <p:stCondLst>
                                            <p:cond delay="0"/>
                                          </p:stCondLst>
                                        </p:cTn>
                                        <p:tgtEl>
                                          <p:spTgt spid="187"/>
                                        </p:tgtEl>
                                        <p:attrNameLst>
                                          <p:attrName>style.visibility</p:attrName>
                                        </p:attrNameLst>
                                      </p:cBhvr>
                                      <p:to>
                                        <p:strVal val="visible"/>
                                      </p:to>
                                    </p:set>
                                    <p:animEffect transition="in" filter="randombar(horizontal)">
                                      <p:cBhvr>
                                        <p:cTn id="436" dur="500"/>
                                        <p:tgtEl>
                                          <p:spTgt spid="187"/>
                                        </p:tgtEl>
                                      </p:cBhvr>
                                    </p:animEffect>
                                  </p:childTnLst>
                                </p:cTn>
                              </p:par>
                              <p:par>
                                <p:cTn id="437" presetID="14" presetClass="entr" presetSubtype="10" fill="hold" nodeType="withEffect">
                                  <p:stCondLst>
                                    <p:cond delay="0"/>
                                  </p:stCondLst>
                                  <p:childTnLst>
                                    <p:set>
                                      <p:cBhvr>
                                        <p:cTn id="438" dur="1" fill="hold">
                                          <p:stCondLst>
                                            <p:cond delay="0"/>
                                          </p:stCondLst>
                                        </p:cTn>
                                        <p:tgtEl>
                                          <p:spTgt spid="190"/>
                                        </p:tgtEl>
                                        <p:attrNameLst>
                                          <p:attrName>style.visibility</p:attrName>
                                        </p:attrNameLst>
                                      </p:cBhvr>
                                      <p:to>
                                        <p:strVal val="visible"/>
                                      </p:to>
                                    </p:set>
                                    <p:animEffect transition="in" filter="randombar(horizontal)">
                                      <p:cBhvr>
                                        <p:cTn id="439" dur="500"/>
                                        <p:tgtEl>
                                          <p:spTgt spid="190"/>
                                        </p:tgtEl>
                                      </p:cBhvr>
                                    </p:animEffect>
                                  </p:childTnLst>
                                </p:cTn>
                              </p:par>
                              <p:par>
                                <p:cTn id="440" presetID="14" presetClass="entr" presetSubtype="10" fill="hold" grpId="0" nodeType="withEffect">
                                  <p:stCondLst>
                                    <p:cond delay="0"/>
                                  </p:stCondLst>
                                  <p:childTnLst>
                                    <p:set>
                                      <p:cBhvr>
                                        <p:cTn id="441" dur="1" fill="hold">
                                          <p:stCondLst>
                                            <p:cond delay="0"/>
                                          </p:stCondLst>
                                        </p:cTn>
                                        <p:tgtEl>
                                          <p:spTgt spid="194"/>
                                        </p:tgtEl>
                                        <p:attrNameLst>
                                          <p:attrName>style.visibility</p:attrName>
                                        </p:attrNameLst>
                                      </p:cBhvr>
                                      <p:to>
                                        <p:strVal val="visible"/>
                                      </p:to>
                                    </p:set>
                                    <p:animEffect transition="in" filter="randombar(horizontal)">
                                      <p:cBhvr>
                                        <p:cTn id="442" dur="500"/>
                                        <p:tgtEl>
                                          <p:spTgt spid="194"/>
                                        </p:tgtEl>
                                      </p:cBhvr>
                                    </p:animEffect>
                                  </p:childTnLst>
                                </p:cTn>
                              </p:par>
                              <p:par>
                                <p:cTn id="443" presetID="14" presetClass="entr" presetSubtype="10" fill="hold" grpId="0" nodeType="withEffect">
                                  <p:stCondLst>
                                    <p:cond delay="0"/>
                                  </p:stCondLst>
                                  <p:childTnLst>
                                    <p:set>
                                      <p:cBhvr>
                                        <p:cTn id="444" dur="1" fill="hold">
                                          <p:stCondLst>
                                            <p:cond delay="0"/>
                                          </p:stCondLst>
                                        </p:cTn>
                                        <p:tgtEl>
                                          <p:spTgt spid="195"/>
                                        </p:tgtEl>
                                        <p:attrNameLst>
                                          <p:attrName>style.visibility</p:attrName>
                                        </p:attrNameLst>
                                      </p:cBhvr>
                                      <p:to>
                                        <p:strVal val="visible"/>
                                      </p:to>
                                    </p:set>
                                    <p:animEffect transition="in" filter="randombar(horizontal)">
                                      <p:cBhvr>
                                        <p:cTn id="445" dur="500"/>
                                        <p:tgtEl>
                                          <p:spTgt spid="195"/>
                                        </p:tgtEl>
                                      </p:cBhvr>
                                    </p:animEffect>
                                  </p:childTnLst>
                                </p:cTn>
                              </p:par>
                              <p:par>
                                <p:cTn id="446" presetID="14" presetClass="entr" presetSubtype="10" fill="hold" grpId="0" nodeType="withEffect">
                                  <p:stCondLst>
                                    <p:cond delay="0"/>
                                  </p:stCondLst>
                                  <p:childTnLst>
                                    <p:set>
                                      <p:cBhvr>
                                        <p:cTn id="447" dur="1" fill="hold">
                                          <p:stCondLst>
                                            <p:cond delay="0"/>
                                          </p:stCondLst>
                                        </p:cTn>
                                        <p:tgtEl>
                                          <p:spTgt spid="273"/>
                                        </p:tgtEl>
                                        <p:attrNameLst>
                                          <p:attrName>style.visibility</p:attrName>
                                        </p:attrNameLst>
                                      </p:cBhvr>
                                      <p:to>
                                        <p:strVal val="visible"/>
                                      </p:to>
                                    </p:set>
                                    <p:animEffect transition="in" filter="randombar(horizontal)">
                                      <p:cBhvr>
                                        <p:cTn id="448" dur="500"/>
                                        <p:tgtEl>
                                          <p:spTgt spid="273"/>
                                        </p:tgtEl>
                                      </p:cBhvr>
                                    </p:animEffect>
                                  </p:childTnLst>
                                </p:cTn>
                              </p:par>
                              <p:par>
                                <p:cTn id="449" presetID="14" presetClass="entr" presetSubtype="10" fill="hold" grpId="0" nodeType="withEffect">
                                  <p:stCondLst>
                                    <p:cond delay="0"/>
                                  </p:stCondLst>
                                  <p:childTnLst>
                                    <p:set>
                                      <p:cBhvr>
                                        <p:cTn id="450" dur="1" fill="hold">
                                          <p:stCondLst>
                                            <p:cond delay="0"/>
                                          </p:stCondLst>
                                        </p:cTn>
                                        <p:tgtEl>
                                          <p:spTgt spid="156"/>
                                        </p:tgtEl>
                                        <p:attrNameLst>
                                          <p:attrName>style.visibility</p:attrName>
                                        </p:attrNameLst>
                                      </p:cBhvr>
                                      <p:to>
                                        <p:strVal val="visible"/>
                                      </p:to>
                                    </p:set>
                                    <p:animEffect transition="in" filter="randombar(horizontal)">
                                      <p:cBhvr>
                                        <p:cTn id="451" dur="500"/>
                                        <p:tgtEl>
                                          <p:spTgt spid="156"/>
                                        </p:tgtEl>
                                      </p:cBhvr>
                                    </p:animEffect>
                                  </p:childTnLst>
                                </p:cTn>
                              </p:par>
                              <p:par>
                                <p:cTn id="452" presetID="14" presetClass="entr" presetSubtype="10" fill="hold" grpId="0" nodeType="withEffect">
                                  <p:stCondLst>
                                    <p:cond delay="0"/>
                                  </p:stCondLst>
                                  <p:childTnLst>
                                    <p:set>
                                      <p:cBhvr>
                                        <p:cTn id="453" dur="1" fill="hold">
                                          <p:stCondLst>
                                            <p:cond delay="0"/>
                                          </p:stCondLst>
                                        </p:cTn>
                                        <p:tgtEl>
                                          <p:spTgt spid="157"/>
                                        </p:tgtEl>
                                        <p:attrNameLst>
                                          <p:attrName>style.visibility</p:attrName>
                                        </p:attrNameLst>
                                      </p:cBhvr>
                                      <p:to>
                                        <p:strVal val="visible"/>
                                      </p:to>
                                    </p:set>
                                    <p:animEffect transition="in" filter="randombar(horizontal)">
                                      <p:cBhvr>
                                        <p:cTn id="454" dur="500"/>
                                        <p:tgtEl>
                                          <p:spTgt spid="157"/>
                                        </p:tgtEl>
                                      </p:cBhvr>
                                    </p:animEffect>
                                  </p:childTnLst>
                                </p:cTn>
                              </p:par>
                            </p:childTnLst>
                          </p:cTn>
                        </p:par>
                      </p:childTnLst>
                    </p:cTn>
                  </p:par>
                  <p:par>
                    <p:cTn id="455" fill="hold">
                      <p:stCondLst>
                        <p:cond delay="indefinite"/>
                      </p:stCondLst>
                      <p:childTnLst>
                        <p:par>
                          <p:cTn id="456" fill="hold">
                            <p:stCondLst>
                              <p:cond delay="0"/>
                            </p:stCondLst>
                            <p:childTnLst>
                              <p:par>
                                <p:cTn id="457" presetID="31" presetClass="entr" presetSubtype="0" fill="hold" grpId="0" nodeType="clickEffect">
                                  <p:stCondLst>
                                    <p:cond delay="0"/>
                                  </p:stCondLst>
                                  <p:childTnLst>
                                    <p:set>
                                      <p:cBhvr>
                                        <p:cTn id="458" dur="1" fill="hold">
                                          <p:stCondLst>
                                            <p:cond delay="0"/>
                                          </p:stCondLst>
                                        </p:cTn>
                                        <p:tgtEl>
                                          <p:spTgt spid="2"/>
                                        </p:tgtEl>
                                        <p:attrNameLst>
                                          <p:attrName>style.visibility</p:attrName>
                                        </p:attrNameLst>
                                      </p:cBhvr>
                                      <p:to>
                                        <p:strVal val="visible"/>
                                      </p:to>
                                    </p:set>
                                    <p:anim calcmode="lin" valueType="num">
                                      <p:cBhvr>
                                        <p:cTn id="459" dur="1000" fill="hold"/>
                                        <p:tgtEl>
                                          <p:spTgt spid="2"/>
                                        </p:tgtEl>
                                        <p:attrNameLst>
                                          <p:attrName>ppt_w</p:attrName>
                                        </p:attrNameLst>
                                      </p:cBhvr>
                                      <p:tavLst>
                                        <p:tav tm="0">
                                          <p:val>
                                            <p:fltVal val="0"/>
                                          </p:val>
                                        </p:tav>
                                        <p:tav tm="100000">
                                          <p:val>
                                            <p:strVal val="#ppt_w"/>
                                          </p:val>
                                        </p:tav>
                                      </p:tavLst>
                                    </p:anim>
                                    <p:anim calcmode="lin" valueType="num">
                                      <p:cBhvr>
                                        <p:cTn id="460" dur="1000" fill="hold"/>
                                        <p:tgtEl>
                                          <p:spTgt spid="2"/>
                                        </p:tgtEl>
                                        <p:attrNameLst>
                                          <p:attrName>ppt_h</p:attrName>
                                        </p:attrNameLst>
                                      </p:cBhvr>
                                      <p:tavLst>
                                        <p:tav tm="0">
                                          <p:val>
                                            <p:fltVal val="0"/>
                                          </p:val>
                                        </p:tav>
                                        <p:tav tm="100000">
                                          <p:val>
                                            <p:strVal val="#ppt_h"/>
                                          </p:val>
                                        </p:tav>
                                      </p:tavLst>
                                    </p:anim>
                                    <p:anim calcmode="lin" valueType="num">
                                      <p:cBhvr>
                                        <p:cTn id="461" dur="1000" fill="hold"/>
                                        <p:tgtEl>
                                          <p:spTgt spid="2"/>
                                        </p:tgtEl>
                                        <p:attrNameLst>
                                          <p:attrName>style.rotation</p:attrName>
                                        </p:attrNameLst>
                                      </p:cBhvr>
                                      <p:tavLst>
                                        <p:tav tm="0">
                                          <p:val>
                                            <p:fltVal val="90"/>
                                          </p:val>
                                        </p:tav>
                                        <p:tav tm="100000">
                                          <p:val>
                                            <p:fltVal val="0"/>
                                          </p:val>
                                        </p:tav>
                                      </p:tavLst>
                                    </p:anim>
                                    <p:animEffect transition="in" filter="fade">
                                      <p:cBhvr>
                                        <p:cTn id="462" dur="1000"/>
                                        <p:tgtEl>
                                          <p:spTgt spid="2"/>
                                        </p:tgtEl>
                                      </p:cBhvr>
                                    </p:animEffect>
                                  </p:childTnLst>
                                </p:cTn>
                              </p:par>
                              <p:par>
                                <p:cTn id="463" presetID="31" presetClass="entr" presetSubtype="0" fill="hold" grpId="0" nodeType="withEffect">
                                  <p:stCondLst>
                                    <p:cond delay="0"/>
                                  </p:stCondLst>
                                  <p:childTnLst>
                                    <p:set>
                                      <p:cBhvr>
                                        <p:cTn id="464" dur="1" fill="hold">
                                          <p:stCondLst>
                                            <p:cond delay="0"/>
                                          </p:stCondLst>
                                        </p:cTn>
                                        <p:tgtEl>
                                          <p:spTgt spid="114"/>
                                        </p:tgtEl>
                                        <p:attrNameLst>
                                          <p:attrName>style.visibility</p:attrName>
                                        </p:attrNameLst>
                                      </p:cBhvr>
                                      <p:to>
                                        <p:strVal val="visible"/>
                                      </p:to>
                                    </p:set>
                                    <p:anim calcmode="lin" valueType="num">
                                      <p:cBhvr>
                                        <p:cTn id="465" dur="1000" fill="hold"/>
                                        <p:tgtEl>
                                          <p:spTgt spid="114"/>
                                        </p:tgtEl>
                                        <p:attrNameLst>
                                          <p:attrName>ppt_w</p:attrName>
                                        </p:attrNameLst>
                                      </p:cBhvr>
                                      <p:tavLst>
                                        <p:tav tm="0">
                                          <p:val>
                                            <p:fltVal val="0"/>
                                          </p:val>
                                        </p:tav>
                                        <p:tav tm="100000">
                                          <p:val>
                                            <p:strVal val="#ppt_w"/>
                                          </p:val>
                                        </p:tav>
                                      </p:tavLst>
                                    </p:anim>
                                    <p:anim calcmode="lin" valueType="num">
                                      <p:cBhvr>
                                        <p:cTn id="466" dur="1000" fill="hold"/>
                                        <p:tgtEl>
                                          <p:spTgt spid="114"/>
                                        </p:tgtEl>
                                        <p:attrNameLst>
                                          <p:attrName>ppt_h</p:attrName>
                                        </p:attrNameLst>
                                      </p:cBhvr>
                                      <p:tavLst>
                                        <p:tav tm="0">
                                          <p:val>
                                            <p:fltVal val="0"/>
                                          </p:val>
                                        </p:tav>
                                        <p:tav tm="100000">
                                          <p:val>
                                            <p:strVal val="#ppt_h"/>
                                          </p:val>
                                        </p:tav>
                                      </p:tavLst>
                                    </p:anim>
                                    <p:anim calcmode="lin" valueType="num">
                                      <p:cBhvr>
                                        <p:cTn id="467" dur="1000" fill="hold"/>
                                        <p:tgtEl>
                                          <p:spTgt spid="114"/>
                                        </p:tgtEl>
                                        <p:attrNameLst>
                                          <p:attrName>style.rotation</p:attrName>
                                        </p:attrNameLst>
                                      </p:cBhvr>
                                      <p:tavLst>
                                        <p:tav tm="0">
                                          <p:val>
                                            <p:fltVal val="90"/>
                                          </p:val>
                                        </p:tav>
                                        <p:tav tm="100000">
                                          <p:val>
                                            <p:fltVal val="0"/>
                                          </p:val>
                                        </p:tav>
                                      </p:tavLst>
                                    </p:anim>
                                    <p:animEffect transition="in" filter="fade">
                                      <p:cBhvr>
                                        <p:cTn id="468" dur="10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11" grpId="0" animBg="1"/>
      <p:bldP spid="12" grpId="0" animBg="1"/>
      <p:bldP spid="13" grpId="0" animBg="1"/>
      <p:bldP spid="14" grpId="0" animBg="1"/>
      <p:bldP spid="15" grpId="0" animBg="1"/>
      <p:bldP spid="16" grpId="0" animBg="1"/>
      <p:bldP spid="17" grpId="0" animBg="1"/>
      <p:bldP spid="69" grpId="0" animBg="1"/>
      <p:bldP spid="70" grpId="0" animBg="1"/>
      <p:bldP spid="71" grpId="0" animBg="1"/>
      <p:bldP spid="72"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111" grpId="0"/>
      <p:bldP spid="112" grpId="0"/>
      <p:bldP spid="113" grpId="0"/>
      <p:bldP spid="114" grpId="0"/>
      <p:bldP spid="115" grpId="0"/>
      <p:bldP spid="116" grpId="0"/>
      <p:bldP spid="117" grpId="0"/>
      <p:bldP spid="118" grpId="0"/>
      <p:bldP spid="120"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p:bldP spid="134" grpId="0"/>
      <p:bldP spid="135" grpId="0"/>
      <p:bldP spid="137" grpId="0"/>
      <p:bldP spid="138" grpId="0"/>
      <p:bldP spid="139" grpId="0"/>
      <p:bldP spid="140" grpId="0"/>
      <p:bldP spid="141" grpId="0"/>
      <p:bldP spid="142" grpId="0"/>
      <p:bldP spid="151" grpId="0"/>
      <p:bldP spid="152" grpId="0"/>
      <p:bldP spid="153" grpId="0"/>
      <p:bldP spid="154" grpId="0"/>
      <p:bldP spid="155" grpId="0"/>
      <p:bldP spid="156" grpId="0"/>
      <p:bldP spid="157" grpId="0"/>
      <p:bldP spid="158" grpId="0"/>
      <p:bldP spid="159" grpId="0"/>
      <p:bldP spid="160" grpId="0"/>
      <p:bldP spid="161" grpId="0"/>
      <p:bldP spid="169" grpId="0" animBg="1"/>
      <p:bldP spid="170" grpId="0" animBg="1"/>
      <p:bldP spid="174" grpId="0" animBg="1"/>
      <p:bldP spid="177" grpId="0" animBg="1"/>
      <p:bldP spid="179" grpId="0" animBg="1"/>
      <p:bldP spid="182" grpId="0" animBg="1"/>
      <p:bldP spid="194" grpId="0" animBg="1"/>
      <p:bldP spid="195" grpId="0" animBg="1"/>
      <p:bldP spid="196" grpId="0" animBg="1"/>
      <p:bldP spid="197" grpId="0" animBg="1"/>
      <p:bldP spid="201" grpId="0" animBg="1"/>
      <p:bldP spid="202" grpId="0" animBg="1"/>
      <p:bldP spid="211" grpId="0" animBg="1"/>
      <p:bldP spid="212" grpId="0" animBg="1"/>
      <p:bldP spid="213" grpId="0" animBg="1"/>
      <p:bldP spid="216" grpId="0" animBg="1"/>
      <p:bldP spid="217" grpId="0" animBg="1"/>
      <p:bldP spid="220" grpId="0" animBg="1"/>
      <p:bldP spid="223" grpId="0" animBg="1"/>
      <p:bldP spid="226" grpId="0" animBg="1"/>
      <p:bldP spid="228" grpId="0" animBg="1"/>
      <p:bldP spid="229" grpId="0" animBg="1"/>
      <p:bldP spid="231" grpId="0" animBg="1"/>
      <p:bldP spid="232" grpId="0" animBg="1"/>
      <p:bldP spid="247" grpId="0" animBg="1"/>
      <p:bldP spid="248" grpId="0" animBg="1"/>
      <p:bldP spid="251" grpId="0" animBg="1"/>
      <p:bldP spid="252" grpId="0" animBg="1"/>
      <p:bldP spid="255" grpId="0" animBg="1"/>
      <p:bldP spid="256" grpId="0" animBg="1"/>
      <p:bldP spid="259" grpId="0" animBg="1"/>
      <p:bldP spid="260" grpId="0" animBg="1"/>
      <p:bldP spid="264" grpId="0" animBg="1"/>
      <p:bldP spid="265" grpId="0" animBg="1"/>
      <p:bldP spid="268" grpId="0" animBg="1"/>
      <p:bldP spid="271" grpId="0"/>
      <p:bldP spid="272" grpId="0"/>
      <p:bldP spid="27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a:grpSpLocks/>
          </p:cNvGrpSpPr>
          <p:nvPr/>
        </p:nvGrpSpPr>
        <p:grpSpPr bwMode="auto">
          <a:xfrm>
            <a:off x="0" y="284163"/>
            <a:ext cx="4473575" cy="530225"/>
            <a:chOff x="0" y="284389"/>
            <a:chExt cx="1580936" cy="529772"/>
          </a:xfrm>
        </p:grpSpPr>
        <p:sp>
          <p:nvSpPr>
            <p:cNvPr id="30" name="矩形 29"/>
            <p:cNvSpPr/>
            <p:nvPr/>
          </p:nvSpPr>
          <p:spPr>
            <a:xfrm>
              <a:off x="0" y="284389"/>
              <a:ext cx="151137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MR-DAIC</a:t>
              </a: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异步迭代计算模型</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30"/>
            <p:cNvSpPr/>
            <p:nvPr/>
          </p:nvSpPr>
          <p:spPr>
            <a:xfrm>
              <a:off x="1542787" y="284389"/>
              <a:ext cx="38149"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2" name="直接连接符 31"/>
          <p:cNvCxnSpPr/>
          <p:nvPr/>
        </p:nvCxnSpPr>
        <p:spPr>
          <a:xfrm>
            <a:off x="0" y="814388"/>
            <a:ext cx="914400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474184" y="1465107"/>
            <a:ext cx="1797050" cy="15631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14" name="矩形 13"/>
          <p:cNvSpPr/>
          <p:nvPr/>
        </p:nvSpPr>
        <p:spPr>
          <a:xfrm>
            <a:off x="5536596" y="1465107"/>
            <a:ext cx="1871663" cy="15631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3" name="流程图: 联系 2"/>
          <p:cNvSpPr/>
          <p:nvPr/>
        </p:nvSpPr>
        <p:spPr>
          <a:xfrm>
            <a:off x="1864709" y="1520668"/>
            <a:ext cx="360362" cy="36036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17" name="流程图: 联系 16"/>
          <p:cNvSpPr/>
          <p:nvPr/>
        </p:nvSpPr>
        <p:spPr>
          <a:xfrm>
            <a:off x="1856771" y="2528730"/>
            <a:ext cx="358775" cy="36036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18" name="流程图: 联系 17"/>
          <p:cNvSpPr/>
          <p:nvPr/>
        </p:nvSpPr>
        <p:spPr>
          <a:xfrm>
            <a:off x="2872771" y="1933418"/>
            <a:ext cx="360363" cy="36036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t>A</a:t>
            </a:r>
            <a:endParaRPr lang="zh-CN" altLang="en-US" dirty="0"/>
          </a:p>
        </p:txBody>
      </p:sp>
      <p:sp>
        <p:nvSpPr>
          <p:cNvPr id="19" name="流程图: 联系 18"/>
          <p:cNvSpPr/>
          <p:nvPr/>
        </p:nvSpPr>
        <p:spPr>
          <a:xfrm>
            <a:off x="5644546" y="1933418"/>
            <a:ext cx="358775" cy="36036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dirty="0"/>
              <a:t>A</a:t>
            </a:r>
            <a:endParaRPr lang="zh-CN" altLang="en-US" dirty="0"/>
          </a:p>
        </p:txBody>
      </p:sp>
      <p:sp>
        <p:nvSpPr>
          <p:cNvPr id="20" name="流程图: 联系 19"/>
          <p:cNvSpPr/>
          <p:nvPr/>
        </p:nvSpPr>
        <p:spPr>
          <a:xfrm>
            <a:off x="6548469" y="1465107"/>
            <a:ext cx="360362" cy="36036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21" name="流程图: 联系 20"/>
          <p:cNvSpPr/>
          <p:nvPr/>
        </p:nvSpPr>
        <p:spPr>
          <a:xfrm>
            <a:off x="6548469" y="2610265"/>
            <a:ext cx="360362" cy="36036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cxnSp>
        <p:nvCxnSpPr>
          <p:cNvPr id="25" name="直接连接符 24"/>
          <p:cNvCxnSpPr/>
          <p:nvPr/>
        </p:nvCxnSpPr>
        <p:spPr>
          <a:xfrm flipV="1">
            <a:off x="2239359" y="2293780"/>
            <a:ext cx="633412" cy="379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239359" y="1723868"/>
            <a:ext cx="633412" cy="3206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271234" y="2155668"/>
            <a:ext cx="226536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6003321" y="1700055"/>
            <a:ext cx="541338" cy="3444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003321" y="2277905"/>
            <a:ext cx="541338" cy="3952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126" name="TextBox 8"/>
          <p:cNvSpPr txBox="1">
            <a:spLocks noChangeArrowheads="1"/>
          </p:cNvSpPr>
          <p:nvPr/>
        </p:nvSpPr>
        <p:spPr bwMode="auto">
          <a:xfrm>
            <a:off x="2796571" y="2344580"/>
            <a:ext cx="588963" cy="277813"/>
          </a:xfrm>
          <a:prstGeom prst="rect">
            <a:avLst/>
          </a:prstGeom>
          <a:noFill/>
          <a:ln w="9525">
            <a:noFill/>
            <a:miter lim="800000"/>
            <a:headEnd/>
            <a:tailEnd/>
          </a:ln>
        </p:spPr>
        <p:txBody>
          <a:bodyPr wrap="none">
            <a:spAutoFit/>
          </a:bodyPr>
          <a:lstStyle/>
          <a:p>
            <a:r>
              <a:rPr lang="en-US" altLang="zh-CN" sz="1200"/>
              <a:t>Mirror</a:t>
            </a:r>
            <a:endParaRPr lang="zh-CN" altLang="en-US" sz="1200"/>
          </a:p>
        </p:txBody>
      </p:sp>
      <p:sp>
        <p:nvSpPr>
          <p:cNvPr id="47127" name="TextBox 8"/>
          <p:cNvSpPr txBox="1">
            <a:spLocks noChangeArrowheads="1"/>
          </p:cNvSpPr>
          <p:nvPr/>
        </p:nvSpPr>
        <p:spPr bwMode="auto">
          <a:xfrm>
            <a:off x="5501671" y="2344580"/>
            <a:ext cx="628650" cy="277813"/>
          </a:xfrm>
          <a:prstGeom prst="rect">
            <a:avLst/>
          </a:prstGeom>
          <a:noFill/>
          <a:ln w="9525">
            <a:noFill/>
            <a:miter lim="800000"/>
            <a:headEnd/>
            <a:tailEnd/>
          </a:ln>
        </p:spPr>
        <p:txBody>
          <a:bodyPr wrap="none">
            <a:spAutoFit/>
          </a:bodyPr>
          <a:lstStyle/>
          <a:p>
            <a:r>
              <a:rPr lang="en-US" altLang="zh-CN" sz="1200"/>
              <a:t>Master</a:t>
            </a:r>
            <a:endParaRPr lang="zh-CN" altLang="en-US" sz="1200"/>
          </a:p>
        </p:txBody>
      </p:sp>
      <p:sp>
        <p:nvSpPr>
          <p:cNvPr id="47129" name="TextBox 8"/>
          <p:cNvSpPr txBox="1">
            <a:spLocks noChangeArrowheads="1"/>
          </p:cNvSpPr>
          <p:nvPr/>
        </p:nvSpPr>
        <p:spPr bwMode="auto">
          <a:xfrm>
            <a:off x="4704111" y="1482568"/>
            <a:ext cx="868363" cy="738187"/>
          </a:xfrm>
          <a:prstGeom prst="rect">
            <a:avLst/>
          </a:prstGeom>
          <a:noFill/>
          <a:ln w="9525">
            <a:noFill/>
            <a:miter lim="800000"/>
            <a:headEnd/>
            <a:tailEnd/>
          </a:ln>
        </p:spPr>
        <p:txBody>
          <a:bodyPr wrap="none">
            <a:spAutoFit/>
          </a:bodyPr>
          <a:lstStyle/>
          <a:p>
            <a:pPr marL="171450" indent="-171450">
              <a:buFont typeface="Arial" charset="0"/>
              <a:buChar char="•"/>
            </a:pPr>
            <a:r>
              <a:rPr lang="en-US" altLang="zh-CN" sz="1400" dirty="0"/>
              <a:t>Gather</a:t>
            </a:r>
          </a:p>
          <a:p>
            <a:pPr marL="171450" indent="-171450">
              <a:buFont typeface="Arial" charset="0"/>
              <a:buChar char="•"/>
            </a:pPr>
            <a:r>
              <a:rPr lang="en-US" altLang="zh-CN" sz="1400" dirty="0"/>
              <a:t>Apply</a:t>
            </a:r>
          </a:p>
          <a:p>
            <a:pPr marL="171450" indent="-171450">
              <a:buFont typeface="Arial" charset="0"/>
              <a:buChar char="•"/>
            </a:pPr>
            <a:r>
              <a:rPr lang="en-US" altLang="zh-CN" sz="1400" dirty="0"/>
              <a:t>Scatter</a:t>
            </a:r>
            <a:endParaRPr lang="zh-CN" altLang="en-US" sz="1400" dirty="0"/>
          </a:p>
        </p:txBody>
      </p:sp>
      <p:sp>
        <p:nvSpPr>
          <p:cNvPr id="49" name="TextBox 8"/>
          <p:cNvSpPr txBox="1">
            <a:spLocks noChangeArrowheads="1"/>
          </p:cNvSpPr>
          <p:nvPr/>
        </p:nvSpPr>
        <p:spPr bwMode="auto">
          <a:xfrm>
            <a:off x="0" y="908720"/>
            <a:ext cx="1922706" cy="400110"/>
          </a:xfrm>
          <a:prstGeom prst="rect">
            <a:avLst/>
          </a:prstGeom>
          <a:noFill/>
          <a:ln w="9525">
            <a:noFill/>
            <a:miter lim="800000"/>
            <a:headEnd/>
            <a:tailEnd/>
          </a:ln>
        </p:spPr>
        <p:txBody>
          <a:bodyPr wrap="none">
            <a:spAutoFit/>
          </a:bodyPr>
          <a:lstStyle/>
          <a:p>
            <a:r>
              <a:rPr lang="en-US" altLang="zh-CN" sz="2000" b="1" dirty="0" smtClean="0"/>
              <a:t>MR-DAIC</a:t>
            </a:r>
            <a:r>
              <a:rPr lang="zh-CN" altLang="en-US" sz="2000" b="1" dirty="0" smtClean="0"/>
              <a:t>模型</a:t>
            </a:r>
            <a:r>
              <a:rPr lang="zh-CN" altLang="en-US" sz="2000" b="1" dirty="0"/>
              <a:t>：</a:t>
            </a:r>
          </a:p>
        </p:txBody>
      </p:sp>
      <p:sp>
        <p:nvSpPr>
          <p:cNvPr id="50" name="TextBox 8"/>
          <p:cNvSpPr txBox="1">
            <a:spLocks noChangeArrowheads="1"/>
          </p:cNvSpPr>
          <p:nvPr/>
        </p:nvSpPr>
        <p:spPr bwMode="auto">
          <a:xfrm>
            <a:off x="3291267" y="1468062"/>
            <a:ext cx="866775" cy="739775"/>
          </a:xfrm>
          <a:prstGeom prst="rect">
            <a:avLst/>
          </a:prstGeom>
          <a:noFill/>
          <a:ln w="9525">
            <a:noFill/>
            <a:miter lim="800000"/>
            <a:headEnd/>
            <a:tailEnd/>
          </a:ln>
        </p:spPr>
        <p:txBody>
          <a:bodyPr wrap="none">
            <a:spAutoFit/>
          </a:bodyPr>
          <a:lstStyle/>
          <a:p>
            <a:pPr marL="171450" indent="-171450">
              <a:buFont typeface="Arial" charset="0"/>
              <a:buChar char="•"/>
            </a:pPr>
            <a:r>
              <a:rPr lang="en-US" altLang="zh-CN" sz="1400" dirty="0"/>
              <a:t>Gather</a:t>
            </a:r>
          </a:p>
          <a:p>
            <a:pPr marL="171450" indent="-171450">
              <a:buFont typeface="Arial" charset="0"/>
              <a:buChar char="•"/>
            </a:pPr>
            <a:r>
              <a:rPr lang="en-US" altLang="zh-CN" sz="1400" dirty="0"/>
              <a:t>Apply</a:t>
            </a:r>
          </a:p>
          <a:p>
            <a:pPr marL="171450" indent="-171450">
              <a:buFont typeface="Arial" charset="0"/>
              <a:buChar char="•"/>
            </a:pPr>
            <a:r>
              <a:rPr lang="en-US" altLang="zh-CN" sz="1400" dirty="0"/>
              <a:t>Scatter</a:t>
            </a:r>
            <a:endParaRPr lang="zh-CN" altLang="en-US" sz="1400" dirty="0"/>
          </a:p>
        </p:txBody>
      </p:sp>
      <p:sp>
        <p:nvSpPr>
          <p:cNvPr id="27" name="矩形 26"/>
          <p:cNvSpPr/>
          <p:nvPr/>
        </p:nvSpPr>
        <p:spPr>
          <a:xfrm>
            <a:off x="8874124" y="6329261"/>
            <a:ext cx="269875" cy="5302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4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4</a:t>
            </a:r>
            <a:endParaRPr lang="zh-CN" altLang="en-US" sz="2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4" name="矩形 3"/>
              <p:cNvSpPr/>
              <p:nvPr/>
            </p:nvSpPr>
            <p:spPr>
              <a:xfrm>
                <a:off x="462750" y="4821695"/>
                <a:ext cx="3261904" cy="100405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n-US" altLang="zh-CN" sz="1600" smtClean="0">
                          <a:latin typeface="Cambria Math"/>
                        </a:rPr>
                        <m:t>Receive</m:t>
                      </m:r>
                      <m:r>
                        <a:rPr lang="en-US" altLang="zh-CN" sz="1600" smtClean="0">
                          <a:latin typeface="Cambria Math"/>
                        </a:rPr>
                        <m:t>:</m:t>
                      </m:r>
                      <m:r>
                        <a:rPr lang="en-US" altLang="zh-CN" sz="1600" i="1">
                          <a:latin typeface="Cambria Math"/>
                        </a:rPr>
                        <m:t>  </m:t>
                      </m:r>
                      <m:d>
                        <m:dPr>
                          <m:begChr m:val="{"/>
                          <m:endChr m:val=""/>
                          <m:ctrlPr>
                            <a:rPr lang="zh-CN" altLang="zh-CN" sz="1600" i="1">
                              <a:latin typeface="Cambria Math"/>
                            </a:rPr>
                          </m:ctrlPr>
                        </m:dPr>
                        <m:e>
                          <m:eqArr>
                            <m:eqArrPr>
                              <m:ctrlPr>
                                <a:rPr lang="zh-CN" altLang="zh-CN" sz="1600" i="1">
                                  <a:latin typeface="Cambria Math"/>
                                </a:rPr>
                              </m:ctrlPr>
                            </m:eqArrPr>
                            <m:e>
                              <m:r>
                                <a:rPr lang="zh-CN" altLang="en-US" sz="1600" i="1">
                                  <a:latin typeface="Cambria Math"/>
                                </a:rPr>
                                <m:t>顶</m:t>
                              </m:r>
                              <m:r>
                                <a:rPr lang="zh-CN" altLang="zh-CN" sz="1600">
                                  <a:latin typeface="Cambria Math"/>
                                </a:rPr>
                                <m:t>点</m:t>
                              </m:r>
                              <m:r>
                                <a:rPr lang="en-US" altLang="zh-CN" sz="1600" i="1">
                                  <a:latin typeface="Cambria Math"/>
                                </a:rPr>
                                <m:t> </m:t>
                              </m:r>
                              <m:r>
                                <m:rPr>
                                  <m:sty m:val="p"/>
                                </m:rPr>
                                <a:rPr lang="en-US" altLang="zh-CN" sz="1600">
                                  <a:latin typeface="Cambria Math"/>
                                </a:rPr>
                                <m:t>j</m:t>
                              </m:r>
                              <m:r>
                                <a:rPr lang="en-US" altLang="zh-CN" sz="1600" i="1">
                                  <a:latin typeface="Cambria Math"/>
                                </a:rPr>
                                <m:t> </m:t>
                              </m:r>
                              <m:r>
                                <a:rPr lang="zh-CN" altLang="zh-CN" sz="1600">
                                  <a:latin typeface="Cambria Math"/>
                                </a:rPr>
                                <m:t>收到</m:t>
                              </m:r>
                              <m:r>
                                <a:rPr lang="zh-CN" altLang="en-US" sz="1600" i="1">
                                  <a:latin typeface="Cambria Math"/>
                                </a:rPr>
                                <m:t>消息</m:t>
                              </m:r>
                              <m:sSub>
                                <m:sSubPr>
                                  <m:ctrlPr>
                                    <a:rPr lang="zh-CN" altLang="zh-CN" sz="1600" i="1">
                                      <a:latin typeface="Cambria Math"/>
                                    </a:rPr>
                                  </m:ctrlPr>
                                </m:sSubPr>
                                <m:e>
                                  <m:r>
                                    <m:rPr>
                                      <m:sty m:val="p"/>
                                    </m:rPr>
                                    <a:rPr lang="en-US" altLang="zh-CN" sz="1600">
                                      <a:latin typeface="Cambria Math"/>
                                    </a:rPr>
                                    <m:t>m</m:t>
                                  </m:r>
                                </m:e>
                                <m:sub>
                                  <m:r>
                                    <a:rPr lang="en-US" altLang="zh-CN" sz="1600" i="1">
                                      <a:latin typeface="Cambria Math"/>
                                    </a:rPr>
                                    <m:t>𝑗</m:t>
                                  </m:r>
                                  <m:r>
                                    <a:rPr lang="en-US" altLang="zh-CN" sz="1600" b="0" i="1" smtClean="0">
                                      <a:latin typeface="Cambria Math"/>
                                    </a:rPr>
                                    <m:t>𝑝</m:t>
                                  </m:r>
                                </m:sub>
                              </m:sSub>
                              <m:r>
                                <a:rPr lang="en-US" altLang="zh-CN" sz="1600" i="1">
                                  <a:latin typeface="Cambria Math"/>
                                </a:rPr>
                                <m:t> </m:t>
                              </m:r>
                              <m:r>
                                <a:rPr lang="en-US" altLang="zh-CN" sz="1600" b="0" i="1" smtClean="0">
                                  <a:latin typeface="Cambria Math"/>
                                </a:rPr>
                                <m:t>,</m:t>
                              </m:r>
                            </m:e>
                            <m:e>
                              <m:sSub>
                                <m:sSubPr>
                                  <m:ctrlPr>
                                    <a:rPr lang="zh-CN" altLang="zh-CN" sz="1600" i="1">
                                      <a:latin typeface="Cambria Math"/>
                                    </a:rPr>
                                  </m:ctrlPr>
                                </m:sSubPr>
                                <m:e>
                                  <m:r>
                                    <a:rPr lang="en-US" altLang="zh-CN" sz="1600" i="1">
                                      <a:latin typeface="Cambria Math"/>
                                    </a:rPr>
                                    <m:t>∆</m:t>
                                  </m:r>
                                  <m:r>
                                    <a:rPr lang="en-US" altLang="zh-CN" sz="1600" i="1">
                                      <a:latin typeface="Cambria Math"/>
                                    </a:rPr>
                                    <m:t>𝑣</m:t>
                                  </m:r>
                                </m:e>
                                <m:sub>
                                  <m:r>
                                    <a:rPr lang="en-US" altLang="zh-CN" sz="1600" i="1">
                                      <a:latin typeface="Cambria Math"/>
                                    </a:rPr>
                                    <m:t>𝑗</m:t>
                                  </m:r>
                                  <m:r>
                                    <a:rPr lang="en-US" altLang="zh-CN" sz="1600" b="0" i="1" smtClean="0">
                                      <a:latin typeface="Cambria Math"/>
                                    </a:rPr>
                                    <m:t>𝑝</m:t>
                                  </m:r>
                                </m:sub>
                              </m:sSub>
                              <m:r>
                                <a:rPr lang="en-US" altLang="zh-CN" sz="1600" i="1">
                                  <a:latin typeface="Cambria Math"/>
                                </a:rPr>
                                <m:t>=  ∆</m:t>
                              </m:r>
                              <m:sSub>
                                <m:sSubPr>
                                  <m:ctrlPr>
                                    <a:rPr lang="zh-CN" altLang="zh-CN" sz="1600" i="1">
                                      <a:latin typeface="Cambria Math"/>
                                    </a:rPr>
                                  </m:ctrlPr>
                                </m:sSubPr>
                                <m:e>
                                  <m:r>
                                    <a:rPr lang="en-US" altLang="zh-CN" sz="1600" i="1">
                                      <a:latin typeface="Cambria Math"/>
                                    </a:rPr>
                                    <m:t>𝑣</m:t>
                                  </m:r>
                                </m:e>
                                <m:sub>
                                  <m:r>
                                    <a:rPr lang="en-US" altLang="zh-CN" sz="1600" i="1">
                                      <a:latin typeface="Cambria Math"/>
                                    </a:rPr>
                                    <m:t>𝑗</m:t>
                                  </m:r>
                                  <m:r>
                                    <a:rPr lang="en-US" altLang="zh-CN" sz="1600" b="0" i="1" smtClean="0">
                                      <a:latin typeface="Cambria Math"/>
                                    </a:rPr>
                                    <m:t>𝑝</m:t>
                                  </m:r>
                                </m:sub>
                              </m:sSub>
                              <m:r>
                                <a:rPr lang="en-US" altLang="zh-CN" sz="1600">
                                  <a:latin typeface="Cambria Math"/>
                                </a:rPr>
                                <m:t>⊕</m:t>
                              </m:r>
                              <m:sSub>
                                <m:sSubPr>
                                  <m:ctrlPr>
                                    <a:rPr lang="zh-CN" altLang="zh-CN" sz="1600" i="1">
                                      <a:latin typeface="Cambria Math"/>
                                    </a:rPr>
                                  </m:ctrlPr>
                                </m:sSubPr>
                                <m:e>
                                  <m:r>
                                    <m:rPr>
                                      <m:sty m:val="p"/>
                                    </m:rPr>
                                    <a:rPr lang="en-US" altLang="zh-CN" sz="1600">
                                      <a:latin typeface="Cambria Math"/>
                                    </a:rPr>
                                    <m:t>m</m:t>
                                  </m:r>
                                </m:e>
                                <m:sub>
                                  <m:r>
                                    <a:rPr lang="en-US" altLang="zh-CN" sz="1600" i="1">
                                      <a:latin typeface="Cambria Math"/>
                                    </a:rPr>
                                    <m:t>𝑗𝑝</m:t>
                                  </m:r>
                                </m:sub>
                              </m:sSub>
                              <m:r>
                                <a:rPr lang="zh-CN" altLang="en-US" sz="1600" b="0" i="1" smtClean="0">
                                  <a:latin typeface="Cambria Math"/>
                                </a:rPr>
                                <m:t>，</m:t>
                              </m:r>
                            </m:e>
                            <m:e>
                              <m:sSub>
                                <m:sSubPr>
                                  <m:ctrlPr>
                                    <a:rPr lang="zh-CN" altLang="zh-CN" sz="1600" i="1">
                                      <a:latin typeface="Cambria Math"/>
                                    </a:rPr>
                                  </m:ctrlPr>
                                </m:sSubPr>
                                <m:e>
                                  <m:r>
                                    <m:rPr>
                                      <m:sty m:val="p"/>
                                    </m:rPr>
                                    <a:rPr lang="en-US" altLang="zh-CN" sz="1600">
                                      <a:latin typeface="Cambria Math"/>
                                    </a:rPr>
                                    <m:t>m</m:t>
                                  </m:r>
                                </m:e>
                                <m:sub>
                                  <m:r>
                                    <a:rPr lang="en-US" altLang="zh-CN" sz="1600" i="1">
                                      <a:latin typeface="Cambria Math"/>
                                    </a:rPr>
                                    <m:t>𝑗𝑝</m:t>
                                  </m:r>
                                </m:sub>
                              </m:sSub>
                              <m:r>
                                <a:rPr lang="zh-CN" altLang="en-US" sz="1600" i="1">
                                  <a:latin typeface="Cambria Math"/>
                                </a:rPr>
                                <m:t>添加到抵消队列</m:t>
                              </m:r>
                              <m:r>
                                <a:rPr lang="en-US" altLang="zh-CN" sz="1600" b="0" i="1" smtClean="0">
                                  <a:latin typeface="Cambria Math"/>
                                </a:rPr>
                                <m:t>;</m:t>
                              </m:r>
                            </m:e>
                          </m:eqArr>
                          <m:r>
                            <a:rPr lang="en-US" altLang="zh-CN" sz="1600" i="1">
                              <a:latin typeface="Cambria Math"/>
                            </a:rPr>
                            <m:t>                                                              </m:t>
                          </m:r>
                          <m:r>
                            <a:rPr lang="zh-CN" altLang="zh-CN" sz="1600" i="1">
                              <a:latin typeface="Cambria Math"/>
                            </a:rPr>
                            <m:t> </m:t>
                          </m:r>
                        </m:e>
                      </m:d>
                    </m:oMath>
                  </m:oMathPara>
                </a14:m>
                <a:endParaRPr lang="zh-CN" altLang="en-US" sz="1600" dirty="0"/>
              </a:p>
            </p:txBody>
          </p:sp>
        </mc:Choice>
        <mc:Fallback xmlns="">
          <p:sp>
            <p:nvSpPr>
              <p:cNvPr id="4" name="矩形 3"/>
              <p:cNvSpPr>
                <a:spLocks noRot="1" noChangeAspect="1" noMove="1" noResize="1" noEditPoints="1" noAdjustHandles="1" noChangeArrowheads="1" noChangeShapeType="1" noTextEdit="1"/>
              </p:cNvSpPr>
              <p:nvPr/>
            </p:nvSpPr>
            <p:spPr>
              <a:xfrm>
                <a:off x="462750" y="4821695"/>
                <a:ext cx="3261904" cy="1004057"/>
              </a:xfrm>
              <a:prstGeom prst="rect">
                <a:avLst/>
              </a:prstGeom>
              <a:blipFill rotWithShape="1">
                <a:blip r:embed="rId4"/>
                <a:stretch>
                  <a:fillRect/>
                </a:stretch>
              </a:blipFill>
            </p:spPr>
            <p:txBody>
              <a:bodyPr/>
              <a:lstStyle/>
              <a:p>
                <a:r>
                  <a:rPr lang="zh-CN" altLang="en-US">
                    <a:noFill/>
                  </a:rPr>
                  <a:t> </a:t>
                </a:r>
              </a:p>
            </p:txBody>
          </p:sp>
        </mc:Fallback>
      </mc:AlternateContent>
      <p:sp>
        <p:nvSpPr>
          <p:cNvPr id="34" name="Line 25"/>
          <p:cNvSpPr>
            <a:spLocks noChangeShapeType="1"/>
          </p:cNvSpPr>
          <p:nvPr/>
        </p:nvSpPr>
        <p:spPr bwMode="gray">
          <a:xfrm>
            <a:off x="422171" y="3140968"/>
            <a:ext cx="7921625" cy="0"/>
          </a:xfrm>
          <a:prstGeom prst="line">
            <a:avLst/>
          </a:prstGeom>
          <a:noFill/>
          <a:ln w="9525">
            <a:solidFill>
              <a:srgbClr val="1C1C1C"/>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mc:AlternateContent xmlns:mc="http://schemas.openxmlformats.org/markup-compatibility/2006" xmlns:a14="http://schemas.microsoft.com/office/drawing/2010/main">
        <mc:Choice Requires="a14">
          <p:sp>
            <p:nvSpPr>
              <p:cNvPr id="8" name="矩形 7"/>
              <p:cNvSpPr/>
              <p:nvPr/>
            </p:nvSpPr>
            <p:spPr>
              <a:xfrm>
                <a:off x="247637" y="5877272"/>
                <a:ext cx="8693151" cy="328744"/>
              </a:xfrm>
              <a:prstGeom prst="rect">
                <a:avLst/>
              </a:prstGeom>
            </p:spPr>
            <p:txBody>
              <a:bodyPr wrap="square">
                <a:spAutoFit/>
              </a:bodyPr>
              <a:lstStyle/>
              <a:p>
                <a:r>
                  <a:rPr lang="zh-CN" altLang="zh-CN" sz="1400" dirty="0" smtClean="0"/>
                  <a:t>参数说明：</a:t>
                </a:r>
                <a14:m>
                  <m:oMath xmlns:m="http://schemas.openxmlformats.org/officeDocument/2006/math">
                    <m:sSub>
                      <m:sSubPr>
                        <m:ctrlPr>
                          <a:rPr lang="zh-CN" altLang="zh-CN" sz="1400" i="1">
                            <a:latin typeface="Cambria Math"/>
                          </a:rPr>
                        </m:ctrlPr>
                      </m:sSubPr>
                      <m:e>
                        <m:r>
                          <m:rPr>
                            <m:sty m:val="p"/>
                          </m:rPr>
                          <a:rPr lang="en-US" altLang="zh-CN" sz="1400">
                            <a:latin typeface="Cambria Math"/>
                          </a:rPr>
                          <m:t>m</m:t>
                        </m:r>
                      </m:e>
                      <m:sub>
                        <m:r>
                          <a:rPr lang="en-US" altLang="zh-CN" sz="1400" i="1">
                            <a:latin typeface="Cambria Math"/>
                          </a:rPr>
                          <m:t>𝑗𝑝</m:t>
                        </m:r>
                      </m:sub>
                    </m:sSub>
                    <m:r>
                      <a:rPr lang="zh-CN" altLang="en-US" sz="1400" b="0" i="1" smtClean="0">
                        <a:latin typeface="Cambria Math"/>
                      </a:rPr>
                      <m:t>是</m:t>
                    </m:r>
                    <m:r>
                      <a:rPr lang="zh-CN" altLang="en-US" sz="1400" i="1">
                        <a:latin typeface="Cambria Math"/>
                      </a:rPr>
                      <m:t>顶点</m:t>
                    </m:r>
                    <m:r>
                      <a:rPr lang="en-US" altLang="zh-CN" sz="1400" b="0" i="1" smtClean="0">
                        <a:latin typeface="Cambria Math"/>
                      </a:rPr>
                      <m:t>𝑗</m:t>
                    </m:r>
                    <m:r>
                      <a:rPr lang="zh-CN" altLang="en-US" sz="1400" b="0" i="1" smtClean="0">
                        <a:latin typeface="Cambria Math"/>
                      </a:rPr>
                      <m:t>在</m:t>
                    </m:r>
                  </m:oMath>
                </a14:m>
                <a:r>
                  <a:rPr lang="zh-CN" altLang="zh-CN" sz="1400" dirty="0" smtClean="0"/>
                  <a:t>机器</a:t>
                </a:r>
                <a:r>
                  <a:rPr lang="en-US" altLang="zh-CN" sz="1400" dirty="0"/>
                  <a:t>p</a:t>
                </a:r>
                <a:r>
                  <a:rPr lang="zh-CN" altLang="zh-CN" sz="1400" dirty="0" smtClean="0"/>
                  <a:t>上</a:t>
                </a:r>
                <a:r>
                  <a:rPr lang="zh-CN" altLang="en-US" sz="1400" dirty="0" smtClean="0"/>
                  <a:t>的副本顶点发送的消息</a:t>
                </a:r>
                <a:r>
                  <a:rPr lang="zh-CN" altLang="zh-CN" sz="1400" dirty="0" smtClean="0"/>
                  <a:t>；</a:t>
                </a:r>
                <a14:m>
                  <m:oMath xmlns:m="http://schemas.openxmlformats.org/officeDocument/2006/math">
                    <m:sSub>
                      <m:sSubPr>
                        <m:ctrlPr>
                          <a:rPr lang="zh-CN" altLang="zh-CN" sz="1400" i="1">
                            <a:latin typeface="Cambria Math"/>
                          </a:rPr>
                        </m:ctrlPr>
                      </m:sSubPr>
                      <m:e>
                        <m:r>
                          <a:rPr lang="en-US" altLang="zh-CN" sz="1400" i="1">
                            <a:latin typeface="Cambria Math"/>
                          </a:rPr>
                          <m:t>∆</m:t>
                        </m:r>
                        <m:r>
                          <a:rPr lang="en-US" altLang="zh-CN" sz="1400" i="1">
                            <a:latin typeface="Cambria Math"/>
                          </a:rPr>
                          <m:t>𝑣</m:t>
                        </m:r>
                      </m:e>
                      <m:sub>
                        <m:r>
                          <a:rPr lang="en-US" altLang="zh-CN" sz="1400" i="1">
                            <a:latin typeface="Cambria Math"/>
                          </a:rPr>
                          <m:t>𝑗𝑝</m:t>
                        </m:r>
                      </m:sub>
                    </m:sSub>
                    <m:r>
                      <a:rPr lang="zh-CN" altLang="en-US" sz="1400" b="0" i="1" smtClean="0">
                        <a:latin typeface="Cambria Math"/>
                      </a:rPr>
                      <m:t>是</m:t>
                    </m:r>
                    <m:r>
                      <a:rPr lang="zh-CN" altLang="en-US" sz="1400" i="1">
                        <a:latin typeface="Cambria Math"/>
                      </a:rPr>
                      <m:t>顶点</m:t>
                    </m:r>
                    <m:r>
                      <a:rPr lang="en-US" altLang="zh-CN" sz="1400" i="1">
                        <a:latin typeface="Cambria Math"/>
                      </a:rPr>
                      <m:t>𝑗</m:t>
                    </m:r>
                    <m:r>
                      <a:rPr lang="zh-CN" altLang="en-US" sz="1400" i="1">
                        <a:latin typeface="Cambria Math"/>
                      </a:rPr>
                      <m:t>在</m:t>
                    </m:r>
                    <m:r>
                      <m:rPr>
                        <m:nor/>
                      </m:rPr>
                      <a:rPr lang="zh-CN" altLang="zh-CN" sz="1400" dirty="0"/>
                      <m:t>机器</m:t>
                    </m:r>
                    <m:r>
                      <m:rPr>
                        <m:nor/>
                      </m:rPr>
                      <a:rPr lang="en-US" altLang="zh-CN" sz="1400" dirty="0"/>
                      <m:t>p</m:t>
                    </m:r>
                    <m:r>
                      <m:rPr>
                        <m:nor/>
                      </m:rPr>
                      <a:rPr lang="zh-CN" altLang="zh-CN" sz="1400" dirty="0"/>
                      <m:t>上</m:t>
                    </m:r>
                    <m:r>
                      <m:rPr>
                        <m:nor/>
                      </m:rPr>
                      <a:rPr lang="zh-CN" altLang="en-US" sz="1400" dirty="0"/>
                      <m:t>副本顶点</m:t>
                    </m:r>
                    <m:r>
                      <a:rPr lang="zh-CN" altLang="en-US" sz="1400" i="1" dirty="0" smtClean="0">
                        <a:latin typeface="Cambria Math"/>
                      </a:rPr>
                      <m:t>累积</m:t>
                    </m:r>
                    <m:r>
                      <a:rPr lang="zh-CN" altLang="en-US" sz="1400" b="0" i="1" dirty="0" smtClean="0">
                        <a:latin typeface="Cambria Math"/>
                      </a:rPr>
                      <m:t>的</m:t>
                    </m:r>
                    <m:r>
                      <a:rPr lang="zh-CN" altLang="en-US" sz="1400" i="1" dirty="0">
                        <a:latin typeface="Cambria Math"/>
                      </a:rPr>
                      <m:t>变化</m:t>
                    </m:r>
                    <m:r>
                      <a:rPr lang="zh-CN" altLang="en-US" sz="1400" b="0" i="1" dirty="0" smtClean="0">
                        <a:latin typeface="Cambria Math"/>
                      </a:rPr>
                      <m:t>量。</m:t>
                    </m:r>
                  </m:oMath>
                </a14:m>
                <a:endParaRPr lang="zh-CN" altLang="zh-CN" sz="1400" dirty="0"/>
              </a:p>
            </p:txBody>
          </p:sp>
        </mc:Choice>
        <mc:Fallback xmlns="">
          <p:sp>
            <p:nvSpPr>
              <p:cNvPr id="8" name="矩形 7"/>
              <p:cNvSpPr>
                <a:spLocks noRot="1" noChangeAspect="1" noMove="1" noResize="1" noEditPoints="1" noAdjustHandles="1" noChangeArrowheads="1" noChangeShapeType="1" noTextEdit="1"/>
              </p:cNvSpPr>
              <p:nvPr/>
            </p:nvSpPr>
            <p:spPr>
              <a:xfrm>
                <a:off x="247637" y="5877272"/>
                <a:ext cx="8693151" cy="328744"/>
              </a:xfrm>
              <a:prstGeom prst="rect">
                <a:avLst/>
              </a:prstGeom>
              <a:blipFill rotWithShape="1">
                <a:blip r:embed="rId5"/>
                <a:stretch>
                  <a:fillRect l="-210" t="-3704" b="-148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TextBox 8"/>
              <p:cNvSpPr txBox="1">
                <a:spLocks noChangeArrowheads="1"/>
              </p:cNvSpPr>
              <p:nvPr/>
            </p:nvSpPr>
            <p:spPr bwMode="auto">
              <a:xfrm>
                <a:off x="149591" y="4071536"/>
                <a:ext cx="2985497" cy="400110"/>
              </a:xfrm>
              <a:prstGeom prst="rect">
                <a:avLst/>
              </a:prstGeom>
              <a:noFill/>
              <a:ln w="9525">
                <a:noFill/>
                <a:miter lim="800000"/>
                <a:headEnd/>
                <a:tailEnd/>
              </a:ln>
            </p:spPr>
            <p:txBody>
              <a:bodyPr wrap="none">
                <a:spAutoFit/>
              </a:bodyPr>
              <a:lstStyle/>
              <a:p>
                <a:r>
                  <a:rPr lang="en-US" altLang="zh-CN" sz="2000" b="1" dirty="0" smtClean="0"/>
                  <a:t>MR-DAIC--</a:t>
                </a:r>
                <a:r>
                  <a:rPr lang="en-US" altLang="zh-CN" sz="2000" dirty="0"/>
                  <a:t> </a:t>
                </a:r>
                <a14:m>
                  <m:oMath xmlns:m="http://schemas.openxmlformats.org/officeDocument/2006/math">
                    <m:r>
                      <m:rPr>
                        <m:sty m:val="p"/>
                      </m:rPr>
                      <a:rPr lang="en-US" altLang="zh-CN" sz="2000">
                        <a:latin typeface="Cambria Math"/>
                      </a:rPr>
                      <m:t>Receive</m:t>
                    </m:r>
                  </m:oMath>
                </a14:m>
                <a:r>
                  <a:rPr lang="zh-CN" altLang="en-US" sz="2000" b="1" dirty="0" smtClean="0"/>
                  <a:t>操作：</a:t>
                </a:r>
                <a:endParaRPr lang="zh-CN" altLang="en-US" sz="2000" b="1" dirty="0"/>
              </a:p>
            </p:txBody>
          </p:sp>
        </mc:Choice>
        <mc:Fallback xmlns="">
          <p:sp>
            <p:nvSpPr>
              <p:cNvPr id="35" name="TextBox 8"/>
              <p:cNvSpPr txBox="1">
                <a:spLocks noRot="1" noChangeAspect="1" noMove="1" noResize="1" noEditPoints="1" noAdjustHandles="1" noChangeArrowheads="1" noChangeShapeType="1" noTextEdit="1"/>
              </p:cNvSpPr>
              <p:nvPr/>
            </p:nvSpPr>
            <p:spPr bwMode="auto">
              <a:xfrm>
                <a:off x="149591" y="4071536"/>
                <a:ext cx="2985497" cy="400110"/>
              </a:xfrm>
              <a:prstGeom prst="rect">
                <a:avLst/>
              </a:prstGeom>
              <a:blipFill rotWithShape="1">
                <a:blip r:embed="rId6"/>
                <a:stretch>
                  <a:fillRect l="-2249" t="-12121" r="-1840" b="-27273"/>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矩形 35"/>
              <p:cNvSpPr/>
              <p:nvPr/>
            </p:nvSpPr>
            <p:spPr>
              <a:xfrm>
                <a:off x="4276724" y="4779423"/>
                <a:ext cx="3261904" cy="125027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sz="1600" smtClean="0">
                          <a:latin typeface="Cambria Math"/>
                        </a:rPr>
                        <m:t>Receive</m:t>
                      </m:r>
                      <m:r>
                        <a:rPr lang="en-US" altLang="zh-CN" sz="1600" smtClean="0">
                          <a:latin typeface="Cambria Math"/>
                        </a:rPr>
                        <m:t>:</m:t>
                      </m:r>
                      <m:r>
                        <a:rPr lang="en-US" altLang="zh-CN" sz="1600" i="1">
                          <a:latin typeface="Cambria Math"/>
                        </a:rPr>
                        <m:t>  </m:t>
                      </m:r>
                      <m:d>
                        <m:dPr>
                          <m:begChr m:val="{"/>
                          <m:endChr m:val=""/>
                          <m:ctrlPr>
                            <a:rPr lang="zh-CN" altLang="zh-CN" sz="1600" i="1">
                              <a:latin typeface="Cambria Math"/>
                            </a:rPr>
                          </m:ctrlPr>
                        </m:dPr>
                        <m:e>
                          <m:eqArr>
                            <m:eqArrPr>
                              <m:ctrlPr>
                                <a:rPr lang="zh-CN" altLang="zh-CN" sz="1600" i="1">
                                  <a:latin typeface="Cambria Math"/>
                                </a:rPr>
                              </m:ctrlPr>
                            </m:eqArrPr>
                            <m:e>
                              <m:r>
                                <a:rPr lang="zh-CN" altLang="en-US" sz="1600" i="1">
                                  <a:latin typeface="Cambria Math"/>
                                </a:rPr>
                                <m:t>顶</m:t>
                              </m:r>
                              <m:r>
                                <a:rPr lang="zh-CN" altLang="zh-CN" sz="1600">
                                  <a:latin typeface="Cambria Math"/>
                                </a:rPr>
                                <m:t>点</m:t>
                              </m:r>
                              <m:r>
                                <a:rPr lang="en-US" altLang="zh-CN" sz="1600" i="1">
                                  <a:latin typeface="Cambria Math"/>
                                </a:rPr>
                                <m:t> </m:t>
                              </m:r>
                              <m:r>
                                <m:rPr>
                                  <m:sty m:val="p"/>
                                </m:rPr>
                                <a:rPr lang="en-US" altLang="zh-CN" sz="1600">
                                  <a:latin typeface="Cambria Math"/>
                                </a:rPr>
                                <m:t>j</m:t>
                              </m:r>
                              <m:r>
                                <a:rPr lang="en-US" altLang="zh-CN" sz="1600" i="1">
                                  <a:latin typeface="Cambria Math"/>
                                </a:rPr>
                                <m:t> </m:t>
                              </m:r>
                              <m:r>
                                <a:rPr lang="zh-CN" altLang="zh-CN" sz="1600">
                                  <a:latin typeface="Cambria Math"/>
                                </a:rPr>
                                <m:t>收到</m:t>
                              </m:r>
                              <m:r>
                                <a:rPr lang="zh-CN" altLang="en-US" sz="1600" i="1">
                                  <a:latin typeface="Cambria Math"/>
                                </a:rPr>
                                <m:t>消息</m:t>
                              </m:r>
                              <m:sSub>
                                <m:sSubPr>
                                  <m:ctrlPr>
                                    <a:rPr lang="zh-CN" altLang="zh-CN" sz="1600" i="1">
                                      <a:latin typeface="Cambria Math"/>
                                    </a:rPr>
                                  </m:ctrlPr>
                                </m:sSubPr>
                                <m:e>
                                  <m:r>
                                    <m:rPr>
                                      <m:sty m:val="p"/>
                                    </m:rPr>
                                    <a:rPr lang="en-US" altLang="zh-CN" sz="1600">
                                      <a:latin typeface="Cambria Math"/>
                                    </a:rPr>
                                    <m:t>m</m:t>
                                  </m:r>
                                </m:e>
                                <m:sub>
                                  <m:r>
                                    <a:rPr lang="en-US" altLang="zh-CN" sz="1600" i="1">
                                      <a:latin typeface="Cambria Math"/>
                                    </a:rPr>
                                    <m:t>𝑗𝑝</m:t>
                                  </m:r>
                                </m:sub>
                              </m:sSub>
                              <m:r>
                                <a:rPr lang="en-US" altLang="zh-CN" sz="1600" b="0" i="1" smtClean="0">
                                  <a:latin typeface="Cambria Math"/>
                                </a:rPr>
                                <m:t>,</m:t>
                              </m:r>
                            </m:e>
                            <m:e>
                              <m:sSub>
                                <m:sSubPr>
                                  <m:ctrlPr>
                                    <a:rPr lang="zh-CN" altLang="zh-CN" sz="1600" i="1">
                                      <a:latin typeface="Cambria Math"/>
                                    </a:rPr>
                                  </m:ctrlPr>
                                </m:sSubPr>
                                <m:e>
                                  <m:r>
                                    <a:rPr lang="en-US" altLang="zh-CN" sz="1600" i="1">
                                      <a:latin typeface="Cambria Math"/>
                                    </a:rPr>
                                    <m:t>∆</m:t>
                                  </m:r>
                                  <m:r>
                                    <a:rPr lang="en-US" altLang="zh-CN" sz="1600" i="1">
                                      <a:latin typeface="Cambria Math"/>
                                    </a:rPr>
                                    <m:t>𝑣</m:t>
                                  </m:r>
                                </m:e>
                                <m:sub>
                                  <m:r>
                                    <a:rPr lang="en-US" altLang="zh-CN" sz="1600" i="1">
                                      <a:latin typeface="Cambria Math"/>
                                    </a:rPr>
                                    <m:t>𝑗</m:t>
                                  </m:r>
                                  <m:r>
                                    <a:rPr lang="en-US" altLang="zh-CN" sz="1600" b="0" i="1" smtClean="0">
                                      <a:latin typeface="Cambria Math"/>
                                    </a:rPr>
                                    <m:t>𝑝</m:t>
                                  </m:r>
                                </m:sub>
                              </m:sSub>
                              <m:r>
                                <a:rPr lang="en-US" altLang="zh-CN" sz="1600" i="1">
                                  <a:latin typeface="Cambria Math"/>
                                </a:rPr>
                                <m:t>=  ∆</m:t>
                              </m:r>
                              <m:sSub>
                                <m:sSubPr>
                                  <m:ctrlPr>
                                    <a:rPr lang="zh-CN" altLang="zh-CN" sz="1600" i="1">
                                      <a:latin typeface="Cambria Math"/>
                                    </a:rPr>
                                  </m:ctrlPr>
                                </m:sSubPr>
                                <m:e>
                                  <m:r>
                                    <a:rPr lang="en-US" altLang="zh-CN" sz="1600" i="1">
                                      <a:latin typeface="Cambria Math"/>
                                    </a:rPr>
                                    <m:t>𝑣</m:t>
                                  </m:r>
                                </m:e>
                                <m:sub>
                                  <m:r>
                                    <a:rPr lang="en-US" altLang="zh-CN" sz="1600" i="1">
                                      <a:latin typeface="Cambria Math"/>
                                    </a:rPr>
                                    <m:t>𝑗</m:t>
                                  </m:r>
                                  <m:r>
                                    <a:rPr lang="en-US" altLang="zh-CN" sz="1600" b="0" i="1" smtClean="0">
                                      <a:latin typeface="Cambria Math"/>
                                    </a:rPr>
                                    <m:t>𝑝</m:t>
                                  </m:r>
                                </m:sub>
                              </m:sSub>
                              <m:r>
                                <a:rPr lang="en-US" altLang="zh-CN" sz="1600" i="1">
                                  <a:latin typeface="Cambria Math"/>
                                </a:rPr>
                                <m:t> </m:t>
                              </m:r>
                              <m:r>
                                <a:rPr lang="en-US" altLang="zh-CN" sz="1600">
                                  <a:latin typeface="Cambria Math"/>
                                </a:rPr>
                                <m:t>⊕</m:t>
                              </m:r>
                              <m:sSub>
                                <m:sSubPr>
                                  <m:ctrlPr>
                                    <a:rPr lang="zh-CN" altLang="zh-CN" sz="1600" i="1">
                                      <a:latin typeface="Cambria Math"/>
                                    </a:rPr>
                                  </m:ctrlPr>
                                </m:sSubPr>
                                <m:e>
                                  <m:r>
                                    <m:rPr>
                                      <m:sty m:val="p"/>
                                    </m:rPr>
                                    <a:rPr lang="en-US" altLang="zh-CN" sz="1600">
                                      <a:latin typeface="Cambria Math"/>
                                    </a:rPr>
                                    <m:t>m</m:t>
                                  </m:r>
                                </m:e>
                                <m:sub>
                                  <m:r>
                                    <a:rPr lang="en-US" altLang="zh-CN" sz="1600" i="1">
                                      <a:latin typeface="Cambria Math"/>
                                    </a:rPr>
                                    <m:t>𝑗𝑝</m:t>
                                  </m:r>
                                </m:sub>
                              </m:sSub>
                            </m:e>
                            <m:e>
                              <m:sSub>
                                <m:sSubPr>
                                  <m:ctrlPr>
                                    <a:rPr lang="zh-CN" altLang="zh-CN" sz="1600" i="1" smtClean="0">
                                      <a:latin typeface="Cambria Math"/>
                                    </a:rPr>
                                  </m:ctrlPr>
                                </m:sSubPr>
                                <m:e>
                                  <m:r>
                                    <m:rPr>
                                      <m:sty m:val="p"/>
                                    </m:rPr>
                                    <a:rPr lang="en-US" altLang="zh-CN" sz="1600">
                                      <a:latin typeface="Cambria Math"/>
                                    </a:rPr>
                                    <m:t>m</m:t>
                                  </m:r>
                                </m:e>
                                <m:sub>
                                  <m:r>
                                    <a:rPr lang="en-US" altLang="zh-CN" sz="1600" i="1">
                                      <a:latin typeface="Cambria Math"/>
                                    </a:rPr>
                                    <m:t>𝑗𝑝</m:t>
                                  </m:r>
                                </m:sub>
                              </m:sSub>
                              <m:r>
                                <a:rPr lang="zh-CN" altLang="en-US" sz="1600" i="1">
                                  <a:latin typeface="Cambria Math"/>
                                </a:rPr>
                                <m:t>累积</m:t>
                              </m:r>
                              <m:r>
                                <a:rPr lang="zh-CN" altLang="en-US" sz="1600" b="0" i="1" smtClean="0">
                                  <a:latin typeface="Cambria Math"/>
                                </a:rPr>
                                <m:t>到</m:t>
                              </m:r>
                              <m:r>
                                <a:rPr lang="en-US" altLang="zh-CN" sz="1600" b="0" i="1" smtClean="0">
                                  <a:latin typeface="Cambria Math"/>
                                </a:rPr>
                                <m:t>𝑚</m:t>
                              </m:r>
                              <m:r>
                                <a:rPr lang="zh-CN" altLang="en-US" sz="1600" b="0" i="1" smtClean="0">
                                  <a:latin typeface="Cambria Math"/>
                                </a:rPr>
                                <m:t>的</m:t>
                              </m:r>
                              <m:r>
                                <m:rPr>
                                  <m:sty m:val="p"/>
                                </m:rPr>
                                <a:rPr lang="en-US" altLang="zh-CN" sz="1600" i="1">
                                  <a:latin typeface="Cambria Math"/>
                                </a:rPr>
                                <m:t>master</m:t>
                              </m:r>
                              <m:r>
                                <a:rPr lang="en-US" altLang="zh-CN" sz="1600" b="0" i="1" smtClean="0">
                                  <a:latin typeface="Cambria Math"/>
                                </a:rPr>
                                <m:t>;</m:t>
                              </m:r>
                            </m:e>
                          </m:eqArr>
                          <m:r>
                            <a:rPr lang="en-US" altLang="zh-CN" sz="1600" b="0" i="1" smtClean="0">
                              <a:latin typeface="Cambria Math"/>
                            </a:rPr>
                            <m:t>,</m:t>
                          </m:r>
                          <m:r>
                            <a:rPr lang="en-US" altLang="zh-CN" sz="1600" i="1">
                              <a:latin typeface="Cambria Math"/>
                            </a:rPr>
                            <m:t>                                                              </m:t>
                          </m:r>
                          <m:r>
                            <a:rPr lang="zh-CN" altLang="zh-CN" sz="1600" i="1">
                              <a:latin typeface="Cambria Math"/>
                            </a:rPr>
                            <m:t> </m:t>
                          </m:r>
                        </m:e>
                      </m:d>
                    </m:oMath>
                  </m:oMathPara>
                </a14:m>
                <a:endParaRPr lang="zh-CN" altLang="en-US" sz="1600" dirty="0"/>
              </a:p>
            </p:txBody>
          </p:sp>
        </mc:Choice>
        <mc:Fallback xmlns="">
          <p:sp>
            <p:nvSpPr>
              <p:cNvPr id="36" name="矩形 35"/>
              <p:cNvSpPr>
                <a:spLocks noRot="1" noChangeAspect="1" noMove="1" noResize="1" noEditPoints="1" noAdjustHandles="1" noChangeArrowheads="1" noChangeShapeType="1" noTextEdit="1"/>
              </p:cNvSpPr>
              <p:nvPr/>
            </p:nvSpPr>
            <p:spPr>
              <a:xfrm>
                <a:off x="4276724" y="4779423"/>
                <a:ext cx="3261904" cy="1250279"/>
              </a:xfrm>
              <a:prstGeom prst="rect">
                <a:avLst/>
              </a:prstGeom>
              <a:blipFill rotWithShape="1">
                <a:blip r:embed="rId7"/>
                <a:stretch>
                  <a:fillRect/>
                </a:stretch>
              </a:blipFill>
            </p:spPr>
            <p:txBody>
              <a:bodyPr/>
              <a:lstStyle/>
              <a:p>
                <a:r>
                  <a:rPr lang="zh-CN" altLang="en-US">
                    <a:noFill/>
                  </a:rPr>
                  <a:t> </a:t>
                </a:r>
              </a:p>
            </p:txBody>
          </p:sp>
        </mc:Fallback>
      </mc:AlternateContent>
      <p:sp>
        <p:nvSpPr>
          <p:cNvPr id="37" name="矩形 36"/>
          <p:cNvSpPr/>
          <p:nvPr/>
        </p:nvSpPr>
        <p:spPr>
          <a:xfrm>
            <a:off x="294907" y="4471646"/>
            <a:ext cx="1627799" cy="307777"/>
          </a:xfrm>
          <a:prstGeom prst="rect">
            <a:avLst/>
          </a:prstGeom>
        </p:spPr>
        <p:txBody>
          <a:bodyPr wrap="square">
            <a:spAutoFit/>
          </a:bodyPr>
          <a:lstStyle/>
          <a:p>
            <a:r>
              <a:rPr lang="en-US" altLang="zh-CN" sz="1400" dirty="0" smtClean="0"/>
              <a:t>Master</a:t>
            </a:r>
            <a:r>
              <a:rPr lang="zh-CN" altLang="en-US" sz="1400" dirty="0" smtClean="0"/>
              <a:t>副本顶点：</a:t>
            </a:r>
            <a:endParaRPr lang="zh-CN" altLang="zh-CN" sz="1400" dirty="0"/>
          </a:p>
        </p:txBody>
      </p:sp>
      <p:sp>
        <p:nvSpPr>
          <p:cNvPr id="38" name="矩形 37"/>
          <p:cNvSpPr/>
          <p:nvPr/>
        </p:nvSpPr>
        <p:spPr>
          <a:xfrm>
            <a:off x="3991442" y="4506694"/>
            <a:ext cx="1627799" cy="307777"/>
          </a:xfrm>
          <a:prstGeom prst="rect">
            <a:avLst/>
          </a:prstGeom>
        </p:spPr>
        <p:txBody>
          <a:bodyPr wrap="square">
            <a:spAutoFit/>
          </a:bodyPr>
          <a:lstStyle/>
          <a:p>
            <a:r>
              <a:rPr lang="en-US" altLang="zh-CN" sz="1400" dirty="0" smtClean="0"/>
              <a:t>Mirror</a:t>
            </a:r>
            <a:r>
              <a:rPr lang="zh-CN" altLang="en-US" sz="1400" dirty="0" smtClean="0"/>
              <a:t>副本顶点：</a:t>
            </a:r>
            <a:endParaRPr lang="zh-CN" altLang="zh-CN" sz="1400" dirty="0"/>
          </a:p>
        </p:txBody>
      </p:sp>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6980" y="3360299"/>
            <a:ext cx="5308924" cy="525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8"/>
          <p:cNvSpPr txBox="1">
            <a:spLocks noChangeArrowheads="1"/>
          </p:cNvSpPr>
          <p:nvPr/>
        </p:nvSpPr>
        <p:spPr bwMode="auto">
          <a:xfrm>
            <a:off x="221438" y="3438251"/>
            <a:ext cx="1338828" cy="369332"/>
          </a:xfrm>
          <a:prstGeom prst="rect">
            <a:avLst/>
          </a:prstGeom>
          <a:noFill/>
          <a:ln w="9525">
            <a:noFill/>
            <a:miter lim="800000"/>
            <a:headEnd/>
            <a:tailEnd/>
          </a:ln>
        </p:spPr>
        <p:txBody>
          <a:bodyPr wrap="none">
            <a:spAutoFit/>
          </a:bodyPr>
          <a:lstStyle/>
          <a:p>
            <a:r>
              <a:rPr lang="zh-CN" altLang="en-US" dirty="0"/>
              <a:t>顶点对象：</a:t>
            </a:r>
          </a:p>
        </p:txBody>
      </p:sp>
      <p:sp>
        <p:nvSpPr>
          <p:cNvPr id="42" name="Line 25"/>
          <p:cNvSpPr>
            <a:spLocks noChangeShapeType="1"/>
          </p:cNvSpPr>
          <p:nvPr/>
        </p:nvSpPr>
        <p:spPr bwMode="gray">
          <a:xfrm>
            <a:off x="247636" y="3933056"/>
            <a:ext cx="7921625" cy="0"/>
          </a:xfrm>
          <a:prstGeom prst="line">
            <a:avLst/>
          </a:prstGeom>
          <a:noFill/>
          <a:ln w="9525">
            <a:solidFill>
              <a:srgbClr val="1C1C1C"/>
            </a:solidFill>
            <a:prstDash val="dash"/>
            <a:rou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Tree>
    <p:custDataLst>
      <p:tags r:id="rId1"/>
    </p:custDataLst>
  </p:cSld>
  <p:clrMapOvr>
    <a:masterClrMapping/>
  </p:clrMapOvr>
  <p:transition spd="slow" advTm="5745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22" presetClass="entr" presetSubtype="8"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right)">
                                      <p:cBhvr>
                                        <p:cTn id="13" dur="500"/>
                                        <p:tgtEl>
                                          <p:spTgt spid="27"/>
                                        </p:tgtEl>
                                      </p:cBhvr>
                                    </p:animEffect>
                                  </p:childTnLst>
                                </p:cTn>
                              </p:par>
                            </p:childTnLst>
                          </p:cTn>
                        </p:par>
                        <p:par>
                          <p:cTn id="14" fill="hold">
                            <p:stCondLst>
                              <p:cond delay="500"/>
                            </p:stCondLst>
                            <p:childTnLst>
                              <p:par>
                                <p:cTn id="15" presetID="14" presetClass="entr" presetSubtype="1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500"/>
                                        <p:tgtEl>
                                          <p:spTgt spid="14"/>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randombar(horizontal)">
                                      <p:cBhvr>
                                        <p:cTn id="23" dur="500"/>
                                        <p:tgtEl>
                                          <p:spTgt spid="3"/>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randombar(horizontal)">
                                      <p:cBhvr>
                                        <p:cTn id="26" dur="500"/>
                                        <p:tgtEl>
                                          <p:spTgt spid="17"/>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randombar(horizontal)">
                                      <p:cBhvr>
                                        <p:cTn id="29" dur="500"/>
                                        <p:tgtEl>
                                          <p:spTgt spid="18"/>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randombar(horizontal)">
                                      <p:cBhvr>
                                        <p:cTn id="32" dur="500"/>
                                        <p:tgtEl>
                                          <p:spTgt spid="19"/>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randombar(horizontal)">
                                      <p:cBhvr>
                                        <p:cTn id="35" dur="500"/>
                                        <p:tgtEl>
                                          <p:spTgt spid="20"/>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randombar(horizontal)">
                                      <p:cBhvr>
                                        <p:cTn id="38" dur="500"/>
                                        <p:tgtEl>
                                          <p:spTgt spid="21"/>
                                        </p:tgtEl>
                                      </p:cBhvr>
                                    </p:animEffect>
                                  </p:childTnLst>
                                </p:cTn>
                              </p:par>
                              <p:par>
                                <p:cTn id="39" presetID="14" presetClass="entr" presetSubtype="1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randombar(horizontal)">
                                      <p:cBhvr>
                                        <p:cTn id="41" dur="500"/>
                                        <p:tgtEl>
                                          <p:spTgt spid="25"/>
                                        </p:tgtEl>
                                      </p:cBhvr>
                                    </p:animEffect>
                                  </p:childTnLst>
                                </p:cTn>
                              </p:par>
                              <p:par>
                                <p:cTn id="42" presetID="14" presetClass="entr" presetSubtype="10"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randombar(horizontal)">
                                      <p:cBhvr>
                                        <p:cTn id="44" dur="500"/>
                                        <p:tgtEl>
                                          <p:spTgt spid="28"/>
                                        </p:tgtEl>
                                      </p:cBhvr>
                                    </p:animEffect>
                                  </p:childTnLst>
                                </p:cTn>
                              </p:par>
                              <p:par>
                                <p:cTn id="45" presetID="14" presetClass="entr" presetSubtype="1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randombar(horizontal)">
                                      <p:cBhvr>
                                        <p:cTn id="47" dur="500"/>
                                        <p:tgtEl>
                                          <p:spTgt spid="33"/>
                                        </p:tgtEl>
                                      </p:cBhvr>
                                    </p:animEffect>
                                  </p:childTnLst>
                                </p:cTn>
                              </p:par>
                              <p:par>
                                <p:cTn id="48" presetID="14" presetClass="entr" presetSubtype="10" fill="hold" nodeType="with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randombar(horizontal)">
                                      <p:cBhvr>
                                        <p:cTn id="50" dur="500"/>
                                        <p:tgtEl>
                                          <p:spTgt spid="39"/>
                                        </p:tgtEl>
                                      </p:cBhvr>
                                    </p:animEffect>
                                  </p:childTnLst>
                                </p:cTn>
                              </p:par>
                              <p:par>
                                <p:cTn id="51" presetID="14" presetClass="entr" presetSubtype="1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randombar(horizontal)">
                                      <p:cBhvr>
                                        <p:cTn id="53" dur="500"/>
                                        <p:tgtEl>
                                          <p:spTgt spid="41"/>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47126"/>
                                        </p:tgtEl>
                                        <p:attrNameLst>
                                          <p:attrName>style.visibility</p:attrName>
                                        </p:attrNameLst>
                                      </p:cBhvr>
                                      <p:to>
                                        <p:strVal val="visible"/>
                                      </p:to>
                                    </p:set>
                                    <p:animEffect transition="in" filter="randombar(horizontal)">
                                      <p:cBhvr>
                                        <p:cTn id="56" dur="500"/>
                                        <p:tgtEl>
                                          <p:spTgt spid="47126"/>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47127"/>
                                        </p:tgtEl>
                                        <p:attrNameLst>
                                          <p:attrName>style.visibility</p:attrName>
                                        </p:attrNameLst>
                                      </p:cBhvr>
                                      <p:to>
                                        <p:strVal val="visible"/>
                                      </p:to>
                                    </p:set>
                                    <p:animEffect transition="in" filter="randombar(horizontal)">
                                      <p:cBhvr>
                                        <p:cTn id="59" dur="500"/>
                                        <p:tgtEl>
                                          <p:spTgt spid="47127"/>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47129"/>
                                        </p:tgtEl>
                                        <p:attrNameLst>
                                          <p:attrName>style.visibility</p:attrName>
                                        </p:attrNameLst>
                                      </p:cBhvr>
                                      <p:to>
                                        <p:strVal val="visible"/>
                                      </p:to>
                                    </p:set>
                                    <p:animEffect transition="in" filter="randombar(horizontal)">
                                      <p:cBhvr>
                                        <p:cTn id="62" dur="500"/>
                                        <p:tgtEl>
                                          <p:spTgt spid="47129"/>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randombar(horizontal)">
                                      <p:cBhvr>
                                        <p:cTn id="65" dur="500"/>
                                        <p:tgtEl>
                                          <p:spTgt spid="50"/>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randombar(horizontal)">
                                      <p:cBhvr>
                                        <p:cTn id="68" dur="500"/>
                                        <p:tgtEl>
                                          <p:spTgt spid="49"/>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additive="base">
                                        <p:cTn id="73" dur="500" fill="hold"/>
                                        <p:tgtEl>
                                          <p:spTgt spid="34"/>
                                        </p:tgtEl>
                                        <p:attrNameLst>
                                          <p:attrName>ppt_x</p:attrName>
                                        </p:attrNameLst>
                                      </p:cBhvr>
                                      <p:tavLst>
                                        <p:tav tm="0">
                                          <p:val>
                                            <p:strVal val="#ppt_x"/>
                                          </p:val>
                                        </p:tav>
                                        <p:tav tm="100000">
                                          <p:val>
                                            <p:strVal val="#ppt_x"/>
                                          </p:val>
                                        </p:tav>
                                      </p:tavLst>
                                    </p:anim>
                                    <p:anim calcmode="lin" valueType="num">
                                      <p:cBhvr additive="base">
                                        <p:cTn id="74" dur="500" fill="hold"/>
                                        <p:tgtEl>
                                          <p:spTgt spid="34"/>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 calcmode="lin" valueType="num">
                                      <p:cBhvr additive="base">
                                        <p:cTn id="77" dur="500" fill="hold"/>
                                        <p:tgtEl>
                                          <p:spTgt spid="40"/>
                                        </p:tgtEl>
                                        <p:attrNameLst>
                                          <p:attrName>ppt_x</p:attrName>
                                        </p:attrNameLst>
                                      </p:cBhvr>
                                      <p:tavLst>
                                        <p:tav tm="0">
                                          <p:val>
                                            <p:strVal val="#ppt_x"/>
                                          </p:val>
                                        </p:tav>
                                        <p:tav tm="100000">
                                          <p:val>
                                            <p:strVal val="#ppt_x"/>
                                          </p:val>
                                        </p:tav>
                                      </p:tavLst>
                                    </p:anim>
                                    <p:anim calcmode="lin" valueType="num">
                                      <p:cBhvr additive="base">
                                        <p:cTn id="78" dur="500" fill="hold"/>
                                        <p:tgtEl>
                                          <p:spTgt spid="4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028"/>
                                        </p:tgtEl>
                                        <p:attrNameLst>
                                          <p:attrName>style.visibility</p:attrName>
                                        </p:attrNameLst>
                                      </p:cBhvr>
                                      <p:to>
                                        <p:strVal val="visible"/>
                                      </p:to>
                                    </p:set>
                                    <p:anim calcmode="lin" valueType="num">
                                      <p:cBhvr additive="base">
                                        <p:cTn id="81" dur="500" fill="hold"/>
                                        <p:tgtEl>
                                          <p:spTgt spid="1028"/>
                                        </p:tgtEl>
                                        <p:attrNameLst>
                                          <p:attrName>ppt_x</p:attrName>
                                        </p:attrNameLst>
                                      </p:cBhvr>
                                      <p:tavLst>
                                        <p:tav tm="0">
                                          <p:val>
                                            <p:strVal val="#ppt_x"/>
                                          </p:val>
                                        </p:tav>
                                        <p:tav tm="100000">
                                          <p:val>
                                            <p:strVal val="#ppt_x"/>
                                          </p:val>
                                        </p:tav>
                                      </p:tavLst>
                                    </p:anim>
                                    <p:anim calcmode="lin" valueType="num">
                                      <p:cBhvr additive="base">
                                        <p:cTn id="8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42"/>
                                        </p:tgtEl>
                                        <p:attrNameLst>
                                          <p:attrName>style.visibility</p:attrName>
                                        </p:attrNameLst>
                                      </p:cBhvr>
                                      <p:to>
                                        <p:strVal val="visible"/>
                                      </p:to>
                                    </p:set>
                                    <p:anim calcmode="lin" valueType="num">
                                      <p:cBhvr additive="base">
                                        <p:cTn id="87" dur="500" fill="hold"/>
                                        <p:tgtEl>
                                          <p:spTgt spid="42"/>
                                        </p:tgtEl>
                                        <p:attrNameLst>
                                          <p:attrName>ppt_x</p:attrName>
                                        </p:attrNameLst>
                                      </p:cBhvr>
                                      <p:tavLst>
                                        <p:tav tm="0">
                                          <p:val>
                                            <p:strVal val="#ppt_x"/>
                                          </p:val>
                                        </p:tav>
                                        <p:tav tm="100000">
                                          <p:val>
                                            <p:strVal val="#ppt_x"/>
                                          </p:val>
                                        </p:tav>
                                      </p:tavLst>
                                    </p:anim>
                                    <p:anim calcmode="lin" valueType="num">
                                      <p:cBhvr additive="base">
                                        <p:cTn id="88" dur="500" fill="hold"/>
                                        <p:tgtEl>
                                          <p:spTgt spid="4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5"/>
                                        </p:tgtEl>
                                        <p:attrNameLst>
                                          <p:attrName>style.visibility</p:attrName>
                                        </p:attrNameLst>
                                      </p:cBhvr>
                                      <p:to>
                                        <p:strVal val="visible"/>
                                      </p:to>
                                    </p:set>
                                    <p:anim calcmode="lin" valueType="num">
                                      <p:cBhvr additive="base">
                                        <p:cTn id="91" dur="500" fill="hold"/>
                                        <p:tgtEl>
                                          <p:spTgt spid="35"/>
                                        </p:tgtEl>
                                        <p:attrNameLst>
                                          <p:attrName>ppt_x</p:attrName>
                                        </p:attrNameLst>
                                      </p:cBhvr>
                                      <p:tavLst>
                                        <p:tav tm="0">
                                          <p:val>
                                            <p:strVal val="#ppt_x"/>
                                          </p:val>
                                        </p:tav>
                                        <p:tav tm="100000">
                                          <p:val>
                                            <p:strVal val="#ppt_x"/>
                                          </p:val>
                                        </p:tav>
                                      </p:tavLst>
                                    </p:anim>
                                    <p:anim calcmode="lin" valueType="num">
                                      <p:cBhvr additive="base">
                                        <p:cTn id="92" dur="500" fill="hold"/>
                                        <p:tgtEl>
                                          <p:spTgt spid="35"/>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4"/>
                                        </p:tgtEl>
                                        <p:attrNameLst>
                                          <p:attrName>style.visibility</p:attrName>
                                        </p:attrNameLst>
                                      </p:cBhvr>
                                      <p:to>
                                        <p:strVal val="visible"/>
                                      </p:to>
                                    </p:set>
                                    <p:anim calcmode="lin" valueType="num">
                                      <p:cBhvr additive="base">
                                        <p:cTn id="95" dur="500" fill="hold"/>
                                        <p:tgtEl>
                                          <p:spTgt spid="4"/>
                                        </p:tgtEl>
                                        <p:attrNameLst>
                                          <p:attrName>ppt_x</p:attrName>
                                        </p:attrNameLst>
                                      </p:cBhvr>
                                      <p:tavLst>
                                        <p:tav tm="0">
                                          <p:val>
                                            <p:strVal val="#ppt_x"/>
                                          </p:val>
                                        </p:tav>
                                        <p:tav tm="100000">
                                          <p:val>
                                            <p:strVal val="#ppt_x"/>
                                          </p:val>
                                        </p:tav>
                                      </p:tavLst>
                                    </p:anim>
                                    <p:anim calcmode="lin" valueType="num">
                                      <p:cBhvr additive="base">
                                        <p:cTn id="96" dur="500" fill="hold"/>
                                        <p:tgtEl>
                                          <p:spTgt spid="4"/>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8"/>
                                        </p:tgtEl>
                                        <p:attrNameLst>
                                          <p:attrName>style.visibility</p:attrName>
                                        </p:attrNameLst>
                                      </p:cBhvr>
                                      <p:to>
                                        <p:strVal val="visible"/>
                                      </p:to>
                                    </p:set>
                                    <p:anim calcmode="lin" valueType="num">
                                      <p:cBhvr additive="base">
                                        <p:cTn id="99" dur="500" fill="hold"/>
                                        <p:tgtEl>
                                          <p:spTgt spid="8"/>
                                        </p:tgtEl>
                                        <p:attrNameLst>
                                          <p:attrName>ppt_x</p:attrName>
                                        </p:attrNameLst>
                                      </p:cBhvr>
                                      <p:tavLst>
                                        <p:tav tm="0">
                                          <p:val>
                                            <p:strVal val="#ppt_x"/>
                                          </p:val>
                                        </p:tav>
                                        <p:tav tm="100000">
                                          <p:val>
                                            <p:strVal val="#ppt_x"/>
                                          </p:val>
                                        </p:tav>
                                      </p:tavLst>
                                    </p:anim>
                                    <p:anim calcmode="lin" valueType="num">
                                      <p:cBhvr additive="base">
                                        <p:cTn id="100" dur="500" fill="hold"/>
                                        <p:tgtEl>
                                          <p:spTgt spid="8"/>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 calcmode="lin" valueType="num">
                                      <p:cBhvr additive="base">
                                        <p:cTn id="103" dur="500" fill="hold"/>
                                        <p:tgtEl>
                                          <p:spTgt spid="36"/>
                                        </p:tgtEl>
                                        <p:attrNameLst>
                                          <p:attrName>ppt_x</p:attrName>
                                        </p:attrNameLst>
                                      </p:cBhvr>
                                      <p:tavLst>
                                        <p:tav tm="0">
                                          <p:val>
                                            <p:strVal val="#ppt_x"/>
                                          </p:val>
                                        </p:tav>
                                        <p:tav tm="100000">
                                          <p:val>
                                            <p:strVal val="#ppt_x"/>
                                          </p:val>
                                        </p:tav>
                                      </p:tavLst>
                                    </p:anim>
                                    <p:anim calcmode="lin" valueType="num">
                                      <p:cBhvr additive="base">
                                        <p:cTn id="104" dur="500" fill="hold"/>
                                        <p:tgtEl>
                                          <p:spTgt spid="36"/>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7"/>
                                        </p:tgtEl>
                                        <p:attrNameLst>
                                          <p:attrName>style.visibility</p:attrName>
                                        </p:attrNameLst>
                                      </p:cBhvr>
                                      <p:to>
                                        <p:strVal val="visible"/>
                                      </p:to>
                                    </p:set>
                                    <p:anim calcmode="lin" valueType="num">
                                      <p:cBhvr additive="base">
                                        <p:cTn id="107" dur="500" fill="hold"/>
                                        <p:tgtEl>
                                          <p:spTgt spid="37"/>
                                        </p:tgtEl>
                                        <p:attrNameLst>
                                          <p:attrName>ppt_x</p:attrName>
                                        </p:attrNameLst>
                                      </p:cBhvr>
                                      <p:tavLst>
                                        <p:tav tm="0">
                                          <p:val>
                                            <p:strVal val="#ppt_x"/>
                                          </p:val>
                                        </p:tav>
                                        <p:tav tm="100000">
                                          <p:val>
                                            <p:strVal val="#ppt_x"/>
                                          </p:val>
                                        </p:tav>
                                      </p:tavLst>
                                    </p:anim>
                                    <p:anim calcmode="lin" valueType="num">
                                      <p:cBhvr additive="base">
                                        <p:cTn id="108" dur="500" fill="hold"/>
                                        <p:tgtEl>
                                          <p:spTgt spid="3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8"/>
                                        </p:tgtEl>
                                        <p:attrNameLst>
                                          <p:attrName>style.visibility</p:attrName>
                                        </p:attrNameLst>
                                      </p:cBhvr>
                                      <p:to>
                                        <p:strVal val="visible"/>
                                      </p:to>
                                    </p:set>
                                    <p:anim calcmode="lin" valueType="num">
                                      <p:cBhvr additive="base">
                                        <p:cTn id="111" dur="500" fill="hold"/>
                                        <p:tgtEl>
                                          <p:spTgt spid="38"/>
                                        </p:tgtEl>
                                        <p:attrNameLst>
                                          <p:attrName>ppt_x</p:attrName>
                                        </p:attrNameLst>
                                      </p:cBhvr>
                                      <p:tavLst>
                                        <p:tav tm="0">
                                          <p:val>
                                            <p:strVal val="#ppt_x"/>
                                          </p:val>
                                        </p:tav>
                                        <p:tav tm="100000">
                                          <p:val>
                                            <p:strVal val="#ppt_x"/>
                                          </p:val>
                                        </p:tav>
                                      </p:tavLst>
                                    </p:anim>
                                    <p:anim calcmode="lin" valueType="num">
                                      <p:cBhvr additive="base">
                                        <p:cTn id="11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P spid="3" grpId="0" animBg="1"/>
      <p:bldP spid="17" grpId="0" animBg="1"/>
      <p:bldP spid="18" grpId="0" animBg="1"/>
      <p:bldP spid="19" grpId="0" animBg="1"/>
      <p:bldP spid="20" grpId="0" animBg="1"/>
      <p:bldP spid="21" grpId="0" animBg="1"/>
      <p:bldP spid="47126" grpId="0"/>
      <p:bldP spid="47127" grpId="0"/>
      <p:bldP spid="47129" grpId="0"/>
      <p:bldP spid="49" grpId="0"/>
      <p:bldP spid="50" grpId="0"/>
      <p:bldP spid="27" grpId="0" animBg="1"/>
      <p:bldP spid="4" grpId="0"/>
      <p:bldP spid="34" grpId="0" animBg="1"/>
      <p:bldP spid="8" grpId="0"/>
      <p:bldP spid="35" grpId="0"/>
      <p:bldP spid="36" grpId="0"/>
      <p:bldP spid="37" grpId="0"/>
      <p:bldP spid="38" grpId="0"/>
      <p:bldP spid="40" grpId="0"/>
      <p:bldP spid="4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
</p:tagLst>
</file>

<file path=ppt/tags/tag10.xml><?xml version="1.0" encoding="utf-8"?>
<p:tagLst xmlns:a="http://schemas.openxmlformats.org/drawingml/2006/main" xmlns:r="http://schemas.openxmlformats.org/officeDocument/2006/relationships" xmlns:p="http://schemas.openxmlformats.org/presentationml/2006/main">
  <p:tag name="TIMING" val="|39.7|9.6"/>
</p:tagLst>
</file>

<file path=ppt/tags/tag11.xml><?xml version="1.0" encoding="utf-8"?>
<p:tagLst xmlns:a="http://schemas.openxmlformats.org/drawingml/2006/main" xmlns:r="http://schemas.openxmlformats.org/officeDocument/2006/relationships" xmlns:p="http://schemas.openxmlformats.org/presentationml/2006/main">
  <p:tag name="TIMING" val="|1"/>
</p:tagLst>
</file>

<file path=ppt/tags/tag12.xml><?xml version="1.0" encoding="utf-8"?>
<p:tagLst xmlns:a="http://schemas.openxmlformats.org/drawingml/2006/main" xmlns:r="http://schemas.openxmlformats.org/officeDocument/2006/relationships" xmlns:p="http://schemas.openxmlformats.org/presentationml/2006/main">
  <p:tag name="TIMING" val="|2|5"/>
</p:tagLst>
</file>

<file path=ppt/tags/tag13.xml><?xml version="1.0" encoding="utf-8"?>
<p:tagLst xmlns:a="http://schemas.openxmlformats.org/drawingml/2006/main" xmlns:r="http://schemas.openxmlformats.org/officeDocument/2006/relationships" xmlns:p="http://schemas.openxmlformats.org/presentationml/2006/main">
  <p:tag name="TIMING" val="|2|5"/>
</p:tagLst>
</file>

<file path=ppt/tags/tag14.xml><?xml version="1.0" encoding="utf-8"?>
<p:tagLst xmlns:a="http://schemas.openxmlformats.org/drawingml/2006/main" xmlns:r="http://schemas.openxmlformats.org/officeDocument/2006/relationships" xmlns:p="http://schemas.openxmlformats.org/presentationml/2006/main">
  <p:tag name="TIMING" val="|2|5"/>
</p:tagLst>
</file>

<file path=ppt/tags/tag15.xml><?xml version="1.0" encoding="utf-8"?>
<p:tagLst xmlns:a="http://schemas.openxmlformats.org/drawingml/2006/main" xmlns:r="http://schemas.openxmlformats.org/officeDocument/2006/relationships" xmlns:p="http://schemas.openxmlformats.org/presentationml/2006/main">
  <p:tag name="TIMING" val="|2|5"/>
</p:tagLst>
</file>

<file path=ppt/tags/tag16.xml><?xml version="1.0" encoding="utf-8"?>
<p:tagLst xmlns:a="http://schemas.openxmlformats.org/drawingml/2006/main" xmlns:r="http://schemas.openxmlformats.org/officeDocument/2006/relationships" xmlns:p="http://schemas.openxmlformats.org/presentationml/2006/main">
  <p:tag name="TIMING" val="|2|5"/>
</p:tagLst>
</file>

<file path=ppt/tags/tag17.xml><?xml version="1.0" encoding="utf-8"?>
<p:tagLst xmlns:a="http://schemas.openxmlformats.org/drawingml/2006/main" xmlns:r="http://schemas.openxmlformats.org/officeDocument/2006/relationships" xmlns:p="http://schemas.openxmlformats.org/presentationml/2006/main">
  <p:tag name="TIMING" val="|2|5"/>
</p:tagLst>
</file>

<file path=ppt/tags/tag18.xml><?xml version="1.0" encoding="utf-8"?>
<p:tagLst xmlns:a="http://schemas.openxmlformats.org/drawingml/2006/main" xmlns:r="http://schemas.openxmlformats.org/officeDocument/2006/relationships" xmlns:p="http://schemas.openxmlformats.org/presentationml/2006/main">
  <p:tag name="TIMING" val="|2|5"/>
</p:tagLst>
</file>

<file path=ppt/tags/tag19.xml><?xml version="1.0" encoding="utf-8"?>
<p:tagLst xmlns:a="http://schemas.openxmlformats.org/drawingml/2006/main" xmlns:r="http://schemas.openxmlformats.org/officeDocument/2006/relationships" xmlns:p="http://schemas.openxmlformats.org/presentationml/2006/main">
  <p:tag name="TIMING" val="|2|5"/>
</p:tagLst>
</file>

<file path=ppt/tags/tag2.xml><?xml version="1.0" encoding="utf-8"?>
<p:tagLst xmlns:a="http://schemas.openxmlformats.org/drawingml/2006/main" xmlns:r="http://schemas.openxmlformats.org/officeDocument/2006/relationships" xmlns:p="http://schemas.openxmlformats.org/presentationml/2006/main">
  <p:tag name="TIMING" val="|1"/>
</p:tagLst>
</file>

<file path=ppt/tags/tag20.xml><?xml version="1.0" encoding="utf-8"?>
<p:tagLst xmlns:a="http://schemas.openxmlformats.org/drawingml/2006/main" xmlns:r="http://schemas.openxmlformats.org/officeDocument/2006/relationships" xmlns:p="http://schemas.openxmlformats.org/presentationml/2006/main">
  <p:tag name="TIMING" val="|2|5"/>
</p:tagLst>
</file>

<file path=ppt/tags/tag21.xml><?xml version="1.0" encoding="utf-8"?>
<p:tagLst xmlns:a="http://schemas.openxmlformats.org/drawingml/2006/main" xmlns:r="http://schemas.openxmlformats.org/officeDocument/2006/relationships" xmlns:p="http://schemas.openxmlformats.org/presentationml/2006/main">
  <p:tag name="TIMING" val="|1"/>
</p:tagLst>
</file>

<file path=ppt/tags/tag22.xml><?xml version="1.0" encoding="utf-8"?>
<p:tagLst xmlns:a="http://schemas.openxmlformats.org/drawingml/2006/main" xmlns:r="http://schemas.openxmlformats.org/officeDocument/2006/relationships" xmlns:p="http://schemas.openxmlformats.org/presentationml/2006/main">
  <p:tag name="TIMING" val="|2|5"/>
</p:tagLst>
</file>

<file path=ppt/tags/tag23.xml><?xml version="1.0" encoding="utf-8"?>
<p:tagLst xmlns:a="http://schemas.openxmlformats.org/drawingml/2006/main" xmlns:r="http://schemas.openxmlformats.org/officeDocument/2006/relationships" xmlns:p="http://schemas.openxmlformats.org/presentationml/2006/main">
  <p:tag name="TIMING" val="|1"/>
</p:tagLst>
</file>

<file path=ppt/tags/tag24.xml><?xml version="1.0" encoding="utf-8"?>
<p:tagLst xmlns:a="http://schemas.openxmlformats.org/drawingml/2006/main" xmlns:r="http://schemas.openxmlformats.org/officeDocument/2006/relationships" xmlns:p="http://schemas.openxmlformats.org/presentationml/2006/main">
  <p:tag name="TIMING" val="|7.6"/>
</p:tagLst>
</file>

<file path=ppt/tags/tag25.xml><?xml version="1.0" encoding="utf-8"?>
<p:tagLst xmlns:a="http://schemas.openxmlformats.org/drawingml/2006/main" xmlns:r="http://schemas.openxmlformats.org/officeDocument/2006/relationships" xmlns:p="http://schemas.openxmlformats.org/presentationml/2006/main">
  <p:tag name="TIMING" val="|7.6"/>
</p:tagLst>
</file>

<file path=ppt/tags/tag3.xml><?xml version="1.0" encoding="utf-8"?>
<p:tagLst xmlns:a="http://schemas.openxmlformats.org/drawingml/2006/main" xmlns:r="http://schemas.openxmlformats.org/officeDocument/2006/relationships" xmlns:p="http://schemas.openxmlformats.org/presentationml/2006/main">
  <p:tag name="TIMING" val="|1.2|20.4|59.9|1.3"/>
</p:tagLst>
</file>

<file path=ppt/tags/tag4.xml><?xml version="1.0" encoding="utf-8"?>
<p:tagLst xmlns:a="http://schemas.openxmlformats.org/drawingml/2006/main" xmlns:r="http://schemas.openxmlformats.org/officeDocument/2006/relationships" xmlns:p="http://schemas.openxmlformats.org/presentationml/2006/main">
  <p:tag name="TIMING" val="|2|5"/>
</p:tagLst>
</file>

<file path=ppt/tags/tag5.xml><?xml version="1.0" encoding="utf-8"?>
<p:tagLst xmlns:a="http://schemas.openxmlformats.org/drawingml/2006/main" xmlns:r="http://schemas.openxmlformats.org/officeDocument/2006/relationships" xmlns:p="http://schemas.openxmlformats.org/presentationml/2006/main">
  <p:tag name="TIMING" val="|1"/>
</p:tagLst>
</file>

<file path=ppt/tags/tag6.xml><?xml version="1.0" encoding="utf-8"?>
<p:tagLst xmlns:a="http://schemas.openxmlformats.org/drawingml/2006/main" xmlns:r="http://schemas.openxmlformats.org/officeDocument/2006/relationships" xmlns:p="http://schemas.openxmlformats.org/presentationml/2006/main">
  <p:tag name="TIMING" val="|2|5"/>
</p:tagLst>
</file>

<file path=ppt/tags/tag7.xml><?xml version="1.0" encoding="utf-8"?>
<p:tagLst xmlns:a="http://schemas.openxmlformats.org/drawingml/2006/main" xmlns:r="http://schemas.openxmlformats.org/officeDocument/2006/relationships" xmlns:p="http://schemas.openxmlformats.org/presentationml/2006/main">
  <p:tag name="TIMING" val="|2|5"/>
</p:tagLst>
</file>

<file path=ppt/tags/tag8.xml><?xml version="1.0" encoding="utf-8"?>
<p:tagLst xmlns:a="http://schemas.openxmlformats.org/drawingml/2006/main" xmlns:r="http://schemas.openxmlformats.org/officeDocument/2006/relationships" xmlns:p="http://schemas.openxmlformats.org/presentationml/2006/main">
  <p:tag name="TIMING" val="|39.7|9.6"/>
</p:tagLst>
</file>

<file path=ppt/tags/tag9.xml><?xml version="1.0" encoding="utf-8"?>
<p:tagLst xmlns:a="http://schemas.openxmlformats.org/drawingml/2006/main" xmlns:r="http://schemas.openxmlformats.org/officeDocument/2006/relationships" xmlns:p="http://schemas.openxmlformats.org/presentationml/2006/main">
  <p:tag name="TIMING" val="|39.7|9.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4557</TotalTime>
  <Words>4320</Words>
  <Application>Microsoft Office PowerPoint</Application>
  <PresentationFormat>全屏显示(4:3)</PresentationFormat>
  <Paragraphs>544</Paragraphs>
  <Slides>30</Slides>
  <Notes>29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32" baseType="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DADI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张奔</dc:creator>
  <cp:keywords>信工学院</cp:keywords>
  <cp:lastModifiedBy>wq</cp:lastModifiedBy>
  <cp:revision>310</cp:revision>
  <dcterms:created xsi:type="dcterms:W3CDTF">2013-05-22T02:15:50Z</dcterms:created>
  <dcterms:modified xsi:type="dcterms:W3CDTF">2016-11-15T10:32:06Z</dcterms:modified>
</cp:coreProperties>
</file>