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7"/>
  </p:notesMasterIdLst>
  <p:sldIdLst>
    <p:sldId id="416" r:id="rId2"/>
    <p:sldId id="417" r:id="rId3"/>
    <p:sldId id="435" r:id="rId4"/>
    <p:sldId id="434" r:id="rId5"/>
    <p:sldId id="474" r:id="rId6"/>
    <p:sldId id="403" r:id="rId7"/>
    <p:sldId id="424" r:id="rId8"/>
    <p:sldId id="406" r:id="rId9"/>
    <p:sldId id="469" r:id="rId10"/>
    <p:sldId id="457" r:id="rId11"/>
    <p:sldId id="476" r:id="rId12"/>
    <p:sldId id="477" r:id="rId13"/>
    <p:sldId id="445" r:id="rId14"/>
    <p:sldId id="419" r:id="rId15"/>
    <p:sldId id="466" r:id="rId16"/>
    <p:sldId id="452" r:id="rId17"/>
    <p:sldId id="453" r:id="rId18"/>
    <p:sldId id="463" r:id="rId19"/>
    <p:sldId id="475" r:id="rId20"/>
    <p:sldId id="471" r:id="rId21"/>
    <p:sldId id="454" r:id="rId22"/>
    <p:sldId id="431" r:id="rId23"/>
    <p:sldId id="415" r:id="rId24"/>
    <p:sldId id="473" r:id="rId25"/>
    <p:sldId id="468" r:id="rId26"/>
    <p:sldId id="467" r:id="rId27"/>
    <p:sldId id="421" r:id="rId28"/>
    <p:sldId id="418" r:id="rId29"/>
    <p:sldId id="411" r:id="rId30"/>
    <p:sldId id="412" r:id="rId31"/>
    <p:sldId id="413" r:id="rId32"/>
    <p:sldId id="433" r:id="rId33"/>
    <p:sldId id="273" r:id="rId34"/>
    <p:sldId id="462" r:id="rId35"/>
    <p:sldId id="47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9" autoAdjust="0"/>
    <p:restoredTop sz="88696" autoAdjust="0"/>
  </p:normalViewPr>
  <p:slideViewPr>
    <p:cSldViewPr>
      <p:cViewPr>
        <p:scale>
          <a:sx n="75" d="100"/>
          <a:sy n="75" d="100"/>
        </p:scale>
        <p:origin x="-8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E470C19-D97A-4019-8852-8CBA1ECB661E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E22E1B9-F219-40AC-92BA-8820FBA97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05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480" y="4343144"/>
            <a:ext cx="5487041" cy="411501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88CA233-3E34-44C5-87F0-BB4B76A272CD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80" y="4343144"/>
            <a:ext cx="5487041" cy="41150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itchFamily="2" charset="-122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23E17E3-4638-48F0-B437-AB43B2A1DB5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80" y="4343144"/>
            <a:ext cx="5487041" cy="41150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 altLang="en-US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713B179-192B-43EE-B373-022FB3743FFC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80" y="4343144"/>
            <a:ext cx="5487041" cy="41150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itchFamily="2" charset="-122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D3FE0EC-53F6-494C-8CC6-5F161B293759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>
                <a:latin typeface="Calibri" pitchFamily="34" charset="0"/>
              </a:rPr>
              <a:t>以顶点为中心：并行处理顶点</a:t>
            </a:r>
            <a:endParaRPr lang="en-US" altLang="zh-CN" smtClean="0">
              <a:latin typeface="Calibri" pitchFamily="34" charset="0"/>
            </a:endParaRPr>
          </a:p>
          <a:p>
            <a:pPr>
              <a:defRPr/>
            </a:pPr>
            <a:r>
              <a:rPr lang="zh-CN" altLang="en-US" smtClean="0">
                <a:latin typeface="Calibri" pitchFamily="34" charset="0"/>
              </a:rPr>
              <a:t>以边为中心：并行处理边</a:t>
            </a:r>
            <a:endParaRPr lang="en-US" altLang="zh-CN" smtClean="0">
              <a:latin typeface="Calibri" pitchFamily="34" charset="0"/>
            </a:endParaRPr>
          </a:p>
          <a:p>
            <a:pPr>
              <a:defRPr/>
            </a:pPr>
            <a:r>
              <a:rPr lang="zh-CN" altLang="en-US" smtClean="0">
                <a:latin typeface="Calibri" pitchFamily="34" charset="0"/>
              </a:rPr>
              <a:t>以路径为中心：并行处理路径</a:t>
            </a:r>
            <a:r>
              <a:rPr lang="en-US" altLang="zh-CN" smtClean="0">
                <a:latin typeface="Calibri" pitchFamily="34" charset="0"/>
              </a:rPr>
              <a:t>.</a:t>
            </a:r>
            <a:r>
              <a:rPr lang="zh-CN" altLang="en-US" smtClean="0">
                <a:latin typeface="Calibri" pitchFamily="34" charset="0"/>
              </a:rPr>
              <a:t>减少了并行处理图数据时的相互干扰</a:t>
            </a:r>
            <a:endParaRPr lang="en-US" altLang="en-US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41841DF1-B30D-4BA9-BED4-04BE64FB5638}" type="slidenum">
              <a:rPr lang="en-US" altLang="en-US" smtClean="0">
                <a:solidFill>
                  <a:srgbClr val="000000"/>
                </a:solidFill>
                <a:latin typeface="Calibri" pitchFamily="34" charset="0"/>
              </a:rPr>
              <a:pPr eaLnBrk="1" hangingPunct="1">
                <a:defRPr/>
              </a:pPr>
              <a:t>13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>
                <a:latin typeface="Calibri" pitchFamily="34" charset="0"/>
              </a:rPr>
              <a:t>以顶点为中心：并行处理顶点</a:t>
            </a:r>
            <a:endParaRPr lang="en-US" altLang="zh-CN" smtClean="0">
              <a:latin typeface="Calibri" pitchFamily="34" charset="0"/>
            </a:endParaRPr>
          </a:p>
          <a:p>
            <a:pPr>
              <a:defRPr/>
            </a:pPr>
            <a:r>
              <a:rPr lang="zh-CN" altLang="en-US" smtClean="0">
                <a:latin typeface="Calibri" pitchFamily="34" charset="0"/>
              </a:rPr>
              <a:t>以边为中心：并行处理边</a:t>
            </a:r>
            <a:endParaRPr lang="en-US" altLang="zh-CN" smtClean="0">
              <a:latin typeface="Calibri" pitchFamily="34" charset="0"/>
            </a:endParaRPr>
          </a:p>
          <a:p>
            <a:pPr>
              <a:defRPr/>
            </a:pPr>
            <a:r>
              <a:rPr lang="zh-CN" altLang="en-US" smtClean="0">
                <a:latin typeface="Calibri" pitchFamily="34" charset="0"/>
              </a:rPr>
              <a:t>以路径为中心：并行处理路径</a:t>
            </a:r>
            <a:r>
              <a:rPr lang="en-US" altLang="zh-CN" smtClean="0">
                <a:latin typeface="Calibri" pitchFamily="34" charset="0"/>
              </a:rPr>
              <a:t>.</a:t>
            </a:r>
            <a:r>
              <a:rPr lang="zh-CN" altLang="en-US" smtClean="0">
                <a:latin typeface="Calibri" pitchFamily="34" charset="0"/>
              </a:rPr>
              <a:t>减少了并行处理图数据时的相互干扰</a:t>
            </a:r>
            <a:endParaRPr lang="en-US" altLang="en-US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41841DF1-B30D-4BA9-BED4-04BE64FB5638}" type="slidenum">
              <a:rPr lang="en-US" altLang="en-US" smtClean="0">
                <a:solidFill>
                  <a:srgbClr val="000000"/>
                </a:solidFill>
                <a:latin typeface="Calibri" pitchFamily="34" charset="0"/>
              </a:rPr>
              <a:pPr eaLnBrk="1" hangingPunct="1">
                <a:defRPr/>
              </a:pPr>
              <a:t>32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6B4D8-418D-418A-B210-55D1D9962E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CFAE-5127-4EA9-8EF8-274BACB492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352BE-73DF-4335-9B69-DE3CCA21E1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39" y="1271588"/>
            <a:ext cx="8305075" cy="48955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040" y="111760"/>
            <a:ext cx="83108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32E5-957D-493D-854B-56F47D1F3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5043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anchor="ctr"/>
          <a:lstStyle>
            <a:lvl1pPr>
              <a:defRPr lang="en-US" sz="2800" dirty="0" smtClean="0">
                <a:solidFill>
                  <a:schemeClr val="bg1"/>
                </a:solidFill>
                <a:effectLst/>
                <a:latin typeface="Arial Black" pitchFamily="34" charset="0"/>
                <a:ea typeface="ＭＳ Ｐゴシック" pitchFamily="34" charset="-128"/>
                <a:cs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43603-5455-48E6-8AE4-ECCFFD451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3E047-775D-4EBA-9B0E-CF424370E7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68A0F-DD6F-4FE8-8C9A-6E5085AC53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D96FA-4E6D-4EF2-85C7-80FC34EFD5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D34B6-7515-42C2-92B4-FEF7C7D0FC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97E88-AB40-4F61-8608-E3D81468BC5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D5592-1B8F-4B8C-9621-A5F97526099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10F21-87AC-4532-84F7-295DE6189F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DE731-6F7F-415A-A7E7-36E3732C9F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DDD721-89F6-42EE-976C-A43757EADA5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6" r:id="rId12"/>
    <p:sldLayoutId id="214748437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rid.hust.edu.cn/tripleb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CN" dirty="0"/>
              <a:t>Fast Iterative Graph Computation: A Path Centric Approach</a:t>
            </a:r>
            <a:endParaRPr lang="zh-CN" altLang="en-US" dirty="0" smtClean="0">
              <a:ea typeface="+mj-ea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Pingpeng</a:t>
            </a:r>
            <a:r>
              <a:rPr lang="en-US" dirty="0"/>
              <a:t> </a:t>
            </a:r>
            <a:r>
              <a:rPr lang="en-US" dirty="0" smtClean="0"/>
              <a:t>Yuan (HUST), </a:t>
            </a:r>
            <a:r>
              <a:rPr lang="en-US" dirty="0" err="1" smtClean="0"/>
              <a:t>Wenya</a:t>
            </a:r>
            <a:r>
              <a:rPr lang="en-US" dirty="0" smtClean="0"/>
              <a:t> Zhang (HUST), </a:t>
            </a:r>
            <a:r>
              <a:rPr lang="en-US" dirty="0" err="1" smtClean="0"/>
              <a:t>Changfeng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(HUST), </a:t>
            </a:r>
            <a:r>
              <a:rPr lang="en-US" dirty="0"/>
              <a:t>Ling </a:t>
            </a:r>
            <a:r>
              <a:rPr lang="en-US" dirty="0" smtClean="0"/>
              <a:t>Liu (GATECH), Hai Jin (HUST), </a:t>
            </a:r>
            <a:r>
              <a:rPr lang="en-US" dirty="0" err="1" smtClean="0"/>
              <a:t>Kisung</a:t>
            </a:r>
            <a:r>
              <a:rPr lang="en-US" dirty="0" smtClean="0"/>
              <a:t> </a:t>
            </a:r>
            <a:r>
              <a:rPr lang="en-US" dirty="0"/>
              <a:t>Lee (GATECH)</a:t>
            </a:r>
            <a:endParaRPr lang="zh-CN" altLang="en-US" dirty="0" smtClean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CDD9E29-AAEC-4354-B63C-AC318D32104E}" type="slidenum">
              <a:rPr lang="en-US" altLang="zh-CN" smtClean="0">
                <a:solidFill>
                  <a:srgbClr val="FFFFFF"/>
                </a:solidFill>
              </a:rPr>
              <a:pPr eaLnBrk="1" hangingPunct="1">
                <a:defRPr/>
              </a:pPr>
              <a:t>1</a:t>
            </a:fld>
            <a:endParaRPr lang="en-US" altLang="zh-CN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/>
              <a:t>The </a:t>
            </a:r>
            <a:r>
              <a:rPr lang="en-US" sz="3200" b="1" dirty="0" smtClean="0"/>
              <a:t>problems of current computation models</a:t>
            </a:r>
            <a:endParaRPr lang="en-US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79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5DF09DB3-F1DE-4101-A9B0-A67C5511170D}" type="slidenum">
              <a:rPr lang="en-US" altLang="en-US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10</a:t>
            </a:fld>
            <a:endParaRPr lang="en-US" altLang="en-US" sz="14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00500" y="1922463"/>
            <a:ext cx="2943225" cy="3000375"/>
            <a:chOff x="4001158" y="3114514"/>
            <a:chExt cx="2942461" cy="3001159"/>
          </a:xfrm>
        </p:grpSpPr>
        <p:grpSp>
          <p:nvGrpSpPr>
            <p:cNvPr id="33823" name="Group 3"/>
            <p:cNvGrpSpPr>
              <a:grpSpLocks/>
            </p:cNvGrpSpPr>
            <p:nvPr/>
          </p:nvGrpSpPr>
          <p:grpSpPr bwMode="auto">
            <a:xfrm>
              <a:off x="4055108" y="3114514"/>
              <a:ext cx="2888511" cy="3001159"/>
              <a:chOff x="4055108" y="3114514"/>
              <a:chExt cx="2888511" cy="3001159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408841" y="4430895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5803730" y="4430895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6575222" y="5737823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5130967" y="5747276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6575222" y="3114514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5130967" y="3123967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055119" y="3298712"/>
                <a:ext cx="1076046" cy="9527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5499369" y="3298712"/>
                <a:ext cx="1076046" cy="9527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 bwMode="auto">
              <a:xfrm rot="16200000" flipV="1">
                <a:off x="5128512" y="3755345"/>
                <a:ext cx="1046435" cy="412643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7"/>
              </p:cNvCxnSpPr>
              <p:nvPr/>
            </p:nvCxnSpPr>
            <p:spPr bwMode="auto">
              <a:xfrm rot="5400000" flipH="1" flipV="1">
                <a:off x="4430987" y="3730745"/>
                <a:ext cx="1046435" cy="461842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4055119" y="5921947"/>
                <a:ext cx="1076046" cy="9527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 bwMode="auto">
              <a:xfrm flipV="1">
                <a:off x="5499369" y="5921947"/>
                <a:ext cx="1076046" cy="9527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 rot="5400000" flipH="1" flipV="1">
                <a:off x="5123748" y="5066963"/>
                <a:ext cx="1055964" cy="412643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7" idx="5"/>
              </p:cNvCxnSpPr>
              <p:nvPr/>
            </p:nvCxnSpPr>
            <p:spPr bwMode="auto">
              <a:xfrm rot="16200000" flipV="1">
                <a:off x="4426223" y="5042363"/>
                <a:ext cx="1055964" cy="461842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 bwMode="auto">
            <a:xfrm rot="16200000" flipV="1">
              <a:off x="3704098" y="3725981"/>
              <a:ext cx="1055963" cy="461843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5400000" flipH="1" flipV="1">
              <a:off x="3708861" y="5047126"/>
              <a:ext cx="1046436" cy="461843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243138" y="1922463"/>
            <a:ext cx="2887662" cy="3000375"/>
            <a:chOff x="2242456" y="3114514"/>
            <a:chExt cx="2888511" cy="3001159"/>
          </a:xfrm>
        </p:grpSpPr>
        <p:grpSp>
          <p:nvGrpSpPr>
            <p:cNvPr id="33799" name="Group 32"/>
            <p:cNvGrpSpPr>
              <a:grpSpLocks/>
            </p:cNvGrpSpPr>
            <p:nvPr/>
          </p:nvGrpSpPr>
          <p:grpSpPr bwMode="auto">
            <a:xfrm>
              <a:off x="2242456" y="3114514"/>
              <a:ext cx="2220335" cy="3001159"/>
              <a:chOff x="2242456" y="3114514"/>
              <a:chExt cx="2220335" cy="3001159"/>
            </a:xfrm>
          </p:grpSpPr>
          <p:sp>
            <p:nvSpPr>
              <p:cNvPr id="6" name="Oval 4"/>
              <p:cNvSpPr/>
              <p:nvPr/>
            </p:nvSpPr>
            <p:spPr bwMode="auto">
              <a:xfrm>
                <a:off x="3013950" y="4430895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3686711" y="5737823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2242456" y="5747276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3686711" y="3114514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2242456" y="3123967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610864" y="3308240"/>
                <a:ext cx="1075053" cy="9527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 bwMode="auto">
              <a:xfrm rot="5400000" flipH="1" flipV="1">
                <a:off x="3006285" y="3751262"/>
                <a:ext cx="1055963" cy="411283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 bwMode="auto">
              <a:xfrm rot="16200000" flipV="1">
                <a:off x="3703403" y="3725853"/>
                <a:ext cx="1055963" cy="462099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 bwMode="auto">
              <a:xfrm flipV="1">
                <a:off x="2610864" y="5921947"/>
                <a:ext cx="1075053" cy="9527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 bwMode="auto">
              <a:xfrm rot="16200000" flipV="1">
                <a:off x="3011048" y="5062879"/>
                <a:ext cx="1046436" cy="411283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 bwMode="auto">
              <a:xfrm rot="5400000" flipH="1" flipV="1">
                <a:off x="3708166" y="5037471"/>
                <a:ext cx="1046436" cy="462099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 bwMode="auto">
            <a:xfrm>
              <a:off x="4054326" y="3293948"/>
              <a:ext cx="1076641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4054326" y="5917183"/>
              <a:ext cx="1076641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Freeform 43"/>
          <p:cNvSpPr>
            <a:spLocks/>
          </p:cNvSpPr>
          <p:nvPr/>
        </p:nvSpPr>
        <p:spPr bwMode="auto">
          <a:xfrm>
            <a:off x="4025900" y="1682750"/>
            <a:ext cx="742950" cy="3571875"/>
          </a:xfrm>
          <a:custGeom>
            <a:avLst/>
            <a:gdLst>
              <a:gd name="T0" fmla="*/ 707724 w 742855"/>
              <a:gd name="T1" fmla="*/ 0 h 3570534"/>
              <a:gd name="T2" fmla="*/ 74 w 742855"/>
              <a:gd name="T3" fmla="*/ 1647043 h 3570534"/>
              <a:gd name="T4" fmla="*/ 743710 w 742855"/>
              <a:gd name="T5" fmla="*/ 3582622 h 3570534"/>
              <a:gd name="T6" fmla="*/ 0 60000 65536"/>
              <a:gd name="T7" fmla="*/ 0 60000 65536"/>
              <a:gd name="T8" fmla="*/ 0 60000 65536"/>
              <a:gd name="T9" fmla="*/ 0 w 742855"/>
              <a:gd name="T10" fmla="*/ 0 h 3570534"/>
              <a:gd name="T11" fmla="*/ 742855 w 742855"/>
              <a:gd name="T12" fmla="*/ 3570534 h 3570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855" h="3570534">
                <a:moveTo>
                  <a:pt x="706914" y="0"/>
                </a:moveTo>
                <a:cubicBezTo>
                  <a:pt x="350499" y="523199"/>
                  <a:pt x="-5916" y="1046398"/>
                  <a:pt x="74" y="1641487"/>
                </a:cubicBezTo>
                <a:cubicBezTo>
                  <a:pt x="6064" y="2236576"/>
                  <a:pt x="742855" y="3570534"/>
                  <a:pt x="742855" y="357053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4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7742E-6 -4.29465E-6 L -0.1966 -4.2946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3703E-6 -4.29465E-6 L 0.13754 -4.2946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The problems </a:t>
            </a:r>
            <a:r>
              <a:rPr lang="en-US" sz="3200" b="1" dirty="0"/>
              <a:t>of current computation models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宋体" pitchFamily="2" charset="-122"/>
              </a:rPr>
              <a:t>Ghost vertices maintain adjacency structure and replicate remote data.</a:t>
            </a:r>
          </a:p>
          <a:p>
            <a:r>
              <a:rPr lang="en-US" altLang="en-US" dirty="0" smtClean="0">
                <a:ea typeface="宋体" pitchFamily="2" charset="-122"/>
              </a:rPr>
              <a:t>Too much interactions among partitions</a:t>
            </a:r>
          </a:p>
        </p:txBody>
      </p:sp>
      <p:sp>
        <p:nvSpPr>
          <p:cNvPr id="348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36F3A83E-E755-4297-AD6E-D38AA62CBB3F}" type="slidenum">
              <a:rPr lang="en-US" altLang="en-US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11</a:t>
            </a:fld>
            <a:endParaRPr lang="en-US" altLang="en-US" sz="140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Oval 4"/>
          <p:cNvSpPr/>
          <p:nvPr/>
        </p:nvSpPr>
        <p:spPr bwMode="auto">
          <a:xfrm>
            <a:off x="1210294" y="4745381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883055" y="6052309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38800" y="6061762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883055" y="3429000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38800" y="3438453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806450" y="3622836"/>
            <a:ext cx="1076325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1202531" y="4064955"/>
            <a:ext cx="1055688" cy="412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1900238" y="4040348"/>
            <a:ext cx="1055688" cy="4619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V="1">
            <a:off x="806450" y="6235861"/>
            <a:ext cx="1076325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207294" y="5376230"/>
            <a:ext cx="1046162" cy="412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905001" y="5351623"/>
            <a:ext cx="1046162" cy="4619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5661676" y="4745381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056565" y="4745381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828057" y="6052309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383802" y="6061762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828057" y="3429000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383802" y="3438453"/>
            <a:ext cx="368397" cy="368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308600" y="3613311"/>
            <a:ext cx="1074738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V="1">
            <a:off x="6751638" y="3613311"/>
            <a:ext cx="1076325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 rot="16200000" flipV="1">
            <a:off x="6380956" y="4069718"/>
            <a:ext cx="1046163" cy="412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7"/>
          </p:cNvCxnSpPr>
          <p:nvPr/>
        </p:nvCxnSpPr>
        <p:spPr bwMode="auto">
          <a:xfrm rot="5400000" flipH="1" flipV="1">
            <a:off x="5683250" y="4045111"/>
            <a:ext cx="1046163" cy="4619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>
            <a:off x="5308600" y="6235861"/>
            <a:ext cx="1074738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flipV="1">
            <a:off x="6751638" y="6235861"/>
            <a:ext cx="1076325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5400000" flipH="1" flipV="1">
            <a:off x="6376194" y="5380993"/>
            <a:ext cx="1055687" cy="412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6" idx="5"/>
          </p:cNvCxnSpPr>
          <p:nvPr/>
        </p:nvCxnSpPr>
        <p:spPr bwMode="auto">
          <a:xfrm rot="16200000" flipV="1">
            <a:off x="5678488" y="5356386"/>
            <a:ext cx="1055687" cy="4619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3"/>
          <p:cNvGrpSpPr/>
          <p:nvPr/>
        </p:nvGrpSpPr>
        <p:grpSpPr>
          <a:xfrm>
            <a:off x="2251452" y="3433726"/>
            <a:ext cx="1444256" cy="3005887"/>
            <a:chOff x="2347292" y="3119240"/>
            <a:chExt cx="1444256" cy="30058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Oval 29"/>
            <p:cNvSpPr/>
            <p:nvPr/>
          </p:nvSpPr>
          <p:spPr bwMode="auto">
            <a:xfrm>
              <a:off x="2570776" y="4430895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423151" y="3119240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2347292" y="3293986"/>
              <a:ext cx="1075859" cy="945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23151" y="5756730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2347292" y="5931476"/>
              <a:ext cx="1075859" cy="945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868" name="Group 4"/>
          <p:cNvGrpSpPr>
            <a:grpSpLocks/>
          </p:cNvGrpSpPr>
          <p:nvPr/>
        </p:nvGrpSpPr>
        <p:grpSpPr bwMode="auto">
          <a:xfrm>
            <a:off x="4940300" y="3438686"/>
            <a:ext cx="774700" cy="2990850"/>
            <a:chOff x="4903606" y="3123968"/>
            <a:chExt cx="776080" cy="2991706"/>
          </a:xfrm>
        </p:grpSpPr>
        <p:sp>
          <p:nvSpPr>
            <p:cNvPr id="52" name="Oval 51"/>
            <p:cNvSpPr/>
            <p:nvPr/>
          </p:nvSpPr>
          <p:spPr bwMode="auto">
            <a:xfrm>
              <a:off x="4903606" y="5747277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4903606" y="3123968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rot="16200000" flipV="1">
              <a:off x="4921094" y="3735780"/>
              <a:ext cx="1055990" cy="46119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 rot="5400000" flipH="1" flipV="1">
              <a:off x="4925858" y="5047430"/>
              <a:ext cx="1046461" cy="46119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869" name="TextBox 7"/>
          <p:cNvSpPr txBox="1">
            <a:spLocks noChangeArrowheads="1"/>
          </p:cNvSpPr>
          <p:nvPr/>
        </p:nvSpPr>
        <p:spPr bwMode="auto">
          <a:xfrm>
            <a:off x="3057525" y="4668999"/>
            <a:ext cx="235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>
                <a:latin typeface="Arial" pitchFamily="34" charset="0"/>
              </a:rPr>
              <a:t>“ghost” vertices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708275" y="3440274"/>
            <a:ext cx="4008438" cy="2982912"/>
            <a:chOff x="2708545" y="3126496"/>
            <a:chExt cx="4008949" cy="2982060"/>
          </a:xfrm>
        </p:grpSpPr>
        <p:grpSp>
          <p:nvGrpSpPr>
            <p:cNvPr id="34883" name="Group 12"/>
            <p:cNvGrpSpPr>
              <a:grpSpLocks/>
            </p:cNvGrpSpPr>
            <p:nvPr/>
          </p:nvGrpSpPr>
          <p:grpSpPr bwMode="auto">
            <a:xfrm>
              <a:off x="2891572" y="3173189"/>
              <a:ext cx="3534007" cy="2935367"/>
              <a:chOff x="2891572" y="3173189"/>
              <a:chExt cx="3534007" cy="2935367"/>
            </a:xfrm>
          </p:grpSpPr>
          <p:cxnSp>
            <p:nvCxnSpPr>
              <p:cNvPr id="34898" name="Curved Connector 57"/>
              <p:cNvCxnSpPr>
                <a:cxnSpLocks noChangeShapeType="1"/>
              </p:cNvCxnSpPr>
              <p:nvPr/>
            </p:nvCxnSpPr>
            <p:spPr bwMode="auto">
              <a:xfrm rot="16200000" flipH="1">
                <a:off x="5067341" y="1843446"/>
                <a:ext cx="4727" cy="2664214"/>
              </a:xfrm>
              <a:prstGeom prst="curvedConnector3">
                <a:avLst>
                  <a:gd name="adj1" fmla="val -13186370"/>
                </a:avLst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99" name="Curved Connector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82454" y="3087614"/>
                <a:ext cx="12700" cy="2794463"/>
              </a:xfrm>
              <a:prstGeom prst="curvedConnector3">
                <a:avLst>
                  <a:gd name="adj1" fmla="val 3078560"/>
                </a:avLst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00" name="Curved Connector 59"/>
              <p:cNvCxnSpPr>
                <a:cxnSpLocks noChangeShapeType="1"/>
              </p:cNvCxnSpPr>
              <p:nvPr/>
            </p:nvCxnSpPr>
            <p:spPr bwMode="auto">
              <a:xfrm rot="16200000" flipH="1">
                <a:off x="5088745" y="4771722"/>
                <a:ext cx="9454" cy="2664214"/>
              </a:xfrm>
              <a:prstGeom prst="curvedConnector3">
                <a:avLst>
                  <a:gd name="adj1" fmla="val 4890935"/>
                </a:avLst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84" name="Group 9"/>
            <p:cNvGrpSpPr>
              <a:grpSpLocks/>
            </p:cNvGrpSpPr>
            <p:nvPr/>
          </p:nvGrpSpPr>
          <p:grpSpPr bwMode="auto">
            <a:xfrm>
              <a:off x="5686036" y="3126496"/>
              <a:ext cx="1031458" cy="2916127"/>
              <a:chOff x="5686036" y="3126496"/>
              <a:chExt cx="1031458" cy="2916127"/>
            </a:xfrm>
          </p:grpSpPr>
          <p:sp>
            <p:nvSpPr>
              <p:cNvPr id="61" name="Cube 60"/>
              <p:cNvSpPr/>
              <p:nvPr/>
            </p:nvSpPr>
            <p:spPr bwMode="auto">
              <a:xfrm>
                <a:off x="5685488" y="4431048"/>
                <a:ext cx="333417" cy="30471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62" name="Cube 61"/>
              <p:cNvSpPr/>
              <p:nvPr/>
            </p:nvSpPr>
            <p:spPr bwMode="auto">
              <a:xfrm>
                <a:off x="6376138" y="3126496"/>
                <a:ext cx="331830" cy="30471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63" name="Cube 62"/>
              <p:cNvSpPr/>
              <p:nvPr/>
            </p:nvSpPr>
            <p:spPr bwMode="auto">
              <a:xfrm>
                <a:off x="6384077" y="5737187"/>
                <a:ext cx="333417" cy="30471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ea typeface="ＭＳ Ｐゴシック" pitchFamily="-111" charset="-128"/>
                </a:endParaRPr>
              </a:p>
            </p:txBody>
          </p:sp>
        </p:grpSp>
        <p:grpSp>
          <p:nvGrpSpPr>
            <p:cNvPr id="34885" name="Group 11"/>
            <p:cNvGrpSpPr>
              <a:grpSpLocks/>
            </p:cNvGrpSpPr>
            <p:nvPr/>
          </p:nvGrpSpPr>
          <p:grpSpPr bwMode="auto">
            <a:xfrm>
              <a:off x="2708545" y="3180447"/>
              <a:ext cx="1031458" cy="2916127"/>
              <a:chOff x="2708545" y="3180447"/>
              <a:chExt cx="1031458" cy="2916127"/>
            </a:xfrm>
          </p:grpSpPr>
          <p:sp>
            <p:nvSpPr>
              <p:cNvPr id="64" name="Cube 63"/>
              <p:cNvSpPr/>
              <p:nvPr/>
            </p:nvSpPr>
            <p:spPr bwMode="auto">
              <a:xfrm>
                <a:off x="2708545" y="4484846"/>
                <a:ext cx="332459" cy="304800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65" name="Cube 64"/>
              <p:cNvSpPr/>
              <p:nvPr/>
            </p:nvSpPr>
            <p:spPr bwMode="auto">
              <a:xfrm>
                <a:off x="3398689" y="3180447"/>
                <a:ext cx="332459" cy="304800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66" name="Cube 65"/>
              <p:cNvSpPr/>
              <p:nvPr/>
            </p:nvSpPr>
            <p:spPr bwMode="auto">
              <a:xfrm>
                <a:off x="3407544" y="5791774"/>
                <a:ext cx="332459" cy="304800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buFontTx/>
                  <a:buNone/>
                  <a:defRPr/>
                </a:pPr>
                <a:endParaRPr lang="en-US" sz="2400">
                  <a:solidFill>
                    <a:schemeClr val="tx1"/>
                  </a:solidFill>
                  <a:ea typeface="ＭＳ Ｐゴシック" pitchFamily="-111" charset="-128"/>
                </a:endParaRPr>
              </a:p>
            </p:txBody>
          </p:sp>
        </p:grp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2006600" y="3452974"/>
            <a:ext cx="3265488" cy="2932112"/>
            <a:chOff x="2005978" y="3138478"/>
            <a:chExt cx="3266025" cy="2931978"/>
          </a:xfrm>
        </p:grpSpPr>
        <p:sp>
          <p:nvSpPr>
            <p:cNvPr id="67" name="Cube 66"/>
            <p:cNvSpPr/>
            <p:nvPr/>
          </p:nvSpPr>
          <p:spPr bwMode="auto">
            <a:xfrm>
              <a:off x="2005978" y="3138478"/>
              <a:ext cx="331843" cy="304786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ea typeface="ＭＳ Ｐゴシック" pitchFamily="-111" charset="-128"/>
              </a:endParaRPr>
            </a:p>
          </p:txBody>
        </p:sp>
        <p:sp>
          <p:nvSpPr>
            <p:cNvPr id="68" name="Cube 67"/>
            <p:cNvSpPr/>
            <p:nvPr/>
          </p:nvSpPr>
          <p:spPr bwMode="auto">
            <a:xfrm>
              <a:off x="2015505" y="5749796"/>
              <a:ext cx="331843" cy="304786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ea typeface="ＭＳ Ｐゴシック" pitchFamily="-111" charset="-128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4930689" y="3154329"/>
              <a:ext cx="332459" cy="30480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ea typeface="ＭＳ Ｐゴシック" pitchFamily="-111" charset="-128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4939544" y="5765656"/>
              <a:ext cx="332459" cy="30480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en-US" sz="2400">
                <a:solidFill>
                  <a:schemeClr val="tx1"/>
                </a:solidFill>
                <a:ea typeface="ＭＳ Ｐゴシック" pitchFamily="-111" charset="-128"/>
              </a:endParaRPr>
            </a:p>
          </p:txBody>
        </p:sp>
        <p:cxnSp>
          <p:nvCxnSpPr>
            <p:cNvPr id="34881" name="Curved Connector 70"/>
            <p:cNvCxnSpPr>
              <a:cxnSpLocks noChangeShapeType="1"/>
            </p:cNvCxnSpPr>
            <p:nvPr/>
          </p:nvCxnSpPr>
          <p:spPr bwMode="auto">
            <a:xfrm rot="16200000" flipH="1">
              <a:off x="3677037" y="1959514"/>
              <a:ext cx="4727" cy="2664214"/>
            </a:xfrm>
            <a:prstGeom prst="curvedConnector3">
              <a:avLst>
                <a:gd name="adj1" fmla="val -13186370"/>
              </a:avLst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2" name="Curved Connector 71"/>
            <p:cNvCxnSpPr>
              <a:cxnSpLocks noChangeShapeType="1"/>
            </p:cNvCxnSpPr>
            <p:nvPr/>
          </p:nvCxnSpPr>
          <p:spPr bwMode="auto">
            <a:xfrm rot="16200000" flipH="1">
              <a:off x="3566772" y="4705789"/>
              <a:ext cx="9454" cy="2664214"/>
            </a:xfrm>
            <a:prstGeom prst="curvedConnector3">
              <a:avLst>
                <a:gd name="adj1" fmla="val 4890935"/>
              </a:avLst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304257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sz="2600" b="1" cap="none" dirty="0" smtClean="0"/>
              <a:t>The </a:t>
            </a:r>
            <a:r>
              <a:rPr lang="en-US" altLang="zh-CN" sz="2600" b="1" dirty="0" smtClean="0"/>
              <a:t>Problems of </a:t>
            </a:r>
            <a:r>
              <a:rPr lang="en-US" altLang="zh-CN" sz="2600" b="1" dirty="0"/>
              <a:t>current computation models</a:t>
            </a:r>
            <a:endParaRPr lang="en-US" altLang="zh-CN" sz="2400" cap="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Generally, vertices are sorted and stored</a:t>
            </a:r>
          </a:p>
          <a:p>
            <a:r>
              <a:rPr lang="en-US" altLang="zh-CN" dirty="0" smtClean="0"/>
              <a:t>Many cache misses</a:t>
            </a:r>
          </a:p>
          <a:p>
            <a:pPr lvl="1"/>
            <a:r>
              <a:rPr lang="en-US" altLang="zh-CN" dirty="0" smtClean="0"/>
              <a:t>Two vertices of an edge may be far </a:t>
            </a:r>
            <a:r>
              <a:rPr lang="en-US" altLang="zh-CN" dirty="0" smtClean="0"/>
              <a:t>apart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Large scale I/O</a:t>
            </a:r>
          </a:p>
          <a:p>
            <a:r>
              <a:rPr lang="en-US" altLang="en-US" dirty="0" smtClean="0">
                <a:ea typeface="宋体" pitchFamily="2" charset="-122"/>
              </a:rPr>
              <a:t>Does </a:t>
            </a:r>
            <a:r>
              <a:rPr lang="en-US" altLang="en-US" dirty="0">
                <a:ea typeface="宋体" pitchFamily="2" charset="-122"/>
              </a:rPr>
              <a:t>not work well with storage</a:t>
            </a:r>
          </a:p>
          <a:p>
            <a:r>
              <a:rPr lang="en-US" altLang="en-US" dirty="0">
                <a:ea typeface="宋体" pitchFamily="2" charset="-122"/>
              </a:rPr>
              <a:t> </a:t>
            </a:r>
            <a:endParaRPr lang="en-US" altLang="en-US" dirty="0" smtClean="0">
              <a:ea typeface="宋体" pitchFamily="2" charset="-122"/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539D2C6D-250B-40BA-B695-A27C77A65713}" type="slidenum"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12</a:t>
            </a:fld>
            <a:endParaRPr lang="en-US" altLang="zh-CN" sz="14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1760" y="2990860"/>
            <a:ext cx="1928341" cy="754638"/>
            <a:chOff x="3363739" y="5520084"/>
            <a:chExt cx="1928341" cy="754638"/>
          </a:xfrm>
        </p:grpSpPr>
        <p:cxnSp>
          <p:nvCxnSpPr>
            <p:cNvPr id="42" name="Straight Arrow Connector 24"/>
            <p:cNvCxnSpPr/>
            <p:nvPr/>
          </p:nvCxnSpPr>
          <p:spPr bwMode="auto">
            <a:xfrm flipV="1">
              <a:off x="3728864" y="5678834"/>
              <a:ext cx="1042987" cy="20638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18"/>
            <p:cNvSpPr/>
            <p:nvPr/>
          </p:nvSpPr>
          <p:spPr bwMode="auto">
            <a:xfrm>
              <a:off x="4746451" y="5520084"/>
              <a:ext cx="357188" cy="354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sp>
          <p:nvSpPr>
            <p:cNvPr id="44" name="Oval 18"/>
            <p:cNvSpPr/>
            <p:nvPr/>
          </p:nvSpPr>
          <p:spPr bwMode="auto">
            <a:xfrm>
              <a:off x="3363739" y="5521672"/>
              <a:ext cx="358775" cy="355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88965" y="5905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2317" y="5877272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Our </a:t>
            </a:r>
            <a:r>
              <a:rPr lang="en-US" dirty="0" smtClean="0"/>
              <a:t>idea: </a:t>
            </a:r>
            <a:r>
              <a:rPr lang="en-US" altLang="zh-CN" sz="4000" dirty="0" smtClean="0"/>
              <a:t>Path-centric </a:t>
            </a:r>
            <a:r>
              <a:rPr lang="en-US" altLang="zh-CN" sz="4000" dirty="0" smtClean="0"/>
              <a:t>model</a:t>
            </a:r>
            <a:endParaRPr lang="en-US" altLang="en-US" sz="40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Tree partitions: reduce interactions among partitions</a:t>
            </a:r>
          </a:p>
          <a:p>
            <a:r>
              <a:rPr lang="en-US" sz="2800" dirty="0" smtClean="0"/>
              <a:t>Storage</a:t>
            </a:r>
          </a:p>
          <a:p>
            <a:pPr lvl="1"/>
            <a:r>
              <a:rPr lang="en-US" sz="2400" dirty="0" smtClean="0"/>
              <a:t>Lightweight compression: reduce IO</a:t>
            </a:r>
          </a:p>
          <a:p>
            <a:pPr lvl="1"/>
            <a:r>
              <a:rPr lang="en-US" sz="2400" dirty="0" smtClean="0"/>
              <a:t>Sorted adjacency list</a:t>
            </a:r>
          </a:p>
          <a:p>
            <a:r>
              <a:rPr lang="en-US" sz="2800" dirty="0" smtClean="0"/>
              <a:t>Computation model</a:t>
            </a:r>
          </a:p>
          <a:p>
            <a:pPr lvl="1"/>
            <a:r>
              <a:rPr lang="en-US" sz="2400" dirty="0" smtClean="0"/>
              <a:t>Scatter or gather: faster method</a:t>
            </a:r>
          </a:p>
          <a:p>
            <a:pPr lvl="1"/>
            <a:r>
              <a:rPr lang="en-US" sz="2400" dirty="0"/>
              <a:t>Process graph following paths: Improve locality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743" name="Slide Number Placeholder 3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725AB9-C817-466E-A6CA-9274DF254157}" type="slidenum">
              <a:rPr kumimoji="0" lang="en-US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9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Edge traversal tree/forest</a:t>
            </a:r>
          </a:p>
          <a:p>
            <a:pPr lvl="1"/>
            <a:r>
              <a:rPr lang="en-US" sz="2400" dirty="0" smtClean="0"/>
              <a:t>Each edge of a graph is accessed only once</a:t>
            </a:r>
          </a:p>
          <a:p>
            <a:pPr lvl="1"/>
            <a:r>
              <a:rPr lang="en-US" sz="2400" dirty="0" smtClean="0"/>
              <a:t>Different from traditional traversal tree in which each vertex is accessed only once</a:t>
            </a:r>
          </a:p>
          <a:p>
            <a:pPr lvl="1"/>
            <a:r>
              <a:rPr lang="en-US" sz="2400" dirty="0" smtClean="0"/>
              <a:t>Multiple appearances of a vertex are dummy copies of the vertex.</a:t>
            </a:r>
          </a:p>
          <a:p>
            <a:r>
              <a:rPr lang="en-US" dirty="0"/>
              <a:t>Forward traversal tree</a:t>
            </a:r>
          </a:p>
          <a:p>
            <a:r>
              <a:rPr lang="en-US" dirty="0"/>
              <a:t>Reverse traversal tree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1938" y="1592263"/>
            <a:ext cx="65246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smtClean="0">
                <a:latin typeface="Century Schoolbook" pitchFamily="18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59088" y="1592263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latin typeface="Century Schoolbook" pitchFamily="18" charset="0"/>
              </a:rPr>
              <a:t>3</a:t>
            </a:r>
            <a:endParaRPr lang="en-US" altLang="zh-CN" sz="4000" dirty="0" smtClean="0">
              <a:latin typeface="Century Schoolbook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81100" y="1973263"/>
            <a:ext cx="652463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9063" y="3263900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423988" y="3692525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>
                <a:latin typeface="Century Schoolbook" pitchFamily="18" charset="0"/>
              </a:rPr>
              <a:t>5</a:t>
            </a:r>
            <a:endParaRPr lang="en-US" altLang="zh-CN" sz="4400" dirty="0" smtClean="0">
              <a:latin typeface="Century Schoolbook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54275" y="3057525"/>
            <a:ext cx="65246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628900" y="4106863"/>
            <a:ext cx="650875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3730625" y="3022600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6</a:t>
            </a:r>
          </a:p>
        </p:txBody>
      </p:sp>
      <p:cxnSp>
        <p:nvCxnSpPr>
          <p:cNvPr id="17" name="Straight Arrow Connector 16"/>
          <p:cNvCxnSpPr>
            <a:stCxn id="4" idx="4"/>
            <a:endCxn id="6" idx="3"/>
          </p:cNvCxnSpPr>
          <p:nvPr/>
        </p:nvCxnSpPr>
        <p:spPr>
          <a:xfrm>
            <a:off x="587375" y="2278063"/>
            <a:ext cx="690563" cy="2809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587375" y="2278063"/>
            <a:ext cx="87313" cy="108743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5" idx="4"/>
          </p:cNvCxnSpPr>
          <p:nvPr/>
        </p:nvCxnSpPr>
        <p:spPr>
          <a:xfrm flipV="1">
            <a:off x="674688" y="2278063"/>
            <a:ext cx="2509837" cy="15716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4" idx="7"/>
          </p:cNvCxnSpPr>
          <p:nvPr/>
        </p:nvCxnSpPr>
        <p:spPr>
          <a:xfrm flipH="1" flipV="1">
            <a:off x="819150" y="1692275"/>
            <a:ext cx="2039938" cy="242888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8" idx="7"/>
          </p:cNvCxnSpPr>
          <p:nvPr/>
        </p:nvCxnSpPr>
        <p:spPr>
          <a:xfrm>
            <a:off x="1508125" y="2660650"/>
            <a:ext cx="471488" cy="11334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11" idx="0"/>
          </p:cNvCxnSpPr>
          <p:nvPr/>
        </p:nvCxnSpPr>
        <p:spPr>
          <a:xfrm>
            <a:off x="1508125" y="2660650"/>
            <a:ext cx="2547938" cy="3619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5"/>
          </p:cNvCxnSpPr>
          <p:nvPr/>
        </p:nvCxnSpPr>
        <p:spPr>
          <a:xfrm flipH="1">
            <a:off x="3009900" y="3365500"/>
            <a:ext cx="692150" cy="2778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3184525" y="3365500"/>
            <a:ext cx="546100" cy="8413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  <a:endCxn id="9" idx="5"/>
          </p:cNvCxnSpPr>
          <p:nvPr/>
        </p:nvCxnSpPr>
        <p:spPr>
          <a:xfrm flipV="1">
            <a:off x="2724150" y="3643313"/>
            <a:ext cx="285750" cy="5635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6"/>
          </p:cNvCxnSpPr>
          <p:nvPr/>
        </p:nvCxnSpPr>
        <p:spPr>
          <a:xfrm flipH="1" flipV="1">
            <a:off x="1833563" y="2316163"/>
            <a:ext cx="795337" cy="18557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8" idx="7"/>
          </p:cNvCxnSpPr>
          <p:nvPr/>
        </p:nvCxnSpPr>
        <p:spPr>
          <a:xfrm flipH="1" flipV="1">
            <a:off x="1979613" y="3794125"/>
            <a:ext cx="744537" cy="4127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7" idx="7"/>
          </p:cNvCxnSpPr>
          <p:nvPr/>
        </p:nvCxnSpPr>
        <p:spPr>
          <a:xfrm flipH="1" flipV="1">
            <a:off x="674688" y="3365500"/>
            <a:ext cx="749300" cy="6715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1"/>
            <a:endCxn id="5" idx="4"/>
          </p:cNvCxnSpPr>
          <p:nvPr/>
        </p:nvCxnSpPr>
        <p:spPr>
          <a:xfrm flipV="1">
            <a:off x="1519238" y="2278063"/>
            <a:ext cx="1665287" cy="15160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4906040" y="602368"/>
            <a:ext cx="3867074" cy="3527494"/>
            <a:chOff x="3995936" y="757288"/>
            <a:chExt cx="5139491" cy="5288083"/>
          </a:xfrm>
        </p:grpSpPr>
        <p:sp>
          <p:nvSpPr>
            <p:cNvPr id="49" name="Oval 3"/>
            <p:cNvSpPr/>
            <p:nvPr/>
          </p:nvSpPr>
          <p:spPr>
            <a:xfrm>
              <a:off x="5759400" y="757288"/>
              <a:ext cx="652462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1</a:t>
              </a:r>
            </a:p>
          </p:txBody>
        </p:sp>
        <p:sp>
          <p:nvSpPr>
            <p:cNvPr id="51" name="Oval 4"/>
            <p:cNvSpPr/>
            <p:nvPr/>
          </p:nvSpPr>
          <p:spPr>
            <a:xfrm>
              <a:off x="4413398" y="2994559"/>
              <a:ext cx="650875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>
                  <a:latin typeface="Century Schoolbook" pitchFamily="18" charset="0"/>
                </a:rPr>
                <a:t>3</a:t>
              </a:r>
              <a:endParaRPr lang="en-US" altLang="zh-CN" sz="3200" dirty="0" smtClean="0">
                <a:latin typeface="Century Schoolbook" pitchFamily="18" charset="0"/>
              </a:endParaRPr>
            </a:p>
          </p:txBody>
        </p:sp>
        <p:sp>
          <p:nvSpPr>
            <p:cNvPr id="52" name="Oval 5"/>
            <p:cNvSpPr/>
            <p:nvPr/>
          </p:nvSpPr>
          <p:spPr>
            <a:xfrm>
              <a:off x="6445968" y="1729531"/>
              <a:ext cx="652463" cy="687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4</a:t>
              </a:r>
            </a:p>
          </p:txBody>
        </p:sp>
        <p:sp>
          <p:nvSpPr>
            <p:cNvPr id="56" name="Oval 6"/>
            <p:cNvSpPr/>
            <p:nvPr/>
          </p:nvSpPr>
          <p:spPr>
            <a:xfrm>
              <a:off x="5064273" y="1646608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60" name="Oval 7"/>
            <p:cNvSpPr/>
            <p:nvPr/>
          </p:nvSpPr>
          <p:spPr>
            <a:xfrm>
              <a:off x="5604060" y="3094609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>
                  <a:latin typeface="Century Schoolbook" pitchFamily="18" charset="0"/>
                </a:rPr>
                <a:t>5</a:t>
              </a:r>
              <a:endParaRPr lang="en-US" altLang="zh-CN" sz="3200" dirty="0" smtClean="0">
                <a:latin typeface="Century Schoolbook" pitchFamily="18" charset="0"/>
              </a:endParaRPr>
            </a:p>
          </p:txBody>
        </p:sp>
        <p:sp>
          <p:nvSpPr>
            <p:cNvPr id="61" name="Oval 8"/>
            <p:cNvSpPr/>
            <p:nvPr/>
          </p:nvSpPr>
          <p:spPr>
            <a:xfrm>
              <a:off x="8482964" y="4077365"/>
              <a:ext cx="652463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8</a:t>
              </a:r>
            </a:p>
          </p:txBody>
        </p:sp>
        <p:sp>
          <p:nvSpPr>
            <p:cNvPr id="63" name="Oval 9"/>
            <p:cNvSpPr/>
            <p:nvPr/>
          </p:nvSpPr>
          <p:spPr>
            <a:xfrm>
              <a:off x="7129922" y="4137570"/>
              <a:ext cx="650875" cy="687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7</a:t>
              </a:r>
            </a:p>
          </p:txBody>
        </p:sp>
        <p:sp>
          <p:nvSpPr>
            <p:cNvPr id="65" name="Oval 10"/>
            <p:cNvSpPr/>
            <p:nvPr/>
          </p:nvSpPr>
          <p:spPr>
            <a:xfrm>
              <a:off x="7832089" y="2751709"/>
              <a:ext cx="650875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6</a:t>
              </a:r>
            </a:p>
          </p:txBody>
        </p:sp>
        <p:cxnSp>
          <p:nvCxnSpPr>
            <p:cNvPr id="66" name="Straight Arrow Connector 16"/>
            <p:cNvCxnSpPr>
              <a:endCxn id="52" idx="0"/>
            </p:cNvCxnSpPr>
            <p:nvPr/>
          </p:nvCxnSpPr>
          <p:spPr>
            <a:xfrm>
              <a:off x="6049093" y="1443088"/>
              <a:ext cx="723107" cy="28644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9"/>
            <p:cNvCxnSpPr>
              <a:stCxn id="49" idx="4"/>
              <a:endCxn id="56" idx="0"/>
            </p:cNvCxnSpPr>
            <p:nvPr/>
          </p:nvCxnSpPr>
          <p:spPr>
            <a:xfrm flipH="1">
              <a:off x="5389711" y="1443088"/>
              <a:ext cx="695920" cy="20352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21"/>
            <p:cNvCxnSpPr>
              <a:endCxn id="51" idx="0"/>
            </p:cNvCxnSpPr>
            <p:nvPr/>
          </p:nvCxnSpPr>
          <p:spPr>
            <a:xfrm flipH="1">
              <a:off x="4738836" y="2333996"/>
              <a:ext cx="650874" cy="66056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23"/>
            <p:cNvCxnSpPr>
              <a:stCxn id="51" idx="4"/>
              <a:endCxn id="80" idx="0"/>
            </p:cNvCxnSpPr>
            <p:nvPr/>
          </p:nvCxnSpPr>
          <p:spPr>
            <a:xfrm flipH="1">
              <a:off x="4322167" y="3680359"/>
              <a:ext cx="416669" cy="613822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25"/>
            <p:cNvCxnSpPr>
              <a:stCxn id="52" idx="4"/>
              <a:endCxn id="60" idx="0"/>
            </p:cNvCxnSpPr>
            <p:nvPr/>
          </p:nvCxnSpPr>
          <p:spPr>
            <a:xfrm flipH="1">
              <a:off x="5929498" y="2416918"/>
              <a:ext cx="842702" cy="677691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8"/>
            <p:cNvCxnSpPr>
              <a:stCxn id="52" idx="4"/>
              <a:endCxn id="65" idx="0"/>
            </p:cNvCxnSpPr>
            <p:nvPr/>
          </p:nvCxnSpPr>
          <p:spPr>
            <a:xfrm>
              <a:off x="6772200" y="2416918"/>
              <a:ext cx="1385327" cy="334791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30"/>
            <p:cNvCxnSpPr>
              <a:stCxn id="65" idx="4"/>
              <a:endCxn id="61" idx="0"/>
            </p:cNvCxnSpPr>
            <p:nvPr/>
          </p:nvCxnSpPr>
          <p:spPr>
            <a:xfrm>
              <a:off x="8157527" y="3437509"/>
              <a:ext cx="651669" cy="639856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32"/>
            <p:cNvCxnSpPr>
              <a:stCxn id="63" idx="5"/>
              <a:endCxn id="85" idx="0"/>
            </p:cNvCxnSpPr>
            <p:nvPr/>
          </p:nvCxnSpPr>
          <p:spPr>
            <a:xfrm>
              <a:off x="7685479" y="4724292"/>
              <a:ext cx="798280" cy="613848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37"/>
            <p:cNvCxnSpPr>
              <a:stCxn id="65" idx="3"/>
              <a:endCxn id="63" idx="0"/>
            </p:cNvCxnSpPr>
            <p:nvPr/>
          </p:nvCxnSpPr>
          <p:spPr>
            <a:xfrm flipH="1">
              <a:off x="7455360" y="3337076"/>
              <a:ext cx="472047" cy="800494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39"/>
            <p:cNvCxnSpPr>
              <a:stCxn id="63" idx="4"/>
              <a:endCxn id="83" idx="0"/>
            </p:cNvCxnSpPr>
            <p:nvPr/>
          </p:nvCxnSpPr>
          <p:spPr>
            <a:xfrm flipH="1">
              <a:off x="6834565" y="4824957"/>
              <a:ext cx="620795" cy="533027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42"/>
            <p:cNvCxnSpPr>
              <a:stCxn id="63" idx="5"/>
              <a:endCxn id="84" idx="0"/>
            </p:cNvCxnSpPr>
            <p:nvPr/>
          </p:nvCxnSpPr>
          <p:spPr>
            <a:xfrm>
              <a:off x="7685479" y="4724292"/>
              <a:ext cx="0" cy="633068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63"/>
            <p:cNvCxnSpPr>
              <a:stCxn id="60" idx="4"/>
              <a:endCxn id="81" idx="0"/>
            </p:cNvCxnSpPr>
            <p:nvPr/>
          </p:nvCxnSpPr>
          <p:spPr>
            <a:xfrm flipH="1">
              <a:off x="5389710" y="3781997"/>
              <a:ext cx="539788" cy="56661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66"/>
            <p:cNvCxnSpPr>
              <a:stCxn id="60" idx="4"/>
              <a:endCxn id="82" idx="0"/>
            </p:cNvCxnSpPr>
            <p:nvPr/>
          </p:nvCxnSpPr>
          <p:spPr>
            <a:xfrm>
              <a:off x="5929498" y="3781997"/>
              <a:ext cx="421351" cy="580167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3"/>
            <p:cNvSpPr/>
            <p:nvPr/>
          </p:nvSpPr>
          <p:spPr>
            <a:xfrm>
              <a:off x="3995936" y="4294181"/>
              <a:ext cx="652462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1’</a:t>
              </a:r>
            </a:p>
          </p:txBody>
        </p:sp>
        <p:sp>
          <p:nvSpPr>
            <p:cNvPr id="81" name="Oval 6"/>
            <p:cNvSpPr/>
            <p:nvPr/>
          </p:nvSpPr>
          <p:spPr>
            <a:xfrm>
              <a:off x="5064272" y="4348610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2’</a:t>
              </a:r>
            </a:p>
          </p:txBody>
        </p:sp>
        <p:sp>
          <p:nvSpPr>
            <p:cNvPr id="82" name="Oval 4"/>
            <p:cNvSpPr/>
            <p:nvPr/>
          </p:nvSpPr>
          <p:spPr>
            <a:xfrm>
              <a:off x="6025411" y="4362164"/>
              <a:ext cx="650875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3’</a:t>
              </a:r>
            </a:p>
          </p:txBody>
        </p:sp>
        <p:sp>
          <p:nvSpPr>
            <p:cNvPr id="83" name="Oval 5"/>
            <p:cNvSpPr/>
            <p:nvPr/>
          </p:nvSpPr>
          <p:spPr>
            <a:xfrm>
              <a:off x="6508333" y="5357984"/>
              <a:ext cx="652463" cy="687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4’</a:t>
              </a:r>
            </a:p>
          </p:txBody>
        </p:sp>
        <p:sp>
          <p:nvSpPr>
            <p:cNvPr id="84" name="Oval 7"/>
            <p:cNvSpPr/>
            <p:nvPr/>
          </p:nvSpPr>
          <p:spPr>
            <a:xfrm>
              <a:off x="7360041" y="5357360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5’</a:t>
              </a:r>
            </a:p>
          </p:txBody>
        </p:sp>
        <p:sp>
          <p:nvSpPr>
            <p:cNvPr id="85" name="Oval 8"/>
            <p:cNvSpPr/>
            <p:nvPr/>
          </p:nvSpPr>
          <p:spPr>
            <a:xfrm>
              <a:off x="8157527" y="5338140"/>
              <a:ext cx="652463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8’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932739" y="4206875"/>
            <a:ext cx="373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Forward Edge Traversal Tree of the Graph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7370" y="4970785"/>
            <a:ext cx="195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47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Partitioning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Problem: </a:t>
            </a:r>
            <a:r>
              <a:rPr lang="en-US" sz="3200" dirty="0" smtClean="0"/>
              <a:t>execution flows are broken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1791ECF-7448-450B-9652-46C6C8012A1E}" type="slidenum">
              <a:rPr lang="en-US" smtClean="0"/>
              <a:t>16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6058466"/>
            <a:ext cx="7886700" cy="4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Solution: partition the graph into trees</a:t>
            </a:r>
          </a:p>
        </p:txBody>
      </p:sp>
      <p:sp>
        <p:nvSpPr>
          <p:cNvPr id="28" name="Oval 3"/>
          <p:cNvSpPr/>
          <p:nvPr/>
        </p:nvSpPr>
        <p:spPr>
          <a:xfrm>
            <a:off x="2396654" y="2531269"/>
            <a:ext cx="65246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smtClean="0">
                <a:latin typeface="Century Schoolbook" pitchFamily="18" charset="0"/>
              </a:rPr>
              <a:t>1</a:t>
            </a:r>
          </a:p>
        </p:txBody>
      </p:sp>
      <p:sp>
        <p:nvSpPr>
          <p:cNvPr id="29" name="Oval 4"/>
          <p:cNvSpPr/>
          <p:nvPr/>
        </p:nvSpPr>
        <p:spPr>
          <a:xfrm>
            <a:off x="4993804" y="2531269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latin typeface="Century Schoolbook" pitchFamily="18" charset="0"/>
              </a:rPr>
              <a:t>3</a:t>
            </a:r>
            <a:endParaRPr lang="en-US" altLang="zh-CN" sz="4000" dirty="0" smtClean="0">
              <a:latin typeface="Century Schoolbook" pitchFamily="18" charset="0"/>
            </a:endParaRPr>
          </a:p>
        </p:txBody>
      </p:sp>
      <p:sp>
        <p:nvSpPr>
          <p:cNvPr id="30" name="Oval 5"/>
          <p:cNvSpPr/>
          <p:nvPr/>
        </p:nvSpPr>
        <p:spPr>
          <a:xfrm>
            <a:off x="3315816" y="2912269"/>
            <a:ext cx="652463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4</a:t>
            </a:r>
          </a:p>
        </p:txBody>
      </p:sp>
      <p:sp>
        <p:nvSpPr>
          <p:cNvPr id="31" name="Oval 6"/>
          <p:cNvSpPr/>
          <p:nvPr/>
        </p:nvSpPr>
        <p:spPr>
          <a:xfrm>
            <a:off x="2253779" y="4202906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2</a:t>
            </a:r>
          </a:p>
        </p:txBody>
      </p:sp>
      <p:sp>
        <p:nvSpPr>
          <p:cNvPr id="32" name="Oval 7"/>
          <p:cNvSpPr/>
          <p:nvPr/>
        </p:nvSpPr>
        <p:spPr>
          <a:xfrm>
            <a:off x="3558704" y="4631531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>
                <a:latin typeface="Century Schoolbook" pitchFamily="18" charset="0"/>
              </a:rPr>
              <a:t>5</a:t>
            </a:r>
            <a:endParaRPr lang="en-US" altLang="zh-CN" sz="4400" dirty="0" smtClean="0">
              <a:latin typeface="Century Schoolbook" pitchFamily="18" charset="0"/>
            </a:endParaRPr>
          </a:p>
        </p:txBody>
      </p:sp>
      <p:sp>
        <p:nvSpPr>
          <p:cNvPr id="33" name="Oval 8"/>
          <p:cNvSpPr/>
          <p:nvPr/>
        </p:nvSpPr>
        <p:spPr>
          <a:xfrm>
            <a:off x="4588991" y="3996531"/>
            <a:ext cx="65246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8</a:t>
            </a:r>
          </a:p>
        </p:txBody>
      </p:sp>
      <p:sp>
        <p:nvSpPr>
          <p:cNvPr id="34" name="Oval 9"/>
          <p:cNvSpPr/>
          <p:nvPr/>
        </p:nvSpPr>
        <p:spPr>
          <a:xfrm>
            <a:off x="4763616" y="5045869"/>
            <a:ext cx="650875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7</a:t>
            </a:r>
          </a:p>
        </p:txBody>
      </p:sp>
      <p:sp>
        <p:nvSpPr>
          <p:cNvPr id="35" name="Oval 10"/>
          <p:cNvSpPr/>
          <p:nvPr/>
        </p:nvSpPr>
        <p:spPr>
          <a:xfrm>
            <a:off x="5865341" y="3961606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6</a:t>
            </a:r>
          </a:p>
        </p:txBody>
      </p:sp>
      <p:cxnSp>
        <p:nvCxnSpPr>
          <p:cNvPr id="36" name="Straight Arrow Connector 16"/>
          <p:cNvCxnSpPr>
            <a:stCxn id="28" idx="4"/>
            <a:endCxn id="30" idx="3"/>
          </p:cNvCxnSpPr>
          <p:nvPr/>
        </p:nvCxnSpPr>
        <p:spPr>
          <a:xfrm>
            <a:off x="2722091" y="3217069"/>
            <a:ext cx="690563" cy="2809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/>
          <p:cNvCxnSpPr>
            <a:stCxn id="28" idx="4"/>
          </p:cNvCxnSpPr>
          <p:nvPr/>
        </p:nvCxnSpPr>
        <p:spPr>
          <a:xfrm>
            <a:off x="2722091" y="3217069"/>
            <a:ext cx="87313" cy="108743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1"/>
          <p:cNvCxnSpPr>
            <a:stCxn id="31" idx="5"/>
            <a:endCxn id="29" idx="4"/>
          </p:cNvCxnSpPr>
          <p:nvPr/>
        </p:nvCxnSpPr>
        <p:spPr>
          <a:xfrm flipV="1">
            <a:off x="2809404" y="3217069"/>
            <a:ext cx="2509837" cy="15716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3"/>
          <p:cNvCxnSpPr>
            <a:stCxn id="29" idx="2"/>
            <a:endCxn id="28" idx="7"/>
          </p:cNvCxnSpPr>
          <p:nvPr/>
        </p:nvCxnSpPr>
        <p:spPr>
          <a:xfrm flipH="1" flipV="1">
            <a:off x="2953866" y="2631281"/>
            <a:ext cx="2039938" cy="242888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5"/>
          <p:cNvCxnSpPr>
            <a:stCxn id="30" idx="4"/>
            <a:endCxn id="32" idx="7"/>
          </p:cNvCxnSpPr>
          <p:nvPr/>
        </p:nvCxnSpPr>
        <p:spPr>
          <a:xfrm>
            <a:off x="3642841" y="3599656"/>
            <a:ext cx="471488" cy="11334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/>
          <p:cNvCxnSpPr>
            <a:stCxn id="30" idx="4"/>
            <a:endCxn id="35" idx="0"/>
          </p:cNvCxnSpPr>
          <p:nvPr/>
        </p:nvCxnSpPr>
        <p:spPr>
          <a:xfrm>
            <a:off x="3642841" y="3599656"/>
            <a:ext cx="2547938" cy="3619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0"/>
          <p:cNvCxnSpPr>
            <a:endCxn id="33" idx="5"/>
          </p:cNvCxnSpPr>
          <p:nvPr/>
        </p:nvCxnSpPr>
        <p:spPr>
          <a:xfrm flipH="1">
            <a:off x="5144616" y="4304506"/>
            <a:ext cx="692150" cy="2778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2"/>
          <p:cNvCxnSpPr>
            <a:stCxn id="35" idx="2"/>
          </p:cNvCxnSpPr>
          <p:nvPr/>
        </p:nvCxnSpPr>
        <p:spPr>
          <a:xfrm flipH="1">
            <a:off x="5319241" y="4304506"/>
            <a:ext cx="546100" cy="8413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7"/>
          <p:cNvCxnSpPr>
            <a:stCxn id="34" idx="1"/>
            <a:endCxn id="33" idx="5"/>
          </p:cNvCxnSpPr>
          <p:nvPr/>
        </p:nvCxnSpPr>
        <p:spPr>
          <a:xfrm flipV="1">
            <a:off x="4858866" y="4582319"/>
            <a:ext cx="285750" cy="5635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9"/>
          <p:cNvCxnSpPr>
            <a:endCxn id="30" idx="6"/>
          </p:cNvCxnSpPr>
          <p:nvPr/>
        </p:nvCxnSpPr>
        <p:spPr>
          <a:xfrm flipH="1" flipV="1">
            <a:off x="3968279" y="3255169"/>
            <a:ext cx="795337" cy="18557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2"/>
          <p:cNvCxnSpPr>
            <a:stCxn id="34" idx="1"/>
            <a:endCxn id="32" idx="7"/>
          </p:cNvCxnSpPr>
          <p:nvPr/>
        </p:nvCxnSpPr>
        <p:spPr>
          <a:xfrm flipH="1" flipV="1">
            <a:off x="4114329" y="4733131"/>
            <a:ext cx="744537" cy="4127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3"/>
          <p:cNvCxnSpPr>
            <a:stCxn id="32" idx="2"/>
            <a:endCxn id="31" idx="7"/>
          </p:cNvCxnSpPr>
          <p:nvPr/>
        </p:nvCxnSpPr>
        <p:spPr>
          <a:xfrm flipH="1" flipV="1">
            <a:off x="2809404" y="4304506"/>
            <a:ext cx="749300" cy="6715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6"/>
          <p:cNvCxnSpPr>
            <a:stCxn id="32" idx="1"/>
            <a:endCxn id="29" idx="4"/>
          </p:cNvCxnSpPr>
          <p:nvPr/>
        </p:nvCxnSpPr>
        <p:spPr>
          <a:xfrm flipV="1">
            <a:off x="3653954" y="3217069"/>
            <a:ext cx="1665287" cy="15160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3"/>
          <p:cNvSpPr>
            <a:spLocks/>
          </p:cNvSpPr>
          <p:nvPr/>
        </p:nvSpPr>
        <p:spPr bwMode="auto">
          <a:xfrm>
            <a:off x="4125987" y="2283614"/>
            <a:ext cx="742950" cy="3571875"/>
          </a:xfrm>
          <a:custGeom>
            <a:avLst/>
            <a:gdLst>
              <a:gd name="T0" fmla="*/ 707724 w 742855"/>
              <a:gd name="T1" fmla="*/ 0 h 3570534"/>
              <a:gd name="T2" fmla="*/ 74 w 742855"/>
              <a:gd name="T3" fmla="*/ 1647043 h 3570534"/>
              <a:gd name="T4" fmla="*/ 743710 w 742855"/>
              <a:gd name="T5" fmla="*/ 3582622 h 3570534"/>
              <a:gd name="T6" fmla="*/ 0 60000 65536"/>
              <a:gd name="T7" fmla="*/ 0 60000 65536"/>
              <a:gd name="T8" fmla="*/ 0 60000 65536"/>
              <a:gd name="T9" fmla="*/ 0 w 742855"/>
              <a:gd name="T10" fmla="*/ 0 h 3570534"/>
              <a:gd name="T11" fmla="*/ 742855 w 742855"/>
              <a:gd name="T12" fmla="*/ 3570534 h 3570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855" h="3570534">
                <a:moveTo>
                  <a:pt x="706914" y="0"/>
                </a:moveTo>
                <a:cubicBezTo>
                  <a:pt x="350499" y="523199"/>
                  <a:pt x="-5916" y="1046398"/>
                  <a:pt x="74" y="1641487"/>
                </a:cubicBezTo>
                <a:cubicBezTo>
                  <a:pt x="6064" y="2236576"/>
                  <a:pt x="742855" y="3570534"/>
                  <a:pt x="742855" y="357053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Partitions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tree partition is</a:t>
            </a:r>
          </a:p>
          <a:p>
            <a:pPr lvl="1"/>
            <a:r>
              <a:rPr lang="en-US" sz="3200" dirty="0" smtClean="0"/>
              <a:t> consisted of sub-trees of edge traversal trees of a graph</a:t>
            </a:r>
          </a:p>
          <a:p>
            <a:pPr lvl="1"/>
            <a:r>
              <a:rPr lang="en-US" sz="3200" dirty="0" smtClean="0"/>
              <a:t>All edges whose source vertex is in that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1791ECF-7448-450B-9652-46C6C8012A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3E047-775D-4EBA-9B0E-CF424370E7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171" name="组合 170"/>
          <p:cNvGrpSpPr/>
          <p:nvPr/>
        </p:nvGrpSpPr>
        <p:grpSpPr>
          <a:xfrm>
            <a:off x="2085996" y="1622806"/>
            <a:ext cx="4214196" cy="3894426"/>
            <a:chOff x="3995936" y="757288"/>
            <a:chExt cx="5139491" cy="5288083"/>
          </a:xfrm>
        </p:grpSpPr>
        <p:sp>
          <p:nvSpPr>
            <p:cNvPr id="48" name="Oval 3"/>
            <p:cNvSpPr/>
            <p:nvPr/>
          </p:nvSpPr>
          <p:spPr>
            <a:xfrm>
              <a:off x="5759400" y="757288"/>
              <a:ext cx="652462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1</a:t>
              </a:r>
            </a:p>
          </p:txBody>
        </p:sp>
        <p:sp>
          <p:nvSpPr>
            <p:cNvPr id="49" name="Oval 4"/>
            <p:cNvSpPr/>
            <p:nvPr/>
          </p:nvSpPr>
          <p:spPr>
            <a:xfrm>
              <a:off x="4413398" y="2994559"/>
              <a:ext cx="650875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>
                  <a:latin typeface="Century Schoolbook" pitchFamily="18" charset="0"/>
                </a:rPr>
                <a:t>3</a:t>
              </a:r>
              <a:endParaRPr lang="en-US" altLang="zh-CN" sz="3200" dirty="0" smtClean="0">
                <a:latin typeface="Century Schoolbook" pitchFamily="18" charset="0"/>
              </a:endParaRPr>
            </a:p>
          </p:txBody>
        </p:sp>
        <p:sp>
          <p:nvSpPr>
            <p:cNvPr id="50" name="Oval 5"/>
            <p:cNvSpPr/>
            <p:nvPr/>
          </p:nvSpPr>
          <p:spPr>
            <a:xfrm>
              <a:off x="6445968" y="1729531"/>
              <a:ext cx="652463" cy="687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4</a:t>
              </a:r>
            </a:p>
          </p:txBody>
        </p:sp>
        <p:sp>
          <p:nvSpPr>
            <p:cNvPr id="51" name="Oval 6"/>
            <p:cNvSpPr/>
            <p:nvPr/>
          </p:nvSpPr>
          <p:spPr>
            <a:xfrm>
              <a:off x="5064273" y="1646608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52" name="Oval 7"/>
            <p:cNvSpPr/>
            <p:nvPr/>
          </p:nvSpPr>
          <p:spPr>
            <a:xfrm>
              <a:off x="5604060" y="3094609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>
                  <a:latin typeface="Century Schoolbook" pitchFamily="18" charset="0"/>
                </a:rPr>
                <a:t>5</a:t>
              </a:r>
              <a:endParaRPr lang="en-US" altLang="zh-CN" sz="3200" dirty="0" smtClean="0">
                <a:latin typeface="Century Schoolbook" pitchFamily="18" charset="0"/>
              </a:endParaRPr>
            </a:p>
          </p:txBody>
        </p:sp>
        <p:sp>
          <p:nvSpPr>
            <p:cNvPr id="53" name="Oval 8"/>
            <p:cNvSpPr/>
            <p:nvPr/>
          </p:nvSpPr>
          <p:spPr>
            <a:xfrm>
              <a:off x="8482964" y="4077365"/>
              <a:ext cx="652463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8</a:t>
              </a:r>
            </a:p>
          </p:txBody>
        </p:sp>
        <p:sp>
          <p:nvSpPr>
            <p:cNvPr id="54" name="Oval 9"/>
            <p:cNvSpPr/>
            <p:nvPr/>
          </p:nvSpPr>
          <p:spPr>
            <a:xfrm>
              <a:off x="7129922" y="4137570"/>
              <a:ext cx="650875" cy="687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7</a:t>
              </a:r>
            </a:p>
          </p:txBody>
        </p:sp>
        <p:sp>
          <p:nvSpPr>
            <p:cNvPr id="55" name="Oval 10"/>
            <p:cNvSpPr/>
            <p:nvPr/>
          </p:nvSpPr>
          <p:spPr>
            <a:xfrm>
              <a:off x="7832089" y="2751709"/>
              <a:ext cx="650875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6</a:t>
              </a:r>
            </a:p>
          </p:txBody>
        </p:sp>
        <p:cxnSp>
          <p:nvCxnSpPr>
            <p:cNvPr id="56" name="Straight Arrow Connector 16"/>
            <p:cNvCxnSpPr>
              <a:endCxn id="50" idx="0"/>
            </p:cNvCxnSpPr>
            <p:nvPr/>
          </p:nvCxnSpPr>
          <p:spPr>
            <a:xfrm>
              <a:off x="6049093" y="1443088"/>
              <a:ext cx="723107" cy="28644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19"/>
            <p:cNvCxnSpPr>
              <a:stCxn id="48" idx="4"/>
              <a:endCxn id="51" idx="0"/>
            </p:cNvCxnSpPr>
            <p:nvPr/>
          </p:nvCxnSpPr>
          <p:spPr>
            <a:xfrm flipH="1">
              <a:off x="5389711" y="1443088"/>
              <a:ext cx="695920" cy="20352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1"/>
            <p:cNvCxnSpPr>
              <a:endCxn id="49" idx="0"/>
            </p:cNvCxnSpPr>
            <p:nvPr/>
          </p:nvCxnSpPr>
          <p:spPr>
            <a:xfrm flipH="1">
              <a:off x="4738836" y="2333996"/>
              <a:ext cx="650874" cy="66056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23"/>
            <p:cNvCxnSpPr>
              <a:stCxn id="49" idx="4"/>
              <a:endCxn id="88" idx="0"/>
            </p:cNvCxnSpPr>
            <p:nvPr/>
          </p:nvCxnSpPr>
          <p:spPr>
            <a:xfrm flipH="1">
              <a:off x="4322167" y="3680359"/>
              <a:ext cx="416669" cy="613822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25"/>
            <p:cNvCxnSpPr>
              <a:stCxn id="50" idx="4"/>
              <a:endCxn id="52" idx="0"/>
            </p:cNvCxnSpPr>
            <p:nvPr/>
          </p:nvCxnSpPr>
          <p:spPr>
            <a:xfrm flipH="1">
              <a:off x="5929498" y="2416918"/>
              <a:ext cx="842702" cy="677691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28"/>
            <p:cNvCxnSpPr>
              <a:stCxn id="50" idx="4"/>
              <a:endCxn id="55" idx="0"/>
            </p:cNvCxnSpPr>
            <p:nvPr/>
          </p:nvCxnSpPr>
          <p:spPr>
            <a:xfrm>
              <a:off x="6772200" y="2416918"/>
              <a:ext cx="1385327" cy="334791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30"/>
            <p:cNvCxnSpPr>
              <a:stCxn id="55" idx="4"/>
              <a:endCxn id="53" idx="0"/>
            </p:cNvCxnSpPr>
            <p:nvPr/>
          </p:nvCxnSpPr>
          <p:spPr>
            <a:xfrm>
              <a:off x="8157527" y="3437509"/>
              <a:ext cx="651669" cy="639856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32"/>
            <p:cNvCxnSpPr>
              <a:stCxn id="54" idx="5"/>
              <a:endCxn id="140" idx="0"/>
            </p:cNvCxnSpPr>
            <p:nvPr/>
          </p:nvCxnSpPr>
          <p:spPr>
            <a:xfrm>
              <a:off x="7685479" y="4724292"/>
              <a:ext cx="798280" cy="613848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37"/>
            <p:cNvCxnSpPr>
              <a:stCxn id="55" idx="3"/>
              <a:endCxn id="54" idx="0"/>
            </p:cNvCxnSpPr>
            <p:nvPr/>
          </p:nvCxnSpPr>
          <p:spPr>
            <a:xfrm flipH="1">
              <a:off x="7455360" y="3337076"/>
              <a:ext cx="472047" cy="800494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39"/>
            <p:cNvCxnSpPr>
              <a:stCxn id="54" idx="4"/>
              <a:endCxn id="138" idx="0"/>
            </p:cNvCxnSpPr>
            <p:nvPr/>
          </p:nvCxnSpPr>
          <p:spPr>
            <a:xfrm flipH="1">
              <a:off x="6834565" y="4824957"/>
              <a:ext cx="620795" cy="533027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2"/>
            <p:cNvCxnSpPr>
              <a:stCxn id="54" idx="5"/>
              <a:endCxn id="139" idx="0"/>
            </p:cNvCxnSpPr>
            <p:nvPr/>
          </p:nvCxnSpPr>
          <p:spPr>
            <a:xfrm>
              <a:off x="7685479" y="4724292"/>
              <a:ext cx="0" cy="633068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3"/>
            <p:cNvCxnSpPr>
              <a:stCxn id="52" idx="4"/>
              <a:endCxn id="90" idx="0"/>
            </p:cNvCxnSpPr>
            <p:nvPr/>
          </p:nvCxnSpPr>
          <p:spPr>
            <a:xfrm flipH="1">
              <a:off x="5389710" y="3781997"/>
              <a:ext cx="539788" cy="56661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6"/>
            <p:cNvCxnSpPr>
              <a:stCxn id="52" idx="4"/>
              <a:endCxn id="93" idx="0"/>
            </p:cNvCxnSpPr>
            <p:nvPr/>
          </p:nvCxnSpPr>
          <p:spPr>
            <a:xfrm>
              <a:off x="5929498" y="3781997"/>
              <a:ext cx="421351" cy="580167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3"/>
            <p:cNvSpPr/>
            <p:nvPr/>
          </p:nvSpPr>
          <p:spPr>
            <a:xfrm>
              <a:off x="3995936" y="4294181"/>
              <a:ext cx="652462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1’</a:t>
              </a:r>
            </a:p>
          </p:txBody>
        </p:sp>
        <p:sp>
          <p:nvSpPr>
            <p:cNvPr id="90" name="Oval 6"/>
            <p:cNvSpPr/>
            <p:nvPr/>
          </p:nvSpPr>
          <p:spPr>
            <a:xfrm>
              <a:off x="5064272" y="4348610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2’</a:t>
              </a:r>
            </a:p>
          </p:txBody>
        </p:sp>
        <p:sp>
          <p:nvSpPr>
            <p:cNvPr id="93" name="Oval 4"/>
            <p:cNvSpPr/>
            <p:nvPr/>
          </p:nvSpPr>
          <p:spPr>
            <a:xfrm>
              <a:off x="6025411" y="4362164"/>
              <a:ext cx="650875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3’</a:t>
              </a:r>
            </a:p>
          </p:txBody>
        </p:sp>
        <p:sp>
          <p:nvSpPr>
            <p:cNvPr id="138" name="Oval 5"/>
            <p:cNvSpPr/>
            <p:nvPr/>
          </p:nvSpPr>
          <p:spPr>
            <a:xfrm>
              <a:off x="6508333" y="5357984"/>
              <a:ext cx="652463" cy="687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4’</a:t>
              </a:r>
            </a:p>
          </p:txBody>
        </p:sp>
        <p:sp>
          <p:nvSpPr>
            <p:cNvPr id="139" name="Oval 7"/>
            <p:cNvSpPr/>
            <p:nvPr/>
          </p:nvSpPr>
          <p:spPr>
            <a:xfrm>
              <a:off x="7360041" y="5357360"/>
              <a:ext cx="650875" cy="687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5’</a:t>
              </a:r>
            </a:p>
          </p:txBody>
        </p:sp>
        <p:sp>
          <p:nvSpPr>
            <p:cNvPr id="140" name="Oval 8"/>
            <p:cNvSpPr/>
            <p:nvPr/>
          </p:nvSpPr>
          <p:spPr>
            <a:xfrm>
              <a:off x="8157527" y="5338140"/>
              <a:ext cx="652463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8’</a:t>
              </a:r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2767155" y="3165096"/>
            <a:ext cx="3461029" cy="1992096"/>
          </a:xfrm>
          <a:custGeom>
            <a:avLst/>
            <a:gdLst>
              <a:gd name="connsiteX0" fmla="*/ 3289300 w 3289300"/>
              <a:gd name="connsiteY0" fmla="*/ 23596 h 1992096"/>
              <a:gd name="connsiteX1" fmla="*/ 876300 w 3289300"/>
              <a:gd name="connsiteY1" fmla="*/ 277596 h 1992096"/>
              <a:gd name="connsiteX2" fmla="*/ 0 w 3289300"/>
              <a:gd name="connsiteY2" fmla="*/ 1992096 h 19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300" h="1992096">
                <a:moveTo>
                  <a:pt x="3289300" y="23596"/>
                </a:moveTo>
                <a:cubicBezTo>
                  <a:pt x="2356908" y="-13446"/>
                  <a:pt x="1424517" y="-50487"/>
                  <a:pt x="876300" y="277596"/>
                </a:cubicBezTo>
                <a:cubicBezTo>
                  <a:pt x="328083" y="605679"/>
                  <a:pt x="164041" y="1298887"/>
                  <a:pt x="0" y="19920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– chunk storage structure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Compressed adjacency lists</a:t>
            </a:r>
          </a:p>
          <a:p>
            <a:pPr lvl="1"/>
            <a:r>
              <a:rPr lang="en-US" altLang="en-US" dirty="0">
                <a:ea typeface="宋体" pitchFamily="2" charset="-122"/>
              </a:rPr>
              <a:t>Sort the adjacency lists of each vertex – helps 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</a:rPr>
              <a:t>order memory accesses</a:t>
            </a:r>
            <a:r>
              <a:rPr lang="en-US" altLang="en-US" dirty="0">
                <a:ea typeface="宋体" pitchFamily="2" charset="-122"/>
              </a:rPr>
              <a:t>, reduce TLB misses</a:t>
            </a:r>
            <a:r>
              <a:rPr lang="en-US" altLang="en-US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en-US" dirty="0" smtClean="0">
                <a:ea typeface="宋体" pitchFamily="2" charset="-122"/>
              </a:rPr>
              <a:t>Delta compression – reduces storage used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ea typeface="宋体" pitchFamily="2" charset="-122"/>
              </a:rPr>
              <a:t>Cache-blocked</a:t>
            </a:r>
            <a:r>
              <a:rPr lang="en-US" altLang="en-US" dirty="0">
                <a:ea typeface="宋体" pitchFamily="2" charset="-122"/>
              </a:rPr>
              <a:t> edge visits – exploit 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</a:rPr>
              <a:t>temporal </a:t>
            </a:r>
            <a:r>
              <a:rPr lang="en-US" altLang="en-US" b="1" dirty="0" smtClean="0">
                <a:solidFill>
                  <a:srgbClr val="FF0000"/>
                </a:solidFill>
                <a:ea typeface="宋体" pitchFamily="2" charset="-122"/>
              </a:rPr>
              <a:t>locality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  <a:ea typeface="宋体" pitchFamily="2" charset="-122"/>
              </a:rPr>
              <a:t>Row index </a:t>
            </a:r>
            <a:r>
              <a:rPr lang="en-US" altLang="en-US" dirty="0">
                <a:ea typeface="宋体" pitchFamily="2" charset="-122"/>
              </a:rPr>
              <a:t>– quickly locate edges</a:t>
            </a:r>
          </a:p>
          <a:p>
            <a:pPr lvl="1"/>
            <a:endParaRPr lang="en-US" altLang="en-US" dirty="0">
              <a:ea typeface="宋体" pitchFamily="2" charset="-122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681772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Tree Partition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/>
              <a:t>Computing Model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3E047-775D-4EBA-9B0E-CF424370E7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844824"/>
            <a:ext cx="5063797" cy="480533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宋体" pitchFamily="2" charset="-122"/>
              </a:rPr>
              <a:t>Storage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Forward part</a:t>
            </a:r>
          </a:p>
          <a:p>
            <a:pPr lvl="1"/>
            <a:r>
              <a:rPr lang="en-US" dirty="0" smtClean="0"/>
              <a:t>Reverse part</a:t>
            </a:r>
          </a:p>
          <a:p>
            <a:r>
              <a:rPr lang="en-US" dirty="0" smtClean="0"/>
              <a:t>Chunk</a:t>
            </a:r>
          </a:p>
          <a:p>
            <a:r>
              <a:rPr lang="en-US" dirty="0" smtClean="0"/>
              <a:t>Vertex – chunk index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8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54076"/>
              </p:ext>
            </p:extLst>
          </p:nvPr>
        </p:nvGraphicFramePr>
        <p:xfrm>
          <a:off x="335840" y="2314972"/>
          <a:ext cx="824836" cy="189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36"/>
              </a:tblGrid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11010"/>
              </p:ext>
            </p:extLst>
          </p:nvPr>
        </p:nvGraphicFramePr>
        <p:xfrm>
          <a:off x="1691680" y="2333992"/>
          <a:ext cx="2160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Partitioning the Graph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1791ECF-7448-450B-9652-46C6C8012A1E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067" y="1525197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P1</a:t>
            </a:r>
            <a:endParaRPr lang="en-US" sz="3200" dirty="0"/>
          </a:p>
        </p:txBody>
      </p:sp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90993"/>
              </p:ext>
            </p:extLst>
          </p:nvPr>
        </p:nvGraphicFramePr>
        <p:xfrm>
          <a:off x="5436096" y="2276872"/>
          <a:ext cx="824836" cy="189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36"/>
              </a:tblGrid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68580" marR="68580"/>
                </a:tc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11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07255"/>
              </p:ext>
            </p:extLst>
          </p:nvPr>
        </p:nvGraphicFramePr>
        <p:xfrm>
          <a:off x="6444208" y="2276872"/>
          <a:ext cx="21872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89107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7,8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4,5,8</a:t>
                      </a:r>
                      <a:endParaRPr lang="en-US" dirty="0"/>
                    </a:p>
                  </a:txBody>
                  <a:tcPr marL="68580" marR="68580"/>
                </a:tc>
              </a:tr>
              <a:tr h="1780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8224" y="152639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P2</a:t>
            </a:r>
            <a:endParaRPr lang="en-US" sz="3200" dirty="0"/>
          </a:p>
        </p:txBody>
      </p:sp>
      <p:cxnSp>
        <p:nvCxnSpPr>
          <p:cNvPr id="13" name="Straight Connector 31"/>
          <p:cNvCxnSpPr/>
          <p:nvPr/>
        </p:nvCxnSpPr>
        <p:spPr>
          <a:xfrm>
            <a:off x="4716016" y="1526394"/>
            <a:ext cx="0" cy="5331606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851920" y="2996953"/>
            <a:ext cx="1584176" cy="100811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1181100" y="2887040"/>
            <a:ext cx="7783388" cy="846956"/>
          </a:xfrm>
          <a:custGeom>
            <a:avLst/>
            <a:gdLst>
              <a:gd name="connsiteX0" fmla="*/ 7429500 w 8344530"/>
              <a:gd name="connsiteY0" fmla="*/ 0 h 1346591"/>
              <a:gd name="connsiteX1" fmla="*/ 7683500 w 8344530"/>
              <a:gd name="connsiteY1" fmla="*/ 1346200 h 1346591"/>
              <a:gd name="connsiteX2" fmla="*/ 0 w 8344530"/>
              <a:gd name="connsiteY2" fmla="*/ 152400 h 1346591"/>
              <a:gd name="connsiteX3" fmla="*/ 0 w 8344530"/>
              <a:gd name="connsiteY3" fmla="*/ 152400 h 134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4530" h="1346591">
                <a:moveTo>
                  <a:pt x="7429500" y="0"/>
                </a:moveTo>
                <a:cubicBezTo>
                  <a:pt x="8175625" y="660400"/>
                  <a:pt x="8921750" y="1320800"/>
                  <a:pt x="7683500" y="1346200"/>
                </a:cubicBezTo>
                <a:cubicBezTo>
                  <a:pt x="6445250" y="1371600"/>
                  <a:pt x="0" y="152400"/>
                  <a:pt x="0" y="152400"/>
                </a:cubicBezTo>
                <a:lnTo>
                  <a:pt x="0" y="1524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 23"/>
          <p:cNvSpPr/>
          <p:nvPr/>
        </p:nvSpPr>
        <p:spPr>
          <a:xfrm>
            <a:off x="850900" y="3594575"/>
            <a:ext cx="7249492" cy="1298584"/>
          </a:xfrm>
          <a:custGeom>
            <a:avLst/>
            <a:gdLst>
              <a:gd name="connsiteX0" fmla="*/ 7010400 w 7120209"/>
              <a:gd name="connsiteY0" fmla="*/ 0 h 879958"/>
              <a:gd name="connsiteX1" fmla="*/ 6159500 w 7120209"/>
              <a:gd name="connsiteY1" fmla="*/ 876300 h 879958"/>
              <a:gd name="connsiteX2" fmla="*/ 0 w 7120209"/>
              <a:gd name="connsiteY2" fmla="*/ 254000 h 87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0209" h="879958">
                <a:moveTo>
                  <a:pt x="7010400" y="0"/>
                </a:moveTo>
                <a:cubicBezTo>
                  <a:pt x="7169150" y="416983"/>
                  <a:pt x="7327900" y="833967"/>
                  <a:pt x="6159500" y="876300"/>
                </a:cubicBezTo>
                <a:cubicBezTo>
                  <a:pt x="4991100" y="918633"/>
                  <a:pt x="2495550" y="586316"/>
                  <a:pt x="0" y="254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model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operations: scatter or gather</a:t>
            </a:r>
          </a:p>
          <a:p>
            <a:r>
              <a:rPr lang="en-US" dirty="0" smtClean="0"/>
              <a:t>Scatter</a:t>
            </a:r>
          </a:p>
          <a:p>
            <a:pPr lvl="1"/>
            <a:r>
              <a:rPr lang="en-US" dirty="0" smtClean="0"/>
              <a:t>Scatter updates along out edges</a:t>
            </a:r>
          </a:p>
          <a:p>
            <a:r>
              <a:rPr lang="en-US" dirty="0" smtClean="0"/>
              <a:t>Gather </a:t>
            </a:r>
          </a:p>
          <a:p>
            <a:pPr lvl="1"/>
            <a:r>
              <a:rPr lang="en-US" dirty="0" smtClean="0"/>
              <a:t>Gather updates along in edges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3904"/>
            <a:ext cx="4364054" cy="2564904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5" y="4093905"/>
            <a:ext cx="4636375" cy="26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all together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55976" y="1412776"/>
            <a:ext cx="46085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smtClean="0"/>
              <a:t>Gather</a:t>
            </a:r>
            <a:endParaRPr lang="en-US" dirty="0"/>
          </a:p>
          <a:p>
            <a:r>
              <a:rPr lang="en-US" dirty="0"/>
              <a:t>Input: </a:t>
            </a:r>
            <a:r>
              <a:rPr lang="en-US" b="1" i="1" dirty="0" err="1"/>
              <a:t>i</a:t>
            </a:r>
            <a:endParaRPr lang="en-US" b="1" i="1" dirty="0"/>
          </a:p>
          <a:p>
            <a:r>
              <a:rPr lang="en-US" dirty="0"/>
              <a:t>1: for each chunk </a:t>
            </a:r>
            <a:r>
              <a:rPr lang="en-US" i="1" dirty="0"/>
              <a:t>c</a:t>
            </a:r>
            <a:r>
              <a:rPr lang="en-US" dirty="0"/>
              <a:t> of </a:t>
            </a:r>
            <a:r>
              <a:rPr lang="en-US" b="1" dirty="0"/>
              <a:t>reverse part </a:t>
            </a:r>
            <a:r>
              <a:rPr lang="en-US" dirty="0"/>
              <a:t>of partition </a:t>
            </a:r>
            <a:r>
              <a:rPr lang="en-US" b="1" i="1" dirty="0" err="1"/>
              <a:t>i</a:t>
            </a:r>
            <a:r>
              <a:rPr lang="en-US" dirty="0"/>
              <a:t> do</a:t>
            </a:r>
          </a:p>
          <a:p>
            <a:r>
              <a:rPr lang="en-US" dirty="0"/>
              <a:t>2: </a:t>
            </a:r>
            <a:r>
              <a:rPr lang="en-US" dirty="0" smtClean="0"/>
              <a:t>    read </a:t>
            </a:r>
            <a:r>
              <a:rPr lang="en-US" dirty="0"/>
              <a:t>the row </a:t>
            </a:r>
            <a:r>
              <a:rPr lang="en-US" dirty="0" smtClean="0"/>
              <a:t>index </a:t>
            </a:r>
            <a:r>
              <a:rPr lang="en-US" b="1" i="1" dirty="0" err="1" smtClean="0"/>
              <a:t>i</a:t>
            </a:r>
            <a:r>
              <a:rPr lang="en-US" dirty="0" smtClean="0"/>
              <a:t> of </a:t>
            </a:r>
            <a:r>
              <a:rPr lang="en-US" b="1" i="1" dirty="0"/>
              <a:t>c</a:t>
            </a:r>
            <a:r>
              <a:rPr lang="en-US" dirty="0"/>
              <a:t>;</a:t>
            </a:r>
          </a:p>
          <a:p>
            <a:r>
              <a:rPr lang="en-US" dirty="0"/>
              <a:t>3: </a:t>
            </a:r>
            <a:r>
              <a:rPr lang="en-US" dirty="0" smtClean="0"/>
              <a:t>    for </a:t>
            </a:r>
            <a:r>
              <a:rPr lang="en-US" dirty="0"/>
              <a:t>each row </a:t>
            </a:r>
            <a:r>
              <a:rPr lang="en-US" b="1" i="1" dirty="0"/>
              <a:t>r</a:t>
            </a:r>
            <a:r>
              <a:rPr lang="en-US" dirty="0"/>
              <a:t> of 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4: </a:t>
            </a:r>
            <a:r>
              <a:rPr lang="en-US" dirty="0" smtClean="0"/>
              <a:t>         read </a:t>
            </a:r>
            <a:r>
              <a:rPr lang="en-US" dirty="0"/>
              <a:t>the offset of </a:t>
            </a:r>
            <a:r>
              <a:rPr lang="en-US" b="1" i="1" dirty="0"/>
              <a:t>r</a:t>
            </a:r>
            <a:r>
              <a:rPr lang="en-US" dirty="0"/>
              <a:t>;</a:t>
            </a:r>
          </a:p>
          <a:p>
            <a:r>
              <a:rPr lang="en-US" dirty="0"/>
              <a:t>5: </a:t>
            </a:r>
            <a:r>
              <a:rPr lang="en-US" dirty="0" smtClean="0"/>
              <a:t>         read </a:t>
            </a:r>
            <a:r>
              <a:rPr lang="en-US" dirty="0"/>
              <a:t>the adjacency set </a:t>
            </a:r>
            <a:r>
              <a:rPr lang="en-US" b="1" i="1" dirty="0"/>
              <a:t>s</a:t>
            </a:r>
            <a:r>
              <a:rPr lang="en-US" dirty="0"/>
              <a:t> of </a:t>
            </a:r>
            <a:r>
              <a:rPr lang="en-US" b="1" i="1" dirty="0"/>
              <a:t>r</a:t>
            </a:r>
            <a:r>
              <a:rPr lang="en-US" dirty="0"/>
              <a:t> using offset;</a:t>
            </a:r>
          </a:p>
          <a:p>
            <a:r>
              <a:rPr lang="en-US" dirty="0"/>
              <a:t>6: </a:t>
            </a:r>
            <a:r>
              <a:rPr lang="en-US" dirty="0" smtClean="0"/>
              <a:t>        read </a:t>
            </a:r>
            <a:r>
              <a:rPr lang="en-US" dirty="0"/>
              <a:t>the vertex values of all vertex in </a:t>
            </a:r>
            <a:r>
              <a:rPr lang="en-US" b="1" i="1" dirty="0"/>
              <a:t>s</a:t>
            </a:r>
            <a:r>
              <a:rPr lang="en-US" dirty="0"/>
              <a:t>;</a:t>
            </a:r>
          </a:p>
          <a:p>
            <a:r>
              <a:rPr lang="en-US" dirty="0"/>
              <a:t>7: </a:t>
            </a:r>
            <a:r>
              <a:rPr lang="en-US" dirty="0" smtClean="0"/>
              <a:t>        update </a:t>
            </a:r>
            <a:r>
              <a:rPr lang="en-US" dirty="0"/>
              <a:t>the vertex of </a:t>
            </a:r>
            <a:r>
              <a:rPr lang="en-US" b="1" i="1" dirty="0"/>
              <a:t>r</a:t>
            </a:r>
            <a:r>
              <a:rPr lang="en-US" dirty="0"/>
              <a:t>;</a:t>
            </a:r>
          </a:p>
          <a:p>
            <a:r>
              <a:rPr lang="en-US" dirty="0"/>
              <a:t>8: </a:t>
            </a:r>
            <a:r>
              <a:rPr lang="en-US" dirty="0" smtClean="0"/>
              <a:t>    end </a:t>
            </a:r>
            <a:r>
              <a:rPr lang="en-US" dirty="0"/>
              <a:t>for</a:t>
            </a:r>
          </a:p>
          <a:p>
            <a:r>
              <a:rPr lang="en-US" dirty="0"/>
              <a:t>9: end for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996952"/>
            <a:ext cx="410445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smtClean="0"/>
              <a:t>Scatter</a:t>
            </a:r>
            <a:endParaRPr lang="en-US" dirty="0"/>
          </a:p>
          <a:p>
            <a:r>
              <a:rPr lang="en-US" dirty="0"/>
              <a:t>Input: </a:t>
            </a:r>
            <a:r>
              <a:rPr lang="en-US" b="1" i="1" dirty="0" err="1"/>
              <a:t>i</a:t>
            </a:r>
            <a:endParaRPr lang="en-US" b="1" i="1" dirty="0"/>
          </a:p>
          <a:p>
            <a:r>
              <a:rPr lang="en-US" dirty="0"/>
              <a:t>1: for each chunk </a:t>
            </a:r>
            <a:r>
              <a:rPr lang="en-US" b="1" i="1" dirty="0"/>
              <a:t>c</a:t>
            </a:r>
            <a:r>
              <a:rPr lang="en-US" dirty="0"/>
              <a:t> of </a:t>
            </a:r>
            <a:r>
              <a:rPr lang="en-US" b="1" dirty="0"/>
              <a:t>forward part </a:t>
            </a:r>
            <a:r>
              <a:rPr lang="en-US" dirty="0"/>
              <a:t>of partition </a:t>
            </a:r>
            <a:r>
              <a:rPr lang="en-US" b="1" i="1" dirty="0" err="1"/>
              <a:t>i</a:t>
            </a:r>
            <a:r>
              <a:rPr lang="en-US" dirty="0"/>
              <a:t> do</a:t>
            </a:r>
          </a:p>
          <a:p>
            <a:r>
              <a:rPr lang="en-US" dirty="0"/>
              <a:t>2: </a:t>
            </a:r>
            <a:r>
              <a:rPr lang="en-US" dirty="0" smtClean="0"/>
              <a:t>     read </a:t>
            </a:r>
            <a:r>
              <a:rPr lang="en-US" dirty="0"/>
              <a:t>the row index </a:t>
            </a:r>
            <a:r>
              <a:rPr lang="en-US" b="1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i="1" dirty="0"/>
              <a:t>c</a:t>
            </a:r>
            <a:r>
              <a:rPr lang="en-US" dirty="0"/>
              <a:t>;</a:t>
            </a:r>
          </a:p>
          <a:p>
            <a:r>
              <a:rPr lang="en-US" dirty="0"/>
              <a:t>3: </a:t>
            </a:r>
            <a:r>
              <a:rPr lang="en-US" dirty="0" smtClean="0"/>
              <a:t>     for </a:t>
            </a:r>
            <a:r>
              <a:rPr lang="en-US" dirty="0"/>
              <a:t>each row </a:t>
            </a:r>
            <a:r>
              <a:rPr lang="en-US" b="1" i="1" dirty="0"/>
              <a:t>r</a:t>
            </a:r>
            <a:r>
              <a:rPr lang="en-US" dirty="0"/>
              <a:t>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4: </a:t>
            </a:r>
            <a:r>
              <a:rPr lang="en-US" dirty="0" smtClean="0"/>
              <a:t>           read </a:t>
            </a:r>
            <a:r>
              <a:rPr lang="en-US" dirty="0"/>
              <a:t>the offset of </a:t>
            </a:r>
            <a:r>
              <a:rPr lang="en-US" b="1" i="1" dirty="0"/>
              <a:t>r</a:t>
            </a:r>
            <a:r>
              <a:rPr lang="en-US" dirty="0"/>
              <a:t>;</a:t>
            </a:r>
          </a:p>
          <a:p>
            <a:r>
              <a:rPr lang="en-US" dirty="0"/>
              <a:t>5: </a:t>
            </a:r>
            <a:r>
              <a:rPr lang="en-US" dirty="0" smtClean="0"/>
              <a:t>           read </a:t>
            </a:r>
            <a:r>
              <a:rPr lang="en-US" dirty="0"/>
              <a:t>the adjacency set </a:t>
            </a:r>
            <a:r>
              <a:rPr lang="en-US" b="1" i="1" dirty="0"/>
              <a:t>s</a:t>
            </a:r>
            <a:r>
              <a:rPr lang="en-US" dirty="0"/>
              <a:t> of </a:t>
            </a:r>
            <a:r>
              <a:rPr lang="en-US" b="1" i="1" dirty="0"/>
              <a:t>r</a:t>
            </a:r>
            <a:r>
              <a:rPr lang="en-US" dirty="0"/>
              <a:t> using offset;</a:t>
            </a:r>
          </a:p>
          <a:p>
            <a:r>
              <a:rPr lang="en-US" dirty="0"/>
              <a:t>6: </a:t>
            </a:r>
            <a:r>
              <a:rPr lang="en-US" dirty="0" smtClean="0"/>
              <a:t>           update </a:t>
            </a:r>
            <a:r>
              <a:rPr lang="en-US" dirty="0"/>
              <a:t>the vertex values of all vertices in </a:t>
            </a:r>
            <a:r>
              <a:rPr lang="en-US" b="1" i="1" dirty="0"/>
              <a:t>s</a:t>
            </a:r>
            <a:r>
              <a:rPr lang="en-US" dirty="0"/>
              <a:t>;</a:t>
            </a:r>
          </a:p>
          <a:p>
            <a:r>
              <a:rPr lang="en-US" dirty="0"/>
              <a:t>7: </a:t>
            </a:r>
            <a:r>
              <a:rPr lang="en-US" dirty="0" smtClean="0"/>
              <a:t>     end </a:t>
            </a:r>
            <a:r>
              <a:rPr lang="en-US" dirty="0"/>
              <a:t>for</a:t>
            </a:r>
          </a:p>
          <a:p>
            <a:r>
              <a:rPr lang="en-US" dirty="0"/>
              <a:t>8: end for</a:t>
            </a:r>
          </a:p>
        </p:txBody>
      </p:sp>
    </p:spTree>
    <p:extLst>
      <p:ext uri="{BB962C8B-B14F-4D97-AF65-F5344CB8AC3E}">
        <p14:creationId xmlns:p14="http://schemas.microsoft.com/office/powerpoint/2010/main" val="23031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551837"/>
            <a:ext cx="561662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1: for each iteration do</a:t>
            </a:r>
          </a:p>
          <a:p>
            <a:pPr lvl="1"/>
            <a:r>
              <a:rPr lang="en-US" sz="2800" dirty="0"/>
              <a:t>2: </a:t>
            </a:r>
            <a:r>
              <a:rPr lang="en-US" sz="2800" dirty="0" err="1"/>
              <a:t>parfor</a:t>
            </a:r>
            <a:r>
              <a:rPr lang="en-US" sz="2800" dirty="0"/>
              <a:t> each </a:t>
            </a:r>
            <a:r>
              <a:rPr lang="en-US" sz="2800" b="1" i="1" dirty="0"/>
              <a:t>p</a:t>
            </a:r>
            <a:r>
              <a:rPr lang="en-US" sz="2800" dirty="0"/>
              <a:t> of Partitions do</a:t>
            </a:r>
          </a:p>
          <a:p>
            <a:pPr lvl="1"/>
            <a:r>
              <a:rPr lang="en-US" sz="2800" dirty="0"/>
              <a:t>3: </a:t>
            </a:r>
            <a:r>
              <a:rPr lang="en-US" sz="2800" dirty="0" smtClean="0"/>
              <a:t>      Gather(</a:t>
            </a:r>
            <a:r>
              <a:rPr lang="en-US" sz="2800" b="1" i="1" dirty="0" smtClean="0"/>
              <a:t>p</a:t>
            </a:r>
            <a:r>
              <a:rPr lang="en-US" sz="2800" dirty="0" smtClean="0"/>
              <a:t>);</a:t>
            </a:r>
            <a:endParaRPr lang="en-US" sz="2800" dirty="0"/>
          </a:p>
          <a:p>
            <a:pPr lvl="1"/>
            <a:r>
              <a:rPr lang="en-US" sz="2800" dirty="0"/>
              <a:t>4: end </a:t>
            </a:r>
            <a:r>
              <a:rPr lang="en-US" sz="2800" dirty="0" err="1"/>
              <a:t>parfor</a:t>
            </a:r>
            <a:endParaRPr lang="en-US" sz="2800" dirty="0"/>
          </a:p>
          <a:p>
            <a:pPr lvl="1"/>
            <a:r>
              <a:rPr lang="en-US" sz="2800" dirty="0"/>
              <a:t>5: sync;</a:t>
            </a:r>
          </a:p>
          <a:p>
            <a:r>
              <a:rPr lang="en-US" sz="2800" dirty="0"/>
              <a:t>6: end for</a:t>
            </a:r>
          </a:p>
        </p:txBody>
      </p:sp>
    </p:spTree>
    <p:extLst>
      <p:ext uri="{BB962C8B-B14F-4D97-AF65-F5344CB8AC3E}">
        <p14:creationId xmlns:p14="http://schemas.microsoft.com/office/powerpoint/2010/main" val="934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1938" y="1592263"/>
            <a:ext cx="65246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smtClean="0">
                <a:latin typeface="Century Schoolbook" pitchFamily="18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59088" y="1592263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latin typeface="Century Schoolbook" pitchFamily="18" charset="0"/>
              </a:rPr>
              <a:t>3</a:t>
            </a:r>
            <a:endParaRPr lang="en-US" altLang="zh-CN" sz="4000" dirty="0" smtClean="0">
              <a:latin typeface="Century Schoolbook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81100" y="1973263"/>
            <a:ext cx="652463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9063" y="3263900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423988" y="3692525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>
                <a:latin typeface="Century Schoolbook" pitchFamily="18" charset="0"/>
              </a:rPr>
              <a:t>5</a:t>
            </a:r>
            <a:endParaRPr lang="en-US" altLang="zh-CN" sz="4400" dirty="0" smtClean="0">
              <a:latin typeface="Century Schoolbook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54275" y="3057525"/>
            <a:ext cx="65246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628900" y="4106863"/>
            <a:ext cx="650875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3730625" y="3022600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6</a:t>
            </a:r>
          </a:p>
        </p:txBody>
      </p:sp>
      <p:cxnSp>
        <p:nvCxnSpPr>
          <p:cNvPr id="17" name="Straight Arrow Connector 16"/>
          <p:cNvCxnSpPr>
            <a:stCxn id="4" idx="4"/>
            <a:endCxn id="6" idx="3"/>
          </p:cNvCxnSpPr>
          <p:nvPr/>
        </p:nvCxnSpPr>
        <p:spPr>
          <a:xfrm>
            <a:off x="587375" y="2278063"/>
            <a:ext cx="690563" cy="2809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587375" y="2278063"/>
            <a:ext cx="87313" cy="108743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5" idx="4"/>
          </p:cNvCxnSpPr>
          <p:nvPr/>
        </p:nvCxnSpPr>
        <p:spPr>
          <a:xfrm flipV="1">
            <a:off x="674688" y="2278063"/>
            <a:ext cx="2509837" cy="15716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4" idx="7"/>
          </p:cNvCxnSpPr>
          <p:nvPr/>
        </p:nvCxnSpPr>
        <p:spPr>
          <a:xfrm flipH="1" flipV="1">
            <a:off x="819150" y="1692275"/>
            <a:ext cx="2039938" cy="242888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8" idx="7"/>
          </p:cNvCxnSpPr>
          <p:nvPr/>
        </p:nvCxnSpPr>
        <p:spPr>
          <a:xfrm>
            <a:off x="1508125" y="2660650"/>
            <a:ext cx="471488" cy="11334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11" idx="0"/>
          </p:cNvCxnSpPr>
          <p:nvPr/>
        </p:nvCxnSpPr>
        <p:spPr>
          <a:xfrm>
            <a:off x="1508125" y="2660650"/>
            <a:ext cx="2547938" cy="3619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5"/>
          </p:cNvCxnSpPr>
          <p:nvPr/>
        </p:nvCxnSpPr>
        <p:spPr>
          <a:xfrm flipH="1">
            <a:off x="3009900" y="3365500"/>
            <a:ext cx="692150" cy="2778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3184525" y="3365500"/>
            <a:ext cx="546100" cy="8413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  <a:endCxn id="9" idx="5"/>
          </p:cNvCxnSpPr>
          <p:nvPr/>
        </p:nvCxnSpPr>
        <p:spPr>
          <a:xfrm flipV="1">
            <a:off x="2724150" y="3643313"/>
            <a:ext cx="285750" cy="5635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6"/>
          </p:cNvCxnSpPr>
          <p:nvPr/>
        </p:nvCxnSpPr>
        <p:spPr>
          <a:xfrm flipH="1" flipV="1">
            <a:off x="1833563" y="2316163"/>
            <a:ext cx="795337" cy="18557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8" idx="7"/>
          </p:cNvCxnSpPr>
          <p:nvPr/>
        </p:nvCxnSpPr>
        <p:spPr>
          <a:xfrm flipH="1" flipV="1">
            <a:off x="1979613" y="3794125"/>
            <a:ext cx="744537" cy="4127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19613" y="-3175"/>
            <a:ext cx="0" cy="6861175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7" idx="7"/>
          </p:cNvCxnSpPr>
          <p:nvPr/>
        </p:nvCxnSpPr>
        <p:spPr>
          <a:xfrm flipH="1" flipV="1">
            <a:off x="674688" y="3365500"/>
            <a:ext cx="749300" cy="6715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1"/>
            <a:endCxn id="5" idx="4"/>
          </p:cNvCxnSpPr>
          <p:nvPr/>
        </p:nvCxnSpPr>
        <p:spPr>
          <a:xfrm flipV="1">
            <a:off x="1519238" y="2278063"/>
            <a:ext cx="1665287" cy="15160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18157"/>
              </p:ext>
            </p:extLst>
          </p:nvPr>
        </p:nvGraphicFramePr>
        <p:xfrm>
          <a:off x="6889403" y="1582315"/>
          <a:ext cx="2075085" cy="2468883"/>
        </p:xfrm>
        <a:graphic>
          <a:graphicData uri="http://schemas.openxmlformats.org/drawingml/2006/table">
            <a:tbl>
              <a:tblPr/>
              <a:tblGrid>
                <a:gridCol w="1210989"/>
                <a:gridCol w="864096"/>
              </a:tblGrid>
              <a:tr h="64004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SOURCE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DEST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2,4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5,6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90647"/>
              </p:ext>
            </p:extLst>
          </p:nvPr>
        </p:nvGraphicFramePr>
        <p:xfrm>
          <a:off x="4776788" y="2060848"/>
          <a:ext cx="523875" cy="2200313"/>
        </p:xfrm>
        <a:graphic>
          <a:graphicData uri="http://schemas.openxmlformats.org/drawingml/2006/table">
            <a:tbl>
              <a:tblPr/>
              <a:tblGrid>
                <a:gridCol w="523875"/>
              </a:tblGrid>
              <a:tr h="37146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  <p:sp>
        <p:nvSpPr>
          <p:cNvPr id="227" name="Rectangle 226"/>
          <p:cNvSpPr/>
          <p:nvPr/>
        </p:nvSpPr>
        <p:spPr>
          <a:xfrm>
            <a:off x="6902103" y="2239094"/>
            <a:ext cx="2062385" cy="1867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32240" y="2278063"/>
            <a:ext cx="0" cy="12263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Path-Centric Model</a:t>
            </a:r>
            <a:endParaRPr 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5" name="Straight Arrow Connector 53"/>
          <p:cNvCxnSpPr/>
          <p:nvPr/>
        </p:nvCxnSpPr>
        <p:spPr>
          <a:xfrm flipH="1">
            <a:off x="5436096" y="2492896"/>
            <a:ext cx="1" cy="7710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27"/>
          <p:cNvSpPr/>
          <p:nvPr/>
        </p:nvSpPr>
        <p:spPr>
          <a:xfrm>
            <a:off x="5059907" y="3250332"/>
            <a:ext cx="736229" cy="700955"/>
          </a:xfrm>
          <a:prstGeom prst="arc">
            <a:avLst>
              <a:gd name="adj1" fmla="val 16200000"/>
              <a:gd name="adj2" fmla="val 545522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Arrow Connector 53"/>
          <p:cNvCxnSpPr/>
          <p:nvPr/>
        </p:nvCxnSpPr>
        <p:spPr>
          <a:xfrm flipH="1">
            <a:off x="6732240" y="3740162"/>
            <a:ext cx="1240" cy="7103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27"/>
          <p:cNvSpPr/>
          <p:nvPr/>
        </p:nvSpPr>
        <p:spPr>
          <a:xfrm>
            <a:off x="4860032" y="3063875"/>
            <a:ext cx="1080119" cy="941189"/>
          </a:xfrm>
          <a:prstGeom prst="arc">
            <a:avLst>
              <a:gd name="adj1" fmla="val 16090864"/>
              <a:gd name="adj2" fmla="val 5455226"/>
            </a:avLst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4" name="Straight Arrow Connector 53"/>
          <p:cNvCxnSpPr/>
          <p:nvPr/>
        </p:nvCxnSpPr>
        <p:spPr>
          <a:xfrm flipH="1">
            <a:off x="5398908" y="3182665"/>
            <a:ext cx="2" cy="557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27"/>
          <p:cNvSpPr/>
          <p:nvPr/>
        </p:nvSpPr>
        <p:spPr>
          <a:xfrm>
            <a:off x="4896037" y="2660650"/>
            <a:ext cx="1080119" cy="1096633"/>
          </a:xfrm>
          <a:prstGeom prst="arc">
            <a:avLst>
              <a:gd name="adj1" fmla="val 16090864"/>
              <a:gd name="adj2" fmla="val 5455226"/>
            </a:avLst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0" name="Straight Arrow Connector 53"/>
          <p:cNvCxnSpPr/>
          <p:nvPr/>
        </p:nvCxnSpPr>
        <p:spPr>
          <a:xfrm flipH="1">
            <a:off x="5398908" y="3989313"/>
            <a:ext cx="3" cy="152791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26360"/>
              </p:ext>
            </p:extLst>
          </p:nvPr>
        </p:nvGraphicFramePr>
        <p:xfrm>
          <a:off x="4742110" y="4310211"/>
          <a:ext cx="523875" cy="2200313"/>
        </p:xfrm>
        <a:graphic>
          <a:graphicData uri="http://schemas.openxmlformats.org/drawingml/2006/table">
            <a:tbl>
              <a:tblPr/>
              <a:tblGrid>
                <a:gridCol w="523875"/>
              </a:tblGrid>
              <a:tr h="37146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6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1938" y="1592263"/>
            <a:ext cx="65246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smtClean="0">
                <a:latin typeface="Century Schoolbook" pitchFamily="18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59088" y="1592263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latin typeface="Century Schoolbook" pitchFamily="18" charset="0"/>
              </a:rPr>
              <a:t>3</a:t>
            </a:r>
            <a:endParaRPr lang="en-US" altLang="zh-CN" sz="4000" dirty="0" smtClean="0">
              <a:latin typeface="Century Schoolbook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81100" y="1973263"/>
            <a:ext cx="652463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9063" y="3263900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423988" y="3692525"/>
            <a:ext cx="650875" cy="68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>
                <a:latin typeface="Century Schoolbook" pitchFamily="18" charset="0"/>
              </a:rPr>
              <a:t>5</a:t>
            </a:r>
            <a:endParaRPr lang="en-US" altLang="zh-CN" sz="4400" dirty="0" smtClean="0">
              <a:latin typeface="Century Schoolbook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54275" y="3057525"/>
            <a:ext cx="65246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628900" y="4106863"/>
            <a:ext cx="650875" cy="68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3730625" y="3022600"/>
            <a:ext cx="65087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dirty="0" smtClean="0">
                <a:latin typeface="Century Schoolbook" pitchFamily="18" charset="0"/>
              </a:rPr>
              <a:t>6</a:t>
            </a:r>
          </a:p>
        </p:txBody>
      </p:sp>
      <p:cxnSp>
        <p:nvCxnSpPr>
          <p:cNvPr id="17" name="Straight Arrow Connector 16"/>
          <p:cNvCxnSpPr>
            <a:stCxn id="4" idx="4"/>
            <a:endCxn id="6" idx="3"/>
          </p:cNvCxnSpPr>
          <p:nvPr/>
        </p:nvCxnSpPr>
        <p:spPr>
          <a:xfrm>
            <a:off x="587375" y="2278063"/>
            <a:ext cx="690563" cy="2809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587375" y="2278063"/>
            <a:ext cx="87313" cy="108743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5" idx="4"/>
          </p:cNvCxnSpPr>
          <p:nvPr/>
        </p:nvCxnSpPr>
        <p:spPr>
          <a:xfrm flipV="1">
            <a:off x="674688" y="2278063"/>
            <a:ext cx="2509837" cy="15716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4" idx="7"/>
          </p:cNvCxnSpPr>
          <p:nvPr/>
        </p:nvCxnSpPr>
        <p:spPr>
          <a:xfrm flipH="1" flipV="1">
            <a:off x="819150" y="1692275"/>
            <a:ext cx="2039938" cy="242888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8" idx="7"/>
          </p:cNvCxnSpPr>
          <p:nvPr/>
        </p:nvCxnSpPr>
        <p:spPr>
          <a:xfrm>
            <a:off x="1508125" y="2660650"/>
            <a:ext cx="471488" cy="11334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11" idx="0"/>
          </p:cNvCxnSpPr>
          <p:nvPr/>
        </p:nvCxnSpPr>
        <p:spPr>
          <a:xfrm>
            <a:off x="1508125" y="2660650"/>
            <a:ext cx="2547938" cy="3619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5"/>
          </p:cNvCxnSpPr>
          <p:nvPr/>
        </p:nvCxnSpPr>
        <p:spPr>
          <a:xfrm flipH="1">
            <a:off x="3009900" y="3365500"/>
            <a:ext cx="692150" cy="2778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3184525" y="3365500"/>
            <a:ext cx="546100" cy="84137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  <a:endCxn id="9" idx="5"/>
          </p:cNvCxnSpPr>
          <p:nvPr/>
        </p:nvCxnSpPr>
        <p:spPr>
          <a:xfrm flipV="1">
            <a:off x="2724150" y="3643313"/>
            <a:ext cx="285750" cy="5635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6"/>
          </p:cNvCxnSpPr>
          <p:nvPr/>
        </p:nvCxnSpPr>
        <p:spPr>
          <a:xfrm flipH="1" flipV="1">
            <a:off x="1833563" y="2316163"/>
            <a:ext cx="795337" cy="185578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8" idx="7"/>
          </p:cNvCxnSpPr>
          <p:nvPr/>
        </p:nvCxnSpPr>
        <p:spPr>
          <a:xfrm flipH="1" flipV="1">
            <a:off x="1979613" y="3794125"/>
            <a:ext cx="744537" cy="4127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19613" y="-3175"/>
            <a:ext cx="0" cy="6861175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7" idx="7"/>
          </p:cNvCxnSpPr>
          <p:nvPr/>
        </p:nvCxnSpPr>
        <p:spPr>
          <a:xfrm flipH="1" flipV="1">
            <a:off x="674688" y="3365500"/>
            <a:ext cx="749300" cy="67151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1"/>
            <a:endCxn id="5" idx="4"/>
          </p:cNvCxnSpPr>
          <p:nvPr/>
        </p:nvCxnSpPr>
        <p:spPr>
          <a:xfrm flipV="1">
            <a:off x="1519238" y="2278063"/>
            <a:ext cx="1665287" cy="151606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68705"/>
              </p:ext>
            </p:extLst>
          </p:nvPr>
        </p:nvGraphicFramePr>
        <p:xfrm>
          <a:off x="6889403" y="1582315"/>
          <a:ext cx="2075085" cy="2926093"/>
        </p:xfrm>
        <a:graphic>
          <a:graphicData uri="http://schemas.openxmlformats.org/drawingml/2006/table">
            <a:tbl>
              <a:tblPr/>
              <a:tblGrid>
                <a:gridCol w="1210989"/>
                <a:gridCol w="864096"/>
              </a:tblGrid>
              <a:tr h="64004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SOURCE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DEST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7,8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4,5,8</a:t>
                      </a: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宋体" pitchFamily="2" charset="-122"/>
                      </a:endParaRP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宋体" pitchFamily="2" charset="-122"/>
                      </a:endParaRP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17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宋体" pitchFamily="2" charset="-122"/>
                      </a:endParaRP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宋体" pitchFamily="2" charset="-122"/>
                      </a:endParaRPr>
                    </a:p>
                  </a:txBody>
                  <a:tcPr marL="68581" marR="68581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57892"/>
              </p:ext>
            </p:extLst>
          </p:nvPr>
        </p:nvGraphicFramePr>
        <p:xfrm>
          <a:off x="4776788" y="2060848"/>
          <a:ext cx="523875" cy="2200313"/>
        </p:xfrm>
        <a:graphic>
          <a:graphicData uri="http://schemas.openxmlformats.org/drawingml/2006/table">
            <a:tbl>
              <a:tblPr/>
              <a:tblGrid>
                <a:gridCol w="523875"/>
              </a:tblGrid>
              <a:tr h="37146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  <p:sp>
        <p:nvSpPr>
          <p:cNvPr id="227" name="Rectangle 226"/>
          <p:cNvSpPr/>
          <p:nvPr/>
        </p:nvSpPr>
        <p:spPr>
          <a:xfrm>
            <a:off x="6902103" y="2239094"/>
            <a:ext cx="2062385" cy="2262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Path-Centric Model</a:t>
            </a:r>
            <a:endParaRPr 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6" name="Straight Arrow Connector 53"/>
          <p:cNvCxnSpPr/>
          <p:nvPr/>
        </p:nvCxnSpPr>
        <p:spPr>
          <a:xfrm flipH="1">
            <a:off x="6732240" y="2063359"/>
            <a:ext cx="1240" cy="7103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/>
          <p:nvPr/>
        </p:nvCxnSpPr>
        <p:spPr>
          <a:xfrm flipH="1">
            <a:off x="6731000" y="2821781"/>
            <a:ext cx="1240" cy="7103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27"/>
          <p:cNvSpPr/>
          <p:nvPr/>
        </p:nvSpPr>
        <p:spPr>
          <a:xfrm>
            <a:off x="5073599" y="3068960"/>
            <a:ext cx="736229" cy="1725290"/>
          </a:xfrm>
          <a:prstGeom prst="arc">
            <a:avLst>
              <a:gd name="adj1" fmla="val 16200000"/>
              <a:gd name="adj2" fmla="val 5455226"/>
            </a:avLst>
          </a:prstGeom>
          <a:ln w="508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3" name="Straight Arrow Connector 53"/>
          <p:cNvCxnSpPr/>
          <p:nvPr/>
        </p:nvCxnSpPr>
        <p:spPr>
          <a:xfrm flipH="1">
            <a:off x="5508102" y="3195472"/>
            <a:ext cx="2" cy="55749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27"/>
          <p:cNvSpPr/>
          <p:nvPr/>
        </p:nvSpPr>
        <p:spPr>
          <a:xfrm>
            <a:off x="5004048" y="4061717"/>
            <a:ext cx="936103" cy="1671539"/>
          </a:xfrm>
          <a:prstGeom prst="arc">
            <a:avLst>
              <a:gd name="adj1" fmla="val 16090864"/>
              <a:gd name="adj2" fmla="val 5308508"/>
            </a:avLst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7" name="Straight Arrow Connector 53"/>
          <p:cNvCxnSpPr/>
          <p:nvPr/>
        </p:nvCxnSpPr>
        <p:spPr>
          <a:xfrm>
            <a:off x="5386624" y="5075498"/>
            <a:ext cx="12284" cy="13058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3"/>
          <p:cNvCxnSpPr/>
          <p:nvPr/>
        </p:nvCxnSpPr>
        <p:spPr>
          <a:xfrm flipH="1">
            <a:off x="5493789" y="4138972"/>
            <a:ext cx="2" cy="5574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27"/>
          <p:cNvSpPr/>
          <p:nvPr/>
        </p:nvSpPr>
        <p:spPr>
          <a:xfrm>
            <a:off x="5104681" y="4853806"/>
            <a:ext cx="835470" cy="1383506"/>
          </a:xfrm>
          <a:prstGeom prst="arc">
            <a:avLst>
              <a:gd name="adj1" fmla="val 16090864"/>
              <a:gd name="adj2" fmla="val 5455226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7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09622"/>
              </p:ext>
            </p:extLst>
          </p:nvPr>
        </p:nvGraphicFramePr>
        <p:xfrm>
          <a:off x="4742110" y="4293096"/>
          <a:ext cx="523875" cy="2200313"/>
        </p:xfrm>
        <a:graphic>
          <a:graphicData uri="http://schemas.openxmlformats.org/drawingml/2006/table">
            <a:tbl>
              <a:tblPr/>
              <a:tblGrid>
                <a:gridCol w="523875"/>
              </a:tblGrid>
              <a:tr h="37146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45720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473" marR="68473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  <p:sp>
        <p:nvSpPr>
          <p:cNvPr id="49" name="Rectangle 225"/>
          <p:cNvSpPr/>
          <p:nvPr/>
        </p:nvSpPr>
        <p:spPr>
          <a:xfrm>
            <a:off x="4536446" y="4711679"/>
            <a:ext cx="1136469" cy="27292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8F61E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8F61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8F61E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8F61E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7" grpId="1" animBg="1"/>
      <p:bldP spid="49" grpId="0" animBg="1"/>
      <p:bldP spid="4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– disk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storage </a:t>
            </a:r>
            <a:r>
              <a:rPr lang="en-US" dirty="0"/>
              <a:t>size of </a:t>
            </a:r>
            <a:r>
              <a:rPr lang="en-US" dirty="0" err="1" smtClean="0"/>
              <a:t>PathGraph</a:t>
            </a:r>
            <a:r>
              <a:rPr lang="en-US" dirty="0" smtClean="0"/>
              <a:t> is </a:t>
            </a:r>
            <a:r>
              <a:rPr lang="en-US" dirty="0"/>
              <a:t>smaller than the storage size </a:t>
            </a:r>
            <a:r>
              <a:rPr lang="en-US" dirty="0" smtClean="0"/>
              <a:t>of </a:t>
            </a:r>
            <a:r>
              <a:rPr lang="en-US" dirty="0" err="1" smtClean="0"/>
              <a:t>GraphChi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X-Stream</a:t>
            </a:r>
          </a:p>
          <a:p>
            <a:pPr lvl="1"/>
            <a:r>
              <a:rPr lang="en-US" dirty="0" smtClean="0"/>
              <a:t>Edges: </a:t>
            </a:r>
            <a:r>
              <a:rPr lang="en-US" dirty="0" err="1" smtClean="0"/>
              <a:t>GraphChi</a:t>
            </a:r>
            <a:r>
              <a:rPr lang="en-US" dirty="0" smtClean="0"/>
              <a:t> is </a:t>
            </a:r>
            <a:r>
              <a:rPr lang="en-US" dirty="0"/>
              <a:t>0.72X-1.51X </a:t>
            </a:r>
            <a:r>
              <a:rPr lang="en-US" dirty="0" err="1" smtClean="0"/>
              <a:t>PathGraph</a:t>
            </a:r>
            <a:r>
              <a:rPr lang="en-US" dirty="0" smtClean="0"/>
              <a:t>; X-Stream </a:t>
            </a:r>
            <a:r>
              <a:rPr lang="en-US" dirty="0"/>
              <a:t>is 2.1X-4.5X </a:t>
            </a:r>
            <a:r>
              <a:rPr lang="en-US" dirty="0" err="1" smtClean="0"/>
              <a:t>PathGraph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064"/>
            <a:ext cx="9199306" cy="2276648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/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results – memory used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4736" cy="5467015"/>
          </a:xfrm>
          <a:effectLst>
            <a:glow rad="127000">
              <a:schemeClr val="tx2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</a:t>
            </a:r>
            <a:r>
              <a:rPr lang="en-US" dirty="0" err="1" smtClean="0"/>
              <a:t>SpMV</a:t>
            </a:r>
            <a:r>
              <a:rPr lang="en-US" dirty="0" smtClean="0"/>
              <a:t>, CC, BFS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SpMV</a:t>
            </a:r>
            <a:r>
              <a:rPr lang="en-US" sz="2800" dirty="0" smtClean="0"/>
              <a:t>: </a:t>
            </a:r>
            <a:r>
              <a:rPr lang="en-US" sz="2800" dirty="0" err="1" smtClean="0"/>
              <a:t>PathGraph</a:t>
            </a:r>
            <a:r>
              <a:rPr lang="en-US" sz="2800" dirty="0" smtClean="0"/>
              <a:t> improves X-Stream by nearly a factor of 2.1-28.4;  </a:t>
            </a:r>
            <a:r>
              <a:rPr lang="en-US" sz="2800" dirty="0" err="1" smtClean="0"/>
              <a:t>GraphChi</a:t>
            </a:r>
            <a:r>
              <a:rPr lang="en-US" sz="2800" dirty="0" smtClean="0"/>
              <a:t> by a factor of 2.4-16</a:t>
            </a:r>
          </a:p>
          <a:p>
            <a:r>
              <a:rPr lang="en-US" sz="2800" dirty="0" smtClean="0"/>
              <a:t>CC: </a:t>
            </a:r>
            <a:r>
              <a:rPr lang="en-US" sz="2800" dirty="0" err="1" smtClean="0"/>
              <a:t>GraphChi</a:t>
            </a:r>
            <a:r>
              <a:rPr lang="en-US" sz="2800" dirty="0" smtClean="0"/>
              <a:t> (2.6-76.7);  X-Stream (1.9-49.5)</a:t>
            </a:r>
          </a:p>
          <a:p>
            <a:r>
              <a:rPr lang="en-US" sz="2800" dirty="0" smtClean="0"/>
              <a:t>BFS: </a:t>
            </a:r>
            <a:r>
              <a:rPr lang="en-US" sz="2800" dirty="0"/>
              <a:t>X-Stream </a:t>
            </a:r>
            <a:r>
              <a:rPr lang="en-US" sz="2800" dirty="0" smtClean="0"/>
              <a:t>(1.5-294); </a:t>
            </a:r>
            <a:r>
              <a:rPr lang="en-US" sz="2800" dirty="0" err="1" smtClean="0"/>
              <a:t>GraphChi</a:t>
            </a:r>
            <a:r>
              <a:rPr lang="en-US" sz="2800" dirty="0" smtClean="0"/>
              <a:t> (1.2-5.1)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310707" cy="3240360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/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8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9525"/>
            <a:ext cx="9144000" cy="923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 are everywhere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29944" y="3260791"/>
            <a:ext cx="2201333" cy="685800"/>
          </a:xfrm>
          <a:prstGeom prst="roundRect">
            <a:avLst>
              <a:gd name="adj" fmla="val 9033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300" dirty="0">
                <a:solidFill>
                  <a:schemeClr val="tx1"/>
                </a:solidFill>
              </a:rPr>
              <a:t>Ecological Network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54307" y="3284984"/>
            <a:ext cx="2201333" cy="654353"/>
          </a:xfrm>
          <a:prstGeom prst="roundRect">
            <a:avLst>
              <a:gd name="adj" fmla="val 9033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300" dirty="0">
                <a:solidFill>
                  <a:schemeClr val="tx1"/>
                </a:solidFill>
              </a:rPr>
              <a:t>Biological Network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211973" y="6165304"/>
            <a:ext cx="2201333" cy="609600"/>
          </a:xfrm>
          <a:prstGeom prst="roundRect">
            <a:avLst>
              <a:gd name="adj" fmla="val 9033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300" dirty="0">
                <a:solidFill>
                  <a:schemeClr val="tx1"/>
                </a:solidFill>
              </a:rPr>
              <a:t>Social Network</a:t>
            </a:r>
          </a:p>
        </p:txBody>
      </p:sp>
      <p:pic>
        <p:nvPicPr>
          <p:cNvPr id="143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40" y="980728"/>
            <a:ext cx="253365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44" y="1127125"/>
            <a:ext cx="3048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3" y="4005064"/>
            <a:ext cx="25908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71" y="4267266"/>
            <a:ext cx="21558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ounded Rectangle 23"/>
          <p:cNvSpPr/>
          <p:nvPr/>
        </p:nvSpPr>
        <p:spPr bwMode="auto">
          <a:xfrm>
            <a:off x="5248696" y="5867532"/>
            <a:ext cx="2201333" cy="685800"/>
          </a:xfrm>
          <a:prstGeom prst="roundRect">
            <a:avLst>
              <a:gd name="adj" fmla="val 9033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300" dirty="0">
                <a:solidFill>
                  <a:schemeClr val="tx1"/>
                </a:solidFill>
              </a:rPr>
              <a:t>Web Graph</a:t>
            </a:r>
          </a:p>
        </p:txBody>
      </p:sp>
      <p:sp>
        <p:nvSpPr>
          <p:cNvPr id="1436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DC6CC2EF-66AB-442A-BADC-885C6F76DB61}" type="slidenum">
              <a:rPr lang="en-US" altLang="en-US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3</a:t>
            </a:fld>
            <a:endParaRPr lang="en-US" altLang="en-US" sz="1400" smtClean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PageRank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in-memory </a:t>
            </a:r>
            <a:r>
              <a:rPr lang="en-US" dirty="0" smtClean="0"/>
              <a:t>graphs: X-Stream is faster </a:t>
            </a:r>
            <a:r>
              <a:rPr lang="en-US" dirty="0" smtClean="0"/>
              <a:t>than </a:t>
            </a:r>
            <a:r>
              <a:rPr lang="en-US" dirty="0" err="1" smtClean="0"/>
              <a:t>GraphChi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out-of-core graphs: </a:t>
            </a:r>
            <a:r>
              <a:rPr lang="en-US" dirty="0" err="1" smtClean="0"/>
              <a:t>GraphChi</a:t>
            </a:r>
            <a:r>
              <a:rPr lang="en-US" dirty="0" smtClean="0"/>
              <a:t> </a:t>
            </a:r>
            <a:r>
              <a:rPr lang="en-US" dirty="0"/>
              <a:t>is faster than </a:t>
            </a:r>
            <a:r>
              <a:rPr lang="en-US" dirty="0" smtClean="0"/>
              <a:t>X-Stream (</a:t>
            </a:r>
            <a:r>
              <a:rPr lang="en-US" dirty="0"/>
              <a:t>uk2007 and </a:t>
            </a:r>
            <a:r>
              <a:rPr lang="en-US" dirty="0" err="1"/>
              <a:t>ukunion</a:t>
            </a:r>
            <a:r>
              <a:rPr lang="en-US" dirty="0" smtClean="0"/>
              <a:t>). </a:t>
            </a:r>
            <a:r>
              <a:rPr lang="en-US" dirty="0" err="1" smtClean="0"/>
              <a:t>GraphChi</a:t>
            </a:r>
            <a:r>
              <a:rPr lang="en-US" dirty="0" smtClean="0"/>
              <a:t> is </a:t>
            </a:r>
            <a:r>
              <a:rPr lang="en-US" dirty="0"/>
              <a:t>far slower than X-Stream </a:t>
            </a:r>
            <a:r>
              <a:rPr lang="en-US" dirty="0" smtClean="0"/>
              <a:t>(Yahoo)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221088"/>
            <a:ext cx="9312345" cy="2123654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/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– cache miss 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reduction in cache miss</a:t>
            </a:r>
          </a:p>
          <a:p>
            <a:r>
              <a:rPr lang="en-US" dirty="0" smtClean="0"/>
              <a:t>Much more saving on memory reference</a:t>
            </a:r>
          </a:p>
          <a:p>
            <a:r>
              <a:rPr lang="en-US" dirty="0" smtClean="0"/>
              <a:t>Thus, CPU </a:t>
            </a:r>
            <a:r>
              <a:rPr lang="en-US" dirty="0"/>
              <a:t>is able to do more work on </a:t>
            </a:r>
            <a:r>
              <a:rPr lang="en-US" dirty="0" smtClean="0"/>
              <a:t>data residing </a:t>
            </a:r>
            <a:r>
              <a:rPr lang="en-US" dirty="0"/>
              <a:t>in 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06" y="3861048"/>
            <a:ext cx="9200406" cy="221243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65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>
            <a:stCxn id="202" idx="4"/>
            <a:endCxn id="203" idx="0"/>
          </p:cNvCxnSpPr>
          <p:nvPr/>
        </p:nvCxnSpPr>
        <p:spPr bwMode="auto">
          <a:xfrm rot="5400000">
            <a:off x="7048500" y="3771900"/>
            <a:ext cx="8382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 smtClean="0"/>
              <a:t>Conclusion</a:t>
            </a:r>
            <a:endParaRPr lang="en-US" altLang="en-US" sz="4000" dirty="0" smtClean="0"/>
          </a:p>
        </p:txBody>
      </p:sp>
      <p:cxnSp>
        <p:nvCxnSpPr>
          <p:cNvPr id="189" name="Straight Connector 188"/>
          <p:cNvCxnSpPr>
            <a:stCxn id="198" idx="4"/>
            <a:endCxn id="199" idx="0"/>
          </p:cNvCxnSpPr>
          <p:nvPr/>
        </p:nvCxnSpPr>
        <p:spPr bwMode="auto">
          <a:xfrm rot="5400000">
            <a:off x="2705100" y="2476500"/>
            <a:ext cx="8382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99" idx="6"/>
            <a:endCxn id="200" idx="2"/>
          </p:cNvCxnSpPr>
          <p:nvPr/>
        </p:nvCxnSpPr>
        <p:spPr bwMode="auto">
          <a:xfrm>
            <a:off x="3352800" y="3124200"/>
            <a:ext cx="9906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203" idx="4"/>
            <a:endCxn id="206" idx="0"/>
          </p:cNvCxnSpPr>
          <p:nvPr/>
        </p:nvCxnSpPr>
        <p:spPr bwMode="auto">
          <a:xfrm rot="5400000">
            <a:off x="7048500" y="5067300"/>
            <a:ext cx="8382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206" idx="2"/>
            <a:endCxn id="205" idx="6"/>
          </p:cNvCxnSpPr>
          <p:nvPr/>
        </p:nvCxnSpPr>
        <p:spPr bwMode="auto">
          <a:xfrm rot="10800000">
            <a:off x="6248400" y="5715000"/>
            <a:ext cx="9906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205" idx="2"/>
            <a:endCxn id="204" idx="6"/>
          </p:cNvCxnSpPr>
          <p:nvPr/>
        </p:nvCxnSpPr>
        <p:spPr bwMode="auto">
          <a:xfrm rot="10800000">
            <a:off x="4800600" y="5715000"/>
            <a:ext cx="9906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97" idx="6"/>
            <a:endCxn id="198" idx="2"/>
          </p:cNvCxnSpPr>
          <p:nvPr/>
        </p:nvCxnSpPr>
        <p:spPr bwMode="auto">
          <a:xfrm>
            <a:off x="1905000" y="1828800"/>
            <a:ext cx="9906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 bwMode="auto">
          <a:xfrm>
            <a:off x="1447800" y="16002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895600" y="16002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7239000" y="41910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4343400" y="54864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7239000" y="54864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cxnSp>
        <p:nvCxnSpPr>
          <p:cNvPr id="100" name="Straight Connector 99"/>
          <p:cNvCxnSpPr>
            <a:stCxn id="200" idx="6"/>
            <a:endCxn id="201" idx="2"/>
          </p:cNvCxnSpPr>
          <p:nvPr/>
        </p:nvCxnSpPr>
        <p:spPr bwMode="auto">
          <a:xfrm>
            <a:off x="4800600" y="3124200"/>
            <a:ext cx="9906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01" idx="6"/>
            <a:endCxn id="202" idx="2"/>
          </p:cNvCxnSpPr>
          <p:nvPr/>
        </p:nvCxnSpPr>
        <p:spPr bwMode="auto">
          <a:xfrm>
            <a:off x="6248400" y="3124200"/>
            <a:ext cx="99060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 bwMode="auto">
          <a:xfrm>
            <a:off x="2895600" y="28956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4343400" y="28956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791200" y="28956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7239000" y="2895600"/>
            <a:ext cx="457200" cy="45720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28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457200" y="3581400"/>
            <a:ext cx="8534400" cy="457200"/>
            <a:chOff x="457200" y="3581400"/>
            <a:chExt cx="8534400" cy="457200"/>
          </a:xfrm>
        </p:grpSpPr>
        <p:cxnSp>
          <p:nvCxnSpPr>
            <p:cNvPr id="106" name="Straight Connector 105"/>
            <p:cNvCxnSpPr>
              <a:stCxn id="87" idx="6"/>
              <a:endCxn id="96" idx="2"/>
            </p:cNvCxnSpPr>
            <p:nvPr/>
          </p:nvCxnSpPr>
          <p:spPr bwMode="auto">
            <a:xfrm>
              <a:off x="914400" y="3810000"/>
              <a:ext cx="762000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 bwMode="auto">
            <a:xfrm>
              <a:off x="457200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1354138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2252663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149600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046538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945063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842000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738938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637463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8534400" y="3581400"/>
              <a:ext cx="457200" cy="45720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en-US" sz="28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0743" name="Slide Number Placeholder 3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725AB9-C817-466E-A6CA-9274DF254157}" type="slidenum">
              <a:rPr kumimoji="0" lang="en-US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73" name="Arc 107"/>
          <p:cNvSpPr/>
          <p:nvPr/>
        </p:nvSpPr>
        <p:spPr bwMode="auto">
          <a:xfrm rot="16200000">
            <a:off x="4953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74" name="Arc 109"/>
          <p:cNvSpPr/>
          <p:nvPr/>
        </p:nvSpPr>
        <p:spPr bwMode="auto">
          <a:xfrm rot="16200000">
            <a:off x="14097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75" name="Arc 110"/>
          <p:cNvSpPr/>
          <p:nvPr/>
        </p:nvSpPr>
        <p:spPr bwMode="auto">
          <a:xfrm rot="16200000">
            <a:off x="22479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76" name="Arc 112"/>
          <p:cNvSpPr/>
          <p:nvPr/>
        </p:nvSpPr>
        <p:spPr bwMode="auto">
          <a:xfrm rot="16200000">
            <a:off x="31623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77" name="Arc 113"/>
          <p:cNvSpPr/>
          <p:nvPr/>
        </p:nvSpPr>
        <p:spPr bwMode="auto">
          <a:xfrm rot="16200000">
            <a:off x="40005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78" name="Arc 114"/>
          <p:cNvSpPr/>
          <p:nvPr/>
        </p:nvSpPr>
        <p:spPr bwMode="auto">
          <a:xfrm rot="16200000">
            <a:off x="49149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79" name="Arc 116"/>
          <p:cNvSpPr/>
          <p:nvPr/>
        </p:nvSpPr>
        <p:spPr bwMode="auto">
          <a:xfrm rot="16200000">
            <a:off x="58293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80" name="Arc 117"/>
          <p:cNvSpPr/>
          <p:nvPr/>
        </p:nvSpPr>
        <p:spPr bwMode="auto">
          <a:xfrm rot="16200000">
            <a:off x="67437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81" name="Arc 118"/>
          <p:cNvSpPr/>
          <p:nvPr/>
        </p:nvSpPr>
        <p:spPr bwMode="auto">
          <a:xfrm rot="16200000">
            <a:off x="7658100" y="1714500"/>
            <a:ext cx="990600" cy="762000"/>
          </a:xfrm>
          <a:prstGeom prst="arc">
            <a:avLst>
              <a:gd name="adj1" fmla="val 16917392"/>
              <a:gd name="adj2" fmla="val 3874869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130" name="角丸四角形 9"/>
          <p:cNvSpPr>
            <a:spLocks noChangeArrowheads="1"/>
          </p:cNvSpPr>
          <p:nvPr/>
        </p:nvSpPr>
        <p:spPr bwMode="auto">
          <a:xfrm>
            <a:off x="1582739" y="1998852"/>
            <a:ext cx="6511924" cy="3905750"/>
          </a:xfrm>
          <a:prstGeom prst="roundRect">
            <a:avLst>
              <a:gd name="adj" fmla="val 16667"/>
            </a:avLst>
          </a:prstGeom>
          <a:solidFill>
            <a:srgbClr val="ABE1FE"/>
          </a:solidFill>
          <a:ln w="9525">
            <a:solidFill>
              <a:srgbClr val="0070C0"/>
            </a:solidFill>
            <a:bevel/>
            <a:headEnd/>
            <a:tailEnd/>
          </a:ln>
        </p:spPr>
        <p:txBody>
          <a:bodyPr wrap="square" lIns="82293" tIns="41148" rIns="82293" bIns="41148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Partitioning graphs </a:t>
            </a:r>
            <a:r>
              <a:rPr kumimoji="0" lang="en-US" altLang="zh-CN" sz="2800" dirty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into trees in order to guarantee the complete </a:t>
            </a: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path as possible as we can</a:t>
            </a: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Storing </a:t>
            </a: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adjacent </a:t>
            </a: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vertices together in order to improve locality 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Parallel </a:t>
            </a: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process graph along </a:t>
            </a: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paths</a:t>
            </a:r>
            <a:endParaRPr kumimoji="0" lang="en-US" altLang="zh-CN" sz="2800" dirty="0" smtClean="0">
              <a:solidFill>
                <a:srgbClr val="FF5E00"/>
              </a:solidFill>
              <a:latin typeface="Trebuchet MS" pitchFamily="34" charset="0"/>
              <a:sym typeface="Trebuchet MS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2800" dirty="0" smtClean="0">
                <a:solidFill>
                  <a:srgbClr val="FF5E00"/>
                </a:solidFill>
                <a:latin typeface="Trebuchet MS" pitchFamily="34" charset="0"/>
                <a:sym typeface="Trebuchet MS" pitchFamily="34" charset="0"/>
              </a:rPr>
              <a:t>Simple computation model: Scatter or Gather</a:t>
            </a:r>
            <a:endParaRPr kumimoji="0" lang="en-US" altLang="en-US" sz="2800" dirty="0">
              <a:solidFill>
                <a:srgbClr val="0070C0"/>
              </a:solidFill>
              <a:latin typeface="Trebuchet MS" pitchFamily="34" charset="0"/>
              <a:sym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1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0833 0.28889 " pathEditMode="relative" ptsTypes="AA">
                                      <p:cBhvr>
                                        <p:cTn id="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6667 0.28889 " pathEditMode="relative" ptsTypes="AA">
                                      <p:cBhvr>
                                        <p:cTn id="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5 0.1 " pathEditMode="relative" ptsTypes="AA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3333 0.1 " pathEditMode="relative" ptsTypes="AA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9166 0.1 " pathEditMode="relative" ptsTypes="AA">
                                      <p:cBhvr>
                                        <p:cTn id="14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25 0.1 " pathEditMode="relative" ptsTypes="AA">
                                      <p:cBhvr>
                                        <p:cTn id="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5 -0.08888 " pathEditMode="relative" ptsTypes="AA">
                                      <p:cBhvr>
                                        <p:cTn id="1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5 -0.27777 " pathEditMode="relative" ptsTypes="AA">
                                      <p:cBhvr>
                                        <p:cTn id="2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C 0.09844 0.02292 0.18872 0.00973 0.23091 -3.33333E-6 C 0.27309 -0.00972 0.20764 -0.2287 0.20295 -0.27453 " pathEditMode="relative" rAng="0" ptsTypes="asa">
                                      <p:cBhvr>
                                        <p:cTn id="2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C 0.16163 0.05926 0.32327 0.11875 0.4 0.07246 C 0.47674 0.02616 0.45017 -0.2199 0.46024 -0.27847 " pathEditMode="relative" ptsTypes="aaA">
                                      <p:cBhvr>
                                        <p:cTn id="2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167 0.28889 " pathEditMode="relative" ptsTypes="AA">
                                      <p:cBhvr>
                                        <p:cTn id="26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44444E-6 L -0.09166 0.1 " pathEditMode="relative" ptsTypes="AA">
                                      <p:cBhvr>
                                        <p:cTn id="2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4.44444E-6 L -0.16667 0.1 " pathEditMode="relative" ptsTypes="AA">
                                      <p:cBhvr>
                                        <p:cTn id="3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472E-18 4.44444E-6 L -0.20833 0.1 " pathEditMode="relative" ptsTypes="AA">
                                      <p:cBhvr>
                                        <p:cTn id="3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94 C 0.05243 0.01945 0.10434 0.03496 0.11684 -0.0118 C 0.12934 -0.05856 0.10243 -0.16759 0.07569 -0.27639 " pathEditMode="relative" ptsTypes="aaA">
                                      <p:cBhvr>
                                        <p:cTn id="3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 0.00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3.33333E-6 C 0.06771 0.02361 0.13542 0.04746 0.18976 0.05301 C 0.2441 0.05857 0.3033 0.08866 0.32656 0.03334 C 0.34983 -0.02199 0.33959 -0.15023 0.32952 -0.27847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L -0.125 0.19445 " pathEditMode="relative" ptsTypes="AA">
                                      <p:cBhvr>
                                        <p:cTn id="4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 -0.183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9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4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5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5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0867E-6 L -0.01667 -0.23329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-117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198" grpId="0" animBg="1"/>
      <p:bldP spid="198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13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3"/>
          <p:cNvSpPr>
            <a:spLocks noGrp="1"/>
          </p:cNvSpPr>
          <p:nvPr>
            <p:ph type="title"/>
          </p:nvPr>
        </p:nvSpPr>
        <p:spPr>
          <a:xfrm>
            <a:off x="550069" y="4077072"/>
            <a:ext cx="82296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Please visit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http://grid.hust.edu.cn/triplebit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for further information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灯片编号占位符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7C5E2B6-8356-404D-AC28-44EBEDD317E0}" type="slidenum">
              <a:rPr lang="en-US" altLang="zh-CN" smtClean="0"/>
              <a:pPr eaLnBrk="1" hangingPunct="1">
                <a:defRPr/>
              </a:pPr>
              <a:t>33</a:t>
            </a:fld>
            <a:endParaRPr lang="en-US" altLang="zh-CN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20938"/>
            <a:ext cx="6376988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edge traversal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3E047-775D-4EBA-9B0E-CF424370E7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134" name="组合 133"/>
          <p:cNvGrpSpPr/>
          <p:nvPr/>
        </p:nvGrpSpPr>
        <p:grpSpPr>
          <a:xfrm>
            <a:off x="1979712" y="2075406"/>
            <a:ext cx="5208675" cy="4381898"/>
            <a:chOff x="1135560" y="579211"/>
            <a:chExt cx="6052828" cy="5878093"/>
          </a:xfrm>
        </p:grpSpPr>
        <p:sp>
          <p:nvSpPr>
            <p:cNvPr id="6" name="Oval 3"/>
            <p:cNvSpPr/>
            <p:nvPr/>
          </p:nvSpPr>
          <p:spPr>
            <a:xfrm>
              <a:off x="3324297" y="3021974"/>
              <a:ext cx="573167" cy="612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smtClean="0">
                  <a:latin typeface="Century Schoolbook" pitchFamily="18" charset="0"/>
                </a:rPr>
                <a:t>1</a:t>
              </a:r>
            </a:p>
          </p:txBody>
        </p:sp>
        <p:sp>
          <p:nvSpPr>
            <p:cNvPr id="7" name="Oval 4"/>
            <p:cNvSpPr/>
            <p:nvPr/>
          </p:nvSpPr>
          <p:spPr>
            <a:xfrm>
              <a:off x="2703999" y="3878367"/>
              <a:ext cx="571773" cy="612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>
                  <a:latin typeface="Century Schoolbook" pitchFamily="18" charset="0"/>
                </a:rPr>
                <a:t>3</a:t>
              </a:r>
              <a:endParaRPr lang="en-US" altLang="zh-CN" sz="3200" dirty="0" smtClean="0">
                <a:latin typeface="Century Schoolbook" pitchFamily="18" charset="0"/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3873151" y="2207878"/>
              <a:ext cx="573168" cy="61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4</a:t>
              </a:r>
            </a:p>
          </p:txBody>
        </p:sp>
        <p:sp>
          <p:nvSpPr>
            <p:cNvPr id="9" name="Oval 6"/>
            <p:cNvSpPr/>
            <p:nvPr/>
          </p:nvSpPr>
          <p:spPr>
            <a:xfrm>
              <a:off x="1985550" y="4829755"/>
              <a:ext cx="571773" cy="613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10" name="Oval 7"/>
            <p:cNvSpPr/>
            <p:nvPr/>
          </p:nvSpPr>
          <p:spPr>
            <a:xfrm>
              <a:off x="3671203" y="4916700"/>
              <a:ext cx="571773" cy="613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>
                  <a:latin typeface="Century Schoolbook" pitchFamily="18" charset="0"/>
                </a:rPr>
                <a:t>5</a:t>
              </a:r>
              <a:endParaRPr lang="en-US" altLang="zh-CN" sz="3200" dirty="0" smtClean="0">
                <a:latin typeface="Century Schoolbook" pitchFamily="18" charset="0"/>
              </a:endParaRPr>
            </a:p>
          </p:txBody>
        </p:sp>
        <p:sp>
          <p:nvSpPr>
            <p:cNvPr id="11" name="Oval 8"/>
            <p:cNvSpPr/>
            <p:nvPr/>
          </p:nvSpPr>
          <p:spPr>
            <a:xfrm>
              <a:off x="5348312" y="579211"/>
              <a:ext cx="573168" cy="612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8</a:t>
              </a:r>
            </a:p>
          </p:txBody>
        </p:sp>
        <p:sp>
          <p:nvSpPr>
            <p:cNvPr id="12" name="Oval 9"/>
            <p:cNvSpPr/>
            <p:nvPr/>
          </p:nvSpPr>
          <p:spPr>
            <a:xfrm>
              <a:off x="6142941" y="1472745"/>
              <a:ext cx="571773" cy="61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7</a:t>
              </a:r>
            </a:p>
          </p:txBody>
        </p:sp>
        <p:sp>
          <p:nvSpPr>
            <p:cNvPr id="13" name="Oval 10"/>
            <p:cNvSpPr/>
            <p:nvPr/>
          </p:nvSpPr>
          <p:spPr>
            <a:xfrm>
              <a:off x="4661005" y="1383667"/>
              <a:ext cx="571773" cy="612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3200" dirty="0" smtClean="0">
                  <a:latin typeface="Century Schoolbook" pitchFamily="18" charset="0"/>
                </a:rPr>
                <a:t>6</a:t>
              </a:r>
            </a:p>
          </p:txBody>
        </p:sp>
        <p:cxnSp>
          <p:nvCxnSpPr>
            <p:cNvPr id="14" name="Straight Arrow Connector 16"/>
            <p:cNvCxnSpPr>
              <a:stCxn id="6" idx="0"/>
              <a:endCxn id="8" idx="3"/>
            </p:cNvCxnSpPr>
            <p:nvPr/>
          </p:nvCxnSpPr>
          <p:spPr>
            <a:xfrm flipV="1">
              <a:off x="3610881" y="2731622"/>
              <a:ext cx="346209" cy="290352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9"/>
            <p:cNvCxnSpPr>
              <a:stCxn id="93" idx="7"/>
              <a:endCxn id="9" idx="3"/>
            </p:cNvCxnSpPr>
            <p:nvPr/>
          </p:nvCxnSpPr>
          <p:spPr>
            <a:xfrm flipV="1">
              <a:off x="1624789" y="5353500"/>
              <a:ext cx="444495" cy="43123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1"/>
            <p:cNvCxnSpPr>
              <a:stCxn id="9" idx="0"/>
              <a:endCxn id="7" idx="3"/>
            </p:cNvCxnSpPr>
            <p:nvPr/>
          </p:nvCxnSpPr>
          <p:spPr>
            <a:xfrm flipV="1">
              <a:off x="2271437" y="4400902"/>
              <a:ext cx="516296" cy="428853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3"/>
            <p:cNvCxnSpPr>
              <a:stCxn id="7" idx="0"/>
              <a:endCxn id="6" idx="3"/>
            </p:cNvCxnSpPr>
            <p:nvPr/>
          </p:nvCxnSpPr>
          <p:spPr>
            <a:xfrm flipV="1">
              <a:off x="2989886" y="3544509"/>
              <a:ext cx="418349" cy="333858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5"/>
            <p:cNvCxnSpPr>
              <a:stCxn id="89" idx="0"/>
              <a:endCxn id="10" idx="5"/>
            </p:cNvCxnSpPr>
            <p:nvPr/>
          </p:nvCxnSpPr>
          <p:spPr>
            <a:xfrm flipH="1" flipV="1">
              <a:off x="4159242" y="5440445"/>
              <a:ext cx="644888" cy="403255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8"/>
            <p:cNvCxnSpPr>
              <a:stCxn id="8" idx="7"/>
              <a:endCxn id="13" idx="3"/>
            </p:cNvCxnSpPr>
            <p:nvPr/>
          </p:nvCxnSpPr>
          <p:spPr>
            <a:xfrm flipV="1">
              <a:off x="4362380" y="1906202"/>
              <a:ext cx="382359" cy="391536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0"/>
            <p:cNvCxnSpPr>
              <a:stCxn id="13" idx="0"/>
              <a:endCxn id="11" idx="3"/>
            </p:cNvCxnSpPr>
            <p:nvPr/>
          </p:nvCxnSpPr>
          <p:spPr>
            <a:xfrm flipV="1">
              <a:off x="4946892" y="1101746"/>
              <a:ext cx="485359" cy="281921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2"/>
            <p:cNvCxnSpPr>
              <a:stCxn id="97" idx="0"/>
              <a:endCxn id="12" idx="4"/>
            </p:cNvCxnSpPr>
            <p:nvPr/>
          </p:nvCxnSpPr>
          <p:spPr>
            <a:xfrm flipH="1" flipV="1">
              <a:off x="6428828" y="2086349"/>
              <a:ext cx="473674" cy="463271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>
              <a:stCxn id="12" idx="0"/>
              <a:endCxn id="11" idx="5"/>
            </p:cNvCxnSpPr>
            <p:nvPr/>
          </p:nvCxnSpPr>
          <p:spPr>
            <a:xfrm flipH="1" flipV="1">
              <a:off x="5837541" y="1101746"/>
              <a:ext cx="591287" cy="370999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9"/>
            <p:cNvCxnSpPr>
              <a:stCxn id="94" idx="1"/>
              <a:endCxn id="8" idx="5"/>
            </p:cNvCxnSpPr>
            <p:nvPr/>
          </p:nvCxnSpPr>
          <p:spPr>
            <a:xfrm flipH="1" flipV="1">
              <a:off x="4362380" y="2731622"/>
              <a:ext cx="363479" cy="354906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2"/>
            <p:cNvCxnSpPr>
              <a:stCxn id="90" idx="0"/>
              <a:endCxn id="10" idx="4"/>
            </p:cNvCxnSpPr>
            <p:nvPr/>
          </p:nvCxnSpPr>
          <p:spPr>
            <a:xfrm flipV="1">
              <a:off x="3723043" y="5530305"/>
              <a:ext cx="234047" cy="313395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63"/>
            <p:cNvCxnSpPr>
              <a:stCxn id="81" idx="0"/>
              <a:endCxn id="9" idx="5"/>
            </p:cNvCxnSpPr>
            <p:nvPr/>
          </p:nvCxnSpPr>
          <p:spPr>
            <a:xfrm flipH="1" flipV="1">
              <a:off x="2473589" y="5353500"/>
              <a:ext cx="445487" cy="406378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6"/>
            <p:cNvCxnSpPr>
              <a:stCxn id="10" idx="1"/>
              <a:endCxn id="7" idx="4"/>
            </p:cNvCxnSpPr>
            <p:nvPr/>
          </p:nvCxnSpPr>
          <p:spPr>
            <a:xfrm flipH="1" flipV="1">
              <a:off x="2989886" y="4490555"/>
              <a:ext cx="765051" cy="516005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7"/>
            <p:cNvSpPr/>
            <p:nvPr/>
          </p:nvSpPr>
          <p:spPr>
            <a:xfrm>
              <a:off x="2633189" y="5759878"/>
              <a:ext cx="571773" cy="613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5’</a:t>
              </a:r>
            </a:p>
          </p:txBody>
        </p:sp>
        <p:sp>
          <p:nvSpPr>
            <p:cNvPr id="89" name="Oval 9"/>
            <p:cNvSpPr/>
            <p:nvPr/>
          </p:nvSpPr>
          <p:spPr>
            <a:xfrm>
              <a:off x="4518243" y="5843700"/>
              <a:ext cx="571773" cy="61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7’</a:t>
              </a:r>
            </a:p>
          </p:txBody>
        </p:sp>
        <p:sp>
          <p:nvSpPr>
            <p:cNvPr id="90" name="Oval 5"/>
            <p:cNvSpPr/>
            <p:nvPr/>
          </p:nvSpPr>
          <p:spPr>
            <a:xfrm>
              <a:off x="3436459" y="5843700"/>
              <a:ext cx="573168" cy="61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4’</a:t>
              </a:r>
            </a:p>
          </p:txBody>
        </p:sp>
        <p:sp>
          <p:nvSpPr>
            <p:cNvPr id="93" name="Oval 3"/>
            <p:cNvSpPr/>
            <p:nvPr/>
          </p:nvSpPr>
          <p:spPr>
            <a:xfrm>
              <a:off x="1135560" y="5695080"/>
              <a:ext cx="573167" cy="612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1’</a:t>
              </a:r>
            </a:p>
          </p:txBody>
        </p:sp>
        <p:sp>
          <p:nvSpPr>
            <p:cNvPr id="94" name="Oval 9"/>
            <p:cNvSpPr/>
            <p:nvPr/>
          </p:nvSpPr>
          <p:spPr>
            <a:xfrm>
              <a:off x="4642125" y="2996668"/>
              <a:ext cx="571773" cy="61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7’</a:t>
              </a:r>
            </a:p>
          </p:txBody>
        </p:sp>
        <p:sp>
          <p:nvSpPr>
            <p:cNvPr id="97" name="Oval 10"/>
            <p:cNvSpPr/>
            <p:nvPr/>
          </p:nvSpPr>
          <p:spPr>
            <a:xfrm>
              <a:off x="6616615" y="2549620"/>
              <a:ext cx="571773" cy="612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dirty="0" smtClean="0">
                  <a:latin typeface="Century Schoolbook" pitchFamily="18" charset="0"/>
                </a:rPr>
                <a:t>6’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0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Loading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7" y="2819400"/>
            <a:ext cx="9170517" cy="1754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rgbClr val="C00000"/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70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600" b="1" cap="none" dirty="0" smtClean="0"/>
              <a:t>Challenges to process large graph</a:t>
            </a:r>
            <a:endParaRPr lang="en-US" altLang="en-US" sz="3600" b="1" cap="none" dirty="0" smtClean="0"/>
          </a:p>
        </p:txBody>
      </p:sp>
      <p:sp>
        <p:nvSpPr>
          <p:cNvPr id="2458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Varying on graph scale, degrees, diameter</a:t>
            </a:r>
          </a:p>
          <a:p>
            <a:pPr lvl="1"/>
            <a:endParaRPr lang="en-US" altLang="en-US" sz="1800" dirty="0" smtClean="0">
              <a:ea typeface="宋体" pitchFamily="2" charset="-122"/>
            </a:endParaRPr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160848"/>
              </p:ext>
            </p:extLst>
          </p:nvPr>
        </p:nvGraphicFramePr>
        <p:xfrm>
          <a:off x="444251" y="1740546"/>
          <a:ext cx="8388424" cy="3128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461"/>
                <a:gridCol w="1080120"/>
                <a:gridCol w="1497507"/>
                <a:gridCol w="1512168"/>
                <a:gridCol w="1440160"/>
                <a:gridCol w="1323008"/>
              </a:tblGrid>
              <a:tr h="251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amazon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twitter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uk2007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webbase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yahoo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</a:tr>
              <a:tr h="44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735,323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41,652,230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105,896,555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118,142,155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1,413,511,394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</a:tr>
              <a:tr h="446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</a:rPr>
                        <a:t>arcs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5,158,388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1,468,365,182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3,738,733,648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1,019,903,190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6,636,600,779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</a:tr>
              <a:tr h="454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diameter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13.42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5.29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22.78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37.08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928.62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</a:tr>
              <a:tr h="509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degree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</a:rPr>
                        <a:t>7.015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35.253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35.306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8.633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4.695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</a:tr>
              <a:tr h="509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max in-degree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</a:rPr>
                        <a:t>1 076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770 155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975 418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816 127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7 637 656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</a:tr>
              <a:tr h="509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max out-degree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2 997 469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15 402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3 841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2 513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sp>
        <p:nvSpPr>
          <p:cNvPr id="6" name="内容占位符 5"/>
          <p:cNvSpPr txBox="1">
            <a:spLocks/>
          </p:cNvSpPr>
          <p:nvPr/>
        </p:nvSpPr>
        <p:spPr>
          <a:xfrm>
            <a:off x="444251" y="5016004"/>
            <a:ext cx="8304213" cy="186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 sz="2400" dirty="0">
                <a:solidFill>
                  <a:srgbClr val="FF0000"/>
                </a:solidFill>
              </a:rPr>
              <a:t>Challenges</a:t>
            </a:r>
          </a:p>
          <a:p>
            <a:pPr marL="800100" lvl="1" indent="-342900"/>
            <a:r>
              <a:rPr lang="en-US" altLang="zh-CN" sz="2000" dirty="0"/>
              <a:t>How to store graphs efficiently</a:t>
            </a:r>
          </a:p>
          <a:p>
            <a:pPr marL="800100" lvl="1" indent="-342900"/>
            <a:r>
              <a:rPr lang="en-US" altLang="zh-CN" sz="2000" dirty="0" smtClean="0"/>
              <a:t>Poor </a:t>
            </a:r>
            <a:r>
              <a:rPr lang="en-US" altLang="zh-CN" sz="2000" dirty="0"/>
              <a:t>locality</a:t>
            </a:r>
          </a:p>
          <a:p>
            <a:pPr marL="800100" lvl="1" indent="-342900"/>
            <a:r>
              <a:rPr lang="en-US" altLang="zh-CN" sz="2000" dirty="0"/>
              <a:t>Varying tasks</a:t>
            </a:r>
          </a:p>
          <a:p>
            <a:pPr marL="800100" lvl="1" indent="-342900"/>
            <a:r>
              <a:rPr lang="en-US" altLang="zh-CN" sz="2000" dirty="0"/>
              <a:t>…</a:t>
            </a:r>
          </a:p>
          <a:p>
            <a:pPr lvl="1" fontAlgn="auto">
              <a:spcAft>
                <a:spcPts val="0"/>
              </a:spcAft>
            </a:pPr>
            <a:endParaRPr lang="en-US" altLang="en-US" sz="1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5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Fast graph processing systems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032E5-957D-493D-854B-56F47D1F315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5" name="Straight Arrow Connector 6"/>
          <p:cNvCxnSpPr/>
          <p:nvPr/>
        </p:nvCxnSpPr>
        <p:spPr bwMode="auto">
          <a:xfrm rot="5400000" flipH="1" flipV="1">
            <a:off x="857251" y="3321050"/>
            <a:ext cx="3848100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8"/>
          <p:cNvCxnSpPr/>
          <p:nvPr/>
        </p:nvCxnSpPr>
        <p:spPr bwMode="auto">
          <a:xfrm flipV="1">
            <a:off x="2768600" y="5245100"/>
            <a:ext cx="6375400" cy="12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35496" y="6351413"/>
            <a:ext cx="4227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dirty="0">
                <a:solidFill>
                  <a:srgbClr val="0000CC"/>
                </a:solidFill>
                <a:latin typeface="Calibri" pitchFamily="34" charset="0"/>
                <a:ea typeface="MS PGothic" pitchFamily="34" charset="-128"/>
              </a:rPr>
              <a:t>Data size (n: # of vertices/edges)</a:t>
            </a:r>
          </a:p>
        </p:txBody>
      </p:sp>
      <p:cxnSp>
        <p:nvCxnSpPr>
          <p:cNvPr id="8" name="Straight Arrow Connector 12"/>
          <p:cNvCxnSpPr/>
          <p:nvPr/>
        </p:nvCxnSpPr>
        <p:spPr bwMode="auto">
          <a:xfrm rot="5400000">
            <a:off x="1720850" y="5340350"/>
            <a:ext cx="1168400" cy="977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17"/>
          <p:cNvSpPr/>
          <p:nvPr/>
        </p:nvSpPr>
        <p:spPr bwMode="auto">
          <a:xfrm>
            <a:off x="3632200" y="5219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10" name="Rectangle 18"/>
          <p:cNvSpPr/>
          <p:nvPr/>
        </p:nvSpPr>
        <p:spPr bwMode="auto">
          <a:xfrm>
            <a:off x="4546600" y="5219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11" name="Rectangle 19"/>
          <p:cNvSpPr/>
          <p:nvPr/>
        </p:nvSpPr>
        <p:spPr bwMode="auto">
          <a:xfrm>
            <a:off x="5461000" y="5219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12" name="Rectangle 20"/>
          <p:cNvSpPr/>
          <p:nvPr/>
        </p:nvSpPr>
        <p:spPr bwMode="auto">
          <a:xfrm>
            <a:off x="6362700" y="5219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13" name="Rectangle 21"/>
          <p:cNvSpPr/>
          <p:nvPr/>
        </p:nvSpPr>
        <p:spPr bwMode="auto">
          <a:xfrm>
            <a:off x="7289800" y="5219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14" name="Rectangle 22"/>
          <p:cNvSpPr/>
          <p:nvPr/>
        </p:nvSpPr>
        <p:spPr bwMode="auto">
          <a:xfrm>
            <a:off x="8204200" y="5219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416300" y="5461000"/>
            <a:ext cx="60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>
                <a:latin typeface="Calibri" pitchFamily="34" charset="0"/>
                <a:ea typeface="MS PGothic" pitchFamily="34" charset="-128"/>
              </a:rPr>
              <a:t>10</a:t>
            </a:r>
            <a:r>
              <a:rPr lang="en-US" altLang="en-US" baseline="30000">
                <a:latin typeface="Calibri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4356100" y="5422900"/>
            <a:ext cx="60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>
                <a:latin typeface="Calibri" pitchFamily="34" charset="0"/>
                <a:ea typeface="MS PGothic" pitchFamily="34" charset="-128"/>
              </a:rPr>
              <a:t>10</a:t>
            </a:r>
            <a:r>
              <a:rPr lang="en-US" altLang="en-US" baseline="30000">
                <a:latin typeface="Calibri" pitchFamily="34" charset="0"/>
                <a:ea typeface="MS PGothic" pitchFamily="34" charset="-128"/>
              </a:rPr>
              <a:t>6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283200" y="5422900"/>
            <a:ext cx="60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>
                <a:latin typeface="Calibri" pitchFamily="34" charset="0"/>
                <a:ea typeface="MS PGothic" pitchFamily="34" charset="-128"/>
              </a:rPr>
              <a:t>10</a:t>
            </a:r>
            <a:r>
              <a:rPr lang="en-US" altLang="en-US" baseline="30000">
                <a:latin typeface="Calibri" pitchFamily="34" charset="0"/>
                <a:ea typeface="MS PGothic" pitchFamily="34" charset="-128"/>
              </a:rPr>
              <a:t>8</a:t>
            </a:r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6997700" y="5410200"/>
            <a:ext cx="703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dirty="0">
                <a:latin typeface="Calibri" pitchFamily="34" charset="0"/>
                <a:ea typeface="MS PGothic" pitchFamily="34" charset="-128"/>
              </a:rPr>
              <a:t>10</a:t>
            </a:r>
            <a:r>
              <a:rPr lang="en-US" altLang="en-US" baseline="30000" dirty="0">
                <a:latin typeface="Calibri" pitchFamily="34" charset="0"/>
                <a:ea typeface="MS PGothic" pitchFamily="34" charset="-128"/>
              </a:rPr>
              <a:t>12</a:t>
            </a:r>
          </a:p>
        </p:txBody>
      </p:sp>
      <p:sp>
        <p:nvSpPr>
          <p:cNvPr id="19" name="Rectangle 28"/>
          <p:cNvSpPr/>
          <p:nvPr/>
        </p:nvSpPr>
        <p:spPr bwMode="auto">
          <a:xfrm>
            <a:off x="2578100" y="54483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0" name="Rectangle 29"/>
          <p:cNvSpPr/>
          <p:nvPr/>
        </p:nvSpPr>
        <p:spPr bwMode="auto">
          <a:xfrm>
            <a:off x="2362200" y="57023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1" name="Rectangle 30"/>
          <p:cNvSpPr/>
          <p:nvPr/>
        </p:nvSpPr>
        <p:spPr bwMode="auto">
          <a:xfrm>
            <a:off x="2133600" y="5981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2603500" y="5397500"/>
            <a:ext cx="901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600">
                <a:latin typeface="Calibri" pitchFamily="34" charset="0"/>
                <a:ea typeface="MS PGothic" pitchFamily="34" charset="-128"/>
              </a:rPr>
              <a:t>constant</a:t>
            </a:r>
            <a:endParaRPr lang="en-US" altLang="en-US" sz="180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3" name="TextBox 33"/>
          <p:cNvSpPr txBox="1">
            <a:spLocks noChangeArrowheads="1"/>
          </p:cNvSpPr>
          <p:nvPr/>
        </p:nvSpPr>
        <p:spPr bwMode="auto">
          <a:xfrm>
            <a:off x="2184400" y="5956300"/>
            <a:ext cx="474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>
                <a:latin typeface="Calibri" pitchFamily="34" charset="0"/>
                <a:ea typeface="MS PGothic" pitchFamily="34" charset="-128"/>
              </a:rPr>
              <a:t>~ n</a:t>
            </a:r>
          </a:p>
        </p:txBody>
      </p:sp>
      <p:sp>
        <p:nvSpPr>
          <p:cNvPr id="24" name="TextBox 34"/>
          <p:cNvSpPr txBox="1">
            <a:spLocks noChangeArrowheads="1"/>
          </p:cNvSpPr>
          <p:nvPr/>
        </p:nvSpPr>
        <p:spPr bwMode="auto">
          <a:xfrm>
            <a:off x="2425700" y="5664200"/>
            <a:ext cx="642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>
                <a:latin typeface="Calibri" pitchFamily="34" charset="0"/>
                <a:ea typeface="MS PGothic" pitchFamily="34" charset="-128"/>
              </a:rPr>
              <a:t>log n</a:t>
            </a:r>
          </a:p>
        </p:txBody>
      </p:sp>
      <p:sp>
        <p:nvSpPr>
          <p:cNvPr id="25" name="Rectangle 35"/>
          <p:cNvSpPr/>
          <p:nvPr/>
        </p:nvSpPr>
        <p:spPr bwMode="auto">
          <a:xfrm>
            <a:off x="2768600" y="45847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6" name="Rectangle 36"/>
          <p:cNvSpPr/>
          <p:nvPr/>
        </p:nvSpPr>
        <p:spPr bwMode="auto">
          <a:xfrm>
            <a:off x="2755900" y="20066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7" name="Rectangle 37"/>
          <p:cNvSpPr/>
          <p:nvPr/>
        </p:nvSpPr>
        <p:spPr bwMode="auto">
          <a:xfrm>
            <a:off x="2768600" y="3276600"/>
            <a:ext cx="46038" cy="10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8" name="Down Arrow 38"/>
          <p:cNvSpPr/>
          <p:nvPr/>
        </p:nvSpPr>
        <p:spPr bwMode="auto">
          <a:xfrm>
            <a:off x="3009900" y="1943100"/>
            <a:ext cx="444500" cy="990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29" name="Down Arrow 39"/>
          <p:cNvSpPr/>
          <p:nvPr/>
        </p:nvSpPr>
        <p:spPr bwMode="auto">
          <a:xfrm rot="5400000">
            <a:off x="8302625" y="4314825"/>
            <a:ext cx="444500" cy="8699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30" name="Down Arrow 40"/>
          <p:cNvSpPr/>
          <p:nvPr/>
        </p:nvSpPr>
        <p:spPr bwMode="auto">
          <a:xfrm rot="13425070">
            <a:off x="1414463" y="4672013"/>
            <a:ext cx="444500" cy="153511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413125" y="1485900"/>
            <a:ext cx="981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 b="1">
                <a:solidFill>
                  <a:srgbClr val="00B050"/>
                </a:solidFill>
                <a:latin typeface="Calibri" pitchFamily="34" charset="0"/>
                <a:ea typeface="MS PGothic" pitchFamily="34" charset="-128"/>
              </a:rPr>
              <a:t>Improve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 b="1">
                <a:solidFill>
                  <a:srgbClr val="00B050"/>
                </a:solidFill>
                <a:latin typeface="Calibri" pitchFamily="34" charset="0"/>
                <a:ea typeface="MS PGothic" pitchFamily="34" charset="-128"/>
              </a:rPr>
              <a:t>locality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32240" y="3923764"/>
            <a:ext cx="2401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 b="1" dirty="0" smtClean="0">
                <a:solidFill>
                  <a:srgbClr val="00B050"/>
                </a:solidFill>
                <a:latin typeface="Calibri" pitchFamily="34" charset="0"/>
                <a:ea typeface="MS PGothic" pitchFamily="34" charset="-128"/>
              </a:rPr>
              <a:t>Storage/the volume of Data access</a:t>
            </a:r>
            <a:endParaRPr lang="en-US" altLang="en-US" sz="1800" b="1" dirty="0">
              <a:solidFill>
                <a:srgbClr val="00B05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7500" y="4902200"/>
            <a:ext cx="1027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 b="1">
                <a:solidFill>
                  <a:srgbClr val="00B050"/>
                </a:solidFill>
                <a:latin typeface="Calibri" pitchFamily="34" charset="0"/>
                <a:ea typeface="MS PGothic" pitchFamily="34" charset="-128"/>
              </a:rPr>
              <a:t>Faster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800" b="1">
                <a:solidFill>
                  <a:srgbClr val="00B050"/>
                </a:solidFill>
                <a:latin typeface="Calibri" pitchFamily="34" charset="0"/>
                <a:ea typeface="MS PGothic" pitchFamily="34" charset="-128"/>
              </a:rPr>
              <a:t>methods</a:t>
            </a:r>
          </a:p>
        </p:txBody>
      </p:sp>
      <p:sp>
        <p:nvSpPr>
          <p:cNvPr id="35" name="TextBox 48"/>
          <p:cNvSpPr txBox="1">
            <a:spLocks noChangeArrowheads="1"/>
          </p:cNvSpPr>
          <p:nvPr/>
        </p:nvSpPr>
        <p:spPr bwMode="auto">
          <a:xfrm>
            <a:off x="8223250" y="5384800"/>
            <a:ext cx="89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>
                <a:latin typeface="Calibri" pitchFamily="34" charset="0"/>
                <a:ea typeface="MS PGothic" pitchFamily="34" charset="-128"/>
              </a:rPr>
              <a:t>Peta+</a:t>
            </a:r>
            <a:endParaRPr lang="en-US" altLang="en-US" baseline="3000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6" name="TextBox 51"/>
          <p:cNvSpPr txBox="1">
            <a:spLocks noChangeArrowheads="1"/>
          </p:cNvSpPr>
          <p:nvPr/>
        </p:nvSpPr>
        <p:spPr bwMode="auto">
          <a:xfrm>
            <a:off x="1243013" y="2967038"/>
            <a:ext cx="1135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>
                <a:solidFill>
                  <a:srgbClr val="0000CC"/>
                </a:solidFill>
                <a:latin typeface="Calibri" pitchFamily="34" charset="0"/>
                <a:ea typeface="MS PGothic" pitchFamily="34" charset="-128"/>
              </a:rPr>
              <a:t>Locality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4940671" y="5805264"/>
            <a:ext cx="1659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dirty="0" smtClean="0">
                <a:solidFill>
                  <a:srgbClr val="0000CC"/>
                </a:solidFill>
                <a:latin typeface="Calibri" pitchFamily="34" charset="0"/>
                <a:ea typeface="MS PGothic" pitchFamily="34" charset="-128"/>
              </a:rPr>
              <a:t>Storage size</a:t>
            </a:r>
            <a:endParaRPr lang="en-US" altLang="en-US" dirty="0">
              <a:solidFill>
                <a:srgbClr val="0000CC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6084168" y="5445224"/>
            <a:ext cx="704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10</a:t>
            </a:r>
            <a:r>
              <a:rPr lang="en-US" altLang="en-US" baseline="30000" dirty="0" smtClean="0">
                <a:latin typeface="Calibri" pitchFamily="34" charset="0"/>
                <a:ea typeface="MS PGothic" pitchFamily="34" charset="-128"/>
              </a:rPr>
              <a:t>10</a:t>
            </a:r>
            <a:endParaRPr lang="en-US" altLang="en-US" baseline="30000" dirty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9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Vertex </a:t>
            </a:r>
            <a:r>
              <a:rPr lang="en-US" b="1" dirty="0" smtClean="0"/>
              <a:t>centric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Scatter updates along outgoing edges</a:t>
            </a:r>
          </a:p>
          <a:p>
            <a:pPr>
              <a:defRPr/>
            </a:pPr>
            <a:r>
              <a:rPr lang="en-US" sz="3600" dirty="0" smtClean="0"/>
              <a:t>Gather updates from incoming edges</a:t>
            </a:r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endParaRPr lang="en-US" sz="3200" dirty="0" smtClean="0"/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endParaRPr lang="en-US" sz="3200" dirty="0"/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endParaRPr lang="en-US" sz="3200" dirty="0" smtClean="0"/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endParaRPr lang="en-US" sz="3200" dirty="0" smtClean="0"/>
          </a:p>
        </p:txBody>
      </p:sp>
      <p:sp>
        <p:nvSpPr>
          <p:cNvPr id="5734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5C60C276-9180-439A-9CAC-3E17C73661C2}" type="slidenum">
              <a:rPr lang="en-US" altLang="en-US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6</a:t>
            </a:fld>
            <a:endParaRPr lang="en-US" altLang="en-US" sz="14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3338923" y="3284984"/>
            <a:ext cx="2889261" cy="3000375"/>
            <a:chOff x="4055108" y="3114514"/>
            <a:chExt cx="2888511" cy="3001159"/>
          </a:xfrm>
        </p:grpSpPr>
        <p:sp>
          <p:nvSpPr>
            <p:cNvPr id="64" name="Oval 6"/>
            <p:cNvSpPr/>
            <p:nvPr/>
          </p:nvSpPr>
          <p:spPr bwMode="auto">
            <a:xfrm>
              <a:off x="4408841" y="4430895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6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65" name="Oval 7"/>
            <p:cNvSpPr/>
            <p:nvPr/>
          </p:nvSpPr>
          <p:spPr bwMode="auto">
            <a:xfrm>
              <a:off x="5803730" y="4430895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7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66" name="Oval 28"/>
            <p:cNvSpPr/>
            <p:nvPr/>
          </p:nvSpPr>
          <p:spPr bwMode="auto">
            <a:xfrm>
              <a:off x="6575222" y="5737823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11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67" name="Oval 29"/>
            <p:cNvSpPr/>
            <p:nvPr/>
          </p:nvSpPr>
          <p:spPr bwMode="auto">
            <a:xfrm>
              <a:off x="5130967" y="5747276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10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68" name="Oval 24"/>
            <p:cNvSpPr/>
            <p:nvPr/>
          </p:nvSpPr>
          <p:spPr bwMode="auto">
            <a:xfrm>
              <a:off x="6575222" y="3114514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4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69" name="Oval 25"/>
            <p:cNvSpPr/>
            <p:nvPr/>
          </p:nvSpPr>
          <p:spPr bwMode="auto">
            <a:xfrm>
              <a:off x="5130967" y="3123967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cxnSp>
          <p:nvCxnSpPr>
            <p:cNvPr id="70" name="Straight Arrow Connector 11"/>
            <p:cNvCxnSpPr/>
            <p:nvPr/>
          </p:nvCxnSpPr>
          <p:spPr bwMode="auto">
            <a:xfrm>
              <a:off x="4055119" y="3298712"/>
              <a:ext cx="1076046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12"/>
            <p:cNvCxnSpPr/>
            <p:nvPr/>
          </p:nvCxnSpPr>
          <p:spPr bwMode="auto">
            <a:xfrm flipV="1">
              <a:off x="5499369" y="3298712"/>
              <a:ext cx="1076046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/>
            <p:nvPr/>
          </p:nvCxnSpPr>
          <p:spPr bwMode="auto">
            <a:xfrm rot="16200000" flipV="1">
              <a:off x="5128512" y="3755345"/>
              <a:ext cx="1046435" cy="412643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15"/>
            <p:cNvCxnSpPr>
              <a:stCxn id="64" idx="7"/>
            </p:cNvCxnSpPr>
            <p:nvPr/>
          </p:nvCxnSpPr>
          <p:spPr bwMode="auto">
            <a:xfrm rot="5400000" flipH="1" flipV="1">
              <a:off x="4430987" y="3730745"/>
              <a:ext cx="1046435" cy="46184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18"/>
            <p:cNvCxnSpPr/>
            <p:nvPr/>
          </p:nvCxnSpPr>
          <p:spPr bwMode="auto">
            <a:xfrm>
              <a:off x="4055119" y="5921947"/>
              <a:ext cx="1076046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19"/>
            <p:cNvCxnSpPr/>
            <p:nvPr/>
          </p:nvCxnSpPr>
          <p:spPr bwMode="auto">
            <a:xfrm flipV="1">
              <a:off x="5499369" y="5921947"/>
              <a:ext cx="1076046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21"/>
            <p:cNvCxnSpPr/>
            <p:nvPr/>
          </p:nvCxnSpPr>
          <p:spPr bwMode="auto">
            <a:xfrm rot="5400000" flipH="1" flipV="1">
              <a:off x="5123748" y="5066963"/>
              <a:ext cx="1055964" cy="412643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22"/>
            <p:cNvCxnSpPr>
              <a:endCxn id="64" idx="5"/>
            </p:cNvCxnSpPr>
            <p:nvPr/>
          </p:nvCxnSpPr>
          <p:spPr bwMode="auto">
            <a:xfrm rot="16200000" flipV="1">
              <a:off x="4426223" y="5042363"/>
              <a:ext cx="1055964" cy="46184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34"/>
          <p:cNvCxnSpPr/>
          <p:nvPr/>
        </p:nvCxnSpPr>
        <p:spPr bwMode="auto">
          <a:xfrm rot="16200000" flipV="1">
            <a:off x="2988097" y="3896171"/>
            <a:ext cx="1055687" cy="4619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35"/>
          <p:cNvCxnSpPr/>
          <p:nvPr/>
        </p:nvCxnSpPr>
        <p:spPr bwMode="auto">
          <a:xfrm rot="5400000" flipH="1" flipV="1">
            <a:off x="2992859" y="5216971"/>
            <a:ext cx="1046163" cy="4619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32"/>
          <p:cNvGrpSpPr>
            <a:grpSpLocks/>
          </p:cNvGrpSpPr>
          <p:nvPr/>
        </p:nvGrpSpPr>
        <p:grpSpPr bwMode="auto">
          <a:xfrm>
            <a:off x="1527597" y="3284984"/>
            <a:ext cx="2219682" cy="3000375"/>
            <a:chOff x="2242456" y="3114514"/>
            <a:chExt cx="2220335" cy="3001159"/>
          </a:xfrm>
        </p:grpSpPr>
        <p:sp>
          <p:nvSpPr>
            <p:cNvPr id="82" name="Oval 4"/>
            <p:cNvSpPr/>
            <p:nvPr/>
          </p:nvSpPr>
          <p:spPr bwMode="auto">
            <a:xfrm>
              <a:off x="3013950" y="4430895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5</a:t>
              </a:r>
            </a:p>
          </p:txBody>
        </p:sp>
        <p:sp>
          <p:nvSpPr>
            <p:cNvPr id="83" name="Oval 30"/>
            <p:cNvSpPr/>
            <p:nvPr/>
          </p:nvSpPr>
          <p:spPr bwMode="auto">
            <a:xfrm>
              <a:off x="3686711" y="5737823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84" name="Oval 31"/>
            <p:cNvSpPr/>
            <p:nvPr/>
          </p:nvSpPr>
          <p:spPr bwMode="auto">
            <a:xfrm>
              <a:off x="2242456" y="5747276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8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85" name="Oval 26"/>
            <p:cNvSpPr/>
            <p:nvPr/>
          </p:nvSpPr>
          <p:spPr bwMode="auto">
            <a:xfrm>
              <a:off x="3686711" y="3114514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sp>
          <p:nvSpPr>
            <p:cNvPr id="86" name="Oval 27"/>
            <p:cNvSpPr/>
            <p:nvPr/>
          </p:nvSpPr>
          <p:spPr bwMode="auto">
            <a:xfrm>
              <a:off x="2242456" y="3123967"/>
              <a:ext cx="368397" cy="368397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ahoma" pitchFamily="34" charset="0"/>
                  <a:ea typeface="ＭＳ Ｐゴシック" pitchFamily="-111" charset="-128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ahoma" pitchFamily="34" charset="0"/>
                <a:ea typeface="ＭＳ Ｐゴシック" pitchFamily="-111" charset="-128"/>
              </a:endParaRPr>
            </a:p>
          </p:txBody>
        </p:sp>
        <p:cxnSp>
          <p:nvCxnSpPr>
            <p:cNvPr id="87" name="Straight Arrow Connector 10"/>
            <p:cNvCxnSpPr/>
            <p:nvPr/>
          </p:nvCxnSpPr>
          <p:spPr bwMode="auto">
            <a:xfrm flipV="1">
              <a:off x="2610864" y="3308240"/>
              <a:ext cx="1075053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13"/>
            <p:cNvCxnSpPr/>
            <p:nvPr/>
          </p:nvCxnSpPr>
          <p:spPr bwMode="auto">
            <a:xfrm rot="5400000" flipH="1" flipV="1">
              <a:off x="3006285" y="3751262"/>
              <a:ext cx="1055963" cy="411283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16"/>
            <p:cNvCxnSpPr/>
            <p:nvPr/>
          </p:nvCxnSpPr>
          <p:spPr bwMode="auto">
            <a:xfrm rot="16200000" flipV="1">
              <a:off x="3703403" y="3725853"/>
              <a:ext cx="1055963" cy="46209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17"/>
            <p:cNvCxnSpPr/>
            <p:nvPr/>
          </p:nvCxnSpPr>
          <p:spPr bwMode="auto">
            <a:xfrm flipV="1">
              <a:off x="2610864" y="5921947"/>
              <a:ext cx="1075053" cy="9527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20"/>
            <p:cNvCxnSpPr/>
            <p:nvPr/>
          </p:nvCxnSpPr>
          <p:spPr bwMode="auto">
            <a:xfrm rot="16200000" flipV="1">
              <a:off x="3011048" y="5062879"/>
              <a:ext cx="1046436" cy="411283"/>
            </a:xfrm>
            <a:prstGeom prst="straightConnector1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23"/>
            <p:cNvCxnSpPr/>
            <p:nvPr/>
          </p:nvCxnSpPr>
          <p:spPr bwMode="auto">
            <a:xfrm rot="5400000" flipH="1" flipV="1">
              <a:off x="3708166" y="5037471"/>
              <a:ext cx="1046436" cy="462099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36"/>
          <p:cNvCxnSpPr/>
          <p:nvPr/>
        </p:nvCxnSpPr>
        <p:spPr bwMode="auto">
          <a:xfrm>
            <a:off x="3338934" y="3464371"/>
            <a:ext cx="1076325" cy="9525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7"/>
          <p:cNvCxnSpPr/>
          <p:nvPr/>
        </p:nvCxnSpPr>
        <p:spPr bwMode="auto">
          <a:xfrm>
            <a:off x="3338934" y="6086921"/>
            <a:ext cx="1076325" cy="9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Vertex-centric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800" dirty="0" smtClean="0"/>
              <a:t>Iterates over vertices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A11DFDD0-62E5-4D33-8165-3224B54360FE}" type="slidenum">
              <a:rPr lang="en-US" altLang="en-US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7</a:t>
            </a:fld>
            <a:endParaRPr lang="en-US" altLang="en-US" sz="140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0038" y="2355850"/>
            <a:ext cx="5573712" cy="3017366"/>
          </a:xfrm>
          <a:prstGeom prst="rect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971800" y="2427288"/>
            <a:ext cx="54419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3200" dirty="0" err="1" smtClean="0">
                <a:latin typeface="Arial" pitchFamily="34" charset="0"/>
              </a:rPr>
              <a:t>parfor</a:t>
            </a:r>
            <a:r>
              <a:rPr lang="en-US" altLang="en-US" sz="3200" dirty="0" smtClean="0">
                <a:latin typeface="Arial" pitchFamily="34" charset="0"/>
              </a:rPr>
              <a:t> </a:t>
            </a:r>
            <a:r>
              <a:rPr lang="en-US" altLang="en-US" sz="3200" dirty="0">
                <a:latin typeface="Arial" pitchFamily="34" charset="0"/>
              </a:rPr>
              <a:t>each vertex </a:t>
            </a:r>
            <a:r>
              <a:rPr lang="en-US" altLang="en-US" sz="3200" i="1" dirty="0" smtClean="0">
                <a:latin typeface="Arial" pitchFamily="34" charset="0"/>
              </a:rPr>
              <a:t>v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3200" dirty="0">
                <a:latin typeface="Arial" pitchFamily="34" charset="0"/>
              </a:rPr>
              <a:t> </a:t>
            </a:r>
            <a:r>
              <a:rPr lang="en-US" altLang="en-US" sz="3200" dirty="0" smtClean="0">
                <a:latin typeface="Arial" pitchFamily="34" charset="0"/>
              </a:rPr>
              <a:t>  </a:t>
            </a:r>
            <a:r>
              <a:rPr lang="en-US" altLang="en-US" sz="3200" dirty="0">
                <a:latin typeface="Arial" pitchFamily="34" charset="0"/>
              </a:rPr>
              <a:t>for each edge </a:t>
            </a:r>
            <a:r>
              <a:rPr lang="en-US" altLang="en-US" sz="3200" i="1" dirty="0">
                <a:latin typeface="Arial" pitchFamily="34" charset="0"/>
              </a:rPr>
              <a:t>e</a:t>
            </a:r>
            <a:r>
              <a:rPr lang="en-US" altLang="en-US" sz="3200" dirty="0">
                <a:latin typeface="Arial" pitchFamily="34" charset="0"/>
              </a:rPr>
              <a:t> </a:t>
            </a:r>
            <a:r>
              <a:rPr lang="en-US" altLang="en-US" sz="3200" dirty="0" smtClean="0">
                <a:latin typeface="Arial" pitchFamily="34" charset="0"/>
              </a:rPr>
              <a:t>to </a:t>
            </a:r>
            <a:r>
              <a:rPr lang="en-US" altLang="en-US" sz="3200" i="1" dirty="0">
                <a:latin typeface="Arial" pitchFamily="34" charset="0"/>
              </a:rPr>
              <a:t>v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3200" dirty="0">
                <a:latin typeface="Arial" pitchFamily="34" charset="0"/>
              </a:rPr>
              <a:t>        </a:t>
            </a:r>
            <a:r>
              <a:rPr lang="en-US" altLang="en-US" sz="3200" dirty="0" smtClean="0">
                <a:latin typeface="Arial" pitchFamily="34" charset="0"/>
              </a:rPr>
              <a:t>gather </a:t>
            </a:r>
            <a:r>
              <a:rPr lang="en-US" altLang="en-US" sz="3200" dirty="0">
                <a:latin typeface="Arial" pitchFamily="34" charset="0"/>
              </a:rPr>
              <a:t>update </a:t>
            </a:r>
            <a:r>
              <a:rPr lang="en-US" altLang="en-US" sz="3200" dirty="0" smtClean="0">
                <a:latin typeface="Arial" pitchFamily="34" charset="0"/>
              </a:rPr>
              <a:t>from </a:t>
            </a:r>
            <a:r>
              <a:rPr lang="en-US" altLang="en-US" sz="3200" i="1" dirty="0" smtClean="0">
                <a:latin typeface="Arial" pitchFamily="34" charset="0"/>
              </a:rPr>
              <a:t>e</a:t>
            </a:r>
            <a:endParaRPr lang="en-US" altLang="en-US" sz="3200" i="1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3200" dirty="0">
                <a:latin typeface="Arial" pitchFamily="34" charset="0"/>
              </a:rPr>
              <a:t>   if </a:t>
            </a:r>
            <a:r>
              <a:rPr lang="en-US" altLang="en-US" sz="3200" i="1" dirty="0">
                <a:latin typeface="Arial" pitchFamily="34" charset="0"/>
              </a:rPr>
              <a:t>v</a:t>
            </a:r>
            <a:r>
              <a:rPr lang="en-US" altLang="en-US" sz="3200" dirty="0">
                <a:latin typeface="Arial" pitchFamily="34" charset="0"/>
              </a:rPr>
              <a:t> has update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3200" dirty="0">
                <a:latin typeface="Arial" pitchFamily="34" charset="0"/>
              </a:rPr>
              <a:t>     for each edge </a:t>
            </a:r>
            <a:r>
              <a:rPr lang="en-US" altLang="en-US" sz="3200" i="1" dirty="0">
                <a:latin typeface="Arial" pitchFamily="34" charset="0"/>
              </a:rPr>
              <a:t>e</a:t>
            </a:r>
            <a:r>
              <a:rPr lang="en-US" altLang="en-US" sz="3200" dirty="0">
                <a:latin typeface="Arial" pitchFamily="34" charset="0"/>
              </a:rPr>
              <a:t> from </a:t>
            </a:r>
            <a:r>
              <a:rPr lang="en-US" altLang="en-US" sz="3200" i="1" dirty="0">
                <a:latin typeface="Arial" pitchFamily="34" charset="0"/>
              </a:rPr>
              <a:t>v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3200" dirty="0">
                <a:latin typeface="Arial" pitchFamily="34" charset="0"/>
              </a:rPr>
              <a:t>        scatter update along </a:t>
            </a:r>
            <a:r>
              <a:rPr lang="en-US" altLang="en-US" sz="3200" i="1" dirty="0">
                <a:latin typeface="Arial" pitchFamily="34" charset="0"/>
              </a:rPr>
              <a:t>e</a:t>
            </a:r>
          </a:p>
        </p:txBody>
      </p:sp>
      <p:sp>
        <p:nvSpPr>
          <p:cNvPr id="7" name="Content Placeholder 55"/>
          <p:cNvSpPr txBox="1">
            <a:spLocks/>
          </p:cNvSpPr>
          <p:nvPr/>
        </p:nvSpPr>
        <p:spPr>
          <a:xfrm>
            <a:off x="695325" y="5624537"/>
            <a:ext cx="7886700" cy="612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03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Edge </a:t>
            </a:r>
            <a:r>
              <a:rPr lang="en-US" b="1" dirty="0" smtClean="0"/>
              <a:t>centric model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Parallel processing edges</a:t>
            </a:r>
          </a:p>
          <a:p>
            <a:pPr lvl="1">
              <a:defRPr/>
            </a:pPr>
            <a:r>
              <a:rPr lang="en-US" sz="3200" dirty="0" smtClean="0"/>
              <a:t>Scatter </a:t>
            </a:r>
            <a:r>
              <a:rPr lang="en-US" sz="3200" dirty="0"/>
              <a:t>updates along outgoing edges</a:t>
            </a:r>
          </a:p>
          <a:p>
            <a:pPr lvl="1">
              <a:defRPr/>
            </a:pPr>
            <a:r>
              <a:rPr lang="en-US" sz="3200" dirty="0"/>
              <a:t>Gather updates from incoming </a:t>
            </a:r>
            <a:r>
              <a:rPr lang="en-US" sz="3200" dirty="0" smtClean="0"/>
              <a:t>edges</a:t>
            </a:r>
          </a:p>
          <a:p>
            <a:pPr>
              <a:defRPr/>
            </a:pPr>
            <a:r>
              <a:rPr lang="en-US" sz="3600" dirty="0" smtClean="0"/>
              <a:t>Iterates </a:t>
            </a:r>
            <a:r>
              <a:rPr lang="en-US" sz="3600" dirty="0"/>
              <a:t>over edges</a:t>
            </a:r>
          </a:p>
          <a:p>
            <a:pPr>
              <a:defRPr/>
            </a:pPr>
            <a:endParaRPr lang="en-US" sz="3600" dirty="0"/>
          </a:p>
          <a:p>
            <a:endParaRPr lang="en-US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6FBCD45A-A3AE-4E59-A593-0A234F8374F7}" type="slidenum">
              <a:rPr lang="en-US" altLang="en-US" sz="1400" smtClean="0">
                <a:solidFill>
                  <a:srgbClr val="FFFFFF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8</a:t>
            </a:fld>
            <a:endParaRPr lang="en-US" altLang="en-US" sz="14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3" name="组合 6"/>
          <p:cNvGrpSpPr>
            <a:grpSpLocks/>
          </p:cNvGrpSpPr>
          <p:nvPr/>
        </p:nvGrpSpPr>
        <p:grpSpPr bwMode="auto">
          <a:xfrm>
            <a:off x="5120481" y="4727723"/>
            <a:ext cx="1755775" cy="1725613"/>
            <a:chOff x="1159461" y="3573016"/>
            <a:chExt cx="1756355" cy="1724372"/>
          </a:xfrm>
        </p:grpSpPr>
        <p:cxnSp>
          <p:nvCxnSpPr>
            <p:cNvPr id="14" name="Straight Arrow Connector 24"/>
            <p:cNvCxnSpPr/>
            <p:nvPr/>
          </p:nvCxnSpPr>
          <p:spPr>
            <a:xfrm flipV="1">
              <a:off x="1540587" y="3731652"/>
              <a:ext cx="1043332" cy="20623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8"/>
            <p:cNvSpPr/>
            <p:nvPr/>
          </p:nvSpPr>
          <p:spPr>
            <a:xfrm>
              <a:off x="2558510" y="3573016"/>
              <a:ext cx="357306" cy="353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sp>
          <p:nvSpPr>
            <p:cNvPr id="16" name="Oval 18"/>
            <p:cNvSpPr/>
            <p:nvPr/>
          </p:nvSpPr>
          <p:spPr>
            <a:xfrm>
              <a:off x="1175341" y="3574603"/>
              <a:ext cx="358894" cy="35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cxnSp>
          <p:nvCxnSpPr>
            <p:cNvPr id="17" name="Straight Arrow Connector 24"/>
            <p:cNvCxnSpPr/>
            <p:nvPr/>
          </p:nvCxnSpPr>
          <p:spPr>
            <a:xfrm flipV="1">
              <a:off x="1524707" y="4383646"/>
              <a:ext cx="1043332" cy="20622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8"/>
            <p:cNvSpPr/>
            <p:nvPr/>
          </p:nvSpPr>
          <p:spPr>
            <a:xfrm>
              <a:off x="2541042" y="4225010"/>
              <a:ext cx="358894" cy="353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159461" y="4226596"/>
              <a:ext cx="357305" cy="353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cxnSp>
          <p:nvCxnSpPr>
            <p:cNvPr id="20" name="Straight Arrow Connector 24"/>
            <p:cNvCxnSpPr/>
            <p:nvPr/>
          </p:nvCxnSpPr>
          <p:spPr>
            <a:xfrm flipV="1">
              <a:off x="1537411" y="5099093"/>
              <a:ext cx="1041744" cy="20623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8"/>
            <p:cNvSpPr/>
            <p:nvPr/>
          </p:nvSpPr>
          <p:spPr>
            <a:xfrm>
              <a:off x="2553746" y="4940457"/>
              <a:ext cx="357305" cy="35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  <p:sp>
          <p:nvSpPr>
            <p:cNvPr id="22" name="Oval 18"/>
            <p:cNvSpPr/>
            <p:nvPr/>
          </p:nvSpPr>
          <p:spPr>
            <a:xfrm>
              <a:off x="1170577" y="4943630"/>
              <a:ext cx="358894" cy="3537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3200" dirty="0" smtClean="0">
                <a:solidFill>
                  <a:srgbClr val="FFFFFF"/>
                </a:solidFill>
                <a:latin typeface="Century Schoolbook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8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Gathering Updates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1791ECF-7448-450B-9652-46C6C8012A1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0093" y="2688692"/>
            <a:ext cx="524436" cy="1326777"/>
          </a:xfrm>
          <a:prstGeom prst="rect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5891" y="2813623"/>
            <a:ext cx="1156716" cy="1156733"/>
          </a:xfrm>
          <a:prstGeom prst="rect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11792" y="3235248"/>
            <a:ext cx="52779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750" y="2222522"/>
            <a:ext cx="1149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Edges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8585" y="2111997"/>
            <a:ext cx="151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Vertices</a:t>
            </a:r>
            <a:endParaRPr lang="en-US" sz="32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2879890" y="3091813"/>
            <a:ext cx="347153" cy="430306"/>
          </a:xfrm>
          <a:prstGeom prst="ellips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X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508142" y="2906028"/>
            <a:ext cx="397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/>
              <a:t>X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313240" y="2906027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/>
              <a:t>Y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6730252" y="3907893"/>
            <a:ext cx="524436" cy="1326777"/>
          </a:xfrm>
          <a:prstGeom prst="rect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57950" y="3254847"/>
            <a:ext cx="151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Vertices</a:t>
            </a:r>
            <a:endParaRPr lang="en-US" sz="32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6818893" y="4356127"/>
            <a:ext cx="347153" cy="430306"/>
          </a:xfrm>
          <a:prstGeom prst="ellips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Y</a:t>
            </a:r>
            <a:endParaRPr lang="en-US" sz="3200" dirty="0"/>
          </a:p>
        </p:txBody>
      </p:sp>
      <p:sp>
        <p:nvSpPr>
          <p:cNvPr id="31" name="Right Arrow 30"/>
          <p:cNvSpPr/>
          <p:nvPr/>
        </p:nvSpPr>
        <p:spPr>
          <a:xfrm rot="1130120">
            <a:off x="3509396" y="3570569"/>
            <a:ext cx="3180116" cy="1012723"/>
          </a:xfrm>
          <a:prstGeom prst="rightArrow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24082" y="4606452"/>
            <a:ext cx="1493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Shuffler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1560" y="5347074"/>
            <a:ext cx="77242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Scatter - Shuffle </a:t>
            </a:r>
            <a:r>
              <a:rPr lang="en-US" sz="2800" dirty="0" smtClean="0"/>
              <a:t>– Gather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Reduce random </a:t>
            </a:r>
            <a:r>
              <a:rPr lang="en-US" sz="2400" dirty="0" smtClean="0"/>
              <a:t>access for large number of partitions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9009" y="1565128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 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02714" y="2665277"/>
            <a:ext cx="2343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 100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9516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18735</TotalTime>
  <Words>1211</Words>
  <Application>Microsoft Office PowerPoint</Application>
  <PresentationFormat>全屏显示(4:3)</PresentationFormat>
  <Paragraphs>428</Paragraphs>
  <Slides>35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透明</vt:lpstr>
      <vt:lpstr>Fast Iterative Graph Computation: A Path Centric Approach</vt:lpstr>
      <vt:lpstr>Content</vt:lpstr>
      <vt:lpstr>Graphs are everywhere</vt:lpstr>
      <vt:lpstr>Challenges to process large graph</vt:lpstr>
      <vt:lpstr>Fast graph processing systems</vt:lpstr>
      <vt:lpstr>Vertex centric model</vt:lpstr>
      <vt:lpstr>Vertex-centric model</vt:lpstr>
      <vt:lpstr>Edge centric model</vt:lpstr>
      <vt:lpstr>Gathering Updates</vt:lpstr>
      <vt:lpstr>The problems of current computation models</vt:lpstr>
      <vt:lpstr>The problems of current computation models</vt:lpstr>
      <vt:lpstr>The Problems of current computation models</vt:lpstr>
      <vt:lpstr>Our idea: Path-centric model</vt:lpstr>
      <vt:lpstr>Preliminary</vt:lpstr>
      <vt:lpstr>Example</vt:lpstr>
      <vt:lpstr>Current Partitioning Approaches</vt:lpstr>
      <vt:lpstr>Tree Partitions</vt:lpstr>
      <vt:lpstr>PowerPoint 演示文稿</vt:lpstr>
      <vt:lpstr>Storage – chunk storage structure</vt:lpstr>
      <vt:lpstr>Storage</vt:lpstr>
      <vt:lpstr>Partitioning the Graph</vt:lpstr>
      <vt:lpstr>Computing model</vt:lpstr>
      <vt:lpstr>Putting all together</vt:lpstr>
      <vt:lpstr>PageRank</vt:lpstr>
      <vt:lpstr>Path-Centric Model</vt:lpstr>
      <vt:lpstr>Path-Centric Model</vt:lpstr>
      <vt:lpstr>Experimental results – disk</vt:lpstr>
      <vt:lpstr>Experimental results – memory used</vt:lpstr>
      <vt:lpstr>Experiments – SpMV, CC, BFS</vt:lpstr>
      <vt:lpstr>Experiments - PageRank</vt:lpstr>
      <vt:lpstr>Experimental results – cache miss </vt:lpstr>
      <vt:lpstr>Conclusion</vt:lpstr>
      <vt:lpstr>Please visit http://grid.hust.edu.cn/triplebit for further information</vt:lpstr>
      <vt:lpstr>Reverse edge traversal tree</vt:lpstr>
      <vt:lpstr>Experiments - Loading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TripleBit—A Fast Storage For Large Scale RDF Data</dc:title>
  <dc:creator>liupu</dc:creator>
  <cp:lastModifiedBy>Yuan</cp:lastModifiedBy>
  <cp:revision>344</cp:revision>
  <dcterms:created xsi:type="dcterms:W3CDTF">2011-02-26T03:02:39Z</dcterms:created>
  <dcterms:modified xsi:type="dcterms:W3CDTF">2014-11-19T16:20:06Z</dcterms:modified>
</cp:coreProperties>
</file>