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263" r:id="rId3"/>
    <p:sldId id="260" r:id="rId4"/>
    <p:sldId id="259" r:id="rId5"/>
    <p:sldId id="258" r:id="rId6"/>
    <p:sldId id="264" r:id="rId7"/>
    <p:sldId id="261" r:id="rId8"/>
    <p:sldId id="313" r:id="rId9"/>
    <p:sldId id="329" r:id="rId10"/>
    <p:sldId id="330" r:id="rId11"/>
    <p:sldId id="323" r:id="rId12"/>
    <p:sldId id="331" r:id="rId13"/>
    <p:sldId id="333" r:id="rId14"/>
    <p:sldId id="335" r:id="rId15"/>
    <p:sldId id="321" r:id="rId16"/>
    <p:sldId id="332" r:id="rId17"/>
    <p:sldId id="326" r:id="rId18"/>
    <p:sldId id="328" r:id="rId19"/>
    <p:sldId id="319" r:id="rId20"/>
    <p:sldId id="334" r:id="rId21"/>
    <p:sldId id="318"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5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8A"/>
    <a:srgbClr val="0887C2"/>
    <a:srgbClr val="00C898"/>
    <a:srgbClr val="28C18D"/>
    <a:srgbClr val="F8B519"/>
    <a:srgbClr val="D36363"/>
    <a:srgbClr val="F67210"/>
    <a:srgbClr val="FFB519"/>
    <a:srgbClr val="EFEFE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5" autoAdjust="0"/>
    <p:restoredTop sz="81835" autoAdjust="0"/>
  </p:normalViewPr>
  <p:slideViewPr>
    <p:cSldViewPr snapToGrid="0">
      <p:cViewPr varScale="1">
        <p:scale>
          <a:sx n="61" d="100"/>
          <a:sy n="61" d="100"/>
        </p:scale>
        <p:origin x="144" y="60"/>
      </p:cViewPr>
      <p:guideLst>
        <p:guide orient="horz" pos="2160"/>
        <p:guide pos="3840"/>
        <p:guide orient="horz" pos="159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B88E1-1EA0-1046-80BD-401694358D17}" type="datetimeFigureOut">
              <a:rPr kumimoji="1" lang="zh-CN" altLang="en-US" smtClean="0"/>
              <a:t>2017/7/3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92B223-B4EE-7C49-B914-63F2EEF9ED45}" type="slidenum">
              <a:rPr kumimoji="1" lang="zh-CN" altLang="en-US" smtClean="0"/>
              <a:t>‹#›</a:t>
            </a:fld>
            <a:endParaRPr kumimoji="1" lang="zh-CN" altLang="en-US"/>
          </a:p>
        </p:txBody>
      </p:sp>
    </p:spTree>
    <p:extLst>
      <p:ext uri="{BB962C8B-B14F-4D97-AF65-F5344CB8AC3E}">
        <p14:creationId xmlns:p14="http://schemas.microsoft.com/office/powerpoint/2010/main" val="2638943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50573-3D23-4BEE-9453-CAE44BF9E6A0}" type="datetimeFigureOut">
              <a:rPr lang="zh-CN" altLang="en-US" smtClean="0"/>
              <a:t>2017/7/3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646D8-FBEC-42C0-B0BF-CAD4C821A2CD}" type="slidenum">
              <a:rPr lang="zh-CN" altLang="en-US" smtClean="0"/>
              <a:t>‹#›</a:t>
            </a:fld>
            <a:endParaRPr lang="zh-CN" altLang="en-US"/>
          </a:p>
        </p:txBody>
      </p:sp>
    </p:spTree>
    <p:extLst>
      <p:ext uri="{BB962C8B-B14F-4D97-AF65-F5344CB8AC3E}">
        <p14:creationId xmlns:p14="http://schemas.microsoft.com/office/powerpoint/2010/main" val="43774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大家好，我是内容通团队的李玉国</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1</a:t>
            </a:fld>
            <a:endParaRPr lang="zh-CN" altLang="en-US"/>
          </a:p>
        </p:txBody>
      </p:sp>
    </p:spTree>
    <p:extLst>
      <p:ext uri="{BB962C8B-B14F-4D97-AF65-F5344CB8AC3E}">
        <p14:creationId xmlns:p14="http://schemas.microsoft.com/office/powerpoint/2010/main" val="211063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3</a:t>
            </a:r>
            <a:r>
              <a:rPr kumimoji="1" lang="zh-CN" altLang="en-US" dirty="0" smtClean="0"/>
              <a:t>，实时聚类对接</a:t>
            </a:r>
            <a:r>
              <a:rPr kumimoji="1" lang="en-US" altLang="zh-CN" dirty="0" smtClean="0"/>
              <a:t>ranking</a:t>
            </a:r>
          </a:p>
          <a:p>
            <a:r>
              <a:rPr kumimoji="1" lang="zh-CN" altLang="en-US" dirty="0" smtClean="0"/>
              <a:t>在实时聚类推荐中，每一个用户对应若干个类，每个类应该一个</a:t>
            </a:r>
            <a:r>
              <a:rPr kumimoji="1" lang="en-US" altLang="zh-CN" dirty="0" smtClean="0"/>
              <a:t>bucket</a:t>
            </a:r>
            <a:r>
              <a:rPr kumimoji="1" lang="zh-CN" altLang="en-US" dirty="0" smtClean="0"/>
              <a:t>，这样在一次推荐请求中，推荐的候选集就若干个</a:t>
            </a:r>
            <a:r>
              <a:rPr kumimoji="1" lang="en-US" altLang="zh-CN" dirty="0" smtClean="0"/>
              <a:t>bucket</a:t>
            </a:r>
            <a:r>
              <a:rPr kumimoji="1" lang="zh-CN" altLang="en-US" dirty="0" smtClean="0"/>
              <a:t>，分值就是</a:t>
            </a:r>
            <a:r>
              <a:rPr kumimoji="1" lang="en-US" altLang="zh-CN" dirty="0" err="1" smtClean="0"/>
              <a:t>ctr</a:t>
            </a:r>
            <a:r>
              <a:rPr kumimoji="1" lang="zh-CN" altLang="en-US" dirty="0" smtClean="0"/>
              <a:t>。对接</a:t>
            </a:r>
            <a:r>
              <a:rPr kumimoji="1" lang="en-US" altLang="zh-CN" dirty="0" smtClean="0"/>
              <a:t>ranking</a:t>
            </a:r>
            <a:r>
              <a:rPr kumimoji="1" lang="zh-CN" altLang="en-US" dirty="0" smtClean="0"/>
              <a:t>是指，对候选集在进行一次</a:t>
            </a:r>
            <a:r>
              <a:rPr kumimoji="1" lang="en-US" altLang="zh-CN" dirty="0" smtClean="0"/>
              <a:t>ranking</a:t>
            </a:r>
            <a:r>
              <a:rPr kumimoji="1" lang="zh-CN" altLang="en-US" dirty="0" smtClean="0"/>
              <a:t>计算。问题是，候选集中只有</a:t>
            </a:r>
            <a:r>
              <a:rPr kumimoji="1" lang="en-US" altLang="zh-CN" dirty="0" err="1" smtClean="0"/>
              <a:t>item</a:t>
            </a:r>
            <a:r>
              <a:rPr kumimoji="1" lang="en-US" altLang="zh-CN" baseline="0" dirty="0" err="1" smtClean="0"/>
              <a:t>Id</a:t>
            </a:r>
            <a:r>
              <a:rPr kumimoji="1" lang="zh-CN" altLang="en-US" baseline="0" dirty="0" smtClean="0"/>
              <a:t>没有</a:t>
            </a:r>
            <a:r>
              <a:rPr kumimoji="1" lang="en-US" altLang="zh-CN" baseline="0" dirty="0" err="1" smtClean="0"/>
              <a:t>itemprofile</a:t>
            </a:r>
            <a:r>
              <a:rPr kumimoji="1" lang="zh-CN" altLang="en-US" baseline="0" dirty="0" smtClean="0"/>
              <a:t>，所以要根据</a:t>
            </a:r>
            <a:r>
              <a:rPr kumimoji="1" lang="en-US" altLang="zh-CN" baseline="0" dirty="0" err="1" smtClean="0"/>
              <a:t>itemid</a:t>
            </a:r>
            <a:r>
              <a:rPr kumimoji="1" lang="zh-CN" altLang="en-US" baseline="0" dirty="0" smtClean="0"/>
              <a:t>到</a:t>
            </a:r>
            <a:r>
              <a:rPr kumimoji="1" lang="en-US" altLang="zh-CN" baseline="0" dirty="0" err="1" smtClean="0"/>
              <a:t>redis</a:t>
            </a:r>
            <a:r>
              <a:rPr kumimoji="1" lang="zh-CN" altLang="en-US" baseline="0" dirty="0" smtClean="0"/>
              <a:t>中去取，本工作一个是实现了一个逻辑，封装类一个</a:t>
            </a:r>
            <a:r>
              <a:rPr kumimoji="1" lang="en-US" altLang="zh-CN" baseline="0" dirty="0" err="1" smtClean="0"/>
              <a:t>itemprofile</a:t>
            </a:r>
            <a:r>
              <a:rPr kumimoji="1" lang="zh-CN" altLang="en-US" baseline="0" dirty="0" smtClean="0"/>
              <a:t>的</a:t>
            </a:r>
            <a:r>
              <a:rPr kumimoji="1" lang="en-US" altLang="zh-CN" baseline="0" dirty="0" smtClean="0"/>
              <a:t>cache </a:t>
            </a:r>
            <a:r>
              <a:rPr kumimoji="1" lang="zh-CN" altLang="en-US" baseline="0" dirty="0" smtClean="0"/>
              <a:t>，该</a:t>
            </a:r>
            <a:r>
              <a:rPr kumimoji="1" lang="en-US" altLang="zh-CN" baseline="0" dirty="0" smtClean="0"/>
              <a:t>cache</a:t>
            </a:r>
            <a:r>
              <a:rPr kumimoji="1" lang="zh-CN" altLang="en-US" baseline="0" dirty="0" smtClean="0"/>
              <a:t>支持先进先出，超时失效</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10</a:t>
            </a:fld>
            <a:endParaRPr lang="zh-CN" altLang="en-US"/>
          </a:p>
        </p:txBody>
      </p:sp>
    </p:spTree>
    <p:extLst>
      <p:ext uri="{BB962C8B-B14F-4D97-AF65-F5344CB8AC3E}">
        <p14:creationId xmlns:p14="http://schemas.microsoft.com/office/powerpoint/2010/main" val="313402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内容通</a:t>
            </a:r>
            <a:r>
              <a:rPr kumimoji="1" lang="en-US" altLang="zh-CN" dirty="0" smtClean="0"/>
              <a:t>5.0</a:t>
            </a:r>
            <a:r>
              <a:rPr kumimoji="1" lang="zh-CN" altLang="en-US" dirty="0" smtClean="0"/>
              <a:t>开发，</a:t>
            </a:r>
            <a:r>
              <a:rPr kumimoji="1" lang="en-US" altLang="zh-CN" dirty="0" smtClean="0"/>
              <a:t>5.0</a:t>
            </a:r>
            <a:r>
              <a:rPr kumimoji="1" lang="zh-CN" altLang="en-US" dirty="0" smtClean="0"/>
              <a:t>的设计目标是增加基于商品和创意</a:t>
            </a:r>
            <a:r>
              <a:rPr kumimoji="1" lang="en-US" altLang="zh-CN" dirty="0" smtClean="0"/>
              <a:t>title</a:t>
            </a:r>
            <a:r>
              <a:rPr kumimoji="1" lang="zh-CN" altLang="en-US" dirty="0" smtClean="0"/>
              <a:t>渲染中间页的广告展现形式。在引擎模块的开发工作就是支持原有的文章推荐和</a:t>
            </a:r>
            <a:r>
              <a:rPr kumimoji="1" lang="en-US" altLang="zh-CN" dirty="0" smtClean="0"/>
              <a:t>5.0</a:t>
            </a:r>
            <a:r>
              <a:rPr kumimoji="1" lang="zh-CN" altLang="en-US" dirty="0" smtClean="0"/>
              <a:t>新增加的商品推荐，兼容两种推荐形式。</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11</a:t>
            </a:fld>
            <a:endParaRPr lang="zh-CN" altLang="en-US"/>
          </a:p>
        </p:txBody>
      </p:sp>
    </p:spTree>
    <p:extLst>
      <p:ext uri="{BB962C8B-B14F-4D97-AF65-F5344CB8AC3E}">
        <p14:creationId xmlns:p14="http://schemas.microsoft.com/office/powerpoint/2010/main" val="306317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在开发中，设计新的数据接口，支持文章和商品两种推荐形式，同时在接口层增加一次数据转换，实现接口与</a:t>
            </a:r>
            <a:r>
              <a:rPr kumimoji="1" lang="en-US" altLang="zh-CN" dirty="0" smtClean="0"/>
              <a:t>engine</a:t>
            </a:r>
            <a:r>
              <a:rPr kumimoji="1" lang="zh-CN" altLang="en-US" dirty="0" smtClean="0"/>
              <a:t>内部数据结构的解耦，便于后续的代码维护</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12</a:t>
            </a:fld>
            <a:endParaRPr lang="zh-CN" altLang="en-US"/>
          </a:p>
        </p:txBody>
      </p:sp>
    </p:spTree>
    <p:extLst>
      <p:ext uri="{BB962C8B-B14F-4D97-AF65-F5344CB8AC3E}">
        <p14:creationId xmlns:p14="http://schemas.microsoft.com/office/powerpoint/2010/main" val="119994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模块的一个工作是线上投放支持。</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是内容通推荐引擎与外部请求的接口层，负责请求数据的解析、推荐结果的处理和最终生成，在客户有新需求，或者前端、推荐引擎、数据服务平台数据接口变化时，</a:t>
            </a:r>
            <a:r>
              <a:rPr kumimoji="1" lang="en-US" altLang="zh-CN" dirty="0" smtClean="0"/>
              <a:t>interface</a:t>
            </a:r>
            <a:r>
              <a:rPr kumimoji="1" lang="zh-CN" altLang="en-US" dirty="0" smtClean="0"/>
              <a:t>都需要进行适配</a:t>
            </a:r>
            <a:r>
              <a:rPr kumimoji="1" lang="zh-CN" altLang="en-US" dirty="0" smtClean="0"/>
              <a:t>以支持线上投放。</a:t>
            </a:r>
            <a:endParaRPr kumimoji="1" lang="en-US" altLang="zh-CN" dirty="0" smtClean="0"/>
          </a:p>
          <a:p>
            <a:endParaRPr kumimoji="1" lang="en-US" altLang="zh-CN" dirty="0" smtClean="0"/>
          </a:p>
          <a:p>
            <a:pPr marL="0" indent="0">
              <a:lnSpc>
                <a:spcPct val="150000"/>
              </a:lnSpc>
              <a:buFont typeface="Wingdings" panose="05000000000000000000" pitchFamily="2" charset="2"/>
              <a:buNone/>
            </a:pPr>
            <a:r>
              <a:rPr kumimoji="1" lang="zh-CN" altLang="en-US" dirty="0" smtClean="0"/>
              <a:t>具体的的工作有：素材标准化开发、毒物</a:t>
            </a:r>
            <a:r>
              <a:rPr kumimoji="1" lang="en-US" altLang="zh-CN" dirty="0" err="1" smtClean="0"/>
              <a:t>Deeplink</a:t>
            </a:r>
            <a:r>
              <a:rPr kumimoji="1" lang="zh-CN" altLang="en-US" dirty="0" smtClean="0"/>
              <a:t>升级、</a:t>
            </a:r>
            <a:r>
              <a:rPr kumimoji="1" lang="en-US" altLang="zh-CN" dirty="0" smtClean="0"/>
              <a:t>Sax</a:t>
            </a:r>
            <a:r>
              <a:rPr kumimoji="1" lang="zh-CN" altLang="en-US" dirty="0" smtClean="0"/>
              <a:t>新接口对接</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13</a:t>
            </a:fld>
            <a:endParaRPr lang="zh-CN" altLang="en-US"/>
          </a:p>
        </p:txBody>
      </p:sp>
    </p:spTree>
    <p:extLst>
      <p:ext uri="{BB962C8B-B14F-4D97-AF65-F5344CB8AC3E}">
        <p14:creationId xmlns:p14="http://schemas.microsoft.com/office/powerpoint/2010/main" val="3779713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1</a:t>
            </a:r>
            <a:r>
              <a:rPr kumimoji="1" lang="zh-CN" altLang="en-US" dirty="0" smtClean="0"/>
              <a:t>：图片素材标准化，原有的流程中，内容通只需要将推荐的图片给前端，图片大小与资源位适配由前端完成。现调整后，内容通需要根据资源位的模板</a:t>
            </a:r>
            <a:r>
              <a:rPr kumimoji="1" lang="en-US" altLang="zh-CN" dirty="0" smtClean="0"/>
              <a:t>id</a:t>
            </a:r>
            <a:r>
              <a:rPr kumimoji="1" lang="zh-CN" altLang="en-US" dirty="0" smtClean="0"/>
              <a:t>返回对应大小的图片素材。开发方案是，首先根据优先级获取模板</a:t>
            </a:r>
            <a:r>
              <a:rPr kumimoji="1" lang="en-US" altLang="zh-CN" dirty="0" smtClean="0"/>
              <a:t>id</a:t>
            </a:r>
            <a:r>
              <a:rPr kumimoji="1" lang="zh-CN" altLang="en-US" dirty="0" smtClean="0"/>
              <a:t>，在根据</a:t>
            </a:r>
            <a:r>
              <a:rPr kumimoji="1" lang="en-US" altLang="zh-CN" dirty="0" smtClean="0"/>
              <a:t>id</a:t>
            </a:r>
            <a:r>
              <a:rPr kumimoji="1" lang="zh-CN" altLang="en-US" dirty="0" smtClean="0"/>
              <a:t>去内容库中取得对应的图片素材；但由于内容库标准化未全部完成，可能会取不到</a:t>
            </a:r>
            <a:r>
              <a:rPr kumimoji="1" lang="en-US" altLang="zh-CN" dirty="0" smtClean="0"/>
              <a:t>id</a:t>
            </a:r>
            <a:r>
              <a:rPr kumimoji="1" lang="zh-CN" altLang="en-US" dirty="0" smtClean="0"/>
              <a:t>对应的素材，因此在实现中保留了原有的图片项作为垫底，保证有结果可以返回。</a:t>
            </a:r>
            <a:endParaRPr kumimoji="1" lang="en-US" altLang="zh-CN" dirty="0" smtClean="0"/>
          </a:p>
          <a:p>
            <a:r>
              <a:rPr kumimoji="1" lang="zh-CN" altLang="en-US" dirty="0" smtClean="0"/>
              <a:t>工作</a:t>
            </a:r>
            <a:r>
              <a:rPr kumimoji="1" lang="en-US" altLang="zh-CN" dirty="0" smtClean="0"/>
              <a:t>2</a:t>
            </a:r>
            <a:r>
              <a:rPr kumimoji="1" lang="zh-CN" altLang="en-US" dirty="0" smtClean="0"/>
              <a:t>：毒物</a:t>
            </a:r>
            <a:r>
              <a:rPr kumimoji="1" lang="en-US" altLang="zh-CN" dirty="0" err="1" smtClean="0"/>
              <a:t>Deeplink</a:t>
            </a:r>
            <a:r>
              <a:rPr kumimoji="1" lang="zh-CN" altLang="en-US" dirty="0" smtClean="0"/>
              <a:t>升级，毒物的投放后，转化率过低，分析是魔窗的检测有问题，在将</a:t>
            </a:r>
            <a:r>
              <a:rPr kumimoji="1" lang="zh-CN" altLang="en-US" baseline="0" dirty="0" smtClean="0"/>
              <a:t> </a:t>
            </a:r>
            <a:r>
              <a:rPr kumimoji="1" lang="en-US" altLang="zh-CN" baseline="0" dirty="0" err="1" smtClean="0"/>
              <a:t>deeplink</a:t>
            </a:r>
            <a:r>
              <a:rPr kumimoji="1" lang="zh-CN" altLang="en-US" baseline="0" dirty="0" smtClean="0"/>
              <a:t>更换到友盟后，转化率统计恢复正常</a:t>
            </a:r>
            <a:endParaRPr kumimoji="1" lang="en-US" altLang="zh-CN" baseline="0" dirty="0" smtClean="0"/>
          </a:p>
          <a:p>
            <a:r>
              <a:rPr kumimoji="1" lang="zh-CN" altLang="en-US" baseline="0" dirty="0" smtClean="0"/>
              <a:t>工作</a:t>
            </a:r>
            <a:r>
              <a:rPr kumimoji="1" lang="en-US" altLang="zh-CN" baseline="0" dirty="0" smtClean="0"/>
              <a:t>3</a:t>
            </a:r>
            <a:r>
              <a:rPr kumimoji="1" lang="zh-CN" altLang="en-US" baseline="0" dirty="0" smtClean="0"/>
              <a:t>：</a:t>
            </a:r>
            <a:r>
              <a:rPr kumimoji="1" lang="en-US" altLang="zh-CN" baseline="0" dirty="0" smtClean="0"/>
              <a:t>app</a:t>
            </a:r>
            <a:r>
              <a:rPr kumimoji="1" lang="zh-CN" altLang="en-US" baseline="0" dirty="0" smtClean="0"/>
              <a:t>新接口对接，新接口通原接口相比，增加了若干项、如手机的接入方式。完成的工作有：</a:t>
            </a:r>
            <a:r>
              <a:rPr kumimoji="1" lang="en-US" altLang="zh-CN" baseline="0" dirty="0" smtClean="0"/>
              <a:t>Interface</a:t>
            </a:r>
            <a:r>
              <a:rPr kumimoji="1" lang="zh-CN" altLang="en-US" baseline="0" dirty="0" smtClean="0"/>
              <a:t>代码升级接收新的接口数据，同时需要设计新的数据接口将数据传递给</a:t>
            </a:r>
            <a:r>
              <a:rPr kumimoji="1" lang="en-US" altLang="zh-CN" baseline="0" dirty="0" smtClean="0"/>
              <a:t>engine</a:t>
            </a:r>
            <a:r>
              <a:rPr kumimoji="1" lang="zh-CN" altLang="en-US" baseline="0" dirty="0" smtClean="0"/>
              <a:t>。该工作的完成，使内容通推荐引擎拿到了更多的请求信息，支持更多的定向和特征工程开发</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14</a:t>
            </a:fld>
            <a:endParaRPr lang="zh-CN" altLang="en-US"/>
          </a:p>
        </p:txBody>
      </p:sp>
    </p:spTree>
    <p:extLst>
      <p:ext uri="{BB962C8B-B14F-4D97-AF65-F5344CB8AC3E}">
        <p14:creationId xmlns:p14="http://schemas.microsoft.com/office/powerpoint/2010/main" val="1022361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模块的另一个工作是服务稳定性开发。</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由于内容通近期版本迭代快，推荐引擎服务性能不稳定，超时异常有时会比较严重，导致前端显示的大量异常。对</a:t>
            </a:r>
            <a:r>
              <a:rPr kumimoji="1" lang="en-US" altLang="zh-CN" dirty="0" smtClean="0"/>
              <a:t>interface</a:t>
            </a:r>
            <a:r>
              <a:rPr kumimoji="1" lang="zh-CN" altLang="en-US" dirty="0" smtClean="0"/>
              <a:t>的异常日志分析中，超时异常有三类，根据异常率依次为推荐请求、</a:t>
            </a:r>
            <a:r>
              <a:rPr kumimoji="1" lang="en-US" altLang="zh-CN" dirty="0" err="1" smtClean="0"/>
              <a:t>userpofile</a:t>
            </a:r>
            <a:r>
              <a:rPr kumimoji="1" lang="zh-CN" altLang="en-US" dirty="0" smtClean="0"/>
              <a:t>获取、创意素材获取。</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为提高</a:t>
            </a:r>
            <a:r>
              <a:rPr kumimoji="1" lang="en-US" altLang="zh-CN" dirty="0" smtClean="0"/>
              <a:t>Interface</a:t>
            </a:r>
            <a:r>
              <a:rPr kumimoji="1" lang="zh-CN" altLang="en-US" dirty="0" smtClean="0"/>
              <a:t>对外服务的稳定性，对超时异常进行捕获和处理，具体的工作有：素材垫底镜像服务和异常捕获方案升级</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15</a:t>
            </a:fld>
            <a:endParaRPr lang="zh-CN" altLang="en-US"/>
          </a:p>
        </p:txBody>
      </p:sp>
    </p:spTree>
    <p:extLst>
      <p:ext uri="{BB962C8B-B14F-4D97-AF65-F5344CB8AC3E}">
        <p14:creationId xmlns:p14="http://schemas.microsoft.com/office/powerpoint/2010/main" val="3739807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1</a:t>
            </a:r>
            <a:r>
              <a:rPr kumimoji="1" lang="zh-CN" altLang="en-US" dirty="0" smtClean="0"/>
              <a:t>：素材垫底策略开发</a:t>
            </a:r>
            <a:endParaRPr kumimoji="1" lang="en-US" altLang="zh-CN" dirty="0" smtClean="0"/>
          </a:p>
          <a:p>
            <a:r>
              <a:rPr kumimoji="1" lang="zh-CN" altLang="en-US" dirty="0" smtClean="0"/>
              <a:t>素材垫底策略是指对线上的推荐结果进行缓存，在线上请求出现超时时，从缓存中取得素材返回给前端，实现内容通对外的一个服务镜像。开发的难点是，垫底</a:t>
            </a:r>
            <a:r>
              <a:rPr kumimoji="1" lang="en-US" altLang="zh-CN" dirty="0" smtClean="0"/>
              <a:t>buffer</a:t>
            </a:r>
            <a:r>
              <a:rPr kumimoji="1" lang="zh-CN" altLang="en-US" dirty="0" smtClean="0"/>
              <a:t>需要支持高并发和线程安全</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解决方案是，在功能上，使用线程安全的</a:t>
            </a:r>
            <a:r>
              <a:rPr kumimoji="1" lang="en-US" altLang="zh-CN" dirty="0" err="1" smtClean="0"/>
              <a:t>ConcurrentLinkQueue</a:t>
            </a:r>
            <a:r>
              <a:rPr kumimoji="1" lang="zh-CN" altLang="en-US" dirty="0" smtClean="0"/>
              <a:t>作为缓存素材的存储结构来保证正确性；在性能上，设计了两队列定期交替进行读写的实现方案，避免了低效的</a:t>
            </a:r>
            <a:r>
              <a:rPr kumimoji="1" lang="en-US" altLang="zh-CN" dirty="0" smtClean="0"/>
              <a:t>size</a:t>
            </a:r>
            <a:r>
              <a:rPr kumimoji="1" lang="zh-CN" altLang="en-US" dirty="0" smtClean="0"/>
              <a:t>操作。</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该工作的完成：为线上服务提供推荐结果的镜像服务，超时率由万分之几下降到百万分之几</a:t>
            </a:r>
            <a:r>
              <a:rPr kumimoji="0" lang="zh-CN" altLang="en-US" dirty="0" smtClean="0"/>
              <a:t>以下</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16</a:t>
            </a:fld>
            <a:endParaRPr lang="zh-CN" altLang="en-US"/>
          </a:p>
        </p:txBody>
      </p:sp>
    </p:spTree>
    <p:extLst>
      <p:ext uri="{BB962C8B-B14F-4D97-AF65-F5344CB8AC3E}">
        <p14:creationId xmlns:p14="http://schemas.microsoft.com/office/powerpoint/2010/main" val="713462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工作</a:t>
            </a:r>
            <a:r>
              <a:rPr kumimoji="1" lang="en-US" altLang="zh-CN" dirty="0" smtClean="0"/>
              <a:t>2</a:t>
            </a:r>
            <a:r>
              <a:rPr kumimoji="1" lang="zh-CN" altLang="en-US" dirty="0" smtClean="0"/>
              <a:t>：实现</a:t>
            </a:r>
            <a:r>
              <a:rPr kumimoji="1" lang="zh-CN" altLang="en-US" dirty="0" smtClean="0">
                <a:solidFill>
                  <a:srgbClr val="0887C2"/>
                </a:solidFill>
              </a:rPr>
              <a:t>超时异常的内层捕获与处理</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a:t>
            </a:r>
            <a:r>
              <a:rPr kumimoji="1" lang="en-US" altLang="zh-CN" dirty="0" err="1" smtClean="0"/>
              <a:t>scala</a:t>
            </a:r>
            <a:r>
              <a:rPr kumimoji="1" lang="zh-CN" altLang="en-US" dirty="0" smtClean="0"/>
              <a:t>中</a:t>
            </a:r>
            <a:r>
              <a:rPr kumimoji="1" lang="en-US" altLang="zh-CN" dirty="0" smtClean="0"/>
              <a:t>future</a:t>
            </a:r>
            <a:r>
              <a:rPr kumimoji="1" lang="zh-CN" altLang="en-US" dirty="0" smtClean="0"/>
              <a:t>异常无法通过</a:t>
            </a:r>
            <a:r>
              <a:rPr kumimoji="1" lang="en-US" altLang="zh-CN" dirty="0" smtClean="0"/>
              <a:t>try-cache</a:t>
            </a:r>
            <a:r>
              <a:rPr kumimoji="1" lang="zh-CN" altLang="en-US" dirty="0" smtClean="0"/>
              <a:t>捕获，在问题解决中采用</a:t>
            </a:r>
            <a:r>
              <a:rPr kumimoji="1" lang="en-US" altLang="zh-CN" dirty="0" smtClean="0"/>
              <a:t>recover</a:t>
            </a:r>
            <a:r>
              <a:rPr kumimoji="1" lang="zh-CN" altLang="en-US" dirty="0" smtClean="0"/>
              <a:t>对异常进行恢复，避免了异常直接抛到最外层返回失败响应的发生。</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该工作的完成，结合工作</a:t>
            </a:r>
            <a:r>
              <a:rPr kumimoji="1" lang="en-US" altLang="zh-CN" dirty="0" smtClean="0"/>
              <a:t>1</a:t>
            </a:r>
            <a:r>
              <a:rPr kumimoji="1" lang="zh-CN" altLang="en-US" dirty="0" smtClean="0"/>
              <a:t>垫底服务，是内容通对外服务异常率由百分之几下降到千万分之几以下；同时，内层异常捕获的实现更有利于代码的维护和</a:t>
            </a:r>
            <a:r>
              <a:rPr kumimoji="1" lang="en-US" altLang="zh-CN" dirty="0" smtClean="0"/>
              <a:t>bug</a:t>
            </a:r>
            <a:r>
              <a:rPr kumimoji="1" lang="zh-CN" altLang="en-US" dirty="0" smtClean="0"/>
              <a:t>的定位</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17</a:t>
            </a:fld>
            <a:endParaRPr lang="zh-CN" altLang="en-US"/>
          </a:p>
        </p:txBody>
      </p:sp>
    </p:spTree>
    <p:extLst>
      <p:ext uri="{BB962C8B-B14F-4D97-AF65-F5344CB8AC3E}">
        <p14:creationId xmlns:p14="http://schemas.microsoft.com/office/powerpoint/2010/main" val="3930418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最后简单说一下，在团队支持方面的一些工作，作为一名新入职的新人应为团队做一些力所能及的事情，我每周五会借用投影仪供组会上使用。超时异常日志统计，每天统计异常日志信息，邮件发送给团队同事</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18</a:t>
            </a:fld>
            <a:endParaRPr lang="zh-CN" altLang="en-US"/>
          </a:p>
        </p:txBody>
      </p:sp>
    </p:spTree>
    <p:extLst>
      <p:ext uri="{BB962C8B-B14F-4D97-AF65-F5344CB8AC3E}">
        <p14:creationId xmlns:p14="http://schemas.microsoft.com/office/powerpoint/2010/main" val="1451611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最后，对近半年的工作做一个总结和对未来工作的展望</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19</a:t>
            </a:fld>
            <a:endParaRPr lang="zh-CN" altLang="en-US"/>
          </a:p>
        </p:txBody>
      </p:sp>
    </p:spTree>
    <p:extLst>
      <p:ext uri="{BB962C8B-B14F-4D97-AF65-F5344CB8AC3E}">
        <p14:creationId xmlns:p14="http://schemas.microsoft.com/office/powerpoint/2010/main" val="122813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本次个人述职，将分成自我介绍</a:t>
            </a:r>
            <a:r>
              <a:rPr lang="zh-CN" altLang="en-US" baseline="0" dirty="0" smtClean="0"/>
              <a:t> 工作概述  总结与展望 四个部分进行汇报</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2</a:t>
            </a:fld>
            <a:endParaRPr lang="zh-CN" altLang="en-US"/>
          </a:p>
        </p:txBody>
      </p:sp>
    </p:spTree>
    <p:extLst>
      <p:ext uri="{BB962C8B-B14F-4D97-AF65-F5344CB8AC3E}">
        <p14:creationId xmlns:p14="http://schemas.microsoft.com/office/powerpoint/2010/main" val="244961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在工作方面，主要是业务上一些支持开发，后期开始做了一些系统架构的升级。</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在个人方面：业务，技术，技能上都有了一个提升 </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同时也发现自己存的的问题，工作的主动性不够，在别动的工作。在以后的工作中要努力，改变态度，主动积极的去完成工作</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20</a:t>
            </a:fld>
            <a:endParaRPr lang="zh-CN" altLang="en-US"/>
          </a:p>
        </p:txBody>
      </p:sp>
    </p:spTree>
    <p:extLst>
      <p:ext uri="{BB962C8B-B14F-4D97-AF65-F5344CB8AC3E}">
        <p14:creationId xmlns:p14="http://schemas.microsoft.com/office/powerpoint/2010/main" val="343971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计划</a:t>
            </a:r>
            <a:r>
              <a:rPr kumimoji="1" lang="en-US" altLang="zh-CN" dirty="0" smtClean="0"/>
              <a:t>1</a:t>
            </a:r>
            <a:r>
              <a:rPr kumimoji="1" lang="zh-CN" altLang="en-US" dirty="0" smtClean="0"/>
              <a:t>：投放支持开发：多客户商品推荐和动态中间页样式扩展开发</a:t>
            </a:r>
            <a:endParaRPr kumimoji="1" lang="en-US" altLang="zh-CN" dirty="0" smtClean="0"/>
          </a:p>
          <a:p>
            <a:r>
              <a:rPr kumimoji="1" lang="zh-CN" altLang="en-US" dirty="0" smtClean="0"/>
              <a:t>计划</a:t>
            </a:r>
            <a:r>
              <a:rPr kumimoji="1" lang="en-US" altLang="zh-CN" dirty="0" smtClean="0"/>
              <a:t>2</a:t>
            </a:r>
            <a:r>
              <a:rPr kumimoji="1" lang="zh-CN" altLang="en-US" dirty="0" smtClean="0"/>
              <a:t>：架构升级：一个是实现一个</a:t>
            </a:r>
            <a:r>
              <a:rPr kumimoji="1" lang="en-US" altLang="zh-CN" dirty="0" smtClean="0"/>
              <a:t>feed</a:t>
            </a:r>
            <a:r>
              <a:rPr kumimoji="1" lang="zh-CN" altLang="en-US" dirty="0" smtClean="0"/>
              <a:t>创意素材</a:t>
            </a:r>
            <a:r>
              <a:rPr kumimoji="1" lang="en-US" altLang="zh-CN" dirty="0" smtClean="0"/>
              <a:t>cache</a:t>
            </a:r>
            <a:r>
              <a:rPr kumimoji="1" lang="zh-CN" altLang="en-US" dirty="0" smtClean="0"/>
              <a:t>；第二个是添加降级策略，保证访问高峰期服务稳定</a:t>
            </a:r>
            <a:endParaRPr kumimoji="1" lang="en-US" altLang="zh-CN" dirty="0" smtClean="0"/>
          </a:p>
          <a:p>
            <a:r>
              <a:rPr kumimoji="1" lang="zh-CN" altLang="en-US" dirty="0" smtClean="0"/>
              <a:t>计划</a:t>
            </a:r>
            <a:r>
              <a:rPr kumimoji="1" lang="en-US" altLang="zh-CN" dirty="0" smtClean="0"/>
              <a:t>3</a:t>
            </a:r>
            <a:r>
              <a:rPr kumimoji="1" lang="zh-CN" altLang="en-US" dirty="0" smtClean="0"/>
              <a:t>：自我提升：在工作效率方面，强化</a:t>
            </a:r>
            <a:r>
              <a:rPr kumimoji="1" lang="en-US" altLang="zh-CN" dirty="0" smtClean="0"/>
              <a:t>shell</a:t>
            </a:r>
            <a:r>
              <a:rPr kumimoji="1" lang="en-US" altLang="zh-CN" baseline="0" dirty="0" smtClean="0"/>
              <a:t> </a:t>
            </a:r>
            <a:r>
              <a:rPr kumimoji="1" lang="en-US" altLang="zh-CN" baseline="0" dirty="0" err="1" smtClean="0"/>
              <a:t>scala</a:t>
            </a:r>
            <a:r>
              <a:rPr kumimoji="1" lang="en-US" altLang="zh-CN" baseline="0" dirty="0" smtClean="0"/>
              <a:t> </a:t>
            </a:r>
            <a:r>
              <a:rPr kumimoji="1" lang="en-US" altLang="zh-CN" baseline="0" dirty="0" err="1" smtClean="0"/>
              <a:t>c++</a:t>
            </a:r>
            <a:r>
              <a:rPr kumimoji="1" lang="zh-CN" altLang="en-US" baseline="0" dirty="0" smtClean="0"/>
              <a:t>技能提升；在知识拓展方面，学习广告推荐的优秀框架和算法，提升工作兴趣，并将与工作相关的知识与同事分享</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21</a:t>
            </a:fld>
            <a:endParaRPr lang="zh-CN" altLang="en-US"/>
          </a:p>
        </p:txBody>
      </p:sp>
    </p:spTree>
    <p:extLst>
      <p:ext uri="{BB962C8B-B14F-4D97-AF65-F5344CB8AC3E}">
        <p14:creationId xmlns:p14="http://schemas.microsoft.com/office/powerpoint/2010/main" val="3756520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我的个人述职汇报完毕，敬请各位领导指导</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22</a:t>
            </a:fld>
            <a:endParaRPr lang="zh-CN" altLang="en-US"/>
          </a:p>
        </p:txBody>
      </p:sp>
    </p:spTree>
    <p:extLst>
      <p:ext uri="{BB962C8B-B14F-4D97-AF65-F5344CB8AC3E}">
        <p14:creationId xmlns:p14="http://schemas.microsoft.com/office/powerpoint/2010/main" val="306431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首先是，向大家做一个自我介绍</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3</a:t>
            </a:fld>
            <a:endParaRPr lang="zh-CN" altLang="en-US"/>
          </a:p>
        </p:txBody>
      </p:sp>
    </p:spTree>
    <p:extLst>
      <p:ext uri="{BB962C8B-B14F-4D97-AF65-F5344CB8AC3E}">
        <p14:creationId xmlns:p14="http://schemas.microsoft.com/office/powerpoint/2010/main" val="37223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14313" indent="-214313">
              <a:lnSpc>
                <a:spcPct val="150000"/>
              </a:lnSpc>
              <a:buFont typeface="Arial"/>
              <a:buChar char="•"/>
            </a:pPr>
            <a:r>
              <a:rPr kumimoji="1" lang="zh-CN" altLang="en-US" sz="1200" dirty="0" smtClean="0">
                <a:latin typeface="+mn-ea"/>
              </a:rPr>
              <a:t>我叫李玉国，</a:t>
            </a:r>
            <a:r>
              <a:rPr kumimoji="1" lang="en-US" altLang="zh-CN" sz="1200" dirty="0" smtClean="0">
                <a:latin typeface="+mn-ea"/>
              </a:rPr>
              <a:t>2017.2</a:t>
            </a:r>
            <a:r>
              <a:rPr kumimoji="1" lang="zh-CN" altLang="en-US" sz="1200" dirty="0" smtClean="0">
                <a:latin typeface="+mn-ea"/>
              </a:rPr>
              <a:t>月入职新浪，加入到商业产品技术部内容通团队，右边是内容通产品的一个总体架构图，我的工作是参与推荐引擎</a:t>
            </a:r>
            <a:r>
              <a:rPr kumimoji="1" lang="en-US" altLang="zh-CN" sz="1200" dirty="0" smtClean="0">
                <a:latin typeface="+mn-ea"/>
              </a:rPr>
              <a:t>interface</a:t>
            </a:r>
            <a:r>
              <a:rPr kumimoji="1" lang="zh-CN" altLang="en-US" sz="1200" dirty="0" smtClean="0">
                <a:latin typeface="+mn-ea"/>
              </a:rPr>
              <a:t>和</a:t>
            </a:r>
            <a:r>
              <a:rPr kumimoji="1" lang="en-US" altLang="zh-CN" sz="1200" dirty="0" smtClean="0">
                <a:latin typeface="+mn-ea"/>
              </a:rPr>
              <a:t>engine</a:t>
            </a:r>
            <a:r>
              <a:rPr kumimoji="1" lang="zh-CN" altLang="en-US" sz="1200" dirty="0" smtClean="0">
                <a:latin typeface="+mn-ea"/>
              </a:rPr>
              <a:t>两个模块的技术开发和业务支持</a:t>
            </a:r>
            <a:endParaRPr lang="zh-CN" altLang="en-US" sz="1200" dirty="0">
              <a:solidFill>
                <a:schemeClr val="tx1">
                  <a:lumMod val="75000"/>
                  <a:lumOff val="25000"/>
                </a:schemeClr>
              </a:solidFill>
              <a:latin typeface="+mn-ea"/>
            </a:endParaRPr>
          </a:p>
        </p:txBody>
      </p:sp>
      <p:sp>
        <p:nvSpPr>
          <p:cNvPr id="4" name="灯片编号占位符 3"/>
          <p:cNvSpPr>
            <a:spLocks noGrp="1"/>
          </p:cNvSpPr>
          <p:nvPr>
            <p:ph type="sldNum" sz="quarter" idx="10"/>
          </p:nvPr>
        </p:nvSpPr>
        <p:spPr/>
        <p:txBody>
          <a:bodyPr/>
          <a:lstStyle/>
          <a:p>
            <a:fld id="{3A9646D8-FBEC-42C0-B0BF-CAD4C821A2CD}" type="slidenum">
              <a:rPr lang="zh-CN" altLang="en-US" smtClean="0"/>
              <a:t>4</a:t>
            </a:fld>
            <a:endParaRPr lang="zh-CN" altLang="en-US"/>
          </a:p>
        </p:txBody>
      </p:sp>
    </p:spTree>
    <p:extLst>
      <p:ext uri="{BB962C8B-B14F-4D97-AF65-F5344CB8AC3E}">
        <p14:creationId xmlns:p14="http://schemas.microsoft.com/office/powerpoint/2010/main" val="83733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下面是第二部分，工作概述</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5</a:t>
            </a:fld>
            <a:endParaRPr lang="zh-CN" altLang="en-US"/>
          </a:p>
        </p:txBody>
      </p:sp>
    </p:spTree>
    <p:extLst>
      <p:ext uri="{BB962C8B-B14F-4D97-AF65-F5344CB8AC3E}">
        <p14:creationId xmlns:p14="http://schemas.microsoft.com/office/powerpoint/2010/main" val="412866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在入职近半年的工作里，我主要完成了以下工作。分别是，</a:t>
            </a:r>
            <a:r>
              <a:rPr kumimoji="1" lang="en-US" altLang="zh-CN" dirty="0" smtClean="0"/>
              <a:t>2017.2</a:t>
            </a:r>
            <a:r>
              <a:rPr kumimoji="1" lang="en-US" altLang="zh-CN" baseline="0" dirty="0" smtClean="0"/>
              <a:t> </a:t>
            </a:r>
            <a:r>
              <a:rPr kumimoji="1" lang="zh-CN" altLang="en-US" baseline="0" dirty="0" smtClean="0"/>
              <a:t>加入内容通团队，这一阶段主要是对工作环境的熟悉，熟悉了内容通的业务流程，完成了一次代码串讲。</a:t>
            </a:r>
            <a:r>
              <a:rPr kumimoji="1" lang="en-US" altLang="zh-CN" baseline="0" dirty="0" smtClean="0"/>
              <a:t>3</a:t>
            </a:r>
            <a:r>
              <a:rPr kumimoji="1" lang="zh-CN" altLang="en-US" baseline="0" dirty="0" smtClean="0"/>
              <a:t>月份，开始参与相关的开发工作，主要工作是完成了内容通</a:t>
            </a:r>
            <a:r>
              <a:rPr kumimoji="1" lang="en-US" altLang="zh-CN" baseline="0" dirty="0" smtClean="0"/>
              <a:t>4.0</a:t>
            </a:r>
            <a:r>
              <a:rPr kumimoji="1" lang="zh-CN" altLang="en-US" baseline="0" dirty="0" smtClean="0"/>
              <a:t>特征统一编码中线上策略</a:t>
            </a:r>
            <a:r>
              <a:rPr kumimoji="1" lang="en-US" altLang="zh-CN" baseline="0" dirty="0" smtClean="0"/>
              <a:t>CB</a:t>
            </a:r>
            <a:r>
              <a:rPr kumimoji="1" lang="zh-CN" altLang="en-US" baseline="0" dirty="0" smtClean="0"/>
              <a:t>和</a:t>
            </a:r>
            <a:r>
              <a:rPr kumimoji="1" lang="en-US" altLang="zh-CN" baseline="0" dirty="0" smtClean="0"/>
              <a:t>GBDT</a:t>
            </a:r>
            <a:r>
              <a:rPr kumimoji="1" lang="zh-CN" altLang="en-US" baseline="0" dirty="0" smtClean="0"/>
              <a:t>模型的开发；</a:t>
            </a:r>
            <a:r>
              <a:rPr kumimoji="1" lang="en-US" altLang="zh-CN" baseline="0" dirty="0" smtClean="0"/>
              <a:t>4</a:t>
            </a:r>
            <a:r>
              <a:rPr kumimoji="1" lang="zh-CN" altLang="en-US" baseline="0" dirty="0" smtClean="0"/>
              <a:t>月份参与内容通</a:t>
            </a:r>
            <a:r>
              <a:rPr kumimoji="1" lang="en-US" altLang="zh-CN" baseline="0" dirty="0" smtClean="0"/>
              <a:t>5.0</a:t>
            </a:r>
            <a:r>
              <a:rPr kumimoji="1" lang="zh-CN" altLang="en-US" baseline="0" dirty="0" smtClean="0"/>
              <a:t>商品推荐中</a:t>
            </a:r>
            <a:r>
              <a:rPr kumimoji="1" lang="en-US" altLang="zh-CN" baseline="0" dirty="0" smtClean="0"/>
              <a:t>engine</a:t>
            </a:r>
            <a:r>
              <a:rPr kumimoji="1" lang="zh-CN" altLang="en-US" baseline="0" dirty="0" smtClean="0"/>
              <a:t>模块的开发，兼容文章和商品两个推荐形式；</a:t>
            </a:r>
            <a:r>
              <a:rPr kumimoji="1" lang="en-US" altLang="zh-CN" baseline="0" dirty="0" smtClean="0"/>
              <a:t>5</a:t>
            </a:r>
            <a:r>
              <a:rPr kumimoji="1" lang="zh-CN" altLang="en-US" baseline="0" dirty="0" smtClean="0"/>
              <a:t>月份，开始参与到</a:t>
            </a:r>
            <a:r>
              <a:rPr kumimoji="1" lang="en-US" altLang="zh-CN" baseline="0" dirty="0" smtClean="0"/>
              <a:t>interface</a:t>
            </a:r>
            <a:r>
              <a:rPr kumimoji="1" lang="zh-CN" altLang="en-US" baseline="0" dirty="0" smtClean="0"/>
              <a:t>模块的开发，主要工作有素材标准化、毒物</a:t>
            </a:r>
            <a:r>
              <a:rPr kumimoji="1" lang="en-US" altLang="zh-CN" baseline="0" dirty="0" err="1" smtClean="0"/>
              <a:t>deeplink</a:t>
            </a:r>
            <a:r>
              <a:rPr kumimoji="1" lang="zh-CN" altLang="en-US" baseline="0" dirty="0" smtClean="0"/>
              <a:t>升级、</a:t>
            </a:r>
            <a:r>
              <a:rPr kumimoji="1" lang="en-US" altLang="zh-CN" baseline="0" dirty="0" smtClean="0"/>
              <a:t>sax</a:t>
            </a:r>
            <a:r>
              <a:rPr kumimoji="1" lang="zh-CN" altLang="en-US" baseline="0" dirty="0" smtClean="0"/>
              <a:t>新接口接，支持线上投放的相关需求。</a:t>
            </a:r>
            <a:r>
              <a:rPr kumimoji="1" lang="en-US" altLang="zh-CN" baseline="0" dirty="0" smtClean="0"/>
              <a:t>6</a:t>
            </a:r>
            <a:r>
              <a:rPr kumimoji="1" lang="zh-CN" altLang="en-US" baseline="0" dirty="0" smtClean="0"/>
              <a:t>月份，为了提高内容通服务的稳定性，在</a:t>
            </a:r>
            <a:r>
              <a:rPr kumimoji="1" lang="en-US" altLang="zh-CN" baseline="0" dirty="0" smtClean="0"/>
              <a:t>interface</a:t>
            </a:r>
            <a:r>
              <a:rPr kumimoji="1" lang="zh-CN" altLang="en-US" baseline="0" dirty="0" smtClean="0"/>
              <a:t>中添加了一个垫底策略，实现内容通对外服务镜像</a:t>
            </a:r>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6</a:t>
            </a:fld>
            <a:endParaRPr lang="zh-CN" altLang="en-US"/>
          </a:p>
        </p:txBody>
      </p:sp>
    </p:spTree>
    <p:extLst>
      <p:ext uri="{BB962C8B-B14F-4D97-AF65-F5344CB8AC3E}">
        <p14:creationId xmlns:p14="http://schemas.microsoft.com/office/powerpoint/2010/main" val="1642713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接下来，向大家介绍各项工作的具体内容</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7</a:t>
            </a:fld>
            <a:endParaRPr lang="zh-CN" altLang="en-US"/>
          </a:p>
        </p:txBody>
      </p:sp>
    </p:spTree>
    <p:extLst>
      <p:ext uri="{BB962C8B-B14F-4D97-AF65-F5344CB8AC3E}">
        <p14:creationId xmlns:p14="http://schemas.microsoft.com/office/powerpoint/2010/main" val="400064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首先来看一下内容通</a:t>
            </a:r>
            <a:r>
              <a:rPr kumimoji="1" lang="en-US" altLang="zh-CN" dirty="0" smtClean="0"/>
              <a:t>4.0</a:t>
            </a:r>
            <a:r>
              <a:rPr kumimoji="1" lang="zh-CN" altLang="en-US" dirty="0" smtClean="0"/>
              <a:t>及我参与的相关工作。内容通</a:t>
            </a:r>
            <a:r>
              <a:rPr kumimoji="1" lang="en-US" altLang="zh-CN" dirty="0" smtClean="0"/>
              <a:t>4.0</a:t>
            </a:r>
            <a:r>
              <a:rPr kumimoji="1" lang="zh-CN" altLang="en-US" dirty="0" smtClean="0"/>
              <a:t>的设计目标是支持商业化和推荐系统的相关优化。在相关优化中，特征统一编码是一项重要工作。在原有的系统中，每一个模型都有自己的特征编码规则，在线下每个</a:t>
            </a:r>
            <a:r>
              <a:rPr kumimoji="1" lang="en-US" altLang="zh-CN" dirty="0" err="1" smtClean="0"/>
              <a:t>ucket</a:t>
            </a:r>
            <a:r>
              <a:rPr kumimoji="1" lang="zh-CN" altLang="en-US" dirty="0" smtClean="0"/>
              <a:t>都要有根据不同模型的编码规则生成不同</a:t>
            </a:r>
            <a:r>
              <a:rPr kumimoji="1" lang="en-US" altLang="zh-CN" dirty="0" smtClean="0"/>
              <a:t>bucket</a:t>
            </a:r>
            <a:r>
              <a:rPr kumimoji="1" lang="zh-CN" altLang="en-US" dirty="0" smtClean="0"/>
              <a:t>，在线上每个模型需要加载自己的编码映射表实现对</a:t>
            </a:r>
            <a:r>
              <a:rPr kumimoji="1" lang="en-US" altLang="zh-CN" dirty="0" err="1" smtClean="0"/>
              <a:t>userprofile</a:t>
            </a:r>
            <a:r>
              <a:rPr kumimoji="1" lang="zh-CN" altLang="en-US" dirty="0" smtClean="0"/>
              <a:t>特征的编码，这是非常不利于</a:t>
            </a:r>
            <a:r>
              <a:rPr kumimoji="1" lang="en-US" altLang="zh-CN" dirty="0" smtClean="0"/>
              <a:t>bucket</a:t>
            </a:r>
            <a:r>
              <a:rPr kumimoji="1" lang="zh-CN" altLang="en-US" dirty="0" smtClean="0"/>
              <a:t>更新和推荐引擎的开发，因此在</a:t>
            </a:r>
            <a:r>
              <a:rPr kumimoji="1" lang="en-US" altLang="zh-CN" dirty="0" smtClean="0"/>
              <a:t>4.0</a:t>
            </a:r>
            <a:r>
              <a:rPr kumimoji="1" lang="zh-CN" altLang="en-US" dirty="0" smtClean="0"/>
              <a:t>中做了</a:t>
            </a:r>
            <a:r>
              <a:rPr kumimoji="1" lang="zh-CN" altLang="en-US" baseline="0" dirty="0" smtClean="0"/>
              <a:t>一个特征统一编码实现特征编码与模型的解耦。在其中，我所做的工作是，实现线上引擎中</a:t>
            </a:r>
            <a:r>
              <a:rPr kumimoji="1" lang="en-US" altLang="zh-CN" baseline="0" dirty="0" smtClean="0"/>
              <a:t>CB</a:t>
            </a:r>
            <a:r>
              <a:rPr kumimoji="1" lang="zh-CN" altLang="en-US" baseline="0" dirty="0" smtClean="0"/>
              <a:t>和</a:t>
            </a:r>
            <a:r>
              <a:rPr kumimoji="1" lang="en-US" altLang="zh-CN" baseline="0" dirty="0" smtClean="0"/>
              <a:t>GBDT</a:t>
            </a:r>
            <a:r>
              <a:rPr kumimoji="1" lang="zh-CN" altLang="en-US" baseline="0" dirty="0" smtClean="0"/>
              <a:t>模型支持特征统一编码的升级开发</a:t>
            </a:r>
            <a:endParaRPr kumimoji="1" lang="en-US" altLang="zh-CN" dirty="0" smtClean="0"/>
          </a:p>
          <a:p>
            <a:endParaRPr kumimoji="1" lang="en-US" altLang="zh-CN" dirty="0" smtClean="0"/>
          </a:p>
          <a:p>
            <a:endParaRPr kumimoji="1" lang="en-US" altLang="zh-CN" dirty="0" smtClean="0"/>
          </a:p>
          <a:p>
            <a:r>
              <a:rPr kumimoji="1" lang="zh-CN" altLang="en-US" dirty="0" smtClean="0"/>
              <a:t>解释一下特征统一编码</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t>在</a:t>
            </a:r>
            <a:r>
              <a:rPr kumimoji="1" lang="en-US" altLang="zh-CN" sz="1200" dirty="0" smtClean="0"/>
              <a:t>GBDT</a:t>
            </a:r>
            <a:r>
              <a:rPr kumimoji="1" lang="zh-CN" altLang="en-US" sz="1200" dirty="0" smtClean="0"/>
              <a:t>模型</a:t>
            </a:r>
            <a:r>
              <a:rPr kumimoji="1" lang="en-US" altLang="zh-CN" sz="1200" dirty="0" smtClean="0"/>
              <a:t>Ranking</a:t>
            </a:r>
            <a:r>
              <a:rPr kumimoji="1" lang="zh-CN" altLang="en-US" sz="1200" dirty="0" smtClean="0"/>
              <a:t>计算是通过调用的</a:t>
            </a:r>
            <a:r>
              <a:rPr kumimoji="1" lang="en-US" altLang="zh-CN" sz="1200" dirty="0" err="1" smtClean="0"/>
              <a:t>XGBoost</a:t>
            </a:r>
            <a:r>
              <a:rPr kumimoji="1" lang="zh-CN" altLang="en-US" sz="1200" dirty="0" smtClean="0"/>
              <a:t>库实现，样本在</a:t>
            </a:r>
            <a:r>
              <a:rPr kumimoji="1" lang="en-US" altLang="zh-CN" sz="1200" dirty="0" err="1" smtClean="0"/>
              <a:t>XGBboost</a:t>
            </a:r>
            <a:r>
              <a:rPr kumimoji="1" lang="zh-CN" altLang="en-US" sz="1200" dirty="0" smtClean="0"/>
              <a:t>将按照样本中的特征</a:t>
            </a:r>
            <a:r>
              <a:rPr kumimoji="1" lang="en-US" altLang="zh-CN" sz="1200" dirty="0" smtClean="0"/>
              <a:t>id</a:t>
            </a:r>
            <a:r>
              <a:rPr kumimoji="1" lang="zh-CN" altLang="en-US" sz="1200" dirty="0" smtClean="0"/>
              <a:t>存储在一个一维数组中，在特征统一编码后，其</a:t>
            </a:r>
            <a:r>
              <a:rPr kumimoji="1" lang="en-US" altLang="zh-CN" sz="1200" dirty="0" smtClean="0"/>
              <a:t>id</a:t>
            </a:r>
            <a:r>
              <a:rPr kumimoji="1" lang="zh-CN" altLang="en-US" sz="1200" dirty="0" smtClean="0"/>
              <a:t>是一个</a:t>
            </a:r>
            <a:r>
              <a:rPr kumimoji="1" lang="en-US" altLang="zh-CN" sz="1200" dirty="0" smtClean="0"/>
              <a:t>2^24</a:t>
            </a:r>
            <a:r>
              <a:rPr kumimoji="1" lang="zh-CN" altLang="en-US" sz="1200" dirty="0" smtClean="0"/>
              <a:t>的数值，如果继续使用</a:t>
            </a:r>
            <a:r>
              <a:rPr kumimoji="1" lang="en-US" altLang="zh-CN" sz="1200" dirty="0" err="1" smtClean="0"/>
              <a:t>XGBoost</a:t>
            </a:r>
            <a:r>
              <a:rPr kumimoji="1" lang="zh-CN" altLang="en-US" sz="1200" dirty="0" smtClean="0"/>
              <a:t>实现分值预测将会在存储样本时将会消耗比较大的内存</a:t>
            </a:r>
            <a:endParaRPr kumimoji="1"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t>直接修改</a:t>
            </a:r>
            <a:r>
              <a:rPr kumimoji="1" lang="en-US" altLang="zh-CN" sz="1200" dirty="0" err="1" smtClean="0"/>
              <a:t>Xgboost</a:t>
            </a:r>
            <a:r>
              <a:rPr kumimoji="1" lang="zh-CN" altLang="en-US" sz="1200" dirty="0" smtClean="0"/>
              <a:t>会带来很大的开销</a:t>
            </a:r>
          </a:p>
          <a:p>
            <a:endParaRPr kumimoji="1" lang="en-US" altLang="zh-CN" dirty="0" smtClean="0"/>
          </a:p>
          <a:p>
            <a:endParaRPr kumimoji="1" lang="en-US" altLang="zh-CN" dirty="0" smtClean="0"/>
          </a:p>
          <a:p>
            <a:endParaRPr kumimoji="1" lang="en-US" altLang="zh-CN" dirty="0" smtClean="0"/>
          </a:p>
          <a:p>
            <a:r>
              <a:rPr kumimoji="1" lang="en-US" altLang="zh-CN" dirty="0" smtClean="0"/>
              <a:t>http://10.210.228.76:8000/mediawiki/%E5%86%85%E5%AE%B9%E9%80%9A_-_%E7%89%B9%E5%BE%81%E7%BC%96%E7%A0%81%E7%BB%9F%E4%B8%80%E6%96%B9%E6%A1%88</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8</a:t>
            </a:fld>
            <a:endParaRPr lang="zh-CN" altLang="en-US"/>
          </a:p>
        </p:txBody>
      </p:sp>
    </p:spTree>
    <p:extLst>
      <p:ext uri="{BB962C8B-B14F-4D97-AF65-F5344CB8AC3E}">
        <p14:creationId xmlns:p14="http://schemas.microsoft.com/office/powerpoint/2010/main" val="82113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工作</a:t>
            </a:r>
            <a:r>
              <a:rPr kumimoji="1" lang="en-US" altLang="zh-CN" sz="1200" dirty="0" smtClean="0">
                <a:solidFill>
                  <a:srgbClr val="0887C2"/>
                </a:solidFill>
              </a:rPr>
              <a:t>1</a:t>
            </a:r>
            <a:r>
              <a:rPr kumimoji="1" lang="zh-CN" altLang="en-US" sz="1200" dirty="0" smtClean="0">
                <a:solidFill>
                  <a:srgbClr val="0887C2"/>
                </a:solidFill>
              </a:rPr>
              <a:t>：支持特征统一编码，</a:t>
            </a:r>
            <a:r>
              <a:rPr kumimoji="1" lang="en-US" altLang="zh-CN" sz="1200" dirty="0" smtClean="0">
                <a:solidFill>
                  <a:srgbClr val="0887C2"/>
                </a:solidFill>
              </a:rPr>
              <a:t>GBDT</a:t>
            </a:r>
            <a:r>
              <a:rPr kumimoji="1" lang="zh-CN" altLang="en-US" sz="1200" dirty="0" smtClean="0">
                <a:solidFill>
                  <a:srgbClr val="0887C2"/>
                </a:solidFill>
              </a:rPr>
              <a:t>模型线上代码升级</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原有的特征编码规则是连续的，编码是一个较小值，而特征统一编码是稀疏的，编码是一个较大的数值。在</a:t>
            </a:r>
            <a:r>
              <a:rPr kumimoji="1" lang="en-US" altLang="zh-CN" sz="1200" dirty="0" err="1" smtClean="0">
                <a:solidFill>
                  <a:srgbClr val="0887C2"/>
                </a:solidFill>
              </a:rPr>
              <a:t>XGBoost</a:t>
            </a:r>
            <a:r>
              <a:rPr kumimoji="1" lang="zh-CN" altLang="en-US" sz="1200" dirty="0" smtClean="0">
                <a:solidFill>
                  <a:srgbClr val="0887C2"/>
                </a:solidFill>
              </a:rPr>
              <a:t>库中采用数组存储样本特征，特征统一编码有</a:t>
            </a:r>
            <a:r>
              <a:rPr kumimoji="1" lang="en-US" altLang="zh-CN" sz="1200" dirty="0" smtClean="0">
                <a:solidFill>
                  <a:srgbClr val="0887C2"/>
                </a:solidFill>
              </a:rPr>
              <a:t>24</a:t>
            </a:r>
            <a:r>
              <a:rPr kumimoji="1" lang="zh-CN" altLang="en-US" sz="1200" dirty="0" smtClean="0">
                <a:solidFill>
                  <a:srgbClr val="0887C2"/>
                </a:solidFill>
              </a:rPr>
              <a:t>位，就要占用一个长度为</a:t>
            </a:r>
            <a:r>
              <a:rPr kumimoji="1" lang="en-US" altLang="zh-CN" sz="1200" dirty="0" smtClean="0">
                <a:solidFill>
                  <a:srgbClr val="0887C2"/>
                </a:solidFill>
              </a:rPr>
              <a:t>2^24</a:t>
            </a:r>
            <a:r>
              <a:rPr kumimoji="1" lang="zh-CN" altLang="en-US" sz="1200" dirty="0" smtClean="0">
                <a:solidFill>
                  <a:srgbClr val="0887C2"/>
                </a:solidFill>
              </a:rPr>
              <a:t>的数组存储样本，数组值是</a:t>
            </a:r>
            <a:r>
              <a:rPr kumimoji="1" lang="en-US" altLang="zh-CN" sz="1200" dirty="0" smtClean="0">
                <a:solidFill>
                  <a:srgbClr val="0887C2"/>
                </a:solidFill>
              </a:rPr>
              <a:t>float</a:t>
            </a:r>
            <a:r>
              <a:rPr kumimoji="1" lang="zh-CN" altLang="en-US" sz="1200" dirty="0" smtClean="0">
                <a:solidFill>
                  <a:srgbClr val="0887C2"/>
                </a:solidFill>
              </a:rPr>
              <a:t>类型，那么大小就是</a:t>
            </a:r>
            <a:r>
              <a:rPr kumimoji="1" lang="en-US" altLang="zh-CN" sz="1200" dirty="0" smtClean="0">
                <a:solidFill>
                  <a:srgbClr val="0887C2"/>
                </a:solidFill>
              </a:rPr>
              <a:t>64M</a:t>
            </a:r>
            <a:r>
              <a:rPr kumimoji="1" lang="zh-CN" altLang="en-US" sz="1200" dirty="0" smtClean="0">
                <a:solidFill>
                  <a:srgbClr val="0887C2"/>
                </a:solidFill>
              </a:rPr>
              <a:t>，在并发高的情况下，</a:t>
            </a:r>
            <a:r>
              <a:rPr kumimoji="1" lang="en-US" altLang="zh-CN" sz="1200" dirty="0" err="1" smtClean="0">
                <a:solidFill>
                  <a:srgbClr val="0887C2"/>
                </a:solidFill>
              </a:rPr>
              <a:t>XGBoost</a:t>
            </a:r>
            <a:r>
              <a:rPr kumimoji="1" lang="zh-CN" altLang="en-US" sz="1200" dirty="0" smtClean="0">
                <a:solidFill>
                  <a:srgbClr val="0887C2"/>
                </a:solidFill>
              </a:rPr>
              <a:t>库将无支持内容通</a:t>
            </a:r>
            <a:r>
              <a:rPr kumimoji="1" lang="en-US" altLang="zh-CN" sz="1200" dirty="0" smtClean="0">
                <a:solidFill>
                  <a:srgbClr val="0887C2"/>
                </a:solidFill>
              </a:rPr>
              <a:t>4.0</a:t>
            </a:r>
            <a:r>
              <a:rPr kumimoji="1" lang="zh-CN" altLang="en-US" sz="1200" dirty="0" smtClean="0">
                <a:solidFill>
                  <a:srgbClr val="0887C2"/>
                </a:solidFill>
              </a:rPr>
              <a:t>的特种统一编码后的线上预测。</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当时想到的解决方案有两个，一个是修改</a:t>
            </a:r>
            <a:r>
              <a:rPr kumimoji="1" lang="en-US" altLang="zh-CN" sz="1200" dirty="0" err="1" smtClean="0">
                <a:solidFill>
                  <a:srgbClr val="0887C2"/>
                </a:solidFill>
              </a:rPr>
              <a:t>xgboost</a:t>
            </a:r>
            <a:r>
              <a:rPr kumimoji="1" lang="zh-CN" altLang="en-US" sz="1200" dirty="0" smtClean="0">
                <a:solidFill>
                  <a:srgbClr val="0887C2"/>
                </a:solidFill>
              </a:rPr>
              <a:t>库，另一个是自己实现一个</a:t>
            </a:r>
            <a:r>
              <a:rPr kumimoji="1" lang="en-US" altLang="zh-CN" sz="1200" dirty="0" smtClean="0">
                <a:solidFill>
                  <a:srgbClr val="0887C2"/>
                </a:solidFill>
              </a:rPr>
              <a:t>GBDT</a:t>
            </a:r>
            <a:r>
              <a:rPr kumimoji="1" lang="zh-CN" altLang="en-US" sz="1200" dirty="0" smtClean="0">
                <a:solidFill>
                  <a:srgbClr val="0887C2"/>
                </a:solidFill>
              </a:rPr>
              <a:t>分值预测插件，相对来说自己实现代码量有点大但是风险小，所以就选择了自己实现插件，其中样本特征采用了</a:t>
            </a:r>
            <a:r>
              <a:rPr kumimoji="1" lang="en-US" altLang="zh-CN" sz="1200" dirty="0" err="1" smtClean="0"/>
              <a:t>unorder_map</a:t>
            </a:r>
            <a:r>
              <a:rPr kumimoji="1" lang="zh-CN" altLang="en-US" sz="1200" dirty="0" smtClean="0"/>
              <a:t>替代</a:t>
            </a:r>
            <a:r>
              <a:rPr kumimoji="1" lang="en-US" altLang="zh-CN" sz="1200" dirty="0" smtClean="0"/>
              <a:t>array</a:t>
            </a:r>
            <a:r>
              <a:rPr kumimoji="1" lang="zh-CN" altLang="en-US" sz="1200" dirty="0" smtClean="0"/>
              <a:t>进行样本存储</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工作</a:t>
            </a:r>
            <a:r>
              <a:rPr kumimoji="1" lang="en-US" altLang="zh-CN" sz="1200" dirty="0" smtClean="0">
                <a:solidFill>
                  <a:srgbClr val="0887C2"/>
                </a:solidFill>
              </a:rPr>
              <a:t>2</a:t>
            </a:r>
            <a:r>
              <a:rPr kumimoji="1" lang="zh-CN" altLang="en-US" sz="1200" dirty="0" smtClean="0">
                <a:solidFill>
                  <a:srgbClr val="0887C2"/>
                </a:solidFill>
              </a:rPr>
              <a:t>：支持特征统一编码，</a:t>
            </a:r>
            <a:r>
              <a:rPr kumimoji="1" lang="en-US" altLang="zh-CN" sz="1200" dirty="0" smtClean="0">
                <a:solidFill>
                  <a:srgbClr val="0887C2"/>
                </a:solidFill>
              </a:rPr>
              <a:t>CB</a:t>
            </a:r>
            <a:r>
              <a:rPr kumimoji="1" lang="zh-CN" altLang="en-US" sz="1200" dirty="0" smtClean="0">
                <a:solidFill>
                  <a:srgbClr val="0887C2"/>
                </a:solidFill>
              </a:rPr>
              <a:t>模型线上代码升级</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问题跟工作</a:t>
            </a:r>
            <a:r>
              <a:rPr kumimoji="1" lang="en-US" altLang="zh-CN" sz="1200" dirty="0" smtClean="0">
                <a:solidFill>
                  <a:srgbClr val="0887C2"/>
                </a:solidFill>
              </a:rPr>
              <a:t>1</a:t>
            </a:r>
            <a:r>
              <a:rPr kumimoji="1" lang="zh-CN" altLang="en-US" sz="1200" dirty="0" smtClean="0">
                <a:solidFill>
                  <a:srgbClr val="0887C2"/>
                </a:solidFill>
              </a:rPr>
              <a:t>类似，也是因为特种统一编码后稀疏的编码不能在继续使用原有的存储结构，为解决此问题，实现了带索引的稀疏矩阵和</a:t>
            </a:r>
            <a:r>
              <a:rPr kumimoji="1" lang="en-US" altLang="zh-CN" sz="1200" dirty="0" err="1" smtClean="0">
                <a:solidFill>
                  <a:srgbClr val="0887C2"/>
                </a:solidFill>
              </a:rPr>
              <a:t>hashmap</a:t>
            </a:r>
            <a:r>
              <a:rPr kumimoji="1" lang="zh-CN" altLang="en-US" sz="1200" dirty="0" smtClean="0">
                <a:solidFill>
                  <a:srgbClr val="0887C2"/>
                </a:solidFill>
              </a:rPr>
              <a:t>作为</a:t>
            </a:r>
            <a:r>
              <a:rPr kumimoji="1" lang="en-US" altLang="zh-CN" sz="1200" dirty="0" smtClean="0">
                <a:solidFill>
                  <a:srgbClr val="0887C2"/>
                </a:solidFill>
              </a:rPr>
              <a:t>CB</a:t>
            </a:r>
            <a:r>
              <a:rPr kumimoji="1" lang="zh-CN" altLang="en-US" sz="1200" dirty="0" smtClean="0">
                <a:solidFill>
                  <a:srgbClr val="0887C2"/>
                </a:solidFill>
              </a:rPr>
              <a:t>模型的存储结构，根据性能对比最后选择</a:t>
            </a:r>
            <a:r>
              <a:rPr kumimoji="1" lang="en-US" altLang="zh-CN" sz="1200" dirty="0" err="1" smtClean="0">
                <a:solidFill>
                  <a:srgbClr val="0887C2"/>
                </a:solidFill>
              </a:rPr>
              <a:t>hashmap</a:t>
            </a:r>
            <a:r>
              <a:rPr kumimoji="1" lang="zh-CN" altLang="en-US" sz="1200" dirty="0" smtClean="0">
                <a:solidFill>
                  <a:srgbClr val="0887C2"/>
                </a:solidFill>
              </a:rPr>
              <a:t>存储</a:t>
            </a:r>
            <a:r>
              <a:rPr kumimoji="1" lang="en-US" altLang="zh-CN" sz="1200" dirty="0" err="1" smtClean="0">
                <a:solidFill>
                  <a:srgbClr val="0887C2"/>
                </a:solidFill>
              </a:rPr>
              <a:t>cb</a:t>
            </a:r>
            <a:r>
              <a:rPr kumimoji="1" lang="zh-CN" altLang="en-US" sz="1200" dirty="0" smtClean="0">
                <a:solidFill>
                  <a:srgbClr val="0887C2"/>
                </a:solidFill>
              </a:rPr>
              <a:t>模型。</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最后再对</a:t>
            </a:r>
            <a:r>
              <a:rPr kumimoji="1" lang="en-US" altLang="zh-CN" sz="1200" dirty="0" err="1" smtClean="0">
                <a:solidFill>
                  <a:srgbClr val="0887C2"/>
                </a:solidFill>
              </a:rPr>
              <a:t>userprofile</a:t>
            </a:r>
            <a:r>
              <a:rPr kumimoji="1" lang="zh-CN" altLang="en-US" sz="1200" dirty="0" smtClean="0">
                <a:solidFill>
                  <a:srgbClr val="0887C2"/>
                </a:solidFill>
              </a:rPr>
              <a:t>特征编码部分的代码进行升级，完成线上的</a:t>
            </a:r>
            <a:r>
              <a:rPr kumimoji="1" lang="en-US" altLang="zh-CN" sz="1200" dirty="0" err="1" smtClean="0">
                <a:solidFill>
                  <a:srgbClr val="0887C2"/>
                </a:solidFill>
              </a:rPr>
              <a:t>cb</a:t>
            </a:r>
            <a:r>
              <a:rPr kumimoji="1" lang="zh-CN" altLang="en-US" sz="1200" dirty="0" smtClean="0">
                <a:solidFill>
                  <a:srgbClr val="0887C2"/>
                </a:solidFill>
              </a:rPr>
              <a:t>和</a:t>
            </a:r>
            <a:r>
              <a:rPr kumimoji="1" lang="en-US" altLang="zh-CN" sz="1200" dirty="0" err="1" smtClean="0">
                <a:solidFill>
                  <a:srgbClr val="0887C2"/>
                </a:solidFill>
              </a:rPr>
              <a:t>gbdt</a:t>
            </a:r>
            <a:r>
              <a:rPr kumimoji="1" lang="zh-CN" altLang="en-US" sz="1200" dirty="0" smtClean="0">
                <a:solidFill>
                  <a:srgbClr val="0887C2"/>
                </a:solidFill>
              </a:rPr>
              <a:t>模型与特征统一编码的整合</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solidFill>
                <a:srgbClr val="0887C2"/>
              </a:solidFill>
            </a:endParaRPr>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9</a:t>
            </a:fld>
            <a:endParaRPr lang="zh-CN" altLang="en-US"/>
          </a:p>
        </p:txBody>
      </p:sp>
    </p:spTree>
    <p:extLst>
      <p:ext uri="{BB962C8B-B14F-4D97-AF65-F5344CB8AC3E}">
        <p14:creationId xmlns:p14="http://schemas.microsoft.com/office/powerpoint/2010/main" val="403652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
    <p:bg>
      <p:bgPr>
        <a:solidFill>
          <a:srgbClr val="EFEFE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30889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木先生iPPT">
    <p:bg>
      <p:bgPr>
        <a:solidFill>
          <a:srgbClr val="EFEFEF"/>
        </a:solidFill>
        <a:effectLst/>
      </p:bgPr>
    </p:bg>
    <p:spTree>
      <p:nvGrpSpPr>
        <p:cNvPr id="1" name=""/>
        <p:cNvGrpSpPr/>
        <p:nvPr/>
      </p:nvGrpSpPr>
      <p:grpSpPr>
        <a:xfrm>
          <a:off x="0" y="0"/>
          <a:ext cx="0" cy="0"/>
          <a:chOff x="0" y="0"/>
          <a:chExt cx="0" cy="0"/>
        </a:xfrm>
      </p:grpSpPr>
      <p:sp>
        <p:nvSpPr>
          <p:cNvPr id="7" name="矩形 6"/>
          <p:cNvSpPr/>
          <p:nvPr userDrawn="1"/>
        </p:nvSpPr>
        <p:spPr>
          <a:xfrm>
            <a:off x="527050" y="921220"/>
            <a:ext cx="11137903" cy="555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 name="日期占位符 2"/>
          <p:cNvSpPr>
            <a:spLocks noGrp="1"/>
          </p:cNvSpPr>
          <p:nvPr>
            <p:ph type="dt" sz="half" idx="10"/>
          </p:nvPr>
        </p:nvSpPr>
        <p:spPr>
          <a:xfrm>
            <a:off x="838200" y="6451950"/>
            <a:ext cx="2743200" cy="365125"/>
          </a:xfrm>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a:xfrm>
            <a:off x="4038600" y="6451950"/>
            <a:ext cx="4114800" cy="365125"/>
          </a:xfrm>
        </p:spPr>
        <p:txBody>
          <a:bodyPr/>
          <a:lstStyle/>
          <a:p>
            <a:endParaRPr kumimoji="1" lang="zh-CN" altLang="en-US"/>
          </a:p>
        </p:txBody>
      </p:sp>
      <p:sp>
        <p:nvSpPr>
          <p:cNvPr id="5" name="灯片编号占位符 4"/>
          <p:cNvSpPr>
            <a:spLocks noGrp="1"/>
          </p:cNvSpPr>
          <p:nvPr>
            <p:ph type="sldNum" sz="quarter" idx="12"/>
          </p:nvPr>
        </p:nvSpPr>
        <p:spPr>
          <a:xfrm>
            <a:off x="8610600" y="6451950"/>
            <a:ext cx="2743200" cy="365125"/>
          </a:xfrm>
        </p:spPr>
        <p:txBody>
          <a:bodyPr/>
          <a:lstStyle/>
          <a:p>
            <a:fld id="{CD2E312C-0221-2B4D-9917-4FF9209C4E0E}" type="slidenum">
              <a:rPr kumimoji="1" lang="zh-CN" altLang="en-US" smtClean="0"/>
              <a:t>‹#›</a:t>
            </a:fld>
            <a:endParaRPr kumimoji="1" lang="zh-CN" altLang="en-US"/>
          </a:p>
        </p:txBody>
      </p:sp>
      <p:sp>
        <p:nvSpPr>
          <p:cNvPr id="8" name="标题 1"/>
          <p:cNvSpPr>
            <a:spLocks noGrp="1"/>
          </p:cNvSpPr>
          <p:nvPr>
            <p:ph type="title" hasCustomPrompt="1"/>
          </p:nvPr>
        </p:nvSpPr>
        <p:spPr>
          <a:xfrm>
            <a:off x="508000" y="260307"/>
            <a:ext cx="6854960" cy="570962"/>
          </a:xfrm>
        </p:spPr>
        <p:txBody>
          <a:bodyPr>
            <a:noAutofit/>
          </a:bodyPr>
          <a:lstStyle>
            <a:lvl1pPr algn="l">
              <a:defRPr sz="2100" b="1">
                <a:solidFill>
                  <a:schemeClr val="tx1">
                    <a:lumMod val="50000"/>
                    <a:lumOff val="50000"/>
                  </a:schemeClr>
                </a:solidFill>
              </a:defRPr>
            </a:lvl1pPr>
          </a:lstStyle>
          <a:p>
            <a:r>
              <a:rPr lang="zh-CN" altLang="x-none" dirty="0" smtClean="0"/>
              <a:t>述职</a:t>
            </a:r>
            <a:r>
              <a:rPr lang="zh-CN" altLang="en-US" dirty="0" smtClean="0"/>
              <a:t>报告</a:t>
            </a:r>
            <a:endParaRPr lang="zh-CN" altLang="en-US" dirty="0"/>
          </a:p>
        </p:txBody>
      </p:sp>
      <p:sp>
        <p:nvSpPr>
          <p:cNvPr id="12" name="副标题 2"/>
          <p:cNvSpPr>
            <a:spLocks noGrp="1"/>
          </p:cNvSpPr>
          <p:nvPr userDrawn="1">
            <p:ph type="subTitle" idx="1"/>
          </p:nvPr>
        </p:nvSpPr>
        <p:spPr>
          <a:xfrm>
            <a:off x="9573492" y="260307"/>
            <a:ext cx="2072411" cy="570962"/>
          </a:xfrm>
        </p:spPr>
        <p:txBody>
          <a:bodyPr anchor="ctr" anchorCtr="0"/>
          <a:lstStyle>
            <a:lvl1pPr marL="0" indent="0" algn="r">
              <a:buNone/>
              <a:defRPr sz="1800" b="1" spc="225">
                <a:solidFill>
                  <a:srgbClr val="28C18D"/>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Tree>
    <p:extLst>
      <p:ext uri="{BB962C8B-B14F-4D97-AF65-F5344CB8AC3E}">
        <p14:creationId xmlns:p14="http://schemas.microsoft.com/office/powerpoint/2010/main" val="363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木先生iPPT">
    <p:bg>
      <p:bgPr>
        <a:solidFill>
          <a:srgbClr val="EFEFE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
        <p:nvSpPr>
          <p:cNvPr id="18" name="标题 1"/>
          <p:cNvSpPr>
            <a:spLocks noGrp="1"/>
          </p:cNvSpPr>
          <p:nvPr>
            <p:ph type="title" hasCustomPrompt="1"/>
          </p:nvPr>
        </p:nvSpPr>
        <p:spPr>
          <a:xfrm>
            <a:off x="508000" y="260307"/>
            <a:ext cx="6854960" cy="570962"/>
          </a:xfrm>
        </p:spPr>
        <p:txBody>
          <a:bodyPr>
            <a:noAutofit/>
          </a:bodyPr>
          <a:lstStyle>
            <a:lvl1pPr algn="l">
              <a:defRPr sz="2100" b="1">
                <a:solidFill>
                  <a:schemeClr val="tx1">
                    <a:lumMod val="50000"/>
                    <a:lumOff val="50000"/>
                  </a:schemeClr>
                </a:solidFill>
              </a:defRPr>
            </a:lvl1pPr>
          </a:lstStyle>
          <a:p>
            <a:r>
              <a:rPr lang="zh-CN" altLang="en-US" dirty="0" smtClean="0"/>
              <a:t>述职报告</a:t>
            </a:r>
            <a:endParaRPr lang="zh-CN" altLang="en-US" dirty="0"/>
          </a:p>
        </p:txBody>
      </p:sp>
      <p:sp>
        <p:nvSpPr>
          <p:cNvPr id="22" name="副标题 2"/>
          <p:cNvSpPr>
            <a:spLocks noGrp="1"/>
          </p:cNvSpPr>
          <p:nvPr>
            <p:ph type="subTitle" idx="1"/>
          </p:nvPr>
        </p:nvSpPr>
        <p:spPr>
          <a:xfrm>
            <a:off x="9573492" y="260307"/>
            <a:ext cx="2072411" cy="570962"/>
          </a:xfrm>
        </p:spPr>
        <p:txBody>
          <a:bodyPr anchor="ctr" anchorCtr="0"/>
          <a:lstStyle>
            <a:lvl1pPr marL="0" indent="0" algn="r">
              <a:buNone/>
              <a:defRPr sz="1800" b="1" spc="225">
                <a:solidFill>
                  <a:srgbClr val="28C18D"/>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Tree>
    <p:extLst>
      <p:ext uri="{BB962C8B-B14F-4D97-AF65-F5344CB8AC3E}">
        <p14:creationId xmlns:p14="http://schemas.microsoft.com/office/powerpoint/2010/main" val="5451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91243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28396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5598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45762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木先生iPP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述职报告</a:t>
            </a:r>
            <a:endParaRPr lang="zh-CN" altLang="en-US" dirty="0"/>
          </a:p>
        </p:txBody>
      </p:sp>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00836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8_木先生iPPT">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4500"/>
            </a:lvl1pPr>
          </a:lstStyle>
          <a:p>
            <a:r>
              <a:rPr lang="zh-CN" altLang="en-US" dirty="0" smtClean="0"/>
              <a:t>谢谢</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
        <p:nvSpPr>
          <p:cNvPr id="4" name="日期占位符 3"/>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56937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5109C5D-AE36-5843-A6DC-F3A19CF0B356}" type="datetimeFigureOut">
              <a:rPr kumimoji="1" lang="zh-CN" altLang="en-US" smtClean="0"/>
              <a:t>2017/7/3</a:t>
            </a:fld>
            <a:endParaRPr kumimoji="1"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296064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7" name="组合 6"/>
          <p:cNvGrpSpPr/>
          <p:nvPr/>
        </p:nvGrpSpPr>
        <p:grpSpPr>
          <a:xfrm>
            <a:off x="4094778" y="2107738"/>
            <a:ext cx="779318" cy="459806"/>
            <a:chOff x="5209309" y="1468582"/>
            <a:chExt cx="1039091" cy="613074"/>
          </a:xfrm>
          <a:solidFill>
            <a:srgbClr val="FFB519"/>
          </a:solidFill>
        </p:grpSpPr>
        <p:sp>
          <p:nvSpPr>
            <p:cNvPr id="4" name="圆角矩形 3"/>
            <p:cNvSpPr/>
            <p:nvPr/>
          </p:nvSpPr>
          <p:spPr>
            <a:xfrm>
              <a:off x="5209309" y="1468582"/>
              <a:ext cx="1039091" cy="4876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en-US" altLang="zh-CN" sz="2100" b="1" dirty="0">
                  <a:latin typeface="微软雅黑" panose="020B0503020204020204" pitchFamily="34" charset="-122"/>
                  <a:ea typeface="微软雅黑" panose="020B0503020204020204" pitchFamily="34" charset="-122"/>
                </a:rPr>
                <a:t>201</a:t>
              </a:r>
              <a:r>
                <a:rPr lang="zh-CN" altLang="en-US" sz="2100" b="1" dirty="0">
                  <a:latin typeface="微软雅黑" panose="020B0503020204020204" pitchFamily="34" charset="-122"/>
                  <a:ea typeface="微软雅黑" panose="020B0503020204020204" pitchFamily="34" charset="-122"/>
                </a:rPr>
                <a:t>7</a:t>
              </a:r>
            </a:p>
          </p:txBody>
        </p:sp>
        <p:sp>
          <p:nvSpPr>
            <p:cNvPr id="5" name="等腰三角形 4"/>
            <p:cNvSpPr/>
            <p:nvPr/>
          </p:nvSpPr>
          <p:spPr>
            <a:xfrm flipV="1">
              <a:off x="5382491" y="1956248"/>
              <a:ext cx="145473" cy="125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框 16"/>
          <p:cNvSpPr txBox="1"/>
          <p:nvPr/>
        </p:nvSpPr>
        <p:spPr>
          <a:xfrm>
            <a:off x="2672197" y="2508620"/>
            <a:ext cx="6847609" cy="1446550"/>
          </a:xfrm>
          <a:prstGeom prst="rect">
            <a:avLst/>
          </a:prstGeom>
          <a:noFill/>
        </p:spPr>
        <p:txBody>
          <a:bodyPr wrap="square" rtlCol="0">
            <a:spAutoFit/>
          </a:bodyPr>
          <a:lstStyle/>
          <a:p>
            <a:pPr algn="ctr"/>
            <a:r>
              <a:rPr lang="zh-CN" altLang="en-US" sz="8800" b="1" dirty="0">
                <a:solidFill>
                  <a:srgbClr val="28C18D"/>
                </a:solidFill>
                <a:latin typeface="微软雅黑" panose="020B0503020204020204" pitchFamily="34" charset="-122"/>
                <a:ea typeface="微软雅黑" panose="020B0503020204020204" pitchFamily="34" charset="-122"/>
              </a:rPr>
              <a:t>述职报告</a:t>
            </a:r>
          </a:p>
        </p:txBody>
      </p:sp>
      <p:grpSp>
        <p:nvGrpSpPr>
          <p:cNvPr id="23" name="组合 22"/>
          <p:cNvGrpSpPr/>
          <p:nvPr/>
        </p:nvGrpSpPr>
        <p:grpSpPr>
          <a:xfrm>
            <a:off x="4165277" y="3977483"/>
            <a:ext cx="3861449" cy="369332"/>
            <a:chOff x="3593620" y="4462265"/>
            <a:chExt cx="5148599" cy="492442"/>
          </a:xfrm>
        </p:grpSpPr>
        <p:cxnSp>
          <p:nvCxnSpPr>
            <p:cNvPr id="19" name="直接连接符 18"/>
            <p:cNvCxnSpPr/>
            <p:nvPr/>
          </p:nvCxnSpPr>
          <p:spPr>
            <a:xfrm>
              <a:off x="3593620"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43919" y="4462265"/>
              <a:ext cx="3048000" cy="492442"/>
            </a:xfrm>
            <a:prstGeom prst="rect">
              <a:avLst/>
            </a:prstGeom>
            <a:noFill/>
          </p:spPr>
          <p:txBody>
            <a:bodyPr wrap="square" rtlCol="0">
              <a:spAutoFit/>
            </a:bodyPr>
            <a:lstStyle/>
            <a:p>
              <a:pPr algn="ctr"/>
              <a:r>
                <a:rPr lang="en-US" altLang="zh-CN" dirty="0">
                  <a:solidFill>
                    <a:schemeClr val="bg2">
                      <a:lumMod val="50000"/>
                    </a:schemeClr>
                  </a:solidFill>
                  <a:latin typeface="Segoe UI Light" panose="020B0502040204020203" pitchFamily="34" charset="0"/>
                  <a:cs typeface="Segoe UI Light" panose="020B0502040204020203" pitchFamily="34" charset="0"/>
                </a:rPr>
                <a:t>WORK</a:t>
              </a:r>
              <a:r>
                <a:rPr lang="zh-CN" altLang="en-US" dirty="0">
                  <a:solidFill>
                    <a:schemeClr val="bg2">
                      <a:lumMod val="50000"/>
                    </a:schemeClr>
                  </a:solidFill>
                  <a:latin typeface="Segoe UI Light" panose="020B0502040204020203" pitchFamily="34" charset="0"/>
                  <a:cs typeface="Segoe UI Light" panose="020B0502040204020203" pitchFamily="34" charset="0"/>
                </a:rPr>
                <a:t> </a:t>
              </a:r>
              <a:r>
                <a:rPr lang="en-US" altLang="zh-CN" dirty="0">
                  <a:solidFill>
                    <a:schemeClr val="bg2">
                      <a:lumMod val="50000"/>
                    </a:schemeClr>
                  </a:solidFill>
                  <a:latin typeface="Segoe UI Light" panose="020B0502040204020203" pitchFamily="34" charset="0"/>
                  <a:cs typeface="Segoe UI Light" panose="020B0502040204020203" pitchFamily="34" charset="0"/>
                </a:rPr>
                <a:t>REPORT</a:t>
              </a:r>
              <a:endParaRPr lang="zh-CN" altLang="en-US" dirty="0">
                <a:solidFill>
                  <a:schemeClr val="bg2">
                    <a:lumMod val="50000"/>
                  </a:schemeClr>
                </a:solidFill>
                <a:latin typeface="Segoe UI Light" panose="020B0502040204020203" pitchFamily="34" charset="0"/>
                <a:cs typeface="Segoe UI Light" panose="020B0502040204020203" pitchFamily="34" charset="0"/>
              </a:endParaRPr>
            </a:p>
          </p:txBody>
        </p:sp>
        <p:cxnSp>
          <p:nvCxnSpPr>
            <p:cNvPr id="22" name="直接连接符 21"/>
            <p:cNvCxnSpPr/>
            <p:nvPr/>
          </p:nvCxnSpPr>
          <p:spPr>
            <a:xfrm>
              <a:off x="7459038"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5160818" y="4514852"/>
            <a:ext cx="1870364" cy="369332"/>
          </a:xfrm>
          <a:prstGeom prst="rect">
            <a:avLst/>
          </a:prstGeom>
          <a:noFill/>
        </p:spPr>
        <p:txBody>
          <a:bodyPr wrap="square" rtlCol="0">
            <a:spAutoFit/>
          </a:bodyPr>
          <a:lstStyle/>
          <a:p>
            <a:pPr algn="ctr"/>
            <a:r>
              <a:rPr lang="zh-CN" altLang="en-US" dirty="0">
                <a:solidFill>
                  <a:schemeClr val="bg2">
                    <a:lumMod val="50000"/>
                  </a:schemeClr>
                </a:solidFill>
                <a:latin typeface="幼圆" panose="02010509060101010101" pitchFamily="49" charset="-122"/>
                <a:ea typeface="幼圆" panose="02010509060101010101" pitchFamily="49" charset="-122"/>
              </a:rPr>
              <a:t>汇报人：李玉国</a:t>
            </a:r>
          </a:p>
        </p:txBody>
      </p:sp>
    </p:spTree>
    <p:extLst>
      <p:ext uri="{BB962C8B-B14F-4D97-AF65-F5344CB8AC3E}">
        <p14:creationId xmlns:p14="http://schemas.microsoft.com/office/powerpoint/2010/main" val="248292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1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par>
                          <p:cTn id="14" fill="hold">
                            <p:stCondLst>
                              <p:cond delay="7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7" name="矩形 16"/>
          <p:cNvSpPr/>
          <p:nvPr/>
        </p:nvSpPr>
        <p:spPr>
          <a:xfrm>
            <a:off x="798580" y="1142810"/>
            <a:ext cx="3294492" cy="369332"/>
          </a:xfrm>
          <a:prstGeom prst="rect">
            <a:avLst/>
          </a:prstGeom>
        </p:spPr>
        <p:txBody>
          <a:bodyPr wrap="none">
            <a:spAutoFit/>
          </a:bodyPr>
          <a:lstStyle/>
          <a:p>
            <a:r>
              <a:rPr kumimoji="1" lang="zh-CN" altLang="en-US" dirty="0" smtClean="0">
                <a:solidFill>
                  <a:srgbClr val="0887C2"/>
                </a:solidFill>
              </a:rPr>
              <a:t>工作</a:t>
            </a:r>
            <a:r>
              <a:rPr kumimoji="1" lang="en-US" altLang="zh-CN" dirty="0">
                <a:solidFill>
                  <a:srgbClr val="0887C2"/>
                </a:solidFill>
              </a:rPr>
              <a:t>3</a:t>
            </a:r>
            <a:r>
              <a:rPr kumimoji="1" lang="zh-CN" altLang="en-US" dirty="0" smtClean="0">
                <a:solidFill>
                  <a:srgbClr val="0887C2"/>
                </a:solidFill>
              </a:rPr>
              <a:t>：</a:t>
            </a:r>
            <a:r>
              <a:rPr kumimoji="1" lang="zh-CN" altLang="en-US" dirty="0" smtClean="0">
                <a:solidFill>
                  <a:srgbClr val="0070C0"/>
                </a:solidFill>
              </a:rPr>
              <a:t>实时聚类对接</a:t>
            </a:r>
            <a:r>
              <a:rPr kumimoji="1" lang="en-US" altLang="zh-CN" dirty="0" smtClean="0">
                <a:solidFill>
                  <a:srgbClr val="0070C0"/>
                </a:solidFill>
              </a:rPr>
              <a:t>Ranking</a:t>
            </a:r>
            <a:endParaRPr kumimoji="1" lang="zh-CN" altLang="en-US" dirty="0">
              <a:solidFill>
                <a:srgbClr val="0070C0"/>
              </a:solidFill>
            </a:endParaRPr>
          </a:p>
        </p:txBody>
      </p:sp>
      <p:sp>
        <p:nvSpPr>
          <p:cNvPr id="20" name="矩形 19"/>
          <p:cNvSpPr/>
          <p:nvPr/>
        </p:nvSpPr>
        <p:spPr>
          <a:xfrm>
            <a:off x="853172" y="2334376"/>
            <a:ext cx="9175758" cy="338554"/>
          </a:xfrm>
          <a:prstGeom prst="rect">
            <a:avLst/>
          </a:prstGeom>
        </p:spPr>
        <p:txBody>
          <a:bodyPr wrap="square">
            <a:spAutoFit/>
          </a:bodyPr>
          <a:lstStyle/>
          <a:p>
            <a:r>
              <a:rPr kumimoji="1" lang="zh-CN" altLang="en-US" sz="1600" dirty="0" smtClean="0">
                <a:solidFill>
                  <a:srgbClr val="0887C2"/>
                </a:solidFill>
              </a:rPr>
              <a:t>开发</a:t>
            </a:r>
            <a:r>
              <a:rPr kumimoji="1" lang="zh-CN" altLang="en-US" sz="1600" dirty="0">
                <a:solidFill>
                  <a:srgbClr val="0887C2"/>
                </a:solidFill>
              </a:rPr>
              <a:t>需求</a:t>
            </a:r>
            <a:r>
              <a:rPr kumimoji="1" lang="zh-CN" altLang="en-US" sz="1600" dirty="0" smtClean="0">
                <a:solidFill>
                  <a:srgbClr val="0887C2"/>
                </a:solidFill>
              </a:rPr>
              <a:t>：</a:t>
            </a:r>
            <a:r>
              <a:rPr kumimoji="1" lang="zh-CN" altLang="en-US" sz="1600" dirty="0" smtClean="0"/>
              <a:t>聚类</a:t>
            </a:r>
            <a:r>
              <a:rPr kumimoji="1" lang="en-US" altLang="zh-CN" sz="1600" dirty="0" smtClean="0"/>
              <a:t>bucket</a:t>
            </a:r>
            <a:r>
              <a:rPr kumimoji="1" lang="zh-CN" altLang="en-US" sz="1600" dirty="0" smtClean="0"/>
              <a:t>返回结果不包含</a:t>
            </a:r>
            <a:r>
              <a:rPr kumimoji="1" lang="en-US" altLang="zh-CN" sz="1600" dirty="0" smtClean="0"/>
              <a:t>item profile</a:t>
            </a:r>
            <a:r>
              <a:rPr kumimoji="1" lang="zh-CN" altLang="en-US" sz="1600" dirty="0" smtClean="0"/>
              <a:t>，需要进行</a:t>
            </a:r>
            <a:r>
              <a:rPr kumimoji="1" lang="en-US" altLang="zh-CN" sz="1600" dirty="0" smtClean="0"/>
              <a:t>item profile</a:t>
            </a:r>
            <a:r>
              <a:rPr kumimoji="1" lang="zh-CN" altLang="en-US" sz="1600" dirty="0" smtClean="0"/>
              <a:t>的获取</a:t>
            </a:r>
            <a:endParaRPr kumimoji="1" lang="en-US" altLang="zh-CN" sz="1600" dirty="0"/>
          </a:p>
        </p:txBody>
      </p:sp>
      <p:sp>
        <p:nvSpPr>
          <p:cNvPr id="24" name="矩形 23"/>
          <p:cNvSpPr/>
          <p:nvPr/>
        </p:nvSpPr>
        <p:spPr>
          <a:xfrm>
            <a:off x="825197" y="1688968"/>
            <a:ext cx="10220045" cy="584775"/>
          </a:xfrm>
          <a:prstGeom prst="rect">
            <a:avLst/>
          </a:prstGeom>
        </p:spPr>
        <p:txBody>
          <a:bodyPr wrap="square">
            <a:spAutoFit/>
          </a:bodyPr>
          <a:lstStyle/>
          <a:p>
            <a:r>
              <a:rPr kumimoji="1" lang="zh-CN" altLang="en-US" sz="1600" dirty="0" smtClean="0">
                <a:solidFill>
                  <a:srgbClr val="0887C2"/>
                </a:solidFill>
              </a:rPr>
              <a:t>问题描述：</a:t>
            </a:r>
            <a:r>
              <a:rPr kumimoji="1" lang="zh-CN" altLang="en-US" sz="1600" dirty="0"/>
              <a:t>在实时推荐系统中，根据用户实时行为对用户实现聚类，实现类级别的</a:t>
            </a:r>
            <a:r>
              <a:rPr kumimoji="1" lang="en-US" altLang="zh-CN" sz="1600" dirty="0"/>
              <a:t>bucket</a:t>
            </a:r>
            <a:r>
              <a:rPr kumimoji="1" lang="zh-CN" altLang="en-US" sz="1600" dirty="0"/>
              <a:t>推荐；为进一步探索效果的提升，进行聚类推荐对接</a:t>
            </a:r>
            <a:r>
              <a:rPr kumimoji="1" lang="en-US" altLang="zh-CN" sz="1600" dirty="0"/>
              <a:t>Ranking</a:t>
            </a:r>
            <a:r>
              <a:rPr kumimoji="1" lang="zh-CN" altLang="en-US" sz="1600" dirty="0"/>
              <a:t>（</a:t>
            </a:r>
            <a:r>
              <a:rPr kumimoji="1" lang="en-US" altLang="zh-CN" sz="1600" dirty="0"/>
              <a:t>CB</a:t>
            </a:r>
            <a:r>
              <a:rPr kumimoji="1" lang="zh-CN" altLang="en-US" sz="1600" dirty="0"/>
              <a:t>）的实验</a:t>
            </a:r>
          </a:p>
        </p:txBody>
      </p:sp>
      <p:sp>
        <p:nvSpPr>
          <p:cNvPr id="36" name="矩形 35"/>
          <p:cNvSpPr/>
          <p:nvPr/>
        </p:nvSpPr>
        <p:spPr>
          <a:xfrm>
            <a:off x="853172" y="5565626"/>
            <a:ext cx="7927829" cy="584775"/>
          </a:xfrm>
          <a:prstGeom prst="rect">
            <a:avLst/>
          </a:prstGeom>
        </p:spPr>
        <p:txBody>
          <a:bodyPr wrap="square">
            <a:spAutoFit/>
          </a:bodyPr>
          <a:lstStyle/>
          <a:p>
            <a:r>
              <a:rPr kumimoji="1" lang="zh-CN" altLang="en-US" sz="1600" dirty="0">
                <a:solidFill>
                  <a:srgbClr val="0887C2"/>
                </a:solidFill>
              </a:rPr>
              <a:t>解决</a:t>
            </a:r>
            <a:r>
              <a:rPr kumimoji="1" lang="zh-CN" altLang="en-US" sz="1600" dirty="0" smtClean="0">
                <a:solidFill>
                  <a:srgbClr val="0887C2"/>
                </a:solidFill>
              </a:rPr>
              <a:t>方案：</a:t>
            </a:r>
            <a:r>
              <a:rPr kumimoji="1" lang="en-US" altLang="zh-CN" sz="1600" dirty="0"/>
              <a:t>C</a:t>
            </a:r>
            <a:r>
              <a:rPr kumimoji="1" lang="en-US" altLang="zh-CN" sz="1600" dirty="0" smtClean="0"/>
              <a:t>++ Item Profile Cache</a:t>
            </a:r>
            <a:r>
              <a:rPr kumimoji="1" lang="zh-CN" altLang="en-US" sz="1600" dirty="0" smtClean="0"/>
              <a:t>模块封装</a:t>
            </a:r>
            <a:endParaRPr kumimoji="1" lang="en-US" altLang="zh-CN" sz="1600" dirty="0"/>
          </a:p>
          <a:p>
            <a:r>
              <a:rPr kumimoji="1" lang="zh-CN" altLang="en-US" sz="1600" dirty="0">
                <a:solidFill>
                  <a:srgbClr val="0887C2"/>
                </a:solidFill>
              </a:rPr>
              <a:t>技术亮点</a:t>
            </a:r>
            <a:r>
              <a:rPr kumimoji="1" lang="zh-CN" altLang="en-US" sz="1600" dirty="0" smtClean="0">
                <a:solidFill>
                  <a:srgbClr val="0887C2"/>
                </a:solidFill>
              </a:rPr>
              <a:t>：</a:t>
            </a:r>
            <a:r>
              <a:rPr kumimoji="1" lang="zh-CN" altLang="en-US" sz="1600" dirty="0" smtClean="0"/>
              <a:t>先进先出、超时失效</a:t>
            </a:r>
            <a:endParaRPr lang="en-US" altLang="zh-CN" b="1" dirty="0"/>
          </a:p>
        </p:txBody>
      </p:sp>
      <p:cxnSp>
        <p:nvCxnSpPr>
          <p:cNvPr id="14" name="直接连接符 13"/>
          <p:cNvCxnSpPr/>
          <p:nvPr/>
        </p:nvCxnSpPr>
        <p:spPr>
          <a:xfrm flipV="1">
            <a:off x="956060" y="1523979"/>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nvGrpSpPr>
          <p:cNvPr id="6" name="组合 5"/>
          <p:cNvGrpSpPr/>
          <p:nvPr/>
        </p:nvGrpSpPr>
        <p:grpSpPr>
          <a:xfrm>
            <a:off x="1121588" y="3029172"/>
            <a:ext cx="9857925" cy="2299506"/>
            <a:chOff x="1121588" y="2783274"/>
            <a:chExt cx="9857925" cy="2299506"/>
          </a:xfrm>
        </p:grpSpPr>
        <p:sp>
          <p:nvSpPr>
            <p:cNvPr id="16" name="矩形 15"/>
            <p:cNvSpPr/>
            <p:nvPr/>
          </p:nvSpPr>
          <p:spPr>
            <a:xfrm>
              <a:off x="9409853" y="4683353"/>
              <a:ext cx="1569660" cy="369332"/>
            </a:xfrm>
            <a:prstGeom prst="rect">
              <a:avLst/>
            </a:prstGeom>
            <a:solidFill>
              <a:schemeClr val="bg1"/>
            </a:solidFill>
            <a:ln>
              <a:solidFill>
                <a:srgbClr val="00B0F0"/>
              </a:solidFill>
            </a:ln>
          </p:spPr>
          <p:txBody>
            <a:bodyPr wrap="none">
              <a:spAutoFit/>
            </a:bodyPr>
            <a:lstStyle/>
            <a:p>
              <a:r>
                <a:rPr lang="zh-CN" altLang="en-US" b="1" dirty="0" smtClean="0">
                  <a:ln/>
                  <a:solidFill>
                    <a:srgbClr val="00B0F0"/>
                  </a:solidFill>
                  <a:effectLst>
                    <a:outerShdw blurRad="38100" dist="19050" dir="2700000" algn="tl" rotWithShape="0">
                      <a:schemeClr val="dk1">
                        <a:lumMod val="50000"/>
                        <a:alpha val="40000"/>
                      </a:schemeClr>
                    </a:outerShdw>
                  </a:effectLst>
                </a:rPr>
                <a:t>实时推荐架构</a:t>
              </a:r>
              <a:endParaRPr lang="zh-CN" altLang="en-US" b="1" dirty="0">
                <a:ln/>
                <a:solidFill>
                  <a:srgbClr val="00B0F0"/>
                </a:solidFill>
                <a:effectLst>
                  <a:outerShdw blurRad="38100" dist="19050" dir="2700000" algn="tl" rotWithShape="0">
                    <a:schemeClr val="dk1">
                      <a:lumMod val="50000"/>
                      <a:alpha val="40000"/>
                    </a:schemeClr>
                  </a:outerShdw>
                </a:effectLst>
              </a:endParaRPr>
            </a:p>
          </p:txBody>
        </p:sp>
        <p:sp>
          <p:nvSpPr>
            <p:cNvPr id="26" name="流程图: 可选过程 25"/>
            <p:cNvSpPr/>
            <p:nvPr/>
          </p:nvSpPr>
          <p:spPr>
            <a:xfrm>
              <a:off x="3154964" y="27832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Interface</a:t>
              </a:r>
              <a:endParaRPr lang="zh-CN" altLang="en-US" sz="1200" dirty="0">
                <a:solidFill>
                  <a:schemeClr val="tx1"/>
                </a:solidFill>
              </a:endParaRPr>
            </a:p>
          </p:txBody>
        </p:sp>
        <p:sp>
          <p:nvSpPr>
            <p:cNvPr id="27" name="流程图: 可选过程 26"/>
            <p:cNvSpPr/>
            <p:nvPr/>
          </p:nvSpPr>
          <p:spPr>
            <a:xfrm>
              <a:off x="3154964" y="3509688"/>
              <a:ext cx="1420877" cy="861937"/>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Engine</a:t>
              </a:r>
              <a:endParaRPr lang="zh-CN" altLang="en-US" sz="1200" dirty="0">
                <a:solidFill>
                  <a:schemeClr val="tx1"/>
                </a:solidFill>
              </a:endParaRPr>
            </a:p>
          </p:txBody>
        </p:sp>
        <p:sp>
          <p:nvSpPr>
            <p:cNvPr id="28" name="流程图: 可选过程 27"/>
            <p:cNvSpPr/>
            <p:nvPr/>
          </p:nvSpPr>
          <p:spPr>
            <a:xfrm>
              <a:off x="5613866" y="3322246"/>
              <a:ext cx="1420877" cy="1208579"/>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Redis</a:t>
              </a:r>
              <a:endParaRPr lang="zh-CN" altLang="en-US" sz="1200" dirty="0">
                <a:solidFill>
                  <a:schemeClr val="tx1"/>
                </a:solidFill>
              </a:endParaRPr>
            </a:p>
          </p:txBody>
        </p:sp>
        <p:sp>
          <p:nvSpPr>
            <p:cNvPr id="29" name="流程图: 可选过程 28"/>
            <p:cNvSpPr/>
            <p:nvPr/>
          </p:nvSpPr>
          <p:spPr>
            <a:xfrm>
              <a:off x="7722494" y="46958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200" dirty="0" err="1" smtClean="0">
                  <a:solidFill>
                    <a:schemeClr val="tx1"/>
                  </a:solidFill>
                </a:rPr>
                <a:t>ContentLib</a:t>
              </a:r>
              <a:endParaRPr lang="zh-CN" altLang="en-US" sz="1200" dirty="0">
                <a:solidFill>
                  <a:schemeClr val="tx1"/>
                </a:solidFill>
              </a:endParaRPr>
            </a:p>
          </p:txBody>
        </p:sp>
        <p:sp>
          <p:nvSpPr>
            <p:cNvPr id="30" name="流程图: 可选过程 29"/>
            <p:cNvSpPr/>
            <p:nvPr/>
          </p:nvSpPr>
          <p:spPr>
            <a:xfrm>
              <a:off x="7752848" y="2808471"/>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smtClean="0">
                  <a:solidFill>
                    <a:schemeClr val="tx1"/>
                  </a:solidFill>
                </a:rPr>
                <a:t>log</a:t>
              </a:r>
              <a:endParaRPr lang="zh-CN" altLang="en-US" sz="1200" dirty="0">
                <a:solidFill>
                  <a:schemeClr val="tx1"/>
                </a:solidFill>
              </a:endParaRPr>
            </a:p>
          </p:txBody>
        </p:sp>
        <p:sp>
          <p:nvSpPr>
            <p:cNvPr id="31" name="流程图: 可选过程 30"/>
            <p:cNvSpPr/>
            <p:nvPr/>
          </p:nvSpPr>
          <p:spPr>
            <a:xfrm>
              <a:off x="7752848" y="375566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RealTimeEngine</a:t>
              </a:r>
              <a:endParaRPr lang="zh-CN" altLang="en-US" sz="1200" dirty="0">
                <a:solidFill>
                  <a:schemeClr val="tx1"/>
                </a:solidFill>
              </a:endParaRPr>
            </a:p>
          </p:txBody>
        </p:sp>
        <p:sp>
          <p:nvSpPr>
            <p:cNvPr id="38" name="右箭头 37"/>
            <p:cNvSpPr/>
            <p:nvPr/>
          </p:nvSpPr>
          <p:spPr>
            <a:xfrm>
              <a:off x="4789995" y="2895190"/>
              <a:ext cx="2748698" cy="161127"/>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33" name="右箭头 32"/>
            <p:cNvSpPr/>
            <p:nvPr/>
          </p:nvSpPr>
          <p:spPr>
            <a:xfrm rot="10800000">
              <a:off x="2607004" y="2900519"/>
              <a:ext cx="468174" cy="152415"/>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37" name="流程图: 可选过程 36"/>
            <p:cNvSpPr/>
            <p:nvPr/>
          </p:nvSpPr>
          <p:spPr>
            <a:xfrm>
              <a:off x="1121588" y="27832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Frontend</a:t>
              </a:r>
              <a:endParaRPr lang="zh-CN" altLang="en-US" sz="1200" dirty="0">
                <a:solidFill>
                  <a:schemeClr val="tx1"/>
                </a:solidFill>
              </a:endParaRPr>
            </a:p>
          </p:txBody>
        </p:sp>
        <p:sp>
          <p:nvSpPr>
            <p:cNvPr id="40" name="右箭头 39"/>
            <p:cNvSpPr/>
            <p:nvPr/>
          </p:nvSpPr>
          <p:spPr>
            <a:xfrm rot="10800000">
              <a:off x="7240128" y="3872911"/>
              <a:ext cx="468174" cy="152415"/>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44" name="右箭头 43"/>
            <p:cNvSpPr/>
            <p:nvPr/>
          </p:nvSpPr>
          <p:spPr>
            <a:xfrm rot="10800000">
              <a:off x="4908484" y="3566141"/>
              <a:ext cx="468174" cy="152415"/>
            </a:xfrm>
            <a:prstGeom prst="rightArrow">
              <a:avLst/>
            </a:prstGeom>
            <a:solidFill>
              <a:srgbClr val="92D050"/>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5" name="右箭头 44"/>
            <p:cNvSpPr/>
            <p:nvPr/>
          </p:nvSpPr>
          <p:spPr>
            <a:xfrm rot="10800000">
              <a:off x="4920982" y="4191021"/>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6" name="右箭头 45"/>
            <p:cNvSpPr/>
            <p:nvPr/>
          </p:nvSpPr>
          <p:spPr>
            <a:xfrm rot="16200000">
              <a:off x="3696867" y="3259390"/>
              <a:ext cx="268808" cy="168545"/>
            </a:xfrm>
            <a:prstGeom prst="rightArrow">
              <a:avLst/>
            </a:prstGeom>
            <a:solidFill>
              <a:schemeClr val="bg1"/>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7" name="右箭头 46"/>
            <p:cNvSpPr/>
            <p:nvPr/>
          </p:nvSpPr>
          <p:spPr>
            <a:xfrm rot="5400000">
              <a:off x="8198845" y="3403403"/>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9" name="右箭头 48"/>
            <p:cNvSpPr/>
            <p:nvPr/>
          </p:nvSpPr>
          <p:spPr>
            <a:xfrm rot="16200000">
              <a:off x="8198845" y="4348901"/>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
        <p:nvSpPr>
          <p:cNvPr id="32" name="流程图: 可选过程 31"/>
          <p:cNvSpPr/>
          <p:nvPr/>
        </p:nvSpPr>
        <p:spPr>
          <a:xfrm>
            <a:off x="5772948" y="4368305"/>
            <a:ext cx="1118010" cy="304435"/>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Bucket1…</a:t>
            </a:r>
          </a:p>
        </p:txBody>
      </p:sp>
      <p:sp>
        <p:nvSpPr>
          <p:cNvPr id="34" name="流程图: 可选过程 33"/>
          <p:cNvSpPr/>
          <p:nvPr/>
        </p:nvSpPr>
        <p:spPr>
          <a:xfrm>
            <a:off x="5765299" y="3684934"/>
            <a:ext cx="1118010" cy="304435"/>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err="1">
                <a:solidFill>
                  <a:schemeClr val="tx1"/>
                </a:solidFill>
              </a:rPr>
              <a:t>I</a:t>
            </a:r>
            <a:r>
              <a:rPr kumimoji="1" lang="en-US" altLang="zh-CN" sz="1200" dirty="0" err="1" smtClean="0">
                <a:solidFill>
                  <a:schemeClr val="tx1"/>
                </a:solidFill>
              </a:rPr>
              <a:t>temProfile</a:t>
            </a:r>
            <a:r>
              <a:rPr kumimoji="1" lang="en-US" altLang="zh-CN" sz="1200" dirty="0" smtClean="0">
                <a:solidFill>
                  <a:schemeClr val="tx1"/>
                </a:solidFill>
              </a:rPr>
              <a:t>...</a:t>
            </a:r>
          </a:p>
        </p:txBody>
      </p:sp>
    </p:spTree>
    <p:extLst>
      <p:ext uri="{BB962C8B-B14F-4D97-AF65-F5344CB8AC3E}">
        <p14:creationId xmlns:p14="http://schemas.microsoft.com/office/powerpoint/2010/main" val="392496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1.2</a:t>
            </a:r>
            <a:r>
              <a:rPr lang="zh-CN" altLang="en-US" sz="2400" dirty="0" smtClean="0">
                <a:solidFill>
                  <a:srgbClr val="00C898"/>
                </a:solidFill>
              </a:rPr>
              <a:t> </a:t>
            </a:r>
            <a:r>
              <a:rPr lang="en-US" altLang="zh-CN" sz="2400" dirty="0" smtClean="0">
                <a:solidFill>
                  <a:srgbClr val="00C898"/>
                </a:solidFill>
              </a:rPr>
              <a:t>Engine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内容通</a:t>
            </a:r>
            <a:r>
              <a:rPr lang="en-US" altLang="zh-CN" sz="2400" dirty="0" smtClean="0">
                <a:solidFill>
                  <a:srgbClr val="00C898"/>
                </a:solidFill>
              </a:rPr>
              <a:t>V5.0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21" name="矩形 20"/>
          <p:cNvSpPr/>
          <p:nvPr/>
        </p:nvSpPr>
        <p:spPr>
          <a:xfrm>
            <a:off x="852359" y="5944174"/>
            <a:ext cx="10420223" cy="369332"/>
          </a:xfrm>
          <a:prstGeom prst="rect">
            <a:avLst/>
          </a:prstGeom>
        </p:spPr>
        <p:txBody>
          <a:bodyPr wrap="square">
            <a:spAutoFit/>
          </a:bodyPr>
          <a:lstStyle/>
          <a:p>
            <a:r>
              <a:rPr kumimoji="1" lang="zh-CN" altLang="en-US" dirty="0" smtClean="0">
                <a:solidFill>
                  <a:srgbClr val="0887C2"/>
                </a:solidFill>
              </a:rPr>
              <a:t>我的工作：</a:t>
            </a:r>
            <a:r>
              <a:rPr kumimoji="1" lang="zh-CN" altLang="en-US" dirty="0" smtClean="0"/>
              <a:t>参与</a:t>
            </a:r>
            <a:r>
              <a:rPr kumimoji="1" lang="en-US" altLang="zh-CN" dirty="0" smtClean="0"/>
              <a:t>Engine</a:t>
            </a:r>
            <a:r>
              <a:rPr kumimoji="1" lang="zh-CN" altLang="en-US" dirty="0" smtClean="0"/>
              <a:t>模块的开发</a:t>
            </a:r>
            <a:endParaRPr lang="zh-CN" altLang="en-US" dirty="0"/>
          </a:p>
        </p:txBody>
      </p:sp>
      <p:sp>
        <p:nvSpPr>
          <p:cNvPr id="22" name="矩形 21"/>
          <p:cNvSpPr/>
          <p:nvPr/>
        </p:nvSpPr>
        <p:spPr>
          <a:xfrm>
            <a:off x="852359" y="972842"/>
            <a:ext cx="10282671" cy="369332"/>
          </a:xfrm>
          <a:prstGeom prst="rect">
            <a:avLst/>
          </a:prstGeom>
        </p:spPr>
        <p:txBody>
          <a:bodyPr wrap="square">
            <a:spAutoFit/>
          </a:bodyPr>
          <a:lstStyle/>
          <a:p>
            <a:r>
              <a:rPr kumimoji="1" lang="zh-CN" altLang="en-US" dirty="0">
                <a:solidFill>
                  <a:srgbClr val="0070C0"/>
                </a:solidFill>
              </a:rPr>
              <a:t>业务场景</a:t>
            </a:r>
            <a:r>
              <a:rPr kumimoji="1" lang="zh-CN" altLang="en-US" dirty="0" smtClean="0">
                <a:solidFill>
                  <a:srgbClr val="0070C0"/>
                </a:solidFill>
              </a:rPr>
              <a:t>：</a:t>
            </a:r>
            <a:r>
              <a:rPr kumimoji="1" lang="zh-CN" altLang="en-US" dirty="0" smtClean="0"/>
              <a:t>增加</a:t>
            </a:r>
            <a:r>
              <a:rPr kumimoji="1" lang="zh-CN" altLang="en-US" dirty="0"/>
              <a:t>支持基于商品和创意</a:t>
            </a:r>
            <a:r>
              <a:rPr kumimoji="1" lang="en-US" altLang="zh-CN" dirty="0"/>
              <a:t>title</a:t>
            </a:r>
            <a:r>
              <a:rPr kumimoji="1" lang="zh-CN" altLang="en-US" dirty="0"/>
              <a:t>的广告展现形式，提高内容</a:t>
            </a:r>
            <a:r>
              <a:rPr kumimoji="1" lang="zh-CN" altLang="en-US" dirty="0" smtClean="0"/>
              <a:t>通中间页展示</a:t>
            </a:r>
            <a:r>
              <a:rPr kumimoji="1" lang="zh-CN" altLang="en-US" dirty="0"/>
              <a:t>效果的多样性。</a:t>
            </a:r>
            <a:endParaRPr kumimoji="1" lang="en-US" altLang="zh-CN" dirty="0" smtClean="0"/>
          </a:p>
        </p:txBody>
      </p:sp>
      <p:grpSp>
        <p:nvGrpSpPr>
          <p:cNvPr id="13" name="组合 12"/>
          <p:cNvGrpSpPr/>
          <p:nvPr/>
        </p:nvGrpSpPr>
        <p:grpSpPr>
          <a:xfrm>
            <a:off x="1368604" y="1658216"/>
            <a:ext cx="9203290" cy="4179085"/>
            <a:chOff x="2672219" y="1812199"/>
            <a:chExt cx="9203290" cy="4179085"/>
          </a:xfrm>
        </p:grpSpPr>
        <p:sp>
          <p:nvSpPr>
            <p:cNvPr id="15" name="圆角矩形 14"/>
            <p:cNvSpPr/>
            <p:nvPr/>
          </p:nvSpPr>
          <p:spPr>
            <a:xfrm>
              <a:off x="10145521" y="2394093"/>
              <a:ext cx="14258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smtClean="0">
                  <a:solidFill>
                    <a:schemeClr val="tx1"/>
                  </a:solidFill>
                  <a:latin typeface="微软雅黑"/>
                  <a:ea typeface="微软雅黑"/>
                  <a:cs typeface="微软雅黑"/>
                </a:rPr>
                <a:t>IndexServer</a:t>
              </a:r>
              <a:endParaRPr kumimoji="1" lang="zh-CN" altLang="en-US" sz="1600" dirty="0">
                <a:solidFill>
                  <a:schemeClr val="tx1"/>
                </a:solidFill>
                <a:latin typeface="微软雅黑"/>
                <a:ea typeface="微软雅黑"/>
                <a:cs typeface="微软雅黑"/>
              </a:endParaRPr>
            </a:p>
          </p:txBody>
        </p:sp>
        <p:sp>
          <p:nvSpPr>
            <p:cNvPr id="16" name="圆角矩形 15"/>
            <p:cNvSpPr/>
            <p:nvPr/>
          </p:nvSpPr>
          <p:spPr>
            <a:xfrm>
              <a:off x="10215238" y="4141394"/>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Engine</a:t>
              </a:r>
              <a:endParaRPr kumimoji="1" lang="zh-CN" altLang="en-US" sz="1600" dirty="0">
                <a:solidFill>
                  <a:schemeClr val="tx1"/>
                </a:solidFill>
                <a:latin typeface="微软雅黑"/>
                <a:ea typeface="微软雅黑"/>
                <a:cs typeface="微软雅黑"/>
              </a:endParaRPr>
            </a:p>
          </p:txBody>
        </p:sp>
        <p:sp>
          <p:nvSpPr>
            <p:cNvPr id="17" name="圆角矩形 16"/>
            <p:cNvSpPr/>
            <p:nvPr/>
          </p:nvSpPr>
          <p:spPr>
            <a:xfrm>
              <a:off x="6820882" y="4204894"/>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Interface</a:t>
              </a:r>
              <a:endParaRPr kumimoji="1" lang="zh-CN" altLang="en-US" sz="1600" dirty="0">
                <a:solidFill>
                  <a:schemeClr val="tx1"/>
                </a:solidFill>
                <a:latin typeface="微软雅黑"/>
                <a:ea typeface="微软雅黑"/>
                <a:cs typeface="微软雅黑"/>
              </a:endParaRPr>
            </a:p>
          </p:txBody>
        </p:sp>
        <p:grpSp>
          <p:nvGrpSpPr>
            <p:cNvPr id="19" name="组合 18"/>
            <p:cNvGrpSpPr/>
            <p:nvPr/>
          </p:nvGrpSpPr>
          <p:grpSpPr>
            <a:xfrm>
              <a:off x="2792035" y="4205344"/>
              <a:ext cx="637116" cy="553420"/>
              <a:chOff x="3675063" y="1296988"/>
              <a:chExt cx="1749425" cy="1473200"/>
            </a:xfrm>
          </p:grpSpPr>
          <p:sp>
            <p:nvSpPr>
              <p:cNvPr id="58" name="Freeform 17"/>
              <p:cNvSpPr>
                <a:spLocks/>
              </p:cNvSpPr>
              <p:nvPr/>
            </p:nvSpPr>
            <p:spPr bwMode="auto">
              <a:xfrm>
                <a:off x="4303713" y="1460500"/>
                <a:ext cx="503237" cy="501650"/>
              </a:xfrm>
              <a:custGeom>
                <a:avLst/>
                <a:gdLst>
                  <a:gd name="T0" fmla="*/ 317 w 317"/>
                  <a:gd name="T1" fmla="*/ 158 h 316"/>
                  <a:gd name="T2" fmla="*/ 312 w 317"/>
                  <a:gd name="T3" fmla="*/ 191 h 316"/>
                  <a:gd name="T4" fmla="*/ 304 w 317"/>
                  <a:gd name="T5" fmla="*/ 220 h 316"/>
                  <a:gd name="T6" fmla="*/ 290 w 317"/>
                  <a:gd name="T7" fmla="*/ 247 h 316"/>
                  <a:gd name="T8" fmla="*/ 271 w 317"/>
                  <a:gd name="T9" fmla="*/ 270 h 316"/>
                  <a:gd name="T10" fmla="*/ 246 w 317"/>
                  <a:gd name="T11" fmla="*/ 289 h 316"/>
                  <a:gd name="T12" fmla="*/ 219 w 317"/>
                  <a:gd name="T13" fmla="*/ 304 h 316"/>
                  <a:gd name="T14" fmla="*/ 190 w 317"/>
                  <a:gd name="T15" fmla="*/ 314 h 316"/>
                  <a:gd name="T16" fmla="*/ 158 w 317"/>
                  <a:gd name="T17" fmla="*/ 316 h 316"/>
                  <a:gd name="T18" fmla="*/ 142 w 317"/>
                  <a:gd name="T19" fmla="*/ 316 h 316"/>
                  <a:gd name="T20" fmla="*/ 110 w 317"/>
                  <a:gd name="T21" fmla="*/ 310 h 316"/>
                  <a:gd name="T22" fmla="*/ 83 w 317"/>
                  <a:gd name="T23" fmla="*/ 297 h 316"/>
                  <a:gd name="T24" fmla="*/ 56 w 317"/>
                  <a:gd name="T25" fmla="*/ 281 h 316"/>
                  <a:gd name="T26" fmla="*/ 35 w 317"/>
                  <a:gd name="T27" fmla="*/ 260 h 316"/>
                  <a:gd name="T28" fmla="*/ 19 w 317"/>
                  <a:gd name="T29" fmla="*/ 235 h 316"/>
                  <a:gd name="T30" fmla="*/ 6 w 317"/>
                  <a:gd name="T31" fmla="*/ 206 h 316"/>
                  <a:gd name="T32" fmla="*/ 0 w 317"/>
                  <a:gd name="T33" fmla="*/ 175 h 316"/>
                  <a:gd name="T34" fmla="*/ 0 w 317"/>
                  <a:gd name="T35" fmla="*/ 158 h 316"/>
                  <a:gd name="T36" fmla="*/ 2 w 317"/>
                  <a:gd name="T37" fmla="*/ 127 h 316"/>
                  <a:gd name="T38" fmla="*/ 12 w 317"/>
                  <a:gd name="T39" fmla="*/ 97 h 316"/>
                  <a:gd name="T40" fmla="*/ 27 w 317"/>
                  <a:gd name="T41" fmla="*/ 70 h 316"/>
                  <a:gd name="T42" fmla="*/ 46 w 317"/>
                  <a:gd name="T43" fmla="*/ 47 h 316"/>
                  <a:gd name="T44" fmla="*/ 69 w 317"/>
                  <a:gd name="T45" fmla="*/ 27 h 316"/>
                  <a:gd name="T46" fmla="*/ 96 w 317"/>
                  <a:gd name="T47" fmla="*/ 12 h 316"/>
                  <a:gd name="T48" fmla="*/ 125 w 317"/>
                  <a:gd name="T49" fmla="*/ 4 h 316"/>
                  <a:gd name="T50" fmla="*/ 158 w 317"/>
                  <a:gd name="T51" fmla="*/ 0 h 316"/>
                  <a:gd name="T52" fmla="*/ 175 w 317"/>
                  <a:gd name="T53" fmla="*/ 2 h 316"/>
                  <a:gd name="T54" fmla="*/ 204 w 317"/>
                  <a:gd name="T55" fmla="*/ 8 h 316"/>
                  <a:gd name="T56" fmla="*/ 233 w 317"/>
                  <a:gd name="T57" fmla="*/ 20 h 316"/>
                  <a:gd name="T58" fmla="*/ 258 w 317"/>
                  <a:gd name="T59" fmla="*/ 37 h 316"/>
                  <a:gd name="T60" fmla="*/ 279 w 317"/>
                  <a:gd name="T61" fmla="*/ 58 h 316"/>
                  <a:gd name="T62" fmla="*/ 298 w 317"/>
                  <a:gd name="T63" fmla="*/ 83 h 316"/>
                  <a:gd name="T64" fmla="*/ 308 w 317"/>
                  <a:gd name="T65" fmla="*/ 112 h 316"/>
                  <a:gd name="T66" fmla="*/ 315 w 317"/>
                  <a:gd name="T67" fmla="*/ 143 h 316"/>
                  <a:gd name="T68" fmla="*/ 317 w 317"/>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6">
                    <a:moveTo>
                      <a:pt x="317" y="158"/>
                    </a:moveTo>
                    <a:lnTo>
                      <a:pt x="317" y="158"/>
                    </a:lnTo>
                    <a:lnTo>
                      <a:pt x="315" y="175"/>
                    </a:lnTo>
                    <a:lnTo>
                      <a:pt x="312" y="191"/>
                    </a:lnTo>
                    <a:lnTo>
                      <a:pt x="308" y="206"/>
                    </a:lnTo>
                    <a:lnTo>
                      <a:pt x="304" y="220"/>
                    </a:lnTo>
                    <a:lnTo>
                      <a:pt x="298" y="235"/>
                    </a:lnTo>
                    <a:lnTo>
                      <a:pt x="290" y="247"/>
                    </a:lnTo>
                    <a:lnTo>
                      <a:pt x="279" y="260"/>
                    </a:lnTo>
                    <a:lnTo>
                      <a:pt x="271" y="270"/>
                    </a:lnTo>
                    <a:lnTo>
                      <a:pt x="258" y="281"/>
                    </a:lnTo>
                    <a:lnTo>
                      <a:pt x="246" y="289"/>
                    </a:lnTo>
                    <a:lnTo>
                      <a:pt x="233" y="297"/>
                    </a:lnTo>
                    <a:lnTo>
                      <a:pt x="219" y="304"/>
                    </a:lnTo>
                    <a:lnTo>
                      <a:pt x="204" y="310"/>
                    </a:lnTo>
                    <a:lnTo>
                      <a:pt x="190" y="314"/>
                    </a:lnTo>
                    <a:lnTo>
                      <a:pt x="175" y="316"/>
                    </a:lnTo>
                    <a:lnTo>
                      <a:pt x="158" y="316"/>
                    </a:lnTo>
                    <a:lnTo>
                      <a:pt x="158" y="316"/>
                    </a:lnTo>
                    <a:lnTo>
                      <a:pt x="142" y="316"/>
                    </a:lnTo>
                    <a:lnTo>
                      <a:pt x="125" y="314"/>
                    </a:lnTo>
                    <a:lnTo>
                      <a:pt x="110" y="310"/>
                    </a:lnTo>
                    <a:lnTo>
                      <a:pt x="96" y="304"/>
                    </a:lnTo>
                    <a:lnTo>
                      <a:pt x="83" y="297"/>
                    </a:lnTo>
                    <a:lnTo>
                      <a:pt x="69" y="289"/>
                    </a:lnTo>
                    <a:lnTo>
                      <a:pt x="56" y="281"/>
                    </a:lnTo>
                    <a:lnTo>
                      <a:pt x="46" y="270"/>
                    </a:lnTo>
                    <a:lnTo>
                      <a:pt x="35" y="260"/>
                    </a:lnTo>
                    <a:lnTo>
                      <a:pt x="27" y="247"/>
                    </a:lnTo>
                    <a:lnTo>
                      <a:pt x="19" y="235"/>
                    </a:lnTo>
                    <a:lnTo>
                      <a:pt x="12" y="220"/>
                    </a:lnTo>
                    <a:lnTo>
                      <a:pt x="6" y="206"/>
                    </a:lnTo>
                    <a:lnTo>
                      <a:pt x="2" y="191"/>
                    </a:lnTo>
                    <a:lnTo>
                      <a:pt x="0" y="175"/>
                    </a:lnTo>
                    <a:lnTo>
                      <a:pt x="0" y="158"/>
                    </a:lnTo>
                    <a:lnTo>
                      <a:pt x="0" y="158"/>
                    </a:lnTo>
                    <a:lnTo>
                      <a:pt x="0" y="143"/>
                    </a:lnTo>
                    <a:lnTo>
                      <a:pt x="2" y="127"/>
                    </a:lnTo>
                    <a:lnTo>
                      <a:pt x="6" y="112"/>
                    </a:lnTo>
                    <a:lnTo>
                      <a:pt x="12" y="97"/>
                    </a:lnTo>
                    <a:lnTo>
                      <a:pt x="19" y="83"/>
                    </a:lnTo>
                    <a:lnTo>
                      <a:pt x="27" y="70"/>
                    </a:lnTo>
                    <a:lnTo>
                      <a:pt x="35" y="58"/>
                    </a:lnTo>
                    <a:lnTo>
                      <a:pt x="46" y="47"/>
                    </a:lnTo>
                    <a:lnTo>
                      <a:pt x="56" y="37"/>
                    </a:lnTo>
                    <a:lnTo>
                      <a:pt x="69" y="27"/>
                    </a:lnTo>
                    <a:lnTo>
                      <a:pt x="83" y="20"/>
                    </a:lnTo>
                    <a:lnTo>
                      <a:pt x="96" y="12"/>
                    </a:lnTo>
                    <a:lnTo>
                      <a:pt x="110" y="8"/>
                    </a:lnTo>
                    <a:lnTo>
                      <a:pt x="125" y="4"/>
                    </a:lnTo>
                    <a:lnTo>
                      <a:pt x="142" y="2"/>
                    </a:lnTo>
                    <a:lnTo>
                      <a:pt x="158" y="0"/>
                    </a:lnTo>
                    <a:lnTo>
                      <a:pt x="158" y="0"/>
                    </a:lnTo>
                    <a:lnTo>
                      <a:pt x="175" y="2"/>
                    </a:lnTo>
                    <a:lnTo>
                      <a:pt x="190" y="4"/>
                    </a:lnTo>
                    <a:lnTo>
                      <a:pt x="204" y="8"/>
                    </a:lnTo>
                    <a:lnTo>
                      <a:pt x="219" y="12"/>
                    </a:lnTo>
                    <a:lnTo>
                      <a:pt x="233" y="20"/>
                    </a:lnTo>
                    <a:lnTo>
                      <a:pt x="246" y="27"/>
                    </a:lnTo>
                    <a:lnTo>
                      <a:pt x="258" y="37"/>
                    </a:lnTo>
                    <a:lnTo>
                      <a:pt x="271" y="47"/>
                    </a:lnTo>
                    <a:lnTo>
                      <a:pt x="279" y="58"/>
                    </a:lnTo>
                    <a:lnTo>
                      <a:pt x="290" y="70"/>
                    </a:lnTo>
                    <a:lnTo>
                      <a:pt x="298" y="83"/>
                    </a:lnTo>
                    <a:lnTo>
                      <a:pt x="304" y="97"/>
                    </a:lnTo>
                    <a:lnTo>
                      <a:pt x="308" y="112"/>
                    </a:lnTo>
                    <a:lnTo>
                      <a:pt x="312" y="127"/>
                    </a:lnTo>
                    <a:lnTo>
                      <a:pt x="315" y="143"/>
                    </a:lnTo>
                    <a:lnTo>
                      <a:pt x="317" y="158"/>
                    </a:lnTo>
                    <a:lnTo>
                      <a:pt x="317" y="158"/>
                    </a:lnTo>
                    <a:close/>
                  </a:path>
                </a:pathLst>
              </a:custGeom>
              <a:solidFill>
                <a:srgbClr val="25A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18"/>
              <p:cNvSpPr>
                <a:spLocks/>
              </p:cNvSpPr>
              <p:nvPr/>
            </p:nvSpPr>
            <p:spPr bwMode="auto">
              <a:xfrm>
                <a:off x="4114800" y="2008188"/>
                <a:ext cx="882650" cy="762000"/>
              </a:xfrm>
              <a:custGeom>
                <a:avLst/>
                <a:gdLst>
                  <a:gd name="T0" fmla="*/ 377 w 556"/>
                  <a:gd name="T1" fmla="*/ 0 h 480"/>
                  <a:gd name="T2" fmla="*/ 277 w 556"/>
                  <a:gd name="T3" fmla="*/ 117 h 480"/>
                  <a:gd name="T4" fmla="*/ 179 w 556"/>
                  <a:gd name="T5" fmla="*/ 0 h 480"/>
                  <a:gd name="T6" fmla="*/ 179 w 556"/>
                  <a:gd name="T7" fmla="*/ 0 h 480"/>
                  <a:gd name="T8" fmla="*/ 161 w 556"/>
                  <a:gd name="T9" fmla="*/ 11 h 480"/>
                  <a:gd name="T10" fmla="*/ 142 w 556"/>
                  <a:gd name="T11" fmla="*/ 21 h 480"/>
                  <a:gd name="T12" fmla="*/ 123 w 556"/>
                  <a:gd name="T13" fmla="*/ 34 h 480"/>
                  <a:gd name="T14" fmla="*/ 106 w 556"/>
                  <a:gd name="T15" fmla="*/ 48 h 480"/>
                  <a:gd name="T16" fmla="*/ 92 w 556"/>
                  <a:gd name="T17" fmla="*/ 63 h 480"/>
                  <a:gd name="T18" fmla="*/ 77 w 556"/>
                  <a:gd name="T19" fmla="*/ 82 h 480"/>
                  <a:gd name="T20" fmla="*/ 63 w 556"/>
                  <a:gd name="T21" fmla="*/ 98 h 480"/>
                  <a:gd name="T22" fmla="*/ 50 w 556"/>
                  <a:gd name="T23" fmla="*/ 117 h 480"/>
                  <a:gd name="T24" fmla="*/ 40 w 556"/>
                  <a:gd name="T25" fmla="*/ 138 h 480"/>
                  <a:gd name="T26" fmla="*/ 29 w 556"/>
                  <a:gd name="T27" fmla="*/ 159 h 480"/>
                  <a:gd name="T28" fmla="*/ 21 w 556"/>
                  <a:gd name="T29" fmla="*/ 182 h 480"/>
                  <a:gd name="T30" fmla="*/ 15 w 556"/>
                  <a:gd name="T31" fmla="*/ 205 h 480"/>
                  <a:gd name="T32" fmla="*/ 9 w 556"/>
                  <a:gd name="T33" fmla="*/ 228 h 480"/>
                  <a:gd name="T34" fmla="*/ 4 w 556"/>
                  <a:gd name="T35" fmla="*/ 253 h 480"/>
                  <a:gd name="T36" fmla="*/ 2 w 556"/>
                  <a:gd name="T37" fmla="*/ 278 h 480"/>
                  <a:gd name="T38" fmla="*/ 0 w 556"/>
                  <a:gd name="T39" fmla="*/ 303 h 480"/>
                  <a:gd name="T40" fmla="*/ 0 w 556"/>
                  <a:gd name="T41" fmla="*/ 303 h 480"/>
                  <a:gd name="T42" fmla="*/ 2 w 556"/>
                  <a:gd name="T43" fmla="*/ 330 h 480"/>
                  <a:gd name="T44" fmla="*/ 4 w 556"/>
                  <a:gd name="T45" fmla="*/ 357 h 480"/>
                  <a:gd name="T46" fmla="*/ 4 w 556"/>
                  <a:gd name="T47" fmla="*/ 357 h 480"/>
                  <a:gd name="T48" fmla="*/ 29 w 556"/>
                  <a:gd name="T49" fmla="*/ 384 h 480"/>
                  <a:gd name="T50" fmla="*/ 57 w 556"/>
                  <a:gd name="T51" fmla="*/ 409 h 480"/>
                  <a:gd name="T52" fmla="*/ 88 w 556"/>
                  <a:gd name="T53" fmla="*/ 430 h 480"/>
                  <a:gd name="T54" fmla="*/ 121 w 556"/>
                  <a:gd name="T55" fmla="*/ 446 h 480"/>
                  <a:gd name="T56" fmla="*/ 156 w 556"/>
                  <a:gd name="T57" fmla="*/ 461 h 480"/>
                  <a:gd name="T58" fmla="*/ 196 w 556"/>
                  <a:gd name="T59" fmla="*/ 471 h 480"/>
                  <a:gd name="T60" fmla="*/ 236 w 556"/>
                  <a:gd name="T61" fmla="*/ 478 h 480"/>
                  <a:gd name="T62" fmla="*/ 279 w 556"/>
                  <a:gd name="T63" fmla="*/ 480 h 480"/>
                  <a:gd name="T64" fmla="*/ 279 w 556"/>
                  <a:gd name="T65" fmla="*/ 480 h 480"/>
                  <a:gd name="T66" fmla="*/ 321 w 556"/>
                  <a:gd name="T67" fmla="*/ 478 h 480"/>
                  <a:gd name="T68" fmla="*/ 361 w 556"/>
                  <a:gd name="T69" fmla="*/ 471 h 480"/>
                  <a:gd name="T70" fmla="*/ 400 w 556"/>
                  <a:gd name="T71" fmla="*/ 461 h 480"/>
                  <a:gd name="T72" fmla="*/ 436 w 556"/>
                  <a:gd name="T73" fmla="*/ 446 h 480"/>
                  <a:gd name="T74" fmla="*/ 471 w 556"/>
                  <a:gd name="T75" fmla="*/ 430 h 480"/>
                  <a:gd name="T76" fmla="*/ 500 w 556"/>
                  <a:gd name="T77" fmla="*/ 409 h 480"/>
                  <a:gd name="T78" fmla="*/ 529 w 556"/>
                  <a:gd name="T79" fmla="*/ 384 h 480"/>
                  <a:gd name="T80" fmla="*/ 552 w 556"/>
                  <a:gd name="T81" fmla="*/ 357 h 480"/>
                  <a:gd name="T82" fmla="*/ 552 w 556"/>
                  <a:gd name="T83" fmla="*/ 357 h 480"/>
                  <a:gd name="T84" fmla="*/ 556 w 556"/>
                  <a:gd name="T85" fmla="*/ 330 h 480"/>
                  <a:gd name="T86" fmla="*/ 556 w 556"/>
                  <a:gd name="T87" fmla="*/ 303 h 480"/>
                  <a:gd name="T88" fmla="*/ 556 w 556"/>
                  <a:gd name="T89" fmla="*/ 303 h 480"/>
                  <a:gd name="T90" fmla="*/ 556 w 556"/>
                  <a:gd name="T91" fmla="*/ 278 h 480"/>
                  <a:gd name="T92" fmla="*/ 552 w 556"/>
                  <a:gd name="T93" fmla="*/ 253 h 480"/>
                  <a:gd name="T94" fmla="*/ 548 w 556"/>
                  <a:gd name="T95" fmla="*/ 228 h 480"/>
                  <a:gd name="T96" fmla="*/ 544 w 556"/>
                  <a:gd name="T97" fmla="*/ 203 h 480"/>
                  <a:gd name="T98" fmla="*/ 536 w 556"/>
                  <a:gd name="T99" fmla="*/ 180 h 480"/>
                  <a:gd name="T100" fmla="*/ 527 w 556"/>
                  <a:gd name="T101" fmla="*/ 159 h 480"/>
                  <a:gd name="T102" fmla="*/ 517 w 556"/>
                  <a:gd name="T103" fmla="*/ 138 h 480"/>
                  <a:gd name="T104" fmla="*/ 506 w 556"/>
                  <a:gd name="T105" fmla="*/ 117 h 480"/>
                  <a:gd name="T106" fmla="*/ 494 w 556"/>
                  <a:gd name="T107" fmla="*/ 98 h 480"/>
                  <a:gd name="T108" fmla="*/ 479 w 556"/>
                  <a:gd name="T109" fmla="*/ 80 h 480"/>
                  <a:gd name="T110" fmla="*/ 465 w 556"/>
                  <a:gd name="T111" fmla="*/ 63 h 480"/>
                  <a:gd name="T112" fmla="*/ 450 w 556"/>
                  <a:gd name="T113" fmla="*/ 48 h 480"/>
                  <a:gd name="T114" fmla="*/ 434 w 556"/>
                  <a:gd name="T115" fmla="*/ 34 h 480"/>
                  <a:gd name="T116" fmla="*/ 415 w 556"/>
                  <a:gd name="T117" fmla="*/ 21 h 480"/>
                  <a:gd name="T118" fmla="*/ 396 w 556"/>
                  <a:gd name="T119" fmla="*/ 11 h 480"/>
                  <a:gd name="T120" fmla="*/ 377 w 556"/>
                  <a:gd name="T121" fmla="*/ 0 h 480"/>
                  <a:gd name="T122" fmla="*/ 377 w 556"/>
                  <a:gd name="T1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80">
                    <a:moveTo>
                      <a:pt x="377" y="0"/>
                    </a:moveTo>
                    <a:lnTo>
                      <a:pt x="277" y="117"/>
                    </a:lnTo>
                    <a:lnTo>
                      <a:pt x="179" y="0"/>
                    </a:lnTo>
                    <a:lnTo>
                      <a:pt x="179" y="0"/>
                    </a:lnTo>
                    <a:lnTo>
                      <a:pt x="161" y="11"/>
                    </a:lnTo>
                    <a:lnTo>
                      <a:pt x="142" y="21"/>
                    </a:lnTo>
                    <a:lnTo>
                      <a:pt x="123" y="34"/>
                    </a:lnTo>
                    <a:lnTo>
                      <a:pt x="106" y="48"/>
                    </a:lnTo>
                    <a:lnTo>
                      <a:pt x="92" y="63"/>
                    </a:lnTo>
                    <a:lnTo>
                      <a:pt x="77" y="82"/>
                    </a:lnTo>
                    <a:lnTo>
                      <a:pt x="63" y="98"/>
                    </a:lnTo>
                    <a:lnTo>
                      <a:pt x="50" y="117"/>
                    </a:lnTo>
                    <a:lnTo>
                      <a:pt x="40" y="138"/>
                    </a:lnTo>
                    <a:lnTo>
                      <a:pt x="29" y="159"/>
                    </a:lnTo>
                    <a:lnTo>
                      <a:pt x="21" y="182"/>
                    </a:lnTo>
                    <a:lnTo>
                      <a:pt x="15" y="205"/>
                    </a:lnTo>
                    <a:lnTo>
                      <a:pt x="9" y="228"/>
                    </a:lnTo>
                    <a:lnTo>
                      <a:pt x="4" y="253"/>
                    </a:lnTo>
                    <a:lnTo>
                      <a:pt x="2" y="278"/>
                    </a:lnTo>
                    <a:lnTo>
                      <a:pt x="0" y="303"/>
                    </a:lnTo>
                    <a:lnTo>
                      <a:pt x="0" y="303"/>
                    </a:lnTo>
                    <a:lnTo>
                      <a:pt x="2" y="330"/>
                    </a:lnTo>
                    <a:lnTo>
                      <a:pt x="4" y="357"/>
                    </a:lnTo>
                    <a:lnTo>
                      <a:pt x="4" y="357"/>
                    </a:lnTo>
                    <a:lnTo>
                      <a:pt x="29" y="384"/>
                    </a:lnTo>
                    <a:lnTo>
                      <a:pt x="57" y="409"/>
                    </a:lnTo>
                    <a:lnTo>
                      <a:pt x="88" y="430"/>
                    </a:lnTo>
                    <a:lnTo>
                      <a:pt x="121" y="446"/>
                    </a:lnTo>
                    <a:lnTo>
                      <a:pt x="156" y="461"/>
                    </a:lnTo>
                    <a:lnTo>
                      <a:pt x="196" y="471"/>
                    </a:lnTo>
                    <a:lnTo>
                      <a:pt x="236" y="478"/>
                    </a:lnTo>
                    <a:lnTo>
                      <a:pt x="279" y="480"/>
                    </a:lnTo>
                    <a:lnTo>
                      <a:pt x="279" y="480"/>
                    </a:lnTo>
                    <a:lnTo>
                      <a:pt x="321" y="478"/>
                    </a:lnTo>
                    <a:lnTo>
                      <a:pt x="361" y="471"/>
                    </a:lnTo>
                    <a:lnTo>
                      <a:pt x="400" y="461"/>
                    </a:lnTo>
                    <a:lnTo>
                      <a:pt x="436" y="446"/>
                    </a:lnTo>
                    <a:lnTo>
                      <a:pt x="471" y="430"/>
                    </a:lnTo>
                    <a:lnTo>
                      <a:pt x="500" y="409"/>
                    </a:lnTo>
                    <a:lnTo>
                      <a:pt x="529" y="384"/>
                    </a:lnTo>
                    <a:lnTo>
                      <a:pt x="552" y="357"/>
                    </a:lnTo>
                    <a:lnTo>
                      <a:pt x="552" y="357"/>
                    </a:lnTo>
                    <a:lnTo>
                      <a:pt x="556" y="330"/>
                    </a:lnTo>
                    <a:lnTo>
                      <a:pt x="556" y="303"/>
                    </a:lnTo>
                    <a:lnTo>
                      <a:pt x="556" y="303"/>
                    </a:lnTo>
                    <a:lnTo>
                      <a:pt x="556" y="278"/>
                    </a:lnTo>
                    <a:lnTo>
                      <a:pt x="552" y="253"/>
                    </a:lnTo>
                    <a:lnTo>
                      <a:pt x="548" y="228"/>
                    </a:lnTo>
                    <a:lnTo>
                      <a:pt x="544" y="203"/>
                    </a:lnTo>
                    <a:lnTo>
                      <a:pt x="536" y="180"/>
                    </a:lnTo>
                    <a:lnTo>
                      <a:pt x="527" y="159"/>
                    </a:lnTo>
                    <a:lnTo>
                      <a:pt x="517" y="138"/>
                    </a:lnTo>
                    <a:lnTo>
                      <a:pt x="506" y="117"/>
                    </a:lnTo>
                    <a:lnTo>
                      <a:pt x="494" y="98"/>
                    </a:lnTo>
                    <a:lnTo>
                      <a:pt x="479" y="80"/>
                    </a:lnTo>
                    <a:lnTo>
                      <a:pt x="465" y="63"/>
                    </a:lnTo>
                    <a:lnTo>
                      <a:pt x="450" y="48"/>
                    </a:lnTo>
                    <a:lnTo>
                      <a:pt x="434" y="34"/>
                    </a:lnTo>
                    <a:lnTo>
                      <a:pt x="415" y="21"/>
                    </a:lnTo>
                    <a:lnTo>
                      <a:pt x="396" y="11"/>
                    </a:lnTo>
                    <a:lnTo>
                      <a:pt x="377" y="0"/>
                    </a:lnTo>
                    <a:lnTo>
                      <a:pt x="377" y="0"/>
                    </a:lnTo>
                    <a:close/>
                  </a:path>
                </a:pathLst>
              </a:custGeom>
              <a:solidFill>
                <a:srgbClr val="25A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19"/>
              <p:cNvSpPr>
                <a:spLocks/>
              </p:cNvSpPr>
              <p:nvPr/>
            </p:nvSpPr>
            <p:spPr bwMode="auto">
              <a:xfrm>
                <a:off x="4789488" y="1296988"/>
                <a:ext cx="457200" cy="463550"/>
              </a:xfrm>
              <a:custGeom>
                <a:avLst/>
                <a:gdLst>
                  <a:gd name="T0" fmla="*/ 140 w 288"/>
                  <a:gd name="T1" fmla="*/ 0 h 292"/>
                  <a:gd name="T2" fmla="*/ 140 w 288"/>
                  <a:gd name="T3" fmla="*/ 0 h 292"/>
                  <a:gd name="T4" fmla="*/ 115 w 288"/>
                  <a:gd name="T5" fmla="*/ 3 h 292"/>
                  <a:gd name="T6" fmla="*/ 92 w 288"/>
                  <a:gd name="T7" fmla="*/ 7 h 292"/>
                  <a:gd name="T8" fmla="*/ 71 w 288"/>
                  <a:gd name="T9" fmla="*/ 17 h 292"/>
                  <a:gd name="T10" fmla="*/ 50 w 288"/>
                  <a:gd name="T11" fmla="*/ 30 h 292"/>
                  <a:gd name="T12" fmla="*/ 34 w 288"/>
                  <a:gd name="T13" fmla="*/ 46 h 292"/>
                  <a:gd name="T14" fmla="*/ 19 w 288"/>
                  <a:gd name="T15" fmla="*/ 65 h 292"/>
                  <a:gd name="T16" fmla="*/ 9 w 288"/>
                  <a:gd name="T17" fmla="*/ 86 h 292"/>
                  <a:gd name="T18" fmla="*/ 0 w 288"/>
                  <a:gd name="T19" fmla="*/ 109 h 292"/>
                  <a:gd name="T20" fmla="*/ 0 w 288"/>
                  <a:gd name="T21" fmla="*/ 109 h 292"/>
                  <a:gd name="T22" fmla="*/ 15 w 288"/>
                  <a:gd name="T23" fmla="*/ 123 h 292"/>
                  <a:gd name="T24" fmla="*/ 27 w 288"/>
                  <a:gd name="T25" fmla="*/ 140 h 292"/>
                  <a:gd name="T26" fmla="*/ 38 w 288"/>
                  <a:gd name="T27" fmla="*/ 159 h 292"/>
                  <a:gd name="T28" fmla="*/ 48 w 288"/>
                  <a:gd name="T29" fmla="*/ 178 h 292"/>
                  <a:gd name="T30" fmla="*/ 54 w 288"/>
                  <a:gd name="T31" fmla="*/ 196 h 292"/>
                  <a:gd name="T32" fmla="*/ 61 w 288"/>
                  <a:gd name="T33" fmla="*/ 217 h 292"/>
                  <a:gd name="T34" fmla="*/ 65 w 288"/>
                  <a:gd name="T35" fmla="*/ 240 h 292"/>
                  <a:gd name="T36" fmla="*/ 65 w 288"/>
                  <a:gd name="T37" fmla="*/ 261 h 292"/>
                  <a:gd name="T38" fmla="*/ 65 w 288"/>
                  <a:gd name="T39" fmla="*/ 261 h 292"/>
                  <a:gd name="T40" fmla="*/ 65 w 288"/>
                  <a:gd name="T41" fmla="*/ 271 h 292"/>
                  <a:gd name="T42" fmla="*/ 65 w 288"/>
                  <a:gd name="T43" fmla="*/ 271 h 292"/>
                  <a:gd name="T44" fmla="*/ 81 w 288"/>
                  <a:gd name="T45" fmla="*/ 280 h 292"/>
                  <a:gd name="T46" fmla="*/ 100 w 288"/>
                  <a:gd name="T47" fmla="*/ 286 h 292"/>
                  <a:gd name="T48" fmla="*/ 119 w 288"/>
                  <a:gd name="T49" fmla="*/ 290 h 292"/>
                  <a:gd name="T50" fmla="*/ 140 w 288"/>
                  <a:gd name="T51" fmla="*/ 292 h 292"/>
                  <a:gd name="T52" fmla="*/ 140 w 288"/>
                  <a:gd name="T53" fmla="*/ 292 h 292"/>
                  <a:gd name="T54" fmla="*/ 154 w 288"/>
                  <a:gd name="T55" fmla="*/ 292 h 292"/>
                  <a:gd name="T56" fmla="*/ 169 w 288"/>
                  <a:gd name="T57" fmla="*/ 290 h 292"/>
                  <a:gd name="T58" fmla="*/ 184 w 288"/>
                  <a:gd name="T59" fmla="*/ 286 h 292"/>
                  <a:gd name="T60" fmla="*/ 198 w 288"/>
                  <a:gd name="T61" fmla="*/ 282 h 292"/>
                  <a:gd name="T62" fmla="*/ 211 w 288"/>
                  <a:gd name="T63" fmla="*/ 275 h 292"/>
                  <a:gd name="T64" fmla="*/ 223 w 288"/>
                  <a:gd name="T65" fmla="*/ 267 h 292"/>
                  <a:gd name="T66" fmla="*/ 234 w 288"/>
                  <a:gd name="T67" fmla="*/ 259 h 292"/>
                  <a:gd name="T68" fmla="*/ 244 w 288"/>
                  <a:gd name="T69" fmla="*/ 250 h 292"/>
                  <a:gd name="T70" fmla="*/ 254 w 288"/>
                  <a:gd name="T71" fmla="*/ 240 h 292"/>
                  <a:gd name="T72" fmla="*/ 263 w 288"/>
                  <a:gd name="T73" fmla="*/ 228 h 292"/>
                  <a:gd name="T74" fmla="*/ 269 w 288"/>
                  <a:gd name="T75" fmla="*/ 215 h 292"/>
                  <a:gd name="T76" fmla="*/ 275 w 288"/>
                  <a:gd name="T77" fmla="*/ 203 h 292"/>
                  <a:gd name="T78" fmla="*/ 279 w 288"/>
                  <a:gd name="T79" fmla="*/ 190 h 292"/>
                  <a:gd name="T80" fmla="*/ 284 w 288"/>
                  <a:gd name="T81" fmla="*/ 175 h 292"/>
                  <a:gd name="T82" fmla="*/ 286 w 288"/>
                  <a:gd name="T83" fmla="*/ 161 h 292"/>
                  <a:gd name="T84" fmla="*/ 288 w 288"/>
                  <a:gd name="T85" fmla="*/ 146 h 292"/>
                  <a:gd name="T86" fmla="*/ 288 w 288"/>
                  <a:gd name="T87" fmla="*/ 146 h 292"/>
                  <a:gd name="T88" fmla="*/ 286 w 288"/>
                  <a:gd name="T89" fmla="*/ 132 h 292"/>
                  <a:gd name="T90" fmla="*/ 284 w 288"/>
                  <a:gd name="T91" fmla="*/ 117 h 292"/>
                  <a:gd name="T92" fmla="*/ 279 w 288"/>
                  <a:gd name="T93" fmla="*/ 103 h 292"/>
                  <a:gd name="T94" fmla="*/ 275 w 288"/>
                  <a:gd name="T95" fmla="*/ 90 h 292"/>
                  <a:gd name="T96" fmla="*/ 269 w 288"/>
                  <a:gd name="T97" fmla="*/ 75 h 292"/>
                  <a:gd name="T98" fmla="*/ 263 w 288"/>
                  <a:gd name="T99" fmla="*/ 65 h 292"/>
                  <a:gd name="T100" fmla="*/ 254 w 288"/>
                  <a:gd name="T101" fmla="*/ 53 h 292"/>
                  <a:gd name="T102" fmla="*/ 244 w 288"/>
                  <a:gd name="T103" fmla="*/ 42 h 292"/>
                  <a:gd name="T104" fmla="*/ 234 w 288"/>
                  <a:gd name="T105" fmla="*/ 34 h 292"/>
                  <a:gd name="T106" fmla="*/ 223 w 288"/>
                  <a:gd name="T107" fmla="*/ 25 h 292"/>
                  <a:gd name="T108" fmla="*/ 211 w 288"/>
                  <a:gd name="T109" fmla="*/ 17 h 292"/>
                  <a:gd name="T110" fmla="*/ 198 w 288"/>
                  <a:gd name="T111" fmla="*/ 11 h 292"/>
                  <a:gd name="T112" fmla="*/ 184 w 288"/>
                  <a:gd name="T113" fmla="*/ 7 h 292"/>
                  <a:gd name="T114" fmla="*/ 169 w 288"/>
                  <a:gd name="T115" fmla="*/ 3 h 292"/>
                  <a:gd name="T116" fmla="*/ 154 w 288"/>
                  <a:gd name="T117" fmla="*/ 0 h 292"/>
                  <a:gd name="T118" fmla="*/ 140 w 288"/>
                  <a:gd name="T119" fmla="*/ 0 h 292"/>
                  <a:gd name="T120" fmla="*/ 140 w 288"/>
                  <a:gd name="T1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8" h="292">
                    <a:moveTo>
                      <a:pt x="140" y="0"/>
                    </a:moveTo>
                    <a:lnTo>
                      <a:pt x="140" y="0"/>
                    </a:lnTo>
                    <a:lnTo>
                      <a:pt x="115" y="3"/>
                    </a:lnTo>
                    <a:lnTo>
                      <a:pt x="92" y="7"/>
                    </a:lnTo>
                    <a:lnTo>
                      <a:pt x="71" y="17"/>
                    </a:lnTo>
                    <a:lnTo>
                      <a:pt x="50" y="30"/>
                    </a:lnTo>
                    <a:lnTo>
                      <a:pt x="34" y="46"/>
                    </a:lnTo>
                    <a:lnTo>
                      <a:pt x="19" y="65"/>
                    </a:lnTo>
                    <a:lnTo>
                      <a:pt x="9" y="86"/>
                    </a:lnTo>
                    <a:lnTo>
                      <a:pt x="0" y="109"/>
                    </a:lnTo>
                    <a:lnTo>
                      <a:pt x="0" y="109"/>
                    </a:lnTo>
                    <a:lnTo>
                      <a:pt x="15" y="123"/>
                    </a:lnTo>
                    <a:lnTo>
                      <a:pt x="27" y="140"/>
                    </a:lnTo>
                    <a:lnTo>
                      <a:pt x="38" y="159"/>
                    </a:lnTo>
                    <a:lnTo>
                      <a:pt x="48" y="178"/>
                    </a:lnTo>
                    <a:lnTo>
                      <a:pt x="54" y="196"/>
                    </a:lnTo>
                    <a:lnTo>
                      <a:pt x="61" y="217"/>
                    </a:lnTo>
                    <a:lnTo>
                      <a:pt x="65" y="240"/>
                    </a:lnTo>
                    <a:lnTo>
                      <a:pt x="65" y="261"/>
                    </a:lnTo>
                    <a:lnTo>
                      <a:pt x="65" y="261"/>
                    </a:lnTo>
                    <a:lnTo>
                      <a:pt x="65" y="271"/>
                    </a:lnTo>
                    <a:lnTo>
                      <a:pt x="65" y="271"/>
                    </a:lnTo>
                    <a:lnTo>
                      <a:pt x="81" y="280"/>
                    </a:lnTo>
                    <a:lnTo>
                      <a:pt x="100" y="286"/>
                    </a:lnTo>
                    <a:lnTo>
                      <a:pt x="119" y="290"/>
                    </a:lnTo>
                    <a:lnTo>
                      <a:pt x="140" y="292"/>
                    </a:lnTo>
                    <a:lnTo>
                      <a:pt x="140" y="292"/>
                    </a:lnTo>
                    <a:lnTo>
                      <a:pt x="154" y="292"/>
                    </a:lnTo>
                    <a:lnTo>
                      <a:pt x="169" y="290"/>
                    </a:lnTo>
                    <a:lnTo>
                      <a:pt x="184" y="286"/>
                    </a:lnTo>
                    <a:lnTo>
                      <a:pt x="198" y="282"/>
                    </a:lnTo>
                    <a:lnTo>
                      <a:pt x="211" y="275"/>
                    </a:lnTo>
                    <a:lnTo>
                      <a:pt x="223" y="267"/>
                    </a:lnTo>
                    <a:lnTo>
                      <a:pt x="234" y="259"/>
                    </a:lnTo>
                    <a:lnTo>
                      <a:pt x="244" y="250"/>
                    </a:lnTo>
                    <a:lnTo>
                      <a:pt x="254" y="240"/>
                    </a:lnTo>
                    <a:lnTo>
                      <a:pt x="263" y="228"/>
                    </a:lnTo>
                    <a:lnTo>
                      <a:pt x="269" y="215"/>
                    </a:lnTo>
                    <a:lnTo>
                      <a:pt x="275" y="203"/>
                    </a:lnTo>
                    <a:lnTo>
                      <a:pt x="279" y="190"/>
                    </a:lnTo>
                    <a:lnTo>
                      <a:pt x="284" y="175"/>
                    </a:lnTo>
                    <a:lnTo>
                      <a:pt x="286" y="161"/>
                    </a:lnTo>
                    <a:lnTo>
                      <a:pt x="288" y="146"/>
                    </a:lnTo>
                    <a:lnTo>
                      <a:pt x="288" y="146"/>
                    </a:lnTo>
                    <a:lnTo>
                      <a:pt x="286" y="132"/>
                    </a:lnTo>
                    <a:lnTo>
                      <a:pt x="284" y="117"/>
                    </a:lnTo>
                    <a:lnTo>
                      <a:pt x="279" y="103"/>
                    </a:lnTo>
                    <a:lnTo>
                      <a:pt x="275" y="90"/>
                    </a:lnTo>
                    <a:lnTo>
                      <a:pt x="269" y="75"/>
                    </a:lnTo>
                    <a:lnTo>
                      <a:pt x="263" y="65"/>
                    </a:lnTo>
                    <a:lnTo>
                      <a:pt x="254" y="53"/>
                    </a:lnTo>
                    <a:lnTo>
                      <a:pt x="244" y="42"/>
                    </a:lnTo>
                    <a:lnTo>
                      <a:pt x="234" y="34"/>
                    </a:lnTo>
                    <a:lnTo>
                      <a:pt x="223" y="25"/>
                    </a:lnTo>
                    <a:lnTo>
                      <a:pt x="211" y="17"/>
                    </a:lnTo>
                    <a:lnTo>
                      <a:pt x="198" y="11"/>
                    </a:lnTo>
                    <a:lnTo>
                      <a:pt x="184" y="7"/>
                    </a:lnTo>
                    <a:lnTo>
                      <a:pt x="169" y="3"/>
                    </a:lnTo>
                    <a:lnTo>
                      <a:pt x="154" y="0"/>
                    </a:lnTo>
                    <a:lnTo>
                      <a:pt x="140" y="0"/>
                    </a:lnTo>
                    <a:lnTo>
                      <a:pt x="140" y="0"/>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Freeform 20"/>
              <p:cNvSpPr>
                <a:spLocks/>
              </p:cNvSpPr>
              <p:nvPr/>
            </p:nvSpPr>
            <p:spPr bwMode="auto">
              <a:xfrm>
                <a:off x="3848100" y="1296988"/>
                <a:ext cx="458787" cy="463550"/>
              </a:xfrm>
              <a:custGeom>
                <a:avLst/>
                <a:gdLst>
                  <a:gd name="T0" fmla="*/ 231 w 289"/>
                  <a:gd name="T1" fmla="*/ 261 h 292"/>
                  <a:gd name="T2" fmla="*/ 231 w 289"/>
                  <a:gd name="T3" fmla="*/ 261 h 292"/>
                  <a:gd name="T4" fmla="*/ 233 w 289"/>
                  <a:gd name="T5" fmla="*/ 240 h 292"/>
                  <a:gd name="T6" fmla="*/ 235 w 289"/>
                  <a:gd name="T7" fmla="*/ 221 h 292"/>
                  <a:gd name="T8" fmla="*/ 241 w 289"/>
                  <a:gd name="T9" fmla="*/ 200 h 292"/>
                  <a:gd name="T10" fmla="*/ 247 w 289"/>
                  <a:gd name="T11" fmla="*/ 182 h 292"/>
                  <a:gd name="T12" fmla="*/ 256 w 289"/>
                  <a:gd name="T13" fmla="*/ 163 h 292"/>
                  <a:gd name="T14" fmla="*/ 266 w 289"/>
                  <a:gd name="T15" fmla="*/ 146 h 292"/>
                  <a:gd name="T16" fmla="*/ 277 w 289"/>
                  <a:gd name="T17" fmla="*/ 132 h 292"/>
                  <a:gd name="T18" fmla="*/ 289 w 289"/>
                  <a:gd name="T19" fmla="*/ 115 h 292"/>
                  <a:gd name="T20" fmla="*/ 289 w 289"/>
                  <a:gd name="T21" fmla="*/ 115 h 292"/>
                  <a:gd name="T22" fmla="*/ 283 w 289"/>
                  <a:gd name="T23" fmla="*/ 92 h 292"/>
                  <a:gd name="T24" fmla="*/ 272 w 289"/>
                  <a:gd name="T25" fmla="*/ 69 h 292"/>
                  <a:gd name="T26" fmla="*/ 258 w 289"/>
                  <a:gd name="T27" fmla="*/ 50 h 292"/>
                  <a:gd name="T28" fmla="*/ 239 w 289"/>
                  <a:gd name="T29" fmla="*/ 34 h 292"/>
                  <a:gd name="T30" fmla="*/ 218 w 289"/>
                  <a:gd name="T31" fmla="*/ 19 h 292"/>
                  <a:gd name="T32" fmla="*/ 197 w 289"/>
                  <a:gd name="T33" fmla="*/ 9 h 292"/>
                  <a:gd name="T34" fmla="*/ 172 w 289"/>
                  <a:gd name="T35" fmla="*/ 3 h 292"/>
                  <a:gd name="T36" fmla="*/ 147 w 289"/>
                  <a:gd name="T37" fmla="*/ 0 h 292"/>
                  <a:gd name="T38" fmla="*/ 147 w 289"/>
                  <a:gd name="T39" fmla="*/ 0 h 292"/>
                  <a:gd name="T40" fmla="*/ 131 w 289"/>
                  <a:gd name="T41" fmla="*/ 0 h 292"/>
                  <a:gd name="T42" fmla="*/ 116 w 289"/>
                  <a:gd name="T43" fmla="*/ 3 h 292"/>
                  <a:gd name="T44" fmla="*/ 104 w 289"/>
                  <a:gd name="T45" fmla="*/ 7 h 292"/>
                  <a:gd name="T46" fmla="*/ 89 w 289"/>
                  <a:gd name="T47" fmla="*/ 11 h 292"/>
                  <a:gd name="T48" fmla="*/ 77 w 289"/>
                  <a:gd name="T49" fmla="*/ 17 h 292"/>
                  <a:gd name="T50" fmla="*/ 64 w 289"/>
                  <a:gd name="T51" fmla="*/ 25 h 292"/>
                  <a:gd name="T52" fmla="*/ 54 w 289"/>
                  <a:gd name="T53" fmla="*/ 34 h 292"/>
                  <a:gd name="T54" fmla="*/ 43 w 289"/>
                  <a:gd name="T55" fmla="*/ 42 h 292"/>
                  <a:gd name="T56" fmla="*/ 33 w 289"/>
                  <a:gd name="T57" fmla="*/ 53 h 292"/>
                  <a:gd name="T58" fmla="*/ 25 w 289"/>
                  <a:gd name="T59" fmla="*/ 65 h 292"/>
                  <a:gd name="T60" fmla="*/ 18 w 289"/>
                  <a:gd name="T61" fmla="*/ 75 h 292"/>
                  <a:gd name="T62" fmla="*/ 12 w 289"/>
                  <a:gd name="T63" fmla="*/ 90 h 292"/>
                  <a:gd name="T64" fmla="*/ 6 w 289"/>
                  <a:gd name="T65" fmla="*/ 103 h 292"/>
                  <a:gd name="T66" fmla="*/ 4 w 289"/>
                  <a:gd name="T67" fmla="*/ 117 h 292"/>
                  <a:gd name="T68" fmla="*/ 2 w 289"/>
                  <a:gd name="T69" fmla="*/ 132 h 292"/>
                  <a:gd name="T70" fmla="*/ 0 w 289"/>
                  <a:gd name="T71" fmla="*/ 146 h 292"/>
                  <a:gd name="T72" fmla="*/ 0 w 289"/>
                  <a:gd name="T73" fmla="*/ 146 h 292"/>
                  <a:gd name="T74" fmla="*/ 2 w 289"/>
                  <a:gd name="T75" fmla="*/ 161 h 292"/>
                  <a:gd name="T76" fmla="*/ 4 w 289"/>
                  <a:gd name="T77" fmla="*/ 175 h 292"/>
                  <a:gd name="T78" fmla="*/ 6 w 289"/>
                  <a:gd name="T79" fmla="*/ 190 h 292"/>
                  <a:gd name="T80" fmla="*/ 12 w 289"/>
                  <a:gd name="T81" fmla="*/ 203 h 292"/>
                  <a:gd name="T82" fmla="*/ 18 w 289"/>
                  <a:gd name="T83" fmla="*/ 215 h 292"/>
                  <a:gd name="T84" fmla="*/ 25 w 289"/>
                  <a:gd name="T85" fmla="*/ 228 h 292"/>
                  <a:gd name="T86" fmla="*/ 33 w 289"/>
                  <a:gd name="T87" fmla="*/ 240 h 292"/>
                  <a:gd name="T88" fmla="*/ 43 w 289"/>
                  <a:gd name="T89" fmla="*/ 250 h 292"/>
                  <a:gd name="T90" fmla="*/ 54 w 289"/>
                  <a:gd name="T91" fmla="*/ 259 h 292"/>
                  <a:gd name="T92" fmla="*/ 64 w 289"/>
                  <a:gd name="T93" fmla="*/ 267 h 292"/>
                  <a:gd name="T94" fmla="*/ 77 w 289"/>
                  <a:gd name="T95" fmla="*/ 275 h 292"/>
                  <a:gd name="T96" fmla="*/ 89 w 289"/>
                  <a:gd name="T97" fmla="*/ 282 h 292"/>
                  <a:gd name="T98" fmla="*/ 104 w 289"/>
                  <a:gd name="T99" fmla="*/ 286 h 292"/>
                  <a:gd name="T100" fmla="*/ 116 w 289"/>
                  <a:gd name="T101" fmla="*/ 290 h 292"/>
                  <a:gd name="T102" fmla="*/ 131 w 289"/>
                  <a:gd name="T103" fmla="*/ 292 h 292"/>
                  <a:gd name="T104" fmla="*/ 147 w 289"/>
                  <a:gd name="T105" fmla="*/ 292 h 292"/>
                  <a:gd name="T106" fmla="*/ 147 w 289"/>
                  <a:gd name="T107" fmla="*/ 292 h 292"/>
                  <a:gd name="T108" fmla="*/ 170 w 289"/>
                  <a:gd name="T109" fmla="*/ 290 h 292"/>
                  <a:gd name="T110" fmla="*/ 191 w 289"/>
                  <a:gd name="T111" fmla="*/ 286 h 292"/>
                  <a:gd name="T112" fmla="*/ 212 w 289"/>
                  <a:gd name="T113" fmla="*/ 275 h 292"/>
                  <a:gd name="T114" fmla="*/ 233 w 289"/>
                  <a:gd name="T115" fmla="*/ 265 h 292"/>
                  <a:gd name="T116" fmla="*/ 233 w 289"/>
                  <a:gd name="T117" fmla="*/ 265 h 292"/>
                  <a:gd name="T118" fmla="*/ 231 w 289"/>
                  <a:gd name="T119" fmla="*/ 261 h 292"/>
                  <a:gd name="T120" fmla="*/ 231 w 289"/>
                  <a:gd name="T121" fmla="*/ 26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9" h="292">
                    <a:moveTo>
                      <a:pt x="231" y="261"/>
                    </a:moveTo>
                    <a:lnTo>
                      <a:pt x="231" y="261"/>
                    </a:lnTo>
                    <a:lnTo>
                      <a:pt x="233" y="240"/>
                    </a:lnTo>
                    <a:lnTo>
                      <a:pt x="235" y="221"/>
                    </a:lnTo>
                    <a:lnTo>
                      <a:pt x="241" y="200"/>
                    </a:lnTo>
                    <a:lnTo>
                      <a:pt x="247" y="182"/>
                    </a:lnTo>
                    <a:lnTo>
                      <a:pt x="256" y="163"/>
                    </a:lnTo>
                    <a:lnTo>
                      <a:pt x="266" y="146"/>
                    </a:lnTo>
                    <a:lnTo>
                      <a:pt x="277" y="132"/>
                    </a:lnTo>
                    <a:lnTo>
                      <a:pt x="289" y="115"/>
                    </a:lnTo>
                    <a:lnTo>
                      <a:pt x="289" y="115"/>
                    </a:lnTo>
                    <a:lnTo>
                      <a:pt x="283" y="92"/>
                    </a:lnTo>
                    <a:lnTo>
                      <a:pt x="272" y="69"/>
                    </a:lnTo>
                    <a:lnTo>
                      <a:pt x="258" y="50"/>
                    </a:lnTo>
                    <a:lnTo>
                      <a:pt x="239" y="34"/>
                    </a:lnTo>
                    <a:lnTo>
                      <a:pt x="218" y="19"/>
                    </a:lnTo>
                    <a:lnTo>
                      <a:pt x="197" y="9"/>
                    </a:lnTo>
                    <a:lnTo>
                      <a:pt x="172" y="3"/>
                    </a:lnTo>
                    <a:lnTo>
                      <a:pt x="147" y="0"/>
                    </a:lnTo>
                    <a:lnTo>
                      <a:pt x="147" y="0"/>
                    </a:lnTo>
                    <a:lnTo>
                      <a:pt x="131" y="0"/>
                    </a:lnTo>
                    <a:lnTo>
                      <a:pt x="116" y="3"/>
                    </a:lnTo>
                    <a:lnTo>
                      <a:pt x="104" y="7"/>
                    </a:lnTo>
                    <a:lnTo>
                      <a:pt x="89" y="11"/>
                    </a:lnTo>
                    <a:lnTo>
                      <a:pt x="77" y="17"/>
                    </a:lnTo>
                    <a:lnTo>
                      <a:pt x="64" y="25"/>
                    </a:lnTo>
                    <a:lnTo>
                      <a:pt x="54" y="34"/>
                    </a:lnTo>
                    <a:lnTo>
                      <a:pt x="43" y="42"/>
                    </a:lnTo>
                    <a:lnTo>
                      <a:pt x="33" y="53"/>
                    </a:lnTo>
                    <a:lnTo>
                      <a:pt x="25" y="65"/>
                    </a:lnTo>
                    <a:lnTo>
                      <a:pt x="18" y="75"/>
                    </a:lnTo>
                    <a:lnTo>
                      <a:pt x="12" y="90"/>
                    </a:lnTo>
                    <a:lnTo>
                      <a:pt x="6" y="103"/>
                    </a:lnTo>
                    <a:lnTo>
                      <a:pt x="4" y="117"/>
                    </a:lnTo>
                    <a:lnTo>
                      <a:pt x="2" y="132"/>
                    </a:lnTo>
                    <a:lnTo>
                      <a:pt x="0" y="146"/>
                    </a:lnTo>
                    <a:lnTo>
                      <a:pt x="0" y="146"/>
                    </a:lnTo>
                    <a:lnTo>
                      <a:pt x="2" y="161"/>
                    </a:lnTo>
                    <a:lnTo>
                      <a:pt x="4" y="175"/>
                    </a:lnTo>
                    <a:lnTo>
                      <a:pt x="6" y="190"/>
                    </a:lnTo>
                    <a:lnTo>
                      <a:pt x="12" y="203"/>
                    </a:lnTo>
                    <a:lnTo>
                      <a:pt x="18" y="215"/>
                    </a:lnTo>
                    <a:lnTo>
                      <a:pt x="25" y="228"/>
                    </a:lnTo>
                    <a:lnTo>
                      <a:pt x="33" y="240"/>
                    </a:lnTo>
                    <a:lnTo>
                      <a:pt x="43" y="250"/>
                    </a:lnTo>
                    <a:lnTo>
                      <a:pt x="54" y="259"/>
                    </a:lnTo>
                    <a:lnTo>
                      <a:pt x="64" y="267"/>
                    </a:lnTo>
                    <a:lnTo>
                      <a:pt x="77" y="275"/>
                    </a:lnTo>
                    <a:lnTo>
                      <a:pt x="89" y="282"/>
                    </a:lnTo>
                    <a:lnTo>
                      <a:pt x="104" y="286"/>
                    </a:lnTo>
                    <a:lnTo>
                      <a:pt x="116" y="290"/>
                    </a:lnTo>
                    <a:lnTo>
                      <a:pt x="131" y="292"/>
                    </a:lnTo>
                    <a:lnTo>
                      <a:pt x="147" y="292"/>
                    </a:lnTo>
                    <a:lnTo>
                      <a:pt x="147" y="292"/>
                    </a:lnTo>
                    <a:lnTo>
                      <a:pt x="170" y="290"/>
                    </a:lnTo>
                    <a:lnTo>
                      <a:pt x="191" y="286"/>
                    </a:lnTo>
                    <a:lnTo>
                      <a:pt x="212" y="275"/>
                    </a:lnTo>
                    <a:lnTo>
                      <a:pt x="233" y="265"/>
                    </a:lnTo>
                    <a:lnTo>
                      <a:pt x="233" y="265"/>
                    </a:lnTo>
                    <a:lnTo>
                      <a:pt x="231" y="261"/>
                    </a:lnTo>
                    <a:lnTo>
                      <a:pt x="231" y="261"/>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21"/>
              <p:cNvSpPr>
                <a:spLocks/>
              </p:cNvSpPr>
              <p:nvPr/>
            </p:nvSpPr>
            <p:spPr bwMode="auto">
              <a:xfrm>
                <a:off x="4792663" y="1803400"/>
                <a:ext cx="631825" cy="701675"/>
              </a:xfrm>
              <a:custGeom>
                <a:avLst/>
                <a:gdLst>
                  <a:gd name="T0" fmla="*/ 232 w 398"/>
                  <a:gd name="T1" fmla="*/ 0 h 442"/>
                  <a:gd name="T2" fmla="*/ 140 w 398"/>
                  <a:gd name="T3" fmla="*/ 109 h 442"/>
                  <a:gd name="T4" fmla="*/ 52 w 398"/>
                  <a:gd name="T5" fmla="*/ 6 h 442"/>
                  <a:gd name="T6" fmla="*/ 52 w 398"/>
                  <a:gd name="T7" fmla="*/ 6 h 442"/>
                  <a:gd name="T8" fmla="*/ 44 w 398"/>
                  <a:gd name="T9" fmla="*/ 31 h 442"/>
                  <a:gd name="T10" fmla="*/ 32 w 398"/>
                  <a:gd name="T11" fmla="*/ 54 h 442"/>
                  <a:gd name="T12" fmla="*/ 17 w 398"/>
                  <a:gd name="T13" fmla="*/ 75 h 442"/>
                  <a:gd name="T14" fmla="*/ 0 w 398"/>
                  <a:gd name="T15" fmla="*/ 94 h 442"/>
                  <a:gd name="T16" fmla="*/ 0 w 398"/>
                  <a:gd name="T17" fmla="*/ 94 h 442"/>
                  <a:gd name="T18" fmla="*/ 21 w 398"/>
                  <a:gd name="T19" fmla="*/ 106 h 442"/>
                  <a:gd name="T20" fmla="*/ 40 w 398"/>
                  <a:gd name="T21" fmla="*/ 121 h 442"/>
                  <a:gd name="T22" fmla="*/ 59 w 398"/>
                  <a:gd name="T23" fmla="*/ 136 h 442"/>
                  <a:gd name="T24" fmla="*/ 77 w 398"/>
                  <a:gd name="T25" fmla="*/ 152 h 442"/>
                  <a:gd name="T26" fmla="*/ 92 w 398"/>
                  <a:gd name="T27" fmla="*/ 171 h 442"/>
                  <a:gd name="T28" fmla="*/ 109 w 398"/>
                  <a:gd name="T29" fmla="*/ 190 h 442"/>
                  <a:gd name="T30" fmla="*/ 121 w 398"/>
                  <a:gd name="T31" fmla="*/ 211 h 442"/>
                  <a:gd name="T32" fmla="*/ 134 w 398"/>
                  <a:gd name="T33" fmla="*/ 232 h 442"/>
                  <a:gd name="T34" fmla="*/ 146 w 398"/>
                  <a:gd name="T35" fmla="*/ 254 h 442"/>
                  <a:gd name="T36" fmla="*/ 157 w 398"/>
                  <a:gd name="T37" fmla="*/ 277 h 442"/>
                  <a:gd name="T38" fmla="*/ 165 w 398"/>
                  <a:gd name="T39" fmla="*/ 300 h 442"/>
                  <a:gd name="T40" fmla="*/ 171 w 398"/>
                  <a:gd name="T41" fmla="*/ 325 h 442"/>
                  <a:gd name="T42" fmla="*/ 177 w 398"/>
                  <a:gd name="T43" fmla="*/ 352 h 442"/>
                  <a:gd name="T44" fmla="*/ 182 w 398"/>
                  <a:gd name="T45" fmla="*/ 377 h 442"/>
                  <a:gd name="T46" fmla="*/ 184 w 398"/>
                  <a:gd name="T47" fmla="*/ 404 h 442"/>
                  <a:gd name="T48" fmla="*/ 184 w 398"/>
                  <a:gd name="T49" fmla="*/ 432 h 442"/>
                  <a:gd name="T50" fmla="*/ 184 w 398"/>
                  <a:gd name="T51" fmla="*/ 432 h 442"/>
                  <a:gd name="T52" fmla="*/ 184 w 398"/>
                  <a:gd name="T53" fmla="*/ 442 h 442"/>
                  <a:gd name="T54" fmla="*/ 184 w 398"/>
                  <a:gd name="T55" fmla="*/ 442 h 442"/>
                  <a:gd name="T56" fmla="*/ 217 w 398"/>
                  <a:gd name="T57" fmla="*/ 436 h 442"/>
                  <a:gd name="T58" fmla="*/ 246 w 398"/>
                  <a:gd name="T59" fmla="*/ 427 h 442"/>
                  <a:gd name="T60" fmla="*/ 277 w 398"/>
                  <a:gd name="T61" fmla="*/ 417 h 442"/>
                  <a:gd name="T62" fmla="*/ 304 w 398"/>
                  <a:gd name="T63" fmla="*/ 404 h 442"/>
                  <a:gd name="T64" fmla="*/ 329 w 398"/>
                  <a:gd name="T65" fmla="*/ 388 h 442"/>
                  <a:gd name="T66" fmla="*/ 352 w 398"/>
                  <a:gd name="T67" fmla="*/ 371 h 442"/>
                  <a:gd name="T68" fmla="*/ 375 w 398"/>
                  <a:gd name="T69" fmla="*/ 352 h 442"/>
                  <a:gd name="T70" fmla="*/ 394 w 398"/>
                  <a:gd name="T71" fmla="*/ 329 h 442"/>
                  <a:gd name="T72" fmla="*/ 394 w 398"/>
                  <a:gd name="T73" fmla="*/ 329 h 442"/>
                  <a:gd name="T74" fmla="*/ 396 w 398"/>
                  <a:gd name="T75" fmla="*/ 304 h 442"/>
                  <a:gd name="T76" fmla="*/ 398 w 398"/>
                  <a:gd name="T77" fmla="*/ 279 h 442"/>
                  <a:gd name="T78" fmla="*/ 398 w 398"/>
                  <a:gd name="T79" fmla="*/ 279 h 442"/>
                  <a:gd name="T80" fmla="*/ 396 w 398"/>
                  <a:gd name="T81" fmla="*/ 254 h 442"/>
                  <a:gd name="T82" fmla="*/ 394 w 398"/>
                  <a:gd name="T83" fmla="*/ 232 h 442"/>
                  <a:gd name="T84" fmla="*/ 390 w 398"/>
                  <a:gd name="T85" fmla="*/ 209 h 442"/>
                  <a:gd name="T86" fmla="*/ 386 w 398"/>
                  <a:gd name="T87" fmla="*/ 188 h 442"/>
                  <a:gd name="T88" fmla="*/ 377 w 398"/>
                  <a:gd name="T89" fmla="*/ 167 h 442"/>
                  <a:gd name="T90" fmla="*/ 371 w 398"/>
                  <a:gd name="T91" fmla="*/ 146 h 442"/>
                  <a:gd name="T92" fmla="*/ 361 w 398"/>
                  <a:gd name="T93" fmla="*/ 127 h 442"/>
                  <a:gd name="T94" fmla="*/ 350 w 398"/>
                  <a:gd name="T95" fmla="*/ 109 h 442"/>
                  <a:gd name="T96" fmla="*/ 340 w 398"/>
                  <a:gd name="T97" fmla="*/ 90 h 442"/>
                  <a:gd name="T98" fmla="*/ 327 w 398"/>
                  <a:gd name="T99" fmla="*/ 73 h 442"/>
                  <a:gd name="T100" fmla="*/ 313 w 398"/>
                  <a:gd name="T101" fmla="*/ 59 h 442"/>
                  <a:gd name="T102" fmla="*/ 298 w 398"/>
                  <a:gd name="T103" fmla="*/ 44 h 442"/>
                  <a:gd name="T104" fmla="*/ 284 w 398"/>
                  <a:gd name="T105" fmla="*/ 31 h 442"/>
                  <a:gd name="T106" fmla="*/ 267 w 398"/>
                  <a:gd name="T107" fmla="*/ 19 h 442"/>
                  <a:gd name="T108" fmla="*/ 250 w 398"/>
                  <a:gd name="T109" fmla="*/ 9 h 442"/>
                  <a:gd name="T110" fmla="*/ 232 w 398"/>
                  <a:gd name="T111" fmla="*/ 0 h 442"/>
                  <a:gd name="T112" fmla="*/ 232 w 398"/>
                  <a:gd name="T11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 h="442">
                    <a:moveTo>
                      <a:pt x="232" y="0"/>
                    </a:moveTo>
                    <a:lnTo>
                      <a:pt x="140" y="109"/>
                    </a:lnTo>
                    <a:lnTo>
                      <a:pt x="52" y="6"/>
                    </a:lnTo>
                    <a:lnTo>
                      <a:pt x="52" y="6"/>
                    </a:lnTo>
                    <a:lnTo>
                      <a:pt x="44" y="31"/>
                    </a:lnTo>
                    <a:lnTo>
                      <a:pt x="32" y="54"/>
                    </a:lnTo>
                    <a:lnTo>
                      <a:pt x="17" y="75"/>
                    </a:lnTo>
                    <a:lnTo>
                      <a:pt x="0" y="94"/>
                    </a:lnTo>
                    <a:lnTo>
                      <a:pt x="0" y="94"/>
                    </a:lnTo>
                    <a:lnTo>
                      <a:pt x="21" y="106"/>
                    </a:lnTo>
                    <a:lnTo>
                      <a:pt x="40" y="121"/>
                    </a:lnTo>
                    <a:lnTo>
                      <a:pt x="59" y="136"/>
                    </a:lnTo>
                    <a:lnTo>
                      <a:pt x="77" y="152"/>
                    </a:lnTo>
                    <a:lnTo>
                      <a:pt x="92" y="171"/>
                    </a:lnTo>
                    <a:lnTo>
                      <a:pt x="109" y="190"/>
                    </a:lnTo>
                    <a:lnTo>
                      <a:pt x="121" y="211"/>
                    </a:lnTo>
                    <a:lnTo>
                      <a:pt x="134" y="232"/>
                    </a:lnTo>
                    <a:lnTo>
                      <a:pt x="146" y="254"/>
                    </a:lnTo>
                    <a:lnTo>
                      <a:pt x="157" y="277"/>
                    </a:lnTo>
                    <a:lnTo>
                      <a:pt x="165" y="300"/>
                    </a:lnTo>
                    <a:lnTo>
                      <a:pt x="171" y="325"/>
                    </a:lnTo>
                    <a:lnTo>
                      <a:pt x="177" y="352"/>
                    </a:lnTo>
                    <a:lnTo>
                      <a:pt x="182" y="377"/>
                    </a:lnTo>
                    <a:lnTo>
                      <a:pt x="184" y="404"/>
                    </a:lnTo>
                    <a:lnTo>
                      <a:pt x="184" y="432"/>
                    </a:lnTo>
                    <a:lnTo>
                      <a:pt x="184" y="432"/>
                    </a:lnTo>
                    <a:lnTo>
                      <a:pt x="184" y="442"/>
                    </a:lnTo>
                    <a:lnTo>
                      <a:pt x="184" y="442"/>
                    </a:lnTo>
                    <a:lnTo>
                      <a:pt x="217" y="436"/>
                    </a:lnTo>
                    <a:lnTo>
                      <a:pt x="246" y="427"/>
                    </a:lnTo>
                    <a:lnTo>
                      <a:pt x="277" y="417"/>
                    </a:lnTo>
                    <a:lnTo>
                      <a:pt x="304" y="404"/>
                    </a:lnTo>
                    <a:lnTo>
                      <a:pt x="329" y="388"/>
                    </a:lnTo>
                    <a:lnTo>
                      <a:pt x="352" y="371"/>
                    </a:lnTo>
                    <a:lnTo>
                      <a:pt x="375" y="352"/>
                    </a:lnTo>
                    <a:lnTo>
                      <a:pt x="394" y="329"/>
                    </a:lnTo>
                    <a:lnTo>
                      <a:pt x="394" y="329"/>
                    </a:lnTo>
                    <a:lnTo>
                      <a:pt x="396" y="304"/>
                    </a:lnTo>
                    <a:lnTo>
                      <a:pt x="398" y="279"/>
                    </a:lnTo>
                    <a:lnTo>
                      <a:pt x="398" y="279"/>
                    </a:lnTo>
                    <a:lnTo>
                      <a:pt x="396" y="254"/>
                    </a:lnTo>
                    <a:lnTo>
                      <a:pt x="394" y="232"/>
                    </a:lnTo>
                    <a:lnTo>
                      <a:pt x="390" y="209"/>
                    </a:lnTo>
                    <a:lnTo>
                      <a:pt x="386" y="188"/>
                    </a:lnTo>
                    <a:lnTo>
                      <a:pt x="377" y="167"/>
                    </a:lnTo>
                    <a:lnTo>
                      <a:pt x="371" y="146"/>
                    </a:lnTo>
                    <a:lnTo>
                      <a:pt x="361" y="127"/>
                    </a:lnTo>
                    <a:lnTo>
                      <a:pt x="350" y="109"/>
                    </a:lnTo>
                    <a:lnTo>
                      <a:pt x="340" y="90"/>
                    </a:lnTo>
                    <a:lnTo>
                      <a:pt x="327" y="73"/>
                    </a:lnTo>
                    <a:lnTo>
                      <a:pt x="313" y="59"/>
                    </a:lnTo>
                    <a:lnTo>
                      <a:pt x="298" y="44"/>
                    </a:lnTo>
                    <a:lnTo>
                      <a:pt x="284" y="31"/>
                    </a:lnTo>
                    <a:lnTo>
                      <a:pt x="267" y="19"/>
                    </a:lnTo>
                    <a:lnTo>
                      <a:pt x="250" y="9"/>
                    </a:lnTo>
                    <a:lnTo>
                      <a:pt x="232" y="0"/>
                    </a:lnTo>
                    <a:lnTo>
                      <a:pt x="232" y="0"/>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Freeform 22"/>
              <p:cNvSpPr>
                <a:spLocks/>
              </p:cNvSpPr>
              <p:nvPr/>
            </p:nvSpPr>
            <p:spPr bwMode="auto">
              <a:xfrm>
                <a:off x="3675063" y="1803400"/>
                <a:ext cx="641350" cy="701675"/>
              </a:xfrm>
              <a:custGeom>
                <a:avLst/>
                <a:gdLst>
                  <a:gd name="T0" fmla="*/ 223 w 404"/>
                  <a:gd name="T1" fmla="*/ 432 h 442"/>
                  <a:gd name="T2" fmla="*/ 223 w 404"/>
                  <a:gd name="T3" fmla="*/ 432 h 442"/>
                  <a:gd name="T4" fmla="*/ 223 w 404"/>
                  <a:gd name="T5" fmla="*/ 404 h 442"/>
                  <a:gd name="T6" fmla="*/ 227 w 404"/>
                  <a:gd name="T7" fmla="*/ 377 h 442"/>
                  <a:gd name="T8" fmla="*/ 231 w 404"/>
                  <a:gd name="T9" fmla="*/ 352 h 442"/>
                  <a:gd name="T10" fmla="*/ 236 w 404"/>
                  <a:gd name="T11" fmla="*/ 327 h 442"/>
                  <a:gd name="T12" fmla="*/ 244 w 404"/>
                  <a:gd name="T13" fmla="*/ 302 h 442"/>
                  <a:gd name="T14" fmla="*/ 252 w 404"/>
                  <a:gd name="T15" fmla="*/ 277 h 442"/>
                  <a:gd name="T16" fmla="*/ 261 w 404"/>
                  <a:gd name="T17" fmla="*/ 254 h 442"/>
                  <a:gd name="T18" fmla="*/ 273 w 404"/>
                  <a:gd name="T19" fmla="*/ 234 h 442"/>
                  <a:gd name="T20" fmla="*/ 286 w 404"/>
                  <a:gd name="T21" fmla="*/ 211 h 442"/>
                  <a:gd name="T22" fmla="*/ 298 w 404"/>
                  <a:gd name="T23" fmla="*/ 192 h 442"/>
                  <a:gd name="T24" fmla="*/ 313 w 404"/>
                  <a:gd name="T25" fmla="*/ 171 h 442"/>
                  <a:gd name="T26" fmla="*/ 329 w 404"/>
                  <a:gd name="T27" fmla="*/ 154 h 442"/>
                  <a:gd name="T28" fmla="*/ 348 w 404"/>
                  <a:gd name="T29" fmla="*/ 138 h 442"/>
                  <a:gd name="T30" fmla="*/ 365 w 404"/>
                  <a:gd name="T31" fmla="*/ 121 h 442"/>
                  <a:gd name="T32" fmla="*/ 386 w 404"/>
                  <a:gd name="T33" fmla="*/ 106 h 442"/>
                  <a:gd name="T34" fmla="*/ 404 w 404"/>
                  <a:gd name="T35" fmla="*/ 94 h 442"/>
                  <a:gd name="T36" fmla="*/ 404 w 404"/>
                  <a:gd name="T37" fmla="*/ 94 h 442"/>
                  <a:gd name="T38" fmla="*/ 388 w 404"/>
                  <a:gd name="T39" fmla="*/ 73 h 442"/>
                  <a:gd name="T40" fmla="*/ 371 w 404"/>
                  <a:gd name="T41" fmla="*/ 52 h 442"/>
                  <a:gd name="T42" fmla="*/ 358 w 404"/>
                  <a:gd name="T43" fmla="*/ 27 h 442"/>
                  <a:gd name="T44" fmla="*/ 348 w 404"/>
                  <a:gd name="T45" fmla="*/ 0 h 442"/>
                  <a:gd name="T46" fmla="*/ 348 w 404"/>
                  <a:gd name="T47" fmla="*/ 0 h 442"/>
                  <a:gd name="T48" fmla="*/ 256 w 404"/>
                  <a:gd name="T49" fmla="*/ 109 h 442"/>
                  <a:gd name="T50" fmla="*/ 165 w 404"/>
                  <a:gd name="T51" fmla="*/ 0 h 442"/>
                  <a:gd name="T52" fmla="*/ 165 w 404"/>
                  <a:gd name="T53" fmla="*/ 0 h 442"/>
                  <a:gd name="T54" fmla="*/ 148 w 404"/>
                  <a:gd name="T55" fmla="*/ 9 h 442"/>
                  <a:gd name="T56" fmla="*/ 129 w 404"/>
                  <a:gd name="T57" fmla="*/ 19 h 442"/>
                  <a:gd name="T58" fmla="*/ 115 w 404"/>
                  <a:gd name="T59" fmla="*/ 31 h 442"/>
                  <a:gd name="T60" fmla="*/ 98 w 404"/>
                  <a:gd name="T61" fmla="*/ 44 h 442"/>
                  <a:gd name="T62" fmla="*/ 84 w 404"/>
                  <a:gd name="T63" fmla="*/ 59 h 442"/>
                  <a:gd name="T64" fmla="*/ 71 w 404"/>
                  <a:gd name="T65" fmla="*/ 73 h 442"/>
                  <a:gd name="T66" fmla="*/ 59 w 404"/>
                  <a:gd name="T67" fmla="*/ 90 h 442"/>
                  <a:gd name="T68" fmla="*/ 46 w 404"/>
                  <a:gd name="T69" fmla="*/ 109 h 442"/>
                  <a:gd name="T70" fmla="*/ 36 w 404"/>
                  <a:gd name="T71" fmla="*/ 127 h 442"/>
                  <a:gd name="T72" fmla="*/ 27 w 404"/>
                  <a:gd name="T73" fmla="*/ 146 h 442"/>
                  <a:gd name="T74" fmla="*/ 19 w 404"/>
                  <a:gd name="T75" fmla="*/ 167 h 442"/>
                  <a:gd name="T76" fmla="*/ 13 w 404"/>
                  <a:gd name="T77" fmla="*/ 188 h 442"/>
                  <a:gd name="T78" fmla="*/ 6 w 404"/>
                  <a:gd name="T79" fmla="*/ 211 h 442"/>
                  <a:gd name="T80" fmla="*/ 4 w 404"/>
                  <a:gd name="T81" fmla="*/ 232 h 442"/>
                  <a:gd name="T82" fmla="*/ 0 w 404"/>
                  <a:gd name="T83" fmla="*/ 254 h 442"/>
                  <a:gd name="T84" fmla="*/ 0 w 404"/>
                  <a:gd name="T85" fmla="*/ 279 h 442"/>
                  <a:gd name="T86" fmla="*/ 0 w 404"/>
                  <a:gd name="T87" fmla="*/ 279 h 442"/>
                  <a:gd name="T88" fmla="*/ 2 w 404"/>
                  <a:gd name="T89" fmla="*/ 304 h 442"/>
                  <a:gd name="T90" fmla="*/ 4 w 404"/>
                  <a:gd name="T91" fmla="*/ 329 h 442"/>
                  <a:gd name="T92" fmla="*/ 4 w 404"/>
                  <a:gd name="T93" fmla="*/ 329 h 442"/>
                  <a:gd name="T94" fmla="*/ 23 w 404"/>
                  <a:gd name="T95" fmla="*/ 352 h 442"/>
                  <a:gd name="T96" fmla="*/ 46 w 404"/>
                  <a:gd name="T97" fmla="*/ 373 h 442"/>
                  <a:gd name="T98" fmla="*/ 71 w 404"/>
                  <a:gd name="T99" fmla="*/ 390 h 442"/>
                  <a:gd name="T100" fmla="*/ 98 w 404"/>
                  <a:gd name="T101" fmla="*/ 407 h 442"/>
                  <a:gd name="T102" fmla="*/ 127 w 404"/>
                  <a:gd name="T103" fmla="*/ 419 h 442"/>
                  <a:gd name="T104" fmla="*/ 159 w 404"/>
                  <a:gd name="T105" fmla="*/ 429 h 442"/>
                  <a:gd name="T106" fmla="*/ 190 w 404"/>
                  <a:gd name="T107" fmla="*/ 438 h 442"/>
                  <a:gd name="T108" fmla="*/ 223 w 404"/>
                  <a:gd name="T109" fmla="*/ 442 h 442"/>
                  <a:gd name="T110" fmla="*/ 223 w 404"/>
                  <a:gd name="T111" fmla="*/ 442 h 442"/>
                  <a:gd name="T112" fmla="*/ 223 w 404"/>
                  <a:gd name="T113" fmla="*/ 432 h 442"/>
                  <a:gd name="T114" fmla="*/ 223 w 404"/>
                  <a:gd name="T115" fmla="*/ 43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442">
                    <a:moveTo>
                      <a:pt x="223" y="432"/>
                    </a:moveTo>
                    <a:lnTo>
                      <a:pt x="223" y="432"/>
                    </a:lnTo>
                    <a:lnTo>
                      <a:pt x="223" y="404"/>
                    </a:lnTo>
                    <a:lnTo>
                      <a:pt x="227" y="377"/>
                    </a:lnTo>
                    <a:lnTo>
                      <a:pt x="231" y="352"/>
                    </a:lnTo>
                    <a:lnTo>
                      <a:pt x="236" y="327"/>
                    </a:lnTo>
                    <a:lnTo>
                      <a:pt x="244" y="302"/>
                    </a:lnTo>
                    <a:lnTo>
                      <a:pt x="252" y="277"/>
                    </a:lnTo>
                    <a:lnTo>
                      <a:pt x="261" y="254"/>
                    </a:lnTo>
                    <a:lnTo>
                      <a:pt x="273" y="234"/>
                    </a:lnTo>
                    <a:lnTo>
                      <a:pt x="286" y="211"/>
                    </a:lnTo>
                    <a:lnTo>
                      <a:pt x="298" y="192"/>
                    </a:lnTo>
                    <a:lnTo>
                      <a:pt x="313" y="171"/>
                    </a:lnTo>
                    <a:lnTo>
                      <a:pt x="329" y="154"/>
                    </a:lnTo>
                    <a:lnTo>
                      <a:pt x="348" y="138"/>
                    </a:lnTo>
                    <a:lnTo>
                      <a:pt x="365" y="121"/>
                    </a:lnTo>
                    <a:lnTo>
                      <a:pt x="386" y="106"/>
                    </a:lnTo>
                    <a:lnTo>
                      <a:pt x="404" y="94"/>
                    </a:lnTo>
                    <a:lnTo>
                      <a:pt x="404" y="94"/>
                    </a:lnTo>
                    <a:lnTo>
                      <a:pt x="388" y="73"/>
                    </a:lnTo>
                    <a:lnTo>
                      <a:pt x="371" y="52"/>
                    </a:lnTo>
                    <a:lnTo>
                      <a:pt x="358" y="27"/>
                    </a:lnTo>
                    <a:lnTo>
                      <a:pt x="348" y="0"/>
                    </a:lnTo>
                    <a:lnTo>
                      <a:pt x="348" y="0"/>
                    </a:lnTo>
                    <a:lnTo>
                      <a:pt x="256" y="109"/>
                    </a:lnTo>
                    <a:lnTo>
                      <a:pt x="165" y="0"/>
                    </a:lnTo>
                    <a:lnTo>
                      <a:pt x="165" y="0"/>
                    </a:lnTo>
                    <a:lnTo>
                      <a:pt x="148" y="9"/>
                    </a:lnTo>
                    <a:lnTo>
                      <a:pt x="129" y="19"/>
                    </a:lnTo>
                    <a:lnTo>
                      <a:pt x="115" y="31"/>
                    </a:lnTo>
                    <a:lnTo>
                      <a:pt x="98" y="44"/>
                    </a:lnTo>
                    <a:lnTo>
                      <a:pt x="84" y="59"/>
                    </a:lnTo>
                    <a:lnTo>
                      <a:pt x="71" y="73"/>
                    </a:lnTo>
                    <a:lnTo>
                      <a:pt x="59" y="90"/>
                    </a:lnTo>
                    <a:lnTo>
                      <a:pt x="46" y="109"/>
                    </a:lnTo>
                    <a:lnTo>
                      <a:pt x="36" y="127"/>
                    </a:lnTo>
                    <a:lnTo>
                      <a:pt x="27" y="146"/>
                    </a:lnTo>
                    <a:lnTo>
                      <a:pt x="19" y="167"/>
                    </a:lnTo>
                    <a:lnTo>
                      <a:pt x="13" y="188"/>
                    </a:lnTo>
                    <a:lnTo>
                      <a:pt x="6" y="211"/>
                    </a:lnTo>
                    <a:lnTo>
                      <a:pt x="4" y="232"/>
                    </a:lnTo>
                    <a:lnTo>
                      <a:pt x="0" y="254"/>
                    </a:lnTo>
                    <a:lnTo>
                      <a:pt x="0" y="279"/>
                    </a:lnTo>
                    <a:lnTo>
                      <a:pt x="0" y="279"/>
                    </a:lnTo>
                    <a:lnTo>
                      <a:pt x="2" y="304"/>
                    </a:lnTo>
                    <a:lnTo>
                      <a:pt x="4" y="329"/>
                    </a:lnTo>
                    <a:lnTo>
                      <a:pt x="4" y="329"/>
                    </a:lnTo>
                    <a:lnTo>
                      <a:pt x="23" y="352"/>
                    </a:lnTo>
                    <a:lnTo>
                      <a:pt x="46" y="373"/>
                    </a:lnTo>
                    <a:lnTo>
                      <a:pt x="71" y="390"/>
                    </a:lnTo>
                    <a:lnTo>
                      <a:pt x="98" y="407"/>
                    </a:lnTo>
                    <a:lnTo>
                      <a:pt x="127" y="419"/>
                    </a:lnTo>
                    <a:lnTo>
                      <a:pt x="159" y="429"/>
                    </a:lnTo>
                    <a:lnTo>
                      <a:pt x="190" y="438"/>
                    </a:lnTo>
                    <a:lnTo>
                      <a:pt x="223" y="442"/>
                    </a:lnTo>
                    <a:lnTo>
                      <a:pt x="223" y="442"/>
                    </a:lnTo>
                    <a:lnTo>
                      <a:pt x="223" y="432"/>
                    </a:lnTo>
                    <a:lnTo>
                      <a:pt x="223" y="432"/>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0" name="文本框 61"/>
            <p:cNvSpPr txBox="1"/>
            <p:nvPr/>
          </p:nvSpPr>
          <p:spPr>
            <a:xfrm>
              <a:off x="2815104" y="4888038"/>
              <a:ext cx="595035"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latin typeface="微软雅黑"/>
                  <a:ea typeface="微软雅黑"/>
                  <a:cs typeface="微软雅黑"/>
                </a:rPr>
                <a:t>用户</a:t>
              </a:r>
              <a:endParaRPr kumimoji="1" lang="zh-CN" altLang="en-US" sz="1600" dirty="0">
                <a:latin typeface="微软雅黑"/>
                <a:ea typeface="微软雅黑"/>
                <a:cs typeface="微软雅黑"/>
              </a:endParaRPr>
            </a:p>
          </p:txBody>
        </p:sp>
        <p:pic>
          <p:nvPicPr>
            <p:cNvPr id="23" name="图片 22"/>
            <p:cNvPicPr>
              <a:picLocks noChangeAspect="1"/>
            </p:cNvPicPr>
            <p:nvPr/>
          </p:nvPicPr>
          <p:blipFill>
            <a:blip r:embed="rId3"/>
            <a:stretch>
              <a:fillRect/>
            </a:stretch>
          </p:blipFill>
          <p:spPr>
            <a:xfrm>
              <a:off x="4453419" y="4136520"/>
              <a:ext cx="1333484" cy="569434"/>
            </a:xfrm>
            <a:prstGeom prst="rect">
              <a:avLst/>
            </a:prstGeom>
          </p:spPr>
        </p:pic>
        <p:cxnSp>
          <p:nvCxnSpPr>
            <p:cNvPr id="24" name="肘形连接符 23"/>
            <p:cNvCxnSpPr/>
            <p:nvPr/>
          </p:nvCxnSpPr>
          <p:spPr>
            <a:xfrm flipV="1">
              <a:off x="3505147" y="4511221"/>
              <a:ext cx="928650" cy="333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5" name="文本框 64"/>
            <p:cNvSpPr txBox="1"/>
            <p:nvPr/>
          </p:nvSpPr>
          <p:spPr>
            <a:xfrm>
              <a:off x="3452346" y="4234222"/>
              <a:ext cx="953903"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访问新浪网</a:t>
              </a:r>
              <a:endParaRPr kumimoji="1" lang="en-US" altLang="zh-CN" sz="1200" dirty="0" smtClean="0">
                <a:solidFill>
                  <a:schemeClr val="accent6">
                    <a:lumMod val="75000"/>
                  </a:schemeClr>
                </a:solidFill>
                <a:latin typeface="微软雅黑"/>
                <a:ea typeface="微软雅黑"/>
                <a:cs typeface="微软雅黑"/>
              </a:endParaRPr>
            </a:p>
          </p:txBody>
        </p:sp>
        <p:cxnSp>
          <p:nvCxnSpPr>
            <p:cNvPr id="28" name="肘形连接符 27"/>
            <p:cNvCxnSpPr/>
            <p:nvPr/>
          </p:nvCxnSpPr>
          <p:spPr>
            <a:xfrm flipV="1">
              <a:off x="5815673" y="4462832"/>
              <a:ext cx="951277" cy="1"/>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9" name="文本框 66"/>
            <p:cNvSpPr txBox="1"/>
            <p:nvPr/>
          </p:nvSpPr>
          <p:spPr>
            <a:xfrm>
              <a:off x="11036355" y="3258680"/>
              <a:ext cx="83915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请求</a:t>
              </a:r>
              <a:r>
                <a:rPr kumimoji="1" lang="en-US" altLang="zh-CN" sz="1200" dirty="0" smtClean="0">
                  <a:solidFill>
                    <a:schemeClr val="accent6">
                      <a:lumMod val="75000"/>
                    </a:schemeClr>
                  </a:solidFill>
                  <a:latin typeface="微软雅黑"/>
                  <a:ea typeface="微软雅黑"/>
                  <a:cs typeface="微软雅黑"/>
                </a:rPr>
                <a:t>item</a:t>
              </a:r>
            </a:p>
            <a:p>
              <a:r>
                <a:rPr kumimoji="1" lang="zh-CN" altLang="en-US" sz="1200" dirty="0" smtClean="0">
                  <a:solidFill>
                    <a:schemeClr val="accent6">
                      <a:lumMod val="75000"/>
                    </a:schemeClr>
                  </a:solidFill>
                  <a:latin typeface="微软雅黑"/>
                  <a:ea typeface="微软雅黑"/>
                  <a:cs typeface="微软雅黑"/>
                </a:rPr>
                <a:t>信息</a:t>
              </a:r>
              <a:endParaRPr kumimoji="1" lang="en-US" altLang="zh-CN" sz="1200" dirty="0" smtClean="0">
                <a:solidFill>
                  <a:schemeClr val="accent6">
                    <a:lumMod val="75000"/>
                  </a:schemeClr>
                </a:solidFill>
                <a:latin typeface="微软雅黑"/>
                <a:ea typeface="微软雅黑"/>
                <a:cs typeface="微软雅黑"/>
              </a:endParaRPr>
            </a:p>
          </p:txBody>
        </p:sp>
        <p:cxnSp>
          <p:nvCxnSpPr>
            <p:cNvPr id="30" name="肘形连接符 29"/>
            <p:cNvCxnSpPr/>
            <p:nvPr/>
          </p:nvCxnSpPr>
          <p:spPr>
            <a:xfrm rot="5400000">
              <a:off x="10291556" y="3536495"/>
              <a:ext cx="1101658" cy="190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1" name="文本框 68"/>
            <p:cNvSpPr txBox="1"/>
            <p:nvPr/>
          </p:nvSpPr>
          <p:spPr>
            <a:xfrm>
              <a:off x="5887222" y="4161200"/>
              <a:ext cx="801152" cy="281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接口访问</a:t>
              </a:r>
              <a:endParaRPr kumimoji="1" lang="en-US" altLang="zh-CN" sz="1200" dirty="0" smtClean="0">
                <a:solidFill>
                  <a:schemeClr val="accent6">
                    <a:lumMod val="75000"/>
                  </a:schemeClr>
                </a:solidFill>
                <a:latin typeface="微软雅黑"/>
                <a:ea typeface="微软雅黑"/>
                <a:cs typeface="微软雅黑"/>
              </a:endParaRPr>
            </a:p>
          </p:txBody>
        </p:sp>
        <p:sp>
          <p:nvSpPr>
            <p:cNvPr id="32" name="圆角矩形 31"/>
            <p:cNvSpPr/>
            <p:nvPr/>
          </p:nvSpPr>
          <p:spPr>
            <a:xfrm>
              <a:off x="6766950" y="2395498"/>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smtClean="0">
                  <a:solidFill>
                    <a:schemeClr val="tx1"/>
                  </a:solidFill>
                  <a:latin typeface="微软雅黑"/>
                  <a:ea typeface="微软雅黑"/>
                  <a:cs typeface="微软雅黑"/>
                </a:rPr>
                <a:t>ContentLib</a:t>
              </a:r>
              <a:endParaRPr kumimoji="1" lang="zh-CN" altLang="en-US" sz="1600" dirty="0">
                <a:solidFill>
                  <a:schemeClr val="tx1"/>
                </a:solidFill>
                <a:latin typeface="微软雅黑"/>
                <a:ea typeface="微软雅黑"/>
                <a:cs typeface="微软雅黑"/>
              </a:endParaRPr>
            </a:p>
          </p:txBody>
        </p:sp>
        <p:cxnSp>
          <p:nvCxnSpPr>
            <p:cNvPr id="33" name="肘形连接符 32"/>
            <p:cNvCxnSpPr/>
            <p:nvPr/>
          </p:nvCxnSpPr>
          <p:spPr>
            <a:xfrm flipV="1">
              <a:off x="9049549" y="2667190"/>
              <a:ext cx="1048517" cy="1428"/>
            </a:xfrm>
            <a:prstGeom prst="bentConnector3">
              <a:avLst>
                <a:gd name="adj1" fmla="val -58373"/>
              </a:avLst>
            </a:prstGeom>
            <a:ln>
              <a:tailEnd type="arrow"/>
            </a:ln>
          </p:spPr>
          <p:style>
            <a:lnRef idx="2">
              <a:schemeClr val="dk1"/>
            </a:lnRef>
            <a:fillRef idx="0">
              <a:schemeClr val="dk1"/>
            </a:fillRef>
            <a:effectRef idx="1">
              <a:schemeClr val="dk1"/>
            </a:effectRef>
            <a:fontRef idx="minor">
              <a:schemeClr val="tx1"/>
            </a:fontRef>
          </p:style>
        </p:cxnSp>
        <p:sp>
          <p:nvSpPr>
            <p:cNvPr id="34" name="文本框 71"/>
            <p:cNvSpPr txBox="1"/>
            <p:nvPr/>
          </p:nvSpPr>
          <p:spPr>
            <a:xfrm>
              <a:off x="8531019" y="2184480"/>
              <a:ext cx="140844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商品库分类结果</a:t>
              </a:r>
              <a:endParaRPr kumimoji="1" lang="en-US" altLang="zh-CN" sz="1200" dirty="0" smtClean="0">
                <a:solidFill>
                  <a:schemeClr val="accent6">
                    <a:lumMod val="75000"/>
                  </a:schemeClr>
                </a:solidFill>
                <a:latin typeface="微软雅黑"/>
                <a:ea typeface="微软雅黑"/>
                <a:cs typeface="微软雅黑"/>
              </a:endParaRPr>
            </a:p>
            <a:p>
              <a:pPr algn="ctr"/>
              <a:r>
                <a:rPr kumimoji="1" lang="zh-CN" altLang="en-US" sz="1200" dirty="0" smtClean="0">
                  <a:solidFill>
                    <a:schemeClr val="accent6">
                      <a:lumMod val="75000"/>
                    </a:schemeClr>
                  </a:solidFill>
                  <a:latin typeface="微软雅黑"/>
                  <a:ea typeface="微软雅黑"/>
                  <a:cs typeface="微软雅黑"/>
                </a:rPr>
                <a:t>和智能创意推送</a:t>
              </a:r>
              <a:endParaRPr kumimoji="1" lang="en-US" altLang="zh-CN" sz="1200" dirty="0" smtClean="0">
                <a:solidFill>
                  <a:schemeClr val="accent6">
                    <a:lumMod val="75000"/>
                  </a:schemeClr>
                </a:solidFill>
                <a:latin typeface="微软雅黑"/>
                <a:ea typeface="微软雅黑"/>
                <a:cs typeface="微软雅黑"/>
              </a:endParaRPr>
            </a:p>
          </p:txBody>
        </p:sp>
        <p:pic>
          <p:nvPicPr>
            <p:cNvPr id="35" name="图片 34" descr="广告主.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6899" y="2325239"/>
              <a:ext cx="612258" cy="576011"/>
            </a:xfrm>
            <a:prstGeom prst="rect">
              <a:avLst/>
            </a:prstGeom>
          </p:spPr>
        </p:pic>
        <p:sp>
          <p:nvSpPr>
            <p:cNvPr id="36" name="文本框 73"/>
            <p:cNvSpPr txBox="1"/>
            <p:nvPr/>
          </p:nvSpPr>
          <p:spPr>
            <a:xfrm>
              <a:off x="2672219" y="2965435"/>
              <a:ext cx="800219"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latin typeface="微软雅黑"/>
                  <a:ea typeface="微软雅黑"/>
                  <a:cs typeface="微软雅黑"/>
                </a:rPr>
                <a:t>内容商</a:t>
              </a:r>
              <a:endParaRPr kumimoji="1" lang="zh-CN" altLang="en-US" sz="1600" dirty="0">
                <a:latin typeface="微软雅黑"/>
                <a:ea typeface="微软雅黑"/>
                <a:cs typeface="微软雅黑"/>
              </a:endParaRPr>
            </a:p>
          </p:txBody>
        </p:sp>
        <p:sp>
          <p:nvSpPr>
            <p:cNvPr id="37" name="圆角矩形 36"/>
            <p:cNvSpPr/>
            <p:nvPr/>
          </p:nvSpPr>
          <p:spPr>
            <a:xfrm>
              <a:off x="4433797" y="2381764"/>
              <a:ext cx="1281169"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DMP</a:t>
              </a:r>
              <a:r>
                <a:rPr kumimoji="1" lang="zh-CN" altLang="en-US" sz="1600" dirty="0" smtClean="0">
                  <a:solidFill>
                    <a:schemeClr val="tx1"/>
                  </a:solidFill>
                  <a:latin typeface="微软雅黑"/>
                  <a:ea typeface="微软雅黑"/>
                  <a:cs typeface="微软雅黑"/>
                </a:rPr>
                <a:t>引擎</a:t>
              </a:r>
              <a:endParaRPr kumimoji="1" lang="zh-CN" altLang="en-US" sz="1600" dirty="0">
                <a:solidFill>
                  <a:schemeClr val="tx1"/>
                </a:solidFill>
                <a:latin typeface="微软雅黑"/>
                <a:ea typeface="微软雅黑"/>
                <a:cs typeface="微软雅黑"/>
              </a:endParaRPr>
            </a:p>
          </p:txBody>
        </p:sp>
        <p:cxnSp>
          <p:nvCxnSpPr>
            <p:cNvPr id="38" name="直线箭头连接符 120"/>
            <p:cNvCxnSpPr/>
            <p:nvPr/>
          </p:nvCxnSpPr>
          <p:spPr>
            <a:xfrm flipV="1">
              <a:off x="5786902" y="2655710"/>
              <a:ext cx="925522" cy="1"/>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sp>
          <p:nvSpPr>
            <p:cNvPr id="39" name="文本框 76"/>
            <p:cNvSpPr txBox="1"/>
            <p:nvPr/>
          </p:nvSpPr>
          <p:spPr>
            <a:xfrm>
              <a:off x="5814776" y="2349580"/>
              <a:ext cx="847673"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素材接收</a:t>
              </a:r>
              <a:endParaRPr kumimoji="1" lang="zh-CN" altLang="en-US" sz="1200" dirty="0">
                <a:solidFill>
                  <a:schemeClr val="accent6">
                    <a:lumMod val="75000"/>
                  </a:schemeClr>
                </a:solidFill>
                <a:latin typeface="微软雅黑"/>
                <a:ea typeface="微软雅黑"/>
                <a:cs typeface="微软雅黑"/>
              </a:endParaRPr>
            </a:p>
          </p:txBody>
        </p:sp>
        <p:cxnSp>
          <p:nvCxnSpPr>
            <p:cNvPr id="40" name="直线箭头连接符 123"/>
            <p:cNvCxnSpPr/>
            <p:nvPr/>
          </p:nvCxnSpPr>
          <p:spPr>
            <a:xfrm flipV="1">
              <a:off x="3472438" y="2640533"/>
              <a:ext cx="939780" cy="1803"/>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sp>
          <p:nvSpPr>
            <p:cNvPr id="41" name="文本框 78"/>
            <p:cNvSpPr txBox="1"/>
            <p:nvPr/>
          </p:nvSpPr>
          <p:spPr>
            <a:xfrm>
              <a:off x="3454387" y="2316737"/>
              <a:ext cx="920668"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素材推送</a:t>
              </a:r>
              <a:endParaRPr kumimoji="1" lang="zh-CN" altLang="en-US" sz="1200" dirty="0">
                <a:solidFill>
                  <a:schemeClr val="accent6">
                    <a:lumMod val="75000"/>
                  </a:schemeClr>
                </a:solidFill>
                <a:latin typeface="微软雅黑"/>
                <a:ea typeface="微软雅黑"/>
                <a:cs typeface="微软雅黑"/>
              </a:endParaRPr>
            </a:p>
          </p:txBody>
        </p:sp>
        <p:sp>
          <p:nvSpPr>
            <p:cNvPr id="43" name="矩形 42"/>
            <p:cNvSpPr/>
            <p:nvPr/>
          </p:nvSpPr>
          <p:spPr>
            <a:xfrm>
              <a:off x="10140741" y="1812199"/>
              <a:ext cx="1446081" cy="499282"/>
            </a:xfrm>
            <a:prstGeom prst="rect">
              <a:avLst/>
            </a:prstGeom>
            <a:solidFill>
              <a:schemeClr val="accent3">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sz="1200" dirty="0" smtClean="0">
                  <a:solidFill>
                    <a:srgbClr val="00B0F0"/>
                  </a:solidFill>
                  <a:latin typeface="微软雅黑"/>
                  <a:ea typeface="微软雅黑"/>
                  <a:cs typeface="微软雅黑"/>
                </a:rPr>
                <a:t>商品库和智能创意</a:t>
              </a:r>
              <a:endParaRPr kumimoji="1" lang="en-US" altLang="zh-CN" sz="1200" dirty="0" smtClean="0">
                <a:solidFill>
                  <a:srgbClr val="00B0F0"/>
                </a:solidFill>
                <a:latin typeface="微软雅黑"/>
                <a:ea typeface="微软雅黑"/>
                <a:cs typeface="微软雅黑"/>
              </a:endParaRPr>
            </a:p>
            <a:p>
              <a:pPr algn="ctr"/>
              <a:r>
                <a:rPr kumimoji="1" lang="zh-CN" altLang="en-US" sz="1200" dirty="0" smtClean="0">
                  <a:solidFill>
                    <a:srgbClr val="00B0F0"/>
                  </a:solidFill>
                  <a:latin typeface="微软雅黑"/>
                  <a:ea typeface="微软雅黑"/>
                  <a:cs typeface="微软雅黑"/>
                </a:rPr>
                <a:t>索引入库</a:t>
              </a:r>
              <a:endParaRPr kumimoji="1" lang="zh-CN" altLang="en-US" sz="1200" dirty="0">
                <a:solidFill>
                  <a:srgbClr val="00B0F0"/>
                </a:solidFill>
                <a:latin typeface="微软雅黑"/>
                <a:ea typeface="微软雅黑"/>
                <a:cs typeface="微软雅黑"/>
              </a:endParaRPr>
            </a:p>
          </p:txBody>
        </p:sp>
        <p:cxnSp>
          <p:nvCxnSpPr>
            <p:cNvPr id="44" name="肘形连接符 43"/>
            <p:cNvCxnSpPr/>
            <p:nvPr/>
          </p:nvCxnSpPr>
          <p:spPr>
            <a:xfrm rot="16200000" flipV="1">
              <a:off x="10474573" y="3527021"/>
              <a:ext cx="1121925" cy="58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5" name="圆角矩形 44"/>
            <p:cNvSpPr/>
            <p:nvPr/>
          </p:nvSpPr>
          <p:spPr>
            <a:xfrm>
              <a:off x="6820780" y="5445429"/>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sz="1600" dirty="0" smtClean="0">
                  <a:solidFill>
                    <a:schemeClr val="tx1"/>
                  </a:solidFill>
                  <a:latin typeface="微软雅黑"/>
                  <a:ea typeface="微软雅黑"/>
                  <a:cs typeface="微软雅黑"/>
                </a:rPr>
                <a:t>页未央</a:t>
              </a:r>
              <a:endParaRPr kumimoji="1" lang="en-US" altLang="zh-CN" sz="1600" dirty="0" smtClean="0">
                <a:solidFill>
                  <a:schemeClr val="tx1"/>
                </a:solidFill>
                <a:latin typeface="微软雅黑"/>
                <a:ea typeface="微软雅黑"/>
                <a:cs typeface="微软雅黑"/>
              </a:endParaRPr>
            </a:p>
            <a:p>
              <a:pPr algn="ctr"/>
              <a:r>
                <a:rPr kumimoji="1" lang="zh-CN" altLang="en-US" sz="1600" dirty="0" smtClean="0">
                  <a:solidFill>
                    <a:schemeClr val="tx1"/>
                  </a:solidFill>
                  <a:latin typeface="微软雅黑"/>
                  <a:ea typeface="微软雅黑"/>
                  <a:cs typeface="微软雅黑"/>
                </a:rPr>
                <a:t>卡片中间页</a:t>
              </a:r>
              <a:endParaRPr kumimoji="1" lang="zh-CN" altLang="en-US" sz="1600" dirty="0">
                <a:solidFill>
                  <a:schemeClr val="tx1"/>
                </a:solidFill>
                <a:latin typeface="微软雅黑"/>
                <a:ea typeface="微软雅黑"/>
                <a:cs typeface="微软雅黑"/>
              </a:endParaRPr>
            </a:p>
          </p:txBody>
        </p:sp>
        <p:cxnSp>
          <p:nvCxnSpPr>
            <p:cNvPr id="46" name="肘形连接符 45"/>
            <p:cNvCxnSpPr>
              <a:stCxn id="23" idx="2"/>
              <a:endCxn id="45" idx="1"/>
            </p:cNvCxnSpPr>
            <p:nvPr/>
          </p:nvCxnSpPr>
          <p:spPr>
            <a:xfrm rot="16200000" flipH="1">
              <a:off x="5464269" y="4361845"/>
              <a:ext cx="1012403" cy="1700619"/>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47" name="文本框 84"/>
            <p:cNvSpPr txBox="1"/>
            <p:nvPr/>
          </p:nvSpPr>
          <p:spPr>
            <a:xfrm>
              <a:off x="5590243" y="5241635"/>
              <a:ext cx="95390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产生点击</a:t>
              </a:r>
              <a:endParaRPr kumimoji="1" lang="en-US" altLang="zh-CN" sz="1200" dirty="0" smtClean="0">
                <a:solidFill>
                  <a:schemeClr val="accent6">
                    <a:lumMod val="75000"/>
                  </a:schemeClr>
                </a:solidFill>
                <a:latin typeface="微软雅黑"/>
                <a:ea typeface="微软雅黑"/>
                <a:cs typeface="微软雅黑"/>
              </a:endParaRPr>
            </a:p>
            <a:p>
              <a:r>
                <a:rPr kumimoji="1" lang="zh-CN" altLang="en-US" sz="1200" dirty="0" smtClean="0">
                  <a:solidFill>
                    <a:schemeClr val="accent6">
                      <a:lumMod val="75000"/>
                    </a:schemeClr>
                  </a:solidFill>
                  <a:latin typeface="微软雅黑"/>
                  <a:ea typeface="微软雅黑"/>
                  <a:cs typeface="微软雅黑"/>
                </a:rPr>
                <a:t>访问中间页</a:t>
              </a:r>
              <a:endParaRPr kumimoji="1" lang="en-US" altLang="zh-CN" sz="1200" dirty="0" smtClean="0">
                <a:solidFill>
                  <a:schemeClr val="accent6">
                    <a:lumMod val="75000"/>
                  </a:schemeClr>
                </a:solidFill>
                <a:latin typeface="微软雅黑"/>
                <a:ea typeface="微软雅黑"/>
                <a:cs typeface="微软雅黑"/>
              </a:endParaRPr>
            </a:p>
          </p:txBody>
        </p:sp>
        <p:cxnSp>
          <p:nvCxnSpPr>
            <p:cNvPr id="48" name="肘形连接符 47"/>
            <p:cNvCxnSpPr>
              <a:stCxn id="17" idx="2"/>
              <a:endCxn id="45" idx="0"/>
            </p:cNvCxnSpPr>
            <p:nvPr/>
          </p:nvCxnSpPr>
          <p:spPr>
            <a:xfrm rot="5400000">
              <a:off x="7242193" y="5098038"/>
              <a:ext cx="694680" cy="10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9" name="文本框 86"/>
            <p:cNvSpPr txBox="1"/>
            <p:nvPr/>
          </p:nvSpPr>
          <p:spPr>
            <a:xfrm>
              <a:off x="6544146" y="4940808"/>
              <a:ext cx="1266041"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a:solidFill>
                    <a:schemeClr val="accent6">
                      <a:lumMod val="75000"/>
                    </a:schemeClr>
                  </a:solidFill>
                  <a:latin typeface="微软雅黑"/>
                  <a:ea typeface="微软雅黑"/>
                  <a:cs typeface="微软雅黑"/>
                </a:rPr>
                <a:t>推荐结果</a:t>
              </a:r>
              <a:endParaRPr kumimoji="1" lang="en-US" altLang="zh-CN" sz="1200" dirty="0" smtClean="0">
                <a:solidFill>
                  <a:schemeClr val="accent6">
                    <a:lumMod val="75000"/>
                  </a:schemeClr>
                </a:solidFill>
                <a:latin typeface="微软雅黑"/>
                <a:ea typeface="微软雅黑"/>
                <a:cs typeface="微软雅黑"/>
              </a:endParaRPr>
            </a:p>
          </p:txBody>
        </p:sp>
        <p:cxnSp>
          <p:nvCxnSpPr>
            <p:cNvPr id="50" name="肘形连接符 49"/>
            <p:cNvCxnSpPr/>
            <p:nvPr/>
          </p:nvCxnSpPr>
          <p:spPr>
            <a:xfrm rot="10800000">
              <a:off x="5756715" y="4572718"/>
              <a:ext cx="963793" cy="2"/>
            </a:xfrm>
            <a:prstGeom prst="bentConnector3">
              <a:avLst>
                <a:gd name="adj1" fmla="val -552"/>
              </a:avLst>
            </a:prstGeom>
            <a:ln>
              <a:tailEnd type="arrow"/>
            </a:ln>
          </p:spPr>
          <p:style>
            <a:lnRef idx="2">
              <a:schemeClr val="dk1"/>
            </a:lnRef>
            <a:fillRef idx="0">
              <a:schemeClr val="dk1"/>
            </a:fillRef>
            <a:effectRef idx="1">
              <a:schemeClr val="dk1"/>
            </a:effectRef>
            <a:fontRef idx="minor">
              <a:schemeClr val="tx1"/>
            </a:fontRef>
          </p:style>
        </p:cxnSp>
        <p:sp>
          <p:nvSpPr>
            <p:cNvPr id="51" name="文本框 88"/>
            <p:cNvSpPr txBox="1"/>
            <p:nvPr/>
          </p:nvSpPr>
          <p:spPr>
            <a:xfrm>
              <a:off x="5888472" y="4594128"/>
              <a:ext cx="841511"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推荐结果</a:t>
              </a:r>
              <a:endParaRPr kumimoji="1" lang="en-US" altLang="zh-CN" sz="1200" dirty="0" smtClean="0">
                <a:solidFill>
                  <a:schemeClr val="accent6">
                    <a:lumMod val="75000"/>
                  </a:schemeClr>
                </a:solidFill>
                <a:latin typeface="微软雅黑"/>
                <a:ea typeface="微软雅黑"/>
                <a:cs typeface="微软雅黑"/>
              </a:endParaRPr>
            </a:p>
          </p:txBody>
        </p:sp>
        <p:cxnSp>
          <p:nvCxnSpPr>
            <p:cNvPr id="52" name="肘形连接符 51"/>
            <p:cNvCxnSpPr/>
            <p:nvPr/>
          </p:nvCxnSpPr>
          <p:spPr>
            <a:xfrm flipV="1">
              <a:off x="9076726" y="4401494"/>
              <a:ext cx="1048517" cy="1428"/>
            </a:xfrm>
            <a:prstGeom prst="bentConnector3">
              <a:avLst>
                <a:gd name="adj1" fmla="val -58373"/>
              </a:avLst>
            </a:prstGeom>
            <a:ln>
              <a:tailEnd type="arrow"/>
            </a:ln>
          </p:spPr>
          <p:style>
            <a:lnRef idx="2">
              <a:schemeClr val="dk1"/>
            </a:lnRef>
            <a:fillRef idx="0">
              <a:schemeClr val="dk1"/>
            </a:fillRef>
            <a:effectRef idx="1">
              <a:schemeClr val="dk1"/>
            </a:effectRef>
            <a:fontRef idx="minor">
              <a:schemeClr val="tx1"/>
            </a:fontRef>
          </p:style>
        </p:cxnSp>
        <p:sp>
          <p:nvSpPr>
            <p:cNvPr id="53" name="文本框 90"/>
            <p:cNvSpPr txBox="1"/>
            <p:nvPr/>
          </p:nvSpPr>
          <p:spPr>
            <a:xfrm>
              <a:off x="8608433" y="4083743"/>
              <a:ext cx="140844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1200" dirty="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请求推荐</a:t>
              </a:r>
              <a:endParaRPr kumimoji="1" lang="en-US" altLang="zh-CN" sz="1200" dirty="0" smtClean="0">
                <a:solidFill>
                  <a:schemeClr val="accent6">
                    <a:lumMod val="75000"/>
                  </a:schemeClr>
                </a:solidFill>
                <a:latin typeface="微软雅黑"/>
                <a:ea typeface="微软雅黑"/>
                <a:cs typeface="微软雅黑"/>
              </a:endParaRPr>
            </a:p>
          </p:txBody>
        </p:sp>
        <p:cxnSp>
          <p:nvCxnSpPr>
            <p:cNvPr id="54" name="肘形连接符 53"/>
            <p:cNvCxnSpPr/>
            <p:nvPr/>
          </p:nvCxnSpPr>
          <p:spPr>
            <a:xfrm rot="10800000" flipV="1">
              <a:off x="8444476" y="4514725"/>
              <a:ext cx="1661389" cy="225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55" name="文本框 92"/>
            <p:cNvSpPr txBox="1"/>
            <p:nvPr/>
          </p:nvSpPr>
          <p:spPr>
            <a:xfrm>
              <a:off x="8402924" y="4567113"/>
              <a:ext cx="192249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返回推荐结果：</a:t>
              </a:r>
              <a:endParaRPr kumimoji="1" lang="en-US" altLang="zh-CN" sz="1200" dirty="0" smtClean="0">
                <a:solidFill>
                  <a:schemeClr val="accent6">
                    <a:lumMod val="75000"/>
                  </a:schemeClr>
                </a:solidFill>
                <a:latin typeface="微软雅黑"/>
                <a:ea typeface="微软雅黑"/>
                <a:cs typeface="微软雅黑"/>
              </a:endParaRPr>
            </a:p>
            <a:p>
              <a:pPr algn="ctr"/>
              <a:r>
                <a:rPr kumimoji="1" lang="zh-CN" altLang="en-US" sz="1200" dirty="0" smtClean="0">
                  <a:solidFill>
                    <a:schemeClr val="accent6">
                      <a:lumMod val="75000"/>
                    </a:schemeClr>
                  </a:solidFill>
                  <a:latin typeface="微软雅黑"/>
                  <a:ea typeface="微软雅黑"/>
                  <a:cs typeface="微软雅黑"/>
                </a:rPr>
                <a:t>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类别</a:t>
              </a:r>
              <a:endParaRPr kumimoji="1" lang="en-US" altLang="zh-CN" sz="1200" dirty="0" smtClean="0">
                <a:solidFill>
                  <a:schemeClr val="accent6">
                    <a:lumMod val="75000"/>
                  </a:schemeClr>
                </a:solidFill>
                <a:latin typeface="微软雅黑"/>
                <a:ea typeface="微软雅黑"/>
                <a:cs typeface="微软雅黑"/>
              </a:endParaRPr>
            </a:p>
          </p:txBody>
        </p:sp>
        <p:sp>
          <p:nvSpPr>
            <p:cNvPr id="56" name="文本框 93"/>
            <p:cNvSpPr txBox="1"/>
            <p:nvPr/>
          </p:nvSpPr>
          <p:spPr>
            <a:xfrm>
              <a:off x="9576873" y="3102706"/>
              <a:ext cx="129924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随机给出推荐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类别</a:t>
              </a:r>
              <a:r>
                <a:rPr kumimoji="1" lang="zh-CN" altLang="zh-CN" sz="1200" dirty="0" smtClean="0">
                  <a:solidFill>
                    <a:schemeClr val="accent6">
                      <a:lumMod val="75000"/>
                    </a:schemeClr>
                  </a:solidFill>
                  <a:latin typeface="微软雅黑"/>
                  <a:ea typeface="微软雅黑"/>
                  <a:cs typeface="微软雅黑"/>
                </a:rPr>
                <a:t>，</a:t>
              </a:r>
              <a:r>
                <a:rPr kumimoji="1" lang="zh-CN" altLang="en-US" sz="1200" dirty="0" smtClean="0">
                  <a:solidFill>
                    <a:schemeClr val="accent6">
                      <a:lumMod val="75000"/>
                    </a:schemeClr>
                  </a:solidFill>
                  <a:latin typeface="微软雅黑"/>
                  <a:ea typeface="微软雅黑"/>
                  <a:cs typeface="微软雅黑"/>
                </a:rPr>
                <a:t>并根据类别给出排序的</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候选集</a:t>
              </a:r>
              <a:endParaRPr kumimoji="1" lang="en-US" altLang="zh-CN" sz="1200" dirty="0" smtClean="0">
                <a:solidFill>
                  <a:schemeClr val="accent6">
                    <a:lumMod val="75000"/>
                  </a:schemeClr>
                </a:solidFill>
                <a:latin typeface="微软雅黑"/>
                <a:ea typeface="微软雅黑"/>
                <a:cs typeface="微软雅黑"/>
              </a:endParaRPr>
            </a:p>
          </p:txBody>
        </p:sp>
        <p:sp>
          <p:nvSpPr>
            <p:cNvPr id="57" name="文本框 86"/>
            <p:cNvSpPr txBox="1"/>
            <p:nvPr/>
          </p:nvSpPr>
          <p:spPr>
            <a:xfrm>
              <a:off x="6820780" y="3643710"/>
              <a:ext cx="1537403" cy="461665"/>
            </a:xfrm>
            <a:prstGeom prst="rect">
              <a:avLst/>
            </a:prstGeom>
            <a:solidFill>
              <a:schemeClr val="accent3">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rgbClr val="00B0F0"/>
                  </a:solidFill>
                  <a:latin typeface="微软雅黑"/>
                  <a:ea typeface="微软雅黑"/>
                  <a:cs typeface="微软雅黑"/>
                </a:rPr>
                <a:t>最终结果的产生（实际数据替换</a:t>
              </a:r>
              <a:r>
                <a:rPr kumimoji="1" lang="en-US" altLang="zh-CN" sz="1200" dirty="0" smtClean="0">
                  <a:solidFill>
                    <a:srgbClr val="00B0F0"/>
                  </a:solidFill>
                  <a:latin typeface="微软雅黑"/>
                  <a:ea typeface="微软雅黑"/>
                  <a:cs typeface="微软雅黑"/>
                </a:rPr>
                <a:t>id</a:t>
              </a:r>
              <a:r>
                <a:rPr kumimoji="1" lang="zh-CN" altLang="en-US" sz="1200" dirty="0" smtClean="0">
                  <a:solidFill>
                    <a:srgbClr val="00B0F0"/>
                  </a:solidFill>
                  <a:latin typeface="微软雅黑"/>
                  <a:ea typeface="微软雅黑"/>
                  <a:cs typeface="微软雅黑"/>
                </a:rPr>
                <a:t>）</a:t>
              </a:r>
              <a:endParaRPr kumimoji="1" lang="en-US" altLang="zh-CN" sz="1200" dirty="0" smtClean="0">
                <a:solidFill>
                  <a:srgbClr val="00B0F0"/>
                </a:solidFill>
                <a:latin typeface="微软雅黑"/>
                <a:ea typeface="微软雅黑"/>
                <a:cs typeface="微软雅黑"/>
              </a:endParaRPr>
            </a:p>
          </p:txBody>
        </p:sp>
      </p:grpSp>
      <p:sp>
        <p:nvSpPr>
          <p:cNvPr id="64" name="矩形 63"/>
          <p:cNvSpPr/>
          <p:nvPr/>
        </p:nvSpPr>
        <p:spPr>
          <a:xfrm>
            <a:off x="8821628" y="3887197"/>
            <a:ext cx="1705012" cy="736902"/>
          </a:xfrm>
          <a:prstGeom prst="rect">
            <a:avLst/>
          </a:prstGeom>
          <a:solidFill>
            <a:srgbClr val="00B050">
              <a:alpha val="7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endParaRPr>
          </a:p>
        </p:txBody>
      </p:sp>
    </p:spTree>
    <p:extLst>
      <p:ext uri="{BB962C8B-B14F-4D97-AF65-F5344CB8AC3E}">
        <p14:creationId xmlns:p14="http://schemas.microsoft.com/office/powerpoint/2010/main" val="29732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1.2</a:t>
            </a:r>
            <a:r>
              <a:rPr lang="zh-CN" altLang="en-US" sz="2400" dirty="0">
                <a:solidFill>
                  <a:srgbClr val="00C898"/>
                </a:solidFill>
              </a:rPr>
              <a:t> </a:t>
            </a:r>
            <a:r>
              <a:rPr lang="en-US" altLang="zh-CN" sz="2400" dirty="0" smtClean="0">
                <a:solidFill>
                  <a:srgbClr val="00C898"/>
                </a:solidFill>
              </a:rPr>
              <a:t>Engine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内容通</a:t>
            </a:r>
            <a:r>
              <a:rPr lang="en-US" altLang="zh-CN" sz="2400" dirty="0" smtClean="0">
                <a:solidFill>
                  <a:srgbClr val="00C898"/>
                </a:solidFill>
              </a:rPr>
              <a:t>V5.0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8" name="矩形 17"/>
          <p:cNvSpPr/>
          <p:nvPr/>
        </p:nvSpPr>
        <p:spPr>
          <a:xfrm>
            <a:off x="780435" y="4296028"/>
            <a:ext cx="2047450" cy="369332"/>
          </a:xfrm>
          <a:prstGeom prst="rect">
            <a:avLst/>
          </a:prstGeom>
        </p:spPr>
        <p:txBody>
          <a:bodyPr wrap="square">
            <a:spAutoFit/>
          </a:bodyPr>
          <a:lstStyle/>
          <a:p>
            <a:r>
              <a:rPr kumimoji="1" lang="zh-CN" altLang="en-US" dirty="0">
                <a:solidFill>
                  <a:srgbClr val="0887C2"/>
                </a:solidFill>
              </a:rPr>
              <a:t>解决</a:t>
            </a:r>
            <a:r>
              <a:rPr kumimoji="1" lang="zh-CN" altLang="en-US" dirty="0" smtClean="0">
                <a:solidFill>
                  <a:srgbClr val="0887C2"/>
                </a:solidFill>
              </a:rPr>
              <a:t>方案</a:t>
            </a:r>
            <a:endParaRPr lang="zh-CN" altLang="en-US" sz="1350" dirty="0"/>
          </a:p>
        </p:txBody>
      </p:sp>
      <p:sp>
        <p:nvSpPr>
          <p:cNvPr id="26" name="矩形 25"/>
          <p:cNvSpPr/>
          <p:nvPr/>
        </p:nvSpPr>
        <p:spPr>
          <a:xfrm>
            <a:off x="780435" y="1225306"/>
            <a:ext cx="9915624" cy="369332"/>
          </a:xfrm>
          <a:prstGeom prst="rect">
            <a:avLst/>
          </a:prstGeom>
        </p:spPr>
        <p:txBody>
          <a:bodyPr wrap="square">
            <a:spAutoFit/>
          </a:bodyPr>
          <a:lstStyle/>
          <a:p>
            <a:r>
              <a:rPr kumimoji="1" lang="zh-CN" altLang="en-US" dirty="0" smtClean="0">
                <a:solidFill>
                  <a:srgbClr val="0887C2"/>
                </a:solidFill>
              </a:rPr>
              <a:t>开发需求：</a:t>
            </a:r>
            <a:r>
              <a:rPr kumimoji="1" lang="zh-CN" altLang="en-US" dirty="0"/>
              <a:t>同时兼容文章推荐和商品推荐两种形式</a:t>
            </a:r>
            <a:endParaRPr kumimoji="1" lang="en-US" altLang="zh-CN" dirty="0"/>
          </a:p>
        </p:txBody>
      </p:sp>
      <p:sp>
        <p:nvSpPr>
          <p:cNvPr id="4" name="矩形 3"/>
          <p:cNvSpPr/>
          <p:nvPr/>
        </p:nvSpPr>
        <p:spPr>
          <a:xfrm>
            <a:off x="1038359" y="4665360"/>
            <a:ext cx="10192537" cy="923330"/>
          </a:xfrm>
          <a:prstGeom prst="rect">
            <a:avLst/>
          </a:prstGeom>
        </p:spPr>
        <p:txBody>
          <a:bodyPr wrap="square">
            <a:spAutoFit/>
          </a:bodyPr>
          <a:lstStyle/>
          <a:p>
            <a:pPr marL="285750" indent="-285750">
              <a:lnSpc>
                <a:spcPct val="150000"/>
              </a:lnSpc>
              <a:buFont typeface="Wingdings" panose="05000000000000000000" pitchFamily="2" charset="2"/>
              <a:buChar char="l"/>
            </a:pPr>
            <a:r>
              <a:rPr kumimoji="1" lang="zh-CN" altLang="en-US" dirty="0" smtClean="0">
                <a:solidFill>
                  <a:srgbClr val="0887C2"/>
                </a:solidFill>
              </a:rPr>
              <a:t>兼容性</a:t>
            </a:r>
            <a:r>
              <a:rPr kumimoji="1" lang="zh-CN" altLang="en-US" dirty="0">
                <a:solidFill>
                  <a:srgbClr val="0887C2"/>
                </a:solidFill>
              </a:rPr>
              <a:t>：</a:t>
            </a:r>
            <a:r>
              <a:rPr kumimoji="1" lang="zh-CN" altLang="en-US" dirty="0"/>
              <a:t>设计新的数据接口</a:t>
            </a:r>
            <a:r>
              <a:rPr kumimoji="1" lang="zh-CN" altLang="en-US" dirty="0" smtClean="0"/>
              <a:t>，支持</a:t>
            </a:r>
            <a:r>
              <a:rPr kumimoji="1" lang="zh-CN" altLang="en-US" dirty="0"/>
              <a:t>文章和商品两种</a:t>
            </a:r>
            <a:r>
              <a:rPr kumimoji="1" lang="zh-CN" altLang="en-US" dirty="0" smtClean="0"/>
              <a:t>推荐形式</a:t>
            </a:r>
            <a:endParaRPr kumimoji="1" lang="en-US" altLang="zh-CN" dirty="0" smtClean="0"/>
          </a:p>
          <a:p>
            <a:pPr marL="285750" indent="-285750">
              <a:lnSpc>
                <a:spcPct val="150000"/>
              </a:lnSpc>
              <a:buFont typeface="Wingdings" panose="05000000000000000000" pitchFamily="2" charset="2"/>
              <a:buChar char="l"/>
            </a:pPr>
            <a:r>
              <a:rPr kumimoji="1" lang="zh-CN" altLang="en-US" dirty="0" smtClean="0">
                <a:solidFill>
                  <a:srgbClr val="0887C2"/>
                </a:solidFill>
              </a:rPr>
              <a:t>扩展性：</a:t>
            </a:r>
            <a:r>
              <a:rPr kumimoji="1" lang="zh-CN" altLang="en-US" dirty="0"/>
              <a:t>在数据接口层进行一次转换，将接口与</a:t>
            </a:r>
            <a:r>
              <a:rPr kumimoji="1" lang="en-US" altLang="zh-CN" dirty="0"/>
              <a:t>Engine</a:t>
            </a:r>
            <a:r>
              <a:rPr kumimoji="1" lang="zh-CN" altLang="en-US" dirty="0"/>
              <a:t>内部数据解耦，便于日后</a:t>
            </a:r>
            <a:r>
              <a:rPr kumimoji="1" lang="zh-CN" altLang="en-US" dirty="0" smtClean="0"/>
              <a:t>升级</a:t>
            </a:r>
            <a:endParaRPr kumimoji="1" lang="zh-CN" altLang="en-US" dirty="0"/>
          </a:p>
        </p:txBody>
      </p:sp>
      <p:sp>
        <p:nvSpPr>
          <p:cNvPr id="27" name="矩形 26"/>
          <p:cNvSpPr/>
          <p:nvPr/>
        </p:nvSpPr>
        <p:spPr>
          <a:xfrm>
            <a:off x="780435" y="5822766"/>
            <a:ext cx="7902644" cy="369332"/>
          </a:xfrm>
          <a:prstGeom prst="rect">
            <a:avLst/>
          </a:prstGeom>
        </p:spPr>
        <p:txBody>
          <a:bodyPr wrap="square">
            <a:spAutoFit/>
          </a:bodyPr>
          <a:lstStyle/>
          <a:p>
            <a:r>
              <a:rPr kumimoji="1" lang="zh-CN" altLang="en-US" dirty="0" smtClean="0">
                <a:solidFill>
                  <a:srgbClr val="0887C2"/>
                </a:solidFill>
              </a:rPr>
              <a:t>业务贡献：</a:t>
            </a:r>
            <a:r>
              <a:rPr kumimoji="1" lang="zh-CN" altLang="en-US" dirty="0" smtClean="0"/>
              <a:t>使</a:t>
            </a:r>
            <a:r>
              <a:rPr kumimoji="1" lang="en-US" altLang="zh-CN" dirty="0" smtClean="0"/>
              <a:t>Engine</a:t>
            </a:r>
            <a:r>
              <a:rPr kumimoji="1" lang="zh-CN" altLang="en-US" dirty="0" smtClean="0"/>
              <a:t>支持文章和商品两种推荐形式</a:t>
            </a:r>
            <a:endParaRPr kumimoji="1" lang="en-US" altLang="zh-CN" dirty="0" smtClean="0"/>
          </a:p>
        </p:txBody>
      </p:sp>
      <p:sp>
        <p:nvSpPr>
          <p:cNvPr id="12" name="流程图: 可选过程 11"/>
          <p:cNvSpPr/>
          <p:nvPr/>
        </p:nvSpPr>
        <p:spPr>
          <a:xfrm>
            <a:off x="1913777" y="2145773"/>
            <a:ext cx="1420877" cy="1488486"/>
          </a:xfrm>
          <a:prstGeom prst="flowChartAlternateProcess">
            <a:avLst/>
          </a:prstGeom>
          <a:solidFill>
            <a:srgbClr val="0070C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solidFill>
                  <a:schemeClr val="bg1"/>
                </a:solidFill>
              </a:rPr>
              <a:t>Index Server</a:t>
            </a:r>
            <a:endParaRPr lang="zh-CN" altLang="en-US" sz="1600" dirty="0">
              <a:solidFill>
                <a:schemeClr val="bg1"/>
              </a:solidFill>
            </a:endParaRPr>
          </a:p>
        </p:txBody>
      </p:sp>
      <p:sp>
        <p:nvSpPr>
          <p:cNvPr id="14" name="流程图: 可选过程 13"/>
          <p:cNvSpPr/>
          <p:nvPr/>
        </p:nvSpPr>
        <p:spPr>
          <a:xfrm>
            <a:off x="4513794" y="2145772"/>
            <a:ext cx="2960620" cy="1488487"/>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600" dirty="0" smtClean="0">
              <a:solidFill>
                <a:schemeClr val="bg1"/>
              </a:solidFill>
            </a:endParaRPr>
          </a:p>
          <a:p>
            <a:pPr algn="ctr"/>
            <a:r>
              <a:rPr lang="en-US" altLang="zh-CN" sz="1600" dirty="0" smtClean="0">
                <a:solidFill>
                  <a:schemeClr val="bg1"/>
                </a:solidFill>
              </a:rPr>
              <a:t>Engine</a:t>
            </a:r>
          </a:p>
          <a:p>
            <a:pPr algn="ctr"/>
            <a:endParaRPr lang="en-US" altLang="zh-CN" sz="1600" dirty="0">
              <a:solidFill>
                <a:schemeClr val="bg1"/>
              </a:solidFill>
            </a:endParaRPr>
          </a:p>
        </p:txBody>
      </p:sp>
      <p:sp>
        <p:nvSpPr>
          <p:cNvPr id="33" name="流程图: 可选过程 32"/>
          <p:cNvSpPr/>
          <p:nvPr/>
        </p:nvSpPr>
        <p:spPr>
          <a:xfrm>
            <a:off x="8399555" y="2145772"/>
            <a:ext cx="1420877" cy="1488487"/>
          </a:xfrm>
          <a:prstGeom prst="flowChartAlternateProcess">
            <a:avLst/>
          </a:prstGeom>
          <a:solidFill>
            <a:srgbClr val="0887C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solidFill>
                  <a:schemeClr val="bg1"/>
                </a:solidFill>
              </a:rPr>
              <a:t>Interface</a:t>
            </a:r>
            <a:endParaRPr lang="zh-CN" altLang="en-US" sz="1600" dirty="0">
              <a:solidFill>
                <a:schemeClr val="bg1"/>
              </a:solidFill>
            </a:endParaRPr>
          </a:p>
        </p:txBody>
      </p:sp>
      <p:sp>
        <p:nvSpPr>
          <p:cNvPr id="35" name="右箭头 34"/>
          <p:cNvSpPr/>
          <p:nvPr/>
        </p:nvSpPr>
        <p:spPr>
          <a:xfrm>
            <a:off x="3521979" y="3174617"/>
            <a:ext cx="722671" cy="114300"/>
          </a:xfrm>
          <a:prstGeom prst="rightArrow">
            <a:avLst/>
          </a:prstGeom>
        </p:spPr>
        <p:txBody>
          <a:bodyPr wrap="none" rtlCol="0" anchor="ctr">
            <a:spAutoFit/>
          </a:bodyPr>
          <a:lstStyle/>
          <a:p>
            <a:pPr algn="ctr"/>
            <a:endParaRPr kumimoji="1" lang="zh-CN" altLang="en-US" dirty="0" smtClean="0"/>
          </a:p>
        </p:txBody>
      </p:sp>
      <p:sp>
        <p:nvSpPr>
          <p:cNvPr id="36" name="右箭头 35"/>
          <p:cNvSpPr/>
          <p:nvPr/>
        </p:nvSpPr>
        <p:spPr>
          <a:xfrm>
            <a:off x="7515916" y="2790512"/>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7" name="右箭头 36"/>
          <p:cNvSpPr/>
          <p:nvPr/>
        </p:nvSpPr>
        <p:spPr>
          <a:xfrm>
            <a:off x="3557541" y="3149691"/>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8" name="右箭头 37"/>
          <p:cNvSpPr/>
          <p:nvPr/>
        </p:nvSpPr>
        <p:spPr>
          <a:xfrm>
            <a:off x="3521979" y="2564336"/>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6" name="矩形 5"/>
          <p:cNvSpPr/>
          <p:nvPr/>
        </p:nvSpPr>
        <p:spPr>
          <a:xfrm>
            <a:off x="5092366" y="2351033"/>
            <a:ext cx="1803476"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zh-CN" altLang="en-US" dirty="0">
                <a:solidFill>
                  <a:schemeClr val="bg1"/>
                </a:solidFill>
              </a:rPr>
              <a:t>文章</a:t>
            </a:r>
            <a:endParaRPr lang="en-US" altLang="zh-CN" dirty="0">
              <a:solidFill>
                <a:schemeClr val="bg1"/>
              </a:solidFill>
            </a:endParaRPr>
          </a:p>
        </p:txBody>
      </p:sp>
      <p:sp>
        <p:nvSpPr>
          <p:cNvPr id="7" name="矩形 6"/>
          <p:cNvSpPr/>
          <p:nvPr/>
        </p:nvSpPr>
        <p:spPr>
          <a:xfrm>
            <a:off x="5100624" y="3064528"/>
            <a:ext cx="179521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zh-CN" altLang="en-US" dirty="0">
                <a:solidFill>
                  <a:schemeClr val="bg1"/>
                </a:solidFill>
              </a:rPr>
              <a:t>商品</a:t>
            </a:r>
          </a:p>
        </p:txBody>
      </p:sp>
    </p:spTree>
    <p:extLst>
      <p:ext uri="{BB962C8B-B14F-4D97-AF65-F5344CB8AC3E}">
        <p14:creationId xmlns:p14="http://schemas.microsoft.com/office/powerpoint/2010/main" val="205300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2.1 Interface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线</a:t>
            </a:r>
            <a:r>
              <a:rPr lang="zh-CN" altLang="en-US" sz="2400" dirty="0" smtClean="0">
                <a:solidFill>
                  <a:srgbClr val="00C898"/>
                </a:solidFill>
              </a:rPr>
              <a:t>上投放</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2" name="矩形 11"/>
          <p:cNvSpPr/>
          <p:nvPr/>
        </p:nvSpPr>
        <p:spPr>
          <a:xfrm>
            <a:off x="1207934" y="4351296"/>
            <a:ext cx="5147363" cy="1754326"/>
          </a:xfrm>
          <a:prstGeom prst="rect">
            <a:avLst/>
          </a:prstGeom>
        </p:spPr>
        <p:txBody>
          <a:bodyPr wrap="square">
            <a:spAutoFit/>
          </a:bodyPr>
          <a:lstStyle/>
          <a:p>
            <a:pPr>
              <a:lnSpc>
                <a:spcPct val="150000"/>
              </a:lnSpc>
            </a:pPr>
            <a:r>
              <a:rPr kumimoji="1" lang="zh-CN" altLang="en-US" dirty="0" smtClean="0">
                <a:solidFill>
                  <a:srgbClr val="0070C0"/>
                </a:solidFill>
              </a:rPr>
              <a:t>具体</a:t>
            </a:r>
            <a:r>
              <a:rPr kumimoji="1" lang="zh-CN" altLang="en-US" dirty="0">
                <a:solidFill>
                  <a:srgbClr val="0070C0"/>
                </a:solidFill>
              </a:rPr>
              <a:t>工作</a:t>
            </a:r>
            <a:r>
              <a:rPr kumimoji="1" lang="zh-CN" altLang="en-US" dirty="0" smtClean="0">
                <a:solidFill>
                  <a:srgbClr val="0070C0"/>
                </a:solidFill>
              </a:rPr>
              <a:t>：</a:t>
            </a:r>
            <a:endParaRPr kumimoji="1" lang="en-US" altLang="zh-CN" dirty="0" smtClean="0">
              <a:solidFill>
                <a:srgbClr val="0070C0"/>
              </a:solidFill>
            </a:endParaRPr>
          </a:p>
          <a:p>
            <a:pPr marL="285750" indent="-285750">
              <a:lnSpc>
                <a:spcPct val="150000"/>
              </a:lnSpc>
              <a:buFont typeface="Wingdings" panose="05000000000000000000" pitchFamily="2" charset="2"/>
              <a:buChar char="ü"/>
            </a:pPr>
            <a:r>
              <a:rPr kumimoji="1" lang="zh-CN" altLang="en-US" dirty="0" smtClean="0"/>
              <a:t>素材标准化开发</a:t>
            </a:r>
            <a:endParaRPr kumimoji="1" lang="en-US" altLang="zh-CN" dirty="0" smtClean="0"/>
          </a:p>
          <a:p>
            <a:pPr marL="285750" indent="-285750">
              <a:lnSpc>
                <a:spcPct val="150000"/>
              </a:lnSpc>
              <a:buFont typeface="Wingdings" panose="05000000000000000000" pitchFamily="2" charset="2"/>
              <a:buChar char="ü"/>
            </a:pPr>
            <a:r>
              <a:rPr kumimoji="1" lang="zh-CN" altLang="en-US" dirty="0" smtClean="0"/>
              <a:t>毒物</a:t>
            </a:r>
            <a:r>
              <a:rPr kumimoji="1" lang="en-US" altLang="zh-CN" dirty="0" err="1" smtClean="0"/>
              <a:t>Deeplink</a:t>
            </a:r>
            <a:r>
              <a:rPr kumimoji="1" lang="zh-CN" altLang="en-US" dirty="0" smtClean="0"/>
              <a:t>升级</a:t>
            </a:r>
            <a:endParaRPr kumimoji="1" lang="en-US" altLang="zh-CN" dirty="0" smtClean="0"/>
          </a:p>
          <a:p>
            <a:pPr marL="285750" indent="-285750">
              <a:lnSpc>
                <a:spcPct val="150000"/>
              </a:lnSpc>
              <a:buFont typeface="Wingdings" panose="05000000000000000000" pitchFamily="2" charset="2"/>
              <a:buChar char="ü"/>
            </a:pPr>
            <a:r>
              <a:rPr kumimoji="1" lang="en-US" altLang="zh-CN" dirty="0" smtClean="0"/>
              <a:t>Sax</a:t>
            </a:r>
            <a:r>
              <a:rPr kumimoji="1" lang="zh-CN" altLang="en-US" dirty="0" smtClean="0"/>
              <a:t>新接口对接</a:t>
            </a:r>
            <a:endParaRPr kumimoji="1" lang="en-US" altLang="zh-CN" dirty="0"/>
          </a:p>
        </p:txBody>
      </p:sp>
      <p:sp>
        <p:nvSpPr>
          <p:cNvPr id="22" name="矩形 21"/>
          <p:cNvSpPr/>
          <p:nvPr/>
        </p:nvSpPr>
        <p:spPr>
          <a:xfrm>
            <a:off x="1155047" y="1321704"/>
            <a:ext cx="5147363" cy="34163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dirty="0">
                <a:solidFill>
                  <a:srgbClr val="0070C0"/>
                </a:solidFill>
              </a:rPr>
              <a:t>业务场景</a:t>
            </a:r>
            <a:r>
              <a:rPr kumimoji="1" lang="zh-CN" altLang="en-US" dirty="0" smtClean="0">
                <a:solidFill>
                  <a:srgbClr val="0070C0"/>
                </a:solidFill>
              </a:rPr>
              <a:t>：</a:t>
            </a:r>
            <a:endParaRPr kumimoji="1" lang="en-US" altLang="zh-CN" dirty="0" smtClean="0">
              <a:solidFill>
                <a:srgbClr val="0070C0"/>
              </a:solidFill>
            </a:endParaRPr>
          </a:p>
          <a:p>
            <a:pPr>
              <a:lnSpc>
                <a:spcPct val="150000"/>
              </a:lnSpc>
            </a:pPr>
            <a:r>
              <a:rPr kumimoji="1" lang="en-US" altLang="zh-CN" dirty="0" smtClean="0"/>
              <a:t>Interface</a:t>
            </a:r>
            <a:r>
              <a:rPr kumimoji="1" lang="zh-CN" altLang="en-US" dirty="0" smtClean="0"/>
              <a:t>作为内容</a:t>
            </a:r>
            <a:r>
              <a:rPr kumimoji="1" lang="zh-CN" altLang="en-US" dirty="0"/>
              <a:t>通推荐</a:t>
            </a:r>
            <a:r>
              <a:rPr kumimoji="1" lang="zh-CN" altLang="en-US" dirty="0" smtClean="0"/>
              <a:t>引擎的接口层，与多个模块交换。</a:t>
            </a:r>
            <a:endParaRPr kumimoji="1" lang="en-US" altLang="zh-CN" dirty="0" smtClean="0"/>
          </a:p>
          <a:p>
            <a:pPr marL="285750" indent="-285750">
              <a:lnSpc>
                <a:spcPct val="150000"/>
              </a:lnSpc>
              <a:buFont typeface="Wingdings" panose="05000000000000000000" pitchFamily="2" charset="2"/>
              <a:buChar char="l"/>
            </a:pPr>
            <a:r>
              <a:rPr kumimoji="1" lang="en-US" altLang="zh-CN" dirty="0" smtClean="0"/>
              <a:t>Sax</a:t>
            </a:r>
            <a:r>
              <a:rPr kumimoji="1" lang="zh-CN" altLang="en-US" dirty="0" smtClean="0"/>
              <a:t>前端</a:t>
            </a:r>
            <a:endParaRPr kumimoji="1" lang="en-US" altLang="zh-CN" dirty="0" smtClean="0"/>
          </a:p>
          <a:p>
            <a:pPr marL="285750" indent="-285750">
              <a:lnSpc>
                <a:spcPct val="150000"/>
              </a:lnSpc>
              <a:buFont typeface="Wingdings" panose="05000000000000000000" pitchFamily="2" charset="2"/>
              <a:buChar char="l"/>
            </a:pPr>
            <a:r>
              <a:rPr kumimoji="1" lang="en-US" altLang="zh-CN" dirty="0" smtClean="0"/>
              <a:t>Engine</a:t>
            </a:r>
            <a:endParaRPr kumimoji="1" lang="en-US" altLang="zh-CN" dirty="0"/>
          </a:p>
          <a:p>
            <a:pPr marL="285750" indent="-285750">
              <a:lnSpc>
                <a:spcPct val="150000"/>
              </a:lnSpc>
              <a:buFont typeface="Wingdings" panose="05000000000000000000" pitchFamily="2" charset="2"/>
              <a:buChar char="l"/>
            </a:pPr>
            <a:r>
              <a:rPr kumimoji="1" lang="en-US" altLang="zh-CN" dirty="0" err="1" smtClean="0"/>
              <a:t>UserProfile</a:t>
            </a:r>
            <a:r>
              <a:rPr kumimoji="1" lang="en-US" altLang="zh-CN" dirty="0" smtClean="0"/>
              <a:t>-</a:t>
            </a:r>
            <a:r>
              <a:rPr kumimoji="1" lang="en-US" altLang="zh-CN" dirty="0"/>
              <a:t>S</a:t>
            </a:r>
            <a:r>
              <a:rPr kumimoji="1" lang="en-US" altLang="zh-CN" dirty="0" smtClean="0"/>
              <a:t>ever</a:t>
            </a:r>
            <a:endParaRPr kumimoji="1" lang="en-US" altLang="zh-CN" dirty="0"/>
          </a:p>
          <a:p>
            <a:pPr marL="285750" indent="-285750">
              <a:lnSpc>
                <a:spcPct val="150000"/>
              </a:lnSpc>
              <a:buFont typeface="Wingdings" panose="05000000000000000000" pitchFamily="2" charset="2"/>
              <a:buChar char="l"/>
            </a:pPr>
            <a:r>
              <a:rPr kumimoji="1" lang="en-US" altLang="zh-CN" dirty="0" err="1" smtClean="0"/>
              <a:t>ContentLib</a:t>
            </a:r>
            <a:endParaRPr kumimoji="1" lang="en-US" altLang="zh-CN" dirty="0"/>
          </a:p>
          <a:p>
            <a:pPr>
              <a:lnSpc>
                <a:spcPct val="150000"/>
              </a:lnSpc>
            </a:pPr>
            <a:endParaRPr kumimoji="1" lang="zh-CN" altLang="en-US" dirty="0"/>
          </a:p>
        </p:txBody>
      </p:sp>
      <p:grpSp>
        <p:nvGrpSpPr>
          <p:cNvPr id="9" name="组合 8"/>
          <p:cNvGrpSpPr/>
          <p:nvPr/>
        </p:nvGrpSpPr>
        <p:grpSpPr>
          <a:xfrm>
            <a:off x="6596155" y="1798537"/>
            <a:ext cx="4816210" cy="3866340"/>
            <a:chOff x="6596155" y="1798537"/>
            <a:chExt cx="4816210" cy="3866340"/>
          </a:xfrm>
        </p:grpSpPr>
        <p:sp>
          <p:nvSpPr>
            <p:cNvPr id="36" name="流程图: 可选过程 35"/>
            <p:cNvSpPr/>
            <p:nvPr/>
          </p:nvSpPr>
          <p:spPr>
            <a:xfrm>
              <a:off x="6633178" y="1798537"/>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chemeClr val="bg1"/>
                  </a:solidFill>
                </a:rPr>
                <a:t>Frontend</a:t>
              </a:r>
              <a:endParaRPr lang="zh-CN" altLang="en-US" sz="1600" dirty="0">
                <a:solidFill>
                  <a:schemeClr val="bg1"/>
                </a:solidFill>
              </a:endParaRPr>
            </a:p>
          </p:txBody>
        </p:sp>
        <p:sp>
          <p:nvSpPr>
            <p:cNvPr id="6" name="左右箭头 5"/>
            <p:cNvSpPr/>
            <p:nvPr/>
          </p:nvSpPr>
          <p:spPr>
            <a:xfrm rot="5400000">
              <a:off x="7101202" y="2741399"/>
              <a:ext cx="905272" cy="224994"/>
            </a:xfrm>
            <a:prstGeom prst="leftRightArrow">
              <a:avLst/>
            </a:prstGeom>
            <a:solidFill>
              <a:srgbClr val="00B0F0"/>
            </a:solidFill>
          </p:spPr>
          <p:txBody>
            <a:bodyPr wrap="square" rtlCol="0" anchor="ctr">
              <a:spAutoFit/>
            </a:bodyPr>
            <a:lstStyle/>
            <a:p>
              <a:pPr algn="ctr"/>
              <a:endParaRPr kumimoji="1" lang="zh-CN" altLang="en-US" dirty="0" smtClean="0"/>
            </a:p>
          </p:txBody>
        </p:sp>
        <p:sp>
          <p:nvSpPr>
            <p:cNvPr id="53" name="流程图: 可选过程 52"/>
            <p:cNvSpPr/>
            <p:nvPr/>
          </p:nvSpPr>
          <p:spPr>
            <a:xfrm>
              <a:off x="6596155" y="3406285"/>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smtClean="0">
                  <a:solidFill>
                    <a:schemeClr val="bg1"/>
                  </a:solidFill>
                </a:rPr>
                <a:t>Interface</a:t>
              </a:r>
              <a:endParaRPr lang="zh-CN" altLang="en-US" sz="1600" dirty="0">
                <a:solidFill>
                  <a:schemeClr val="bg1"/>
                </a:solidFill>
              </a:endParaRPr>
            </a:p>
          </p:txBody>
        </p:sp>
        <p:sp>
          <p:nvSpPr>
            <p:cNvPr id="54" name="流程图: 可选过程 53"/>
            <p:cNvSpPr/>
            <p:nvPr/>
          </p:nvSpPr>
          <p:spPr>
            <a:xfrm>
              <a:off x="6633178" y="5163484"/>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chemeClr val="bg1"/>
                  </a:solidFill>
                </a:rPr>
                <a:t>L</a:t>
              </a:r>
              <a:r>
                <a:rPr kumimoji="1" lang="en-US" altLang="zh-CN" sz="1600" dirty="0" smtClean="0">
                  <a:solidFill>
                    <a:schemeClr val="bg1"/>
                  </a:solidFill>
                </a:rPr>
                <a:t>og</a:t>
              </a:r>
            </a:p>
          </p:txBody>
        </p:sp>
        <p:sp>
          <p:nvSpPr>
            <p:cNvPr id="55" name="流程图: 可选过程 54"/>
            <p:cNvSpPr/>
            <p:nvPr/>
          </p:nvSpPr>
          <p:spPr>
            <a:xfrm>
              <a:off x="9571045" y="2524092"/>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smtClean="0">
                  <a:solidFill>
                    <a:schemeClr val="bg1"/>
                  </a:solidFill>
                </a:rPr>
                <a:t>Engine</a:t>
              </a:r>
              <a:endParaRPr lang="zh-CN" altLang="en-US" sz="1600" dirty="0">
                <a:solidFill>
                  <a:schemeClr val="bg1"/>
                </a:solidFill>
              </a:endParaRPr>
            </a:p>
          </p:txBody>
        </p:sp>
        <p:sp>
          <p:nvSpPr>
            <p:cNvPr id="56" name="流程图: 可选过程 55"/>
            <p:cNvSpPr/>
            <p:nvPr/>
          </p:nvSpPr>
          <p:spPr>
            <a:xfrm>
              <a:off x="9559844" y="3544484"/>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err="1" smtClean="0"/>
                <a:t>UserProfile</a:t>
              </a:r>
              <a:r>
                <a:rPr kumimoji="1" lang="en-US" altLang="zh-CN" sz="1600" dirty="0" smtClean="0"/>
                <a:t> server</a:t>
              </a:r>
              <a:endParaRPr kumimoji="1" lang="en-US" altLang="zh-CN" sz="1600" dirty="0"/>
            </a:p>
          </p:txBody>
        </p:sp>
        <p:sp>
          <p:nvSpPr>
            <p:cNvPr id="57" name="流程图: 可选过程 56"/>
            <p:cNvSpPr/>
            <p:nvPr/>
          </p:nvSpPr>
          <p:spPr>
            <a:xfrm>
              <a:off x="9571045" y="4551228"/>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a:solidFill>
                    <a:schemeClr val="bg1"/>
                  </a:solidFill>
                </a:rPr>
                <a:t>ContentLib</a:t>
              </a:r>
              <a:endParaRPr kumimoji="1" lang="en-US" altLang="zh-CN" sz="1600" dirty="0">
                <a:solidFill>
                  <a:schemeClr val="bg1"/>
                </a:solidFill>
              </a:endParaRPr>
            </a:p>
          </p:txBody>
        </p:sp>
        <p:sp>
          <p:nvSpPr>
            <p:cNvPr id="58" name="左右箭头 57"/>
            <p:cNvSpPr/>
            <p:nvPr/>
          </p:nvSpPr>
          <p:spPr>
            <a:xfrm rot="10800000">
              <a:off x="8569519" y="3544484"/>
              <a:ext cx="698102" cy="224994"/>
            </a:xfrm>
            <a:prstGeom prst="leftRightArrow">
              <a:avLst/>
            </a:prstGeom>
            <a:solidFill>
              <a:srgbClr val="00B0F0"/>
            </a:solidFill>
          </p:spPr>
          <p:txBody>
            <a:bodyPr wrap="square" rtlCol="0" anchor="ctr">
              <a:spAutoFit/>
            </a:bodyPr>
            <a:lstStyle/>
            <a:p>
              <a:pPr algn="ctr"/>
              <a:endParaRPr kumimoji="1" lang="zh-CN" altLang="en-US" dirty="0" smtClean="0"/>
            </a:p>
          </p:txBody>
        </p:sp>
        <p:sp>
          <p:nvSpPr>
            <p:cNvPr id="59" name="左右箭头 58"/>
            <p:cNvSpPr/>
            <p:nvPr/>
          </p:nvSpPr>
          <p:spPr>
            <a:xfrm rot="19775801">
              <a:off x="8447795" y="3018349"/>
              <a:ext cx="1156552" cy="182658"/>
            </a:xfrm>
            <a:prstGeom prst="leftRightArrow">
              <a:avLst/>
            </a:prstGeom>
            <a:solidFill>
              <a:srgbClr val="00B0F0"/>
            </a:solid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60" name="左右箭头 59"/>
            <p:cNvSpPr/>
            <p:nvPr/>
          </p:nvSpPr>
          <p:spPr>
            <a:xfrm rot="2797888">
              <a:off x="8342710" y="4238445"/>
              <a:ext cx="1305808" cy="200219"/>
            </a:xfrm>
            <a:prstGeom prst="leftRightArrow">
              <a:avLst/>
            </a:prstGeom>
            <a:solidFill>
              <a:srgbClr val="00B0F0"/>
            </a:solid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78" name="右箭头 77"/>
            <p:cNvSpPr/>
            <p:nvPr/>
          </p:nvSpPr>
          <p:spPr>
            <a:xfrm rot="5400000">
              <a:off x="7087075" y="4465817"/>
              <a:ext cx="938501" cy="229969"/>
            </a:xfrm>
            <a:prstGeom prst="rightArrow">
              <a:avLst/>
            </a:prstGeom>
            <a:solidFill>
              <a:srgbClr val="00B0F0"/>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Tree>
    <p:extLst>
      <p:ext uri="{BB962C8B-B14F-4D97-AF65-F5344CB8AC3E}">
        <p14:creationId xmlns:p14="http://schemas.microsoft.com/office/powerpoint/2010/main" val="239178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2.1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业务支持</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grpSp>
        <p:nvGrpSpPr>
          <p:cNvPr id="35" name="组合 34"/>
          <p:cNvGrpSpPr/>
          <p:nvPr/>
        </p:nvGrpSpPr>
        <p:grpSpPr>
          <a:xfrm>
            <a:off x="1145796" y="1387541"/>
            <a:ext cx="10500107" cy="4565323"/>
            <a:chOff x="845595" y="1292006"/>
            <a:chExt cx="10500107" cy="4565323"/>
          </a:xfrm>
        </p:grpSpPr>
        <p:sp>
          <p:nvSpPr>
            <p:cNvPr id="36" name="流程图: 可选过程 35"/>
            <p:cNvSpPr/>
            <p:nvPr/>
          </p:nvSpPr>
          <p:spPr>
            <a:xfrm>
              <a:off x="1618194" y="4004325"/>
              <a:ext cx="1420877" cy="1853004"/>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smtClean="0">
                <a:solidFill>
                  <a:schemeClr val="bg1"/>
                </a:solidFill>
              </a:endParaRPr>
            </a:p>
            <a:p>
              <a:pPr algn="ctr"/>
              <a:r>
                <a:rPr lang="en-US" altLang="zh-CN" sz="1400" dirty="0" smtClean="0">
                  <a:solidFill>
                    <a:schemeClr val="bg1"/>
                  </a:solidFill>
                </a:rPr>
                <a:t>Frontend</a:t>
              </a:r>
              <a:endParaRPr lang="zh-CN" altLang="en-US" sz="1400" dirty="0">
                <a:solidFill>
                  <a:schemeClr val="bg1"/>
                </a:solidFill>
              </a:endParaRPr>
            </a:p>
          </p:txBody>
        </p:sp>
        <p:sp>
          <p:nvSpPr>
            <p:cNvPr id="37" name="矩形 36"/>
            <p:cNvSpPr/>
            <p:nvPr/>
          </p:nvSpPr>
          <p:spPr>
            <a:xfrm>
              <a:off x="845595" y="1292006"/>
              <a:ext cx="262764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a:solidFill>
                    <a:srgbClr val="0887C2"/>
                  </a:solidFill>
                </a:rPr>
                <a:t>1</a:t>
              </a:r>
              <a:r>
                <a:rPr kumimoji="1" lang="zh-CN" altLang="en-US" dirty="0" smtClean="0">
                  <a:solidFill>
                    <a:srgbClr val="0887C2"/>
                  </a:solidFill>
                </a:rPr>
                <a:t>：图片素材</a:t>
              </a:r>
              <a:r>
                <a:rPr kumimoji="1" lang="zh-CN" altLang="en-US" dirty="0">
                  <a:solidFill>
                    <a:srgbClr val="0887C2"/>
                  </a:solidFill>
                </a:rPr>
                <a:t>标准化</a:t>
              </a:r>
            </a:p>
          </p:txBody>
        </p:sp>
        <p:sp>
          <p:nvSpPr>
            <p:cNvPr id="38" name="矩形 37"/>
            <p:cNvSpPr/>
            <p:nvPr/>
          </p:nvSpPr>
          <p:spPr>
            <a:xfrm>
              <a:off x="1138250" y="2180304"/>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问题难点：</a:t>
              </a:r>
              <a:r>
                <a:rPr kumimoji="1" lang="zh-CN" altLang="en-US" sz="1600" dirty="0"/>
                <a:t>内容库中的素材标准化化未完成</a:t>
              </a:r>
              <a:endParaRPr kumimoji="1" lang="en-US" altLang="zh-CN" sz="1600" dirty="0"/>
            </a:p>
          </p:txBody>
        </p:sp>
        <p:sp>
          <p:nvSpPr>
            <p:cNvPr id="39" name="矩形 38"/>
            <p:cNvSpPr/>
            <p:nvPr/>
          </p:nvSpPr>
          <p:spPr>
            <a:xfrm>
              <a:off x="1125657" y="1772390"/>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a:t>根据前端请求中的</a:t>
              </a:r>
              <a:r>
                <a:rPr kumimoji="1" lang="en-US" altLang="zh-CN" sz="1600" dirty="0" err="1"/>
                <a:t>templateId</a:t>
              </a:r>
              <a:r>
                <a:rPr kumimoji="1" lang="zh-CN" altLang="en-US" sz="1600" dirty="0"/>
                <a:t>，返回对应</a:t>
              </a:r>
              <a:r>
                <a:rPr kumimoji="1" lang="en-US" altLang="zh-CN" sz="1600" dirty="0"/>
                <a:t>size</a:t>
              </a:r>
              <a:r>
                <a:rPr kumimoji="1" lang="zh-CN" altLang="en-US" sz="1600" dirty="0"/>
                <a:t>的</a:t>
              </a:r>
              <a:r>
                <a:rPr kumimoji="1" lang="en-US" altLang="zh-CN" sz="1600" dirty="0" smtClean="0"/>
                <a:t>pic</a:t>
              </a:r>
              <a:endParaRPr kumimoji="1" lang="zh-CN" altLang="en-US" sz="1600" dirty="0"/>
            </a:p>
          </p:txBody>
        </p:sp>
        <p:sp>
          <p:nvSpPr>
            <p:cNvPr id="40" name="矩形 39"/>
            <p:cNvSpPr/>
            <p:nvPr/>
          </p:nvSpPr>
          <p:spPr>
            <a:xfrm>
              <a:off x="1138250" y="2901718"/>
              <a:ext cx="9990015" cy="78752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sz="1600" dirty="0" smtClean="0">
                  <a:solidFill>
                    <a:srgbClr val="0887C2"/>
                  </a:solidFill>
                </a:rPr>
                <a:t>业务贡献：</a:t>
              </a:r>
              <a:r>
                <a:rPr kumimoji="1" lang="zh-CN" altLang="en-US" sz="1600" dirty="0" smtClean="0"/>
                <a:t>支持针对不同</a:t>
              </a:r>
              <a:r>
                <a:rPr kumimoji="1" lang="en-US" altLang="zh-CN" sz="1600" dirty="0" err="1" smtClean="0"/>
                <a:t>pdps</a:t>
              </a:r>
              <a:r>
                <a:rPr kumimoji="1" lang="zh-CN" altLang="en-US" sz="1600" dirty="0" smtClean="0"/>
                <a:t>返回对应图片素材的需求</a:t>
              </a:r>
              <a:endParaRPr kumimoji="1" lang="en-US" altLang="zh-CN" sz="1600" dirty="0" smtClean="0"/>
            </a:p>
            <a:p>
              <a:pPr>
                <a:lnSpc>
                  <a:spcPct val="150000"/>
                </a:lnSpc>
              </a:pPr>
              <a:r>
                <a:rPr kumimoji="1" lang="en-US" altLang="zh-CN" sz="1600" dirty="0"/>
                <a:t> </a:t>
              </a:r>
              <a:r>
                <a:rPr kumimoji="1" lang="en-US" altLang="zh-CN" sz="1600" dirty="0" smtClean="0"/>
                <a:t>                </a:t>
              </a:r>
              <a:r>
                <a:rPr kumimoji="1" lang="zh-CN" altLang="en-US" sz="1600" dirty="0" smtClean="0"/>
                <a:t>同时垫底策略保证了服务的稳定性</a:t>
              </a:r>
              <a:endParaRPr kumimoji="1" lang="en-US" altLang="zh-CN" sz="1600" dirty="0"/>
            </a:p>
          </p:txBody>
        </p:sp>
        <p:sp>
          <p:nvSpPr>
            <p:cNvPr id="41" name="矩形 40"/>
            <p:cNvSpPr/>
            <p:nvPr/>
          </p:nvSpPr>
          <p:spPr>
            <a:xfrm>
              <a:off x="1138250" y="2535747"/>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a:t>保留原有字段，在取不到</a:t>
              </a:r>
              <a:r>
                <a:rPr kumimoji="1" lang="en-US" altLang="zh-CN" sz="1600" dirty="0" err="1"/>
                <a:t>temeplateId</a:t>
              </a:r>
              <a:r>
                <a:rPr kumimoji="1" lang="zh-CN" altLang="en-US" sz="1600" dirty="0" smtClean="0"/>
                <a:t>对应的图片素材是，原有字段作为垫底返回前端</a:t>
              </a:r>
              <a:endParaRPr kumimoji="1" lang="zh-CN" altLang="en-US" sz="1600" dirty="0"/>
            </a:p>
          </p:txBody>
        </p:sp>
        <p:sp>
          <p:nvSpPr>
            <p:cNvPr id="42" name="流程图: 过程 41"/>
            <p:cNvSpPr/>
            <p:nvPr/>
          </p:nvSpPr>
          <p:spPr>
            <a:xfrm>
              <a:off x="9438968" y="2532982"/>
              <a:ext cx="1689297" cy="530942"/>
            </a:xfrm>
            <a:prstGeom prst="flowChartProcess">
              <a:avLst/>
            </a:prstGeom>
          </p:spPr>
          <p:txBody>
            <a:bodyPr wrap="none" rtlCol="0" anchor="ctr">
              <a:spAutoFit/>
            </a:bodyPr>
            <a:lstStyle/>
            <a:p>
              <a:pPr algn="ctr"/>
              <a:endParaRPr kumimoji="1" lang="zh-CN" altLang="en-US" dirty="0" smtClean="0"/>
            </a:p>
          </p:txBody>
        </p:sp>
        <p:sp>
          <p:nvSpPr>
            <p:cNvPr id="43" name="流程图: 可选过程 42"/>
            <p:cNvSpPr/>
            <p:nvPr/>
          </p:nvSpPr>
          <p:spPr>
            <a:xfrm>
              <a:off x="1827911" y="4177468"/>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pdps1</a:t>
              </a:r>
              <a:endParaRPr kumimoji="1" lang="zh-CN" altLang="en-US" sz="1200" dirty="0" smtClean="0"/>
            </a:p>
          </p:txBody>
        </p:sp>
        <p:sp>
          <p:nvSpPr>
            <p:cNvPr id="44" name="流程图: 可选过程 43"/>
            <p:cNvSpPr/>
            <p:nvPr/>
          </p:nvSpPr>
          <p:spPr>
            <a:xfrm>
              <a:off x="1827911" y="4632541"/>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pdps2</a:t>
              </a:r>
              <a:endParaRPr kumimoji="1" lang="zh-CN" altLang="en-US" sz="1200" dirty="0" smtClean="0"/>
            </a:p>
          </p:txBody>
        </p:sp>
        <p:cxnSp>
          <p:nvCxnSpPr>
            <p:cNvPr id="45" name="直接连接符 44"/>
            <p:cNvCxnSpPr/>
            <p:nvPr/>
          </p:nvCxnSpPr>
          <p:spPr>
            <a:xfrm flipV="1">
              <a:off x="926682" y="1609892"/>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46" name="流程图: 可选过程 45"/>
            <p:cNvSpPr/>
            <p:nvPr/>
          </p:nvSpPr>
          <p:spPr>
            <a:xfrm>
              <a:off x="4712380" y="4004325"/>
              <a:ext cx="1420877" cy="1853003"/>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r>
                <a:rPr kumimoji="1" lang="en-US" altLang="zh-CN" sz="1400" dirty="0" smtClean="0">
                  <a:solidFill>
                    <a:schemeClr val="bg1"/>
                  </a:solidFill>
                </a:rPr>
                <a:t>Interface</a:t>
              </a:r>
              <a:endParaRPr lang="zh-CN" altLang="en-US" sz="1400" dirty="0">
                <a:solidFill>
                  <a:schemeClr val="bg1"/>
                </a:solidFill>
              </a:endParaRPr>
            </a:p>
          </p:txBody>
        </p:sp>
        <p:sp>
          <p:nvSpPr>
            <p:cNvPr id="47" name="流程图: 可选过程 46"/>
            <p:cNvSpPr/>
            <p:nvPr/>
          </p:nvSpPr>
          <p:spPr>
            <a:xfrm>
              <a:off x="7620017" y="4004325"/>
              <a:ext cx="2670395" cy="1853004"/>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r>
                <a:rPr lang="en-US" altLang="zh-CN" sz="1400" dirty="0" err="1" smtClean="0">
                  <a:solidFill>
                    <a:schemeClr val="bg1"/>
                  </a:solidFill>
                </a:rPr>
                <a:t>ContentLib</a:t>
              </a:r>
              <a:endParaRPr lang="zh-CN" altLang="en-US" sz="1400" dirty="0">
                <a:solidFill>
                  <a:schemeClr val="bg1"/>
                </a:solidFill>
              </a:endParaRPr>
            </a:p>
          </p:txBody>
        </p:sp>
        <p:sp>
          <p:nvSpPr>
            <p:cNvPr id="48" name="流程图: 可选过程 47"/>
            <p:cNvSpPr/>
            <p:nvPr/>
          </p:nvSpPr>
          <p:spPr>
            <a:xfrm>
              <a:off x="7695638" y="4180830"/>
              <a:ext cx="2499239"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Item1</a:t>
              </a:r>
              <a:r>
                <a:rPr kumimoji="1" lang="zh-CN" altLang="en-US" sz="1200" dirty="0" smtClean="0"/>
                <a:t>：</a:t>
              </a:r>
              <a:r>
                <a:rPr kumimoji="1" lang="en-US" altLang="zh-CN" sz="1200" dirty="0" smtClean="0"/>
                <a:t>pic, list[pic1</a:t>
              </a:r>
              <a:r>
                <a:rPr kumimoji="1" lang="zh-CN" altLang="en-US" sz="1200" dirty="0" smtClean="0"/>
                <a:t>，</a:t>
              </a:r>
              <a:r>
                <a:rPr kumimoji="1" lang="en-US" altLang="zh-CN" sz="1200" dirty="0" smtClean="0"/>
                <a:t>pic2…]</a:t>
              </a:r>
              <a:endParaRPr kumimoji="1" lang="zh-CN" altLang="en-US" sz="1200" dirty="0" smtClean="0"/>
            </a:p>
          </p:txBody>
        </p:sp>
        <p:sp>
          <p:nvSpPr>
            <p:cNvPr id="49" name="流程图: 可选过程 48"/>
            <p:cNvSpPr/>
            <p:nvPr/>
          </p:nvSpPr>
          <p:spPr>
            <a:xfrm>
              <a:off x="7695637" y="4592085"/>
              <a:ext cx="2499239"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Item2</a:t>
              </a:r>
              <a:r>
                <a:rPr kumimoji="1" lang="zh-CN" altLang="en-US" sz="1200" dirty="0" smtClean="0"/>
                <a:t>：</a:t>
              </a:r>
              <a:r>
                <a:rPr kumimoji="1" lang="en-US" altLang="zh-CN" sz="1200" dirty="0" smtClean="0"/>
                <a:t>pic, list[pic1</a:t>
              </a:r>
              <a:r>
                <a:rPr kumimoji="1" lang="zh-CN" altLang="en-US" sz="1200" dirty="0" smtClean="0"/>
                <a:t>，</a:t>
              </a:r>
              <a:r>
                <a:rPr kumimoji="1" lang="en-US" altLang="zh-CN" sz="1200" dirty="0" smtClean="0"/>
                <a:t>pic2…]</a:t>
              </a:r>
              <a:endParaRPr kumimoji="1" lang="zh-CN" altLang="en-US" sz="1200" dirty="0" smtClean="0"/>
            </a:p>
          </p:txBody>
        </p:sp>
        <p:sp>
          <p:nvSpPr>
            <p:cNvPr id="50" name="左右箭头 49"/>
            <p:cNvSpPr/>
            <p:nvPr/>
          </p:nvSpPr>
          <p:spPr>
            <a:xfrm>
              <a:off x="3307294" y="4686536"/>
              <a:ext cx="1086439" cy="424032"/>
            </a:xfrm>
            <a:prstGeom prst="leftRightArrow">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zh-CN" altLang="en-US" dirty="0" smtClean="0"/>
            </a:p>
          </p:txBody>
        </p:sp>
        <p:sp>
          <p:nvSpPr>
            <p:cNvPr id="51" name="流程图: 可选过程 50"/>
            <p:cNvSpPr/>
            <p:nvPr/>
          </p:nvSpPr>
          <p:spPr>
            <a:xfrm>
              <a:off x="1827911" y="5044398"/>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a:t>
              </a:r>
              <a:endParaRPr kumimoji="1" lang="zh-CN" altLang="en-US" sz="1200" dirty="0" smtClean="0"/>
            </a:p>
          </p:txBody>
        </p:sp>
        <p:sp>
          <p:nvSpPr>
            <p:cNvPr id="52" name="流程图: 可选过程 51"/>
            <p:cNvSpPr/>
            <p:nvPr/>
          </p:nvSpPr>
          <p:spPr>
            <a:xfrm>
              <a:off x="7705595" y="4971063"/>
              <a:ext cx="2499238" cy="31854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a:t>
              </a:r>
              <a:endParaRPr kumimoji="1" lang="zh-CN" altLang="en-US" sz="1200" dirty="0" smtClean="0"/>
            </a:p>
          </p:txBody>
        </p:sp>
        <p:sp>
          <p:nvSpPr>
            <p:cNvPr id="53" name="流程图: 可选过程 52"/>
            <p:cNvSpPr/>
            <p:nvPr/>
          </p:nvSpPr>
          <p:spPr>
            <a:xfrm>
              <a:off x="4916265" y="4509847"/>
              <a:ext cx="1014652" cy="51077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kumimoji="1" lang="en-US" altLang="zh-CN" sz="1200" dirty="0" smtClean="0"/>
                <a:t>Pic </a:t>
              </a:r>
            </a:p>
            <a:p>
              <a:pPr algn="ctr"/>
              <a:r>
                <a:rPr kumimoji="1" lang="en-US" altLang="zh-CN" sz="1200" dirty="0" smtClean="0"/>
                <a:t>Normalize</a:t>
              </a:r>
              <a:endParaRPr kumimoji="1" lang="zh-CN" altLang="en-US" sz="1200" dirty="0" smtClean="0"/>
            </a:p>
          </p:txBody>
        </p:sp>
        <p:sp>
          <p:nvSpPr>
            <p:cNvPr id="54" name="左右箭头 53"/>
            <p:cNvSpPr/>
            <p:nvPr/>
          </p:nvSpPr>
          <p:spPr>
            <a:xfrm>
              <a:off x="6401480" y="4686536"/>
              <a:ext cx="1086439" cy="424032"/>
            </a:xfrm>
            <a:prstGeom prst="leftRightArrow">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zh-CN" altLang="en-US" dirty="0" smtClean="0"/>
            </a:p>
          </p:txBody>
        </p:sp>
      </p:grpSp>
      <p:grpSp>
        <p:nvGrpSpPr>
          <p:cNvPr id="75" name="组合 74"/>
          <p:cNvGrpSpPr/>
          <p:nvPr/>
        </p:nvGrpSpPr>
        <p:grpSpPr>
          <a:xfrm>
            <a:off x="1145796" y="1419686"/>
            <a:ext cx="10486315" cy="2268958"/>
            <a:chOff x="1055025" y="1231988"/>
            <a:chExt cx="10486315" cy="2268958"/>
          </a:xfrm>
        </p:grpSpPr>
        <p:sp>
          <p:nvSpPr>
            <p:cNvPr id="76" name="矩形 75"/>
            <p:cNvSpPr/>
            <p:nvPr/>
          </p:nvSpPr>
          <p:spPr>
            <a:xfrm>
              <a:off x="1055025" y="1231988"/>
              <a:ext cx="2911374"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smtClean="0">
                  <a:solidFill>
                    <a:srgbClr val="0887C2"/>
                  </a:solidFill>
                </a:rPr>
                <a:t>2</a:t>
              </a:r>
              <a:r>
                <a:rPr kumimoji="1" lang="zh-CN" altLang="en-US" dirty="0" smtClean="0">
                  <a:solidFill>
                    <a:srgbClr val="0887C2"/>
                  </a:solidFill>
                </a:rPr>
                <a:t>：</a:t>
              </a:r>
              <a:r>
                <a:rPr kumimoji="1" lang="zh-CN" altLang="en-US" dirty="0">
                  <a:solidFill>
                    <a:srgbClr val="0887C2"/>
                  </a:solidFill>
                </a:rPr>
                <a:t>毒物</a:t>
              </a:r>
              <a:r>
                <a:rPr kumimoji="1" lang="en-US" altLang="zh-CN" dirty="0" err="1">
                  <a:solidFill>
                    <a:srgbClr val="0887C2"/>
                  </a:solidFill>
                </a:rPr>
                <a:t>Deeplink</a:t>
              </a:r>
              <a:r>
                <a:rPr kumimoji="1" lang="zh-CN" altLang="en-US" dirty="0">
                  <a:solidFill>
                    <a:srgbClr val="0887C2"/>
                  </a:solidFill>
                </a:rPr>
                <a:t>更换</a:t>
              </a:r>
            </a:p>
          </p:txBody>
        </p:sp>
        <p:sp>
          <p:nvSpPr>
            <p:cNvPr id="77" name="矩形 76"/>
            <p:cNvSpPr/>
            <p:nvPr/>
          </p:nvSpPr>
          <p:spPr>
            <a:xfrm>
              <a:off x="1321295" y="1880844"/>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smtClean="0"/>
                <a:t>毒物前期投放中</a:t>
              </a:r>
              <a:r>
                <a:rPr kumimoji="1" lang="en-US" altLang="zh-CN" sz="1600" dirty="0" err="1" smtClean="0"/>
                <a:t>ios</a:t>
              </a:r>
              <a:r>
                <a:rPr kumimoji="1" lang="zh-CN" altLang="en-US" sz="1600" dirty="0" smtClean="0"/>
                <a:t>的</a:t>
              </a:r>
              <a:r>
                <a:rPr kumimoji="1" lang="en-US" altLang="zh-CN" sz="1600" dirty="0" smtClean="0"/>
                <a:t>CVR</a:t>
              </a:r>
              <a:r>
                <a:rPr kumimoji="1" lang="zh-CN" altLang="en-US" sz="1600" dirty="0" smtClean="0"/>
                <a:t>过低，分析可能是</a:t>
              </a:r>
              <a:r>
                <a:rPr kumimoji="1" lang="en-US" altLang="zh-CN" sz="1600" dirty="0" err="1" smtClean="0"/>
                <a:t>deeplink</a:t>
              </a:r>
              <a:r>
                <a:rPr kumimoji="1" lang="zh-CN" altLang="en-US" sz="1600" dirty="0"/>
                <a:t>检测</a:t>
              </a:r>
              <a:r>
                <a:rPr kumimoji="1" lang="zh-CN" altLang="en-US" sz="1600" dirty="0" smtClean="0"/>
                <a:t>有问题，</a:t>
              </a:r>
              <a:r>
                <a:rPr kumimoji="1" lang="zh-CN" altLang="en-US" sz="1600" dirty="0" smtClean="0"/>
                <a:t>由</a:t>
              </a:r>
              <a:r>
                <a:rPr kumimoji="1" lang="zh-CN" altLang="en-US" sz="1600" dirty="0"/>
                <a:t>魔窗</a:t>
              </a:r>
              <a:r>
                <a:rPr kumimoji="1" lang="zh-CN" altLang="en-US" sz="1600" dirty="0" smtClean="0"/>
                <a:t>切换到</a:t>
              </a:r>
              <a:r>
                <a:rPr kumimoji="1" lang="zh-CN" altLang="en-US" sz="1600" dirty="0"/>
                <a:t>友盟</a:t>
              </a:r>
            </a:p>
          </p:txBody>
        </p:sp>
        <p:sp>
          <p:nvSpPr>
            <p:cNvPr id="78" name="矩形 77"/>
            <p:cNvSpPr/>
            <p:nvPr/>
          </p:nvSpPr>
          <p:spPr>
            <a:xfrm>
              <a:off x="1296110" y="316239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业务贡献：</a:t>
              </a:r>
              <a:r>
                <a:rPr kumimoji="1" lang="zh-CN" altLang="en-US" sz="1600" dirty="0" smtClean="0"/>
                <a:t>保证了对毒物转化率统计数据正常化，便于与客户毒物进一步的合作洽谈</a:t>
              </a:r>
              <a:endParaRPr kumimoji="1" lang="en-US" altLang="zh-CN" sz="1600" dirty="0"/>
            </a:p>
          </p:txBody>
        </p:sp>
        <p:sp>
          <p:nvSpPr>
            <p:cNvPr id="79" name="矩形 78"/>
            <p:cNvSpPr/>
            <p:nvPr/>
          </p:nvSpPr>
          <p:spPr>
            <a:xfrm>
              <a:off x="1308702" y="2712993"/>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a:t>将</a:t>
              </a:r>
              <a:r>
                <a:rPr kumimoji="1" lang="en-US" altLang="zh-CN" sz="1600" dirty="0" err="1"/>
                <a:t>ios</a:t>
              </a:r>
              <a:r>
                <a:rPr kumimoji="1" lang="zh-CN" altLang="en-US" sz="1600" dirty="0"/>
                <a:t>的</a:t>
              </a:r>
              <a:r>
                <a:rPr kumimoji="1" lang="en-US" altLang="zh-CN" sz="1600" dirty="0" err="1"/>
                <a:t>deeplink</a:t>
              </a:r>
              <a:r>
                <a:rPr kumimoji="1" lang="zh-CN" altLang="en-US" sz="1600" dirty="0"/>
                <a:t>替换成友盟的</a:t>
              </a:r>
              <a:r>
                <a:rPr kumimoji="1" lang="en-US" altLang="zh-CN" sz="1600" dirty="0"/>
                <a:t>URL</a:t>
              </a:r>
              <a:endParaRPr kumimoji="1" lang="zh-CN" altLang="en-US" sz="1600" dirty="0"/>
            </a:p>
          </p:txBody>
        </p:sp>
        <p:sp>
          <p:nvSpPr>
            <p:cNvPr id="80" name="矩形 79"/>
            <p:cNvSpPr/>
            <p:nvPr/>
          </p:nvSpPr>
          <p:spPr>
            <a:xfrm>
              <a:off x="1321295" y="2279535"/>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开发需求</a:t>
              </a:r>
              <a:r>
                <a:rPr kumimoji="1" lang="zh-CN" altLang="en-US" sz="1600" dirty="0" smtClean="0">
                  <a:solidFill>
                    <a:srgbClr val="0887C2"/>
                  </a:solidFill>
                </a:rPr>
                <a:t>：</a:t>
              </a:r>
              <a:r>
                <a:rPr kumimoji="1" lang="zh-CN" altLang="en-US" sz="1600" dirty="0" smtClean="0"/>
                <a:t>检测到毒物正确的转换</a:t>
              </a:r>
              <a:endParaRPr kumimoji="1" lang="en-US" altLang="zh-CN" sz="1600" dirty="0"/>
            </a:p>
          </p:txBody>
        </p:sp>
        <p:cxnSp>
          <p:nvCxnSpPr>
            <p:cNvPr id="81" name="直接连接符 80"/>
            <p:cNvCxnSpPr/>
            <p:nvPr/>
          </p:nvCxnSpPr>
          <p:spPr>
            <a:xfrm flipV="1">
              <a:off x="1167428" y="1589663"/>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grpSp>
        <p:nvGrpSpPr>
          <p:cNvPr id="82" name="组合 81"/>
          <p:cNvGrpSpPr/>
          <p:nvPr/>
        </p:nvGrpSpPr>
        <p:grpSpPr>
          <a:xfrm>
            <a:off x="1286426" y="1434125"/>
            <a:ext cx="10498907" cy="2375539"/>
            <a:chOff x="1029840" y="3862197"/>
            <a:chExt cx="10498907" cy="2375539"/>
          </a:xfrm>
        </p:grpSpPr>
        <p:sp>
          <p:nvSpPr>
            <p:cNvPr id="83" name="矩形 82"/>
            <p:cNvSpPr/>
            <p:nvPr/>
          </p:nvSpPr>
          <p:spPr>
            <a:xfrm>
              <a:off x="1029840" y="3862197"/>
              <a:ext cx="3071675"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a:solidFill>
                    <a:srgbClr val="0887C2"/>
                  </a:solidFill>
                </a:rPr>
                <a:t>3</a:t>
              </a:r>
              <a:r>
                <a:rPr kumimoji="1" lang="zh-CN" altLang="en-US" dirty="0" smtClean="0">
                  <a:solidFill>
                    <a:srgbClr val="0887C2"/>
                  </a:solidFill>
                </a:rPr>
                <a:t>：</a:t>
              </a:r>
              <a:r>
                <a:rPr kumimoji="1" lang="en-US" altLang="zh-CN" dirty="0" smtClean="0">
                  <a:solidFill>
                    <a:srgbClr val="0887C2"/>
                  </a:solidFill>
                </a:rPr>
                <a:t>SAX</a:t>
              </a:r>
              <a:r>
                <a:rPr kumimoji="1" lang="zh-CN" altLang="en-US" dirty="0" smtClean="0">
                  <a:solidFill>
                    <a:srgbClr val="0887C2"/>
                  </a:solidFill>
                </a:rPr>
                <a:t>新数据格式对接</a:t>
              </a:r>
              <a:endParaRPr kumimoji="1" lang="zh-CN" altLang="en-US" dirty="0">
                <a:solidFill>
                  <a:srgbClr val="0887C2"/>
                </a:solidFill>
              </a:endParaRPr>
            </a:p>
          </p:txBody>
        </p:sp>
        <p:sp>
          <p:nvSpPr>
            <p:cNvPr id="84" name="矩形 83"/>
            <p:cNvSpPr/>
            <p:nvPr/>
          </p:nvSpPr>
          <p:spPr>
            <a:xfrm>
              <a:off x="1296110" y="488917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开发需求</a:t>
              </a:r>
              <a:r>
                <a:rPr kumimoji="1" lang="zh-CN" altLang="en-US" sz="1600" dirty="0" smtClean="0">
                  <a:solidFill>
                    <a:srgbClr val="0887C2"/>
                  </a:solidFill>
                </a:rPr>
                <a:t>：</a:t>
              </a:r>
              <a:r>
                <a:rPr kumimoji="1" lang="zh-CN" altLang="en-US" sz="1600" dirty="0" smtClean="0"/>
                <a:t>正确的解析新的数据格式，并将其传递给内容通推荐引擎</a:t>
              </a:r>
              <a:endParaRPr kumimoji="1" lang="en-US" altLang="zh-CN" sz="1600" dirty="0"/>
            </a:p>
          </p:txBody>
        </p:sp>
        <p:sp>
          <p:nvSpPr>
            <p:cNvPr id="85" name="矩形 84"/>
            <p:cNvSpPr/>
            <p:nvPr/>
          </p:nvSpPr>
          <p:spPr>
            <a:xfrm>
              <a:off x="1308702" y="4404087"/>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a:t>对于</a:t>
              </a:r>
              <a:r>
                <a:rPr kumimoji="1" lang="en-US" altLang="zh-CN" sz="1600" dirty="0"/>
                <a:t>App</a:t>
              </a:r>
              <a:r>
                <a:rPr kumimoji="1" lang="zh-CN" altLang="en-US" sz="1600" dirty="0"/>
                <a:t>平台，</a:t>
              </a:r>
              <a:r>
                <a:rPr kumimoji="1" lang="en-US" altLang="zh-CN" sz="1600" dirty="0"/>
                <a:t>Sax</a:t>
              </a:r>
              <a:r>
                <a:rPr kumimoji="1" lang="zh-CN" altLang="en-US" sz="1600" dirty="0" smtClean="0"/>
                <a:t>对内容通使用新数据请求格式，增加了设备类型、联网方式等信息</a:t>
              </a:r>
              <a:endParaRPr kumimoji="1" lang="zh-CN" altLang="en-US" sz="1600" dirty="0"/>
            </a:p>
          </p:txBody>
        </p:sp>
        <p:sp>
          <p:nvSpPr>
            <p:cNvPr id="86" name="矩形 85"/>
            <p:cNvSpPr/>
            <p:nvPr/>
          </p:nvSpPr>
          <p:spPr>
            <a:xfrm>
              <a:off x="1296110" y="589918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业务贡献：</a:t>
              </a:r>
              <a:r>
                <a:rPr kumimoji="1" lang="zh-CN" altLang="en-US" sz="1600" dirty="0" smtClean="0"/>
                <a:t>使内容通平台获取到用户的更多信息，支持了平台定向等业务</a:t>
              </a:r>
              <a:endParaRPr kumimoji="1" lang="en-US" altLang="zh-CN" sz="1600" dirty="0"/>
            </a:p>
          </p:txBody>
        </p:sp>
        <p:sp>
          <p:nvSpPr>
            <p:cNvPr id="87" name="矩形 86"/>
            <p:cNvSpPr/>
            <p:nvPr/>
          </p:nvSpPr>
          <p:spPr>
            <a:xfrm>
              <a:off x="1296110" y="5400284"/>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解决方案：</a:t>
              </a:r>
              <a:r>
                <a:rPr kumimoji="1" lang="zh-CN" altLang="en-US" sz="1600" dirty="0" smtClean="0"/>
                <a:t>与</a:t>
              </a:r>
              <a:r>
                <a:rPr kumimoji="1" lang="en-US" altLang="zh-CN" sz="1600" dirty="0"/>
                <a:t>engine</a:t>
              </a:r>
              <a:r>
                <a:rPr kumimoji="1" lang="zh-CN" altLang="en-US" sz="1600" dirty="0"/>
                <a:t>协商新的数据接口，完成</a:t>
              </a:r>
              <a:r>
                <a:rPr kumimoji="1" lang="en-US" altLang="zh-CN" sz="1600" dirty="0"/>
                <a:t>wiki</a:t>
              </a:r>
              <a:r>
                <a:rPr kumimoji="1" lang="zh-CN" altLang="en-US" sz="1600" dirty="0"/>
                <a:t>整理</a:t>
              </a:r>
            </a:p>
          </p:txBody>
        </p:sp>
        <p:cxnSp>
          <p:nvCxnSpPr>
            <p:cNvPr id="88" name="直接连接符 87"/>
            <p:cNvCxnSpPr/>
            <p:nvPr/>
          </p:nvCxnSpPr>
          <p:spPr>
            <a:xfrm flipV="1">
              <a:off x="1102906" y="4195040"/>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46368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6.25E-7 4.81481E-6 L -0.29727 0.25902 " pathEditMode="relative" rAng="0" ptsTypes="AA">
                                      <p:cBhvr>
                                        <p:cTn id="12" dur="1400" fill="hold"/>
                                        <p:tgtEl>
                                          <p:spTgt spid="35"/>
                                        </p:tgtEl>
                                        <p:attrNameLst>
                                          <p:attrName>ppt_x</p:attrName>
                                          <p:attrName>ppt_y</p:attrName>
                                        </p:attrNameLst>
                                      </p:cBhvr>
                                      <p:rCtr x="-14870" y="12940"/>
                                    </p:animMotion>
                                  </p:childTnLst>
                                </p:cTn>
                              </p:par>
                              <p:par>
                                <p:cTn id="13" presetID="6" presetClass="emph" presetSubtype="0" fill="hold" nodeType="withEffect">
                                  <p:stCondLst>
                                    <p:cond delay="0"/>
                                  </p:stCondLst>
                                  <p:childTnLst>
                                    <p:animScale>
                                      <p:cBhvr>
                                        <p:cTn id="14" dur="1400" fill="hold"/>
                                        <p:tgtEl>
                                          <p:spTgt spid="35"/>
                                        </p:tgtEl>
                                      </p:cBhvr>
                                      <p:by x="40000" y="40000"/>
                                    </p:animScale>
                                  </p:childTnLst>
                                </p:cTn>
                              </p:par>
                            </p:childTnLst>
                          </p:cTn>
                        </p:par>
                        <p:par>
                          <p:cTn id="15" fill="hold">
                            <p:stCondLst>
                              <p:cond delay="1400"/>
                            </p:stCondLst>
                            <p:childTnLst>
                              <p:par>
                                <p:cTn id="16" presetID="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fill="hold"/>
                                        <p:tgtEl>
                                          <p:spTgt spid="75"/>
                                        </p:tgtEl>
                                        <p:attrNameLst>
                                          <p:attrName>ppt_x</p:attrName>
                                        </p:attrNameLst>
                                      </p:cBhvr>
                                      <p:tavLst>
                                        <p:tav tm="0">
                                          <p:val>
                                            <p:strVal val="1+#ppt_w/2"/>
                                          </p:val>
                                        </p:tav>
                                        <p:tav tm="100000">
                                          <p:val>
                                            <p:strVal val="#ppt_x"/>
                                          </p:val>
                                        </p:tav>
                                      </p:tavLst>
                                    </p:anim>
                                    <p:anim calcmode="lin" valueType="num">
                                      <p:cBhvr additive="base">
                                        <p:cTn id="19"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1500" fill="hold"/>
                                        <p:tgtEl>
                                          <p:spTgt spid="75"/>
                                        </p:tgtEl>
                                      </p:cBhvr>
                                      <p:by x="40000" y="40000"/>
                                    </p:animScale>
                                  </p:childTnLst>
                                </p:cTn>
                              </p:par>
                              <p:par>
                                <p:cTn id="24" presetID="42" presetClass="path" presetSubtype="0" accel="50000" decel="50000" fill="hold" nodeType="withEffect">
                                  <p:stCondLst>
                                    <p:cond delay="0"/>
                                  </p:stCondLst>
                                  <p:childTnLst>
                                    <p:animMotion origin="layout" path="M 1.66667E-6 -3.7037E-6 L 0.07995 0.35579 " pathEditMode="relative" rAng="0" ptsTypes="AA">
                                      <p:cBhvr>
                                        <p:cTn id="25" dur="1600" fill="hold"/>
                                        <p:tgtEl>
                                          <p:spTgt spid="75"/>
                                        </p:tgtEl>
                                        <p:attrNameLst>
                                          <p:attrName>ppt_x</p:attrName>
                                          <p:attrName>ppt_y</p:attrName>
                                        </p:attrNameLst>
                                      </p:cBhvr>
                                      <p:rCtr x="3997" y="17778"/>
                                    </p:animMotion>
                                  </p:childTnLst>
                                </p:cTn>
                              </p:par>
                            </p:childTnLst>
                          </p:cTn>
                        </p:par>
                        <p:par>
                          <p:cTn id="26" fill="hold">
                            <p:stCondLst>
                              <p:cond delay="1600"/>
                            </p:stCondLst>
                            <p:childTnLst>
                              <p:par>
                                <p:cTn id="27" presetID="2" presetClass="entr" presetSubtype="2"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1+#ppt_w/2"/>
                                          </p:val>
                                        </p:tav>
                                        <p:tav tm="100000">
                                          <p:val>
                                            <p:strVal val="#ppt_x"/>
                                          </p:val>
                                        </p:tav>
                                      </p:tavLst>
                                    </p:anim>
                                    <p:anim calcmode="lin" valueType="num">
                                      <p:cBhvr additive="base">
                                        <p:cTn id="30"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服务镜像</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4" name="矩形 13"/>
          <p:cNvSpPr/>
          <p:nvPr/>
        </p:nvSpPr>
        <p:spPr>
          <a:xfrm>
            <a:off x="887478" y="1313671"/>
            <a:ext cx="10282671" cy="458908"/>
          </a:xfrm>
          <a:prstGeom prst="rect">
            <a:avLst/>
          </a:prstGeom>
        </p:spPr>
        <p:txBody>
          <a:bodyPr wrap="square">
            <a:spAutoFit/>
          </a:bodyPr>
          <a:lstStyle/>
          <a:p>
            <a:pPr>
              <a:lnSpc>
                <a:spcPct val="150000"/>
              </a:lnSpc>
            </a:pPr>
            <a:r>
              <a:rPr kumimoji="1" lang="zh-CN" altLang="en-US" dirty="0">
                <a:solidFill>
                  <a:srgbClr val="0070C0"/>
                </a:solidFill>
              </a:rPr>
              <a:t>业务场景</a:t>
            </a:r>
            <a:r>
              <a:rPr kumimoji="1" lang="zh-CN" altLang="en-US" dirty="0" smtClean="0">
                <a:solidFill>
                  <a:srgbClr val="0070C0"/>
                </a:solidFill>
              </a:rPr>
              <a:t>：</a:t>
            </a:r>
            <a:r>
              <a:rPr kumimoji="1" lang="zh-CN" altLang="en-US" dirty="0"/>
              <a:t>由于内容通近期版本迭代快，</a:t>
            </a:r>
            <a:r>
              <a:rPr kumimoji="1" lang="zh-CN" altLang="en-US" dirty="0" smtClean="0"/>
              <a:t>推荐引擎服务性能不稳定，超时异常有时比较严重。</a:t>
            </a:r>
            <a:endParaRPr kumimoji="1" lang="en-US" altLang="zh-CN" dirty="0" smtClean="0"/>
          </a:p>
        </p:txBody>
      </p:sp>
      <p:sp>
        <p:nvSpPr>
          <p:cNvPr id="15" name="矩形 14"/>
          <p:cNvSpPr/>
          <p:nvPr/>
        </p:nvSpPr>
        <p:spPr>
          <a:xfrm>
            <a:off x="887478" y="5340392"/>
            <a:ext cx="10420223" cy="369332"/>
          </a:xfrm>
          <a:prstGeom prst="rect">
            <a:avLst/>
          </a:prstGeom>
        </p:spPr>
        <p:txBody>
          <a:bodyPr wrap="square">
            <a:spAutoFit/>
          </a:bodyPr>
          <a:lstStyle/>
          <a:p>
            <a:r>
              <a:rPr kumimoji="1" lang="zh-CN" altLang="en-US" dirty="0" smtClean="0">
                <a:solidFill>
                  <a:srgbClr val="0887C2"/>
                </a:solidFill>
              </a:rPr>
              <a:t>我的工作：</a:t>
            </a:r>
            <a:r>
              <a:rPr kumimoji="1" lang="zh-CN" altLang="en-US" dirty="0"/>
              <a:t>对超时异常</a:t>
            </a:r>
            <a:r>
              <a:rPr kumimoji="1" lang="zh-CN" altLang="en-US" dirty="0" smtClean="0"/>
              <a:t>进行捕获和处理，具体</a:t>
            </a:r>
            <a:r>
              <a:rPr kumimoji="1" lang="zh-CN" altLang="en-US" dirty="0" smtClean="0"/>
              <a:t>工作有：素材垫底镜像服务和异常捕获方案升级。</a:t>
            </a:r>
            <a:endParaRPr lang="zh-CN" altLang="en-US" dirty="0"/>
          </a:p>
        </p:txBody>
      </p:sp>
      <p:sp>
        <p:nvSpPr>
          <p:cNvPr id="19" name="矩形 18"/>
          <p:cNvSpPr/>
          <p:nvPr/>
        </p:nvSpPr>
        <p:spPr>
          <a:xfrm>
            <a:off x="4585510" y="2507061"/>
            <a:ext cx="1497840" cy="203132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endParaRPr kumimoji="1" lang="en-US" altLang="zh-CN" dirty="0" smtClean="0"/>
          </a:p>
          <a:p>
            <a:pPr algn="ctr"/>
            <a:endParaRPr kumimoji="1" lang="en-US" altLang="zh-CN" dirty="0" smtClean="0"/>
          </a:p>
          <a:p>
            <a:pPr algn="ctr"/>
            <a:endParaRPr kumimoji="1" lang="en-US" altLang="zh-CN" dirty="0" smtClean="0"/>
          </a:p>
          <a:p>
            <a:pPr algn="ctr"/>
            <a:r>
              <a:rPr kumimoji="1" lang="en-US" altLang="zh-CN" dirty="0" smtClean="0"/>
              <a:t>Interface</a:t>
            </a:r>
          </a:p>
          <a:p>
            <a:pPr algn="ctr"/>
            <a:endParaRPr kumimoji="1" lang="en-US" altLang="zh-CN" dirty="0"/>
          </a:p>
          <a:p>
            <a:pPr algn="ctr"/>
            <a:endParaRPr kumimoji="1" lang="en-US" altLang="zh-CN" dirty="0" smtClean="0"/>
          </a:p>
          <a:p>
            <a:pPr algn="ctr"/>
            <a:endParaRPr kumimoji="1" lang="zh-CN" altLang="en-US" dirty="0" smtClean="0"/>
          </a:p>
        </p:txBody>
      </p:sp>
      <p:sp>
        <p:nvSpPr>
          <p:cNvPr id="21" name="矩形 20"/>
          <p:cNvSpPr/>
          <p:nvPr/>
        </p:nvSpPr>
        <p:spPr>
          <a:xfrm>
            <a:off x="7531910" y="3312058"/>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Rec server</a:t>
            </a:r>
          </a:p>
        </p:txBody>
      </p:sp>
      <p:sp>
        <p:nvSpPr>
          <p:cNvPr id="22" name="矩形 21"/>
          <p:cNvSpPr/>
          <p:nvPr/>
        </p:nvSpPr>
        <p:spPr>
          <a:xfrm>
            <a:off x="7531910" y="2581081"/>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User server</a:t>
            </a:r>
          </a:p>
        </p:txBody>
      </p:sp>
      <p:sp>
        <p:nvSpPr>
          <p:cNvPr id="26" name="矩形 25"/>
          <p:cNvSpPr/>
          <p:nvPr/>
        </p:nvSpPr>
        <p:spPr>
          <a:xfrm>
            <a:off x="7531910" y="4043035"/>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Idea server</a:t>
            </a:r>
          </a:p>
        </p:txBody>
      </p:sp>
      <p:sp>
        <p:nvSpPr>
          <p:cNvPr id="27" name="矩形 26"/>
          <p:cNvSpPr/>
          <p:nvPr/>
        </p:nvSpPr>
        <p:spPr>
          <a:xfrm>
            <a:off x="1410510" y="2469719"/>
            <a:ext cx="1497840" cy="203132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en-US" altLang="zh-CN" dirty="0" smtClean="0"/>
          </a:p>
          <a:p>
            <a:pPr algn="ctr"/>
            <a:endParaRPr kumimoji="1" lang="en-US" altLang="zh-CN" dirty="0" smtClean="0"/>
          </a:p>
          <a:p>
            <a:pPr algn="ctr"/>
            <a:endParaRPr kumimoji="1" lang="en-US" altLang="zh-CN" dirty="0"/>
          </a:p>
          <a:p>
            <a:pPr algn="ctr"/>
            <a:r>
              <a:rPr kumimoji="1" lang="en-US" altLang="zh-CN" dirty="0" smtClean="0"/>
              <a:t>SAX</a:t>
            </a:r>
          </a:p>
          <a:p>
            <a:pPr algn="ctr"/>
            <a:endParaRPr kumimoji="1" lang="en-US" altLang="zh-CN" dirty="0"/>
          </a:p>
          <a:p>
            <a:pPr algn="ctr"/>
            <a:endParaRPr kumimoji="1" lang="en-US" altLang="zh-CN" dirty="0" smtClean="0"/>
          </a:p>
          <a:p>
            <a:pPr algn="ctr"/>
            <a:endParaRPr kumimoji="1" lang="zh-CN" altLang="en-US" dirty="0" smtClean="0"/>
          </a:p>
        </p:txBody>
      </p:sp>
      <p:sp>
        <p:nvSpPr>
          <p:cNvPr id="30" name="右箭头 29"/>
          <p:cNvSpPr/>
          <p:nvPr/>
        </p:nvSpPr>
        <p:spPr>
          <a:xfrm rot="10800000">
            <a:off x="3325862" y="3450847"/>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1" name="右箭头 30"/>
          <p:cNvSpPr/>
          <p:nvPr/>
        </p:nvSpPr>
        <p:spPr>
          <a:xfrm rot="10800000">
            <a:off x="6386562" y="2728667"/>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2" name="右箭头 31"/>
          <p:cNvSpPr/>
          <p:nvPr/>
        </p:nvSpPr>
        <p:spPr>
          <a:xfrm rot="10800000">
            <a:off x="6386562" y="3397221"/>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33" name="右箭头 32"/>
          <p:cNvSpPr/>
          <p:nvPr/>
        </p:nvSpPr>
        <p:spPr>
          <a:xfrm rot="10800000">
            <a:off x="6386562" y="4107675"/>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 name="矩形 3"/>
          <p:cNvSpPr/>
          <p:nvPr/>
        </p:nvSpPr>
        <p:spPr>
          <a:xfrm rot="19606579">
            <a:off x="6411844" y="2673586"/>
            <a:ext cx="898003" cy="307777"/>
          </a:xfrm>
          <a:prstGeom prst="rect">
            <a:avLst/>
          </a:prstGeom>
        </p:spPr>
        <p:txBody>
          <a:bodyPr wrap="none">
            <a:spAutoFit/>
          </a:bodyPr>
          <a:lstStyle/>
          <a:p>
            <a:r>
              <a:rPr kumimoji="1" lang="en-US" altLang="zh-CN" sz="1400" dirty="0" smtClean="0">
                <a:solidFill>
                  <a:srgbClr val="C00000"/>
                </a:solidFill>
              </a:rPr>
              <a:t>Timeout</a:t>
            </a:r>
            <a:endParaRPr lang="zh-CN" altLang="en-US" sz="1400" dirty="0">
              <a:solidFill>
                <a:srgbClr val="C00000"/>
              </a:solidFill>
            </a:endParaRPr>
          </a:p>
        </p:txBody>
      </p:sp>
      <p:sp>
        <p:nvSpPr>
          <p:cNvPr id="16" name="矩形 15"/>
          <p:cNvSpPr/>
          <p:nvPr/>
        </p:nvSpPr>
        <p:spPr>
          <a:xfrm rot="19606579">
            <a:off x="6454035" y="3290001"/>
            <a:ext cx="898003" cy="307777"/>
          </a:xfrm>
          <a:prstGeom prst="rect">
            <a:avLst/>
          </a:prstGeom>
        </p:spPr>
        <p:txBody>
          <a:bodyPr wrap="none">
            <a:spAutoFit/>
          </a:bodyPr>
          <a:lstStyle/>
          <a:p>
            <a:r>
              <a:rPr kumimoji="1" lang="en-US" altLang="zh-CN" sz="1400" dirty="0" smtClean="0">
                <a:solidFill>
                  <a:srgbClr val="C00000"/>
                </a:solidFill>
              </a:rPr>
              <a:t>Timeout</a:t>
            </a:r>
            <a:endParaRPr lang="zh-CN" altLang="en-US" sz="1400" dirty="0">
              <a:solidFill>
                <a:srgbClr val="C00000"/>
              </a:solidFill>
            </a:endParaRPr>
          </a:p>
        </p:txBody>
      </p:sp>
      <p:sp>
        <p:nvSpPr>
          <p:cNvPr id="17" name="矩形 16"/>
          <p:cNvSpPr/>
          <p:nvPr/>
        </p:nvSpPr>
        <p:spPr>
          <a:xfrm rot="19606579">
            <a:off x="6454033" y="3999819"/>
            <a:ext cx="898003"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smtClean="0">
                <a:solidFill>
                  <a:srgbClr val="C00000"/>
                </a:solidFill>
              </a:rPr>
              <a:t>Timeout</a:t>
            </a:r>
            <a:endParaRPr lang="zh-CN" altLang="en-US" sz="1400" dirty="0">
              <a:solidFill>
                <a:srgbClr val="C00000"/>
              </a:solidFill>
            </a:endParaRPr>
          </a:p>
        </p:txBody>
      </p:sp>
      <p:sp>
        <p:nvSpPr>
          <p:cNvPr id="18" name="矩形 17"/>
          <p:cNvSpPr/>
          <p:nvPr/>
        </p:nvSpPr>
        <p:spPr>
          <a:xfrm rot="19606579">
            <a:off x="3510997" y="3382133"/>
            <a:ext cx="605294"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smtClean="0">
                <a:solidFill>
                  <a:srgbClr val="C00000"/>
                </a:solidFill>
              </a:rPr>
              <a:t>error</a:t>
            </a:r>
            <a:endParaRPr lang="zh-CN" altLang="en-US" sz="1400" dirty="0">
              <a:solidFill>
                <a:srgbClr val="C00000"/>
              </a:solidFill>
            </a:endParaRPr>
          </a:p>
        </p:txBody>
      </p:sp>
    </p:spTree>
    <p:extLst>
      <p:ext uri="{BB962C8B-B14F-4D97-AF65-F5344CB8AC3E}">
        <p14:creationId xmlns:p14="http://schemas.microsoft.com/office/powerpoint/2010/main" val="339682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178814" y="3521028"/>
            <a:ext cx="1836549"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en-US" altLang="zh-CN" dirty="0" smtClean="0"/>
          </a:p>
          <a:p>
            <a:pPr algn="ctr"/>
            <a:r>
              <a:rPr kumimoji="1" lang="en-US" altLang="zh-CN" dirty="0" smtClean="0"/>
              <a:t>Interface</a:t>
            </a:r>
          </a:p>
          <a:p>
            <a:pPr algn="ctr"/>
            <a:endParaRPr kumimoji="1" lang="en-US" altLang="zh-CN" dirty="0" smtClean="0"/>
          </a:p>
          <a:p>
            <a:pPr algn="ctr"/>
            <a:endParaRPr kumimoji="1" lang="en-US" altLang="zh-CN" dirty="0"/>
          </a:p>
          <a:p>
            <a:pPr algn="ctr"/>
            <a:endParaRPr kumimoji="1" lang="en-US" altLang="zh-CN" dirty="0" smtClean="0"/>
          </a:p>
          <a:p>
            <a:pPr algn="ctr"/>
            <a:endParaRPr kumimoji="1" lang="en-US" altLang="zh-CN" dirty="0" smtClean="0"/>
          </a:p>
        </p:txBody>
      </p:sp>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服务</a:t>
            </a:r>
            <a:r>
              <a:rPr lang="zh-CN" altLang="en-US" sz="2400" dirty="0" smtClean="0">
                <a:solidFill>
                  <a:srgbClr val="00C898"/>
                </a:solidFill>
              </a:rPr>
              <a:t>镜像</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0" name="矩形 9"/>
          <p:cNvSpPr/>
          <p:nvPr/>
        </p:nvSpPr>
        <p:spPr>
          <a:xfrm>
            <a:off x="760477" y="1222915"/>
            <a:ext cx="10282671" cy="369332"/>
          </a:xfrm>
          <a:prstGeom prst="rect">
            <a:avLst/>
          </a:prstGeom>
        </p:spPr>
        <p:txBody>
          <a:bodyPr wrap="square">
            <a:spAutoFit/>
          </a:bodyPr>
          <a:lstStyle/>
          <a:p>
            <a:r>
              <a:rPr kumimoji="1" lang="zh-CN" altLang="en-US" dirty="0">
                <a:solidFill>
                  <a:srgbClr val="0887C2"/>
                </a:solidFill>
              </a:rPr>
              <a:t>我的工作</a:t>
            </a:r>
            <a:r>
              <a:rPr kumimoji="1" lang="en-US" altLang="zh-CN" dirty="0">
                <a:solidFill>
                  <a:srgbClr val="0887C2"/>
                </a:solidFill>
              </a:rPr>
              <a:t>1</a:t>
            </a:r>
            <a:r>
              <a:rPr kumimoji="1" lang="zh-CN" altLang="en-US" dirty="0" smtClean="0">
                <a:solidFill>
                  <a:srgbClr val="0887C2"/>
                </a:solidFill>
              </a:rPr>
              <a:t>：</a:t>
            </a:r>
            <a:r>
              <a:rPr kumimoji="1" lang="zh-CN" altLang="en-US" dirty="0">
                <a:solidFill>
                  <a:srgbClr val="0887C2"/>
                </a:solidFill>
              </a:rPr>
              <a:t>素材</a:t>
            </a:r>
            <a:r>
              <a:rPr kumimoji="1" lang="zh-CN" altLang="en-US" dirty="0" smtClean="0">
                <a:solidFill>
                  <a:srgbClr val="0887C2"/>
                </a:solidFill>
              </a:rPr>
              <a:t>垫底服务镜像开发</a:t>
            </a:r>
            <a:endParaRPr kumimoji="1" lang="zh-CN" altLang="en-US" dirty="0">
              <a:solidFill>
                <a:srgbClr val="0887C2"/>
              </a:solidFill>
            </a:endParaRPr>
          </a:p>
        </p:txBody>
      </p:sp>
      <p:sp>
        <p:nvSpPr>
          <p:cNvPr id="16" name="矩形 15"/>
          <p:cNvSpPr/>
          <p:nvPr/>
        </p:nvSpPr>
        <p:spPr>
          <a:xfrm>
            <a:off x="914765" y="1937193"/>
            <a:ext cx="790264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问题难点</a:t>
            </a:r>
            <a:r>
              <a:rPr kumimoji="1" lang="zh-CN" altLang="en-US" dirty="0" smtClean="0">
                <a:solidFill>
                  <a:srgbClr val="0887C2"/>
                </a:solidFill>
              </a:rPr>
              <a:t>：</a:t>
            </a:r>
            <a:r>
              <a:rPr kumimoji="1" lang="zh-CN" altLang="en-US" dirty="0" smtClean="0"/>
              <a:t>高</a:t>
            </a:r>
            <a:r>
              <a:rPr kumimoji="1" lang="zh-CN" altLang="en-US" dirty="0" smtClean="0"/>
              <a:t>并发、线程</a:t>
            </a:r>
            <a:r>
              <a:rPr kumimoji="1" lang="zh-CN" altLang="en-US" dirty="0" smtClean="0"/>
              <a:t>安全</a:t>
            </a:r>
            <a:endParaRPr kumimoji="1" lang="en-US" altLang="zh-CN" dirty="0"/>
          </a:p>
        </p:txBody>
      </p:sp>
      <p:sp>
        <p:nvSpPr>
          <p:cNvPr id="20" name="矩形 19"/>
          <p:cNvSpPr/>
          <p:nvPr/>
        </p:nvSpPr>
        <p:spPr>
          <a:xfrm>
            <a:off x="914766" y="2316046"/>
            <a:ext cx="10397527"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dirty="0" smtClean="0">
                <a:solidFill>
                  <a:srgbClr val="0887C2"/>
                </a:solidFill>
              </a:rPr>
              <a:t>解决方案：</a:t>
            </a:r>
            <a:r>
              <a:rPr kumimoji="1" lang="zh-CN" altLang="en-US" dirty="0"/>
              <a:t>在功能上</a:t>
            </a:r>
            <a:r>
              <a:rPr kumimoji="1" lang="zh-CN" altLang="en-US" dirty="0" smtClean="0"/>
              <a:t>，使用</a:t>
            </a:r>
            <a:r>
              <a:rPr kumimoji="1" lang="en-US" altLang="zh-CN" dirty="0" err="1" smtClean="0"/>
              <a:t>ConcurrentLinkQueue</a:t>
            </a:r>
            <a:r>
              <a:rPr kumimoji="1" lang="zh-CN" altLang="en-US" dirty="0" smtClean="0"/>
              <a:t>保证</a:t>
            </a:r>
            <a:r>
              <a:rPr kumimoji="1" lang="zh-CN" altLang="en-US" dirty="0"/>
              <a:t>正确性</a:t>
            </a:r>
            <a:r>
              <a:rPr kumimoji="1" lang="zh-CN" altLang="en-US" dirty="0" smtClean="0"/>
              <a:t>；</a:t>
            </a:r>
            <a:endParaRPr kumimoji="1" lang="en-US" altLang="zh-CN" dirty="0" smtClean="0"/>
          </a:p>
          <a:p>
            <a:pPr>
              <a:lnSpc>
                <a:spcPct val="150000"/>
              </a:lnSpc>
            </a:pPr>
            <a:r>
              <a:rPr kumimoji="1" lang="en-US" altLang="zh-CN" dirty="0"/>
              <a:t> </a:t>
            </a:r>
            <a:r>
              <a:rPr kumimoji="1" lang="en-US" altLang="zh-CN" dirty="0" smtClean="0"/>
              <a:t>                </a:t>
            </a:r>
            <a:r>
              <a:rPr kumimoji="1" lang="zh-CN" altLang="en-US" dirty="0" smtClean="0"/>
              <a:t>在</a:t>
            </a:r>
            <a:r>
              <a:rPr kumimoji="1" lang="zh-CN" altLang="en-US" dirty="0"/>
              <a:t>性能上，设计了两队列定期交替进行读写的实现方案，避免了低效的</a:t>
            </a:r>
            <a:r>
              <a:rPr kumimoji="1" lang="en-US" altLang="zh-CN" dirty="0"/>
              <a:t>size</a:t>
            </a:r>
            <a:r>
              <a:rPr kumimoji="1" lang="zh-CN" altLang="en-US" dirty="0"/>
              <a:t>操作。</a:t>
            </a:r>
            <a:endParaRPr kumimoji="1" lang="en-US" altLang="zh-CN" dirty="0"/>
          </a:p>
        </p:txBody>
      </p:sp>
      <p:sp>
        <p:nvSpPr>
          <p:cNvPr id="5" name="矩形 4"/>
          <p:cNvSpPr/>
          <p:nvPr/>
        </p:nvSpPr>
        <p:spPr>
          <a:xfrm>
            <a:off x="1272902" y="3880029"/>
            <a:ext cx="1249680" cy="1264920"/>
          </a:xfrm>
          <a:prstGeom prst="rect">
            <a:avLst/>
          </a:prstGeom>
        </p:spPr>
        <p:txBody>
          <a:bodyPr wrap="none" rtlCol="0" anchor="ctr">
            <a:spAutoFit/>
          </a:bodyPr>
          <a:lstStyle/>
          <a:p>
            <a:pPr algn="ctr"/>
            <a:endParaRPr kumimoji="1" lang="zh-CN" altLang="en-US" dirty="0" smtClean="0"/>
          </a:p>
        </p:txBody>
      </p:sp>
      <p:sp>
        <p:nvSpPr>
          <p:cNvPr id="6" name="矩形 5"/>
          <p:cNvSpPr/>
          <p:nvPr/>
        </p:nvSpPr>
        <p:spPr>
          <a:xfrm>
            <a:off x="1431142" y="3521028"/>
            <a:ext cx="1024639" cy="1754326"/>
          </a:xfrm>
          <a:prstGeom prst="rect">
            <a:avLst/>
          </a:prstGeom>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a:endParaRPr kumimoji="1" lang="en-US" altLang="zh-CN" dirty="0" smtClean="0"/>
          </a:p>
          <a:p>
            <a:pPr algn="ctr"/>
            <a:endParaRPr kumimoji="1" lang="en-US" altLang="zh-CN" dirty="0" smtClean="0"/>
          </a:p>
          <a:p>
            <a:pPr algn="ctr"/>
            <a:r>
              <a:rPr kumimoji="1" lang="en-US" altLang="zh-CN" dirty="0" smtClean="0"/>
              <a:t>Sax</a:t>
            </a:r>
            <a:r>
              <a:rPr kumimoji="1" lang="zh-CN" altLang="en-US" dirty="0" smtClean="0"/>
              <a:t>前端</a:t>
            </a:r>
            <a:endParaRPr kumimoji="1" lang="en-US" altLang="zh-CN" dirty="0" smtClean="0"/>
          </a:p>
          <a:p>
            <a:pPr algn="ctr"/>
            <a:endParaRPr kumimoji="1" lang="en-US" altLang="zh-CN" dirty="0"/>
          </a:p>
          <a:p>
            <a:pPr algn="ctr"/>
            <a:endParaRPr kumimoji="1" lang="en-US" altLang="zh-CN" dirty="0" smtClean="0">
              <a:solidFill>
                <a:srgbClr val="00B0F0"/>
              </a:solidFill>
            </a:endParaRPr>
          </a:p>
          <a:p>
            <a:pPr algn="ctr"/>
            <a:endParaRPr kumimoji="1" lang="zh-CN" altLang="en-US" dirty="0" smtClean="0"/>
          </a:p>
        </p:txBody>
      </p:sp>
      <p:sp>
        <p:nvSpPr>
          <p:cNvPr id="19" name="矩形 18"/>
          <p:cNvSpPr/>
          <p:nvPr/>
        </p:nvSpPr>
        <p:spPr>
          <a:xfrm>
            <a:off x="1044075" y="5868422"/>
            <a:ext cx="10268218"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solidFill>
                  <a:srgbClr val="0887C2"/>
                </a:solidFill>
              </a:rPr>
              <a:t>开发</a:t>
            </a:r>
            <a:r>
              <a:rPr kumimoji="1" lang="zh-CN" altLang="en-US" dirty="0" smtClean="0">
                <a:solidFill>
                  <a:srgbClr val="0887C2"/>
                </a:solidFill>
              </a:rPr>
              <a:t>贡献：</a:t>
            </a:r>
            <a:r>
              <a:rPr kumimoji="1" lang="zh-CN" altLang="en-US" dirty="0" smtClean="0"/>
              <a:t>为线上服务提供推荐结果的镜像服务，超时率由万分之几下降到百万分之几</a:t>
            </a:r>
            <a:endParaRPr lang="zh-CN" altLang="en-US" dirty="0"/>
          </a:p>
        </p:txBody>
      </p:sp>
      <p:sp>
        <p:nvSpPr>
          <p:cNvPr id="22" name="矩形 21"/>
          <p:cNvSpPr/>
          <p:nvPr/>
        </p:nvSpPr>
        <p:spPr>
          <a:xfrm>
            <a:off x="7852260" y="3612093"/>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Rec server</a:t>
            </a:r>
          </a:p>
        </p:txBody>
      </p:sp>
      <p:sp>
        <p:nvSpPr>
          <p:cNvPr id="25" name="矩形 24"/>
          <p:cNvSpPr/>
          <p:nvPr/>
        </p:nvSpPr>
        <p:spPr>
          <a:xfrm>
            <a:off x="7852260" y="4217338"/>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Idea server</a:t>
            </a:r>
          </a:p>
        </p:txBody>
      </p:sp>
      <p:sp>
        <p:nvSpPr>
          <p:cNvPr id="26" name="右箭头 25"/>
          <p:cNvSpPr/>
          <p:nvPr/>
        </p:nvSpPr>
        <p:spPr>
          <a:xfrm rot="10800000">
            <a:off x="6454349" y="3707900"/>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27" name="右箭头 26"/>
          <p:cNvSpPr/>
          <p:nvPr/>
        </p:nvSpPr>
        <p:spPr>
          <a:xfrm rot="10800000">
            <a:off x="6471797" y="4306913"/>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28" name="右箭头 27"/>
          <p:cNvSpPr/>
          <p:nvPr/>
        </p:nvSpPr>
        <p:spPr>
          <a:xfrm rot="10800000">
            <a:off x="2861430" y="4105509"/>
            <a:ext cx="788143" cy="593515"/>
          </a:xfrm>
          <a:prstGeom prst="rightArrow">
            <a:avLst/>
          </a:prstGeom>
          <a:solidFill>
            <a:schemeClr val="accent3">
              <a:lumMod val="60000"/>
              <a:lumOff val="40000"/>
            </a:schemeClr>
          </a:solidFill>
          <a:ln>
            <a:solidFill>
              <a:schemeClr val="bg1"/>
            </a:solidFill>
          </a:ln>
        </p:spPr>
        <p:txBody>
          <a:bodyPr wrap="square" rtlCol="0" anchor="ctr">
            <a:spAutoFit/>
          </a:bodyPr>
          <a:lstStyle/>
          <a:p>
            <a:pPr algn="ctr"/>
            <a:endParaRPr kumimoji="1" lang="zh-CN" altLang="en-US" dirty="0" smtClean="0"/>
          </a:p>
        </p:txBody>
      </p:sp>
      <p:sp>
        <p:nvSpPr>
          <p:cNvPr id="4" name="矩形 3"/>
          <p:cNvSpPr/>
          <p:nvPr/>
        </p:nvSpPr>
        <p:spPr>
          <a:xfrm>
            <a:off x="4245615" y="4849153"/>
            <a:ext cx="1674497" cy="307777"/>
          </a:xfrm>
          <a:prstGeom prst="rect">
            <a:avLst/>
          </a:prstGeom>
          <a:ln/>
        </p:spPr>
        <p:style>
          <a:lnRef idx="0">
            <a:schemeClr val="accent6"/>
          </a:lnRef>
          <a:fillRef idx="3">
            <a:schemeClr val="accent6"/>
          </a:fillRef>
          <a:effectRef idx="3">
            <a:schemeClr val="accent6"/>
          </a:effectRef>
          <a:fontRef idx="minor">
            <a:schemeClr val="lt1"/>
          </a:fontRef>
        </p:style>
        <p:txBody>
          <a:bodyPr wrap="none">
            <a:spAutoFit/>
          </a:bodyPr>
          <a:lstStyle/>
          <a:p>
            <a:r>
              <a:rPr kumimoji="1" lang="en-US" altLang="zh-CN" sz="1400" dirty="0" err="1" smtClean="0"/>
              <a:t>Underlayer</a:t>
            </a:r>
            <a:r>
              <a:rPr kumimoji="1" lang="en-US" altLang="zh-CN" sz="1400" dirty="0" smtClean="0"/>
              <a:t> cache</a:t>
            </a:r>
            <a:endParaRPr lang="zh-CN" altLang="en-US" sz="1400" dirty="0"/>
          </a:p>
        </p:txBody>
      </p:sp>
      <p:sp>
        <p:nvSpPr>
          <p:cNvPr id="29" name="右箭头 28"/>
          <p:cNvSpPr/>
          <p:nvPr/>
        </p:nvSpPr>
        <p:spPr>
          <a:xfrm rot="16200000">
            <a:off x="4812748" y="4394434"/>
            <a:ext cx="462218" cy="150303"/>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nvGrpSpPr>
          <p:cNvPr id="7" name="组合 6"/>
          <p:cNvGrpSpPr/>
          <p:nvPr/>
        </p:nvGrpSpPr>
        <p:grpSpPr>
          <a:xfrm>
            <a:off x="6544604" y="4933042"/>
            <a:ext cx="2805496" cy="730289"/>
            <a:chOff x="6170181" y="4426727"/>
            <a:chExt cx="2615311" cy="827659"/>
          </a:xfrm>
        </p:grpSpPr>
        <p:sp>
          <p:nvSpPr>
            <p:cNvPr id="17" name="矩形 16"/>
            <p:cNvSpPr/>
            <p:nvPr/>
          </p:nvSpPr>
          <p:spPr>
            <a:xfrm>
              <a:off x="6271258" y="4866592"/>
              <a:ext cx="239507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kumimoji="1" lang="en-US" altLang="zh-CN" sz="1400" dirty="0" smtClean="0"/>
                <a:t>ConcurrentLinkQueue2</a:t>
              </a:r>
            </a:p>
          </p:txBody>
        </p:sp>
        <p:sp>
          <p:nvSpPr>
            <p:cNvPr id="31" name="矩形 30"/>
            <p:cNvSpPr/>
            <p:nvPr/>
          </p:nvSpPr>
          <p:spPr>
            <a:xfrm>
              <a:off x="6271258" y="4500351"/>
              <a:ext cx="239507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kumimoji="1" lang="en-US" altLang="zh-CN" sz="1400" dirty="0" smtClean="0"/>
                <a:t>ConcurrentLinkQueue1</a:t>
              </a:r>
            </a:p>
          </p:txBody>
        </p:sp>
        <p:sp>
          <p:nvSpPr>
            <p:cNvPr id="32" name="矩形 31"/>
            <p:cNvSpPr/>
            <p:nvPr/>
          </p:nvSpPr>
          <p:spPr>
            <a:xfrm>
              <a:off x="6170181" y="4426727"/>
              <a:ext cx="2615311" cy="827659"/>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endParaRPr>
            </a:p>
          </p:txBody>
        </p:sp>
      </p:grpSp>
      <p:cxnSp>
        <p:nvCxnSpPr>
          <p:cNvPr id="9" name="直接连接符 8"/>
          <p:cNvCxnSpPr>
            <a:endCxn id="32" idx="1"/>
          </p:cNvCxnSpPr>
          <p:nvPr/>
        </p:nvCxnSpPr>
        <p:spPr>
          <a:xfrm>
            <a:off x="5945354" y="5003041"/>
            <a:ext cx="599250" cy="295146"/>
          </a:xfrm>
          <a:prstGeom prst="line">
            <a:avLst/>
          </a:prstGeom>
          <a:ln w="254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60477" y="1583353"/>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5681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服务稳定性</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6" name="矩形 15"/>
          <p:cNvSpPr/>
          <p:nvPr/>
        </p:nvSpPr>
        <p:spPr>
          <a:xfrm>
            <a:off x="786442" y="1482698"/>
            <a:ext cx="10282671" cy="369332"/>
          </a:xfrm>
          <a:prstGeom prst="rect">
            <a:avLst/>
          </a:prstGeom>
        </p:spPr>
        <p:txBody>
          <a:bodyPr wrap="square">
            <a:spAutoFit/>
          </a:bodyPr>
          <a:lstStyle/>
          <a:p>
            <a:r>
              <a:rPr kumimoji="1" lang="zh-CN" altLang="en-US" dirty="0">
                <a:solidFill>
                  <a:srgbClr val="0887C2"/>
                </a:solidFill>
              </a:rPr>
              <a:t>我的</a:t>
            </a:r>
            <a:r>
              <a:rPr kumimoji="1" lang="zh-CN" altLang="en-US" dirty="0" smtClean="0">
                <a:solidFill>
                  <a:srgbClr val="0887C2"/>
                </a:solidFill>
              </a:rPr>
              <a:t>工作</a:t>
            </a:r>
            <a:r>
              <a:rPr kumimoji="1" lang="en-US" altLang="zh-CN" dirty="0">
                <a:solidFill>
                  <a:srgbClr val="0887C2"/>
                </a:solidFill>
              </a:rPr>
              <a:t>2</a:t>
            </a:r>
            <a:r>
              <a:rPr kumimoji="1" lang="zh-CN" altLang="en-US" dirty="0" smtClean="0">
                <a:solidFill>
                  <a:srgbClr val="0887C2"/>
                </a:solidFill>
              </a:rPr>
              <a:t>：超时异常内层捕获</a:t>
            </a:r>
            <a:r>
              <a:rPr kumimoji="1" lang="en-US" altLang="zh-CN" dirty="0" smtClean="0">
                <a:solidFill>
                  <a:srgbClr val="0887C2"/>
                </a:solidFill>
              </a:rPr>
              <a:t>&amp;</a:t>
            </a:r>
            <a:r>
              <a:rPr kumimoji="1" lang="zh-CN" altLang="en-US" dirty="0" smtClean="0">
                <a:solidFill>
                  <a:srgbClr val="0887C2"/>
                </a:solidFill>
              </a:rPr>
              <a:t>处理</a:t>
            </a:r>
            <a:endParaRPr lang="zh-CN" altLang="en-US" dirty="0"/>
          </a:p>
        </p:txBody>
      </p:sp>
      <p:sp>
        <p:nvSpPr>
          <p:cNvPr id="18" name="矩形 17"/>
          <p:cNvSpPr/>
          <p:nvPr/>
        </p:nvSpPr>
        <p:spPr>
          <a:xfrm>
            <a:off x="1169318" y="2199410"/>
            <a:ext cx="790264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问题难点：</a:t>
            </a:r>
            <a:r>
              <a:rPr kumimoji="1" lang="en-US" altLang="zh-CN" dirty="0" smtClean="0"/>
              <a:t>Future</a:t>
            </a:r>
            <a:r>
              <a:rPr kumimoji="1" lang="zh-CN" altLang="en-US" dirty="0" smtClean="0"/>
              <a:t>异常无法通过</a:t>
            </a:r>
            <a:r>
              <a:rPr kumimoji="1" lang="en-US" altLang="zh-CN" dirty="0" smtClean="0"/>
              <a:t>try-cache</a:t>
            </a:r>
            <a:r>
              <a:rPr kumimoji="1" lang="zh-CN" altLang="en-US" dirty="0" smtClean="0"/>
              <a:t>捕获</a:t>
            </a:r>
            <a:endParaRPr kumimoji="1" lang="en-US" altLang="zh-CN" dirty="0"/>
          </a:p>
        </p:txBody>
      </p:sp>
      <p:sp>
        <p:nvSpPr>
          <p:cNvPr id="19" name="矩形 18"/>
          <p:cNvSpPr/>
          <p:nvPr/>
        </p:nvSpPr>
        <p:spPr>
          <a:xfrm>
            <a:off x="1169318" y="2793102"/>
            <a:ext cx="9426111"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解决方案</a:t>
            </a:r>
            <a:r>
              <a:rPr kumimoji="1" lang="zh-CN" altLang="en-US" dirty="0" smtClean="0">
                <a:solidFill>
                  <a:srgbClr val="0887C2"/>
                </a:solidFill>
              </a:rPr>
              <a:t>：</a:t>
            </a:r>
            <a:r>
              <a:rPr kumimoji="1" lang="en-US" altLang="zh-CN" dirty="0" smtClean="0"/>
              <a:t>recover</a:t>
            </a:r>
            <a:r>
              <a:rPr kumimoji="1" lang="zh-CN" altLang="en-US" dirty="0" smtClean="0"/>
              <a:t>方法实现</a:t>
            </a:r>
            <a:r>
              <a:rPr kumimoji="1" lang="en-US" altLang="zh-CN" dirty="0" smtClean="0"/>
              <a:t>Future</a:t>
            </a:r>
            <a:r>
              <a:rPr kumimoji="1" lang="zh-CN" altLang="en-US" dirty="0"/>
              <a:t>异常进行</a:t>
            </a:r>
            <a:r>
              <a:rPr kumimoji="1" lang="zh-CN" altLang="en-US" dirty="0" smtClean="0"/>
              <a:t>捕获和处理</a:t>
            </a:r>
            <a:endParaRPr kumimoji="1" lang="en-US" altLang="zh-CN" dirty="0"/>
          </a:p>
        </p:txBody>
      </p:sp>
      <p:sp>
        <p:nvSpPr>
          <p:cNvPr id="20" name="矩形 19"/>
          <p:cNvSpPr/>
          <p:nvPr/>
        </p:nvSpPr>
        <p:spPr>
          <a:xfrm>
            <a:off x="1169318" y="3386794"/>
            <a:ext cx="1002715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solidFill>
                  <a:srgbClr val="0887C2"/>
                </a:solidFill>
              </a:rPr>
              <a:t>开发</a:t>
            </a:r>
            <a:r>
              <a:rPr kumimoji="1" lang="zh-CN" altLang="en-US" dirty="0" smtClean="0">
                <a:solidFill>
                  <a:srgbClr val="0887C2"/>
                </a:solidFill>
              </a:rPr>
              <a:t>贡献：</a:t>
            </a:r>
            <a:endParaRPr lang="zh-CN" altLang="en-US" dirty="0"/>
          </a:p>
        </p:txBody>
      </p:sp>
      <p:sp>
        <p:nvSpPr>
          <p:cNvPr id="4" name="矩形 3"/>
          <p:cNvSpPr/>
          <p:nvPr/>
        </p:nvSpPr>
        <p:spPr>
          <a:xfrm>
            <a:off x="1638300" y="3846674"/>
            <a:ext cx="9430813" cy="923330"/>
          </a:xfrm>
          <a:prstGeom prst="rect">
            <a:avLst/>
          </a:prstGeom>
        </p:spPr>
        <p:txBody>
          <a:bodyPr wrap="square">
            <a:spAutoFit/>
          </a:bodyPr>
          <a:lstStyle/>
          <a:p>
            <a:pPr marL="285750" indent="-285750">
              <a:lnSpc>
                <a:spcPct val="150000"/>
              </a:lnSpc>
              <a:buFont typeface="Wingdings" panose="05000000000000000000" pitchFamily="2" charset="2"/>
              <a:buChar char="l"/>
            </a:pPr>
            <a:r>
              <a:rPr kumimoji="1" lang="zh-CN" altLang="en-US" dirty="0" smtClean="0"/>
              <a:t>该部分工作结合</a:t>
            </a:r>
            <a:r>
              <a:rPr kumimoji="1" lang="zh-CN" altLang="en-US" dirty="0"/>
              <a:t>垫底</a:t>
            </a:r>
            <a:r>
              <a:rPr kumimoji="1" lang="zh-CN" altLang="en-US" dirty="0" smtClean="0"/>
              <a:t>策略，使内容通对外服务的异常率由</a:t>
            </a:r>
            <a:r>
              <a:rPr kumimoji="1" lang="en-US" altLang="zh-CN" dirty="0"/>
              <a:t>1</a:t>
            </a:r>
            <a:r>
              <a:rPr kumimoji="1" lang="en-US" altLang="zh-CN" dirty="0" smtClean="0"/>
              <a:t>%</a:t>
            </a:r>
            <a:r>
              <a:rPr kumimoji="1" lang="zh-CN" altLang="en-US" dirty="0" smtClean="0"/>
              <a:t>降到</a:t>
            </a:r>
            <a:r>
              <a:rPr kumimoji="1" lang="en-US" altLang="zh-CN" dirty="0" smtClean="0"/>
              <a:t>0.00001%</a:t>
            </a:r>
            <a:endParaRPr kumimoji="1" lang="en-US" altLang="zh-CN" dirty="0"/>
          </a:p>
          <a:p>
            <a:pPr marL="285750" indent="-285750">
              <a:lnSpc>
                <a:spcPct val="150000"/>
              </a:lnSpc>
              <a:buFont typeface="Wingdings" panose="05000000000000000000" pitchFamily="2" charset="2"/>
              <a:buChar char="l"/>
            </a:pPr>
            <a:r>
              <a:rPr kumimoji="1" lang="zh-CN" altLang="en-US" dirty="0" smtClean="0"/>
              <a:t>相对</a:t>
            </a:r>
            <a:r>
              <a:rPr kumimoji="1" lang="zh-CN" altLang="en-US" dirty="0"/>
              <a:t>于以前在外层的捕获</a:t>
            </a:r>
            <a:r>
              <a:rPr kumimoji="1" lang="zh-CN" altLang="en-US" dirty="0" smtClean="0"/>
              <a:t>，异常的内层捕获更</a:t>
            </a:r>
            <a:r>
              <a:rPr kumimoji="1" lang="zh-CN" altLang="en-US" dirty="0"/>
              <a:t>有利于代码的维护和</a:t>
            </a:r>
            <a:r>
              <a:rPr kumimoji="1" lang="en-US" altLang="zh-CN" dirty="0"/>
              <a:t>bug</a:t>
            </a:r>
            <a:r>
              <a:rPr kumimoji="1" lang="zh-CN" altLang="en-US" dirty="0"/>
              <a:t>的定位</a:t>
            </a:r>
            <a:endParaRPr lang="zh-CN" altLang="en-US" dirty="0"/>
          </a:p>
        </p:txBody>
      </p:sp>
      <p:cxnSp>
        <p:nvCxnSpPr>
          <p:cNvPr id="9" name="直接连接符 8"/>
          <p:cNvCxnSpPr/>
          <p:nvPr/>
        </p:nvCxnSpPr>
        <p:spPr>
          <a:xfrm flipV="1">
            <a:off x="867529" y="1852030"/>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0797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4243" y="425349"/>
            <a:ext cx="2736645" cy="570962"/>
          </a:xfrm>
        </p:spPr>
        <p:txBody>
          <a:bodyPr>
            <a:normAutofit/>
          </a:bodyPr>
          <a:lstStyle/>
          <a:p>
            <a:r>
              <a:rPr lang="zh-CN" altLang="x-none" sz="2400" dirty="0" smtClean="0">
                <a:solidFill>
                  <a:srgbClr val="00C898"/>
                </a:solidFill>
              </a:rPr>
              <a:t>团队</a:t>
            </a:r>
            <a:r>
              <a:rPr lang="zh-CN" altLang="en-US" sz="2400" dirty="0" smtClean="0">
                <a:solidFill>
                  <a:srgbClr val="00C898"/>
                </a:solidFill>
              </a:rPr>
              <a:t>支持</a:t>
            </a:r>
            <a:endParaRPr lang="zh-CN" altLang="en-US" sz="2400" dirty="0">
              <a:solidFill>
                <a:srgbClr val="00C898"/>
              </a:solidFill>
            </a:endParaRPr>
          </a:p>
        </p:txBody>
      </p:sp>
      <p:sp>
        <p:nvSpPr>
          <p:cNvPr id="7" name="副标题 6"/>
          <p:cNvSpPr>
            <a:spLocks noGrp="1"/>
          </p:cNvSpPr>
          <p:nvPr>
            <p:ph type="subTitle" idx="1"/>
          </p:nvPr>
        </p:nvSpPr>
        <p:spPr/>
        <p:txBody>
          <a:bodyPr>
            <a:normAutofit/>
          </a:bodyPr>
          <a:lstStyle/>
          <a:p>
            <a:r>
              <a:rPr lang="zh-CN" altLang="en-US" dirty="0" smtClean="0"/>
              <a:t>工作介绍篇</a:t>
            </a:r>
            <a:endParaRPr lang="zh-CN" altLang="en-US" dirty="0"/>
          </a:p>
        </p:txBody>
      </p:sp>
      <p:grpSp>
        <p:nvGrpSpPr>
          <p:cNvPr id="94" name="组合 93"/>
          <p:cNvGrpSpPr/>
          <p:nvPr/>
        </p:nvGrpSpPr>
        <p:grpSpPr>
          <a:xfrm>
            <a:off x="6032091" y="2851930"/>
            <a:ext cx="5840361" cy="788977"/>
            <a:chOff x="6025071" y="2792938"/>
            <a:chExt cx="5080464" cy="788977"/>
          </a:xfrm>
        </p:grpSpPr>
        <p:sp>
          <p:nvSpPr>
            <p:cNvPr id="41" name="圆角矩形 40"/>
            <p:cNvSpPr/>
            <p:nvPr/>
          </p:nvSpPr>
          <p:spPr>
            <a:xfrm>
              <a:off x="6025071" y="2811714"/>
              <a:ext cx="756788" cy="770201"/>
            </a:xfrm>
            <a:prstGeom prst="roundRect">
              <a:avLst/>
            </a:prstGeom>
            <a:solidFill>
              <a:srgbClr val="F67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42" name="组合 41"/>
            <p:cNvGrpSpPr/>
            <p:nvPr/>
          </p:nvGrpSpPr>
          <p:grpSpPr>
            <a:xfrm>
              <a:off x="6930230" y="2792938"/>
              <a:ext cx="4175305" cy="738864"/>
              <a:chOff x="1548087" y="4920237"/>
              <a:chExt cx="3840645" cy="738864"/>
            </a:xfrm>
          </p:grpSpPr>
          <p:sp>
            <p:nvSpPr>
              <p:cNvPr id="54" name="文本框 62"/>
              <p:cNvSpPr txBox="1"/>
              <p:nvPr/>
            </p:nvSpPr>
            <p:spPr>
              <a:xfrm>
                <a:off x="1548087" y="4920237"/>
                <a:ext cx="178957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cs typeface="+mn-ea"/>
                  </a:rPr>
                  <a:t>超时异常日志统计</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5" name="文本框 63"/>
              <p:cNvSpPr txBox="1"/>
              <p:nvPr/>
            </p:nvSpPr>
            <p:spPr>
              <a:xfrm>
                <a:off x="1548087" y="5241743"/>
                <a:ext cx="3840645"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accent2">
                        <a:lumMod val="75000"/>
                      </a:schemeClr>
                    </a:solidFill>
                    <a:latin typeface="微软雅黑" panose="020B0503020204020204" pitchFamily="34" charset="-122"/>
                    <a:ea typeface="微软雅黑" panose="020B0503020204020204" pitchFamily="34" charset="-122"/>
                    <a:cs typeface="+mn-ea"/>
                  </a:rPr>
                  <a:t>每天定期汇总超时异常日志，定期发送</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cs typeface="+mn-ea"/>
                  </a:rPr>
                  <a:t>邮件</a:t>
                </a:r>
                <a:endParaRPr lang="zh-CN" altLang="en-US"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grpSp>
        <p:sp>
          <p:nvSpPr>
            <p:cNvPr id="46" name="KSO_Shape"/>
            <p:cNvSpPr>
              <a:spLocks/>
            </p:cNvSpPr>
            <p:nvPr/>
          </p:nvSpPr>
          <p:spPr bwMode="auto">
            <a:xfrm>
              <a:off x="6229923" y="3031735"/>
              <a:ext cx="382632"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grpSp>
        <p:nvGrpSpPr>
          <p:cNvPr id="5" name="组合 4"/>
          <p:cNvGrpSpPr/>
          <p:nvPr/>
        </p:nvGrpSpPr>
        <p:grpSpPr>
          <a:xfrm>
            <a:off x="1834080" y="989220"/>
            <a:ext cx="2802467" cy="4864813"/>
            <a:chOff x="1834080" y="989220"/>
            <a:chExt cx="2802467" cy="4864813"/>
          </a:xfrm>
        </p:grpSpPr>
        <p:sp>
          <p:nvSpPr>
            <p:cNvPr id="81" name="Freeform 7"/>
            <p:cNvSpPr>
              <a:spLocks/>
            </p:cNvSpPr>
            <p:nvPr/>
          </p:nvSpPr>
          <p:spPr bwMode="auto">
            <a:xfrm>
              <a:off x="3669337" y="2835107"/>
              <a:ext cx="904986" cy="997097"/>
            </a:xfrm>
            <a:custGeom>
              <a:avLst/>
              <a:gdLst>
                <a:gd name="T0" fmla="*/ 0 w 271"/>
                <a:gd name="T1" fmla="*/ 0 h 298"/>
                <a:gd name="T2" fmla="*/ 623888 w 271"/>
                <a:gd name="T3" fmla="*/ 0 h 298"/>
                <a:gd name="T4" fmla="*/ 322304 w 271"/>
                <a:gd name="T5" fmla="*/ 687387 h 298"/>
                <a:gd name="T6" fmla="*/ 0 w 271"/>
                <a:gd name="T7" fmla="*/ 687387 h 298"/>
                <a:gd name="T8" fmla="*/ 0 w 271"/>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0" y="0"/>
                  </a:moveTo>
                  <a:cubicBezTo>
                    <a:pt x="271" y="0"/>
                    <a:pt x="271" y="0"/>
                    <a:pt x="271" y="0"/>
                  </a:cubicBezTo>
                  <a:cubicBezTo>
                    <a:pt x="239" y="131"/>
                    <a:pt x="176" y="212"/>
                    <a:pt x="140" y="298"/>
                  </a:cubicBezTo>
                  <a:cubicBezTo>
                    <a:pt x="0" y="298"/>
                    <a:pt x="0" y="298"/>
                    <a:pt x="0" y="298"/>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Freeform 8"/>
            <p:cNvSpPr>
              <a:spLocks/>
            </p:cNvSpPr>
            <p:nvPr/>
          </p:nvSpPr>
          <p:spPr bwMode="auto">
            <a:xfrm>
              <a:off x="1905418" y="2835107"/>
              <a:ext cx="907290" cy="997097"/>
            </a:xfrm>
            <a:custGeom>
              <a:avLst/>
              <a:gdLst>
                <a:gd name="T0" fmla="*/ 302351 w 271"/>
                <a:gd name="T1" fmla="*/ 687387 h 298"/>
                <a:gd name="T2" fmla="*/ 0 w 271"/>
                <a:gd name="T3" fmla="*/ 0 h 298"/>
                <a:gd name="T4" fmla="*/ 625475 w 271"/>
                <a:gd name="T5" fmla="*/ 0 h 298"/>
                <a:gd name="T6" fmla="*/ 625475 w 271"/>
                <a:gd name="T7" fmla="*/ 687387 h 298"/>
                <a:gd name="T8" fmla="*/ 302351 w 271"/>
                <a:gd name="T9" fmla="*/ 687387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131" y="298"/>
                  </a:moveTo>
                  <a:cubicBezTo>
                    <a:pt x="95" y="212"/>
                    <a:pt x="32" y="131"/>
                    <a:pt x="0" y="0"/>
                  </a:cubicBezTo>
                  <a:cubicBezTo>
                    <a:pt x="271" y="0"/>
                    <a:pt x="271" y="0"/>
                    <a:pt x="271" y="0"/>
                  </a:cubicBezTo>
                  <a:cubicBezTo>
                    <a:pt x="271" y="298"/>
                    <a:pt x="271" y="298"/>
                    <a:pt x="271" y="298"/>
                  </a:cubicBezTo>
                  <a:lnTo>
                    <a:pt x="131" y="298"/>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Rectangle 14"/>
            <p:cNvSpPr>
              <a:spLocks noChangeArrowheads="1"/>
            </p:cNvSpPr>
            <p:nvPr/>
          </p:nvSpPr>
          <p:spPr bwMode="auto">
            <a:xfrm>
              <a:off x="2808102" y="2835107"/>
              <a:ext cx="863537" cy="997097"/>
            </a:xfrm>
            <a:prstGeom prst="rect">
              <a:avLst/>
            </a:pr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grpSp>
          <p:nvGrpSpPr>
            <p:cNvPr id="2" name="组合 1"/>
            <p:cNvGrpSpPr/>
            <p:nvPr/>
          </p:nvGrpSpPr>
          <p:grpSpPr>
            <a:xfrm>
              <a:off x="2347549" y="3833421"/>
              <a:ext cx="1793855" cy="916501"/>
              <a:chOff x="6724485" y="5492340"/>
              <a:chExt cx="1793855" cy="916501"/>
            </a:xfrm>
            <a:solidFill>
              <a:schemeClr val="bg1">
                <a:lumMod val="75000"/>
              </a:schemeClr>
            </a:solidFill>
          </p:grpSpPr>
          <p:sp>
            <p:nvSpPr>
              <p:cNvPr id="78" name="Freeform 9"/>
              <p:cNvSpPr>
                <a:spLocks/>
              </p:cNvSpPr>
              <p:nvPr/>
            </p:nvSpPr>
            <p:spPr bwMode="auto">
              <a:xfrm>
                <a:off x="8050879" y="5492340"/>
                <a:ext cx="467461" cy="842812"/>
              </a:xfrm>
              <a:custGeom>
                <a:avLst/>
                <a:gdLst>
                  <a:gd name="T0" fmla="*/ 0 w 140"/>
                  <a:gd name="T1" fmla="*/ 0 h 252"/>
                  <a:gd name="T2" fmla="*/ 322263 w 140"/>
                  <a:gd name="T3" fmla="*/ 0 h 252"/>
                  <a:gd name="T4" fmla="*/ 269320 w 140"/>
                  <a:gd name="T5" fmla="*/ 159090 h 252"/>
                  <a:gd name="T6" fmla="*/ 239395 w 140"/>
                  <a:gd name="T7" fmla="*/ 405795 h 252"/>
                  <a:gd name="T8" fmla="*/ 0 w 140"/>
                  <a:gd name="T9" fmla="*/ 581025 h 252"/>
                  <a:gd name="T10" fmla="*/ 0 w 140"/>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0" y="0"/>
                    </a:moveTo>
                    <a:cubicBezTo>
                      <a:pt x="140" y="0"/>
                      <a:pt x="140" y="0"/>
                      <a:pt x="140" y="0"/>
                    </a:cubicBezTo>
                    <a:cubicBezTo>
                      <a:pt x="130" y="23"/>
                      <a:pt x="122" y="45"/>
                      <a:pt x="117" y="69"/>
                    </a:cubicBezTo>
                    <a:cubicBezTo>
                      <a:pt x="101" y="100"/>
                      <a:pt x="112" y="141"/>
                      <a:pt x="104" y="176"/>
                    </a:cubicBezTo>
                    <a:cubicBezTo>
                      <a:pt x="96" y="212"/>
                      <a:pt x="55" y="237"/>
                      <a:pt x="0" y="252"/>
                    </a:cubicBez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Freeform 10"/>
              <p:cNvSpPr>
                <a:spLocks/>
              </p:cNvSpPr>
              <p:nvPr/>
            </p:nvSpPr>
            <p:spPr bwMode="auto">
              <a:xfrm>
                <a:off x="6724485" y="5492340"/>
                <a:ext cx="469764" cy="842812"/>
              </a:xfrm>
              <a:custGeom>
                <a:avLst/>
                <a:gdLst>
                  <a:gd name="T0" fmla="*/ 83276 w 140"/>
                  <a:gd name="T1" fmla="*/ 405795 h 252"/>
                  <a:gd name="T2" fmla="*/ 53204 w 140"/>
                  <a:gd name="T3" fmla="*/ 159090 h 252"/>
                  <a:gd name="T4" fmla="*/ 0 w 140"/>
                  <a:gd name="T5" fmla="*/ 0 h 252"/>
                  <a:gd name="T6" fmla="*/ 323850 w 140"/>
                  <a:gd name="T7" fmla="*/ 0 h 252"/>
                  <a:gd name="T8" fmla="*/ 323850 w 140"/>
                  <a:gd name="T9" fmla="*/ 581025 h 252"/>
                  <a:gd name="T10" fmla="*/ 83276 w 140"/>
                  <a:gd name="T11" fmla="*/ 405795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36" y="176"/>
                    </a:moveTo>
                    <a:cubicBezTo>
                      <a:pt x="28" y="141"/>
                      <a:pt x="39" y="100"/>
                      <a:pt x="23" y="69"/>
                    </a:cubicBezTo>
                    <a:cubicBezTo>
                      <a:pt x="18" y="45"/>
                      <a:pt x="10" y="23"/>
                      <a:pt x="0" y="0"/>
                    </a:cubicBezTo>
                    <a:cubicBezTo>
                      <a:pt x="140" y="0"/>
                      <a:pt x="140" y="0"/>
                      <a:pt x="140" y="0"/>
                    </a:cubicBezTo>
                    <a:cubicBezTo>
                      <a:pt x="140" y="252"/>
                      <a:pt x="140" y="252"/>
                      <a:pt x="140" y="252"/>
                    </a:cubicBezTo>
                    <a:cubicBezTo>
                      <a:pt x="85" y="238"/>
                      <a:pt x="44" y="212"/>
                      <a:pt x="36" y="176"/>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Freeform 15"/>
              <p:cNvSpPr>
                <a:spLocks/>
              </p:cNvSpPr>
              <p:nvPr/>
            </p:nvSpPr>
            <p:spPr bwMode="auto">
              <a:xfrm>
                <a:off x="7189644" y="5492340"/>
                <a:ext cx="863537" cy="916501"/>
              </a:xfrm>
              <a:custGeom>
                <a:avLst/>
                <a:gdLst>
                  <a:gd name="T0" fmla="*/ 0 w 258"/>
                  <a:gd name="T1" fmla="*/ 0 h 274"/>
                  <a:gd name="T2" fmla="*/ 595313 w 258"/>
                  <a:gd name="T3" fmla="*/ 0 h 274"/>
                  <a:gd name="T4" fmla="*/ 595313 w 258"/>
                  <a:gd name="T5" fmla="*/ 581095 h 274"/>
                  <a:gd name="T6" fmla="*/ 0 w 258"/>
                  <a:gd name="T7" fmla="*/ 581095 h 274"/>
                  <a:gd name="T8" fmla="*/ 0 w 258"/>
                  <a:gd name="T9" fmla="*/ 0 h 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274">
                    <a:moveTo>
                      <a:pt x="0" y="0"/>
                    </a:moveTo>
                    <a:cubicBezTo>
                      <a:pt x="258" y="0"/>
                      <a:pt x="258" y="0"/>
                      <a:pt x="258" y="0"/>
                    </a:cubicBezTo>
                    <a:cubicBezTo>
                      <a:pt x="258" y="252"/>
                      <a:pt x="258" y="252"/>
                      <a:pt x="258" y="252"/>
                    </a:cubicBezTo>
                    <a:cubicBezTo>
                      <a:pt x="181" y="274"/>
                      <a:pt x="77" y="274"/>
                      <a:pt x="0" y="252"/>
                    </a:cubicBez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7" name="组合 36"/>
            <p:cNvGrpSpPr/>
            <p:nvPr/>
          </p:nvGrpSpPr>
          <p:grpSpPr>
            <a:xfrm>
              <a:off x="1834080" y="989220"/>
              <a:ext cx="2802467" cy="4864813"/>
              <a:chOff x="2226732" y="1629305"/>
              <a:chExt cx="2802467" cy="4864813"/>
            </a:xfrm>
          </p:grpSpPr>
          <p:sp>
            <p:nvSpPr>
              <p:cNvPr id="58" name="Freeform 5"/>
              <p:cNvSpPr>
                <a:spLocks/>
              </p:cNvSpPr>
              <p:nvPr/>
            </p:nvSpPr>
            <p:spPr bwMode="auto">
              <a:xfrm>
                <a:off x="2859993" y="5259835"/>
                <a:ext cx="1533642" cy="1234283"/>
              </a:xfrm>
              <a:custGeom>
                <a:avLst/>
                <a:gdLst>
                  <a:gd name="T0" fmla="*/ 430 w 430"/>
                  <a:gd name="T1" fmla="*/ 50 h 406"/>
                  <a:gd name="T2" fmla="*/ 430 w 430"/>
                  <a:gd name="T3" fmla="*/ 34 h 406"/>
                  <a:gd name="T4" fmla="*/ 419 w 430"/>
                  <a:gd name="T5" fmla="*/ 31 h 406"/>
                  <a:gd name="T6" fmla="*/ 415 w 430"/>
                  <a:gd name="T7" fmla="*/ 5 h 406"/>
                  <a:gd name="T8" fmla="*/ 55 w 430"/>
                  <a:gd name="T9" fmla="*/ 26 h 406"/>
                  <a:gd name="T10" fmla="*/ 17 w 430"/>
                  <a:gd name="T11" fmla="*/ 0 h 406"/>
                  <a:gd name="T12" fmla="*/ 9 w 430"/>
                  <a:gd name="T13" fmla="*/ 1 h 406"/>
                  <a:gd name="T14" fmla="*/ 8 w 430"/>
                  <a:gd name="T15" fmla="*/ 10 h 406"/>
                  <a:gd name="T16" fmla="*/ 12 w 430"/>
                  <a:gd name="T17" fmla="*/ 17 h 406"/>
                  <a:gd name="T18" fmla="*/ 13 w 430"/>
                  <a:gd name="T19" fmla="*/ 33 h 406"/>
                  <a:gd name="T20" fmla="*/ 0 w 430"/>
                  <a:gd name="T21" fmla="*/ 50 h 406"/>
                  <a:gd name="T22" fmla="*/ 3 w 430"/>
                  <a:gd name="T23" fmla="*/ 61 h 406"/>
                  <a:gd name="T24" fmla="*/ 13 w 430"/>
                  <a:gd name="T25" fmla="*/ 74 h 406"/>
                  <a:gd name="T26" fmla="*/ 18 w 430"/>
                  <a:gd name="T27" fmla="*/ 88 h 406"/>
                  <a:gd name="T28" fmla="*/ 2 w 430"/>
                  <a:gd name="T29" fmla="*/ 109 h 406"/>
                  <a:gd name="T30" fmla="*/ 3 w 430"/>
                  <a:gd name="T31" fmla="*/ 113 h 406"/>
                  <a:gd name="T32" fmla="*/ 19 w 430"/>
                  <a:gd name="T33" fmla="*/ 140 h 406"/>
                  <a:gd name="T34" fmla="*/ 1 w 430"/>
                  <a:gd name="T35" fmla="*/ 155 h 406"/>
                  <a:gd name="T36" fmla="*/ 1 w 430"/>
                  <a:gd name="T37" fmla="*/ 164 h 406"/>
                  <a:gd name="T38" fmla="*/ 14 w 430"/>
                  <a:gd name="T39" fmla="*/ 191 h 406"/>
                  <a:gd name="T40" fmla="*/ 20 w 430"/>
                  <a:gd name="T41" fmla="*/ 205 h 406"/>
                  <a:gd name="T42" fmla="*/ 10 w 430"/>
                  <a:gd name="T43" fmla="*/ 205 h 406"/>
                  <a:gd name="T44" fmla="*/ 10 w 430"/>
                  <a:gd name="T45" fmla="*/ 221 h 406"/>
                  <a:gd name="T46" fmla="*/ 68 w 430"/>
                  <a:gd name="T47" fmla="*/ 284 h 406"/>
                  <a:gd name="T48" fmla="*/ 104 w 430"/>
                  <a:gd name="T49" fmla="*/ 309 h 406"/>
                  <a:gd name="T50" fmla="*/ 140 w 430"/>
                  <a:gd name="T51" fmla="*/ 372 h 406"/>
                  <a:gd name="T52" fmla="*/ 281 w 430"/>
                  <a:gd name="T53" fmla="*/ 380 h 406"/>
                  <a:gd name="T54" fmla="*/ 320 w 430"/>
                  <a:gd name="T55" fmla="*/ 322 h 406"/>
                  <a:gd name="T56" fmla="*/ 339 w 430"/>
                  <a:gd name="T57" fmla="*/ 316 h 406"/>
                  <a:gd name="T58" fmla="*/ 354 w 430"/>
                  <a:gd name="T59" fmla="*/ 309 h 406"/>
                  <a:gd name="T60" fmla="*/ 418 w 430"/>
                  <a:gd name="T61" fmla="*/ 222 h 406"/>
                  <a:gd name="T62" fmla="*/ 420 w 430"/>
                  <a:gd name="T63" fmla="*/ 202 h 406"/>
                  <a:gd name="T64" fmla="*/ 414 w 430"/>
                  <a:gd name="T65" fmla="*/ 193 h 406"/>
                  <a:gd name="T66" fmla="*/ 412 w 430"/>
                  <a:gd name="T67" fmla="*/ 182 h 406"/>
                  <a:gd name="T68" fmla="*/ 416 w 430"/>
                  <a:gd name="T69" fmla="*/ 173 h 406"/>
                  <a:gd name="T70" fmla="*/ 419 w 430"/>
                  <a:gd name="T71" fmla="*/ 167 h 406"/>
                  <a:gd name="T72" fmla="*/ 428 w 430"/>
                  <a:gd name="T73" fmla="*/ 158 h 406"/>
                  <a:gd name="T74" fmla="*/ 429 w 430"/>
                  <a:gd name="T75" fmla="*/ 146 h 406"/>
                  <a:gd name="T76" fmla="*/ 416 w 430"/>
                  <a:gd name="T77" fmla="*/ 133 h 406"/>
                  <a:gd name="T78" fmla="*/ 414 w 430"/>
                  <a:gd name="T79" fmla="*/ 121 h 406"/>
                  <a:gd name="T80" fmla="*/ 423 w 430"/>
                  <a:gd name="T81" fmla="*/ 111 h 406"/>
                  <a:gd name="T82" fmla="*/ 424 w 430"/>
                  <a:gd name="T83" fmla="*/ 87 h 406"/>
                  <a:gd name="T84" fmla="*/ 416 w 430"/>
                  <a:gd name="T85" fmla="*/ 85 h 406"/>
                  <a:gd name="T86" fmla="*/ 419 w 430"/>
                  <a:gd name="T87" fmla="*/ 55 h 406"/>
                  <a:gd name="T88" fmla="*/ 430 w 430"/>
                  <a:gd name="T89" fmla="*/ 5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0" h="406">
                    <a:moveTo>
                      <a:pt x="430" y="50"/>
                    </a:moveTo>
                    <a:cubicBezTo>
                      <a:pt x="430" y="45"/>
                      <a:pt x="430" y="40"/>
                      <a:pt x="430" y="34"/>
                    </a:cubicBezTo>
                    <a:cubicBezTo>
                      <a:pt x="426" y="33"/>
                      <a:pt x="423" y="32"/>
                      <a:pt x="419" y="31"/>
                    </a:cubicBezTo>
                    <a:cubicBezTo>
                      <a:pt x="418" y="22"/>
                      <a:pt x="417" y="13"/>
                      <a:pt x="415" y="5"/>
                    </a:cubicBezTo>
                    <a:cubicBezTo>
                      <a:pt x="303" y="73"/>
                      <a:pt x="127" y="56"/>
                      <a:pt x="55" y="26"/>
                    </a:cubicBezTo>
                    <a:cubicBezTo>
                      <a:pt x="42" y="17"/>
                      <a:pt x="30" y="9"/>
                      <a:pt x="17" y="0"/>
                    </a:cubicBezTo>
                    <a:cubicBezTo>
                      <a:pt x="14" y="0"/>
                      <a:pt x="11" y="1"/>
                      <a:pt x="9" y="1"/>
                    </a:cubicBezTo>
                    <a:cubicBezTo>
                      <a:pt x="8" y="4"/>
                      <a:pt x="8" y="7"/>
                      <a:pt x="8" y="10"/>
                    </a:cubicBezTo>
                    <a:cubicBezTo>
                      <a:pt x="9" y="12"/>
                      <a:pt x="11" y="15"/>
                      <a:pt x="12" y="17"/>
                    </a:cubicBezTo>
                    <a:cubicBezTo>
                      <a:pt x="13" y="23"/>
                      <a:pt x="13" y="28"/>
                      <a:pt x="13" y="33"/>
                    </a:cubicBezTo>
                    <a:cubicBezTo>
                      <a:pt x="9" y="39"/>
                      <a:pt x="4" y="45"/>
                      <a:pt x="0" y="50"/>
                    </a:cubicBezTo>
                    <a:cubicBezTo>
                      <a:pt x="1" y="54"/>
                      <a:pt x="2" y="57"/>
                      <a:pt x="3" y="61"/>
                    </a:cubicBezTo>
                    <a:cubicBezTo>
                      <a:pt x="6" y="65"/>
                      <a:pt x="10" y="70"/>
                      <a:pt x="13" y="74"/>
                    </a:cubicBezTo>
                    <a:cubicBezTo>
                      <a:pt x="15" y="79"/>
                      <a:pt x="17" y="83"/>
                      <a:pt x="18" y="88"/>
                    </a:cubicBezTo>
                    <a:cubicBezTo>
                      <a:pt x="13" y="95"/>
                      <a:pt x="7" y="102"/>
                      <a:pt x="2" y="109"/>
                    </a:cubicBezTo>
                    <a:cubicBezTo>
                      <a:pt x="2" y="111"/>
                      <a:pt x="3" y="112"/>
                      <a:pt x="3" y="113"/>
                    </a:cubicBezTo>
                    <a:cubicBezTo>
                      <a:pt x="8" y="122"/>
                      <a:pt x="14" y="131"/>
                      <a:pt x="19" y="140"/>
                    </a:cubicBezTo>
                    <a:cubicBezTo>
                      <a:pt x="13" y="145"/>
                      <a:pt x="7" y="150"/>
                      <a:pt x="1" y="155"/>
                    </a:cubicBezTo>
                    <a:cubicBezTo>
                      <a:pt x="1" y="158"/>
                      <a:pt x="1" y="161"/>
                      <a:pt x="1" y="164"/>
                    </a:cubicBezTo>
                    <a:cubicBezTo>
                      <a:pt x="5" y="173"/>
                      <a:pt x="10" y="182"/>
                      <a:pt x="14" y="191"/>
                    </a:cubicBezTo>
                    <a:cubicBezTo>
                      <a:pt x="16" y="196"/>
                      <a:pt x="18" y="201"/>
                      <a:pt x="20" y="205"/>
                    </a:cubicBezTo>
                    <a:cubicBezTo>
                      <a:pt x="17" y="205"/>
                      <a:pt x="13" y="205"/>
                      <a:pt x="10" y="205"/>
                    </a:cubicBezTo>
                    <a:cubicBezTo>
                      <a:pt x="10" y="210"/>
                      <a:pt x="10" y="215"/>
                      <a:pt x="10" y="221"/>
                    </a:cubicBezTo>
                    <a:cubicBezTo>
                      <a:pt x="29" y="242"/>
                      <a:pt x="49" y="263"/>
                      <a:pt x="68" y="284"/>
                    </a:cubicBezTo>
                    <a:cubicBezTo>
                      <a:pt x="80" y="292"/>
                      <a:pt x="92" y="301"/>
                      <a:pt x="104" y="309"/>
                    </a:cubicBezTo>
                    <a:cubicBezTo>
                      <a:pt x="116" y="330"/>
                      <a:pt x="128" y="351"/>
                      <a:pt x="140" y="372"/>
                    </a:cubicBezTo>
                    <a:cubicBezTo>
                      <a:pt x="194" y="406"/>
                      <a:pt x="262" y="386"/>
                      <a:pt x="281" y="380"/>
                    </a:cubicBezTo>
                    <a:cubicBezTo>
                      <a:pt x="294" y="361"/>
                      <a:pt x="307" y="341"/>
                      <a:pt x="320" y="322"/>
                    </a:cubicBezTo>
                    <a:cubicBezTo>
                      <a:pt x="326" y="320"/>
                      <a:pt x="333" y="318"/>
                      <a:pt x="339" y="316"/>
                    </a:cubicBezTo>
                    <a:cubicBezTo>
                      <a:pt x="344" y="313"/>
                      <a:pt x="349" y="311"/>
                      <a:pt x="354" y="309"/>
                    </a:cubicBezTo>
                    <a:cubicBezTo>
                      <a:pt x="375" y="280"/>
                      <a:pt x="397" y="251"/>
                      <a:pt x="418" y="222"/>
                    </a:cubicBezTo>
                    <a:cubicBezTo>
                      <a:pt x="419" y="215"/>
                      <a:pt x="419" y="208"/>
                      <a:pt x="420" y="202"/>
                    </a:cubicBezTo>
                    <a:cubicBezTo>
                      <a:pt x="418" y="199"/>
                      <a:pt x="416" y="196"/>
                      <a:pt x="414" y="193"/>
                    </a:cubicBezTo>
                    <a:cubicBezTo>
                      <a:pt x="414" y="189"/>
                      <a:pt x="413" y="185"/>
                      <a:pt x="412" y="182"/>
                    </a:cubicBezTo>
                    <a:cubicBezTo>
                      <a:pt x="414" y="179"/>
                      <a:pt x="415" y="176"/>
                      <a:pt x="416" y="173"/>
                    </a:cubicBezTo>
                    <a:cubicBezTo>
                      <a:pt x="417" y="171"/>
                      <a:pt x="418" y="169"/>
                      <a:pt x="419" y="167"/>
                    </a:cubicBezTo>
                    <a:cubicBezTo>
                      <a:pt x="422" y="164"/>
                      <a:pt x="425" y="161"/>
                      <a:pt x="428" y="158"/>
                    </a:cubicBezTo>
                    <a:cubicBezTo>
                      <a:pt x="428" y="154"/>
                      <a:pt x="428" y="150"/>
                      <a:pt x="429" y="146"/>
                    </a:cubicBezTo>
                    <a:cubicBezTo>
                      <a:pt x="425" y="141"/>
                      <a:pt x="420" y="137"/>
                      <a:pt x="416" y="133"/>
                    </a:cubicBezTo>
                    <a:cubicBezTo>
                      <a:pt x="416" y="129"/>
                      <a:pt x="415" y="125"/>
                      <a:pt x="414" y="121"/>
                    </a:cubicBezTo>
                    <a:cubicBezTo>
                      <a:pt x="417" y="118"/>
                      <a:pt x="420" y="114"/>
                      <a:pt x="423" y="111"/>
                    </a:cubicBezTo>
                    <a:cubicBezTo>
                      <a:pt x="423" y="103"/>
                      <a:pt x="424" y="95"/>
                      <a:pt x="424" y="87"/>
                    </a:cubicBezTo>
                    <a:cubicBezTo>
                      <a:pt x="421" y="86"/>
                      <a:pt x="419" y="85"/>
                      <a:pt x="416" y="85"/>
                    </a:cubicBezTo>
                    <a:cubicBezTo>
                      <a:pt x="417" y="75"/>
                      <a:pt x="418" y="65"/>
                      <a:pt x="419" y="55"/>
                    </a:cubicBezTo>
                    <a:cubicBezTo>
                      <a:pt x="423" y="54"/>
                      <a:pt x="426" y="52"/>
                      <a:pt x="430" y="50"/>
                    </a:cubicBezTo>
                    <a:close/>
                  </a:path>
                </a:pathLst>
              </a:custGeom>
              <a:solidFill>
                <a:schemeClr val="tx2">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latin typeface="+mn-lt"/>
                  <a:cs typeface="+mn-cs"/>
                </a:endParaRPr>
              </a:p>
            </p:txBody>
          </p:sp>
          <p:sp>
            <p:nvSpPr>
              <p:cNvPr id="59" name="Freeform 5"/>
              <p:cNvSpPr>
                <a:spLocks/>
              </p:cNvSpPr>
              <p:nvPr/>
            </p:nvSpPr>
            <p:spPr bwMode="auto">
              <a:xfrm>
                <a:off x="4057432" y="2474419"/>
                <a:ext cx="971767" cy="997099"/>
              </a:xfrm>
              <a:custGeom>
                <a:avLst/>
                <a:gdLst>
                  <a:gd name="T0" fmla="*/ 0 w 291"/>
                  <a:gd name="T1" fmla="*/ 0 h 298"/>
                  <a:gd name="T2" fmla="*/ 596256 w 291"/>
                  <a:gd name="T3" fmla="*/ 0 h 298"/>
                  <a:gd name="T4" fmla="*/ 669925 w 291"/>
                  <a:gd name="T5" fmla="*/ 279107 h 298"/>
                  <a:gd name="T6" fmla="*/ 623882 w 291"/>
                  <a:gd name="T7" fmla="*/ 687387 h 298"/>
                  <a:gd name="T8" fmla="*/ 0 w 291"/>
                  <a:gd name="T9" fmla="*/ 687387 h 298"/>
                  <a:gd name="T10" fmla="*/ 0 w 291"/>
                  <a:gd name="T11" fmla="*/ 0 h 2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98">
                    <a:moveTo>
                      <a:pt x="0" y="0"/>
                    </a:moveTo>
                    <a:cubicBezTo>
                      <a:pt x="259" y="0"/>
                      <a:pt x="259" y="0"/>
                      <a:pt x="259" y="0"/>
                    </a:cubicBezTo>
                    <a:cubicBezTo>
                      <a:pt x="275" y="37"/>
                      <a:pt x="285" y="77"/>
                      <a:pt x="291" y="121"/>
                    </a:cubicBezTo>
                    <a:cubicBezTo>
                      <a:pt x="291" y="190"/>
                      <a:pt x="284" y="247"/>
                      <a:pt x="271" y="298"/>
                    </a:cubicBezTo>
                    <a:cubicBezTo>
                      <a:pt x="0" y="298"/>
                      <a:pt x="0" y="298"/>
                      <a:pt x="0" y="298"/>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6"/>
              <p:cNvSpPr>
                <a:spLocks/>
              </p:cNvSpPr>
              <p:nvPr/>
            </p:nvSpPr>
            <p:spPr bwMode="auto">
              <a:xfrm>
                <a:off x="2226732" y="2474419"/>
                <a:ext cx="974071" cy="997099"/>
              </a:xfrm>
              <a:custGeom>
                <a:avLst/>
                <a:gdLst>
                  <a:gd name="T0" fmla="*/ 46152 w 291"/>
                  <a:gd name="T1" fmla="*/ 687387 h 298"/>
                  <a:gd name="T2" fmla="*/ 0 w 291"/>
                  <a:gd name="T3" fmla="*/ 279107 h 298"/>
                  <a:gd name="T4" fmla="*/ 73843 w 291"/>
                  <a:gd name="T5" fmla="*/ 0 h 298"/>
                  <a:gd name="T6" fmla="*/ 671513 w 291"/>
                  <a:gd name="T7" fmla="*/ 0 h 298"/>
                  <a:gd name="T8" fmla="*/ 671513 w 291"/>
                  <a:gd name="T9" fmla="*/ 687387 h 298"/>
                  <a:gd name="T10" fmla="*/ 46152 w 291"/>
                  <a:gd name="T11" fmla="*/ 687387 h 2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98">
                    <a:moveTo>
                      <a:pt x="20" y="298"/>
                    </a:moveTo>
                    <a:cubicBezTo>
                      <a:pt x="7" y="247"/>
                      <a:pt x="0" y="190"/>
                      <a:pt x="0" y="121"/>
                    </a:cubicBezTo>
                    <a:cubicBezTo>
                      <a:pt x="6" y="77"/>
                      <a:pt x="16" y="37"/>
                      <a:pt x="32" y="0"/>
                    </a:cubicBezTo>
                    <a:cubicBezTo>
                      <a:pt x="291" y="0"/>
                      <a:pt x="291" y="0"/>
                      <a:pt x="291" y="0"/>
                    </a:cubicBezTo>
                    <a:cubicBezTo>
                      <a:pt x="291" y="298"/>
                      <a:pt x="291" y="298"/>
                      <a:pt x="291" y="298"/>
                    </a:cubicBezTo>
                    <a:lnTo>
                      <a:pt x="20" y="298"/>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11"/>
              <p:cNvSpPr>
                <a:spLocks/>
              </p:cNvSpPr>
              <p:nvPr/>
            </p:nvSpPr>
            <p:spPr bwMode="auto">
              <a:xfrm>
                <a:off x="4057432" y="1700690"/>
                <a:ext cx="865840" cy="766822"/>
              </a:xfrm>
              <a:custGeom>
                <a:avLst/>
                <a:gdLst>
                  <a:gd name="T0" fmla="*/ 0 w 259"/>
                  <a:gd name="T1" fmla="*/ 0 h 230"/>
                  <a:gd name="T2" fmla="*/ 596900 w 259"/>
                  <a:gd name="T3" fmla="*/ 528637 h 230"/>
                  <a:gd name="T4" fmla="*/ 0 w 259"/>
                  <a:gd name="T5" fmla="*/ 528637 h 230"/>
                  <a:gd name="T6" fmla="*/ 0 w 259"/>
                  <a:gd name="T7" fmla="*/ 0 h 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30">
                    <a:moveTo>
                      <a:pt x="0" y="0"/>
                    </a:moveTo>
                    <a:cubicBezTo>
                      <a:pt x="117" y="35"/>
                      <a:pt x="211" y="115"/>
                      <a:pt x="259" y="230"/>
                    </a:cubicBezTo>
                    <a:cubicBezTo>
                      <a:pt x="0" y="230"/>
                      <a:pt x="0" y="230"/>
                      <a:pt x="0" y="230"/>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Freeform 12"/>
              <p:cNvSpPr>
                <a:spLocks/>
              </p:cNvSpPr>
              <p:nvPr/>
            </p:nvSpPr>
            <p:spPr bwMode="auto">
              <a:xfrm>
                <a:off x="2334963" y="1702994"/>
                <a:ext cx="865840" cy="764518"/>
              </a:xfrm>
              <a:custGeom>
                <a:avLst/>
                <a:gdLst>
                  <a:gd name="T0" fmla="*/ 0 w 259"/>
                  <a:gd name="T1" fmla="*/ 527050 h 229"/>
                  <a:gd name="T2" fmla="*/ 596900 w 259"/>
                  <a:gd name="T3" fmla="*/ 0 h 229"/>
                  <a:gd name="T4" fmla="*/ 596900 w 259"/>
                  <a:gd name="T5" fmla="*/ 527050 h 229"/>
                  <a:gd name="T6" fmla="*/ 0 w 259"/>
                  <a:gd name="T7" fmla="*/ 527050 h 2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29">
                    <a:moveTo>
                      <a:pt x="0" y="229"/>
                    </a:moveTo>
                    <a:cubicBezTo>
                      <a:pt x="47" y="114"/>
                      <a:pt x="140" y="36"/>
                      <a:pt x="259" y="0"/>
                    </a:cubicBezTo>
                    <a:cubicBezTo>
                      <a:pt x="259" y="229"/>
                      <a:pt x="259" y="229"/>
                      <a:pt x="259" y="229"/>
                    </a:cubicBezTo>
                    <a:lnTo>
                      <a:pt x="0" y="229"/>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Rectangle 13"/>
              <p:cNvSpPr>
                <a:spLocks noChangeArrowheads="1"/>
              </p:cNvSpPr>
              <p:nvPr/>
            </p:nvSpPr>
            <p:spPr bwMode="auto">
              <a:xfrm>
                <a:off x="3196197" y="2474419"/>
                <a:ext cx="863537" cy="997099"/>
              </a:xfrm>
              <a:prstGeom prst="rect">
                <a:avLst/>
              </a:pr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sp>
            <p:nvSpPr>
              <p:cNvPr id="70" name="Freeform 16"/>
              <p:cNvSpPr>
                <a:spLocks/>
              </p:cNvSpPr>
              <p:nvPr/>
            </p:nvSpPr>
            <p:spPr bwMode="auto">
              <a:xfrm>
                <a:off x="3196197" y="1629305"/>
                <a:ext cx="863537" cy="838207"/>
              </a:xfrm>
              <a:custGeom>
                <a:avLst/>
                <a:gdLst>
                  <a:gd name="T0" fmla="*/ 0 w 258"/>
                  <a:gd name="T1" fmla="*/ 50648 h 251"/>
                  <a:gd name="T2" fmla="*/ 297657 w 258"/>
                  <a:gd name="T3" fmla="*/ 0 h 251"/>
                  <a:gd name="T4" fmla="*/ 595313 w 258"/>
                  <a:gd name="T5" fmla="*/ 48346 h 251"/>
                  <a:gd name="T6" fmla="*/ 595313 w 258"/>
                  <a:gd name="T7" fmla="*/ 577850 h 251"/>
                  <a:gd name="T8" fmla="*/ 0 w 258"/>
                  <a:gd name="T9" fmla="*/ 577850 h 251"/>
                  <a:gd name="T10" fmla="*/ 0 w 258"/>
                  <a:gd name="T11" fmla="*/ 50648 h 2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8" h="251">
                    <a:moveTo>
                      <a:pt x="0" y="22"/>
                    </a:moveTo>
                    <a:cubicBezTo>
                      <a:pt x="40" y="10"/>
                      <a:pt x="84" y="2"/>
                      <a:pt x="129" y="0"/>
                    </a:cubicBezTo>
                    <a:cubicBezTo>
                      <a:pt x="174" y="2"/>
                      <a:pt x="218" y="8"/>
                      <a:pt x="258" y="21"/>
                    </a:cubicBezTo>
                    <a:cubicBezTo>
                      <a:pt x="258" y="251"/>
                      <a:pt x="258" y="251"/>
                      <a:pt x="258" y="251"/>
                    </a:cubicBezTo>
                    <a:cubicBezTo>
                      <a:pt x="0" y="251"/>
                      <a:pt x="0" y="251"/>
                      <a:pt x="0" y="251"/>
                    </a:cubicBezTo>
                    <a:lnTo>
                      <a:pt x="0" y="22"/>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95" name="组合 94"/>
          <p:cNvGrpSpPr/>
          <p:nvPr/>
        </p:nvGrpSpPr>
        <p:grpSpPr>
          <a:xfrm>
            <a:off x="6084783" y="3952390"/>
            <a:ext cx="4838449" cy="1092359"/>
            <a:chOff x="6084783" y="3952390"/>
            <a:chExt cx="4838449" cy="1092359"/>
          </a:xfrm>
        </p:grpSpPr>
        <p:sp>
          <p:nvSpPr>
            <p:cNvPr id="47" name="圆角矩形 46"/>
            <p:cNvSpPr/>
            <p:nvPr/>
          </p:nvSpPr>
          <p:spPr>
            <a:xfrm>
              <a:off x="6084783" y="4000661"/>
              <a:ext cx="817289" cy="817418"/>
            </a:xfrm>
            <a:prstGeom prst="roundRect">
              <a:avLst/>
            </a:prstGeom>
            <a:solidFill>
              <a:srgbClr val="D36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48" name="组合 47"/>
            <p:cNvGrpSpPr/>
            <p:nvPr/>
          </p:nvGrpSpPr>
          <p:grpSpPr>
            <a:xfrm>
              <a:off x="7085756" y="3952390"/>
              <a:ext cx="3837476" cy="1092359"/>
              <a:chOff x="1695570" y="4890741"/>
              <a:chExt cx="3837476" cy="1092359"/>
            </a:xfrm>
          </p:grpSpPr>
          <p:sp>
            <p:nvSpPr>
              <p:cNvPr id="50" name="文本框 81"/>
              <p:cNvSpPr txBox="1"/>
              <p:nvPr/>
            </p:nvSpPr>
            <p:spPr>
              <a:xfrm>
                <a:off x="1695570" y="4890741"/>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FF0000"/>
                    </a:solidFill>
                    <a:latin typeface="微软雅黑" panose="020B0503020204020204" pitchFamily="34" charset="-122"/>
                    <a:ea typeface="微软雅黑" panose="020B0503020204020204" pitchFamily="34" charset="-122"/>
                    <a:cs typeface="+mn-ea"/>
                  </a:rPr>
                  <a:t>团队</a:t>
                </a:r>
                <a:r>
                  <a:rPr lang="zh-CN" altLang="en-US" sz="2000" b="1" dirty="0" smtClean="0">
                    <a:solidFill>
                      <a:srgbClr val="FF0000"/>
                    </a:solidFill>
                    <a:latin typeface="微软雅黑" panose="020B0503020204020204" pitchFamily="34" charset="-122"/>
                    <a:ea typeface="微软雅黑" panose="020B0503020204020204" pitchFamily="34" charset="-122"/>
                    <a:cs typeface="+mn-ea"/>
                  </a:rPr>
                  <a:t>后勤保障</a:t>
                </a:r>
                <a:endParaRPr lang="zh-CN" altLang="en-US" sz="20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51" name="文本框 82"/>
              <p:cNvSpPr txBox="1"/>
              <p:nvPr/>
            </p:nvSpPr>
            <p:spPr>
              <a:xfrm>
                <a:off x="1710318" y="5241743"/>
                <a:ext cx="3822728" cy="7413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rgbClr val="FF0000"/>
                    </a:solidFill>
                    <a:latin typeface="微软雅黑" panose="020B0503020204020204" pitchFamily="34" charset="-122"/>
                    <a:ea typeface="微软雅黑" panose="020B0503020204020204" pitchFamily="34" charset="-122"/>
                    <a:cs typeface="+mn-ea"/>
                  </a:rPr>
                  <a:t>每</a:t>
                </a:r>
                <a:r>
                  <a:rPr lang="zh-CN" altLang="en-US" dirty="0">
                    <a:solidFill>
                      <a:srgbClr val="FF0000"/>
                    </a:solidFill>
                    <a:latin typeface="微软雅黑" panose="020B0503020204020204" pitchFamily="34" charset="-122"/>
                    <a:ea typeface="微软雅黑" panose="020B0503020204020204" pitchFamily="34" charset="-122"/>
                    <a:cs typeface="+mn-ea"/>
                  </a:rPr>
                  <a:t>周五负责借投影，供组</a:t>
                </a:r>
                <a:r>
                  <a:rPr lang="zh-CN" altLang="en-US" dirty="0" smtClean="0">
                    <a:solidFill>
                      <a:srgbClr val="FF0000"/>
                    </a:solidFill>
                    <a:latin typeface="微软雅黑" panose="020B0503020204020204" pitchFamily="34" charset="-122"/>
                    <a:ea typeface="微软雅黑" panose="020B0503020204020204" pitchFamily="34" charset="-122"/>
                    <a:cs typeface="+mn-ea"/>
                  </a:rPr>
                  <a:t>会使用</a:t>
                </a:r>
                <a:endParaRPr lang="zh-CN" altLang="en-US" dirty="0">
                  <a:solidFill>
                    <a:srgbClr val="FF0000"/>
                  </a:solidFill>
                  <a:latin typeface="微软雅黑" panose="020B0503020204020204" pitchFamily="34" charset="-122"/>
                  <a:ea typeface="微软雅黑" panose="020B0503020204020204" pitchFamily="34" charset="-122"/>
                  <a:cs typeface="+mn-ea"/>
                </a:endParaRPr>
              </a:p>
              <a:p>
                <a:pPr>
                  <a:lnSpc>
                    <a:spcPct val="13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6" name="Freeform 15"/>
            <p:cNvSpPr>
              <a:spLocks noEditPoints="1"/>
            </p:cNvSpPr>
            <p:nvPr/>
          </p:nvSpPr>
          <p:spPr bwMode="auto">
            <a:xfrm>
              <a:off x="6320642" y="4250845"/>
              <a:ext cx="362870" cy="265937"/>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 name="组合 91"/>
          <p:cNvGrpSpPr/>
          <p:nvPr/>
        </p:nvGrpSpPr>
        <p:grpSpPr>
          <a:xfrm>
            <a:off x="2339943" y="3831230"/>
            <a:ext cx="1793855" cy="916501"/>
            <a:chOff x="6512180" y="5695527"/>
            <a:chExt cx="1793855" cy="916501"/>
          </a:xfrm>
        </p:grpSpPr>
        <p:sp>
          <p:nvSpPr>
            <p:cNvPr id="84" name="Freeform 9"/>
            <p:cNvSpPr>
              <a:spLocks/>
            </p:cNvSpPr>
            <p:nvPr/>
          </p:nvSpPr>
          <p:spPr bwMode="auto">
            <a:xfrm>
              <a:off x="7838574" y="5695527"/>
              <a:ext cx="467461" cy="842812"/>
            </a:xfrm>
            <a:custGeom>
              <a:avLst/>
              <a:gdLst>
                <a:gd name="T0" fmla="*/ 0 w 140"/>
                <a:gd name="T1" fmla="*/ 0 h 252"/>
                <a:gd name="T2" fmla="*/ 322263 w 140"/>
                <a:gd name="T3" fmla="*/ 0 h 252"/>
                <a:gd name="T4" fmla="*/ 269320 w 140"/>
                <a:gd name="T5" fmla="*/ 159090 h 252"/>
                <a:gd name="T6" fmla="*/ 239395 w 140"/>
                <a:gd name="T7" fmla="*/ 405795 h 252"/>
                <a:gd name="T8" fmla="*/ 0 w 140"/>
                <a:gd name="T9" fmla="*/ 581025 h 252"/>
                <a:gd name="T10" fmla="*/ 0 w 140"/>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0" y="0"/>
                  </a:moveTo>
                  <a:cubicBezTo>
                    <a:pt x="140" y="0"/>
                    <a:pt x="140" y="0"/>
                    <a:pt x="140" y="0"/>
                  </a:cubicBezTo>
                  <a:cubicBezTo>
                    <a:pt x="130" y="23"/>
                    <a:pt x="122" y="45"/>
                    <a:pt x="117" y="69"/>
                  </a:cubicBezTo>
                  <a:cubicBezTo>
                    <a:pt x="101" y="100"/>
                    <a:pt x="112" y="141"/>
                    <a:pt x="104" y="176"/>
                  </a:cubicBezTo>
                  <a:cubicBezTo>
                    <a:pt x="96" y="212"/>
                    <a:pt x="55" y="237"/>
                    <a:pt x="0" y="252"/>
                  </a:cubicBezTo>
                  <a:lnTo>
                    <a:pt x="0" y="0"/>
                  </a:lnTo>
                  <a:close/>
                </a:path>
              </a:pathLst>
            </a:custGeom>
            <a:solidFill>
              <a:srgbClr val="CB3737">
                <a:alpha val="76077"/>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10"/>
            <p:cNvSpPr>
              <a:spLocks/>
            </p:cNvSpPr>
            <p:nvPr/>
          </p:nvSpPr>
          <p:spPr bwMode="auto">
            <a:xfrm>
              <a:off x="6512180" y="5695527"/>
              <a:ext cx="469764" cy="842812"/>
            </a:xfrm>
            <a:custGeom>
              <a:avLst/>
              <a:gdLst>
                <a:gd name="T0" fmla="*/ 83276 w 140"/>
                <a:gd name="T1" fmla="*/ 405795 h 252"/>
                <a:gd name="T2" fmla="*/ 53204 w 140"/>
                <a:gd name="T3" fmla="*/ 159090 h 252"/>
                <a:gd name="T4" fmla="*/ 0 w 140"/>
                <a:gd name="T5" fmla="*/ 0 h 252"/>
                <a:gd name="T6" fmla="*/ 323850 w 140"/>
                <a:gd name="T7" fmla="*/ 0 h 252"/>
                <a:gd name="T8" fmla="*/ 323850 w 140"/>
                <a:gd name="T9" fmla="*/ 581025 h 252"/>
                <a:gd name="T10" fmla="*/ 83276 w 140"/>
                <a:gd name="T11" fmla="*/ 405795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36" y="176"/>
                  </a:moveTo>
                  <a:cubicBezTo>
                    <a:pt x="28" y="141"/>
                    <a:pt x="39" y="100"/>
                    <a:pt x="23" y="69"/>
                  </a:cubicBezTo>
                  <a:cubicBezTo>
                    <a:pt x="18" y="45"/>
                    <a:pt x="10" y="23"/>
                    <a:pt x="0" y="0"/>
                  </a:cubicBezTo>
                  <a:cubicBezTo>
                    <a:pt x="140" y="0"/>
                    <a:pt x="140" y="0"/>
                    <a:pt x="140" y="0"/>
                  </a:cubicBezTo>
                  <a:cubicBezTo>
                    <a:pt x="140" y="252"/>
                    <a:pt x="140" y="252"/>
                    <a:pt x="140" y="252"/>
                  </a:cubicBezTo>
                  <a:cubicBezTo>
                    <a:pt x="85" y="238"/>
                    <a:pt x="44" y="212"/>
                    <a:pt x="36" y="176"/>
                  </a:cubicBezTo>
                  <a:close/>
                </a:path>
              </a:pathLst>
            </a:custGeom>
            <a:solidFill>
              <a:srgbClr val="CB373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15"/>
            <p:cNvSpPr>
              <a:spLocks/>
            </p:cNvSpPr>
            <p:nvPr/>
          </p:nvSpPr>
          <p:spPr bwMode="auto">
            <a:xfrm>
              <a:off x="6977339" y="5695527"/>
              <a:ext cx="863537" cy="916501"/>
            </a:xfrm>
            <a:custGeom>
              <a:avLst/>
              <a:gdLst>
                <a:gd name="T0" fmla="*/ 0 w 258"/>
                <a:gd name="T1" fmla="*/ 0 h 274"/>
                <a:gd name="T2" fmla="*/ 595313 w 258"/>
                <a:gd name="T3" fmla="*/ 0 h 274"/>
                <a:gd name="T4" fmla="*/ 595313 w 258"/>
                <a:gd name="T5" fmla="*/ 581095 h 274"/>
                <a:gd name="T6" fmla="*/ 0 w 258"/>
                <a:gd name="T7" fmla="*/ 581095 h 274"/>
                <a:gd name="T8" fmla="*/ 0 w 258"/>
                <a:gd name="T9" fmla="*/ 0 h 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274">
                  <a:moveTo>
                    <a:pt x="0" y="0"/>
                  </a:moveTo>
                  <a:cubicBezTo>
                    <a:pt x="258" y="0"/>
                    <a:pt x="258" y="0"/>
                    <a:pt x="258" y="0"/>
                  </a:cubicBezTo>
                  <a:cubicBezTo>
                    <a:pt x="258" y="252"/>
                    <a:pt x="258" y="252"/>
                    <a:pt x="258" y="252"/>
                  </a:cubicBezTo>
                  <a:cubicBezTo>
                    <a:pt x="181" y="274"/>
                    <a:pt x="77" y="274"/>
                    <a:pt x="0" y="252"/>
                  </a:cubicBezTo>
                  <a:lnTo>
                    <a:pt x="0" y="0"/>
                  </a:lnTo>
                  <a:close/>
                </a:path>
              </a:pathLst>
            </a:custGeom>
            <a:solidFill>
              <a:srgbClr val="CB3737">
                <a:alpha val="87842"/>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Freeform 15"/>
            <p:cNvSpPr>
              <a:spLocks noEditPoints="1"/>
            </p:cNvSpPr>
            <p:nvPr/>
          </p:nvSpPr>
          <p:spPr bwMode="auto">
            <a:xfrm>
              <a:off x="7243125" y="5983964"/>
              <a:ext cx="362870" cy="265937"/>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 name="组合 92"/>
          <p:cNvGrpSpPr/>
          <p:nvPr/>
        </p:nvGrpSpPr>
        <p:grpSpPr>
          <a:xfrm>
            <a:off x="1881249" y="2838781"/>
            <a:ext cx="2668905" cy="997097"/>
            <a:chOff x="6658186" y="908820"/>
            <a:chExt cx="2668905" cy="997097"/>
          </a:xfrm>
        </p:grpSpPr>
        <p:sp>
          <p:nvSpPr>
            <p:cNvPr id="88" name="Freeform 7"/>
            <p:cNvSpPr>
              <a:spLocks/>
            </p:cNvSpPr>
            <p:nvPr/>
          </p:nvSpPr>
          <p:spPr bwMode="auto">
            <a:xfrm>
              <a:off x="8422105" y="908820"/>
              <a:ext cx="904986" cy="997097"/>
            </a:xfrm>
            <a:custGeom>
              <a:avLst/>
              <a:gdLst>
                <a:gd name="T0" fmla="*/ 0 w 271"/>
                <a:gd name="T1" fmla="*/ 0 h 298"/>
                <a:gd name="T2" fmla="*/ 623888 w 271"/>
                <a:gd name="T3" fmla="*/ 0 h 298"/>
                <a:gd name="T4" fmla="*/ 322304 w 271"/>
                <a:gd name="T5" fmla="*/ 687387 h 298"/>
                <a:gd name="T6" fmla="*/ 0 w 271"/>
                <a:gd name="T7" fmla="*/ 687387 h 298"/>
                <a:gd name="T8" fmla="*/ 0 w 271"/>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0" y="0"/>
                  </a:moveTo>
                  <a:cubicBezTo>
                    <a:pt x="271" y="0"/>
                    <a:pt x="271" y="0"/>
                    <a:pt x="271" y="0"/>
                  </a:cubicBezTo>
                  <a:cubicBezTo>
                    <a:pt x="239" y="131"/>
                    <a:pt x="176" y="212"/>
                    <a:pt x="140" y="298"/>
                  </a:cubicBezTo>
                  <a:cubicBezTo>
                    <a:pt x="0" y="298"/>
                    <a:pt x="0" y="298"/>
                    <a:pt x="0" y="298"/>
                  </a:cubicBezTo>
                  <a:lnTo>
                    <a:pt x="0" y="0"/>
                  </a:lnTo>
                  <a:close/>
                </a:path>
              </a:pathLst>
            </a:custGeom>
            <a:solidFill>
              <a:srgbClr val="F67210">
                <a:alpha val="76077"/>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Freeform 8"/>
            <p:cNvSpPr>
              <a:spLocks/>
            </p:cNvSpPr>
            <p:nvPr/>
          </p:nvSpPr>
          <p:spPr bwMode="auto">
            <a:xfrm>
              <a:off x="6658186" y="908820"/>
              <a:ext cx="907290" cy="997097"/>
            </a:xfrm>
            <a:custGeom>
              <a:avLst/>
              <a:gdLst>
                <a:gd name="T0" fmla="*/ 302351 w 271"/>
                <a:gd name="T1" fmla="*/ 687387 h 298"/>
                <a:gd name="T2" fmla="*/ 0 w 271"/>
                <a:gd name="T3" fmla="*/ 0 h 298"/>
                <a:gd name="T4" fmla="*/ 625475 w 271"/>
                <a:gd name="T5" fmla="*/ 0 h 298"/>
                <a:gd name="T6" fmla="*/ 625475 w 271"/>
                <a:gd name="T7" fmla="*/ 687387 h 298"/>
                <a:gd name="T8" fmla="*/ 302351 w 271"/>
                <a:gd name="T9" fmla="*/ 687387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131" y="298"/>
                  </a:moveTo>
                  <a:cubicBezTo>
                    <a:pt x="95" y="212"/>
                    <a:pt x="32" y="131"/>
                    <a:pt x="0" y="0"/>
                  </a:cubicBezTo>
                  <a:cubicBezTo>
                    <a:pt x="271" y="0"/>
                    <a:pt x="271" y="0"/>
                    <a:pt x="271" y="0"/>
                  </a:cubicBezTo>
                  <a:cubicBezTo>
                    <a:pt x="271" y="298"/>
                    <a:pt x="271" y="298"/>
                    <a:pt x="271" y="298"/>
                  </a:cubicBezTo>
                  <a:lnTo>
                    <a:pt x="131" y="298"/>
                  </a:lnTo>
                  <a:close/>
                </a:path>
              </a:pathLst>
            </a:custGeom>
            <a:solidFill>
              <a:srgbClr val="F6721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Rectangle 14"/>
            <p:cNvSpPr>
              <a:spLocks noChangeArrowheads="1"/>
            </p:cNvSpPr>
            <p:nvPr/>
          </p:nvSpPr>
          <p:spPr bwMode="auto">
            <a:xfrm>
              <a:off x="7560870" y="908820"/>
              <a:ext cx="863537" cy="997097"/>
            </a:xfrm>
            <a:prstGeom prst="rect">
              <a:avLst/>
            </a:prstGeom>
            <a:solidFill>
              <a:srgbClr val="F67210">
                <a:alpha val="87842"/>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sp>
          <p:nvSpPr>
            <p:cNvPr id="91" name="KSO_Shape"/>
            <p:cNvSpPr>
              <a:spLocks/>
            </p:cNvSpPr>
            <p:nvPr/>
          </p:nvSpPr>
          <p:spPr bwMode="auto">
            <a:xfrm>
              <a:off x="7775321" y="1326082"/>
              <a:ext cx="382632"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spTree>
    <p:extLst>
      <p:ext uri="{BB962C8B-B14F-4D97-AF65-F5344CB8AC3E}">
        <p14:creationId xmlns:p14="http://schemas.microsoft.com/office/powerpoint/2010/main" val="32317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randombar(horizontal)">
                                      <p:cBhvr>
                                        <p:cTn id="7" dur="1000"/>
                                        <p:tgtEl>
                                          <p:spTgt spid="92"/>
                                        </p:tgtEl>
                                      </p:cBhvr>
                                    </p:animEffect>
                                  </p:childTnLst>
                                </p:cTn>
                              </p:par>
                              <p:par>
                                <p:cTn id="8" presetID="14" presetClass="entr" presetSubtype="1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randombar(horizontal)">
                                      <p:cBhvr>
                                        <p:cTn id="10" dur="1000"/>
                                        <p:tgtEl>
                                          <p:spTgt spid="95"/>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93"/>
                                        </p:tgtEl>
                                        <p:attrNameLst>
                                          <p:attrName>style.visibility</p:attrName>
                                        </p:attrNameLst>
                                      </p:cBhvr>
                                      <p:to>
                                        <p:strVal val="visible"/>
                                      </p:to>
                                    </p:set>
                                    <p:animEffect transition="in" filter="randombar(horizontal)">
                                      <p:cBhvr>
                                        <p:cTn id="14" dur="500"/>
                                        <p:tgtEl>
                                          <p:spTgt spid="93"/>
                                        </p:tgtEl>
                                      </p:cBhvr>
                                    </p:animEffect>
                                  </p:childTnLst>
                                </p:cTn>
                              </p:par>
                              <p:par>
                                <p:cTn id="15" presetID="14" presetClass="entr" presetSubtype="10" fill="hold" nodeType="withEffect">
                                  <p:stCondLst>
                                    <p:cond delay="500"/>
                                  </p:stCondLst>
                                  <p:childTnLst>
                                    <p:set>
                                      <p:cBhvr>
                                        <p:cTn id="16" dur="1" fill="hold">
                                          <p:stCondLst>
                                            <p:cond delay="0"/>
                                          </p:stCondLst>
                                        </p:cTn>
                                        <p:tgtEl>
                                          <p:spTgt spid="94"/>
                                        </p:tgtEl>
                                        <p:attrNameLst>
                                          <p:attrName>style.visibility</p:attrName>
                                        </p:attrNameLst>
                                      </p:cBhvr>
                                      <p:to>
                                        <p:strVal val="visible"/>
                                      </p:to>
                                    </p:set>
                                    <p:animEffect transition="in" filter="randombar(horizontal)">
                                      <p:cBhvr>
                                        <p:cTn id="1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40113" y="2347541"/>
            <a:ext cx="2514600" cy="2008242"/>
            <a:chOff x="1634836" y="1995055"/>
            <a:chExt cx="3352800" cy="2677656"/>
          </a:xfrm>
        </p:grpSpPr>
        <p:sp>
          <p:nvSpPr>
            <p:cNvPr id="4" name="文本框 3"/>
            <p:cNvSpPr txBox="1"/>
            <p:nvPr/>
          </p:nvSpPr>
          <p:spPr>
            <a:xfrm>
              <a:off x="1634836"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04</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5" name="矩形 4"/>
            <p:cNvSpPr/>
            <p:nvPr/>
          </p:nvSpPr>
          <p:spPr>
            <a:xfrm>
              <a:off x="2235020" y="3823856"/>
              <a:ext cx="2191996"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7" name="文本框 6"/>
          <p:cNvSpPr txBox="1"/>
          <p:nvPr/>
        </p:nvSpPr>
        <p:spPr>
          <a:xfrm>
            <a:off x="5054712" y="2614390"/>
            <a:ext cx="5576893" cy="1661993"/>
          </a:xfrm>
          <a:prstGeom prst="rect">
            <a:avLst/>
          </a:prstGeom>
          <a:noFill/>
        </p:spPr>
        <p:txBody>
          <a:bodyPr wrap="square" rtlCol="0">
            <a:spAutoFit/>
          </a:bodyPr>
          <a:lstStyle/>
          <a:p>
            <a:r>
              <a:rPr lang="zh-CN" altLang="en-US" sz="7500" b="1" dirty="0" smtClean="0">
                <a:solidFill>
                  <a:srgbClr val="28C18D"/>
                </a:solidFill>
                <a:latin typeface="微软雅黑" panose="020B0503020204020204" pitchFamily="34" charset="-122"/>
                <a:ea typeface="微软雅黑" panose="020B0503020204020204" pitchFamily="34" charset="-122"/>
              </a:rPr>
              <a:t>总结</a:t>
            </a:r>
            <a:r>
              <a:rPr lang="en-US" altLang="zh-CN" sz="7500" b="1" dirty="0" smtClean="0">
                <a:solidFill>
                  <a:srgbClr val="28C18D"/>
                </a:solidFill>
                <a:latin typeface="微软雅黑" panose="020B0503020204020204" pitchFamily="34" charset="-122"/>
                <a:ea typeface="微软雅黑" panose="020B0503020204020204" pitchFamily="34" charset="-122"/>
              </a:rPr>
              <a:t>&amp;</a:t>
            </a:r>
            <a:r>
              <a:rPr lang="zh-CN" altLang="en-US" sz="7500" b="1" dirty="0" smtClean="0">
                <a:solidFill>
                  <a:srgbClr val="28C18D"/>
                </a:solidFill>
                <a:latin typeface="微软雅黑" panose="020B0503020204020204" pitchFamily="34" charset="-122"/>
                <a:ea typeface="微软雅黑" panose="020B0503020204020204" pitchFamily="34" charset="-122"/>
              </a:rPr>
              <a:t>展望</a:t>
            </a:r>
            <a:r>
              <a:rPr lang="en-US" altLang="zh-CN" sz="2700" dirty="0" smtClean="0">
                <a:solidFill>
                  <a:schemeClr val="accent2"/>
                </a:solidFill>
                <a:latin typeface="微软雅黑" panose="020B0503020204020204" pitchFamily="34" charset="-122"/>
                <a:ea typeface="微软雅黑" panose="020B0503020204020204" pitchFamily="34" charset="-122"/>
              </a:rPr>
              <a:t>SUMMARY&amp;OUTLOOK</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355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22414" y="1516631"/>
            <a:ext cx="2347175" cy="65509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3600" dirty="0">
                <a:solidFill>
                  <a:srgbClr val="28C18D"/>
                </a:solidFill>
                <a:latin typeface="Impact" panose="020B0806030902050204" pitchFamily="34" charset="0"/>
              </a:rPr>
              <a:t>CONTENT</a:t>
            </a:r>
            <a:endParaRPr lang="zh-CN" altLang="en-US" sz="3600" dirty="0">
              <a:solidFill>
                <a:srgbClr val="28C18D"/>
              </a:solidFill>
              <a:latin typeface="Impact" panose="020B0806030902050204" pitchFamily="34" charset="0"/>
            </a:endParaRPr>
          </a:p>
        </p:txBody>
      </p:sp>
      <p:sp>
        <p:nvSpPr>
          <p:cNvPr id="8" name="圆角矩形标注 7"/>
          <p:cNvSpPr/>
          <p:nvPr/>
        </p:nvSpPr>
        <p:spPr>
          <a:xfrm>
            <a:off x="7047688" y="1516631"/>
            <a:ext cx="640202" cy="365750"/>
          </a:xfrm>
          <a:prstGeom prst="wedgeRoundRectCallout">
            <a:avLst>
              <a:gd name="adj1" fmla="val -63078"/>
              <a:gd name="adj2" fmla="val 28168"/>
              <a:gd name="adj3" fmla="val 16667"/>
            </a:avLst>
          </a:prstGeom>
          <a:solidFill>
            <a:srgbClr val="FFB51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zh-CN" altLang="en-US" sz="1500" b="1" dirty="0">
                <a:latin typeface="微软雅黑" panose="020B0503020204020204" pitchFamily="34" charset="-122"/>
                <a:ea typeface="微软雅黑" panose="020B0503020204020204" pitchFamily="34" charset="-122"/>
              </a:rPr>
              <a:t>目录</a:t>
            </a:r>
            <a:endParaRPr lang="en-US" altLang="zh-CN" sz="15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776094" y="2364078"/>
            <a:ext cx="2170157" cy="3060159"/>
            <a:chOff x="262044" y="2009102"/>
            <a:chExt cx="2893543" cy="4080211"/>
          </a:xfrm>
        </p:grpSpPr>
        <p:sp>
          <p:nvSpPr>
            <p:cNvPr id="10" name="矩形 9"/>
            <p:cNvSpPr/>
            <p:nvPr/>
          </p:nvSpPr>
          <p:spPr>
            <a:xfrm>
              <a:off x="471702"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8" name="文本框 17"/>
            <p:cNvSpPr txBox="1"/>
            <p:nvPr/>
          </p:nvSpPr>
          <p:spPr>
            <a:xfrm>
              <a:off x="471700" y="2418353"/>
              <a:ext cx="2683886"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自我</a:t>
              </a:r>
            </a:p>
            <a:p>
              <a:pPr algn="ctr"/>
              <a:r>
                <a:rPr lang="zh-CN" altLang="en-US" sz="4500" b="1" dirty="0">
                  <a:solidFill>
                    <a:srgbClr val="28C18D"/>
                  </a:solidFill>
                  <a:latin typeface="微软雅黑" panose="020B0503020204020204" pitchFamily="34" charset="-122"/>
                  <a:ea typeface="微软雅黑" panose="020B0503020204020204" pitchFamily="34" charset="-122"/>
                </a:rPr>
                <a:t>介绍</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62044" y="4196488"/>
              <a:ext cx="2473006" cy="1892825"/>
            </a:xfrm>
            <a:prstGeom prst="rect">
              <a:avLst/>
            </a:prstGeom>
            <a:noFill/>
          </p:spPr>
          <p:txBody>
            <a:bodyPr wrap="square" rtlCol="0">
              <a:spAutoFit/>
            </a:bodyPr>
            <a:lstStyle/>
            <a:p>
              <a:pPr algn="r"/>
              <a:r>
                <a:rPr lang="en-US" altLang="zh-CN" sz="8625" dirty="0">
                  <a:solidFill>
                    <a:srgbClr val="EFEFEF"/>
                  </a:solidFill>
                </a:rPr>
                <a:t>01</a:t>
              </a:r>
              <a:endParaRPr lang="zh-CN" altLang="en-US" sz="8625" dirty="0">
                <a:solidFill>
                  <a:srgbClr val="EFEFEF"/>
                </a:solidFill>
              </a:endParaRPr>
            </a:p>
          </p:txBody>
        </p:sp>
      </p:grpSp>
      <p:grpSp>
        <p:nvGrpSpPr>
          <p:cNvPr id="27" name="组合 26"/>
          <p:cNvGrpSpPr/>
          <p:nvPr/>
        </p:nvGrpSpPr>
        <p:grpSpPr>
          <a:xfrm>
            <a:off x="3917272" y="2364078"/>
            <a:ext cx="2170156" cy="3098271"/>
            <a:chOff x="3116950" y="2009102"/>
            <a:chExt cx="2893541" cy="4131027"/>
          </a:xfrm>
        </p:grpSpPr>
        <p:sp>
          <p:nvSpPr>
            <p:cNvPr id="11" name="矩形 10"/>
            <p:cNvSpPr/>
            <p:nvPr/>
          </p:nvSpPr>
          <p:spPr>
            <a:xfrm>
              <a:off x="3326606"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 name="文本框 19"/>
            <p:cNvSpPr txBox="1"/>
            <p:nvPr/>
          </p:nvSpPr>
          <p:spPr>
            <a:xfrm>
              <a:off x="3116950" y="4247304"/>
              <a:ext cx="2473006" cy="1892825"/>
            </a:xfrm>
            <a:prstGeom prst="rect">
              <a:avLst/>
            </a:prstGeom>
            <a:noFill/>
          </p:spPr>
          <p:txBody>
            <a:bodyPr wrap="square" rtlCol="0">
              <a:spAutoFit/>
            </a:bodyPr>
            <a:lstStyle/>
            <a:p>
              <a:pPr algn="r"/>
              <a:r>
                <a:rPr lang="en-US" altLang="zh-CN" sz="8625" dirty="0">
                  <a:solidFill>
                    <a:srgbClr val="EFEFEF"/>
                  </a:solidFill>
                </a:rPr>
                <a:t>02</a:t>
              </a:r>
              <a:endParaRPr lang="zh-CN" altLang="en-US" sz="8625" dirty="0">
                <a:solidFill>
                  <a:srgbClr val="EFEFEF"/>
                </a:solidFill>
              </a:endParaRPr>
            </a:p>
          </p:txBody>
        </p:sp>
        <p:sp>
          <p:nvSpPr>
            <p:cNvPr id="23" name="文本框 22"/>
            <p:cNvSpPr txBox="1"/>
            <p:nvPr/>
          </p:nvSpPr>
          <p:spPr>
            <a:xfrm>
              <a:off x="3326606" y="2418353"/>
              <a:ext cx="2683885"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工作</a:t>
              </a:r>
            </a:p>
            <a:p>
              <a:pPr algn="ctr"/>
              <a:r>
                <a:rPr lang="zh-CN" altLang="en-US" sz="4500" b="1" dirty="0">
                  <a:solidFill>
                    <a:srgbClr val="28C18D"/>
                  </a:solidFill>
                  <a:latin typeface="微软雅黑" panose="020B0503020204020204" pitchFamily="34" charset="-122"/>
                  <a:ea typeface="微软雅黑" panose="020B0503020204020204" pitchFamily="34" charset="-122"/>
                </a:rPr>
                <a:t>概述</a:t>
              </a:r>
              <a:endParaRPr lang="zh-CN" altLang="en-US" sz="4500" b="1" dirty="0">
                <a:solidFill>
                  <a:srgbClr val="28C18D"/>
                </a:solidFill>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6134466" y="2364077"/>
            <a:ext cx="2094142" cy="3087210"/>
            <a:chOff x="6073208" y="2009102"/>
            <a:chExt cx="2792189" cy="4116279"/>
          </a:xfrm>
        </p:grpSpPr>
        <p:sp>
          <p:nvSpPr>
            <p:cNvPr id="12" name="矩形 11"/>
            <p:cNvSpPr/>
            <p:nvPr/>
          </p:nvSpPr>
          <p:spPr>
            <a:xfrm>
              <a:off x="6181510"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 name="文本框 20"/>
            <p:cNvSpPr txBox="1"/>
            <p:nvPr/>
          </p:nvSpPr>
          <p:spPr>
            <a:xfrm>
              <a:off x="6073208" y="4232556"/>
              <a:ext cx="2473006" cy="1892825"/>
            </a:xfrm>
            <a:prstGeom prst="rect">
              <a:avLst/>
            </a:prstGeom>
            <a:noFill/>
          </p:spPr>
          <p:txBody>
            <a:bodyPr wrap="square" rtlCol="0">
              <a:spAutoFit/>
            </a:bodyPr>
            <a:lstStyle/>
            <a:p>
              <a:pPr algn="r"/>
              <a:r>
                <a:rPr lang="en-US" altLang="zh-CN" sz="8625" dirty="0">
                  <a:solidFill>
                    <a:srgbClr val="EFEFEF"/>
                  </a:solidFill>
                </a:rPr>
                <a:t>03</a:t>
              </a:r>
              <a:endParaRPr lang="zh-CN" altLang="en-US" sz="8625" dirty="0">
                <a:solidFill>
                  <a:srgbClr val="EFEFEF"/>
                </a:solidFill>
              </a:endParaRPr>
            </a:p>
          </p:txBody>
        </p:sp>
        <p:sp>
          <p:nvSpPr>
            <p:cNvPr id="24" name="文本框 23"/>
            <p:cNvSpPr txBox="1"/>
            <p:nvPr/>
          </p:nvSpPr>
          <p:spPr>
            <a:xfrm>
              <a:off x="6181512" y="2418353"/>
              <a:ext cx="2683885"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工作</a:t>
              </a:r>
              <a:endParaRPr lang="en-US" altLang="zh-CN" sz="4500" b="1" dirty="0" smtClean="0">
                <a:solidFill>
                  <a:srgbClr val="28C18D"/>
                </a:solidFill>
                <a:latin typeface="微软雅黑" panose="020B0503020204020204" pitchFamily="34" charset="-122"/>
                <a:ea typeface="微软雅黑" panose="020B0503020204020204" pitchFamily="34" charset="-122"/>
              </a:endParaRPr>
            </a:p>
            <a:p>
              <a:pPr algn="ctr"/>
              <a:r>
                <a:rPr lang="zh-CN" altLang="en-US" sz="4500" b="1" dirty="0">
                  <a:solidFill>
                    <a:srgbClr val="28C18D"/>
                  </a:solidFill>
                  <a:latin typeface="微软雅黑" panose="020B0503020204020204" pitchFamily="34" charset="-122"/>
                  <a:ea typeface="微软雅黑" panose="020B0503020204020204" pitchFamily="34" charset="-122"/>
                </a:rPr>
                <a:t>介绍</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8309834" y="2337027"/>
            <a:ext cx="2094143" cy="3087210"/>
            <a:chOff x="6073208" y="2009102"/>
            <a:chExt cx="2792189" cy="4116279"/>
          </a:xfrm>
        </p:grpSpPr>
        <p:sp>
          <p:nvSpPr>
            <p:cNvPr id="30" name="矩形 29"/>
            <p:cNvSpPr/>
            <p:nvPr/>
          </p:nvSpPr>
          <p:spPr>
            <a:xfrm>
              <a:off x="6181510"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31" name="文本框 20"/>
            <p:cNvSpPr txBox="1"/>
            <p:nvPr/>
          </p:nvSpPr>
          <p:spPr>
            <a:xfrm>
              <a:off x="6073208" y="4232556"/>
              <a:ext cx="2473006" cy="18928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625" dirty="0">
                  <a:solidFill>
                    <a:srgbClr val="EFEFEF"/>
                  </a:solidFill>
                </a:rPr>
                <a:t>03</a:t>
              </a:r>
              <a:endParaRPr lang="zh-CN" altLang="en-US" sz="8625" dirty="0">
                <a:solidFill>
                  <a:srgbClr val="EFEFEF"/>
                </a:solidFill>
              </a:endParaRPr>
            </a:p>
          </p:txBody>
        </p:sp>
        <p:sp>
          <p:nvSpPr>
            <p:cNvPr id="32" name="文本框 23"/>
            <p:cNvSpPr txBox="1"/>
            <p:nvPr/>
          </p:nvSpPr>
          <p:spPr>
            <a:xfrm>
              <a:off x="6181512" y="2418353"/>
              <a:ext cx="2683885" cy="1969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500" b="1" dirty="0" smtClean="0">
                  <a:solidFill>
                    <a:srgbClr val="28C18D"/>
                  </a:solidFill>
                  <a:latin typeface="微软雅黑" panose="020B0503020204020204" pitchFamily="34" charset="-122"/>
                  <a:ea typeface="微软雅黑" panose="020B0503020204020204" pitchFamily="34" charset="-122"/>
                </a:rPr>
                <a:t>总结</a:t>
              </a:r>
              <a:endParaRPr lang="en-US" altLang="zh-CN" sz="4500" b="1" dirty="0" smtClean="0">
                <a:solidFill>
                  <a:srgbClr val="28C18D"/>
                </a:solidFill>
                <a:latin typeface="微软雅黑" panose="020B0503020204020204" pitchFamily="34" charset="-122"/>
                <a:ea typeface="微软雅黑" panose="020B0503020204020204" pitchFamily="34" charset="-122"/>
              </a:endParaRPr>
            </a:p>
            <a:p>
              <a:pPr algn="ctr"/>
              <a:r>
                <a:rPr lang="zh-CN" altLang="en-US" sz="4500" b="1" dirty="0">
                  <a:solidFill>
                    <a:srgbClr val="28C18D"/>
                  </a:solidFill>
                  <a:latin typeface="微软雅黑" panose="020B0503020204020204" pitchFamily="34" charset="-122"/>
                  <a:ea typeface="微软雅黑" panose="020B0503020204020204" pitchFamily="34" charset="-122"/>
                </a:rPr>
                <a:t>展望</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883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1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anim calcmode="lin" valueType="num">
                                      <p:cBhvr>
                                        <p:cTn id="11" dur="750" fill="hold"/>
                                        <p:tgtEl>
                                          <p:spTgt spid="8"/>
                                        </p:tgtEl>
                                        <p:attrNameLst>
                                          <p:attrName>ppt_x</p:attrName>
                                        </p:attrNameLst>
                                      </p:cBhvr>
                                      <p:tavLst>
                                        <p:tav tm="0">
                                          <p:val>
                                            <p:strVal val="#ppt_x"/>
                                          </p:val>
                                        </p:tav>
                                        <p:tav tm="100000">
                                          <p:val>
                                            <p:strVal val="#ppt_x"/>
                                          </p:val>
                                        </p:tav>
                                      </p:tavLst>
                                    </p:anim>
                                    <p:anim calcmode="lin" valueType="num">
                                      <p:cBhvr>
                                        <p:cTn id="12" dur="750" fill="hold"/>
                                        <p:tgtEl>
                                          <p:spTgt spid="8"/>
                                        </p:tgtEl>
                                        <p:attrNameLst>
                                          <p:attrName>ppt_y</p:attrName>
                                        </p:attrNameLst>
                                      </p:cBhvr>
                                      <p:tavLst>
                                        <p:tav tm="0">
                                          <p:val>
                                            <p:strVal val="#ppt_y+.1"/>
                                          </p:val>
                                        </p:tav>
                                        <p:tav tm="100000">
                                          <p:val>
                                            <p:strVal val="#ppt_y"/>
                                          </p:val>
                                        </p:tav>
                                      </p:tavLst>
                                    </p:anim>
                                  </p:childTnLst>
                                </p:cTn>
                              </p:par>
                              <p:par>
                                <p:cTn id="13" presetID="2" presetClass="entr" presetSubtype="4" decel="100000" fill="hold" nodeType="withEffect">
                                  <p:stCondLst>
                                    <p:cond delay="3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4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245" y="143826"/>
            <a:ext cx="6854960" cy="570962"/>
          </a:xfrm>
        </p:spPr>
        <p:txBody>
          <a:bodyPr/>
          <a:lstStyle/>
          <a:p>
            <a:r>
              <a:rPr lang="zh-CN" altLang="en-US" sz="2400" dirty="0">
                <a:solidFill>
                  <a:srgbClr val="00C898"/>
                </a:solidFill>
              </a:rPr>
              <a:t>个人</a:t>
            </a:r>
            <a:r>
              <a:rPr lang="zh-CN" altLang="en-US" sz="2400" dirty="0" smtClean="0">
                <a:solidFill>
                  <a:srgbClr val="00C898"/>
                </a:solidFill>
              </a:rPr>
              <a:t>总结</a:t>
            </a:r>
            <a:endParaRPr lang="zh-CN" altLang="en-US" sz="2400" dirty="0">
              <a:solidFill>
                <a:srgbClr val="00C898"/>
              </a:solidFill>
            </a:endParaRPr>
          </a:p>
        </p:txBody>
      </p:sp>
      <p:sp>
        <p:nvSpPr>
          <p:cNvPr id="39" name="矩形 38"/>
          <p:cNvSpPr>
            <a:spLocks noChangeAspect="1"/>
          </p:cNvSpPr>
          <p:nvPr/>
        </p:nvSpPr>
        <p:spPr bwMode="auto">
          <a:xfrm>
            <a:off x="1193325" y="2029381"/>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1" name="矩形 40"/>
          <p:cNvSpPr>
            <a:spLocks noChangeAspect="1"/>
          </p:cNvSpPr>
          <p:nvPr/>
        </p:nvSpPr>
        <p:spPr bwMode="auto">
          <a:xfrm>
            <a:off x="1193325" y="2635560"/>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2" name="文本框 65"/>
          <p:cNvSpPr txBox="1"/>
          <p:nvPr/>
        </p:nvSpPr>
        <p:spPr>
          <a:xfrm>
            <a:off x="1684404" y="2054846"/>
            <a:ext cx="95010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业务</a:t>
            </a:r>
            <a:r>
              <a:rPr kumimoji="1" lang="zh-CN" altLang="en-US" dirty="0">
                <a:latin typeface="+mn-ea"/>
              </a:rPr>
              <a:t>成长</a:t>
            </a:r>
            <a:r>
              <a:rPr kumimoji="1" lang="zh-CN" altLang="en-US" dirty="0" smtClean="0">
                <a:latin typeface="+mn-ea"/>
              </a:rPr>
              <a:t>：</a:t>
            </a:r>
            <a:r>
              <a:rPr kumimoji="1" lang="zh-CN" altLang="en-US" dirty="0">
                <a:latin typeface="+mn-ea"/>
              </a:rPr>
              <a:t>熟悉了内容通平台的业务</a:t>
            </a:r>
            <a:r>
              <a:rPr kumimoji="1" lang="zh-CN" altLang="en-US" dirty="0" smtClean="0">
                <a:latin typeface="+mn-ea"/>
              </a:rPr>
              <a:t>流程；广告推荐领域</a:t>
            </a:r>
            <a:r>
              <a:rPr kumimoji="1" lang="zh-CN" altLang="en-US" dirty="0">
                <a:latin typeface="+mn-ea"/>
              </a:rPr>
              <a:t>的一些基本知识有了</a:t>
            </a:r>
            <a:r>
              <a:rPr kumimoji="1" lang="zh-CN" altLang="en-US" dirty="0" smtClean="0">
                <a:latin typeface="+mn-ea"/>
              </a:rPr>
              <a:t>大概了解</a:t>
            </a:r>
            <a:endParaRPr kumimoji="1" lang="en-US" altLang="zh-CN" dirty="0">
              <a:latin typeface="+mn-ea"/>
            </a:endParaRPr>
          </a:p>
        </p:txBody>
      </p:sp>
      <p:sp>
        <p:nvSpPr>
          <p:cNvPr id="43" name="矩形 42"/>
          <p:cNvSpPr>
            <a:spLocks noChangeAspect="1"/>
          </p:cNvSpPr>
          <p:nvPr/>
        </p:nvSpPr>
        <p:spPr bwMode="auto">
          <a:xfrm>
            <a:off x="1193325" y="4945340"/>
            <a:ext cx="36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4" name="文本框 66"/>
          <p:cNvSpPr txBox="1"/>
          <p:nvPr/>
        </p:nvSpPr>
        <p:spPr>
          <a:xfrm>
            <a:off x="1684404" y="4940630"/>
            <a:ext cx="93822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没有找到工作乐趣点，在被动着工作；（摆正心态）</a:t>
            </a:r>
            <a:endParaRPr kumimoji="1" lang="en-US" altLang="zh-CN" dirty="0" smtClean="0">
              <a:latin typeface="+mn-ea"/>
            </a:endParaRPr>
          </a:p>
        </p:txBody>
      </p:sp>
      <p:sp>
        <p:nvSpPr>
          <p:cNvPr id="47" name="矩形 46"/>
          <p:cNvSpPr>
            <a:spLocks noChangeAspect="1"/>
          </p:cNvSpPr>
          <p:nvPr/>
        </p:nvSpPr>
        <p:spPr bwMode="auto">
          <a:xfrm>
            <a:off x="1193325" y="3354479"/>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grpSp>
        <p:nvGrpSpPr>
          <p:cNvPr id="49" name="组合 48"/>
          <p:cNvGrpSpPr/>
          <p:nvPr/>
        </p:nvGrpSpPr>
        <p:grpSpPr>
          <a:xfrm>
            <a:off x="1193325" y="1342175"/>
            <a:ext cx="9440264" cy="413814"/>
            <a:chOff x="-3055741" y="1182757"/>
            <a:chExt cx="6931055" cy="413814"/>
          </a:xfrm>
          <a:solidFill>
            <a:srgbClr val="00B050"/>
          </a:solidFill>
        </p:grpSpPr>
        <p:grpSp>
          <p:nvGrpSpPr>
            <p:cNvPr id="55" name="组合 54"/>
            <p:cNvGrpSpPr/>
            <p:nvPr/>
          </p:nvGrpSpPr>
          <p:grpSpPr>
            <a:xfrm>
              <a:off x="-3055741" y="1182757"/>
              <a:ext cx="2520000" cy="413814"/>
              <a:chOff x="-2873829" y="1359761"/>
              <a:chExt cx="2520000" cy="413814"/>
            </a:xfrm>
            <a:grpFill/>
          </p:grpSpPr>
          <p:sp>
            <p:nvSpPr>
              <p:cNvPr id="57" name="矩形 56"/>
              <p:cNvSpPr/>
              <p:nvPr/>
            </p:nvSpPr>
            <p:spPr bwMode="auto">
              <a:xfrm>
                <a:off x="-2873829" y="1359762"/>
                <a:ext cx="2160000" cy="413813"/>
              </a:xfrm>
              <a:prstGeom prst="rect">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chemeClr val="bg1"/>
                    </a:solidFill>
                    <a:latin typeface="微软雅黑" panose="020B0503020204020204" pitchFamily="34" charset="-122"/>
                    <a:ea typeface="微软雅黑" panose="020B0503020204020204" pitchFamily="34" charset="-122"/>
                  </a:rPr>
                  <a:t>成长</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直角三角形 57"/>
              <p:cNvSpPr>
                <a:spLocks noChangeAspect="1"/>
              </p:cNvSpPr>
              <p:nvPr/>
            </p:nvSpPr>
            <p:spPr bwMode="auto">
              <a:xfrm>
                <a:off x="-713829" y="1359761"/>
                <a:ext cx="360000" cy="413813"/>
              </a:xfrm>
              <a:prstGeom prst="rtTriangle">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cxnSp>
          <p:nvCxnSpPr>
            <p:cNvPr id="56" name="直接连接符 55"/>
            <p:cNvCxnSpPr/>
            <p:nvPr/>
          </p:nvCxnSpPr>
          <p:spPr>
            <a:xfrm>
              <a:off x="-3055741" y="1596571"/>
              <a:ext cx="6931055" cy="0"/>
            </a:xfrm>
            <a:prstGeom prst="line">
              <a:avLst/>
            </a:prstGeom>
            <a:grpFill/>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193325" y="4253726"/>
            <a:ext cx="9608687" cy="422122"/>
            <a:chOff x="-3055741" y="1174449"/>
            <a:chExt cx="6931055" cy="422122"/>
          </a:xfrm>
          <a:solidFill>
            <a:srgbClr val="C00000"/>
          </a:solidFill>
        </p:grpSpPr>
        <p:grpSp>
          <p:nvGrpSpPr>
            <p:cNvPr id="51" name="组合 50"/>
            <p:cNvGrpSpPr/>
            <p:nvPr/>
          </p:nvGrpSpPr>
          <p:grpSpPr>
            <a:xfrm>
              <a:off x="-3055741" y="1174449"/>
              <a:ext cx="2520000" cy="422122"/>
              <a:chOff x="-2873829" y="1351453"/>
              <a:chExt cx="2520000" cy="422122"/>
            </a:xfrm>
            <a:grpFill/>
          </p:grpSpPr>
          <p:sp>
            <p:nvSpPr>
              <p:cNvPr id="53" name="矩形 52"/>
              <p:cNvSpPr/>
              <p:nvPr/>
            </p:nvSpPr>
            <p:spPr bwMode="auto">
              <a:xfrm>
                <a:off x="-2873829" y="1351453"/>
                <a:ext cx="2160000" cy="422122"/>
              </a:xfrm>
              <a:prstGeom prst="rect">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latin typeface="+mn-ea"/>
                  </a:rPr>
                  <a:t>不足</a:t>
                </a:r>
              </a:p>
            </p:txBody>
          </p:sp>
          <p:sp>
            <p:nvSpPr>
              <p:cNvPr id="54" name="直角三角形 53"/>
              <p:cNvSpPr>
                <a:spLocks noChangeAspect="1"/>
              </p:cNvSpPr>
              <p:nvPr/>
            </p:nvSpPr>
            <p:spPr bwMode="auto">
              <a:xfrm>
                <a:off x="-713829" y="1360630"/>
                <a:ext cx="360000" cy="412944"/>
              </a:xfrm>
              <a:prstGeom prst="rtTriangle">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mn-ea"/>
                </a:endParaRPr>
              </a:p>
            </p:txBody>
          </p:sp>
        </p:grpSp>
        <p:cxnSp>
          <p:nvCxnSpPr>
            <p:cNvPr id="52" name="直接连接符 51"/>
            <p:cNvCxnSpPr/>
            <p:nvPr/>
          </p:nvCxnSpPr>
          <p:spPr>
            <a:xfrm>
              <a:off x="-3055741" y="1596571"/>
              <a:ext cx="6931055" cy="0"/>
            </a:xfrm>
            <a:prstGeom prst="line">
              <a:avLst/>
            </a:prstGeom>
            <a:grpFill/>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文本框 65"/>
          <p:cNvSpPr txBox="1"/>
          <p:nvPr/>
        </p:nvSpPr>
        <p:spPr>
          <a:xfrm>
            <a:off x="1684404" y="2486735"/>
            <a:ext cx="950106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技术</a:t>
            </a:r>
            <a:r>
              <a:rPr kumimoji="1" lang="zh-CN" altLang="en-US" dirty="0">
                <a:latin typeface="+mn-ea"/>
              </a:rPr>
              <a:t>成长</a:t>
            </a:r>
            <a:r>
              <a:rPr kumimoji="1" lang="zh-CN" altLang="en-US" dirty="0" smtClean="0">
                <a:latin typeface="+mn-ea"/>
              </a:rPr>
              <a:t>：</a:t>
            </a:r>
            <a:r>
              <a:rPr kumimoji="1" lang="zh-CN" altLang="en-US" dirty="0">
                <a:latin typeface="+mn-ea"/>
              </a:rPr>
              <a:t>对</a:t>
            </a:r>
            <a:r>
              <a:rPr kumimoji="1" lang="en-US" altLang="zh-CN" dirty="0" err="1">
                <a:latin typeface="+mn-ea"/>
              </a:rPr>
              <a:t>c++</a:t>
            </a:r>
            <a:r>
              <a:rPr kumimoji="1" lang="zh-CN" altLang="en-US" dirty="0">
                <a:latin typeface="+mn-ea"/>
              </a:rPr>
              <a:t>、</a:t>
            </a:r>
            <a:r>
              <a:rPr kumimoji="1" lang="en-US" altLang="zh-CN" dirty="0" err="1">
                <a:latin typeface="+mn-ea"/>
              </a:rPr>
              <a:t>scala</a:t>
            </a:r>
            <a:r>
              <a:rPr kumimoji="1" lang="zh-CN" altLang="en-US" dirty="0">
                <a:latin typeface="+mn-ea"/>
              </a:rPr>
              <a:t>、</a:t>
            </a:r>
            <a:r>
              <a:rPr kumimoji="1" lang="en-US" altLang="zh-CN" dirty="0">
                <a:latin typeface="+mn-ea"/>
              </a:rPr>
              <a:t>shell</a:t>
            </a:r>
            <a:r>
              <a:rPr kumimoji="1" lang="zh-CN" altLang="en-US" dirty="0">
                <a:latin typeface="+mn-ea"/>
              </a:rPr>
              <a:t>等语言有了新的学习，熟悉了一些工具、第三方库及框架的使用如</a:t>
            </a:r>
            <a:r>
              <a:rPr kumimoji="1" lang="en-US" altLang="zh-CN" dirty="0">
                <a:latin typeface="+mn-ea"/>
              </a:rPr>
              <a:t>thrift</a:t>
            </a:r>
            <a:r>
              <a:rPr kumimoji="1" lang="zh-CN" altLang="en-US" dirty="0">
                <a:latin typeface="+mn-ea"/>
              </a:rPr>
              <a:t>、自动构建</a:t>
            </a:r>
            <a:r>
              <a:rPr kumimoji="1" lang="en-US" altLang="zh-CN" dirty="0" err="1">
                <a:latin typeface="+mn-ea"/>
              </a:rPr>
              <a:t>c++</a:t>
            </a:r>
            <a:r>
              <a:rPr kumimoji="1" lang="zh-CN" altLang="en-US" dirty="0">
                <a:latin typeface="+mn-ea"/>
              </a:rPr>
              <a:t>工程、调试工具、</a:t>
            </a:r>
            <a:r>
              <a:rPr kumimoji="1" lang="en-US" altLang="zh-CN" dirty="0">
                <a:latin typeface="+mn-ea"/>
              </a:rPr>
              <a:t>zookeeper</a:t>
            </a:r>
            <a:r>
              <a:rPr kumimoji="1" lang="zh-CN" altLang="en-US" dirty="0">
                <a:latin typeface="+mn-ea"/>
              </a:rPr>
              <a:t>、</a:t>
            </a:r>
            <a:r>
              <a:rPr kumimoji="1" lang="en-US" altLang="zh-CN" dirty="0" err="1">
                <a:latin typeface="+mn-ea"/>
              </a:rPr>
              <a:t>redis</a:t>
            </a:r>
            <a:r>
              <a:rPr kumimoji="1" lang="zh-CN" altLang="en-US" dirty="0">
                <a:latin typeface="+mn-ea"/>
              </a:rPr>
              <a:t>等</a:t>
            </a:r>
          </a:p>
        </p:txBody>
      </p:sp>
      <p:sp>
        <p:nvSpPr>
          <p:cNvPr id="61" name="文本框 65"/>
          <p:cNvSpPr txBox="1"/>
          <p:nvPr/>
        </p:nvSpPr>
        <p:spPr>
          <a:xfrm>
            <a:off x="1684404" y="3313132"/>
            <a:ext cx="95010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技能</a:t>
            </a:r>
            <a:r>
              <a:rPr kumimoji="1" lang="zh-CN" altLang="en-US" dirty="0">
                <a:latin typeface="+mn-ea"/>
              </a:rPr>
              <a:t>成长</a:t>
            </a:r>
            <a:r>
              <a:rPr kumimoji="1" lang="zh-CN" altLang="en-US" dirty="0" smtClean="0">
                <a:latin typeface="+mn-ea"/>
              </a:rPr>
              <a:t>：团队</a:t>
            </a:r>
            <a:r>
              <a:rPr kumimoji="1" lang="zh-CN" altLang="en-US" dirty="0">
                <a:latin typeface="+mn-ea"/>
              </a:rPr>
              <a:t>合作</a:t>
            </a:r>
            <a:r>
              <a:rPr kumimoji="1" lang="zh-CN" altLang="en-US" dirty="0" smtClean="0">
                <a:latin typeface="+mn-ea"/>
              </a:rPr>
              <a:t>精神、分析解决问题能力。</a:t>
            </a:r>
            <a:endParaRPr kumimoji="1" lang="en-US" altLang="zh-CN" dirty="0">
              <a:latin typeface="+mn-ea"/>
            </a:endParaRPr>
          </a:p>
        </p:txBody>
      </p:sp>
      <p:sp>
        <p:nvSpPr>
          <p:cNvPr id="62" name="矩形 61"/>
          <p:cNvSpPr>
            <a:spLocks noChangeAspect="1"/>
          </p:cNvSpPr>
          <p:nvPr/>
        </p:nvSpPr>
        <p:spPr bwMode="auto">
          <a:xfrm>
            <a:off x="1193325" y="5535075"/>
            <a:ext cx="36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64" name="文本框 66"/>
          <p:cNvSpPr txBox="1"/>
          <p:nvPr/>
        </p:nvSpPr>
        <p:spPr>
          <a:xfrm>
            <a:off x="1684404" y="5516509"/>
            <a:ext cx="93822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学习主动性不够；（在业务上要积极学习、跟进，在技术上积极扩展知识，技能储备）</a:t>
            </a:r>
            <a:endParaRPr kumimoji="1" lang="zh-CN" altLang="en-US" dirty="0">
              <a:latin typeface="+mn-ea"/>
            </a:endParaRPr>
          </a:p>
        </p:txBody>
      </p:sp>
    </p:spTree>
    <p:extLst>
      <p:ext uri="{BB962C8B-B14F-4D97-AF65-F5344CB8AC3E}">
        <p14:creationId xmlns:p14="http://schemas.microsoft.com/office/powerpoint/2010/main" val="254239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245" y="143826"/>
            <a:ext cx="6854960" cy="570962"/>
          </a:xfrm>
        </p:spPr>
        <p:txBody>
          <a:bodyPr/>
          <a:lstStyle/>
          <a:p>
            <a:r>
              <a:rPr lang="zh-CN" altLang="en-US" sz="2400" dirty="0">
                <a:solidFill>
                  <a:srgbClr val="00C898"/>
                </a:solidFill>
              </a:rPr>
              <a:t>展望</a:t>
            </a:r>
          </a:p>
        </p:txBody>
      </p:sp>
      <p:grpSp>
        <p:nvGrpSpPr>
          <p:cNvPr id="65" name="组合 64"/>
          <p:cNvGrpSpPr/>
          <p:nvPr/>
        </p:nvGrpSpPr>
        <p:grpSpPr>
          <a:xfrm>
            <a:off x="3953313" y="1406881"/>
            <a:ext cx="3951287" cy="3744912"/>
            <a:chOff x="3953313" y="1406881"/>
            <a:chExt cx="3951287" cy="3744912"/>
          </a:xfrm>
        </p:grpSpPr>
        <p:sp>
          <p:nvSpPr>
            <p:cNvPr id="3" name="AutoShape 3"/>
            <p:cNvSpPr>
              <a:spLocks noChangeArrowheads="1"/>
            </p:cNvSpPr>
            <p:nvPr/>
          </p:nvSpPr>
          <p:spPr bwMode="auto">
            <a:xfrm rot="17973186">
              <a:off x="6246456" y="204743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4" name="AutoShape 4"/>
            <p:cNvSpPr>
              <a:spLocks noChangeArrowheads="1"/>
            </p:cNvSpPr>
            <p:nvPr/>
          </p:nvSpPr>
          <p:spPr bwMode="auto">
            <a:xfrm rot="3465783">
              <a:off x="6246457" y="4211199"/>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8" name="AutoShape 8"/>
            <p:cNvSpPr>
              <a:spLocks noChangeArrowheads="1"/>
            </p:cNvSpPr>
            <p:nvPr/>
          </p:nvSpPr>
          <p:spPr bwMode="auto">
            <a:xfrm rot="10800000">
              <a:off x="4415275" y="3169006"/>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9" name="Oval 9"/>
            <p:cNvSpPr>
              <a:spLocks noChangeArrowheads="1"/>
            </p:cNvSpPr>
            <p:nvPr/>
          </p:nvSpPr>
          <p:spPr bwMode="auto">
            <a:xfrm>
              <a:off x="4161275" y="1406881"/>
              <a:ext cx="3743325" cy="3744912"/>
            </a:xfrm>
            <a:prstGeom prst="ellipse">
              <a:avLst/>
            </a:prstGeom>
            <a:noFill/>
            <a:ln w="38100" cmpd="sng">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grpSp>
          <p:nvGrpSpPr>
            <p:cNvPr id="13" name="Group 13"/>
            <p:cNvGrpSpPr>
              <a:grpSpLocks/>
            </p:cNvGrpSpPr>
            <p:nvPr/>
          </p:nvGrpSpPr>
          <p:grpSpPr bwMode="auto">
            <a:xfrm>
              <a:off x="3953313" y="3121381"/>
              <a:ext cx="360362" cy="360362"/>
              <a:chOff x="0" y="0"/>
              <a:chExt cx="227" cy="227"/>
            </a:xfrm>
            <a:solidFill>
              <a:srgbClr val="FFC000"/>
            </a:solidFill>
          </p:grpSpPr>
          <p:sp>
            <p:nvSpPr>
              <p:cNvPr id="14" name="Oval 14"/>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15" name="Oval 15"/>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19" name="Group 19"/>
            <p:cNvGrpSpPr>
              <a:grpSpLocks/>
            </p:cNvGrpSpPr>
            <p:nvPr/>
          </p:nvGrpSpPr>
          <p:grpSpPr bwMode="auto">
            <a:xfrm>
              <a:off x="6747313" y="1444981"/>
              <a:ext cx="360362" cy="360362"/>
              <a:chOff x="0" y="0"/>
              <a:chExt cx="227" cy="227"/>
            </a:xfrm>
            <a:solidFill>
              <a:srgbClr val="FFC000"/>
            </a:solidFill>
          </p:grpSpPr>
          <p:sp>
            <p:nvSpPr>
              <p:cNvPr id="20" name="Oval 20"/>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21" name="Oval 21"/>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25" name="Group 25"/>
            <p:cNvGrpSpPr>
              <a:grpSpLocks/>
            </p:cNvGrpSpPr>
            <p:nvPr/>
          </p:nvGrpSpPr>
          <p:grpSpPr bwMode="auto">
            <a:xfrm>
              <a:off x="6802875" y="4721581"/>
              <a:ext cx="360363" cy="360362"/>
              <a:chOff x="0" y="0"/>
              <a:chExt cx="227" cy="227"/>
            </a:xfrm>
            <a:solidFill>
              <a:srgbClr val="FFC000"/>
            </a:solidFill>
          </p:grpSpPr>
          <p:sp>
            <p:nvSpPr>
              <p:cNvPr id="26" name="Oval 26"/>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27" name="Oval 27"/>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sp>
          <p:nvSpPr>
            <p:cNvPr id="28" name="Oval 28"/>
            <p:cNvSpPr>
              <a:spLocks noChangeArrowheads="1"/>
            </p:cNvSpPr>
            <p:nvPr/>
          </p:nvSpPr>
          <p:spPr bwMode="auto">
            <a:xfrm>
              <a:off x="5093138" y="2359381"/>
              <a:ext cx="1944687" cy="1944687"/>
            </a:xfrm>
            <a:prstGeom prst="ellipse">
              <a:avLst/>
            </a:prstGeom>
            <a:gradFill rotWithShape="1">
              <a:gsLst>
                <a:gs pos="0">
                  <a:srgbClr val="FFCC00">
                    <a:gamma/>
                    <a:tint val="0"/>
                    <a:invGamma/>
                  </a:srgbClr>
                </a:gs>
                <a:gs pos="50000">
                  <a:srgbClr val="FFCC00"/>
                </a:gs>
                <a:gs pos="100000">
                  <a:srgbClr val="FFCC00">
                    <a:gamma/>
                    <a:tint val="0"/>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a:endParaRPr lang="zh-CN" altLang="en-US">
                <a:ea typeface="宋体" panose="02010600030101010101" pitchFamily="2" charset="-122"/>
              </a:endParaRPr>
            </a:p>
          </p:txBody>
        </p:sp>
        <p:sp>
          <p:nvSpPr>
            <p:cNvPr id="29" name="Oval 29"/>
            <p:cNvSpPr>
              <a:spLocks noChangeArrowheads="1"/>
            </p:cNvSpPr>
            <p:nvPr/>
          </p:nvSpPr>
          <p:spPr bwMode="auto">
            <a:xfrm>
              <a:off x="5093138" y="2359381"/>
              <a:ext cx="1944687" cy="1944687"/>
            </a:xfrm>
            <a:prstGeom prst="ellipse">
              <a:avLst/>
            </a:prstGeom>
            <a:gradFill rotWithShape="1">
              <a:gsLst>
                <a:gs pos="0">
                  <a:srgbClr val="FFCC00">
                    <a:alpha val="31999"/>
                  </a:srgbClr>
                </a:gs>
                <a:gs pos="100000">
                  <a:srgbClr val="FFCC00">
                    <a:gamma/>
                    <a:shade val="46275"/>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a:endParaRPr lang="zh-CN" altLang="en-US">
                <a:ea typeface="宋体" panose="02010600030101010101" pitchFamily="2" charset="-122"/>
              </a:endParaRPr>
            </a:p>
          </p:txBody>
        </p:sp>
        <p:sp>
          <p:nvSpPr>
            <p:cNvPr id="30" name="Oval 30"/>
            <p:cNvSpPr>
              <a:spLocks noChangeArrowheads="1"/>
            </p:cNvSpPr>
            <p:nvPr/>
          </p:nvSpPr>
          <p:spPr bwMode="auto">
            <a:xfrm>
              <a:off x="5220138" y="2486381"/>
              <a:ext cx="1690687" cy="1690687"/>
            </a:xfrm>
            <a:prstGeom prst="ellipse">
              <a:avLst/>
            </a:prstGeom>
            <a:gradFill rotWithShape="1">
              <a:gsLst>
                <a:gs pos="0">
                  <a:srgbClr val="FFCC00">
                    <a:gamma/>
                    <a:shade val="54118"/>
                    <a:invGamma/>
                  </a:srgbClr>
                </a:gs>
                <a:gs pos="50000">
                  <a:srgbClr val="FFCC00"/>
                </a:gs>
                <a:gs pos="100000">
                  <a:srgbClr val="FFCC00">
                    <a:gamma/>
                    <a:shade val="54118"/>
                    <a:invGamma/>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1" name="Oval 31"/>
            <p:cNvSpPr>
              <a:spLocks noChangeArrowheads="1"/>
            </p:cNvSpPr>
            <p:nvPr/>
          </p:nvSpPr>
          <p:spPr bwMode="auto">
            <a:xfrm>
              <a:off x="5221725" y="2503843"/>
              <a:ext cx="1690688" cy="1690688"/>
            </a:xfrm>
            <a:prstGeom prst="ellipse">
              <a:avLst/>
            </a:prstGeom>
            <a:gradFill rotWithShape="1">
              <a:gsLst>
                <a:gs pos="0">
                  <a:srgbClr val="FFCC00">
                    <a:gamma/>
                    <a:shade val="63529"/>
                    <a:invGamma/>
                  </a:srgbClr>
                </a:gs>
                <a:gs pos="100000">
                  <a:srgbClr val="FFCC00">
                    <a:alpha val="0"/>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2" name="Oval 32"/>
            <p:cNvSpPr>
              <a:spLocks noChangeArrowheads="1"/>
            </p:cNvSpPr>
            <p:nvPr/>
          </p:nvSpPr>
          <p:spPr bwMode="auto">
            <a:xfrm>
              <a:off x="5304275" y="2570518"/>
              <a:ext cx="1522413" cy="1522413"/>
            </a:xfrm>
            <a:prstGeom prst="ellipse">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3" name="Oval 33"/>
            <p:cNvSpPr>
              <a:spLocks noChangeArrowheads="1"/>
            </p:cNvSpPr>
            <p:nvPr/>
          </p:nvSpPr>
          <p:spPr bwMode="auto">
            <a:xfrm>
              <a:off x="5326500" y="2589568"/>
              <a:ext cx="1471613" cy="14732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4" name="Oval 34"/>
            <p:cNvSpPr>
              <a:spLocks noChangeArrowheads="1"/>
            </p:cNvSpPr>
            <p:nvPr/>
          </p:nvSpPr>
          <p:spPr bwMode="auto">
            <a:xfrm>
              <a:off x="5343963" y="2599093"/>
              <a:ext cx="1438275" cy="14351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5" name="Oval 35"/>
            <p:cNvSpPr>
              <a:spLocks noChangeArrowheads="1"/>
            </p:cNvSpPr>
            <p:nvPr/>
          </p:nvSpPr>
          <p:spPr bwMode="auto">
            <a:xfrm>
              <a:off x="5359838" y="2613381"/>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6" name="Oval 36"/>
            <p:cNvSpPr>
              <a:spLocks noChangeArrowheads="1"/>
            </p:cNvSpPr>
            <p:nvPr/>
          </p:nvSpPr>
          <p:spPr bwMode="auto">
            <a:xfrm>
              <a:off x="5440800" y="2649893"/>
              <a:ext cx="1214438" cy="1090613"/>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7" name="Text Box 37"/>
            <p:cNvSpPr txBox="1">
              <a:spLocks noChangeArrowheads="1"/>
            </p:cNvSpPr>
            <p:nvPr/>
          </p:nvSpPr>
          <p:spPr bwMode="auto">
            <a:xfrm>
              <a:off x="5606915" y="3059468"/>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000000"/>
                  </a:solidFill>
                  <a:latin typeface="微软雅黑" panose="020B0503020204020204" pitchFamily="34" charset="-122"/>
                  <a:ea typeface="微软雅黑" panose="020B0503020204020204" pitchFamily="34" charset="-122"/>
                </a:rPr>
                <a:t>计划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1331346" y="6402647"/>
            <a:ext cx="9116598" cy="46166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b="1" dirty="0">
                <a:ln/>
                <a:solidFill>
                  <a:srgbClr val="00B050"/>
                </a:solidFill>
              </a:rPr>
              <a:t>入职新</a:t>
            </a:r>
            <a:r>
              <a:rPr kumimoji="1" lang="zh-CN" altLang="en-US" sz="1600" b="1" dirty="0" smtClean="0">
                <a:ln/>
                <a:solidFill>
                  <a:srgbClr val="00B050"/>
                </a:solidFill>
              </a:rPr>
              <a:t>浪</a:t>
            </a:r>
            <a:r>
              <a:rPr kumimoji="1" lang="en-US" altLang="zh-CN" sz="1600" b="1" dirty="0" smtClean="0">
                <a:ln/>
                <a:solidFill>
                  <a:srgbClr val="00B050"/>
                </a:solidFill>
              </a:rPr>
              <a:t>5</a:t>
            </a:r>
            <a:r>
              <a:rPr kumimoji="1" lang="zh-CN" altLang="en-US" sz="1600" b="1" dirty="0">
                <a:ln/>
                <a:solidFill>
                  <a:srgbClr val="00B050"/>
                </a:solidFill>
              </a:rPr>
              <a:t>个</a:t>
            </a:r>
            <a:r>
              <a:rPr kumimoji="1" lang="zh-CN" altLang="en-US" sz="1600" b="1" dirty="0" smtClean="0">
                <a:ln/>
                <a:solidFill>
                  <a:srgbClr val="00B050"/>
                </a:solidFill>
              </a:rPr>
              <a:t>月的工作中，自己</a:t>
            </a:r>
            <a:r>
              <a:rPr kumimoji="1" lang="zh-CN" altLang="en-US" sz="1600" b="1" dirty="0">
                <a:ln/>
                <a:solidFill>
                  <a:srgbClr val="00B050"/>
                </a:solidFill>
              </a:rPr>
              <a:t>收获了</a:t>
            </a:r>
            <a:r>
              <a:rPr kumimoji="1" lang="zh-CN" altLang="en-US" sz="1600" b="1" dirty="0" smtClean="0">
                <a:ln/>
                <a:solidFill>
                  <a:srgbClr val="00B050"/>
                </a:solidFill>
              </a:rPr>
              <a:t>很多，也发现了自己很多需要提高的地方</a:t>
            </a:r>
            <a:r>
              <a:rPr kumimoji="1" lang="zh-CN" altLang="en-US" b="1" dirty="0" smtClean="0">
                <a:ln/>
                <a:solidFill>
                  <a:srgbClr val="00B050"/>
                </a:solidFill>
              </a:rPr>
              <a:t>。</a:t>
            </a:r>
            <a:r>
              <a:rPr kumimoji="1" lang="en-US" altLang="zh-CN" sz="2400" b="1" dirty="0">
                <a:ln/>
                <a:solidFill>
                  <a:srgbClr val="00B050"/>
                </a:solidFill>
                <a:latin typeface="Meiryo UI" panose="020B0604030504040204" pitchFamily="34" charset="-128"/>
                <a:ea typeface="Meiryo UI" panose="020B0604030504040204" pitchFamily="34" charset="-128"/>
                <a:cs typeface="Meiryo UI" panose="020B0604030504040204" pitchFamily="34" charset="-128"/>
              </a:rPr>
              <a:t>F</a:t>
            </a:r>
            <a:r>
              <a:rPr kumimoji="1" lang="en-US" altLang="zh-CN" sz="2400" b="1" dirty="0" smtClean="0">
                <a:ln/>
                <a:solidFill>
                  <a:srgbClr val="00B050"/>
                </a:solidFill>
                <a:latin typeface="Meiryo UI" panose="020B0604030504040204" pitchFamily="34" charset="-128"/>
                <a:ea typeface="Meiryo UI" panose="020B0604030504040204" pitchFamily="34" charset="-128"/>
                <a:cs typeface="Meiryo UI" panose="020B0604030504040204" pitchFamily="34" charset="-128"/>
              </a:rPr>
              <a:t>ighting</a:t>
            </a:r>
            <a:r>
              <a:rPr kumimoji="1" lang="zh-CN" altLang="en-US" sz="2400" b="1" dirty="0" smtClean="0">
                <a:ln/>
                <a:solidFill>
                  <a:srgbClr val="00B050"/>
                </a:solidFill>
                <a:latin typeface="Meiryo UI" panose="020B0604030504040204" pitchFamily="34" charset="-128"/>
                <a:ea typeface="Meiryo UI" panose="020B0604030504040204" pitchFamily="34" charset="-128"/>
                <a:cs typeface="Meiryo UI" panose="020B0604030504040204" pitchFamily="34" charset="-128"/>
              </a:rPr>
              <a:t>！</a:t>
            </a:r>
            <a:endParaRPr lang="zh-CN" altLang="en-US" sz="2400" b="1" dirty="0">
              <a:ln/>
              <a:solidFill>
                <a:srgbClr val="00B050"/>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63" name="组合 62"/>
          <p:cNvGrpSpPr/>
          <p:nvPr/>
        </p:nvGrpSpPr>
        <p:grpSpPr>
          <a:xfrm>
            <a:off x="7267433" y="4834042"/>
            <a:ext cx="3913251" cy="1465444"/>
            <a:chOff x="7090010" y="4834042"/>
            <a:chExt cx="3913251" cy="1465444"/>
          </a:xfrm>
        </p:grpSpPr>
        <p:sp>
          <p:nvSpPr>
            <p:cNvPr id="49" name="Text Box 38"/>
            <p:cNvSpPr txBox="1">
              <a:spLocks noChangeArrowheads="1"/>
            </p:cNvSpPr>
            <p:nvPr/>
          </p:nvSpPr>
          <p:spPr bwMode="auto">
            <a:xfrm>
              <a:off x="7537966" y="4834042"/>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smtClean="0">
                  <a:solidFill>
                    <a:srgbClr val="00B050"/>
                  </a:solidFill>
                  <a:latin typeface="微软雅黑"/>
                  <a:ea typeface="微软雅黑"/>
                  <a:cs typeface="微软"/>
                </a:rPr>
                <a:t>自我提升</a:t>
              </a:r>
              <a:endParaRPr lang="zh-CN" altLang="en-US" sz="1400" b="1" dirty="0">
                <a:solidFill>
                  <a:srgbClr val="595959"/>
                </a:solidFill>
                <a:latin typeface="微软雅黑"/>
                <a:ea typeface="微软雅黑"/>
                <a:cs typeface="微软"/>
              </a:endParaRPr>
            </a:p>
          </p:txBody>
        </p:sp>
        <p:sp>
          <p:nvSpPr>
            <p:cNvPr id="50" name="矩形 49"/>
            <p:cNvSpPr/>
            <p:nvPr/>
          </p:nvSpPr>
          <p:spPr>
            <a:xfrm>
              <a:off x="7090010" y="5223874"/>
              <a:ext cx="3913251"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a:solidFill>
                    <a:srgbClr val="595959"/>
                  </a:solidFill>
                  <a:cs typeface="微软"/>
                </a:rPr>
                <a:t>提升</a:t>
              </a:r>
              <a:r>
                <a:rPr lang="zh-CN" altLang="en-US" sz="1600" dirty="0" smtClean="0">
                  <a:solidFill>
                    <a:srgbClr val="595959"/>
                  </a:solidFill>
                  <a:cs typeface="微软"/>
                </a:rPr>
                <a:t>效率：</a:t>
              </a:r>
              <a:r>
                <a:rPr lang="en-US" altLang="zh-CN" sz="1600" dirty="0" smtClean="0">
                  <a:solidFill>
                    <a:srgbClr val="595959"/>
                  </a:solidFill>
                  <a:cs typeface="微软"/>
                </a:rPr>
                <a:t>Shell</a:t>
              </a:r>
              <a:r>
                <a:rPr lang="en-US" altLang="zh-CN" sz="1600" dirty="0">
                  <a:solidFill>
                    <a:srgbClr val="595959"/>
                  </a:solidFill>
                  <a:cs typeface="微软"/>
                </a:rPr>
                <a:t>/</a:t>
              </a:r>
              <a:r>
                <a:rPr lang="en-US" altLang="zh-CN" sz="1600" dirty="0" smtClean="0">
                  <a:solidFill>
                    <a:srgbClr val="595959"/>
                  </a:solidFill>
                  <a:cs typeface="微软"/>
                </a:rPr>
                <a:t>C++</a:t>
              </a:r>
              <a:r>
                <a:rPr lang="en-US" altLang="zh-CN" sz="1600" dirty="0">
                  <a:solidFill>
                    <a:srgbClr val="595959"/>
                  </a:solidFill>
                  <a:cs typeface="微软"/>
                </a:rPr>
                <a:t>/</a:t>
              </a:r>
              <a:r>
                <a:rPr lang="en-US" altLang="zh-CN" sz="1600" dirty="0" smtClean="0">
                  <a:solidFill>
                    <a:srgbClr val="595959"/>
                  </a:solidFill>
                  <a:cs typeface="微软"/>
                </a:rPr>
                <a:t>Scala</a:t>
              </a:r>
              <a:r>
                <a:rPr lang="zh-CN" altLang="en-US" sz="1600" dirty="0" smtClean="0">
                  <a:solidFill>
                    <a:srgbClr val="595959"/>
                  </a:solidFill>
                  <a:cs typeface="微软"/>
                </a:rPr>
                <a:t>技能强化</a:t>
              </a:r>
              <a:endParaRPr lang="zh-CN" altLang="en-US" sz="1600" dirty="0">
                <a:solidFill>
                  <a:srgbClr val="595959"/>
                </a:solidFill>
                <a:cs typeface="微软"/>
              </a:endParaRPr>
            </a:p>
          </p:txBody>
        </p:sp>
        <p:sp>
          <p:nvSpPr>
            <p:cNvPr id="52" name="矩形 51"/>
            <p:cNvSpPr/>
            <p:nvPr/>
          </p:nvSpPr>
          <p:spPr>
            <a:xfrm>
              <a:off x="7090010" y="5587805"/>
              <a:ext cx="3756156"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知识拓展：广告推荐算法及框架学习</a:t>
              </a:r>
              <a:endParaRPr lang="zh-CN" altLang="en-US" sz="1600" dirty="0">
                <a:solidFill>
                  <a:srgbClr val="595959"/>
                </a:solidFill>
                <a:cs typeface="微软"/>
              </a:endParaRPr>
            </a:p>
          </p:txBody>
        </p:sp>
        <p:sp>
          <p:nvSpPr>
            <p:cNvPr id="53" name="矩形 52"/>
            <p:cNvSpPr/>
            <p:nvPr/>
          </p:nvSpPr>
          <p:spPr>
            <a:xfrm>
              <a:off x="7090010" y="5960932"/>
              <a:ext cx="3639138"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buFont typeface="Wingdings" panose="05000000000000000000" pitchFamily="2" charset="2"/>
                <a:buChar char="Ø"/>
              </a:pPr>
              <a:r>
                <a:rPr lang="zh-CN" altLang="en-US" sz="1600" dirty="0" smtClean="0">
                  <a:solidFill>
                    <a:srgbClr val="595959"/>
                  </a:solidFill>
                  <a:cs typeface="微软"/>
                </a:rPr>
                <a:t>学习分享：前沿技术</a:t>
              </a:r>
              <a:r>
                <a:rPr lang="en-US" altLang="zh-CN" sz="1600" dirty="0" smtClean="0">
                  <a:solidFill>
                    <a:srgbClr val="595959"/>
                  </a:solidFill>
                  <a:cs typeface="微软"/>
                </a:rPr>
                <a:t>/</a:t>
              </a:r>
              <a:r>
                <a:rPr lang="zh-CN" altLang="en-US" sz="1600" dirty="0" smtClean="0">
                  <a:solidFill>
                    <a:srgbClr val="595959"/>
                  </a:solidFill>
                  <a:cs typeface="微软"/>
                </a:rPr>
                <a:t>基础技能分享</a:t>
              </a:r>
              <a:endParaRPr lang="zh-CN" altLang="en-US" sz="1600" dirty="0">
                <a:solidFill>
                  <a:srgbClr val="595959"/>
                </a:solidFill>
                <a:cs typeface="微软"/>
              </a:endParaRPr>
            </a:p>
          </p:txBody>
        </p:sp>
        <p:sp>
          <p:nvSpPr>
            <p:cNvPr id="59" name="KSO_Shape"/>
            <p:cNvSpPr>
              <a:spLocks/>
            </p:cNvSpPr>
            <p:nvPr/>
          </p:nvSpPr>
          <p:spPr bwMode="auto">
            <a:xfrm>
              <a:off x="7090010" y="4864764"/>
              <a:ext cx="439863"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ln/>
            <a:extLst/>
          </p:spPr>
          <p:style>
            <a:lnRef idx="1">
              <a:schemeClr val="accent6"/>
            </a:lnRef>
            <a:fillRef idx="3">
              <a:schemeClr val="accent6"/>
            </a:fillRef>
            <a:effectRef idx="2">
              <a:schemeClr val="accent6"/>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grpSp>
        <p:nvGrpSpPr>
          <p:cNvPr id="5" name="组合 4"/>
          <p:cNvGrpSpPr/>
          <p:nvPr/>
        </p:nvGrpSpPr>
        <p:grpSpPr>
          <a:xfrm>
            <a:off x="1928794" y="3227875"/>
            <a:ext cx="2319866" cy="1162937"/>
            <a:chOff x="1928794" y="3227875"/>
            <a:chExt cx="2319866" cy="1162937"/>
          </a:xfrm>
        </p:grpSpPr>
        <p:sp>
          <p:nvSpPr>
            <p:cNvPr id="47" name="Text Box 38"/>
            <p:cNvSpPr txBox="1">
              <a:spLocks noChangeArrowheads="1"/>
            </p:cNvSpPr>
            <p:nvPr/>
          </p:nvSpPr>
          <p:spPr bwMode="auto">
            <a:xfrm>
              <a:off x="2369950" y="3227875"/>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a:solidFill>
                    <a:srgbClr val="00B050"/>
                  </a:solidFill>
                  <a:latin typeface="微软雅黑"/>
                  <a:ea typeface="微软雅黑"/>
                  <a:cs typeface="微软"/>
                </a:rPr>
                <a:t>投放</a:t>
              </a:r>
              <a:r>
                <a:rPr lang="zh-CN" altLang="en-US" b="1" dirty="0" smtClean="0">
                  <a:solidFill>
                    <a:srgbClr val="00B050"/>
                  </a:solidFill>
                  <a:latin typeface="微软雅黑"/>
                  <a:ea typeface="微软雅黑"/>
                  <a:cs typeface="微软"/>
                </a:rPr>
                <a:t>支持</a:t>
              </a:r>
              <a:endParaRPr lang="zh-CN" altLang="en-US" sz="1400" b="1" dirty="0">
                <a:solidFill>
                  <a:srgbClr val="595959"/>
                </a:solidFill>
                <a:latin typeface="微软雅黑"/>
                <a:ea typeface="微软雅黑"/>
                <a:cs typeface="微软"/>
              </a:endParaRPr>
            </a:p>
          </p:txBody>
        </p:sp>
        <p:sp>
          <p:nvSpPr>
            <p:cNvPr id="48" name="矩形 47"/>
            <p:cNvSpPr/>
            <p:nvPr/>
          </p:nvSpPr>
          <p:spPr>
            <a:xfrm>
              <a:off x="1928794" y="3681589"/>
              <a:ext cx="1909497"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多客户商品推荐</a:t>
              </a:r>
              <a:endParaRPr lang="zh-CN" altLang="en-US" sz="1600" dirty="0">
                <a:solidFill>
                  <a:srgbClr val="595959"/>
                </a:solidFill>
                <a:cs typeface="微软"/>
              </a:endParaRPr>
            </a:p>
          </p:txBody>
        </p:sp>
        <p:sp>
          <p:nvSpPr>
            <p:cNvPr id="55" name="矩形 54"/>
            <p:cNvSpPr/>
            <p:nvPr/>
          </p:nvSpPr>
          <p:spPr>
            <a:xfrm>
              <a:off x="1928794" y="4052258"/>
              <a:ext cx="2319866"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动态中间页样式扩展</a:t>
              </a:r>
              <a:endParaRPr lang="zh-CN" altLang="en-US" sz="1600" dirty="0">
                <a:solidFill>
                  <a:srgbClr val="595959"/>
                </a:solidFill>
                <a:cs typeface="微软"/>
              </a:endParaRPr>
            </a:p>
          </p:txBody>
        </p:sp>
        <p:sp>
          <p:nvSpPr>
            <p:cNvPr id="60" name="Freeform 9"/>
            <p:cNvSpPr>
              <a:spLocks noEditPoints="1"/>
            </p:cNvSpPr>
            <p:nvPr/>
          </p:nvSpPr>
          <p:spPr bwMode="auto">
            <a:xfrm>
              <a:off x="1928794" y="3251320"/>
              <a:ext cx="396517" cy="369126"/>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ln/>
          </p:spPr>
          <p:style>
            <a:lnRef idx="1">
              <a:schemeClr val="accent6"/>
            </a:lnRef>
            <a:fillRef idx="3">
              <a:schemeClr val="accent6"/>
            </a:fillRef>
            <a:effectRef idx="2">
              <a:schemeClr val="accent6"/>
            </a:effectRef>
            <a:fontRef idx="minor">
              <a:schemeClr val="lt1"/>
            </a:fontRef>
          </p:style>
          <p:txBody>
            <a:bodyPr vert="horz" wrap="square" lIns="68580" tIns="34290" rIns="68580" bIns="34290" numCol="1" anchor="t" anchorCtr="0" compatLnSpc="1">
              <a:prstTxWarp prst="textNoShape">
                <a:avLst/>
              </a:prstTxWarp>
            </a:bodyPr>
            <a:lstStyle/>
            <a:p>
              <a:endParaRPr lang="zh-CN" altLang="en-US" sz="1350"/>
            </a:p>
          </p:txBody>
        </p:sp>
      </p:grpSp>
      <p:grpSp>
        <p:nvGrpSpPr>
          <p:cNvPr id="62" name="组合 61"/>
          <p:cNvGrpSpPr/>
          <p:nvPr/>
        </p:nvGrpSpPr>
        <p:grpSpPr>
          <a:xfrm>
            <a:off x="7721377" y="1441841"/>
            <a:ext cx="3589380" cy="1141486"/>
            <a:chOff x="7851664" y="1594565"/>
            <a:chExt cx="3589380" cy="1141486"/>
          </a:xfrm>
        </p:grpSpPr>
        <p:sp>
          <p:nvSpPr>
            <p:cNvPr id="38" name="Text Box 38"/>
            <p:cNvSpPr txBox="1">
              <a:spLocks noChangeArrowheads="1"/>
            </p:cNvSpPr>
            <p:nvPr/>
          </p:nvSpPr>
          <p:spPr bwMode="auto">
            <a:xfrm>
              <a:off x="8344445" y="1594565"/>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smtClean="0">
                  <a:solidFill>
                    <a:srgbClr val="00B050"/>
                  </a:solidFill>
                  <a:latin typeface="微软雅黑"/>
                  <a:ea typeface="微软雅黑"/>
                  <a:cs typeface="微软"/>
                </a:rPr>
                <a:t>架构升级</a:t>
              </a:r>
              <a:endParaRPr lang="zh-CN" altLang="en-US" sz="1400" b="1" dirty="0">
                <a:solidFill>
                  <a:srgbClr val="595959"/>
                </a:solidFill>
                <a:latin typeface="微软雅黑"/>
                <a:ea typeface="微软雅黑"/>
                <a:cs typeface="微软"/>
              </a:endParaRPr>
            </a:p>
          </p:txBody>
        </p:sp>
        <p:sp>
          <p:nvSpPr>
            <p:cNvPr id="45" name="矩形 44"/>
            <p:cNvSpPr/>
            <p:nvPr/>
          </p:nvSpPr>
          <p:spPr>
            <a:xfrm>
              <a:off x="7851664" y="2017879"/>
              <a:ext cx="3148619"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对</a:t>
              </a:r>
              <a:r>
                <a:rPr lang="en-US" altLang="zh-CN" sz="1600" dirty="0" smtClean="0">
                  <a:solidFill>
                    <a:srgbClr val="595959"/>
                  </a:solidFill>
                  <a:cs typeface="微软"/>
                </a:rPr>
                <a:t>feed</a:t>
              </a:r>
              <a:r>
                <a:rPr lang="zh-CN" altLang="en-US" sz="1600" dirty="0">
                  <a:solidFill>
                    <a:srgbClr val="595959"/>
                  </a:solidFill>
                  <a:cs typeface="微软"/>
                </a:rPr>
                <a:t>创意</a:t>
              </a:r>
              <a:r>
                <a:rPr lang="zh-CN" altLang="en-US" sz="1600" dirty="0" smtClean="0">
                  <a:solidFill>
                    <a:srgbClr val="595959"/>
                  </a:solidFill>
                  <a:cs typeface="微软"/>
                </a:rPr>
                <a:t>素材的</a:t>
              </a:r>
              <a:r>
                <a:rPr lang="en-US" altLang="zh-CN" sz="1600" dirty="0" smtClean="0">
                  <a:solidFill>
                    <a:srgbClr val="595959"/>
                  </a:solidFill>
                  <a:cs typeface="微软"/>
                </a:rPr>
                <a:t>Cache</a:t>
              </a:r>
              <a:r>
                <a:rPr lang="zh-CN" altLang="en-US" sz="1600" dirty="0" smtClean="0">
                  <a:solidFill>
                    <a:srgbClr val="595959"/>
                  </a:solidFill>
                  <a:cs typeface="微软"/>
                </a:rPr>
                <a:t>实现</a:t>
              </a:r>
              <a:endParaRPr lang="zh-CN" altLang="en-US" sz="1600" dirty="0">
                <a:solidFill>
                  <a:srgbClr val="595959"/>
                </a:solidFill>
                <a:cs typeface="微软"/>
              </a:endParaRPr>
            </a:p>
          </p:txBody>
        </p:sp>
        <p:sp>
          <p:nvSpPr>
            <p:cNvPr id="46" name="矩形 45"/>
            <p:cNvSpPr/>
            <p:nvPr/>
          </p:nvSpPr>
          <p:spPr>
            <a:xfrm>
              <a:off x="7890072" y="2397497"/>
              <a:ext cx="3550972"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添加降级策略，提升服务的稳定性</a:t>
              </a:r>
              <a:endParaRPr lang="zh-CN" altLang="en-US" sz="1600" dirty="0">
                <a:solidFill>
                  <a:srgbClr val="595959"/>
                </a:solidFill>
                <a:cs typeface="微软"/>
              </a:endParaRPr>
            </a:p>
          </p:txBody>
        </p:sp>
        <p:sp>
          <p:nvSpPr>
            <p:cNvPr id="61" name="KSO_Shape"/>
            <p:cNvSpPr>
              <a:spLocks/>
            </p:cNvSpPr>
            <p:nvPr/>
          </p:nvSpPr>
          <p:spPr bwMode="auto">
            <a:xfrm>
              <a:off x="7851664" y="1603498"/>
              <a:ext cx="457562" cy="361141"/>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ln/>
          </p:spPr>
          <p:style>
            <a:lnRef idx="3">
              <a:schemeClr val="lt1"/>
            </a:lnRef>
            <a:fillRef idx="1">
              <a:schemeClr val="accent6"/>
            </a:fillRef>
            <a:effectRef idx="1">
              <a:schemeClr val="accent6"/>
            </a:effectRef>
            <a:fontRef idx="minor">
              <a:schemeClr val="lt1"/>
            </a:fontRef>
          </p:style>
          <p:txBody>
            <a:bodyPr anchor="ctr"/>
            <a:lstStyle/>
            <a:p>
              <a:endParaRPr lang="zh-CN" altLang="en-US">
                <a:solidFill>
                  <a:schemeClr val="bg1"/>
                </a:solidFill>
              </a:endParaRPr>
            </a:p>
          </p:txBody>
        </p:sp>
      </p:grpSp>
    </p:spTree>
    <p:extLst>
      <p:ext uri="{BB962C8B-B14F-4D97-AF65-F5344CB8AC3E}">
        <p14:creationId xmlns:p14="http://schemas.microsoft.com/office/powerpoint/2010/main" val="403181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heel(1)">
                                      <p:cBhvr>
                                        <p:cTn id="7" dur="1000"/>
                                        <p:tgtEl>
                                          <p:spTgt spid="65"/>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randombar(horizontal)">
                                      <p:cBhvr>
                                        <p:cTn id="11" dur="500"/>
                                        <p:tgtEl>
                                          <p:spTgt spid="62"/>
                                        </p:tgtEl>
                                      </p:cBhvr>
                                    </p:animEffect>
                                  </p:childTnLst>
                                </p:cTn>
                              </p:par>
                              <p:par>
                                <p:cTn id="12" presetID="14" presetClass="entr" presetSubtype="1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randombar(horizontal)">
                                      <p:cBhvr>
                                        <p:cTn id="14" dur="500"/>
                                        <p:tgtEl>
                                          <p:spTgt spid="63"/>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06340" y="1938175"/>
            <a:ext cx="779318" cy="459806"/>
            <a:chOff x="5209309" y="1468582"/>
            <a:chExt cx="1039091" cy="613074"/>
          </a:xfrm>
          <a:solidFill>
            <a:srgbClr val="FFB519"/>
          </a:solidFill>
        </p:grpSpPr>
        <p:sp>
          <p:nvSpPr>
            <p:cNvPr id="11" name="圆角矩形 10"/>
            <p:cNvSpPr/>
            <p:nvPr/>
          </p:nvSpPr>
          <p:spPr>
            <a:xfrm>
              <a:off x="5209309" y="1468582"/>
              <a:ext cx="1039091" cy="4876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latin typeface="微软雅黑" panose="020B0503020204020204" pitchFamily="34" charset="-122"/>
                  <a:ea typeface="微软雅黑" panose="020B0503020204020204" pitchFamily="34" charset="-122"/>
                </a:rPr>
                <a:t>2017</a:t>
              </a:r>
              <a:endParaRPr lang="zh-CN" altLang="en-US" sz="2100" b="1" dirty="0">
                <a:latin typeface="微软雅黑" panose="020B0503020204020204" pitchFamily="34" charset="-122"/>
                <a:ea typeface="微软雅黑" panose="020B0503020204020204" pitchFamily="34" charset="-122"/>
              </a:endParaRPr>
            </a:p>
          </p:txBody>
        </p:sp>
        <p:sp>
          <p:nvSpPr>
            <p:cNvPr id="12" name="等腰三角形 11"/>
            <p:cNvSpPr/>
            <p:nvPr/>
          </p:nvSpPr>
          <p:spPr>
            <a:xfrm flipV="1">
              <a:off x="5656118" y="1956248"/>
              <a:ext cx="145473" cy="125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sp>
        <p:nvSpPr>
          <p:cNvPr id="5" name="文本框 16"/>
          <p:cNvSpPr txBox="1"/>
          <p:nvPr/>
        </p:nvSpPr>
        <p:spPr>
          <a:xfrm>
            <a:off x="2672197" y="2478896"/>
            <a:ext cx="6847609"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800" b="1" dirty="0">
                <a:solidFill>
                  <a:srgbClr val="28C18D"/>
                </a:solidFill>
                <a:latin typeface="微软雅黑" panose="020B0503020204020204" pitchFamily="34" charset="-122"/>
                <a:ea typeface="微软雅黑" panose="020B0503020204020204" pitchFamily="34" charset="-122"/>
              </a:rPr>
              <a:t>敬请指导</a:t>
            </a:r>
          </a:p>
        </p:txBody>
      </p:sp>
      <p:grpSp>
        <p:nvGrpSpPr>
          <p:cNvPr id="6" name="组合 5"/>
          <p:cNvGrpSpPr/>
          <p:nvPr/>
        </p:nvGrpSpPr>
        <p:grpSpPr>
          <a:xfrm>
            <a:off x="4165277" y="3947759"/>
            <a:ext cx="3861449" cy="369332"/>
            <a:chOff x="3593620" y="4462265"/>
            <a:chExt cx="5148599" cy="492442"/>
          </a:xfrm>
        </p:grpSpPr>
        <p:cxnSp>
          <p:nvCxnSpPr>
            <p:cNvPr id="8" name="直接连接符 7"/>
            <p:cNvCxnSpPr/>
            <p:nvPr/>
          </p:nvCxnSpPr>
          <p:spPr>
            <a:xfrm>
              <a:off x="3593620"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19"/>
            <p:cNvSpPr txBox="1"/>
            <p:nvPr/>
          </p:nvSpPr>
          <p:spPr>
            <a:xfrm>
              <a:off x="4643919" y="4462265"/>
              <a:ext cx="3048000" cy="4924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2">
                      <a:lumMod val="50000"/>
                    </a:schemeClr>
                  </a:solidFill>
                  <a:latin typeface="Segoe UI Light" panose="020B0502040204020203" pitchFamily="34" charset="0"/>
                  <a:cs typeface="Segoe UI Light" panose="020B0502040204020203" pitchFamily="34" charset="0"/>
                </a:rPr>
                <a:t>述职汇报</a:t>
              </a:r>
            </a:p>
          </p:txBody>
        </p:sp>
        <p:cxnSp>
          <p:nvCxnSpPr>
            <p:cNvPr id="10" name="直接连接符 9"/>
            <p:cNvCxnSpPr/>
            <p:nvPr/>
          </p:nvCxnSpPr>
          <p:spPr>
            <a:xfrm>
              <a:off x="7459038"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23"/>
          <p:cNvSpPr txBox="1"/>
          <p:nvPr/>
        </p:nvSpPr>
        <p:spPr>
          <a:xfrm>
            <a:off x="5160818" y="4485128"/>
            <a:ext cx="187036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2">
                    <a:lumMod val="50000"/>
                  </a:schemeClr>
                </a:solidFill>
                <a:latin typeface="幼圆" panose="02010509060101010101" pitchFamily="49" charset="-122"/>
                <a:ea typeface="幼圆" panose="02010509060101010101" pitchFamily="49" charset="-122"/>
              </a:rPr>
              <a:t>汇报人：李玉国</a:t>
            </a:r>
          </a:p>
        </p:txBody>
      </p:sp>
    </p:spTree>
    <p:extLst>
      <p:ext uri="{BB962C8B-B14F-4D97-AF65-F5344CB8AC3E}">
        <p14:creationId xmlns:p14="http://schemas.microsoft.com/office/powerpoint/2010/main" val="16278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30454" y="2347541"/>
            <a:ext cx="2514600" cy="2008242"/>
            <a:chOff x="1621957" y="1995055"/>
            <a:chExt cx="3352800" cy="2677656"/>
          </a:xfrm>
        </p:grpSpPr>
        <p:sp>
          <p:nvSpPr>
            <p:cNvPr id="4" name="文本框 3"/>
            <p:cNvSpPr txBox="1"/>
            <p:nvPr/>
          </p:nvSpPr>
          <p:spPr>
            <a:xfrm>
              <a:off x="1621957"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a:t>
              </a:r>
              <a:r>
                <a:rPr lang="en-US" altLang="zh-CN" sz="4950" b="1" dirty="0">
                  <a:solidFill>
                    <a:srgbClr val="28C18D"/>
                  </a:solidFill>
                  <a:latin typeface="Impact" panose="020B0806030902050204" pitchFamily="34" charset="0"/>
                  <a:ea typeface="微软雅黑" panose="020B0503020204020204" pitchFamily="34" charset="-122"/>
                </a:rPr>
                <a:t> </a:t>
              </a:r>
              <a:r>
                <a:rPr lang="en-US" altLang="zh-CN" sz="12450" b="1" dirty="0">
                  <a:solidFill>
                    <a:srgbClr val="28C18D"/>
                  </a:solidFill>
                  <a:latin typeface="Impact" panose="020B0806030902050204" pitchFamily="34" charset="0"/>
                  <a:ea typeface="微软雅黑" panose="020B0503020204020204" pitchFamily="34" charset="-122"/>
                </a:rPr>
                <a:t>1</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5" name="矩形 4"/>
            <p:cNvSpPr/>
            <p:nvPr/>
          </p:nvSpPr>
          <p:spPr>
            <a:xfrm>
              <a:off x="2286536" y="3823856"/>
              <a:ext cx="2063207"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7" name="文本框 6"/>
          <p:cNvSpPr txBox="1"/>
          <p:nvPr/>
        </p:nvSpPr>
        <p:spPr>
          <a:xfrm>
            <a:off x="5054713" y="2614390"/>
            <a:ext cx="4623956" cy="1685077"/>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自我介绍</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850" dirty="0">
                <a:solidFill>
                  <a:schemeClr val="accent2"/>
                </a:solidFill>
                <a:latin typeface="微软雅黑" panose="020B0503020204020204" pitchFamily="34" charset="-122"/>
                <a:ea typeface="微软雅黑" panose="020B0503020204020204" pitchFamily="34" charset="-122"/>
              </a:rPr>
              <a:t>SELF</a:t>
            </a:r>
            <a:r>
              <a:rPr lang="zh-CN" altLang="en-US" sz="2850" dirty="0">
                <a:solidFill>
                  <a:schemeClr val="accent2"/>
                </a:solidFill>
                <a:latin typeface="微软雅黑" panose="020B0503020204020204" pitchFamily="34" charset="-122"/>
                <a:ea typeface="微软雅黑" panose="020B0503020204020204" pitchFamily="34" charset="-122"/>
              </a:rPr>
              <a:t> </a:t>
            </a:r>
            <a:r>
              <a:rPr lang="en-US" altLang="zh-CN" sz="2850" dirty="0">
                <a:solidFill>
                  <a:schemeClr val="accent2"/>
                </a:solidFill>
                <a:latin typeface="微软雅黑" panose="020B0503020204020204" pitchFamily="34" charset="-122"/>
                <a:ea typeface="微软雅黑" panose="020B0503020204020204" pitchFamily="34" charset="-122"/>
              </a:rPr>
              <a:t>INTRODUCTION</a:t>
            </a:r>
          </a:p>
        </p:txBody>
      </p:sp>
    </p:spTree>
    <p:extLst>
      <p:ext uri="{BB962C8B-B14F-4D97-AF65-F5344CB8AC3E}">
        <p14:creationId xmlns:p14="http://schemas.microsoft.com/office/powerpoint/2010/main" val="428656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2400" dirty="0" smtClean="0">
                <a:solidFill>
                  <a:srgbClr val="00B38A"/>
                </a:solidFill>
              </a:rPr>
              <a:t>自我介绍</a:t>
            </a:r>
            <a:endParaRPr lang="zh-CN" altLang="en-US" sz="2400" dirty="0">
              <a:solidFill>
                <a:srgbClr val="00B38A"/>
              </a:solidFill>
            </a:endParaRPr>
          </a:p>
        </p:txBody>
      </p:sp>
      <p:sp>
        <p:nvSpPr>
          <p:cNvPr id="12" name="矩形 11"/>
          <p:cNvSpPr/>
          <p:nvPr/>
        </p:nvSpPr>
        <p:spPr>
          <a:xfrm>
            <a:off x="871411" y="1290712"/>
            <a:ext cx="5957092" cy="4720523"/>
          </a:xfrm>
          <a:prstGeom prst="rect">
            <a:avLst/>
          </a:prstGeom>
        </p:spPr>
        <p:txBody>
          <a:bodyPr wrap="square">
            <a:spAutoFit/>
          </a:bodyPr>
          <a:lstStyle/>
          <a:p>
            <a:pPr>
              <a:lnSpc>
                <a:spcPct val="150000"/>
              </a:lnSpc>
              <a:spcAft>
                <a:spcPts val="900"/>
              </a:spcAft>
            </a:pPr>
            <a:r>
              <a:rPr lang="zh-CN" altLang="en-US" sz="2000" b="1" dirty="0">
                <a:solidFill>
                  <a:srgbClr val="28C18D"/>
                </a:solidFill>
              </a:rPr>
              <a:t>李玉国</a:t>
            </a:r>
            <a:endParaRPr lang="en-US" altLang="zh-CN" sz="2000" b="1" dirty="0">
              <a:solidFill>
                <a:srgbClr val="28C18D"/>
              </a:solidFill>
            </a:endParaRPr>
          </a:p>
          <a:p>
            <a:pPr marL="214313" indent="-214313">
              <a:lnSpc>
                <a:spcPct val="200000"/>
              </a:lnSpc>
              <a:buFont typeface="Arial"/>
              <a:buChar char="•"/>
            </a:pPr>
            <a:r>
              <a:rPr lang="zh-CN" altLang="en-US" dirty="0">
                <a:solidFill>
                  <a:schemeClr val="tx1">
                    <a:lumMod val="75000"/>
                    <a:lumOff val="25000"/>
                  </a:schemeClr>
                </a:solidFill>
                <a:latin typeface="+mn-ea"/>
              </a:rPr>
              <a:t>岗位名称</a:t>
            </a:r>
            <a:r>
              <a:rPr lang="zh-CN" altLang="en-US" dirty="0" smtClean="0">
                <a:solidFill>
                  <a:schemeClr val="tx1">
                    <a:lumMod val="75000"/>
                    <a:lumOff val="25000"/>
                  </a:schemeClr>
                </a:solidFill>
                <a:latin typeface="+mn-ea"/>
              </a:rPr>
              <a:t>：算法</a:t>
            </a:r>
            <a:r>
              <a:rPr lang="zh-CN" altLang="en-US" dirty="0">
                <a:solidFill>
                  <a:schemeClr val="tx1">
                    <a:lumMod val="75000"/>
                    <a:lumOff val="25000"/>
                  </a:schemeClr>
                </a:solidFill>
                <a:latin typeface="+mn-ea"/>
              </a:rPr>
              <a:t>工程师</a:t>
            </a:r>
          </a:p>
          <a:p>
            <a:pPr marL="214313" indent="-214313">
              <a:lnSpc>
                <a:spcPct val="200000"/>
              </a:lnSpc>
              <a:buFont typeface="Arial"/>
              <a:buChar char="•"/>
            </a:pPr>
            <a:r>
              <a:rPr kumimoji="1" lang="zh-CN" altLang="en-US" dirty="0">
                <a:latin typeface="+mn-ea"/>
              </a:rPr>
              <a:t>所在部门：商业产品技术部 算法团队</a:t>
            </a:r>
          </a:p>
          <a:p>
            <a:pPr marL="214313" indent="-214313">
              <a:lnSpc>
                <a:spcPct val="200000"/>
              </a:lnSpc>
              <a:buFont typeface="Arial"/>
              <a:buChar char="•"/>
            </a:pPr>
            <a:r>
              <a:rPr kumimoji="1" lang="zh-CN" altLang="en-US" dirty="0">
                <a:latin typeface="+mn-ea"/>
              </a:rPr>
              <a:t>入</a:t>
            </a:r>
            <a:r>
              <a:rPr kumimoji="1" lang="zh-CN" altLang="en-US" dirty="0" smtClean="0">
                <a:latin typeface="+mn-ea"/>
              </a:rPr>
              <a:t>职时间：</a:t>
            </a:r>
            <a:r>
              <a:rPr kumimoji="1" lang="en-US" altLang="zh-CN" dirty="0">
                <a:latin typeface="+mn-ea"/>
              </a:rPr>
              <a:t>2017</a:t>
            </a:r>
            <a:r>
              <a:rPr kumimoji="1" lang="zh-CN" altLang="en-US" dirty="0">
                <a:latin typeface="+mn-ea"/>
              </a:rPr>
              <a:t>年</a:t>
            </a:r>
            <a:r>
              <a:rPr kumimoji="1" lang="en-US" altLang="zh-CN" dirty="0">
                <a:latin typeface="+mn-ea"/>
              </a:rPr>
              <a:t>2</a:t>
            </a:r>
            <a:r>
              <a:rPr kumimoji="1" lang="zh-CN" altLang="en-US" dirty="0" smtClean="0">
                <a:latin typeface="+mn-ea"/>
              </a:rPr>
              <a:t>月</a:t>
            </a:r>
            <a:endParaRPr kumimoji="1" lang="en-US" altLang="zh-CN" dirty="0">
              <a:latin typeface="+mn-ea"/>
            </a:endParaRPr>
          </a:p>
          <a:p>
            <a:pPr marL="214313" indent="-214313">
              <a:lnSpc>
                <a:spcPct val="200000"/>
              </a:lnSpc>
              <a:buFont typeface="Arial"/>
              <a:buChar char="•"/>
            </a:pPr>
            <a:r>
              <a:rPr kumimoji="1" lang="zh-CN" altLang="en-US" dirty="0" smtClean="0">
                <a:latin typeface="+mn-ea"/>
              </a:rPr>
              <a:t>毕业院校：东北大学</a:t>
            </a:r>
            <a:endParaRPr kumimoji="1" lang="zh-CN" altLang="en-US" dirty="0">
              <a:latin typeface="+mn-ea"/>
            </a:endParaRPr>
          </a:p>
          <a:p>
            <a:pPr marL="214313" indent="-214313">
              <a:lnSpc>
                <a:spcPct val="200000"/>
              </a:lnSpc>
              <a:buFont typeface="Arial"/>
              <a:buChar char="•"/>
            </a:pPr>
            <a:r>
              <a:rPr kumimoji="1" lang="zh-CN" altLang="en-US" dirty="0">
                <a:latin typeface="+mn-ea"/>
              </a:rPr>
              <a:t>岗位</a:t>
            </a:r>
            <a:r>
              <a:rPr kumimoji="1" lang="zh-CN" altLang="en-US" dirty="0" smtClean="0">
                <a:latin typeface="+mn-ea"/>
              </a:rPr>
              <a:t>职责</a:t>
            </a:r>
            <a:r>
              <a:rPr kumimoji="1" lang="zh-CN" altLang="en-US" dirty="0">
                <a:latin typeface="+mn-ea"/>
              </a:rPr>
              <a:t>：</a:t>
            </a:r>
            <a:r>
              <a:rPr kumimoji="1" lang="zh-CN" altLang="en-US" dirty="0" smtClean="0">
                <a:latin typeface="+mn-ea"/>
              </a:rPr>
              <a:t>推荐引擎</a:t>
            </a:r>
            <a:r>
              <a:rPr kumimoji="1" lang="en-US" altLang="zh-CN" dirty="0" smtClean="0">
                <a:solidFill>
                  <a:srgbClr val="00B050"/>
                </a:solidFill>
                <a:latin typeface="+mn-ea"/>
              </a:rPr>
              <a:t>Interface</a:t>
            </a:r>
            <a:r>
              <a:rPr kumimoji="1" lang="zh-CN" altLang="en-US" dirty="0" smtClean="0">
                <a:solidFill>
                  <a:srgbClr val="00B050"/>
                </a:solidFill>
                <a:latin typeface="+mn-ea"/>
              </a:rPr>
              <a:t>、</a:t>
            </a:r>
            <a:r>
              <a:rPr kumimoji="1" lang="en-US" altLang="zh-CN" dirty="0" smtClean="0">
                <a:solidFill>
                  <a:srgbClr val="00B050"/>
                </a:solidFill>
                <a:latin typeface="+mn-ea"/>
              </a:rPr>
              <a:t>Engine</a:t>
            </a:r>
            <a:r>
              <a:rPr kumimoji="1" lang="zh-CN" altLang="en-US" dirty="0" smtClean="0">
                <a:latin typeface="+mn-ea"/>
              </a:rPr>
              <a:t>模块的技术开发</a:t>
            </a:r>
            <a:r>
              <a:rPr kumimoji="1" lang="en-US" altLang="zh-CN" dirty="0" smtClean="0">
                <a:latin typeface="+mn-ea"/>
              </a:rPr>
              <a:t>&amp;</a:t>
            </a:r>
            <a:r>
              <a:rPr kumimoji="1" lang="zh-CN" altLang="en-US" dirty="0" smtClean="0">
                <a:latin typeface="+mn-ea"/>
              </a:rPr>
              <a:t>业务支持</a:t>
            </a:r>
            <a:endParaRPr kumimoji="1" lang="en-US" altLang="zh-CN" dirty="0" smtClean="0">
              <a:latin typeface="+mn-ea"/>
            </a:endParaRPr>
          </a:p>
          <a:p>
            <a:pPr marL="671513" lvl="1" indent="-214313">
              <a:lnSpc>
                <a:spcPct val="150000"/>
              </a:lnSpc>
              <a:buFont typeface="Arial"/>
              <a:buChar char="•"/>
            </a:pPr>
            <a:endParaRPr lang="zh-CN" altLang="en-US" dirty="0">
              <a:solidFill>
                <a:schemeClr val="tx1">
                  <a:lumMod val="75000"/>
                  <a:lumOff val="25000"/>
                </a:schemeClr>
              </a:solidFill>
              <a:latin typeface="+mn-ea"/>
            </a:endParaRPr>
          </a:p>
          <a:p>
            <a:pPr>
              <a:lnSpc>
                <a:spcPct val="150000"/>
              </a:lnSpc>
            </a:pPr>
            <a:endParaRPr kumimoji="1" lang="zh-CN" altLang="en-US" sz="1350" dirty="0"/>
          </a:p>
        </p:txBody>
      </p:sp>
      <p:grpSp>
        <p:nvGrpSpPr>
          <p:cNvPr id="4" name="组合 3"/>
          <p:cNvGrpSpPr/>
          <p:nvPr/>
        </p:nvGrpSpPr>
        <p:grpSpPr>
          <a:xfrm>
            <a:off x="7105989" y="1410331"/>
            <a:ext cx="4095695" cy="4085088"/>
            <a:chOff x="7105989" y="1574107"/>
            <a:chExt cx="4095695" cy="4085088"/>
          </a:xfrm>
        </p:grpSpPr>
        <p:sp>
          <p:nvSpPr>
            <p:cNvPr id="2" name="矩形 1"/>
            <p:cNvSpPr/>
            <p:nvPr/>
          </p:nvSpPr>
          <p:spPr>
            <a:xfrm>
              <a:off x="9221655" y="5157994"/>
              <a:ext cx="1980029" cy="400110"/>
            </a:xfrm>
            <a:prstGeom prst="rect">
              <a:avLst/>
            </a:prstGeom>
            <a:solidFill>
              <a:schemeClr val="bg1"/>
            </a:solidFill>
          </p:spPr>
          <p:txBody>
            <a:bodyPr wrap="none">
              <a:spAutoFit/>
            </a:bodyPr>
            <a:lstStyle/>
            <a:p>
              <a:r>
                <a:rPr lang="zh-CN" altLang="en-US" sz="2000" b="1" dirty="0">
                  <a:ln/>
                  <a:solidFill>
                    <a:srgbClr val="00B050"/>
                  </a:solidFill>
                  <a:effectLst>
                    <a:outerShdw blurRad="38100" dist="19050" dir="2700000" algn="tl" rotWithShape="0">
                      <a:schemeClr val="dk1">
                        <a:lumMod val="50000"/>
                        <a:alpha val="40000"/>
                      </a:schemeClr>
                    </a:outerShdw>
                  </a:effectLst>
                </a:rPr>
                <a:t>内容通总体架构</a:t>
              </a:r>
            </a:p>
          </p:txBody>
        </p:sp>
        <p:sp>
          <p:nvSpPr>
            <p:cNvPr id="13" name="流程图: 可选过程 12"/>
            <p:cNvSpPr/>
            <p:nvPr/>
          </p:nvSpPr>
          <p:spPr>
            <a:xfrm>
              <a:off x="7105989" y="1574107"/>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a:solidFill>
                    <a:schemeClr val="tx1"/>
                  </a:solidFill>
                </a:rPr>
                <a:t>Frontend</a:t>
              </a:r>
              <a:endParaRPr lang="zh-CN" altLang="en-US" sz="1200" dirty="0">
                <a:solidFill>
                  <a:schemeClr val="tx1"/>
                </a:solidFill>
              </a:endParaRPr>
            </a:p>
          </p:txBody>
        </p:sp>
        <p:sp>
          <p:nvSpPr>
            <p:cNvPr id="28" name="流程图: 可选过程 27"/>
            <p:cNvSpPr/>
            <p:nvPr/>
          </p:nvSpPr>
          <p:spPr>
            <a:xfrm>
              <a:off x="7105989" y="250547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Interface</a:t>
              </a:r>
              <a:endParaRPr lang="zh-CN" altLang="en-US" sz="1200" dirty="0">
                <a:solidFill>
                  <a:schemeClr val="tx1"/>
                </a:solidFill>
              </a:endParaRPr>
            </a:p>
          </p:txBody>
        </p:sp>
        <p:sp>
          <p:nvSpPr>
            <p:cNvPr id="29" name="流程图: 可选过程 28"/>
            <p:cNvSpPr/>
            <p:nvPr/>
          </p:nvSpPr>
          <p:spPr>
            <a:xfrm>
              <a:off x="7105989" y="3436845"/>
              <a:ext cx="1420877" cy="386906"/>
            </a:xfrm>
            <a:prstGeom prst="flowChartAlternateProcess">
              <a:avLst/>
            </a:prstGeom>
            <a:solidFill>
              <a:schemeClr val="bg1"/>
            </a:solidFill>
            <a:ln>
              <a:solidFill>
                <a:srgbClr val="0887C2"/>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Engine</a:t>
              </a:r>
              <a:endParaRPr lang="zh-CN" altLang="en-US" sz="1200" dirty="0">
                <a:solidFill>
                  <a:schemeClr val="tx1"/>
                </a:solidFill>
              </a:endParaRPr>
            </a:p>
          </p:txBody>
        </p:sp>
        <p:sp>
          <p:nvSpPr>
            <p:cNvPr id="30" name="流程图: 可选过程 29"/>
            <p:cNvSpPr/>
            <p:nvPr/>
          </p:nvSpPr>
          <p:spPr>
            <a:xfrm>
              <a:off x="7105989" y="4368215"/>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smtClean="0">
                  <a:solidFill>
                    <a:schemeClr val="tx1"/>
                  </a:solidFill>
                </a:rPr>
                <a:t>Index Server</a:t>
              </a:r>
              <a:endParaRPr lang="zh-CN" altLang="en-US" sz="1200" dirty="0">
                <a:solidFill>
                  <a:schemeClr val="tx1"/>
                </a:solidFill>
              </a:endParaRPr>
            </a:p>
          </p:txBody>
        </p:sp>
        <p:sp>
          <p:nvSpPr>
            <p:cNvPr id="31" name="流程图: 可选过程 30"/>
            <p:cNvSpPr/>
            <p:nvPr/>
          </p:nvSpPr>
          <p:spPr>
            <a:xfrm>
              <a:off x="7105989" y="5272289"/>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200" dirty="0" err="1" smtClean="0">
                  <a:solidFill>
                    <a:schemeClr val="tx1"/>
                  </a:solidFill>
                </a:rPr>
                <a:t>ContentLib</a:t>
              </a:r>
              <a:endParaRPr lang="zh-CN" altLang="en-US" sz="1200" dirty="0">
                <a:solidFill>
                  <a:schemeClr val="tx1"/>
                </a:solidFill>
              </a:endParaRPr>
            </a:p>
          </p:txBody>
        </p:sp>
        <p:sp>
          <p:nvSpPr>
            <p:cNvPr id="32" name="流程图: 可选过程 31"/>
            <p:cNvSpPr/>
            <p:nvPr/>
          </p:nvSpPr>
          <p:spPr>
            <a:xfrm>
              <a:off x="9529246" y="250547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smtClean="0">
                  <a:solidFill>
                    <a:schemeClr val="tx1"/>
                  </a:solidFill>
                </a:rPr>
                <a:t>log</a:t>
              </a:r>
              <a:endParaRPr lang="zh-CN" altLang="en-US" sz="1200" dirty="0">
                <a:solidFill>
                  <a:schemeClr val="tx1"/>
                </a:solidFill>
              </a:endParaRPr>
            </a:p>
          </p:txBody>
        </p:sp>
        <p:sp>
          <p:nvSpPr>
            <p:cNvPr id="34" name="流程图: 可选过程 33"/>
            <p:cNvSpPr/>
            <p:nvPr/>
          </p:nvSpPr>
          <p:spPr>
            <a:xfrm>
              <a:off x="9529246" y="3452671"/>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RealTimeEngine</a:t>
              </a:r>
              <a:endParaRPr lang="zh-CN" altLang="en-US" sz="1200" dirty="0">
                <a:solidFill>
                  <a:schemeClr val="tx1"/>
                </a:solidFill>
              </a:endParaRPr>
            </a:p>
          </p:txBody>
        </p:sp>
        <p:sp>
          <p:nvSpPr>
            <p:cNvPr id="39" name="右箭头 38"/>
            <p:cNvSpPr/>
            <p:nvPr/>
          </p:nvSpPr>
          <p:spPr>
            <a:xfrm>
              <a:off x="8749497" y="2696924"/>
              <a:ext cx="618433" cy="150392"/>
            </a:xfrm>
            <a:prstGeom prst="rightArrow">
              <a:avLst/>
            </a:prstGeom>
            <a:solidFill>
              <a:schemeClr val="accent5">
                <a:lumMod val="60000"/>
                <a:lumOff val="40000"/>
              </a:schemeClr>
            </a:solidFill>
            <a:ln>
              <a:solidFill>
                <a:srgbClr val="00B38A"/>
              </a:solidFill>
            </a:ln>
          </p:spPr>
          <p:txBody>
            <a:bodyPr wrap="square" rtlCol="0" anchor="ctr">
              <a:spAutoFit/>
            </a:bodyPr>
            <a:lstStyle/>
            <a:p>
              <a:pPr algn="ctr"/>
              <a:endParaRPr kumimoji="1" lang="zh-CN" altLang="en-US" dirty="0" smtClean="0"/>
            </a:p>
          </p:txBody>
        </p:sp>
        <p:sp>
          <p:nvSpPr>
            <p:cNvPr id="40" name="右箭头 39"/>
            <p:cNvSpPr/>
            <p:nvPr/>
          </p:nvSpPr>
          <p:spPr>
            <a:xfrm rot="5400000">
              <a:off x="10013479" y="3096264"/>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41" name="右箭头 40"/>
            <p:cNvSpPr/>
            <p:nvPr/>
          </p:nvSpPr>
          <p:spPr>
            <a:xfrm rot="18669571">
              <a:off x="8560051" y="4639006"/>
              <a:ext cx="1329731" cy="113171"/>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3" name="右箭头 22"/>
            <p:cNvSpPr/>
            <p:nvPr/>
          </p:nvSpPr>
          <p:spPr>
            <a:xfrm rot="10800000">
              <a:off x="8744728" y="3554408"/>
              <a:ext cx="618433" cy="150392"/>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4" name="右箭头 23"/>
            <p:cNvSpPr/>
            <p:nvPr/>
          </p:nvSpPr>
          <p:spPr>
            <a:xfrm rot="16200000">
              <a:off x="7588425" y="2120276"/>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5" name="右箭头 24"/>
            <p:cNvSpPr/>
            <p:nvPr/>
          </p:nvSpPr>
          <p:spPr>
            <a:xfrm rot="16200000">
              <a:off x="7588425" y="3081357"/>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6" name="右箭头 25"/>
            <p:cNvSpPr/>
            <p:nvPr/>
          </p:nvSpPr>
          <p:spPr>
            <a:xfrm rot="16200000">
              <a:off x="7585470" y="4052044"/>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7" name="右箭头 26"/>
            <p:cNvSpPr/>
            <p:nvPr/>
          </p:nvSpPr>
          <p:spPr>
            <a:xfrm rot="16200000">
              <a:off x="7585470" y="4949554"/>
              <a:ext cx="396382" cy="142777"/>
            </a:xfrm>
            <a:prstGeom prst="rightArrow">
              <a:avLst/>
            </a:prstGeom>
            <a:solidFill>
              <a:srgbClr val="00B0F0"/>
            </a:solidFill>
            <a:ln>
              <a:solidFill>
                <a:srgbClr val="00B38A"/>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
        <p:nvSpPr>
          <p:cNvPr id="8" name="矩形 7"/>
          <p:cNvSpPr/>
          <p:nvPr/>
        </p:nvSpPr>
        <p:spPr>
          <a:xfrm>
            <a:off x="7053940" y="2272179"/>
            <a:ext cx="1536839" cy="529375"/>
          </a:xfrm>
          <a:prstGeom prst="rect">
            <a:avLst/>
          </a:prstGeom>
          <a:solidFill>
            <a:srgbClr val="00B0F0">
              <a:alpha val="5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solidFill>
                <a:schemeClr val="tx1"/>
              </a:solidFill>
            </a:endParaRPr>
          </a:p>
        </p:txBody>
      </p:sp>
      <p:sp>
        <p:nvSpPr>
          <p:cNvPr id="9" name="矩形 8"/>
          <p:cNvSpPr/>
          <p:nvPr/>
        </p:nvSpPr>
        <p:spPr>
          <a:xfrm>
            <a:off x="7056754" y="3215799"/>
            <a:ext cx="1536839" cy="500063"/>
          </a:xfrm>
          <a:prstGeom prst="rect">
            <a:avLst/>
          </a:prstGeom>
          <a:solidFill>
            <a:srgbClr val="0887C2">
              <a:alpha val="5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38100">
                <a:solidFill>
                  <a:srgbClr val="FF0000">
                    <a:alpha val="0"/>
                  </a:srgbClr>
                </a:solidFill>
              </a:ln>
              <a:solidFill>
                <a:schemeClr val="tx1"/>
              </a:solidFill>
            </a:endParaRPr>
          </a:p>
        </p:txBody>
      </p:sp>
    </p:spTree>
    <p:extLst>
      <p:ext uri="{BB962C8B-B14F-4D97-AF65-F5344CB8AC3E}">
        <p14:creationId xmlns:p14="http://schemas.microsoft.com/office/powerpoint/2010/main" val="108766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40113" y="2347541"/>
            <a:ext cx="2514600" cy="2008242"/>
            <a:chOff x="1634836" y="1995055"/>
            <a:chExt cx="3352800" cy="2677656"/>
          </a:xfrm>
        </p:grpSpPr>
        <p:sp>
          <p:nvSpPr>
            <p:cNvPr id="4" name="文本框 3"/>
            <p:cNvSpPr txBox="1"/>
            <p:nvPr/>
          </p:nvSpPr>
          <p:spPr>
            <a:xfrm>
              <a:off x="1634836"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02</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5" name="矩形 4"/>
            <p:cNvSpPr/>
            <p:nvPr/>
          </p:nvSpPr>
          <p:spPr>
            <a:xfrm>
              <a:off x="2247899" y="3823856"/>
              <a:ext cx="2126673"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7" name="文本框 6"/>
          <p:cNvSpPr txBox="1"/>
          <p:nvPr/>
        </p:nvSpPr>
        <p:spPr>
          <a:xfrm>
            <a:off x="5054713" y="2614390"/>
            <a:ext cx="4623956" cy="1661993"/>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工作概述</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700" dirty="0">
                <a:solidFill>
                  <a:schemeClr val="accent2"/>
                </a:solidFill>
                <a:latin typeface="微软雅黑" panose="020B0503020204020204" pitchFamily="34" charset="-122"/>
                <a:ea typeface="微软雅黑" panose="020B0503020204020204" pitchFamily="34" charset="-122"/>
              </a:rPr>
              <a:t>WORK PERFORMANCE</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594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0" y="201314"/>
            <a:ext cx="6854960" cy="570962"/>
          </a:xfrm>
        </p:spPr>
        <p:txBody>
          <a:bodyPr>
            <a:normAutofit/>
          </a:bodyPr>
          <a:lstStyle/>
          <a:p>
            <a:r>
              <a:rPr lang="en-US" altLang="zh-CN" sz="2400" dirty="0" smtClean="0">
                <a:solidFill>
                  <a:srgbClr val="00C898"/>
                </a:solidFill>
              </a:rPr>
              <a:t>2017</a:t>
            </a:r>
            <a:r>
              <a:rPr lang="zh-CN" altLang="en-US" sz="2400" dirty="0">
                <a:solidFill>
                  <a:srgbClr val="00C898"/>
                </a:solidFill>
              </a:rPr>
              <a:t>上</a:t>
            </a:r>
            <a:r>
              <a:rPr lang="zh-CN" altLang="en-US" sz="2400" dirty="0" smtClean="0">
                <a:solidFill>
                  <a:srgbClr val="00C898"/>
                </a:solidFill>
              </a:rPr>
              <a:t>半年工作记录</a:t>
            </a:r>
            <a:endParaRPr lang="zh-CN" altLang="en-US" sz="2400" dirty="0">
              <a:solidFill>
                <a:srgbClr val="00C898"/>
              </a:solidFill>
            </a:endParaRPr>
          </a:p>
        </p:txBody>
      </p:sp>
      <p:sp>
        <p:nvSpPr>
          <p:cNvPr id="3" name="副标题 2"/>
          <p:cNvSpPr>
            <a:spLocks noGrp="1"/>
          </p:cNvSpPr>
          <p:nvPr>
            <p:ph type="subTitle" idx="1"/>
          </p:nvPr>
        </p:nvSpPr>
        <p:spPr/>
        <p:txBody>
          <a:bodyPr>
            <a:normAutofit/>
          </a:bodyPr>
          <a:lstStyle/>
          <a:p>
            <a:r>
              <a:rPr lang="zh-CN" altLang="en-US" dirty="0"/>
              <a:t>工作概述篇</a:t>
            </a:r>
          </a:p>
        </p:txBody>
      </p:sp>
      <p:grpSp>
        <p:nvGrpSpPr>
          <p:cNvPr id="4" name="组合 3"/>
          <p:cNvGrpSpPr/>
          <p:nvPr/>
        </p:nvGrpSpPr>
        <p:grpSpPr>
          <a:xfrm>
            <a:off x="2064774" y="3153439"/>
            <a:ext cx="3946197" cy="854946"/>
            <a:chOff x="1107583" y="1167432"/>
            <a:chExt cx="4662152" cy="1139927"/>
          </a:xfrm>
        </p:grpSpPr>
        <p:sp>
          <p:nvSpPr>
            <p:cNvPr id="16" name="任意多边形 15"/>
            <p:cNvSpPr/>
            <p:nvPr/>
          </p:nvSpPr>
          <p:spPr>
            <a:xfrm>
              <a:off x="1107583" y="1167432"/>
              <a:ext cx="4662152" cy="1139927"/>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 name="矩形 27"/>
            <p:cNvSpPr/>
            <p:nvPr/>
          </p:nvSpPr>
          <p:spPr>
            <a:xfrm>
              <a:off x="1276715" y="1297853"/>
              <a:ext cx="4114801" cy="960262"/>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内容通</a:t>
              </a:r>
              <a:r>
                <a:rPr lang="en-US" altLang="zh-CN" b="1" dirty="0" smtClean="0">
                  <a:solidFill>
                    <a:schemeClr val="tx1">
                      <a:lumMod val="75000"/>
                      <a:lumOff val="25000"/>
                    </a:schemeClr>
                  </a:solidFill>
                  <a:latin typeface="+mn-ea"/>
                </a:rPr>
                <a:t>5.0</a:t>
              </a:r>
            </a:p>
            <a:p>
              <a:pPr marL="671513" lvl="1" indent="-214313">
                <a:lnSpc>
                  <a:spcPct val="120000"/>
                </a:lnSpc>
                <a:buFont typeface="微软雅黑" panose="020B0503020204020204" pitchFamily="34" charset="-122"/>
                <a:buChar char="○"/>
              </a:pPr>
              <a:r>
                <a:rPr lang="zh-CN" altLang="en-US" sz="1600" dirty="0" smtClean="0">
                  <a:solidFill>
                    <a:schemeClr val="bg2">
                      <a:lumMod val="75000"/>
                    </a:schemeClr>
                  </a:solidFill>
                  <a:latin typeface="+mn-ea"/>
                </a:rPr>
                <a:t>推荐引擎 </a:t>
              </a:r>
              <a:r>
                <a:rPr lang="en-US" altLang="zh-CN" sz="1600" dirty="0" smtClean="0">
                  <a:solidFill>
                    <a:schemeClr val="bg2">
                      <a:lumMod val="75000"/>
                    </a:schemeClr>
                  </a:solidFill>
                  <a:latin typeface="+mn-ea"/>
                </a:rPr>
                <a:t>- </a:t>
              </a:r>
              <a:r>
                <a:rPr lang="zh-CN" altLang="en-US" sz="1600" dirty="0" smtClean="0">
                  <a:solidFill>
                    <a:schemeClr val="bg2">
                      <a:lumMod val="75000"/>
                    </a:schemeClr>
                  </a:solidFill>
                  <a:latin typeface="+mn-ea"/>
                </a:rPr>
                <a:t>商品推荐</a:t>
              </a:r>
              <a:endParaRPr lang="en-US" altLang="zh-CN" sz="1600" dirty="0">
                <a:solidFill>
                  <a:schemeClr val="bg2">
                    <a:lumMod val="75000"/>
                  </a:schemeClr>
                </a:solidFill>
                <a:latin typeface="+mn-ea"/>
              </a:endParaRPr>
            </a:p>
          </p:txBody>
        </p:sp>
      </p:grpSp>
      <p:grpSp>
        <p:nvGrpSpPr>
          <p:cNvPr id="12" name="组合 11"/>
          <p:cNvGrpSpPr/>
          <p:nvPr/>
        </p:nvGrpSpPr>
        <p:grpSpPr>
          <a:xfrm>
            <a:off x="6201044" y="3961116"/>
            <a:ext cx="3842608" cy="1311129"/>
            <a:chOff x="6422265" y="2007746"/>
            <a:chExt cx="4662152" cy="1748171"/>
          </a:xfrm>
        </p:grpSpPr>
        <p:sp>
          <p:nvSpPr>
            <p:cNvPr id="19" name="任意多边形 18"/>
            <p:cNvSpPr/>
            <p:nvPr/>
          </p:nvSpPr>
          <p:spPr>
            <a:xfrm flipH="1">
              <a:off x="6422265" y="2023079"/>
              <a:ext cx="4662152" cy="1732838"/>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6" name="矩形 35"/>
            <p:cNvSpPr/>
            <p:nvPr/>
          </p:nvSpPr>
          <p:spPr>
            <a:xfrm>
              <a:off x="6750447" y="2007746"/>
              <a:ext cx="4114801" cy="1748171"/>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线</a:t>
              </a:r>
              <a:r>
                <a:rPr lang="zh-CN" altLang="en-US" b="1" dirty="0" smtClean="0">
                  <a:solidFill>
                    <a:schemeClr val="tx1">
                      <a:lumMod val="75000"/>
                      <a:lumOff val="25000"/>
                    </a:schemeClr>
                  </a:solidFill>
                  <a:latin typeface="+mn-ea"/>
                </a:rPr>
                <a:t>上投放</a:t>
              </a:r>
              <a:endParaRPr lang="en-US" altLang="zh-CN" b="1" dirty="0" smtClean="0">
                <a:solidFill>
                  <a:schemeClr val="tx1">
                    <a:lumMod val="75000"/>
                    <a:lumOff val="25000"/>
                  </a:schemeClr>
                </a:solidFill>
                <a:latin typeface="+mn-ea"/>
              </a:endParaRPr>
            </a:p>
            <a:p>
              <a:pPr marL="671513" lvl="1" indent="-214313">
                <a:lnSpc>
                  <a:spcPct val="120000"/>
                </a:lnSpc>
                <a:buFont typeface="微软雅黑" panose="020B0503020204020204" pitchFamily="34" charset="-122"/>
                <a:buChar char="○"/>
              </a:pPr>
              <a:r>
                <a:rPr lang="zh-CN" altLang="en-US" sz="1600" dirty="0">
                  <a:solidFill>
                    <a:schemeClr val="bg2">
                      <a:lumMod val="75000"/>
                    </a:schemeClr>
                  </a:solidFill>
                  <a:latin typeface="+mn-ea"/>
                </a:rPr>
                <a:t>素材标准化开发</a:t>
              </a:r>
              <a:endParaRPr lang="en-US" altLang="zh-CN" sz="1600" dirty="0">
                <a:solidFill>
                  <a:schemeClr val="bg2">
                    <a:lumMod val="75000"/>
                  </a:schemeClr>
                </a:solidFill>
                <a:latin typeface="+mn-ea"/>
              </a:endParaRPr>
            </a:p>
            <a:p>
              <a:pPr marL="671513" lvl="1" indent="-214313">
                <a:lnSpc>
                  <a:spcPct val="120000"/>
                </a:lnSpc>
                <a:buFont typeface="微软雅黑" panose="020B0503020204020204" pitchFamily="34" charset="-122"/>
                <a:buChar char="○"/>
              </a:pPr>
              <a:r>
                <a:rPr lang="zh-CN" altLang="en-US" sz="1600" dirty="0">
                  <a:solidFill>
                    <a:schemeClr val="bg2">
                      <a:lumMod val="75000"/>
                    </a:schemeClr>
                  </a:solidFill>
                  <a:latin typeface="+mn-ea"/>
                </a:rPr>
                <a:t>毒物</a:t>
              </a:r>
              <a:r>
                <a:rPr lang="en-US" altLang="zh-CN" sz="1600" dirty="0" err="1">
                  <a:solidFill>
                    <a:schemeClr val="bg2">
                      <a:lumMod val="75000"/>
                    </a:schemeClr>
                  </a:solidFill>
                  <a:latin typeface="+mn-ea"/>
                </a:rPr>
                <a:t>Deeplink</a:t>
              </a:r>
              <a:r>
                <a:rPr lang="zh-CN" altLang="en-US" sz="1600" dirty="0">
                  <a:solidFill>
                    <a:schemeClr val="bg2">
                      <a:lumMod val="75000"/>
                    </a:schemeClr>
                  </a:solidFill>
                  <a:latin typeface="+mn-ea"/>
                </a:rPr>
                <a:t>升级</a:t>
              </a:r>
              <a:endParaRPr lang="en-US" altLang="zh-CN" sz="1600" dirty="0">
                <a:solidFill>
                  <a:schemeClr val="bg2">
                    <a:lumMod val="75000"/>
                  </a:schemeClr>
                </a:solidFill>
                <a:latin typeface="+mn-ea"/>
              </a:endParaRPr>
            </a:p>
            <a:p>
              <a:pPr marL="671513" lvl="1" indent="-214313">
                <a:lnSpc>
                  <a:spcPct val="120000"/>
                </a:lnSpc>
                <a:buFont typeface="微软雅黑" panose="020B0503020204020204" pitchFamily="34" charset="-122"/>
                <a:buChar char="○"/>
              </a:pPr>
              <a:r>
                <a:rPr lang="en-US" altLang="zh-CN" sz="1600" dirty="0">
                  <a:solidFill>
                    <a:schemeClr val="bg2">
                      <a:lumMod val="75000"/>
                    </a:schemeClr>
                  </a:solidFill>
                  <a:latin typeface="+mn-ea"/>
                </a:rPr>
                <a:t>Sax</a:t>
              </a:r>
              <a:r>
                <a:rPr lang="zh-CN" altLang="en-US" sz="1600" dirty="0">
                  <a:solidFill>
                    <a:schemeClr val="bg2">
                      <a:lumMod val="75000"/>
                    </a:schemeClr>
                  </a:solidFill>
                  <a:latin typeface="+mn-ea"/>
                </a:rPr>
                <a:t>新接口对接</a:t>
              </a:r>
              <a:endParaRPr lang="en-US" altLang="zh-CN" sz="1600" dirty="0">
                <a:solidFill>
                  <a:schemeClr val="bg2">
                    <a:lumMod val="75000"/>
                  </a:schemeClr>
                </a:solidFill>
                <a:latin typeface="+mn-ea"/>
              </a:endParaRPr>
            </a:p>
          </p:txBody>
        </p:sp>
      </p:grpSp>
      <p:grpSp>
        <p:nvGrpSpPr>
          <p:cNvPr id="21" name="组合 20"/>
          <p:cNvGrpSpPr/>
          <p:nvPr/>
        </p:nvGrpSpPr>
        <p:grpSpPr>
          <a:xfrm>
            <a:off x="6201044" y="2282217"/>
            <a:ext cx="4212198" cy="809866"/>
            <a:chOff x="6422265" y="2023080"/>
            <a:chExt cx="5110567" cy="1079824"/>
          </a:xfrm>
        </p:grpSpPr>
        <p:sp>
          <p:nvSpPr>
            <p:cNvPr id="23" name="任意多边形 22"/>
            <p:cNvSpPr/>
            <p:nvPr/>
          </p:nvSpPr>
          <p:spPr>
            <a:xfrm flipH="1">
              <a:off x="6422265" y="2023080"/>
              <a:ext cx="4662152" cy="1079824"/>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4" name="矩形 23"/>
            <p:cNvSpPr/>
            <p:nvPr/>
          </p:nvSpPr>
          <p:spPr>
            <a:xfrm>
              <a:off x="6695939" y="2093395"/>
              <a:ext cx="4836893" cy="960265"/>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内容通</a:t>
              </a:r>
              <a:r>
                <a:rPr lang="en-US" altLang="zh-CN" b="1" dirty="0" smtClean="0">
                  <a:solidFill>
                    <a:schemeClr val="tx1">
                      <a:lumMod val="75000"/>
                      <a:lumOff val="25000"/>
                    </a:schemeClr>
                  </a:solidFill>
                  <a:latin typeface="+mn-ea"/>
                </a:rPr>
                <a:t>4.0</a:t>
              </a:r>
            </a:p>
            <a:p>
              <a:pPr marL="671513" lvl="1" indent="-214313">
                <a:lnSpc>
                  <a:spcPct val="120000"/>
                </a:lnSpc>
                <a:buFont typeface="微软雅黑" panose="020B0503020204020204" pitchFamily="34" charset="-122"/>
                <a:buChar char="○"/>
              </a:pPr>
              <a:r>
                <a:rPr lang="zh-CN" altLang="en-US" sz="1600" dirty="0" smtClean="0">
                  <a:solidFill>
                    <a:schemeClr val="bg2">
                      <a:lumMod val="75000"/>
                    </a:schemeClr>
                  </a:solidFill>
                  <a:latin typeface="+mn-ea"/>
                </a:rPr>
                <a:t>推荐策略 </a:t>
              </a:r>
              <a:r>
                <a:rPr lang="en-US" altLang="zh-CN" sz="1600" dirty="0" smtClean="0">
                  <a:solidFill>
                    <a:schemeClr val="bg2">
                      <a:lumMod val="75000"/>
                    </a:schemeClr>
                  </a:solidFill>
                  <a:latin typeface="+mn-ea"/>
                </a:rPr>
                <a:t>- </a:t>
              </a:r>
              <a:r>
                <a:rPr lang="zh-CN" altLang="en-US" sz="1600" dirty="0" smtClean="0">
                  <a:solidFill>
                    <a:schemeClr val="bg2">
                      <a:lumMod val="75000"/>
                    </a:schemeClr>
                  </a:solidFill>
                  <a:latin typeface="+mn-ea"/>
                </a:rPr>
                <a:t>特征统一编码</a:t>
              </a:r>
              <a:endParaRPr lang="zh-CN" altLang="en-US" sz="1600" dirty="0">
                <a:solidFill>
                  <a:schemeClr val="bg2">
                    <a:lumMod val="75000"/>
                  </a:schemeClr>
                </a:solidFill>
                <a:latin typeface="+mn-ea"/>
              </a:endParaRPr>
            </a:p>
          </p:txBody>
        </p:sp>
      </p:grpSp>
      <p:grpSp>
        <p:nvGrpSpPr>
          <p:cNvPr id="26" name="组合 25"/>
          <p:cNvGrpSpPr/>
          <p:nvPr/>
        </p:nvGrpSpPr>
        <p:grpSpPr>
          <a:xfrm>
            <a:off x="2064774" y="1219327"/>
            <a:ext cx="3946197" cy="757130"/>
            <a:chOff x="1107583" y="1097508"/>
            <a:chExt cx="4662152" cy="1009506"/>
          </a:xfrm>
        </p:grpSpPr>
        <p:sp>
          <p:nvSpPr>
            <p:cNvPr id="27" name="任意多边形 26"/>
            <p:cNvSpPr/>
            <p:nvPr/>
          </p:nvSpPr>
          <p:spPr>
            <a:xfrm>
              <a:off x="1107583" y="1167432"/>
              <a:ext cx="4662152" cy="833213"/>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 name="矩形 28"/>
            <p:cNvSpPr/>
            <p:nvPr/>
          </p:nvSpPr>
          <p:spPr>
            <a:xfrm>
              <a:off x="1311722" y="1097508"/>
              <a:ext cx="4114801" cy="1009506"/>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dirty="0">
                  <a:solidFill>
                    <a:schemeClr val="tx1">
                      <a:lumMod val="75000"/>
                      <a:lumOff val="25000"/>
                    </a:schemeClr>
                  </a:solidFill>
                  <a:latin typeface="+mn-ea"/>
                </a:rPr>
                <a:t>加入内容通</a:t>
              </a:r>
              <a:r>
                <a:rPr lang="zh-CN" altLang="en-US" dirty="0" smtClean="0">
                  <a:solidFill>
                    <a:schemeClr val="tx1">
                      <a:lumMod val="75000"/>
                      <a:lumOff val="25000"/>
                    </a:schemeClr>
                  </a:solidFill>
                  <a:latin typeface="+mn-ea"/>
                </a:rPr>
                <a:t>团队</a:t>
              </a:r>
              <a:endParaRPr lang="en-US" altLang="zh-CN" dirty="0" smtClean="0">
                <a:solidFill>
                  <a:schemeClr val="tx1">
                    <a:lumMod val="75000"/>
                    <a:lumOff val="25000"/>
                  </a:schemeClr>
                </a:solidFill>
                <a:latin typeface="+mn-ea"/>
              </a:endParaRPr>
            </a:p>
            <a:p>
              <a:pPr marL="214313" indent="-214313">
                <a:lnSpc>
                  <a:spcPct val="120000"/>
                </a:lnSpc>
                <a:buFont typeface="微软雅黑" panose="020B0503020204020204" pitchFamily="34" charset="-122"/>
                <a:buChar char="○"/>
              </a:pPr>
              <a:r>
                <a:rPr lang="zh-CN" altLang="en-US" dirty="0" smtClean="0">
                  <a:solidFill>
                    <a:schemeClr val="tx1">
                      <a:lumMod val="75000"/>
                      <a:lumOff val="25000"/>
                    </a:schemeClr>
                  </a:solidFill>
                  <a:latin typeface="+mn-ea"/>
                </a:rPr>
                <a:t>业务学习</a:t>
              </a:r>
              <a:r>
                <a:rPr lang="en-US" altLang="zh-CN" dirty="0" smtClean="0">
                  <a:solidFill>
                    <a:schemeClr val="tx1">
                      <a:lumMod val="75000"/>
                      <a:lumOff val="25000"/>
                    </a:schemeClr>
                  </a:solidFill>
                  <a:latin typeface="+mn-ea"/>
                </a:rPr>
                <a:t>&amp;</a:t>
              </a:r>
              <a:r>
                <a:rPr lang="zh-CN" altLang="en-US" dirty="0" smtClean="0">
                  <a:solidFill>
                    <a:schemeClr val="tx1">
                      <a:lumMod val="75000"/>
                      <a:lumOff val="25000"/>
                    </a:schemeClr>
                  </a:solidFill>
                  <a:latin typeface="+mn-ea"/>
                </a:rPr>
                <a:t>代码串讲</a:t>
              </a:r>
              <a:endParaRPr lang="zh-CN" altLang="en-US" dirty="0">
                <a:latin typeface="+mn-ea"/>
              </a:endParaRPr>
            </a:p>
          </p:txBody>
        </p:sp>
      </p:grpSp>
      <p:grpSp>
        <p:nvGrpSpPr>
          <p:cNvPr id="11" name="组合 10"/>
          <p:cNvGrpSpPr/>
          <p:nvPr/>
        </p:nvGrpSpPr>
        <p:grpSpPr>
          <a:xfrm>
            <a:off x="4763729" y="903625"/>
            <a:ext cx="2772697" cy="5245385"/>
            <a:chOff x="4763729" y="903625"/>
            <a:chExt cx="2772697" cy="5245385"/>
          </a:xfrm>
        </p:grpSpPr>
        <p:sp>
          <p:nvSpPr>
            <p:cNvPr id="17" name="文本框 16"/>
            <p:cNvSpPr txBox="1"/>
            <p:nvPr/>
          </p:nvSpPr>
          <p:spPr>
            <a:xfrm>
              <a:off x="6203681" y="1356573"/>
              <a:ext cx="1130121"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2017.02</a:t>
              </a:r>
              <a:endParaRPr lang="zh-CN" altLang="en-US" spc="75" dirty="0">
                <a:solidFill>
                  <a:schemeClr val="accent1"/>
                </a:solidFill>
                <a:latin typeface="Impact" panose="020B0806030902050204" pitchFamily="34" charset="0"/>
              </a:endParaRPr>
            </a:p>
          </p:txBody>
        </p:sp>
        <p:sp>
          <p:nvSpPr>
            <p:cNvPr id="18" name="文本框 17"/>
            <p:cNvSpPr txBox="1"/>
            <p:nvPr/>
          </p:nvSpPr>
          <p:spPr>
            <a:xfrm>
              <a:off x="4763729" y="2378423"/>
              <a:ext cx="1127015" cy="369332"/>
            </a:xfrm>
            <a:prstGeom prst="rect">
              <a:avLst/>
            </a:prstGeom>
            <a:noFill/>
          </p:spPr>
          <p:txBody>
            <a:bodyPr wrap="square" rtlCol="0">
              <a:spAutoFit/>
            </a:bodyPr>
            <a:lstStyle/>
            <a:p>
              <a:pPr algn="r"/>
              <a:r>
                <a:rPr lang="en-US" altLang="zh-CN" spc="75" dirty="0">
                  <a:solidFill>
                    <a:schemeClr val="accent1"/>
                  </a:solidFill>
                  <a:latin typeface="Impact" panose="020B0806030902050204" pitchFamily="34" charset="0"/>
                </a:rPr>
                <a:t>2017.03</a:t>
              </a:r>
              <a:endParaRPr lang="zh-CN" altLang="en-US" spc="75" dirty="0">
                <a:solidFill>
                  <a:schemeClr val="accent1"/>
                </a:solidFill>
                <a:latin typeface="Impact" panose="020B0806030902050204" pitchFamily="34" charset="0"/>
              </a:endParaRPr>
            </a:p>
          </p:txBody>
        </p:sp>
        <p:sp>
          <p:nvSpPr>
            <p:cNvPr id="25" name="文本框 24"/>
            <p:cNvSpPr txBox="1"/>
            <p:nvPr/>
          </p:nvSpPr>
          <p:spPr>
            <a:xfrm>
              <a:off x="4763729" y="4420561"/>
              <a:ext cx="1127015" cy="369332"/>
            </a:xfrm>
            <a:prstGeom prst="rect">
              <a:avLst/>
            </a:prstGeom>
            <a:noFill/>
          </p:spPr>
          <p:txBody>
            <a:bodyPr wrap="square" rtlCol="0">
              <a:spAutoFit/>
            </a:bodyPr>
            <a:lstStyle/>
            <a:p>
              <a:pPr algn="r"/>
              <a:r>
                <a:rPr lang="en-US" altLang="zh-CN" spc="75" dirty="0">
                  <a:solidFill>
                    <a:schemeClr val="accent1"/>
                  </a:solidFill>
                  <a:latin typeface="Impact" panose="020B0806030902050204" pitchFamily="34" charset="0"/>
                </a:rPr>
                <a:t>2017.05</a:t>
              </a:r>
              <a:endParaRPr lang="zh-CN" altLang="en-US" spc="75" dirty="0">
                <a:solidFill>
                  <a:schemeClr val="accent1"/>
                </a:solidFill>
                <a:latin typeface="Impact" panose="020B0806030902050204" pitchFamily="34" charset="0"/>
              </a:endParaRPr>
            </a:p>
          </p:txBody>
        </p:sp>
        <p:sp>
          <p:nvSpPr>
            <p:cNvPr id="20" name="文本框 19"/>
            <p:cNvSpPr txBox="1"/>
            <p:nvPr/>
          </p:nvSpPr>
          <p:spPr>
            <a:xfrm>
              <a:off x="6203680" y="3396068"/>
              <a:ext cx="1332746"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2017.04</a:t>
              </a:r>
              <a:endParaRPr lang="zh-CN" altLang="en-US" spc="75" dirty="0">
                <a:solidFill>
                  <a:schemeClr val="accent1"/>
                </a:solidFill>
                <a:latin typeface="Impact" panose="020B0806030902050204" pitchFamily="34" charset="0"/>
              </a:endParaRPr>
            </a:p>
          </p:txBody>
        </p:sp>
        <p:sp>
          <p:nvSpPr>
            <p:cNvPr id="32" name="文本框 31"/>
            <p:cNvSpPr txBox="1"/>
            <p:nvPr/>
          </p:nvSpPr>
          <p:spPr>
            <a:xfrm>
              <a:off x="6203681" y="5419057"/>
              <a:ext cx="1130121"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2017.06</a:t>
              </a:r>
              <a:endParaRPr lang="zh-CN" altLang="en-US" spc="75" dirty="0">
                <a:solidFill>
                  <a:schemeClr val="accent1"/>
                </a:solidFill>
                <a:latin typeface="Impact" panose="020B0806030902050204" pitchFamily="34" charset="0"/>
              </a:endParaRPr>
            </a:p>
          </p:txBody>
        </p:sp>
        <p:grpSp>
          <p:nvGrpSpPr>
            <p:cNvPr id="9" name="组合 8"/>
            <p:cNvGrpSpPr/>
            <p:nvPr/>
          </p:nvGrpSpPr>
          <p:grpSpPr>
            <a:xfrm>
              <a:off x="6041943" y="903625"/>
              <a:ext cx="104433" cy="5245385"/>
              <a:chOff x="6041943" y="903625"/>
              <a:chExt cx="104433" cy="5245385"/>
            </a:xfrm>
          </p:grpSpPr>
          <p:cxnSp>
            <p:nvCxnSpPr>
              <p:cNvPr id="5" name="直接连接符 4"/>
              <p:cNvCxnSpPr/>
              <p:nvPr/>
            </p:nvCxnSpPr>
            <p:spPr>
              <a:xfrm>
                <a:off x="6096000" y="903625"/>
                <a:ext cx="0" cy="52453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049314" y="1504520"/>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椭圆 6"/>
              <p:cNvSpPr/>
              <p:nvPr/>
            </p:nvSpPr>
            <p:spPr>
              <a:xfrm>
                <a:off x="6049314" y="2514967"/>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 name="椭圆 9"/>
              <p:cNvSpPr/>
              <p:nvPr/>
            </p:nvSpPr>
            <p:spPr>
              <a:xfrm>
                <a:off x="6049314" y="4535861"/>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1" name="椭圆 30"/>
              <p:cNvSpPr/>
              <p:nvPr/>
            </p:nvSpPr>
            <p:spPr>
              <a:xfrm>
                <a:off x="6053004" y="3525414"/>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3" name="椭圆 32"/>
              <p:cNvSpPr/>
              <p:nvPr/>
            </p:nvSpPr>
            <p:spPr>
              <a:xfrm>
                <a:off x="6041943" y="5546307"/>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pSp>
        <p:nvGrpSpPr>
          <p:cNvPr id="38" name="组合 37"/>
          <p:cNvGrpSpPr/>
          <p:nvPr/>
        </p:nvGrpSpPr>
        <p:grpSpPr>
          <a:xfrm>
            <a:off x="2050026" y="5231408"/>
            <a:ext cx="3946197" cy="854538"/>
            <a:chOff x="1107583" y="1167431"/>
            <a:chExt cx="4662152" cy="1139383"/>
          </a:xfrm>
        </p:grpSpPr>
        <p:sp>
          <p:nvSpPr>
            <p:cNvPr id="39" name="任意多边形 38"/>
            <p:cNvSpPr/>
            <p:nvPr/>
          </p:nvSpPr>
          <p:spPr>
            <a:xfrm>
              <a:off x="1107583" y="1167431"/>
              <a:ext cx="4662152" cy="1139383"/>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0" name="矩形 39"/>
            <p:cNvSpPr/>
            <p:nvPr/>
          </p:nvSpPr>
          <p:spPr>
            <a:xfrm>
              <a:off x="1246976" y="1285026"/>
              <a:ext cx="4279142" cy="960261"/>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smtClean="0">
                  <a:solidFill>
                    <a:schemeClr val="tx1">
                      <a:lumMod val="75000"/>
                      <a:lumOff val="25000"/>
                    </a:schemeClr>
                  </a:solidFill>
                  <a:latin typeface="+mn-ea"/>
                </a:rPr>
                <a:t>服务稳定</a:t>
              </a:r>
              <a:endParaRPr lang="en-US" altLang="zh-CN" b="1" dirty="0" smtClean="0">
                <a:solidFill>
                  <a:schemeClr val="tx1">
                    <a:lumMod val="75000"/>
                    <a:lumOff val="25000"/>
                  </a:schemeClr>
                </a:solidFill>
                <a:latin typeface="+mn-ea"/>
              </a:endParaRPr>
            </a:p>
            <a:p>
              <a:pPr marL="671513" lvl="1" indent="-214313">
                <a:lnSpc>
                  <a:spcPct val="120000"/>
                </a:lnSpc>
                <a:buFont typeface="微软雅黑" panose="020B0503020204020204" pitchFamily="34" charset="-122"/>
                <a:buChar char="○"/>
              </a:pPr>
              <a:r>
                <a:rPr lang="en-US" altLang="zh-CN" sz="1600" dirty="0">
                  <a:solidFill>
                    <a:schemeClr val="bg2">
                      <a:lumMod val="75000"/>
                    </a:schemeClr>
                  </a:solidFill>
                  <a:latin typeface="+mn-ea"/>
                </a:rPr>
                <a:t>Interface - </a:t>
              </a:r>
              <a:r>
                <a:rPr lang="zh-CN" altLang="en-US" sz="1600" dirty="0">
                  <a:solidFill>
                    <a:schemeClr val="bg2">
                      <a:lumMod val="75000"/>
                    </a:schemeClr>
                  </a:solidFill>
                  <a:latin typeface="+mn-ea"/>
                </a:rPr>
                <a:t>服务镜像</a:t>
              </a:r>
              <a:endParaRPr lang="en-US" altLang="zh-CN" sz="1600" dirty="0">
                <a:solidFill>
                  <a:schemeClr val="bg2">
                    <a:lumMod val="75000"/>
                  </a:schemeClr>
                </a:solidFill>
                <a:latin typeface="+mn-ea"/>
              </a:endParaRPr>
            </a:p>
          </p:txBody>
        </p:sp>
      </p:grpSp>
      <p:grpSp>
        <p:nvGrpSpPr>
          <p:cNvPr id="41" name="组合 40"/>
          <p:cNvGrpSpPr/>
          <p:nvPr/>
        </p:nvGrpSpPr>
        <p:grpSpPr>
          <a:xfrm>
            <a:off x="5979214" y="1400619"/>
            <a:ext cx="226634" cy="226634"/>
            <a:chOff x="6889462" y="1344520"/>
            <a:chExt cx="314212" cy="314212"/>
          </a:xfrm>
        </p:grpSpPr>
        <p:sp>
          <p:nvSpPr>
            <p:cNvPr id="42" name="椭圆 41"/>
            <p:cNvSpPr/>
            <p:nvPr/>
          </p:nvSpPr>
          <p:spPr>
            <a:xfrm>
              <a:off x="6889462" y="1344520"/>
              <a:ext cx="314212" cy="314212"/>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8657" y="1440875"/>
              <a:ext cx="116130" cy="11613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989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6.25E-7 -0.00185 L 0.00039 0.14861 " pathEditMode="relative" rAng="0" ptsTypes="AA">
                                      <p:cBhvr>
                                        <p:cTn id="20" dur="1600" fill="hold"/>
                                        <p:tgtEl>
                                          <p:spTgt spid="41"/>
                                        </p:tgtEl>
                                        <p:attrNameLst>
                                          <p:attrName>ppt_x</p:attrName>
                                          <p:attrName>ppt_y</p:attrName>
                                        </p:attrNameLst>
                                      </p:cBhvr>
                                      <p:rCtr x="13" y="7523"/>
                                    </p:animMotion>
                                  </p:childTnLst>
                                </p:cTn>
                              </p:par>
                            </p:childTnLst>
                          </p:cTn>
                        </p:par>
                        <p:par>
                          <p:cTn id="21" fill="hold">
                            <p:stCondLst>
                              <p:cond delay="16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0039 0.14792 L 0.00039 0.30533 " pathEditMode="relative" rAng="0" ptsTypes="AA">
                                      <p:cBhvr>
                                        <p:cTn id="28" dur="1600" fill="hold"/>
                                        <p:tgtEl>
                                          <p:spTgt spid="41"/>
                                        </p:tgtEl>
                                        <p:attrNameLst>
                                          <p:attrName>ppt_x</p:attrName>
                                          <p:attrName>ppt_y</p:attrName>
                                        </p:attrNameLst>
                                      </p:cBhvr>
                                      <p:rCtr x="0" y="7870"/>
                                    </p:animMotion>
                                  </p:childTnLst>
                                </p:cTn>
                              </p:par>
                            </p:childTnLst>
                          </p:cTn>
                        </p:par>
                        <p:par>
                          <p:cTn id="29" fill="hold">
                            <p:stCondLst>
                              <p:cond delay="16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0104 0.30185 L -0.00065 0.44514 " pathEditMode="relative" rAng="0" ptsTypes="AA">
                                      <p:cBhvr>
                                        <p:cTn id="36" dur="1600" fill="hold"/>
                                        <p:tgtEl>
                                          <p:spTgt spid="41"/>
                                        </p:tgtEl>
                                        <p:attrNameLst>
                                          <p:attrName>ppt_x</p:attrName>
                                          <p:attrName>ppt_y</p:attrName>
                                        </p:attrNameLst>
                                      </p:cBhvr>
                                      <p:rCtr x="-91" y="7153"/>
                                    </p:animMotion>
                                  </p:childTnLst>
                                </p:cTn>
                              </p:par>
                            </p:childTnLst>
                          </p:cTn>
                        </p:par>
                        <p:par>
                          <p:cTn id="37" fill="hold">
                            <p:stCondLst>
                              <p:cond delay="1600"/>
                            </p:stCondLst>
                            <p:childTnLst>
                              <p:par>
                                <p:cTn id="38" presetID="10" presetClass="entr" presetSubtype="0"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6.25E-7 0.4463 L 0.00104 0.59815 " pathEditMode="relative" rAng="0" ptsTypes="AA">
                                      <p:cBhvr>
                                        <p:cTn id="44" dur="1600" fill="hold"/>
                                        <p:tgtEl>
                                          <p:spTgt spid="41"/>
                                        </p:tgtEl>
                                        <p:attrNameLst>
                                          <p:attrName>ppt_x</p:attrName>
                                          <p:attrName>ppt_y</p:attrName>
                                        </p:attrNameLst>
                                      </p:cBhvr>
                                      <p:rCtr x="52" y="7593"/>
                                    </p:animMotion>
                                  </p:childTnLst>
                                </p:cTn>
                              </p:par>
                            </p:childTnLst>
                          </p:cTn>
                        </p:par>
                        <p:par>
                          <p:cTn id="45" fill="hold">
                            <p:stCondLst>
                              <p:cond delay="1600"/>
                            </p:stCondLst>
                            <p:childTnLst>
                              <p:par>
                                <p:cTn id="46" presetID="10" presetClass="entr" presetSubtype="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540113" y="2347541"/>
            <a:ext cx="2514600" cy="2008242"/>
            <a:chOff x="1634836" y="1995055"/>
            <a:chExt cx="3352800" cy="2677656"/>
          </a:xfrm>
        </p:grpSpPr>
        <p:sp>
          <p:nvSpPr>
            <p:cNvPr id="4" name="文本框 3"/>
            <p:cNvSpPr txBox="1"/>
            <p:nvPr/>
          </p:nvSpPr>
          <p:spPr>
            <a:xfrm>
              <a:off x="1634836"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03</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5" name="矩形 4"/>
            <p:cNvSpPr/>
            <p:nvPr/>
          </p:nvSpPr>
          <p:spPr>
            <a:xfrm>
              <a:off x="2235020" y="3823856"/>
              <a:ext cx="2191996"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7" name="文本框 6"/>
          <p:cNvSpPr txBox="1"/>
          <p:nvPr/>
        </p:nvSpPr>
        <p:spPr>
          <a:xfrm>
            <a:off x="5054713" y="2614390"/>
            <a:ext cx="4623956" cy="1661993"/>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工作介绍</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700" dirty="0">
                <a:solidFill>
                  <a:schemeClr val="accent2"/>
                </a:solidFill>
                <a:latin typeface="微软雅黑" panose="020B0503020204020204" pitchFamily="34" charset="-122"/>
                <a:ea typeface="微软雅黑" panose="020B0503020204020204" pitchFamily="34" charset="-122"/>
              </a:rPr>
              <a:t>WORK</a:t>
            </a:r>
            <a:r>
              <a:rPr lang="zh-CN" altLang="en-US" sz="2700" dirty="0">
                <a:solidFill>
                  <a:schemeClr val="accent2"/>
                </a:solidFill>
                <a:latin typeface="微软雅黑" panose="020B0503020204020204" pitchFamily="34" charset="-122"/>
                <a:ea typeface="微软雅黑" panose="020B0503020204020204" pitchFamily="34" charset="-122"/>
              </a:rPr>
              <a:t> </a:t>
            </a:r>
            <a:r>
              <a:rPr lang="en-US" altLang="zh-CN" sz="2700" dirty="0">
                <a:solidFill>
                  <a:schemeClr val="accent2"/>
                </a:solidFill>
                <a:latin typeface="微软雅黑" panose="020B0503020204020204" pitchFamily="34" charset="-122"/>
                <a:ea typeface="微软雅黑" panose="020B0503020204020204" pitchFamily="34" charset="-122"/>
              </a:rPr>
              <a:t>EXPERIENCE</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485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3825669" y="3552385"/>
            <a:ext cx="1931077" cy="1323820"/>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4" name="矩形 13"/>
          <p:cNvSpPr/>
          <p:nvPr/>
        </p:nvSpPr>
        <p:spPr>
          <a:xfrm>
            <a:off x="836687" y="5174265"/>
            <a:ext cx="10420223" cy="400110"/>
          </a:xfrm>
          <a:prstGeom prst="rect">
            <a:avLst/>
          </a:prstGeom>
        </p:spPr>
        <p:txBody>
          <a:bodyPr wrap="square">
            <a:spAutoFit/>
          </a:bodyPr>
          <a:lstStyle/>
          <a:p>
            <a:r>
              <a:rPr kumimoji="1" lang="zh-CN" altLang="en-US" sz="2000" b="1" dirty="0" smtClean="0">
                <a:solidFill>
                  <a:srgbClr val="0887C2"/>
                </a:solidFill>
              </a:rPr>
              <a:t>我的工作</a:t>
            </a:r>
            <a:endParaRPr lang="zh-CN" altLang="en-US" b="1" dirty="0"/>
          </a:p>
        </p:txBody>
      </p:sp>
      <p:sp>
        <p:nvSpPr>
          <p:cNvPr id="16" name="矩形 15"/>
          <p:cNvSpPr/>
          <p:nvPr/>
        </p:nvSpPr>
        <p:spPr>
          <a:xfrm>
            <a:off x="749927" y="1147367"/>
            <a:ext cx="10282671" cy="400110"/>
          </a:xfrm>
          <a:prstGeom prst="rect">
            <a:avLst/>
          </a:prstGeom>
        </p:spPr>
        <p:txBody>
          <a:bodyPr wrap="square">
            <a:spAutoFit/>
          </a:bodyPr>
          <a:lstStyle/>
          <a:p>
            <a:r>
              <a:rPr kumimoji="1" lang="zh-CN" altLang="en-US" sz="2000" b="1" dirty="0">
                <a:solidFill>
                  <a:srgbClr val="0070C0"/>
                </a:solidFill>
              </a:rPr>
              <a:t>业务</a:t>
            </a:r>
            <a:r>
              <a:rPr kumimoji="1" lang="zh-CN" altLang="en-US" sz="2000" b="1" dirty="0" smtClean="0">
                <a:solidFill>
                  <a:srgbClr val="0070C0"/>
                </a:solidFill>
              </a:rPr>
              <a:t>场景</a:t>
            </a:r>
            <a:endParaRPr kumimoji="1" lang="en-US" altLang="zh-CN" sz="2000" b="1" dirty="0"/>
          </a:p>
        </p:txBody>
      </p:sp>
      <p:cxnSp>
        <p:nvCxnSpPr>
          <p:cNvPr id="12" name="直接连接符 11"/>
          <p:cNvCxnSpPr/>
          <p:nvPr/>
        </p:nvCxnSpPr>
        <p:spPr>
          <a:xfrm flipV="1">
            <a:off x="836687" y="5566344"/>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nvGrpSpPr>
          <p:cNvPr id="10" name="组合 9"/>
          <p:cNvGrpSpPr/>
          <p:nvPr/>
        </p:nvGrpSpPr>
        <p:grpSpPr>
          <a:xfrm>
            <a:off x="1153425" y="1708533"/>
            <a:ext cx="9841675" cy="3189732"/>
            <a:chOff x="812228" y="1667589"/>
            <a:chExt cx="9841675" cy="3189732"/>
          </a:xfrm>
        </p:grpSpPr>
        <p:sp>
          <p:nvSpPr>
            <p:cNvPr id="26" name="任意多边形 25"/>
            <p:cNvSpPr/>
            <p:nvPr/>
          </p:nvSpPr>
          <p:spPr>
            <a:xfrm>
              <a:off x="5529704" y="2129803"/>
              <a:ext cx="1931077" cy="1323820"/>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471772" y="2117102"/>
              <a:ext cx="1931077" cy="1323820"/>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3728" y="2422381"/>
              <a:ext cx="1993900" cy="369332"/>
            </a:xfrm>
            <a:prstGeom prst="rect">
              <a:avLst/>
            </a:prstGeom>
          </p:spPr>
          <p:txBody>
            <a:bodyPr wrap="square">
              <a:spAutoFit/>
            </a:bodyPr>
            <a:lstStyle/>
            <a:p>
              <a:pPr marL="285750" indent="-285750">
                <a:buFont typeface="Wingdings" panose="05000000000000000000" pitchFamily="2" charset="2"/>
                <a:buChar char="n"/>
              </a:pPr>
              <a:r>
                <a:rPr kumimoji="1" lang="zh-CN" altLang="en-US" dirty="0" smtClean="0"/>
                <a:t>账户体系对接</a:t>
              </a:r>
              <a:endParaRPr lang="zh-CN" altLang="en-US" dirty="0"/>
            </a:p>
          </p:txBody>
        </p:sp>
        <p:sp>
          <p:nvSpPr>
            <p:cNvPr id="7" name="矩形 6"/>
            <p:cNvSpPr/>
            <p:nvPr/>
          </p:nvSpPr>
          <p:spPr>
            <a:xfrm>
              <a:off x="7473481" y="3691017"/>
              <a:ext cx="3133434" cy="369332"/>
            </a:xfrm>
            <a:prstGeom prst="rect">
              <a:avLst/>
            </a:prstGeom>
          </p:spPr>
          <p:txBody>
            <a:bodyPr wrap="square">
              <a:spAutoFit/>
            </a:bodyPr>
            <a:lstStyle/>
            <a:p>
              <a:pPr marL="285750" indent="-285750">
                <a:buFont typeface="Wingdings" panose="05000000000000000000" pitchFamily="2" charset="2"/>
                <a:buChar char="n"/>
              </a:pPr>
              <a:r>
                <a:rPr lang="zh-CN" altLang="en-US" dirty="0" smtClean="0"/>
                <a:t>特征编码</a:t>
              </a:r>
              <a:r>
                <a:rPr lang="zh-CN" altLang="en-US" dirty="0"/>
                <a:t>数据</a:t>
              </a:r>
              <a:r>
                <a:rPr lang="zh-CN" altLang="en-US" dirty="0" smtClean="0"/>
                <a:t>与模型</a:t>
              </a:r>
              <a:r>
                <a:rPr lang="zh-CN" altLang="en-US" dirty="0"/>
                <a:t>解耦</a:t>
              </a:r>
            </a:p>
          </p:txBody>
        </p:sp>
        <p:sp>
          <p:nvSpPr>
            <p:cNvPr id="8" name="矩形 7"/>
            <p:cNvSpPr/>
            <p:nvPr/>
          </p:nvSpPr>
          <p:spPr>
            <a:xfrm>
              <a:off x="7473481" y="2409138"/>
              <a:ext cx="3180422" cy="369332"/>
            </a:xfrm>
            <a:prstGeom prst="rect">
              <a:avLst/>
            </a:prstGeom>
          </p:spPr>
          <p:txBody>
            <a:bodyPr wrap="none">
              <a:spAutoFit/>
            </a:bodyPr>
            <a:lstStyle/>
            <a:p>
              <a:pPr marL="285750" indent="-285750">
                <a:buFont typeface="Wingdings" panose="05000000000000000000" pitchFamily="2" charset="2"/>
                <a:buChar char="n"/>
              </a:pPr>
              <a:r>
                <a:rPr kumimoji="1" lang="zh-CN" altLang="en-US" dirty="0" smtClean="0"/>
                <a:t> 离线</a:t>
              </a:r>
              <a:r>
                <a:rPr kumimoji="1" lang="en-US" altLang="zh-CN" dirty="0"/>
                <a:t>B</a:t>
              </a:r>
              <a:r>
                <a:rPr kumimoji="1" lang="en-US" altLang="zh-CN" dirty="0" smtClean="0"/>
                <a:t>ucket</a:t>
              </a:r>
              <a:r>
                <a:rPr kumimoji="1" lang="zh-CN" altLang="en-US" dirty="0" smtClean="0"/>
                <a:t>到实时</a:t>
              </a:r>
              <a:r>
                <a:rPr kumimoji="1" lang="en-US" altLang="zh-CN" dirty="0" smtClean="0"/>
                <a:t>bucket</a:t>
              </a:r>
              <a:endParaRPr lang="zh-CN" altLang="en-US" dirty="0"/>
            </a:p>
          </p:txBody>
        </p:sp>
        <p:sp>
          <p:nvSpPr>
            <p:cNvPr id="27" name="任意多边形 26"/>
            <p:cNvSpPr/>
            <p:nvPr/>
          </p:nvSpPr>
          <p:spPr>
            <a:xfrm>
              <a:off x="5542404" y="3533501"/>
              <a:ext cx="1931077" cy="1323820"/>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602418" y="2594428"/>
              <a:ext cx="1605577" cy="1605577"/>
              <a:chOff x="5135810" y="2978471"/>
              <a:chExt cx="1942779" cy="1942779"/>
            </a:xfrm>
          </p:grpSpPr>
          <p:sp>
            <p:nvSpPr>
              <p:cNvPr id="29" name="椭圆 28"/>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650383" y="3701560"/>
                <a:ext cx="1153452" cy="633106"/>
              </a:xfrm>
              <a:prstGeom prst="rect">
                <a:avLst/>
              </a:prstGeom>
              <a:noFill/>
            </p:spPr>
            <p:txBody>
              <a:bodyPr wrap="square" rtlCol="0">
                <a:spAutoFit/>
              </a:bodyPr>
              <a:lstStyle/>
              <a:p>
                <a:pPr algn="ct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V4.0</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5515885" y="3786417"/>
              <a:ext cx="1909267" cy="853567"/>
            </a:xfrm>
            <a:prstGeom prst="rect">
              <a:avLst/>
            </a:prstGeom>
            <a:noFill/>
          </p:spPr>
          <p:txBody>
            <a:bodyPr wrap="square" rtlCol="0">
              <a:spAutoFit/>
            </a:bodyPr>
            <a:lstStyle/>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特征统一</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编码</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706245" y="3825527"/>
              <a:ext cx="1499917" cy="492443"/>
            </a:xfrm>
            <a:prstGeom prst="rect">
              <a:avLst/>
            </a:prstGeom>
            <a:noFill/>
          </p:spPr>
          <p:txBody>
            <a:bodyPr wrap="square" rtlCol="0">
              <a:spAutoFit/>
            </a:bodyPr>
            <a:lstStyle/>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频次控制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682259" y="2523230"/>
              <a:ext cx="1780154" cy="453457"/>
            </a:xfrm>
            <a:prstGeom prst="rect">
              <a:avLst/>
            </a:prstGeom>
            <a:noFill/>
          </p:spPr>
          <p:txBody>
            <a:bodyPr wrap="square" rtlCol="0">
              <a:spAutoFit/>
            </a:bodyPr>
            <a:lstStyle/>
            <a:p>
              <a:pPr algn="ctr">
                <a:lnSpc>
                  <a:spcPct val="130000"/>
                </a:lnSpc>
              </a:pPr>
              <a:r>
                <a:rPr lang="en-US" altLang="zh-CN" sz="2000" dirty="0" smtClean="0">
                  <a:solidFill>
                    <a:schemeClr val="bg1"/>
                  </a:solidFill>
                  <a:latin typeface="微软雅黑" panose="020B0503020204020204" pitchFamily="34" charset="-122"/>
                  <a:ea typeface="微软雅黑" panose="020B0503020204020204" pitchFamily="34" charset="-122"/>
                </a:rPr>
                <a:t>Bucket</a:t>
              </a:r>
              <a:r>
                <a:rPr lang="zh-CN" altLang="en-US" sz="2000" dirty="0" smtClean="0">
                  <a:solidFill>
                    <a:schemeClr val="bg1"/>
                  </a:solidFill>
                  <a:latin typeface="微软雅黑" panose="020B0503020204020204" pitchFamily="34" charset="-122"/>
                  <a:ea typeface="微软雅黑" panose="020B0503020204020204" pitchFamily="34" charset="-122"/>
                </a:rPr>
                <a:t>升级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683186" y="2518300"/>
              <a:ext cx="1499917" cy="492443"/>
            </a:xfrm>
            <a:prstGeom prst="rect">
              <a:avLst/>
            </a:prstGeom>
            <a:noFill/>
          </p:spPr>
          <p:txBody>
            <a:bodyPr wrap="square" rtlCol="0">
              <a:spAutoFit/>
            </a:bodyPr>
            <a:lstStyle/>
            <a:p>
              <a:pPr algn="ct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商业化</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473481" y="2803374"/>
              <a:ext cx="2901628" cy="369332"/>
            </a:xfrm>
            <a:prstGeom prst="rect">
              <a:avLst/>
            </a:prstGeom>
          </p:spPr>
          <p:txBody>
            <a:bodyPr wrap="none">
              <a:spAutoFit/>
            </a:bodyPr>
            <a:lstStyle/>
            <a:p>
              <a:pPr marL="285750" indent="-285750">
                <a:buFont typeface="Wingdings" panose="05000000000000000000" pitchFamily="2" charset="2"/>
                <a:buChar char="n"/>
              </a:pPr>
              <a:r>
                <a:rPr kumimoji="1" lang="zh-CN" altLang="en-US" dirty="0" smtClean="0"/>
                <a:t> </a:t>
              </a:r>
              <a:r>
                <a:rPr kumimoji="1" lang="en-US" altLang="zh-CN" dirty="0" smtClean="0"/>
                <a:t>bucket</a:t>
              </a:r>
              <a:r>
                <a:rPr kumimoji="1" lang="zh-CN" altLang="en-US" dirty="0" smtClean="0"/>
                <a:t>升级，动态配置</a:t>
              </a:r>
              <a:endParaRPr lang="zh-CN" altLang="en-US" dirty="0"/>
            </a:p>
          </p:txBody>
        </p:sp>
        <p:grpSp>
          <p:nvGrpSpPr>
            <p:cNvPr id="9" name="组合 8"/>
            <p:cNvGrpSpPr/>
            <p:nvPr/>
          </p:nvGrpSpPr>
          <p:grpSpPr>
            <a:xfrm>
              <a:off x="812228" y="3711924"/>
              <a:ext cx="2565400" cy="710936"/>
              <a:chOff x="812228" y="3711924"/>
              <a:chExt cx="2565400" cy="710936"/>
            </a:xfrm>
          </p:grpSpPr>
          <p:sp>
            <p:nvSpPr>
              <p:cNvPr id="59" name="矩形 58"/>
              <p:cNvSpPr/>
              <p:nvPr/>
            </p:nvSpPr>
            <p:spPr>
              <a:xfrm>
                <a:off x="812228" y="3711924"/>
                <a:ext cx="2565400" cy="369332"/>
              </a:xfrm>
              <a:prstGeom prst="rect">
                <a:avLst/>
              </a:prstGeom>
            </p:spPr>
            <p:txBody>
              <a:bodyPr wrap="square">
                <a:spAutoFit/>
              </a:bodyPr>
              <a:lstStyle/>
              <a:p>
                <a:pPr marL="285750" indent="-285750">
                  <a:buFont typeface="Wingdings" panose="05000000000000000000" pitchFamily="2" charset="2"/>
                  <a:buChar char="n"/>
                </a:pPr>
                <a:r>
                  <a:rPr kumimoji="1" lang="en-US" altLang="zh-CN" dirty="0"/>
                  <a:t>imp</a:t>
                </a:r>
                <a:r>
                  <a:rPr kumimoji="1" lang="zh-CN" altLang="en-US" dirty="0" smtClean="0"/>
                  <a:t>行为的频次控制</a:t>
                </a:r>
                <a:endParaRPr lang="zh-CN" altLang="en-US" dirty="0"/>
              </a:p>
            </p:txBody>
          </p:sp>
          <p:sp>
            <p:nvSpPr>
              <p:cNvPr id="60" name="矩形 59"/>
              <p:cNvSpPr/>
              <p:nvPr/>
            </p:nvSpPr>
            <p:spPr>
              <a:xfrm>
                <a:off x="812228" y="4053528"/>
                <a:ext cx="2565400" cy="369332"/>
              </a:xfrm>
              <a:prstGeom prst="rect">
                <a:avLst/>
              </a:prstGeom>
            </p:spPr>
            <p:txBody>
              <a:bodyPr wrap="square">
                <a:spAutoFit/>
              </a:bodyPr>
              <a:lstStyle/>
              <a:p>
                <a:pPr marL="285750" indent="-285750">
                  <a:buFont typeface="Wingdings" panose="05000000000000000000" pitchFamily="2" charset="2"/>
                  <a:buChar char="n"/>
                </a:pPr>
                <a:r>
                  <a:rPr kumimoji="1" lang="en-US" altLang="zh-CN" dirty="0"/>
                  <a:t>click</a:t>
                </a:r>
                <a:r>
                  <a:rPr kumimoji="1" lang="zh-CN" altLang="en-US" dirty="0" smtClean="0"/>
                  <a:t>行为的频次控制</a:t>
                </a:r>
                <a:endParaRPr lang="zh-CN" altLang="en-US" dirty="0"/>
              </a:p>
            </p:txBody>
          </p:sp>
        </p:grpSp>
        <p:sp>
          <p:nvSpPr>
            <p:cNvPr id="13" name="矩形 12"/>
            <p:cNvSpPr/>
            <p:nvPr/>
          </p:nvSpPr>
          <p:spPr>
            <a:xfrm>
              <a:off x="972730" y="1667589"/>
              <a:ext cx="9112051" cy="369332"/>
            </a:xfrm>
            <a:prstGeom prst="rect">
              <a:avLst/>
            </a:prstGeom>
          </p:spPr>
          <p:txBody>
            <a:bodyPr wrap="square">
              <a:spAutoFit/>
            </a:bodyPr>
            <a:lstStyle/>
            <a:p>
              <a:pPr algn="ctr"/>
              <a:r>
                <a:rPr kumimoji="1" lang="zh-CN" altLang="zh-CN" b="1" dirty="0">
                  <a:solidFill>
                    <a:srgbClr val="000000"/>
                  </a:solidFill>
                  <a:latin typeface="微软雅黑" panose="020B0503020204020204" pitchFamily="34" charset="-122"/>
                  <a:ea typeface="微软雅黑" panose="020B0503020204020204" pitchFamily="34" charset="-122"/>
                </a:rPr>
                <a:t>支持商业化和推荐系统的相关优化</a:t>
              </a:r>
              <a:endParaRPr lang="zh-CN" altLang="zh-CN" b="1" dirty="0">
                <a:effectLst/>
              </a:endParaRPr>
            </a:p>
          </p:txBody>
        </p:sp>
      </p:grpSp>
      <p:cxnSp>
        <p:nvCxnSpPr>
          <p:cNvPr id="61" name="直接连接符 60"/>
          <p:cNvCxnSpPr/>
          <p:nvPr/>
        </p:nvCxnSpPr>
        <p:spPr>
          <a:xfrm flipV="1">
            <a:off x="811948" y="1560177"/>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64" name="矩形 63"/>
          <p:cNvSpPr/>
          <p:nvPr/>
        </p:nvSpPr>
        <p:spPr>
          <a:xfrm>
            <a:off x="1001537" y="5594771"/>
            <a:ext cx="10052404" cy="923330"/>
          </a:xfrm>
          <a:prstGeom prst="rect">
            <a:avLst/>
          </a:prstGeom>
        </p:spPr>
        <p:txBody>
          <a:bodyPr wrap="square">
            <a:spAutoFit/>
          </a:bodyPr>
          <a:lstStyle/>
          <a:p>
            <a:pPr>
              <a:lnSpc>
                <a:spcPct val="150000"/>
              </a:lnSpc>
            </a:pPr>
            <a:r>
              <a:rPr kumimoji="1" lang="zh-CN" altLang="en-US" dirty="0" smtClean="0"/>
              <a:t>    参与</a:t>
            </a:r>
            <a:r>
              <a:rPr kumimoji="1" lang="en-US" altLang="zh-CN" dirty="0"/>
              <a:t>Engine</a:t>
            </a:r>
            <a:r>
              <a:rPr kumimoji="1" lang="zh-CN" altLang="en-US" dirty="0"/>
              <a:t>模块的</a:t>
            </a:r>
            <a:r>
              <a:rPr kumimoji="1" lang="zh-CN" altLang="en-US" dirty="0" smtClean="0"/>
              <a:t>开发</a:t>
            </a:r>
            <a:endParaRPr kumimoji="1" lang="en-US" altLang="zh-CN" dirty="0" smtClean="0"/>
          </a:p>
          <a:p>
            <a:pPr>
              <a:lnSpc>
                <a:spcPct val="150000"/>
              </a:lnSpc>
            </a:pPr>
            <a:r>
              <a:rPr kumimoji="1" lang="en-US" altLang="zh-CN" dirty="0"/>
              <a:t> </a:t>
            </a:r>
            <a:r>
              <a:rPr kumimoji="1" lang="en-US" altLang="zh-CN" dirty="0" smtClean="0"/>
              <a:t>   </a:t>
            </a:r>
            <a:r>
              <a:rPr kumimoji="1" lang="zh-CN" altLang="en-US" dirty="0" smtClean="0"/>
              <a:t>具体工作：特征统一编码模块中</a:t>
            </a:r>
            <a:r>
              <a:rPr kumimoji="1" lang="en-US" altLang="zh-CN" dirty="0" smtClean="0"/>
              <a:t>GBDT</a:t>
            </a:r>
            <a:r>
              <a:rPr kumimoji="1" lang="zh-CN" altLang="en-US" dirty="0"/>
              <a:t>、</a:t>
            </a:r>
            <a:r>
              <a:rPr kumimoji="1" lang="en-US" altLang="zh-CN" dirty="0"/>
              <a:t>CB</a:t>
            </a:r>
            <a:r>
              <a:rPr kumimoji="1" lang="zh-CN" altLang="en-US" dirty="0" smtClean="0"/>
              <a:t>模型的开发，实时聚类对接</a:t>
            </a:r>
            <a:r>
              <a:rPr kumimoji="1" lang="en-US" altLang="zh-CN" dirty="0" smtClean="0"/>
              <a:t>Ranking</a:t>
            </a:r>
            <a:r>
              <a:rPr kumimoji="1" lang="zh-CN" altLang="en-US" dirty="0" smtClean="0"/>
              <a:t>开发。</a:t>
            </a:r>
            <a:endParaRPr lang="zh-CN" altLang="en-US" dirty="0"/>
          </a:p>
        </p:txBody>
      </p:sp>
    </p:spTree>
    <p:extLst>
      <p:ext uri="{BB962C8B-B14F-4D97-AF65-F5344CB8AC3E}">
        <p14:creationId xmlns:p14="http://schemas.microsoft.com/office/powerpoint/2010/main" val="373473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8" name="矩形 17"/>
          <p:cNvSpPr/>
          <p:nvPr/>
        </p:nvSpPr>
        <p:spPr>
          <a:xfrm>
            <a:off x="689274" y="1104996"/>
            <a:ext cx="6904519" cy="369332"/>
          </a:xfrm>
          <a:prstGeom prst="rect">
            <a:avLst/>
          </a:prstGeom>
        </p:spPr>
        <p:txBody>
          <a:bodyPr wrap="none">
            <a:spAutoFit/>
          </a:bodyPr>
          <a:lstStyle/>
          <a:p>
            <a:r>
              <a:rPr kumimoji="1" lang="zh-CN" altLang="en-US" dirty="0" smtClean="0">
                <a:solidFill>
                  <a:srgbClr val="0887C2"/>
                </a:solidFill>
              </a:rPr>
              <a:t>工作</a:t>
            </a:r>
            <a:r>
              <a:rPr kumimoji="1" lang="en-US" altLang="zh-CN" dirty="0" smtClean="0">
                <a:solidFill>
                  <a:srgbClr val="0887C2"/>
                </a:solidFill>
              </a:rPr>
              <a:t>1</a:t>
            </a:r>
            <a:r>
              <a:rPr kumimoji="1" lang="zh-CN" altLang="en-US" dirty="0" smtClean="0">
                <a:solidFill>
                  <a:srgbClr val="0887C2"/>
                </a:solidFill>
              </a:rPr>
              <a:t>：</a:t>
            </a:r>
            <a:r>
              <a:rPr kumimoji="1" lang="en-US" altLang="zh-CN" dirty="0">
                <a:solidFill>
                  <a:srgbClr val="0887C2"/>
                </a:solidFill>
              </a:rPr>
              <a:t>GBDT</a:t>
            </a:r>
            <a:r>
              <a:rPr kumimoji="1" lang="zh-CN" altLang="en-US" dirty="0">
                <a:solidFill>
                  <a:srgbClr val="0887C2"/>
                </a:solidFill>
              </a:rPr>
              <a:t>模型分值预测插件开发</a:t>
            </a:r>
            <a:r>
              <a:rPr kumimoji="1" lang="en-US" altLang="zh-CN" dirty="0">
                <a:solidFill>
                  <a:srgbClr val="0887C2"/>
                </a:solidFill>
              </a:rPr>
              <a:t>&amp;</a:t>
            </a:r>
            <a:r>
              <a:rPr kumimoji="1" lang="zh-CN" altLang="en-US" dirty="0" smtClean="0">
                <a:solidFill>
                  <a:srgbClr val="0887C2"/>
                </a:solidFill>
              </a:rPr>
              <a:t>特征统一编码（代码整合）</a:t>
            </a:r>
            <a:endParaRPr kumimoji="1" lang="zh-CN" altLang="en-US" dirty="0">
              <a:solidFill>
                <a:srgbClr val="0887C2"/>
              </a:solidFill>
            </a:endParaRPr>
          </a:p>
        </p:txBody>
      </p:sp>
      <p:sp>
        <p:nvSpPr>
          <p:cNvPr id="22" name="矩形 21"/>
          <p:cNvSpPr/>
          <p:nvPr/>
        </p:nvSpPr>
        <p:spPr>
          <a:xfrm>
            <a:off x="689274" y="1554882"/>
            <a:ext cx="10702626" cy="830997"/>
          </a:xfrm>
          <a:prstGeom prst="rect">
            <a:avLst/>
          </a:prstGeom>
        </p:spPr>
        <p:txBody>
          <a:bodyPr wrap="square">
            <a:spAutoFit/>
          </a:bodyPr>
          <a:lstStyle/>
          <a:p>
            <a:pPr>
              <a:lnSpc>
                <a:spcPct val="150000"/>
              </a:lnSpc>
            </a:pPr>
            <a:r>
              <a:rPr kumimoji="1" lang="zh-CN" altLang="en-US" sz="1600" dirty="0" smtClean="0">
                <a:solidFill>
                  <a:srgbClr val="0887C2"/>
                </a:solidFill>
              </a:rPr>
              <a:t>问题描述：</a:t>
            </a:r>
            <a:r>
              <a:rPr kumimoji="1" lang="en-US" altLang="zh-CN" sz="1600" dirty="0" err="1" smtClean="0"/>
              <a:t>XGBoost</a:t>
            </a:r>
            <a:r>
              <a:rPr kumimoji="1" lang="zh-CN" altLang="en-US" sz="1600" dirty="0" smtClean="0"/>
              <a:t>原有库采用连续特征存储，无法支持特征统一编码的稀疏存储</a:t>
            </a:r>
            <a:endParaRPr kumimoji="1" lang="en-US" altLang="zh-CN" sz="1600" dirty="0"/>
          </a:p>
          <a:p>
            <a:pPr>
              <a:lnSpc>
                <a:spcPct val="150000"/>
              </a:lnSpc>
            </a:pPr>
            <a:r>
              <a:rPr kumimoji="1" lang="en-US" altLang="zh-CN" sz="1600" dirty="0" smtClean="0"/>
              <a:t>                 memory</a:t>
            </a:r>
            <a:r>
              <a:rPr kumimoji="1" lang="zh-CN" altLang="en-US" sz="1600" dirty="0" smtClean="0"/>
              <a:t>单次请求：</a:t>
            </a:r>
            <a:r>
              <a:rPr kumimoji="1" lang="en-US" altLang="zh-CN" sz="1600" dirty="0" smtClean="0"/>
              <a:t>2^24*4=64M</a:t>
            </a:r>
            <a:r>
              <a:rPr kumimoji="1" lang="zh-CN" altLang="en-US" sz="1600" dirty="0" smtClean="0"/>
              <a:t>，并发时：</a:t>
            </a:r>
            <a:r>
              <a:rPr kumimoji="1" lang="en-US" altLang="zh-CN" sz="1600" dirty="0" smtClean="0"/>
              <a:t>64M</a:t>
            </a:r>
            <a:r>
              <a:rPr kumimoji="1" lang="zh-CN" altLang="en-US" sz="1600" dirty="0" smtClean="0"/>
              <a:t>*</a:t>
            </a:r>
            <a:r>
              <a:rPr lang="en-US" altLang="zh-CN" sz="1600" dirty="0" err="1" smtClean="0"/>
              <a:t>ConcurrentNum</a:t>
            </a:r>
            <a:endParaRPr kumimoji="1"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2196270508"/>
              </p:ext>
            </p:extLst>
          </p:nvPr>
        </p:nvGraphicFramePr>
        <p:xfrm>
          <a:off x="1829595" y="2422344"/>
          <a:ext cx="8449280" cy="345511"/>
        </p:xfrm>
        <a:graphic>
          <a:graphicData uri="http://schemas.openxmlformats.org/drawingml/2006/table">
            <a:tbl>
              <a:tblPr firstRow="1" bandRow="1">
                <a:tableStyleId>{E8B1032C-EA38-4F05-BA0D-38AFFFC7BED3}</a:tableStyleId>
              </a:tblPr>
              <a:tblGrid>
                <a:gridCol w="844928"/>
                <a:gridCol w="844928"/>
                <a:gridCol w="844928"/>
                <a:gridCol w="844928"/>
                <a:gridCol w="844928"/>
                <a:gridCol w="844928"/>
                <a:gridCol w="844928"/>
                <a:gridCol w="844928"/>
                <a:gridCol w="844928"/>
                <a:gridCol w="844928"/>
              </a:tblGrid>
              <a:tr h="34551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smtClean="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a:t>
                      </a:r>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smtClean="0"/>
                        <a:t>2^24-1</a:t>
                      </a:r>
                      <a:endParaRPr lang="zh-CN" altLang="en-US" dirty="0" smtClean="0"/>
                    </a:p>
                  </a:txBody>
                  <a:tcPr/>
                </a:tc>
              </a:tr>
            </a:tbl>
          </a:graphicData>
        </a:graphic>
      </p:graphicFrame>
      <p:cxnSp>
        <p:nvCxnSpPr>
          <p:cNvPr id="17" name="直接连接符 16"/>
          <p:cNvCxnSpPr/>
          <p:nvPr/>
        </p:nvCxnSpPr>
        <p:spPr>
          <a:xfrm flipV="1">
            <a:off x="811287" y="1476505"/>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78" name="矩形 77"/>
          <p:cNvSpPr/>
          <p:nvPr/>
        </p:nvSpPr>
        <p:spPr>
          <a:xfrm>
            <a:off x="693017" y="2856164"/>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smtClean="0"/>
              <a:t>特征存储结构升级，采用</a:t>
            </a:r>
            <a:r>
              <a:rPr kumimoji="1" lang="en-US" altLang="zh-CN" sz="1600" dirty="0" err="1" smtClean="0"/>
              <a:t>unorder_map</a:t>
            </a:r>
            <a:r>
              <a:rPr kumimoji="1" lang="zh-CN" altLang="en-US" sz="1600" dirty="0" smtClean="0"/>
              <a:t>替代</a:t>
            </a:r>
            <a:r>
              <a:rPr kumimoji="1" lang="en-US" altLang="zh-CN" sz="1600" dirty="0" smtClean="0"/>
              <a:t>array</a:t>
            </a:r>
            <a:r>
              <a:rPr kumimoji="1" lang="zh-CN" altLang="en-US" sz="1600" dirty="0" smtClean="0"/>
              <a:t>进行样本</a:t>
            </a:r>
            <a:r>
              <a:rPr kumimoji="1" lang="zh-CN" altLang="en-US" sz="1600" dirty="0"/>
              <a:t>存储</a:t>
            </a:r>
            <a:endParaRPr kumimoji="1" lang="en-US" altLang="zh-CN" sz="1600" dirty="0"/>
          </a:p>
        </p:txBody>
      </p:sp>
      <p:sp>
        <p:nvSpPr>
          <p:cNvPr id="82" name="矩形 81"/>
          <p:cNvSpPr/>
          <p:nvPr/>
        </p:nvSpPr>
        <p:spPr>
          <a:xfrm>
            <a:off x="657775" y="3459551"/>
            <a:ext cx="6126998"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smtClean="0">
                <a:solidFill>
                  <a:srgbClr val="0887C2"/>
                </a:solidFill>
              </a:rPr>
              <a:t>2</a:t>
            </a:r>
            <a:r>
              <a:rPr kumimoji="1" lang="zh-CN" altLang="en-US" dirty="0" smtClean="0">
                <a:solidFill>
                  <a:srgbClr val="0887C2"/>
                </a:solidFill>
              </a:rPr>
              <a:t>：</a:t>
            </a:r>
            <a:r>
              <a:rPr kumimoji="1" lang="en-US" altLang="zh-CN" dirty="0">
                <a:solidFill>
                  <a:srgbClr val="0887C2"/>
                </a:solidFill>
              </a:rPr>
              <a:t>CB</a:t>
            </a:r>
            <a:r>
              <a:rPr kumimoji="1" lang="zh-CN" altLang="en-US" dirty="0" smtClean="0">
                <a:solidFill>
                  <a:srgbClr val="0887C2"/>
                </a:solidFill>
              </a:rPr>
              <a:t>模型新存储结构设计</a:t>
            </a:r>
            <a:r>
              <a:rPr kumimoji="1" lang="en-US" altLang="zh-CN" dirty="0" smtClean="0">
                <a:solidFill>
                  <a:srgbClr val="0887C2"/>
                </a:solidFill>
              </a:rPr>
              <a:t>&amp;</a:t>
            </a:r>
            <a:r>
              <a:rPr kumimoji="1" lang="zh-CN" altLang="en-US" dirty="0">
                <a:solidFill>
                  <a:srgbClr val="0887C2"/>
                </a:solidFill>
              </a:rPr>
              <a:t>特征编码</a:t>
            </a:r>
            <a:r>
              <a:rPr kumimoji="1" lang="zh-CN" altLang="en-US" dirty="0" smtClean="0">
                <a:solidFill>
                  <a:srgbClr val="0887C2"/>
                </a:solidFill>
              </a:rPr>
              <a:t>统一</a:t>
            </a:r>
            <a:r>
              <a:rPr kumimoji="1" lang="en-US" altLang="zh-CN" dirty="0" smtClean="0">
                <a:solidFill>
                  <a:srgbClr val="0887C2"/>
                </a:solidFill>
              </a:rPr>
              <a:t>(</a:t>
            </a:r>
            <a:r>
              <a:rPr kumimoji="1" lang="zh-CN" altLang="en-US" dirty="0" smtClean="0">
                <a:solidFill>
                  <a:srgbClr val="0887C2"/>
                </a:solidFill>
              </a:rPr>
              <a:t>代码整合</a:t>
            </a:r>
            <a:r>
              <a:rPr kumimoji="1" lang="en-US" altLang="zh-CN" dirty="0" smtClean="0">
                <a:solidFill>
                  <a:srgbClr val="0887C2"/>
                </a:solidFill>
              </a:rPr>
              <a:t>)</a:t>
            </a:r>
            <a:endParaRPr kumimoji="1" lang="zh-CN" altLang="en-US" dirty="0">
              <a:solidFill>
                <a:srgbClr val="0887C2"/>
              </a:solidFill>
            </a:endParaRPr>
          </a:p>
        </p:txBody>
      </p:sp>
      <p:sp>
        <p:nvSpPr>
          <p:cNvPr id="83" name="矩形 82"/>
          <p:cNvSpPr/>
          <p:nvPr/>
        </p:nvSpPr>
        <p:spPr>
          <a:xfrm>
            <a:off x="717334" y="3987815"/>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smtClean="0"/>
              <a:t>特征统一编码后，原有的（二</a:t>
            </a:r>
            <a:r>
              <a:rPr kumimoji="1" lang="zh-CN" altLang="en-US" sz="1600" dirty="0"/>
              <a:t>维数</a:t>
            </a:r>
            <a:r>
              <a:rPr kumimoji="1" lang="zh-CN" altLang="en-US" sz="1600" dirty="0" smtClean="0"/>
              <a:t>组）存储</a:t>
            </a:r>
            <a:r>
              <a:rPr kumimoji="1" lang="en-US" altLang="zh-CN" sz="1600" dirty="0" smtClean="0"/>
              <a:t>CB</a:t>
            </a:r>
            <a:r>
              <a:rPr kumimoji="1" lang="zh-CN" altLang="en-US" sz="1600" dirty="0" smtClean="0"/>
              <a:t>模型的方法以不可用，需要设计新的</a:t>
            </a:r>
            <a:r>
              <a:rPr kumimoji="1" lang="en-US" altLang="zh-CN" sz="1600" dirty="0" smtClean="0"/>
              <a:t>CB</a:t>
            </a:r>
            <a:r>
              <a:rPr kumimoji="1" lang="zh-CN" altLang="en-US" sz="1600" dirty="0" smtClean="0"/>
              <a:t>模型存储结构</a:t>
            </a:r>
            <a:endParaRPr kumimoji="1" lang="zh-CN" altLang="en-US" sz="1600" dirty="0"/>
          </a:p>
        </p:txBody>
      </p:sp>
      <p:cxnSp>
        <p:nvCxnSpPr>
          <p:cNvPr id="84" name="直接连接符 83"/>
          <p:cNvCxnSpPr/>
          <p:nvPr/>
        </p:nvCxnSpPr>
        <p:spPr>
          <a:xfrm flipV="1">
            <a:off x="689274" y="3828883"/>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85" name="矩形 84"/>
          <p:cNvSpPr/>
          <p:nvPr/>
        </p:nvSpPr>
        <p:spPr>
          <a:xfrm>
            <a:off x="717334" y="4367807"/>
            <a:ext cx="10194860" cy="338554"/>
          </a:xfrm>
          <a:prstGeom prst="rect">
            <a:avLst/>
          </a:prstGeom>
        </p:spPr>
        <p:txBody>
          <a:bodyPr wrap="square">
            <a:spAutoFit/>
          </a:body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smtClean="0"/>
              <a:t>实现和测试了带索引的稀疏矩阵、</a:t>
            </a:r>
            <a:r>
              <a:rPr kumimoji="1" lang="en-US" altLang="zh-CN" sz="1600" dirty="0" smtClean="0"/>
              <a:t>Map</a:t>
            </a:r>
            <a:r>
              <a:rPr kumimoji="1" lang="zh-CN" altLang="en-US" sz="1600" dirty="0" smtClean="0"/>
              <a:t>、</a:t>
            </a:r>
            <a:r>
              <a:rPr kumimoji="1" lang="en-US" altLang="zh-CN" sz="1600" dirty="0" err="1" smtClean="0"/>
              <a:t>HashMap</a:t>
            </a:r>
            <a:r>
              <a:rPr kumimoji="1" lang="zh-CN" altLang="en-US" sz="1600" dirty="0" smtClean="0"/>
              <a:t>，最终使用</a:t>
            </a:r>
            <a:r>
              <a:rPr kumimoji="1" lang="en-US" altLang="zh-CN" sz="1600" dirty="0" err="1" smtClean="0"/>
              <a:t>HashMap</a:t>
            </a:r>
            <a:r>
              <a:rPr kumimoji="1" lang="zh-CN" altLang="en-US" sz="1600" dirty="0" smtClean="0"/>
              <a:t>作为</a:t>
            </a:r>
            <a:r>
              <a:rPr kumimoji="1" lang="en-US" altLang="zh-CN" sz="1600" dirty="0" smtClean="0"/>
              <a:t>CB</a:t>
            </a:r>
            <a:r>
              <a:rPr kumimoji="1" lang="zh-CN" altLang="en-US" sz="1600" dirty="0" smtClean="0"/>
              <a:t>模型</a:t>
            </a:r>
            <a:r>
              <a:rPr kumimoji="1" lang="zh-CN" altLang="en-US" sz="1600" dirty="0"/>
              <a:t>的存储结构</a:t>
            </a:r>
            <a:endParaRPr kumimoji="1" lang="en-US" altLang="zh-CN" sz="1600" dirty="0"/>
          </a:p>
        </p:txBody>
      </p:sp>
      <p:graphicFrame>
        <p:nvGraphicFramePr>
          <p:cNvPr id="101" name="表格 100"/>
          <p:cNvGraphicFramePr>
            <a:graphicFrameLocks noGrp="1"/>
          </p:cNvGraphicFramePr>
          <p:nvPr>
            <p:extLst>
              <p:ext uri="{D42A27DB-BD31-4B8C-83A1-F6EECF244321}">
                <p14:modId xmlns:p14="http://schemas.microsoft.com/office/powerpoint/2010/main" val="986114932"/>
              </p:ext>
            </p:extLst>
          </p:nvPr>
        </p:nvGraphicFramePr>
        <p:xfrm>
          <a:off x="1320398" y="4899036"/>
          <a:ext cx="2396900" cy="1506945"/>
        </p:xfrm>
        <a:graphic>
          <a:graphicData uri="http://schemas.openxmlformats.org/drawingml/2006/table">
            <a:tbl>
              <a:tblPr firstRow="1" bandRow="1">
                <a:tableStyleId>{5940675A-B579-460E-94D1-54222C63F5DA}</a:tableStyleId>
              </a:tblPr>
              <a:tblGrid>
                <a:gridCol w="479380"/>
                <a:gridCol w="479380"/>
                <a:gridCol w="479380"/>
                <a:gridCol w="479380"/>
                <a:gridCol w="479380"/>
              </a:tblGrid>
              <a:tr h="301389">
                <a:tc>
                  <a:txBody>
                    <a:bodyPr/>
                    <a:lstStyle/>
                    <a:p>
                      <a:endParaRPr lang="zh-CN" altLang="en-US" sz="1100" dirty="0"/>
                    </a:p>
                  </a:txBody>
                  <a:tcPr marL="74315" marR="74315" marT="37158" marB="37158"/>
                </a:tc>
                <a:tc>
                  <a:txBody>
                    <a:bodyPr/>
                    <a:lstStyle/>
                    <a:p>
                      <a:r>
                        <a:rPr lang="en-US" altLang="zh-CN" sz="1100" dirty="0" smtClean="0"/>
                        <a:t>u_f1</a:t>
                      </a:r>
                      <a:endParaRPr lang="zh-CN" altLang="en-US" sz="1100" dirty="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u_f2</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err="1" smtClean="0"/>
                        <a:t>u_fn</a:t>
                      </a:r>
                      <a:endParaRPr lang="zh-CN" altLang="en-US" sz="1100" dirty="0" smtClean="0"/>
                    </a:p>
                  </a:txBody>
                  <a:tcPr marL="74315" marR="74315" marT="37158" marB="37158"/>
                </a:tc>
              </a:tr>
              <a:tr h="301389">
                <a:tc>
                  <a:txBody>
                    <a:bodyPr/>
                    <a:lstStyle/>
                    <a:p>
                      <a:r>
                        <a:rPr lang="en-US" altLang="zh-CN" sz="1100" dirty="0" smtClean="0"/>
                        <a:t>f_f1</a:t>
                      </a:r>
                      <a:endParaRPr lang="zh-CN" altLang="en-US" sz="1100" dirty="0"/>
                    </a:p>
                  </a:txBody>
                  <a:tcPr marL="74315" marR="74315" marT="37158" marB="37158"/>
                </a:tc>
                <a:tc>
                  <a:txBody>
                    <a:bodyPr/>
                    <a:lstStyle/>
                    <a:p>
                      <a:endParaRPr lang="zh-CN" altLang="en-US" sz="1100" dirty="0"/>
                    </a:p>
                  </a:txBody>
                  <a:tcPr marL="74315" marR="74315" marT="37158" marB="37158"/>
                </a:tc>
                <a:tc>
                  <a:txBody>
                    <a:bodyPr/>
                    <a:lstStyle/>
                    <a:p>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dirty="0"/>
                    </a:p>
                  </a:txBody>
                  <a:tcPr marL="74315" marR="74315" marT="37158" marB="37158"/>
                </a:tc>
              </a:tr>
              <a:tr h="30138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f_f2</a:t>
                      </a:r>
                      <a:endParaRPr lang="zh-CN" altLang="en-US" sz="1100" dirty="0" smtClean="0"/>
                    </a:p>
                  </a:txBody>
                  <a:tcPr marL="74315" marR="74315" marT="37158" marB="37158"/>
                </a:tc>
                <a:tc>
                  <a:txBody>
                    <a:bodyPr/>
                    <a:lstStyle/>
                    <a:p>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r>
              <a:tr h="301389">
                <a:tc>
                  <a:txBody>
                    <a:bodyPr/>
                    <a:lstStyle/>
                    <a:p>
                      <a:r>
                        <a:rPr lang="en-US" altLang="zh-CN" sz="1100" dirty="0" smtClean="0"/>
                        <a:t>…</a:t>
                      </a:r>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r>
              <a:tr h="30138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err="1" smtClean="0"/>
                        <a:t>f_fm</a:t>
                      </a:r>
                      <a:endParaRPr lang="zh-CN" altLang="en-US" sz="1100" dirty="0" smtClean="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dirty="0"/>
                    </a:p>
                  </a:txBody>
                  <a:tcPr marL="74315" marR="74315" marT="37158" marB="37158"/>
                </a:tc>
              </a:tr>
            </a:tbl>
          </a:graphicData>
        </a:graphic>
      </p:graphicFrame>
      <p:sp>
        <p:nvSpPr>
          <p:cNvPr id="102" name="矩形 101"/>
          <p:cNvSpPr/>
          <p:nvPr/>
        </p:nvSpPr>
        <p:spPr>
          <a:xfrm>
            <a:off x="1414994" y="6447025"/>
            <a:ext cx="2843841" cy="307777"/>
          </a:xfrm>
          <a:prstGeom prst="rect">
            <a:avLst/>
          </a:prstGeom>
        </p:spPr>
        <p:txBody>
          <a:bodyPr wrap="square">
            <a:spAutoFit/>
          </a:bodyPr>
          <a:lstStyle/>
          <a:p>
            <a:r>
              <a:rPr kumimoji="1" lang="zh-CN" altLang="en-US" sz="1400" dirty="0" smtClean="0">
                <a:solidFill>
                  <a:srgbClr val="7030A0"/>
                </a:solidFill>
              </a:rPr>
              <a:t>现有数据结构</a:t>
            </a:r>
            <a:r>
              <a:rPr kumimoji="1" lang="en-US" altLang="zh-CN" sz="1400" dirty="0">
                <a:solidFill>
                  <a:srgbClr val="7030A0"/>
                </a:solidFill>
              </a:rPr>
              <a:t>(</a:t>
            </a:r>
            <a:r>
              <a:rPr kumimoji="1" lang="en-US" altLang="zh-CN" sz="1400" dirty="0" smtClean="0">
                <a:solidFill>
                  <a:srgbClr val="7030A0"/>
                </a:solidFill>
              </a:rPr>
              <a:t>n=m=2^24)</a:t>
            </a:r>
            <a:endParaRPr lang="zh-CN" altLang="en-US" sz="1400" dirty="0">
              <a:solidFill>
                <a:srgbClr val="7030A0"/>
              </a:solidFill>
            </a:endParaRPr>
          </a:p>
        </p:txBody>
      </p:sp>
      <p:graphicFrame>
        <p:nvGraphicFramePr>
          <p:cNvPr id="103" name="表格 102"/>
          <p:cNvGraphicFramePr>
            <a:graphicFrameLocks noGrp="1"/>
          </p:cNvGraphicFramePr>
          <p:nvPr>
            <p:extLst>
              <p:ext uri="{D42A27DB-BD31-4B8C-83A1-F6EECF244321}">
                <p14:modId xmlns:p14="http://schemas.microsoft.com/office/powerpoint/2010/main" val="4137169173"/>
              </p:ext>
            </p:extLst>
          </p:nvPr>
        </p:nvGraphicFramePr>
        <p:xfrm>
          <a:off x="4798458" y="5574709"/>
          <a:ext cx="2396900" cy="301389"/>
        </p:xfrm>
        <a:graphic>
          <a:graphicData uri="http://schemas.openxmlformats.org/drawingml/2006/table">
            <a:tbl>
              <a:tblPr firstRow="1" bandRow="1">
                <a:tableStyleId>{5940675A-B579-460E-94D1-54222C63F5DA}</a:tableStyleId>
              </a:tblPr>
              <a:tblGrid>
                <a:gridCol w="479380"/>
                <a:gridCol w="479380"/>
                <a:gridCol w="479380"/>
                <a:gridCol w="479380"/>
                <a:gridCol w="479380"/>
              </a:tblGrid>
              <a:tr h="301389">
                <a:tc>
                  <a:txBody>
                    <a:bodyPr/>
                    <a:lstStyle/>
                    <a:p>
                      <a:r>
                        <a:rPr lang="en-US" altLang="zh-CN" sz="1100" dirty="0" smtClean="0"/>
                        <a:t>(1,j,v)</a:t>
                      </a:r>
                      <a:endParaRPr lang="zh-CN" altLang="en-US" sz="1100" dirty="0"/>
                    </a:p>
                  </a:txBody>
                  <a:tcPr marL="74315" marR="74315" marT="37158" marB="37158"/>
                </a:tc>
                <a:tc>
                  <a:txBody>
                    <a:bodyPr/>
                    <a:lstStyle/>
                    <a:p>
                      <a:r>
                        <a:rPr lang="en-US" altLang="zh-CN" sz="1100" dirty="0" smtClean="0"/>
                        <a:t>…</a:t>
                      </a:r>
                      <a:endParaRPr lang="zh-CN" altLang="en-US" sz="1100" dirty="0"/>
                    </a:p>
                  </a:txBody>
                  <a:tcPr marL="74315" marR="74315" marT="37158" marB="37158"/>
                </a:tc>
                <a:tc>
                  <a:txBody>
                    <a:bodyPr/>
                    <a:lstStyle/>
                    <a:p>
                      <a:r>
                        <a:rPr lang="en-US" altLang="zh-CN" sz="1100" dirty="0" smtClean="0"/>
                        <a:t>(2,j,v)</a:t>
                      </a:r>
                      <a:endParaRPr lang="zh-CN" altLang="en-US" sz="1100" dirty="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r>
                        <a:rPr lang="en-US" altLang="zh-CN" sz="1100" dirty="0" err="1" smtClean="0"/>
                        <a:t>i,j,v</a:t>
                      </a:r>
                      <a:r>
                        <a:rPr lang="en-US" altLang="zh-CN" sz="1100" dirty="0" smtClean="0"/>
                        <a:t>)</a:t>
                      </a:r>
                      <a:endParaRPr lang="zh-CN" altLang="en-US" sz="1100" dirty="0" smtClean="0"/>
                    </a:p>
                  </a:txBody>
                  <a:tcPr marL="74315" marR="74315" marT="37158" marB="37158"/>
                </a:tc>
              </a:tr>
            </a:tbl>
          </a:graphicData>
        </a:graphic>
      </p:graphicFrame>
      <p:sp>
        <p:nvSpPr>
          <p:cNvPr id="104" name="矩形 103"/>
          <p:cNvSpPr/>
          <p:nvPr/>
        </p:nvSpPr>
        <p:spPr>
          <a:xfrm>
            <a:off x="5211046" y="6421168"/>
            <a:ext cx="2151914" cy="307777"/>
          </a:xfrm>
          <a:prstGeom prst="rect">
            <a:avLst/>
          </a:prstGeom>
        </p:spPr>
        <p:txBody>
          <a:bodyPr wrap="square">
            <a:spAutoFit/>
          </a:bodyPr>
          <a:lstStyle/>
          <a:p>
            <a:r>
              <a:rPr kumimoji="1" lang="zh-CN" altLang="en-US" sz="1400" dirty="0" smtClean="0">
                <a:solidFill>
                  <a:srgbClr val="7030A0"/>
                </a:solidFill>
              </a:rPr>
              <a:t>带索引的稀疏矩阵</a:t>
            </a:r>
            <a:endParaRPr lang="zh-CN" altLang="en-US" sz="1400" dirty="0">
              <a:solidFill>
                <a:srgbClr val="7030A0"/>
              </a:solidFill>
            </a:endParaRPr>
          </a:p>
        </p:txBody>
      </p:sp>
      <p:sp>
        <p:nvSpPr>
          <p:cNvPr id="105" name="上箭头 104"/>
          <p:cNvSpPr/>
          <p:nvPr/>
        </p:nvSpPr>
        <p:spPr>
          <a:xfrm>
            <a:off x="5077960" y="6038532"/>
            <a:ext cx="64491" cy="204221"/>
          </a:xfrm>
          <a:prstGeom prst="upArrow">
            <a:avLst/>
          </a:prstGeom>
          <a:ln>
            <a:solidFill>
              <a:schemeClr val="tx1">
                <a:lumMod val="95000"/>
                <a:lumOff val="5000"/>
              </a:schemeClr>
            </a:solidFill>
          </a:ln>
        </p:spPr>
        <p:txBody>
          <a:bodyPr wrap="square" rtlCol="0" anchor="ctr">
            <a:spAutoFit/>
          </a:bodyPr>
          <a:lstStyle/>
          <a:p>
            <a:pPr algn="ctr"/>
            <a:endParaRPr kumimoji="1" lang="zh-CN" altLang="en-US" dirty="0" smtClean="0"/>
          </a:p>
        </p:txBody>
      </p:sp>
      <p:sp>
        <p:nvSpPr>
          <p:cNvPr id="106" name="上箭头 105"/>
          <p:cNvSpPr/>
          <p:nvPr/>
        </p:nvSpPr>
        <p:spPr>
          <a:xfrm>
            <a:off x="6194698" y="6040009"/>
            <a:ext cx="64491" cy="204221"/>
          </a:xfrm>
          <a:prstGeom prst="upArrow">
            <a:avLst/>
          </a:prstGeom>
          <a:ln>
            <a:solidFill>
              <a:schemeClr val="tx1">
                <a:lumMod val="95000"/>
                <a:lumOff val="5000"/>
              </a:schemeClr>
            </a:solidFill>
          </a:ln>
        </p:spPr>
        <p:txBody>
          <a:bodyPr wrap="square" rtlCol="0" anchor="ctr">
            <a:spAutoFit/>
          </a:bodyPr>
          <a:lstStyle/>
          <a:p>
            <a:pPr algn="ctr"/>
            <a:endParaRPr kumimoji="1" lang="zh-CN" altLang="en-US" dirty="0" smtClean="0"/>
          </a:p>
        </p:txBody>
      </p:sp>
      <p:sp>
        <p:nvSpPr>
          <p:cNvPr id="107" name="矩形 106"/>
          <p:cNvSpPr/>
          <p:nvPr/>
        </p:nvSpPr>
        <p:spPr>
          <a:xfrm>
            <a:off x="8182200" y="6417914"/>
            <a:ext cx="2270338" cy="307777"/>
          </a:xfrm>
          <a:prstGeom prst="rect">
            <a:avLst/>
          </a:prstGeom>
        </p:spPr>
        <p:txBody>
          <a:bodyPr wrap="square">
            <a:spAutoFit/>
          </a:bodyPr>
          <a:lstStyle/>
          <a:p>
            <a:r>
              <a:rPr kumimoji="1" lang="en-US" altLang="zh-CN" sz="1400" dirty="0" err="1" smtClean="0">
                <a:solidFill>
                  <a:srgbClr val="7030A0"/>
                </a:solidFill>
              </a:rPr>
              <a:t>Hashmap</a:t>
            </a:r>
            <a:r>
              <a:rPr kumimoji="1" lang="en-US" altLang="zh-CN" sz="1400" dirty="0" smtClean="0">
                <a:solidFill>
                  <a:srgbClr val="7030A0"/>
                </a:solidFill>
              </a:rPr>
              <a:t>(vector</a:t>
            </a:r>
            <a:r>
              <a:rPr kumimoji="1" lang="zh-CN" altLang="en-US" sz="1400" dirty="0" smtClean="0">
                <a:solidFill>
                  <a:srgbClr val="7030A0"/>
                </a:solidFill>
              </a:rPr>
              <a:t>实现</a:t>
            </a:r>
            <a:r>
              <a:rPr kumimoji="1" lang="en-US" altLang="zh-CN" sz="1400" dirty="0" smtClean="0">
                <a:solidFill>
                  <a:srgbClr val="7030A0"/>
                </a:solidFill>
              </a:rPr>
              <a:t>)</a:t>
            </a:r>
            <a:endParaRPr lang="zh-CN" altLang="en-US" sz="1400" dirty="0">
              <a:solidFill>
                <a:srgbClr val="7030A0"/>
              </a:solidFill>
            </a:endParaRPr>
          </a:p>
        </p:txBody>
      </p:sp>
      <p:graphicFrame>
        <p:nvGraphicFramePr>
          <p:cNvPr id="108" name="表格 107"/>
          <p:cNvGraphicFramePr>
            <a:graphicFrameLocks noGrp="1"/>
          </p:cNvGraphicFramePr>
          <p:nvPr>
            <p:extLst>
              <p:ext uri="{D42A27DB-BD31-4B8C-83A1-F6EECF244321}">
                <p14:modId xmlns:p14="http://schemas.microsoft.com/office/powerpoint/2010/main" val="897251578"/>
              </p:ext>
            </p:extLst>
          </p:nvPr>
        </p:nvGraphicFramePr>
        <p:xfrm>
          <a:off x="9712455" y="4736197"/>
          <a:ext cx="479380" cy="1506950"/>
        </p:xfrm>
        <a:graphic>
          <a:graphicData uri="http://schemas.openxmlformats.org/drawingml/2006/table">
            <a:tbl>
              <a:tblPr firstRow="1" bandRow="1">
                <a:tableStyleId>{5940675A-B579-460E-94D1-54222C63F5DA}</a:tableStyleId>
              </a:tblPr>
              <a:tblGrid>
                <a:gridCol w="479380"/>
              </a:tblGrid>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r>
                        <a:rPr lang="en-US" altLang="zh-CN" sz="1100" dirty="0" smtClean="0"/>
                        <a:t>…</a:t>
                      </a:r>
                      <a:endParaRPr lang="zh-CN" altLang="en-US" sz="1100" dirty="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bl>
          </a:graphicData>
        </a:graphic>
      </p:graphicFrame>
      <p:grpSp>
        <p:nvGrpSpPr>
          <p:cNvPr id="109" name="组合 108"/>
          <p:cNvGrpSpPr/>
          <p:nvPr/>
        </p:nvGrpSpPr>
        <p:grpSpPr>
          <a:xfrm>
            <a:off x="8024647" y="4930652"/>
            <a:ext cx="1411775" cy="1191318"/>
            <a:chOff x="8208546" y="2920495"/>
            <a:chExt cx="1668111" cy="1407625"/>
          </a:xfrm>
        </p:grpSpPr>
        <p:sp>
          <p:nvSpPr>
            <p:cNvPr id="110" name="矩形 109"/>
            <p:cNvSpPr/>
            <p:nvPr/>
          </p:nvSpPr>
          <p:spPr>
            <a:xfrm>
              <a:off x="8208546" y="3478202"/>
              <a:ext cx="1025776" cy="363660"/>
            </a:xfrm>
            <a:prstGeom prst="rect">
              <a:avLst/>
            </a:prstGeom>
          </p:spPr>
          <p:txBody>
            <a:bodyPr wrap="square">
              <a:spAutoFit/>
            </a:bodyPr>
            <a:lstStyle/>
            <a:p>
              <a:r>
                <a:rPr kumimoji="1" lang="en-US" altLang="zh-CN" sz="1400" dirty="0" smtClean="0"/>
                <a:t>Hash(</a:t>
              </a:r>
              <a:r>
                <a:rPr kumimoji="1" lang="en-US" altLang="zh-CN" sz="1400" dirty="0" err="1" smtClean="0"/>
                <a:t>i,j</a:t>
              </a:r>
              <a:r>
                <a:rPr kumimoji="1" lang="en-US" altLang="zh-CN" sz="1400" dirty="0" smtClean="0"/>
                <a:t>)</a:t>
              </a:r>
              <a:endParaRPr lang="zh-CN" altLang="en-US" sz="1400" dirty="0"/>
            </a:p>
          </p:txBody>
        </p:sp>
        <p:cxnSp>
          <p:nvCxnSpPr>
            <p:cNvPr id="111" name="直接箭头连接符 110"/>
            <p:cNvCxnSpPr/>
            <p:nvPr/>
          </p:nvCxnSpPr>
          <p:spPr>
            <a:xfrm flipV="1">
              <a:off x="9238371" y="2920495"/>
              <a:ext cx="526889" cy="64161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9239411" y="3241300"/>
              <a:ext cx="637246" cy="39079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10" idx="3"/>
            </p:cNvCxnSpPr>
            <p:nvPr/>
          </p:nvCxnSpPr>
          <p:spPr>
            <a:xfrm flipV="1">
              <a:off x="9234322" y="3629043"/>
              <a:ext cx="611849" cy="30989"/>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9238371" y="3768606"/>
              <a:ext cx="621207" cy="178482"/>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9238371" y="3869609"/>
              <a:ext cx="621207" cy="45851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60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木先生">
  <a:themeElements>
    <a:clrScheme name="木先生（青涩）">
      <a:dk1>
        <a:sysClr val="windowText" lastClr="000000"/>
      </a:dk1>
      <a:lt1>
        <a:sysClr val="window" lastClr="FFFFFF"/>
      </a:lt1>
      <a:dk2>
        <a:srgbClr val="44546A"/>
      </a:dk2>
      <a:lt2>
        <a:srgbClr val="E7E6E6"/>
      </a:lt2>
      <a:accent1>
        <a:srgbClr val="28C18D"/>
      </a:accent1>
      <a:accent2>
        <a:srgbClr val="FFB519"/>
      </a:accent2>
      <a:accent3>
        <a:srgbClr val="A5A5A5"/>
      </a:accent3>
      <a:accent4>
        <a:srgbClr val="ED7D31"/>
      </a:accent4>
      <a:accent5>
        <a:srgbClr val="4472C4"/>
      </a:accent5>
      <a:accent6>
        <a:srgbClr val="70AD47"/>
      </a:accent6>
      <a:hlink>
        <a:srgbClr val="0563C1"/>
      </a:hlink>
      <a:folHlink>
        <a:srgbClr val="954F72"/>
      </a:folHlink>
    </a:clrScheme>
    <a:fontScheme name="木先生">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kumimoji="1" dirty="0" smtClean="0"/>
        </a:defPPr>
      </a:lstStyle>
    </a:spDef>
    <a:lnDef>
      <a:spPr>
        <a:ln w="19050">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木先生" id="{5541A35B-AB92-428C-AED9-2A2E164ADBB0}" vid="{F33E64E4-7B77-45FA-A5AA-325DD4326A9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11283</TotalTime>
  <Words>3471</Words>
  <Application>Microsoft Office PowerPoint</Application>
  <PresentationFormat>宽屏</PresentationFormat>
  <Paragraphs>411</Paragraphs>
  <Slides>22</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Meiryo UI</vt:lpstr>
      <vt:lpstr>宋体</vt:lpstr>
      <vt:lpstr>微软</vt:lpstr>
      <vt:lpstr>微软雅黑</vt:lpstr>
      <vt:lpstr>幼圆</vt:lpstr>
      <vt:lpstr>Arial</vt:lpstr>
      <vt:lpstr>Calibri</vt:lpstr>
      <vt:lpstr>Impact</vt:lpstr>
      <vt:lpstr>Segoe UI Light</vt:lpstr>
      <vt:lpstr>Wingdings</vt:lpstr>
      <vt:lpstr>木先生</vt:lpstr>
      <vt:lpstr>PowerPoint 演示文稿</vt:lpstr>
      <vt:lpstr>PowerPoint 演示文稿</vt:lpstr>
      <vt:lpstr>PowerPoint 演示文稿</vt:lpstr>
      <vt:lpstr>自我介绍</vt:lpstr>
      <vt:lpstr>PowerPoint 演示文稿</vt:lpstr>
      <vt:lpstr>2017上半年工作记录</vt:lpstr>
      <vt:lpstr>PowerPoint 演示文稿</vt:lpstr>
      <vt:lpstr>1.1 Engine开发—内容通V4.0</vt:lpstr>
      <vt:lpstr>1.1 Engine开发—内容通V4.0</vt:lpstr>
      <vt:lpstr>1.1 Engine开发—内容通V4.0</vt:lpstr>
      <vt:lpstr>1.2 Engine开发—内容通V5.0</vt:lpstr>
      <vt:lpstr>1.2 Engine开发—内容通V5.0</vt:lpstr>
      <vt:lpstr>2.1 Interface开发—线上投放</vt:lpstr>
      <vt:lpstr>2.1 Interface开发—业务支持</vt:lpstr>
      <vt:lpstr>2.2 Interface开发—服务镜像</vt:lpstr>
      <vt:lpstr>2.2 Interface开发—服务镜像</vt:lpstr>
      <vt:lpstr>2.2 Interface开发—服务稳定性</vt:lpstr>
      <vt:lpstr>团队支持</vt:lpstr>
      <vt:lpstr>PowerPoint 演示文稿</vt:lpstr>
      <vt:lpstr>个人总结</vt:lpstr>
      <vt:lpstr>展望</vt:lpstr>
      <vt:lpstr>PowerPoint 演示文稿</vt:lpstr>
    </vt:vector>
  </TitlesOfParts>
  <Company>PPT Never Sleeps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木诗人</dc:creator>
  <cp:lastModifiedBy>李玉国</cp:lastModifiedBy>
  <cp:revision>545</cp:revision>
  <dcterms:created xsi:type="dcterms:W3CDTF">2015-12-02T00:40:56Z</dcterms:created>
  <dcterms:modified xsi:type="dcterms:W3CDTF">2017-07-03T12:53:15Z</dcterms:modified>
</cp:coreProperties>
</file>