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60" r:id="rId4"/>
    <p:sldId id="259" r:id="rId5"/>
    <p:sldId id="258" r:id="rId6"/>
    <p:sldId id="264" r:id="rId7"/>
    <p:sldId id="261" r:id="rId8"/>
    <p:sldId id="273" r:id="rId9"/>
    <p:sldId id="313" r:id="rId10"/>
    <p:sldId id="325" r:id="rId11"/>
    <p:sldId id="323" r:id="rId12"/>
    <p:sldId id="317" r:id="rId13"/>
    <p:sldId id="322" r:id="rId14"/>
    <p:sldId id="321" r:id="rId15"/>
    <p:sldId id="326" r:id="rId16"/>
    <p:sldId id="324" r:id="rId17"/>
    <p:sldId id="319" r:id="rId18"/>
    <p:sldId id="318" r:id="rId19"/>
    <p:sldId id="28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7C2"/>
    <a:srgbClr val="FFB519"/>
    <a:srgbClr val="EFEFEF"/>
    <a:srgbClr val="28C18D"/>
    <a:srgbClr val="D9D9D9"/>
    <a:srgbClr val="00C898"/>
    <a:srgbClr val="00B38A"/>
    <a:srgbClr val="F8B519"/>
    <a:srgbClr val="59DEE5"/>
    <a:srgbClr val="00C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9" autoAdjust="0"/>
    <p:restoredTop sz="87410" autoAdjust="0"/>
  </p:normalViewPr>
  <p:slideViewPr>
    <p:cSldViewPr snapToGrid="0">
      <p:cViewPr varScale="1">
        <p:scale>
          <a:sx n="65" d="100"/>
          <a:sy n="65" d="100"/>
        </p:scale>
        <p:origin x="348" y="66"/>
      </p:cViewPr>
      <p:guideLst>
        <p:guide orient="horz" pos="2160"/>
        <p:guide pos="3840"/>
        <p:guide orient="horz" pos="1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88E1-1EA0-1046-80BD-401694358D17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2B223-B4EE-7C49-B914-63F2EEF9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94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0573-3D23-4BEE-9453-CAE44BF9E6A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646D8-FBEC-42C0-B0BF-CAD4C821A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kumimoji="1" lang="zh-CN" altLang="en-US" sz="1200" dirty="0" smtClean="0">
                <a:latin typeface="+mn-ea"/>
              </a:rPr>
              <a:t>主要参与内容通项目推荐引擎开发的工作</a:t>
            </a:r>
            <a:r>
              <a:rPr kumimoji="1" lang="en-US" altLang="zh-CN" sz="1200" dirty="0" smtClean="0">
                <a:latin typeface="+mn-ea"/>
              </a:rPr>
              <a:t>，</a:t>
            </a:r>
            <a:r>
              <a:rPr kumimoji="1" lang="zh-CN" altLang="en-US" sz="1200" dirty="0" smtClean="0">
                <a:latin typeface="+mn-ea"/>
              </a:rPr>
              <a:t>参与过</a:t>
            </a:r>
            <a:r>
              <a:rPr kumimoji="1" lang="en-US" altLang="zh-CN" sz="1200" dirty="0" smtClean="0">
                <a:solidFill>
                  <a:srgbClr val="FFB519"/>
                </a:solidFill>
                <a:latin typeface="+mn-ea"/>
              </a:rPr>
              <a:t>Engine</a:t>
            </a:r>
            <a:r>
              <a:rPr kumimoji="1" lang="zh-CN" altLang="en-US" sz="1200" dirty="0" smtClean="0">
                <a:latin typeface="+mn-ea"/>
              </a:rPr>
              <a:t>、</a:t>
            </a:r>
            <a:r>
              <a:rPr kumimoji="1" lang="en-US" altLang="zh-CN" sz="1200" dirty="0" smtClean="0">
                <a:solidFill>
                  <a:srgbClr val="FFB519"/>
                </a:solidFill>
                <a:latin typeface="+mn-ea"/>
              </a:rPr>
              <a:t>Interface</a:t>
            </a:r>
            <a:r>
              <a:rPr kumimoji="1" lang="zh-CN" altLang="en-US" sz="1200" dirty="0" smtClean="0">
                <a:latin typeface="+mn-ea"/>
              </a:rPr>
              <a:t>两个推荐引擎模块的开发，目前主要参与</a:t>
            </a:r>
            <a:r>
              <a:rPr kumimoji="1" lang="en-US" altLang="zh-CN" sz="1200" dirty="0" smtClean="0">
                <a:solidFill>
                  <a:srgbClr val="FFB519"/>
                </a:solidFill>
                <a:latin typeface="+mn-ea"/>
              </a:rPr>
              <a:t>Interface</a:t>
            </a:r>
            <a:r>
              <a:rPr kumimoji="1" lang="zh-CN" altLang="en-US" sz="1200" dirty="0" smtClean="0">
                <a:latin typeface="+mn-ea"/>
              </a:rPr>
              <a:t>的相关开发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3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1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在以上工作的基础上，在团队支持方面，我做过一些工作，列出如下几个：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、去年做过三次分享，跨屏打通项目技术流程串讲、实时推荐系统设计、推荐系统杂谈分享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2、根据产品提出的常用需求进行归类，形成定期任务， 然后建立读权限的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查询接口，从各个维度将数据开放给需要查询人员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3、建立内容通</a:t>
            </a:r>
            <a:r>
              <a:rPr kumimoji="1" lang="en-US" altLang="zh-CN" dirty="0" smtClean="0"/>
              <a:t>Dashboard</a:t>
            </a:r>
            <a:r>
              <a:rPr kumimoji="1" lang="zh-CN" altLang="en-US" dirty="0" smtClean="0"/>
              <a:t>，每天发送效果数据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4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策略：定期生成</a:t>
            </a:r>
            <a:r>
              <a:rPr kumimoji="1" lang="en-US" altLang="zh-CN" dirty="0" smtClean="0"/>
              <a:t>hot</a:t>
            </a:r>
            <a:r>
              <a:rPr kumimoji="1" lang="zh-CN" altLang="en-US" dirty="0" smtClean="0"/>
              <a:t> 、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等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，定期分析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变化情况，升级调整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生成策略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0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/>
              <a:t> 非常感谢我的</a:t>
            </a:r>
            <a:r>
              <a:rPr kumimoji="1" lang="en-US" altLang="zh-CN" sz="1200" dirty="0" smtClean="0"/>
              <a:t>leader</a:t>
            </a:r>
            <a:r>
              <a:rPr kumimoji="1" lang="zh-CN" altLang="en-US" sz="1200" dirty="0" smtClean="0"/>
              <a:t>高翔、</a:t>
            </a:r>
            <a:r>
              <a:rPr kumimoji="1" lang="en-US" altLang="zh-CN" sz="1200" dirty="0" smtClean="0"/>
              <a:t>mentor</a:t>
            </a:r>
            <a:r>
              <a:rPr kumimoji="1" lang="zh-CN" altLang="en-US" sz="1200" dirty="0" smtClean="0"/>
              <a:t>齐翔，对我极大的帮助，还有同事佳睿、中义、晨阳、琨哥在日常工作中对我的帮助，还有整个算法团队同事对我的鼓励，感谢大家。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20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1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1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下面介绍一下工作的重点，主要从以下三方面着重阐述一下。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基础素材库的建设目标是建成一个大规模数据的存储系统，高效接收适配第三方素材，并对内容进行全量、及时可扩展的过滤</a:t>
            </a:r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ContentBased</a:t>
            </a:r>
            <a:r>
              <a:rPr kumimoji="1" lang="zh-CN" altLang="en-US" dirty="0" smtClean="0"/>
              <a:t>推荐算法目标是根据用户兴趣个性化推荐，在海量信息中，发现用户喜爱的商品，提高转化效率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实时推荐系统 目标是 建立了一套根据用户的实时行为反馈进行及时变化的推荐系统，缩短用户的反馈时间，增强系统的学习效率，实现精准推荐，提高用户转化率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解释一下特征统一编码</a:t>
            </a:r>
            <a:endParaRPr kumimoji="1"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在</a:t>
            </a:r>
            <a:r>
              <a:rPr kumimoji="1" lang="en-US" altLang="zh-CN" sz="1200" dirty="0" smtClean="0"/>
              <a:t>GBDT</a:t>
            </a:r>
            <a:r>
              <a:rPr kumimoji="1" lang="zh-CN" altLang="en-US" sz="1200" dirty="0" smtClean="0"/>
              <a:t>模型</a:t>
            </a:r>
            <a:r>
              <a:rPr kumimoji="1" lang="en-US" altLang="zh-CN" sz="1200" dirty="0" smtClean="0"/>
              <a:t>Ranking</a:t>
            </a:r>
            <a:r>
              <a:rPr kumimoji="1" lang="zh-CN" altLang="en-US" sz="1200" dirty="0" smtClean="0"/>
              <a:t>计算是通过调用的</a:t>
            </a:r>
            <a:r>
              <a:rPr kumimoji="1" lang="en-US" altLang="zh-CN" sz="1200" dirty="0" err="1" smtClean="0"/>
              <a:t>XGBoost</a:t>
            </a:r>
            <a:r>
              <a:rPr kumimoji="1" lang="zh-CN" altLang="en-US" sz="1200" dirty="0" smtClean="0"/>
              <a:t>库实现，样本在</a:t>
            </a:r>
            <a:r>
              <a:rPr kumimoji="1" lang="en-US" altLang="zh-CN" sz="1200" dirty="0" err="1" smtClean="0"/>
              <a:t>XGBboost</a:t>
            </a:r>
            <a:r>
              <a:rPr kumimoji="1" lang="zh-CN" altLang="en-US" sz="1200" dirty="0" smtClean="0"/>
              <a:t>将按照样本中的特征</a:t>
            </a:r>
            <a:r>
              <a:rPr kumimoji="1" lang="en-US" altLang="zh-CN" sz="1200" dirty="0" smtClean="0"/>
              <a:t>id</a:t>
            </a:r>
            <a:r>
              <a:rPr kumimoji="1" lang="zh-CN" altLang="en-US" sz="1200" dirty="0" smtClean="0"/>
              <a:t>存储在一个一维数组中，在特征统一编码后，其</a:t>
            </a:r>
            <a:r>
              <a:rPr kumimoji="1" lang="en-US" altLang="zh-CN" sz="1200" dirty="0" smtClean="0"/>
              <a:t>id</a:t>
            </a:r>
            <a:r>
              <a:rPr kumimoji="1" lang="zh-CN" altLang="en-US" sz="1200" dirty="0" smtClean="0"/>
              <a:t>是一个</a:t>
            </a:r>
            <a:r>
              <a:rPr kumimoji="1" lang="en-US" altLang="zh-CN" sz="1200" dirty="0" smtClean="0"/>
              <a:t>2^24</a:t>
            </a:r>
            <a:r>
              <a:rPr kumimoji="1" lang="zh-CN" altLang="en-US" sz="1200" dirty="0" smtClean="0"/>
              <a:t>的数值，如果继续使用</a:t>
            </a:r>
            <a:r>
              <a:rPr kumimoji="1" lang="en-US" altLang="zh-CN" sz="1200" dirty="0" err="1" smtClean="0"/>
              <a:t>XGBoost</a:t>
            </a:r>
            <a:r>
              <a:rPr kumimoji="1" lang="zh-CN" altLang="en-US" sz="1200" dirty="0" smtClean="0"/>
              <a:t>实现分值预测将会在存储样本时将会消耗比较大的内存</a:t>
            </a:r>
            <a:endParaRPr kumimoji="1"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直接修改</a:t>
            </a:r>
            <a:r>
              <a:rPr kumimoji="1" lang="en-US" altLang="zh-CN" sz="1200" dirty="0" err="1" smtClean="0"/>
              <a:t>Xgboost</a:t>
            </a:r>
            <a:r>
              <a:rPr kumimoji="1" lang="zh-CN" altLang="en-US" sz="1200" dirty="0" smtClean="0"/>
              <a:t>会带来很大的开销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</a:t>
            </a:r>
            <a:r>
              <a:rPr kumimoji="1" lang="en-US" altLang="zh-CN" dirty="0" smtClean="0"/>
              <a:t>://10.210.228.76:8000/mediawiki/%E5%86%85%E5%AE%B9%E9%80%9A_-_%E7%89%B9%E5%BE%81%E7%BC%96%E7%A0%81%E7%BB%9F%E4%B8%80%E6%96%B9%E6%A1%88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3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工作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，实现了稀疏加索引的数据结构、实现了</a:t>
            </a:r>
            <a:r>
              <a:rPr kumimoji="1" lang="en-US" altLang="zh-CN" dirty="0" err="1" smtClean="0"/>
              <a:t>hashmap</a:t>
            </a:r>
            <a:r>
              <a:rPr kumimoji="1" lang="zh-CN" altLang="en-US" dirty="0" smtClean="0"/>
              <a:t>数据结构，同时测试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数据结构，通过比较最终采用</a:t>
            </a:r>
            <a:r>
              <a:rPr kumimoji="1" lang="en-US" altLang="zh-CN" dirty="0" err="1" smtClean="0"/>
              <a:t>hashmap</a:t>
            </a:r>
            <a:r>
              <a:rPr kumimoji="1" lang="zh-CN" altLang="en-US" dirty="0" smtClean="0"/>
              <a:t>作为</a:t>
            </a:r>
            <a:r>
              <a:rPr kumimoji="1" lang="en-US" altLang="zh-CN" dirty="0" err="1" smtClean="0"/>
              <a:t>cb</a:t>
            </a:r>
            <a:r>
              <a:rPr kumimoji="1" lang="zh-CN" altLang="en-US" dirty="0" smtClean="0"/>
              <a:t>模型的存储结构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8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是内容通推荐引擎与外部请求的接口层，负责请求数据的解析、推荐结果的处理和最终生成，在客户有新需求，或者前端、推荐引擎、数据服务平台数据接口变化时，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都需要进行适配以满足业务上的支持。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3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8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0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8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木先生iPPT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27050" y="921220"/>
            <a:ext cx="11137903" cy="555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950"/>
            <a:ext cx="2743200" cy="365125"/>
          </a:xfrm>
        </p:spPr>
        <p:txBody>
          <a:bodyPr/>
          <a:lstStyle/>
          <a:p>
            <a:fld id="{B5109C5D-AE36-5843-A6DC-F3A19CF0B356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9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950"/>
            <a:ext cx="2743200" cy="365125"/>
          </a:xfrm>
        </p:spPr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08000" y="260307"/>
            <a:ext cx="6854960" cy="570962"/>
          </a:xfrm>
        </p:spPr>
        <p:txBody>
          <a:bodyPr>
            <a:noAutofit/>
          </a:bodyPr>
          <a:lstStyle>
            <a:lvl1pPr algn="l">
              <a:defRPr sz="2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x-none" dirty="0" smtClean="0"/>
              <a:t>述职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12" name="副标题 2"/>
          <p:cNvSpPr>
            <a:spLocks noGrp="1"/>
          </p:cNvSpPr>
          <p:nvPr userDrawn="1">
            <p:ph type="subTitle" idx="1"/>
          </p:nvPr>
        </p:nvSpPr>
        <p:spPr>
          <a:xfrm>
            <a:off x="9573492" y="260307"/>
            <a:ext cx="2072411" cy="570962"/>
          </a:xfrm>
        </p:spPr>
        <p:txBody>
          <a:bodyPr anchor="ctr" anchorCtr="0"/>
          <a:lstStyle>
            <a:lvl1pPr marL="0" indent="0" algn="r">
              <a:buNone/>
              <a:defRPr sz="1800" b="1" spc="225">
                <a:solidFill>
                  <a:srgbClr val="28C18D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木先生iPPT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508000" y="260307"/>
            <a:ext cx="6854960" cy="570962"/>
          </a:xfrm>
        </p:spPr>
        <p:txBody>
          <a:bodyPr>
            <a:noAutofit/>
          </a:bodyPr>
          <a:lstStyle>
            <a:lvl1pPr algn="l">
              <a:defRPr sz="2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述职报告</a:t>
            </a:r>
            <a:endParaRPr lang="zh-CN" altLang="en-US" dirty="0"/>
          </a:p>
        </p:txBody>
      </p:sp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>
          <a:xfrm>
            <a:off x="9573492" y="260307"/>
            <a:ext cx="2072411" cy="570962"/>
          </a:xfrm>
        </p:spPr>
        <p:txBody>
          <a:bodyPr anchor="ctr" anchorCtr="0"/>
          <a:lstStyle>
            <a:lvl1pPr marL="0" indent="0" algn="r">
              <a:buNone/>
              <a:defRPr sz="1800" b="1" spc="225">
                <a:solidFill>
                  <a:srgbClr val="28C18D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4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65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6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述职报告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3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3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09C5D-AE36-5843-A6DC-F3A19CF0B356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0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094778" y="2107738"/>
            <a:ext cx="779318" cy="459806"/>
            <a:chOff x="5209309" y="1468582"/>
            <a:chExt cx="1039091" cy="613074"/>
          </a:xfrm>
          <a:solidFill>
            <a:srgbClr val="FFB519"/>
          </a:solidFill>
        </p:grpSpPr>
        <p:sp>
          <p:nvSpPr>
            <p:cNvPr id="4" name="圆角矩形 3"/>
            <p:cNvSpPr/>
            <p:nvPr/>
          </p:nvSpPr>
          <p:spPr>
            <a:xfrm>
              <a:off x="5209309" y="1468582"/>
              <a:ext cx="1039091" cy="4876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n-US" altLang="zh-CN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zh-CN" altLang="en-US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5382491" y="1956248"/>
              <a:ext cx="145473" cy="125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672197" y="2508620"/>
            <a:ext cx="684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述职报告</a:t>
            </a:r>
            <a:endParaRPr lang="zh-CN" altLang="en-US" sz="8800" b="1" dirty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65277" y="3977483"/>
            <a:ext cx="3861449" cy="369332"/>
            <a:chOff x="3593620" y="4462265"/>
            <a:chExt cx="5148599" cy="492442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593620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4643919" y="4462265"/>
              <a:ext cx="30480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REPORT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459038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5160818" y="4514852"/>
            <a:ext cx="18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人：李玉国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9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Engine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</a:t>
            </a:r>
            <a:r>
              <a:rPr lang="zh-CN" altLang="en-US" dirty="0"/>
              <a:t>内容</a:t>
            </a:r>
            <a:r>
              <a:rPr lang="zh-CN" altLang="en-US" dirty="0" smtClean="0"/>
              <a:t>通</a:t>
            </a:r>
            <a:r>
              <a:rPr lang="en-US" altLang="zh-CN" dirty="0" smtClean="0"/>
              <a:t>V4.0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87480" y="1197746"/>
            <a:ext cx="6126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887C2"/>
                </a:solidFill>
              </a:rPr>
              <a:t>工作</a:t>
            </a:r>
            <a:r>
              <a:rPr kumimoji="1" lang="en-US" altLang="zh-CN" dirty="0" smtClean="0">
                <a:solidFill>
                  <a:srgbClr val="0887C2"/>
                </a:solidFill>
              </a:rPr>
              <a:t>2</a:t>
            </a:r>
            <a:r>
              <a:rPr kumimoji="1" lang="zh-CN" altLang="en-US" dirty="0" smtClean="0">
                <a:solidFill>
                  <a:srgbClr val="0887C2"/>
                </a:solidFill>
              </a:rPr>
              <a:t>：</a:t>
            </a:r>
            <a:r>
              <a:rPr kumimoji="1" lang="en-US" altLang="zh-CN" dirty="0">
                <a:solidFill>
                  <a:srgbClr val="0887C2"/>
                </a:solidFill>
              </a:rPr>
              <a:t>CB</a:t>
            </a:r>
            <a:r>
              <a:rPr kumimoji="1" lang="zh-CN" altLang="en-US" dirty="0" smtClean="0">
                <a:solidFill>
                  <a:srgbClr val="0887C2"/>
                </a:solidFill>
              </a:rPr>
              <a:t>模型新存储结构设计</a:t>
            </a:r>
            <a:r>
              <a:rPr kumimoji="1" lang="en-US" altLang="zh-CN" dirty="0" smtClean="0">
                <a:solidFill>
                  <a:srgbClr val="0887C2"/>
                </a:solidFill>
              </a:rPr>
              <a:t>&amp;</a:t>
            </a:r>
            <a:r>
              <a:rPr kumimoji="1" lang="zh-CN" altLang="en-US" dirty="0">
                <a:solidFill>
                  <a:srgbClr val="0887C2"/>
                </a:solidFill>
              </a:rPr>
              <a:t>特征编码统一后代码整合</a:t>
            </a:r>
            <a:endParaRPr kumimoji="1" lang="zh-CN" altLang="en-US" dirty="0">
              <a:solidFill>
                <a:srgbClr val="0887C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7656" y="2183113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问题难点：</a:t>
            </a:r>
            <a:r>
              <a:rPr kumimoji="1" lang="zh-CN" altLang="en-US" sz="1600" dirty="0" smtClean="0"/>
              <a:t>保证数据存储空间和数据访问都在合理的范围内</a:t>
            </a:r>
            <a:endParaRPr kumimoji="1" lang="en-US" altLang="zh-CN" sz="1600" dirty="0"/>
          </a:p>
        </p:txBody>
      </p:sp>
      <p:sp>
        <p:nvSpPr>
          <p:cNvPr id="22" name="矩形 21"/>
          <p:cNvSpPr/>
          <p:nvPr/>
        </p:nvSpPr>
        <p:spPr>
          <a:xfrm>
            <a:off x="1062471" y="1616581"/>
            <a:ext cx="102200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问题描述：</a:t>
            </a:r>
            <a:r>
              <a:rPr kumimoji="1" lang="zh-CN" altLang="en-US" sz="1600" dirty="0" smtClean="0"/>
              <a:t>特征统一编码后，原有的（二</a:t>
            </a:r>
            <a:r>
              <a:rPr kumimoji="1" lang="zh-CN" altLang="en-US" sz="1600" dirty="0"/>
              <a:t>维数</a:t>
            </a:r>
            <a:r>
              <a:rPr kumimoji="1" lang="zh-CN" altLang="en-US" sz="1600" dirty="0" smtClean="0"/>
              <a:t>组）存储</a:t>
            </a:r>
            <a:r>
              <a:rPr kumimoji="1" lang="en-US" altLang="zh-CN" sz="1600" dirty="0" smtClean="0"/>
              <a:t>CB</a:t>
            </a:r>
            <a:r>
              <a:rPr kumimoji="1" lang="zh-CN" altLang="en-US" sz="1600" dirty="0" smtClean="0"/>
              <a:t>模型的方法以不可用，需要设计新的</a:t>
            </a:r>
            <a:r>
              <a:rPr kumimoji="1" lang="en-US" altLang="zh-CN" sz="1600" dirty="0" smtClean="0"/>
              <a:t>CB</a:t>
            </a:r>
            <a:r>
              <a:rPr kumimoji="1" lang="zh-CN" altLang="en-US" sz="1600" dirty="0" smtClean="0"/>
              <a:t>模型存储结构</a:t>
            </a:r>
            <a:endParaRPr kumimoji="1"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1075062" y="3040655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业务贡献：</a:t>
            </a:r>
            <a:r>
              <a:rPr kumimoji="1" lang="zh-CN" altLang="en-US" sz="1600" dirty="0" smtClean="0"/>
              <a:t>支持</a:t>
            </a:r>
            <a:r>
              <a:rPr kumimoji="1" lang="en-US" altLang="zh-CN" sz="1600" dirty="0" smtClean="0"/>
              <a:t>CB</a:t>
            </a:r>
            <a:r>
              <a:rPr kumimoji="1" lang="zh-CN" altLang="en-US" sz="1600" dirty="0" smtClean="0"/>
              <a:t>模型在内容通</a:t>
            </a:r>
            <a:r>
              <a:rPr kumimoji="1" lang="en-US" altLang="zh-CN" sz="1600" dirty="0" smtClean="0"/>
              <a:t>V4.0</a:t>
            </a:r>
            <a:r>
              <a:rPr kumimoji="1" lang="zh-CN" altLang="en-US" sz="1600" dirty="0" smtClean="0"/>
              <a:t>中正常使用</a:t>
            </a:r>
            <a:endParaRPr kumimoji="1" lang="en-US" altLang="zh-CN" sz="1600" dirty="0"/>
          </a:p>
        </p:txBody>
      </p:sp>
      <p:sp>
        <p:nvSpPr>
          <p:cNvPr id="17" name="矩形 16"/>
          <p:cNvSpPr/>
          <p:nvPr/>
        </p:nvSpPr>
        <p:spPr>
          <a:xfrm>
            <a:off x="887480" y="3860750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887C2"/>
                </a:solidFill>
              </a:rPr>
              <a:t>工作</a:t>
            </a:r>
            <a:r>
              <a:rPr kumimoji="1" lang="en-US" altLang="zh-CN" dirty="0">
                <a:solidFill>
                  <a:srgbClr val="0887C2"/>
                </a:solidFill>
              </a:rPr>
              <a:t>3</a:t>
            </a:r>
            <a:r>
              <a:rPr kumimoji="1" lang="zh-CN" altLang="en-US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dirty="0" smtClean="0">
                <a:solidFill>
                  <a:srgbClr val="0070C0"/>
                </a:solidFill>
              </a:rPr>
              <a:t>实时聚类对接</a:t>
            </a:r>
            <a:r>
              <a:rPr kumimoji="1" lang="en-US" altLang="zh-CN" dirty="0" smtClean="0">
                <a:solidFill>
                  <a:srgbClr val="0070C0"/>
                </a:solidFill>
              </a:rPr>
              <a:t>Ranking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87656" y="4927387"/>
            <a:ext cx="9915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问题难点：</a:t>
            </a:r>
            <a:r>
              <a:rPr kumimoji="1" lang="zh-CN" altLang="en-US" sz="1600" dirty="0" smtClean="0"/>
              <a:t>聚类</a:t>
            </a:r>
            <a:r>
              <a:rPr kumimoji="1" lang="en-US" altLang="zh-CN" sz="1600" dirty="0" smtClean="0"/>
              <a:t>bucket</a:t>
            </a:r>
            <a:r>
              <a:rPr kumimoji="1" lang="zh-CN" altLang="en-US" sz="1600" dirty="0" smtClean="0"/>
              <a:t>返回结果不包含</a:t>
            </a:r>
            <a:r>
              <a:rPr kumimoji="1" lang="en-US" altLang="zh-CN" sz="1600" dirty="0" smtClean="0"/>
              <a:t>item profile</a:t>
            </a:r>
            <a:r>
              <a:rPr kumimoji="1" lang="zh-CN" altLang="en-US" sz="1600" dirty="0" smtClean="0"/>
              <a:t>，需要进行</a:t>
            </a:r>
            <a:r>
              <a:rPr kumimoji="1" lang="en-US" altLang="zh-CN" sz="1600" dirty="0" smtClean="0"/>
              <a:t>item profile</a:t>
            </a:r>
            <a:r>
              <a:rPr kumimoji="1" lang="zh-CN" altLang="en-US" sz="1600" dirty="0" smtClean="0"/>
              <a:t>的获取，并设计缓存方案</a:t>
            </a:r>
            <a:endParaRPr kumimoji="1" lang="en-US" altLang="zh-CN" sz="1600" dirty="0"/>
          </a:p>
        </p:txBody>
      </p:sp>
      <p:sp>
        <p:nvSpPr>
          <p:cNvPr id="24" name="矩形 23"/>
          <p:cNvSpPr/>
          <p:nvPr/>
        </p:nvSpPr>
        <p:spPr>
          <a:xfrm>
            <a:off x="1087656" y="4236751"/>
            <a:ext cx="10220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问题描述：</a:t>
            </a:r>
            <a:r>
              <a:rPr kumimoji="1" lang="zh-CN" altLang="en-US" sz="1600" dirty="0"/>
              <a:t>在实时推荐系统中，根据用户实时行为对用户实现聚类，实现类级别的</a:t>
            </a:r>
            <a:r>
              <a:rPr kumimoji="1" lang="en-US" altLang="zh-CN" sz="1600" dirty="0"/>
              <a:t>bucket</a:t>
            </a:r>
            <a:r>
              <a:rPr kumimoji="1" lang="zh-CN" altLang="en-US" sz="1600" dirty="0"/>
              <a:t>推荐；为进一步探索效果的提升，进行聚类推荐对接</a:t>
            </a:r>
            <a:r>
              <a:rPr kumimoji="1" lang="en-US" altLang="zh-CN" sz="1600" dirty="0"/>
              <a:t>Ranking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CB</a:t>
            </a:r>
            <a:r>
              <a:rPr kumimoji="1" lang="zh-CN" altLang="en-US" sz="1600" dirty="0"/>
              <a:t>）的实验</a:t>
            </a:r>
            <a:endParaRPr kumimoji="1"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1062471" y="5843309"/>
            <a:ext cx="79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业务贡献：</a:t>
            </a:r>
            <a:r>
              <a:rPr kumimoji="1" lang="zh-CN" altLang="en-US" sz="1600" dirty="0" smtClean="0"/>
              <a:t>辅助同事完成了</a:t>
            </a:r>
            <a:r>
              <a:rPr kumimoji="1" lang="zh-CN" altLang="en-US" sz="1600" dirty="0"/>
              <a:t>实时聚类对接</a:t>
            </a:r>
            <a:r>
              <a:rPr kumimoji="1" lang="en-US" altLang="zh-CN" sz="1600" dirty="0" smtClean="0"/>
              <a:t>Ranking</a:t>
            </a:r>
            <a:r>
              <a:rPr kumimoji="1" lang="zh-CN" altLang="en-US" sz="1600" dirty="0" smtClean="0"/>
              <a:t>（</a:t>
            </a:r>
            <a:r>
              <a:rPr kumimoji="1" lang="zh-CN" altLang="en-US" sz="1600" dirty="0"/>
              <a:t>实验效果</a:t>
            </a:r>
            <a:r>
              <a:rPr kumimoji="1" lang="zh-CN" altLang="en-US" sz="1600" dirty="0" smtClean="0"/>
              <a:t>一般）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         </a:t>
            </a:r>
            <a:r>
              <a:rPr kumimoji="1" lang="zh-CN" altLang="en-US" sz="1600" dirty="0" smtClean="0"/>
              <a:t>实现的缓存，在值传递</a:t>
            </a:r>
            <a:r>
              <a:rPr kumimoji="1" lang="en-US" altLang="zh-CN" sz="1600" dirty="0" err="1" smtClean="0"/>
              <a:t>itemId</a:t>
            </a:r>
            <a:r>
              <a:rPr kumimoji="1" lang="zh-CN" altLang="en-US" sz="1600" dirty="0" smtClean="0"/>
              <a:t>的版本中将会继续被使用</a:t>
            </a:r>
            <a:endParaRPr kumimoji="1" lang="en-US" altLang="zh-CN" sz="1600" dirty="0"/>
          </a:p>
        </p:txBody>
      </p:sp>
      <p:sp>
        <p:nvSpPr>
          <p:cNvPr id="36" name="矩形 35"/>
          <p:cNvSpPr/>
          <p:nvPr/>
        </p:nvSpPr>
        <p:spPr>
          <a:xfrm>
            <a:off x="1062470" y="5371802"/>
            <a:ext cx="79278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0887C2"/>
                </a:solidFill>
              </a:rPr>
              <a:t>解决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方案：</a:t>
            </a:r>
            <a:r>
              <a:rPr kumimoji="1" lang="zh-CN" altLang="en-US" sz="1600" dirty="0"/>
              <a:t>实现了一个线程安全的</a:t>
            </a:r>
            <a:r>
              <a:rPr kumimoji="1" lang="en-US" altLang="zh-CN" sz="1600" dirty="0" smtClean="0"/>
              <a:t>cache</a:t>
            </a:r>
            <a:endParaRPr kumimoji="1" lang="en-US" altLang="zh-CN" sz="1600" dirty="0"/>
          </a:p>
        </p:txBody>
      </p:sp>
      <p:sp>
        <p:nvSpPr>
          <p:cNvPr id="37" name="矩形 36"/>
          <p:cNvSpPr/>
          <p:nvPr/>
        </p:nvSpPr>
        <p:spPr>
          <a:xfrm>
            <a:off x="1087656" y="2588058"/>
            <a:ext cx="10194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0887C2"/>
                </a:solidFill>
              </a:rPr>
              <a:t>解决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方案：</a:t>
            </a:r>
            <a:r>
              <a:rPr kumimoji="1" lang="zh-CN" altLang="en-US" sz="1600" dirty="0"/>
              <a:t>实现</a:t>
            </a:r>
            <a:r>
              <a:rPr kumimoji="1" lang="zh-CN" altLang="en-US" sz="1600" dirty="0" smtClean="0"/>
              <a:t>了</a:t>
            </a:r>
            <a:r>
              <a:rPr kumimoji="1" lang="zh-CN" altLang="en-US" sz="1600" dirty="0"/>
              <a:t>带</a:t>
            </a:r>
            <a:r>
              <a:rPr kumimoji="1" lang="zh-CN" altLang="en-US" sz="1600" dirty="0" smtClean="0"/>
              <a:t>索引的稀疏矩阵、</a:t>
            </a:r>
            <a:r>
              <a:rPr kumimoji="1" lang="en-US" altLang="zh-CN" sz="1600" dirty="0" err="1" smtClean="0"/>
              <a:t>hashmap</a:t>
            </a:r>
            <a:r>
              <a:rPr kumimoji="1" lang="zh-CN" altLang="en-US" sz="1600" dirty="0" smtClean="0"/>
              <a:t>，</a:t>
            </a:r>
            <a:r>
              <a:rPr kumimoji="1" lang="zh-CN" altLang="en-US" sz="1600" dirty="0"/>
              <a:t>同时测试</a:t>
            </a:r>
            <a:r>
              <a:rPr kumimoji="1" lang="en-US" altLang="zh-CN" sz="1600" dirty="0" smtClean="0"/>
              <a:t>map</a:t>
            </a:r>
            <a:r>
              <a:rPr kumimoji="1" lang="zh-CN" altLang="en-US" sz="1600" dirty="0" smtClean="0"/>
              <a:t>，最终使用</a:t>
            </a:r>
            <a:r>
              <a:rPr kumimoji="1" lang="en-US" altLang="zh-CN" sz="1600" dirty="0" err="1"/>
              <a:t>hashmap</a:t>
            </a:r>
            <a:r>
              <a:rPr kumimoji="1" lang="zh-CN" altLang="en-US" sz="1600" dirty="0" smtClean="0"/>
              <a:t>作为</a:t>
            </a:r>
            <a:r>
              <a:rPr kumimoji="1" lang="en-US" altLang="zh-CN" sz="1600" dirty="0" smtClean="0"/>
              <a:t>CB</a:t>
            </a:r>
            <a:r>
              <a:rPr kumimoji="1" lang="zh-CN" altLang="en-US" sz="1600" dirty="0" smtClean="0"/>
              <a:t>模型</a:t>
            </a:r>
            <a:r>
              <a:rPr kumimoji="1" lang="zh-CN" altLang="en-US" sz="1600" dirty="0"/>
              <a:t>的存储结构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3672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1.2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内容通</a:t>
            </a:r>
            <a:r>
              <a:rPr lang="en-US" altLang="zh-CN" dirty="0" smtClean="0"/>
              <a:t>V</a:t>
            </a:r>
            <a:r>
              <a:rPr lang="en-US" altLang="zh-CN" dirty="0" smtClean="0"/>
              <a:t>5.0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87479" y="3377691"/>
            <a:ext cx="2047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887C2"/>
                </a:solidFill>
              </a:rPr>
              <a:t>解决</a:t>
            </a:r>
            <a:r>
              <a:rPr kumimoji="1" lang="zh-CN" altLang="en-US" dirty="0" smtClean="0">
                <a:solidFill>
                  <a:srgbClr val="0887C2"/>
                </a:solidFill>
              </a:rPr>
              <a:t>方案</a:t>
            </a:r>
            <a:endParaRPr lang="zh-CN" altLang="en-US" sz="1350" dirty="0"/>
          </a:p>
        </p:txBody>
      </p:sp>
      <p:sp>
        <p:nvSpPr>
          <p:cNvPr id="21" name="矩形 20"/>
          <p:cNvSpPr/>
          <p:nvPr/>
        </p:nvSpPr>
        <p:spPr>
          <a:xfrm>
            <a:off x="887479" y="2166680"/>
            <a:ext cx="10420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887C2"/>
                </a:solidFill>
              </a:rPr>
              <a:t>我的工作：</a:t>
            </a:r>
            <a:r>
              <a:rPr kumimoji="1" lang="zh-CN" altLang="en-US" dirty="0" smtClean="0"/>
              <a:t>参与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模块的开发，支持</a:t>
            </a:r>
            <a:r>
              <a:rPr kumimoji="1" lang="zh-CN" altLang="en-US" dirty="0"/>
              <a:t>文章</a:t>
            </a:r>
            <a:r>
              <a:rPr kumimoji="1" lang="zh-CN" altLang="en-US" dirty="0" smtClean="0"/>
              <a:t>推荐和商品推荐两种形式，支持内容通</a:t>
            </a:r>
            <a:r>
              <a:rPr kumimoji="1" lang="en-US" altLang="zh-CN" dirty="0" smtClean="0"/>
              <a:t>5.0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87479" y="1277435"/>
            <a:ext cx="10282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业务场景</a:t>
            </a:r>
            <a:r>
              <a:rPr kumimoji="1" lang="zh-CN" altLang="en-US" dirty="0" smtClean="0">
                <a:solidFill>
                  <a:srgbClr val="0070C0"/>
                </a:solidFill>
              </a:rPr>
              <a:t>：</a:t>
            </a:r>
            <a:r>
              <a:rPr kumimoji="1" lang="zh-CN" altLang="en-US" dirty="0" smtClean="0"/>
              <a:t>内容通</a:t>
            </a:r>
            <a:r>
              <a:rPr kumimoji="1" lang="en-US" altLang="zh-CN" dirty="0" smtClean="0"/>
              <a:t>V5.0</a:t>
            </a:r>
            <a:r>
              <a:rPr kumimoji="1" lang="zh-CN" altLang="en-US" dirty="0" smtClean="0"/>
              <a:t>主要升级是增加</a:t>
            </a:r>
            <a:r>
              <a:rPr kumimoji="1" lang="zh-CN" altLang="en-US" dirty="0"/>
              <a:t>支持基于商品和创意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的广告展现形式，提高内容</a:t>
            </a:r>
            <a:r>
              <a:rPr kumimoji="1" lang="zh-CN" altLang="en-US" dirty="0" smtClean="0"/>
              <a:t>通中间页展示</a:t>
            </a:r>
            <a:r>
              <a:rPr kumimoji="1" lang="zh-CN" altLang="en-US" dirty="0"/>
              <a:t>效果的多样性。</a:t>
            </a:r>
            <a:endParaRPr kumimoji="1" lang="en-US" altLang="zh-CN" dirty="0" smtClean="0"/>
          </a:p>
        </p:txBody>
      </p:sp>
      <p:sp>
        <p:nvSpPr>
          <p:cNvPr id="26" name="矩形 25"/>
          <p:cNvSpPr/>
          <p:nvPr/>
        </p:nvSpPr>
        <p:spPr>
          <a:xfrm>
            <a:off x="887479" y="2816359"/>
            <a:ext cx="991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887C2"/>
                </a:solidFill>
              </a:rPr>
              <a:t>问题难点：</a:t>
            </a:r>
            <a:r>
              <a:rPr kumimoji="1" lang="zh-CN" altLang="en-US" dirty="0"/>
              <a:t>同时兼容</a:t>
            </a:r>
            <a:r>
              <a:rPr kumimoji="1" lang="zh-CN" altLang="en-US" dirty="0"/>
              <a:t>文章推荐和商品推荐两种形式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266959" y="3761771"/>
            <a:ext cx="10192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887C2"/>
                </a:solidFill>
              </a:rPr>
              <a:t>兼容性：</a:t>
            </a:r>
            <a:r>
              <a:rPr kumimoji="1" lang="zh-CN" altLang="en-US" dirty="0"/>
              <a:t>设计新的数据接口，使得同一套数据接口同时支持文章和商品两种</a:t>
            </a:r>
            <a:r>
              <a:rPr kumimoji="1" lang="zh-CN" altLang="en-US" dirty="0" smtClean="0"/>
              <a:t>推荐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73434" y="4276031"/>
            <a:ext cx="9661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887C2"/>
                </a:solidFill>
              </a:rPr>
              <a:t>解耦</a:t>
            </a:r>
            <a:r>
              <a:rPr kumimoji="1" lang="zh-CN" altLang="en-US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dirty="0" smtClean="0"/>
              <a:t>在</a:t>
            </a:r>
            <a:r>
              <a:rPr kumimoji="1" lang="zh-CN" altLang="en-US" dirty="0"/>
              <a:t>数据接口层</a:t>
            </a:r>
            <a:r>
              <a:rPr kumimoji="1" lang="zh-CN" altLang="en-US" dirty="0" smtClean="0"/>
              <a:t>进行一次转换，将接口与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内部数据解耦，便于日后升级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87479" y="4871065"/>
            <a:ext cx="7902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887C2"/>
                </a:solidFill>
              </a:rPr>
              <a:t>业务贡献：</a:t>
            </a:r>
            <a:r>
              <a:rPr kumimoji="1" lang="zh-CN" altLang="en-US" dirty="0" smtClean="0"/>
              <a:t>使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支持文章和商品两种推荐形式，支持内容通</a:t>
            </a:r>
            <a:r>
              <a:rPr kumimoji="1" lang="en-US" altLang="zh-CN" dirty="0" smtClean="0"/>
              <a:t>V5.0</a:t>
            </a:r>
          </a:p>
        </p:txBody>
      </p:sp>
    </p:spTree>
    <p:extLst>
      <p:ext uri="{BB962C8B-B14F-4D97-AF65-F5344CB8AC3E}">
        <p14:creationId xmlns:p14="http://schemas.microsoft.com/office/powerpoint/2010/main" val="297322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业务支持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45595" y="2373391"/>
            <a:ext cx="10409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我的工作</a:t>
            </a:r>
            <a:r>
              <a:rPr kumimoji="1" lang="zh-CN" altLang="en-US" dirty="0" smtClean="0">
                <a:solidFill>
                  <a:srgbClr val="0070C0"/>
                </a:solidFill>
              </a:rPr>
              <a:t>：</a:t>
            </a:r>
            <a:r>
              <a:rPr kumimoji="1" lang="zh-CN" altLang="en-US" dirty="0"/>
              <a:t>有新业务需求或者接口变化时，</a:t>
            </a:r>
            <a:r>
              <a:rPr kumimoji="1" lang="zh-CN" altLang="en-US" dirty="0"/>
              <a:t>保证</a:t>
            </a:r>
            <a:r>
              <a:rPr kumimoji="1" lang="en-US" altLang="zh-CN" dirty="0"/>
              <a:t>interface</a:t>
            </a:r>
            <a:r>
              <a:rPr kumimoji="1" lang="zh-CN" altLang="en-US" dirty="0" smtClean="0"/>
              <a:t>对业务的</a:t>
            </a:r>
            <a:r>
              <a:rPr kumimoji="1" lang="zh-CN" altLang="en-US" dirty="0"/>
              <a:t>支持，目前参与和完成的工作如下：</a:t>
            </a:r>
            <a:endParaRPr kumimoji="1"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845595" y="1232998"/>
            <a:ext cx="1028267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70C0"/>
                </a:solidFill>
              </a:rPr>
              <a:t>业务场景</a:t>
            </a:r>
            <a:r>
              <a:rPr kumimoji="1" lang="zh-CN" altLang="en-US" dirty="0" smtClean="0">
                <a:solidFill>
                  <a:srgbClr val="0070C0"/>
                </a:solidFill>
              </a:rPr>
              <a:t>：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是内容通推荐引擎与外部请求的接口层，负责请求数据的解析、推荐结果的处理和最终生成</a:t>
            </a:r>
            <a:r>
              <a:rPr kumimoji="1" lang="zh-CN" altLang="en-US" dirty="0" smtClean="0"/>
              <a:t>，在新</a:t>
            </a:r>
            <a:r>
              <a:rPr kumimoji="1" lang="zh-CN" altLang="en-US" dirty="0"/>
              <a:t>需求</a:t>
            </a:r>
            <a:r>
              <a:rPr kumimoji="1" lang="zh-CN" altLang="en-US" dirty="0" smtClean="0"/>
              <a:t>以及接口变化时，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都需要进行适配以满足业务上的支持。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71981" y="3095485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0887C2"/>
                </a:solidFill>
              </a:rPr>
              <a:t>工作</a:t>
            </a:r>
            <a:r>
              <a:rPr kumimoji="1" lang="en-US" altLang="zh-CN" dirty="0">
                <a:solidFill>
                  <a:srgbClr val="0887C2"/>
                </a:solidFill>
              </a:rPr>
              <a:t>1</a:t>
            </a:r>
            <a:r>
              <a:rPr kumimoji="1" lang="zh-CN" altLang="en-US" dirty="0" smtClean="0">
                <a:solidFill>
                  <a:srgbClr val="0887C2"/>
                </a:solidFill>
              </a:rPr>
              <a:t>：图片</a:t>
            </a:r>
            <a:r>
              <a:rPr kumimoji="1" lang="zh-CN" altLang="en-US" dirty="0" smtClean="0">
                <a:solidFill>
                  <a:srgbClr val="0887C2"/>
                </a:solidFill>
              </a:rPr>
              <a:t>素材</a:t>
            </a:r>
            <a:r>
              <a:rPr kumimoji="1" lang="zh-CN" altLang="en-US" dirty="0">
                <a:solidFill>
                  <a:srgbClr val="0887C2"/>
                </a:solidFill>
              </a:rPr>
              <a:t>标准化</a:t>
            </a:r>
          </a:p>
        </p:txBody>
      </p:sp>
      <p:sp>
        <p:nvSpPr>
          <p:cNvPr id="24" name="矩形 23"/>
          <p:cNvSpPr/>
          <p:nvPr/>
        </p:nvSpPr>
        <p:spPr>
          <a:xfrm>
            <a:off x="1138251" y="4258404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问题难点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 smtClean="0"/>
              <a:t>请求中会有多个</a:t>
            </a:r>
            <a:r>
              <a:rPr kumimoji="1" lang="en-US" altLang="zh-CN" sz="1600" dirty="0" err="1" smtClean="0"/>
              <a:t>templateId</a:t>
            </a:r>
            <a:r>
              <a:rPr kumimoji="1" lang="zh-CN" altLang="en-US" sz="1600" dirty="0" smtClean="0"/>
              <a:t>，需要根据</a:t>
            </a:r>
            <a:endParaRPr kumimoji="1" lang="en-US" altLang="zh-CN" sz="1600" dirty="0"/>
          </a:p>
        </p:txBody>
      </p:sp>
      <p:sp>
        <p:nvSpPr>
          <p:cNvPr id="25" name="矩形 24"/>
          <p:cNvSpPr/>
          <p:nvPr/>
        </p:nvSpPr>
        <p:spPr>
          <a:xfrm>
            <a:off x="1138251" y="3743502"/>
            <a:ext cx="1022004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问题描述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/>
              <a:t>根据前端请求中的</a:t>
            </a:r>
            <a:r>
              <a:rPr kumimoji="1" lang="en-US" altLang="zh-CN" sz="1600" dirty="0" err="1"/>
              <a:t>templateId</a:t>
            </a:r>
            <a:r>
              <a:rPr kumimoji="1" lang="zh-CN" altLang="en-US" sz="1600" dirty="0"/>
              <a:t>，返回对应</a:t>
            </a:r>
            <a:r>
              <a:rPr kumimoji="1" lang="en-US" altLang="zh-CN" sz="1600" dirty="0"/>
              <a:t>size</a:t>
            </a:r>
            <a:r>
              <a:rPr kumimoji="1" lang="zh-CN" altLang="en-US" sz="1600" dirty="0"/>
              <a:t>的</a:t>
            </a:r>
            <a:r>
              <a:rPr kumimoji="1" lang="en-US" altLang="zh-CN" sz="1600" dirty="0" smtClean="0"/>
              <a:t>pic</a:t>
            </a:r>
            <a:r>
              <a:rPr kumimoji="1" lang="zh-CN" altLang="en-US" sz="1600" dirty="0" smtClean="0"/>
              <a:t>，适配前端不同</a:t>
            </a:r>
            <a:r>
              <a:rPr kumimoji="1" lang="en-US" altLang="zh-CN" sz="1600" dirty="0" err="1" smtClean="0"/>
              <a:t>pdps</a:t>
            </a:r>
            <a:endParaRPr kumimoji="1"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1138251" y="5244909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业务贡献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 smtClean="0"/>
              <a:t>支持针对不同</a:t>
            </a:r>
            <a:r>
              <a:rPr kumimoji="1" lang="en-US" altLang="zh-CN" sz="1600" dirty="0" err="1" smtClean="0"/>
              <a:t>pdps</a:t>
            </a:r>
            <a:r>
              <a:rPr kumimoji="1" lang="zh-CN" altLang="en-US" sz="1600" dirty="0" smtClean="0"/>
              <a:t>返回相应图片素材的需求</a:t>
            </a:r>
            <a:endParaRPr kumimoji="1" lang="en-US" altLang="zh-CN" sz="1600" dirty="0"/>
          </a:p>
        </p:txBody>
      </p:sp>
      <p:sp>
        <p:nvSpPr>
          <p:cNvPr id="27" name="矩形 26"/>
          <p:cNvSpPr/>
          <p:nvPr/>
        </p:nvSpPr>
        <p:spPr>
          <a:xfrm>
            <a:off x="1125657" y="4730007"/>
            <a:ext cx="1019486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solidFill>
                  <a:srgbClr val="0887C2"/>
                </a:solidFill>
              </a:rPr>
              <a:t>解决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方案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/>
              <a:t>增加字段从内容库中取到</a:t>
            </a:r>
            <a:r>
              <a:rPr kumimoji="1" lang="en-US" altLang="zh-CN" sz="1600" dirty="0"/>
              <a:t>pics</a:t>
            </a:r>
            <a:r>
              <a:rPr kumimoji="1" lang="zh-CN" altLang="en-US" sz="1600" dirty="0"/>
              <a:t>，根据优先级确定</a:t>
            </a:r>
            <a:r>
              <a:rPr kumimoji="1" lang="en-US" altLang="zh-CN" sz="1600" dirty="0" err="1"/>
              <a:t>temeplateId</a:t>
            </a:r>
            <a:r>
              <a:rPr kumimoji="1" lang="zh-CN" altLang="en-US" sz="1600" dirty="0"/>
              <a:t>，给前端返回对应的</a:t>
            </a:r>
            <a:r>
              <a:rPr kumimoji="1" lang="en-US" altLang="zh-CN" sz="1600" dirty="0" smtClean="0"/>
              <a:t>pic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62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（三）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55025" y="1231988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0887C2"/>
                </a:solidFill>
              </a:rPr>
              <a:t>工作</a:t>
            </a:r>
            <a:r>
              <a:rPr kumimoji="1" lang="en-US" altLang="zh-CN" dirty="0" smtClean="0">
                <a:solidFill>
                  <a:srgbClr val="0887C2"/>
                </a:solidFill>
              </a:rPr>
              <a:t>2</a:t>
            </a:r>
            <a:r>
              <a:rPr kumimoji="1" lang="zh-CN" altLang="en-US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dirty="0">
                <a:solidFill>
                  <a:srgbClr val="0887C2"/>
                </a:solidFill>
              </a:rPr>
              <a:t>毒物</a:t>
            </a:r>
            <a:r>
              <a:rPr kumimoji="1" lang="en-US" altLang="zh-CN" dirty="0" err="1">
                <a:solidFill>
                  <a:srgbClr val="0887C2"/>
                </a:solidFill>
              </a:rPr>
              <a:t>Deeplink</a:t>
            </a:r>
            <a:r>
              <a:rPr kumimoji="1" lang="zh-CN" altLang="en-US" dirty="0">
                <a:solidFill>
                  <a:srgbClr val="0887C2"/>
                </a:solidFill>
              </a:rPr>
              <a:t>更换</a:t>
            </a:r>
            <a:endParaRPr kumimoji="1" lang="zh-CN" altLang="en-US" dirty="0">
              <a:solidFill>
                <a:srgbClr val="0887C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21295" y="2349287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问题难点：</a:t>
            </a:r>
            <a:r>
              <a:rPr kumimoji="1" lang="zh-CN" altLang="en-US" sz="1600" dirty="0" smtClean="0"/>
              <a:t>保证数据存储空间和数据访问都在合理的范围内</a:t>
            </a:r>
            <a:endParaRPr kumimoji="1" lang="en-US" altLang="zh-CN" sz="1600" dirty="0"/>
          </a:p>
        </p:txBody>
      </p:sp>
      <p:sp>
        <p:nvSpPr>
          <p:cNvPr id="27" name="矩形 26"/>
          <p:cNvSpPr/>
          <p:nvPr/>
        </p:nvSpPr>
        <p:spPr>
          <a:xfrm>
            <a:off x="1321295" y="1880844"/>
            <a:ext cx="1022004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问题描述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/>
              <a:t>毒物的转换率很低，分析发现可能是因为微店的检测有问题，将</a:t>
            </a:r>
            <a:r>
              <a:rPr kumimoji="1" lang="en-US" altLang="zh-CN" sz="1600" dirty="0" err="1"/>
              <a:t>deeplink</a:t>
            </a:r>
            <a:r>
              <a:rPr kumimoji="1" lang="zh-CN" altLang="en-US" sz="1600" dirty="0"/>
              <a:t>切换到友盟</a:t>
            </a:r>
            <a:endParaRPr kumimoji="1"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1321295" y="3268973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业务贡献：</a:t>
            </a:r>
            <a:r>
              <a:rPr kumimoji="1" lang="zh-CN" altLang="en-US" sz="1600" dirty="0" smtClean="0"/>
              <a:t>支持</a:t>
            </a:r>
            <a:r>
              <a:rPr kumimoji="1" lang="en-US" altLang="zh-CN" sz="1600" dirty="0" smtClean="0"/>
              <a:t>CB</a:t>
            </a:r>
            <a:r>
              <a:rPr kumimoji="1" lang="zh-CN" altLang="en-US" sz="1600" dirty="0" smtClean="0"/>
              <a:t>模型在内容通</a:t>
            </a:r>
            <a:r>
              <a:rPr kumimoji="1" lang="en-US" altLang="zh-CN" sz="1600" dirty="0" smtClean="0"/>
              <a:t>V4.0</a:t>
            </a:r>
            <a:r>
              <a:rPr kumimoji="1" lang="zh-CN" altLang="en-US" sz="1600" dirty="0" smtClean="0"/>
              <a:t>中正常使用</a:t>
            </a:r>
            <a:endParaRPr kumimoji="1" lang="en-US" altLang="zh-CN" sz="1600" dirty="0"/>
          </a:p>
        </p:txBody>
      </p:sp>
      <p:sp>
        <p:nvSpPr>
          <p:cNvPr id="29" name="矩形 28"/>
          <p:cNvSpPr/>
          <p:nvPr/>
        </p:nvSpPr>
        <p:spPr>
          <a:xfrm>
            <a:off x="1321295" y="2770075"/>
            <a:ext cx="1019486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solidFill>
                  <a:srgbClr val="0887C2"/>
                </a:solidFill>
              </a:rPr>
              <a:t>解决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方案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/>
              <a:t>将</a:t>
            </a:r>
            <a:r>
              <a:rPr kumimoji="1" lang="en-US" altLang="zh-CN" sz="1600" dirty="0" err="1"/>
              <a:t>ios</a:t>
            </a:r>
            <a:r>
              <a:rPr kumimoji="1" lang="zh-CN" altLang="en-US" sz="1600" dirty="0"/>
              <a:t>的</a:t>
            </a:r>
            <a:r>
              <a:rPr kumimoji="1" lang="en-US" altLang="zh-CN" sz="1600" dirty="0" err="1"/>
              <a:t>deeplink</a:t>
            </a:r>
            <a:r>
              <a:rPr kumimoji="1" lang="zh-CN" altLang="en-US" sz="1600" dirty="0"/>
              <a:t>替换成友盟的</a:t>
            </a:r>
            <a:r>
              <a:rPr kumimoji="1" lang="en-US" altLang="zh-CN" sz="1600" dirty="0"/>
              <a:t>URL</a:t>
            </a:r>
            <a:endParaRPr kumimoji="1"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029840" y="3735197"/>
            <a:ext cx="307167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0887C2"/>
                </a:solidFill>
              </a:rPr>
              <a:t>工作</a:t>
            </a:r>
            <a:r>
              <a:rPr kumimoji="1" lang="en-US" altLang="zh-CN" dirty="0">
                <a:solidFill>
                  <a:srgbClr val="0887C2"/>
                </a:solidFill>
              </a:rPr>
              <a:t>3</a:t>
            </a:r>
            <a:r>
              <a:rPr kumimoji="1" lang="zh-CN" altLang="en-US" dirty="0" smtClean="0">
                <a:solidFill>
                  <a:srgbClr val="0887C2"/>
                </a:solidFill>
              </a:rPr>
              <a:t>：</a:t>
            </a:r>
            <a:r>
              <a:rPr kumimoji="1" lang="en-US" altLang="zh-CN" dirty="0" smtClean="0">
                <a:solidFill>
                  <a:srgbClr val="0887C2"/>
                </a:solidFill>
              </a:rPr>
              <a:t>SAX</a:t>
            </a:r>
            <a:r>
              <a:rPr kumimoji="1" lang="zh-CN" altLang="en-US" dirty="0" smtClean="0">
                <a:solidFill>
                  <a:srgbClr val="0887C2"/>
                </a:solidFill>
              </a:rPr>
              <a:t>新数据格式对接</a:t>
            </a:r>
            <a:endParaRPr kumimoji="1" lang="zh-CN" altLang="en-US" dirty="0">
              <a:solidFill>
                <a:srgbClr val="0887C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96110" y="4852496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问题难点：</a:t>
            </a:r>
            <a:r>
              <a:rPr kumimoji="1" lang="zh-CN" altLang="en-US" sz="1600" dirty="0" smtClean="0"/>
              <a:t>保证数据存储空间和数据访问都在合理的范围内</a:t>
            </a:r>
            <a:endParaRPr kumimoji="1" lang="en-US" altLang="zh-CN" sz="1600" dirty="0"/>
          </a:p>
        </p:txBody>
      </p:sp>
      <p:sp>
        <p:nvSpPr>
          <p:cNvPr id="32" name="矩形 31"/>
          <p:cNvSpPr/>
          <p:nvPr/>
        </p:nvSpPr>
        <p:spPr>
          <a:xfrm>
            <a:off x="1308702" y="4277087"/>
            <a:ext cx="1022004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问题描述</a:t>
            </a:r>
            <a:r>
              <a:rPr kumimoji="1" lang="zh-CN" altLang="en-US" sz="1600" dirty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 smtClean="0"/>
              <a:t>之前</a:t>
            </a:r>
            <a:r>
              <a:rPr kumimoji="1" lang="en-US" altLang="zh-CN" sz="1600" dirty="0"/>
              <a:t>sax</a:t>
            </a:r>
            <a:r>
              <a:rPr kumimoji="1" lang="zh-CN" altLang="en-US" sz="1600" dirty="0"/>
              <a:t>将内容通作为第三方</a:t>
            </a:r>
            <a:r>
              <a:rPr kumimoji="1" lang="en-US" altLang="zh-CN" sz="1600" dirty="0" err="1"/>
              <a:t>dsp</a:t>
            </a:r>
            <a:r>
              <a:rPr kumimoji="1" lang="zh-CN" altLang="en-US" sz="1600" dirty="0"/>
              <a:t>，现传递完整的数据给内容通，</a:t>
            </a:r>
            <a:r>
              <a:rPr kumimoji="1" lang="en-US" altLang="zh-CN" sz="1600" dirty="0"/>
              <a:t>interface</a:t>
            </a:r>
            <a:r>
              <a:rPr kumimoji="1" lang="zh-CN" altLang="en-US" sz="1600" dirty="0"/>
              <a:t>需要对新的数据格式进行适配</a:t>
            </a:r>
            <a:endParaRPr kumimoji="1"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1296110" y="5772182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业务贡献：</a:t>
            </a:r>
            <a:r>
              <a:rPr kumimoji="1" lang="zh-CN" altLang="en-US" sz="1600" dirty="0" smtClean="0"/>
              <a:t>支持</a:t>
            </a:r>
            <a:r>
              <a:rPr kumimoji="1" lang="en-US" altLang="zh-CN" sz="1600" dirty="0" smtClean="0"/>
              <a:t>CB</a:t>
            </a:r>
            <a:r>
              <a:rPr kumimoji="1" lang="zh-CN" altLang="en-US" sz="1600" dirty="0" smtClean="0"/>
              <a:t>模型在内容通</a:t>
            </a:r>
            <a:r>
              <a:rPr kumimoji="1" lang="en-US" altLang="zh-CN" sz="1600" dirty="0" smtClean="0"/>
              <a:t>V4.0</a:t>
            </a:r>
            <a:r>
              <a:rPr kumimoji="1" lang="zh-CN" altLang="en-US" sz="1600" dirty="0" smtClean="0"/>
              <a:t>中正常使用</a:t>
            </a:r>
            <a:endParaRPr kumimoji="1" lang="en-US" altLang="zh-CN" sz="1600" dirty="0"/>
          </a:p>
        </p:txBody>
      </p:sp>
      <p:sp>
        <p:nvSpPr>
          <p:cNvPr id="34" name="矩形 33"/>
          <p:cNvSpPr/>
          <p:nvPr/>
        </p:nvSpPr>
        <p:spPr>
          <a:xfrm>
            <a:off x="1296110" y="5273284"/>
            <a:ext cx="1019486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solidFill>
                  <a:srgbClr val="0887C2"/>
                </a:solidFill>
              </a:rPr>
              <a:t>解决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方案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/>
              <a:t>将新的数据格式进行整理，与</a:t>
            </a:r>
            <a:r>
              <a:rPr kumimoji="1" lang="en-US" altLang="zh-CN" sz="1600" dirty="0"/>
              <a:t>engine</a:t>
            </a:r>
            <a:r>
              <a:rPr kumimoji="1" lang="zh-CN" altLang="en-US" sz="1600" dirty="0"/>
              <a:t>协商新的数据接口，完成</a:t>
            </a:r>
            <a:r>
              <a:rPr kumimoji="1" lang="en-US" altLang="zh-CN" sz="1600" dirty="0"/>
              <a:t>wiki</a:t>
            </a:r>
            <a:r>
              <a:rPr kumimoji="1" lang="zh-CN" altLang="en-US" sz="1600" dirty="0"/>
              <a:t>整理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05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服务稳定性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9105076" y="856856"/>
            <a:ext cx="1743083" cy="302345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5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87478" y="2885604"/>
            <a:ext cx="10282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887C2"/>
                </a:solidFill>
              </a:rPr>
              <a:t>我的工作</a:t>
            </a:r>
            <a:r>
              <a:rPr kumimoji="1" lang="en-US" altLang="zh-CN" dirty="0">
                <a:solidFill>
                  <a:srgbClr val="0887C2"/>
                </a:solidFill>
              </a:rPr>
              <a:t>1</a:t>
            </a:r>
            <a:r>
              <a:rPr kumimoji="1" lang="zh-CN" altLang="en-US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dirty="0"/>
              <a:t>推荐引擎超时目前最为严重</a:t>
            </a:r>
            <a:r>
              <a:rPr kumimoji="1" lang="zh-CN" altLang="en-US" dirty="0" smtClean="0"/>
              <a:t>，设计垫底方案解决</a:t>
            </a:r>
            <a:r>
              <a:rPr kumimoji="1" lang="zh-CN" altLang="en-US" dirty="0"/>
              <a:t>此类超时异常；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87479" y="1277435"/>
            <a:ext cx="10282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70C0"/>
                </a:solidFill>
              </a:rPr>
              <a:t>业务场景</a:t>
            </a:r>
            <a:r>
              <a:rPr kumimoji="1" lang="zh-CN" altLang="en-US" dirty="0" smtClean="0">
                <a:solidFill>
                  <a:srgbClr val="0070C0"/>
                </a:solidFill>
              </a:rPr>
              <a:t>：</a:t>
            </a:r>
            <a:r>
              <a:rPr kumimoji="1" lang="zh-CN" altLang="en-US" dirty="0"/>
              <a:t>对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的异常日志分析中，发现大部分是超时异常，并主要集中在向内容通推荐引擎和数据服务发送请求时出现。这些超时异常的发生导致前端显示的</a:t>
            </a:r>
            <a:r>
              <a:rPr kumimoji="1" lang="zh-CN" altLang="en-US" dirty="0" smtClean="0"/>
              <a:t>异常。</a:t>
            </a:r>
            <a:endParaRPr kumimoji="1"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887479" y="2298512"/>
            <a:ext cx="10420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887C2"/>
                </a:solidFill>
              </a:rPr>
              <a:t>我的工作：</a:t>
            </a:r>
            <a:r>
              <a:rPr kumimoji="1" lang="zh-CN" altLang="en-US" dirty="0"/>
              <a:t>对超时异常进行处理，</a:t>
            </a:r>
            <a:r>
              <a:rPr kumimoji="1" lang="zh-CN" altLang="en-US" dirty="0" smtClean="0"/>
              <a:t>提高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nterface</a:t>
            </a:r>
            <a:r>
              <a:rPr kumimoji="1" lang="zh-CN" altLang="en-US" dirty="0" smtClean="0"/>
              <a:t>对外服务的稳定性，具体工作有以下两点：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50032" y="3457979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问题难点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 smtClean="0"/>
              <a:t>需要设计支持高并发、线程安全的</a:t>
            </a:r>
            <a:r>
              <a:rPr kumimoji="1" lang="en-US" altLang="zh-CN" sz="1600" dirty="0" smtClean="0"/>
              <a:t>Cache</a:t>
            </a:r>
            <a:r>
              <a:rPr kumimoji="1" lang="zh-CN" altLang="en-US" sz="1600" dirty="0" smtClean="0"/>
              <a:t>来缓存素材</a:t>
            </a:r>
            <a:endParaRPr kumimoji="1" lang="en-US" altLang="zh-CN" sz="1600" dirty="0"/>
          </a:p>
        </p:txBody>
      </p:sp>
      <p:sp>
        <p:nvSpPr>
          <p:cNvPr id="20" name="矩形 19"/>
          <p:cNvSpPr/>
          <p:nvPr/>
        </p:nvSpPr>
        <p:spPr>
          <a:xfrm>
            <a:off x="1050031" y="3945091"/>
            <a:ext cx="1059587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解决方案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/>
              <a:t>在功能上，使用线程安全的</a:t>
            </a:r>
            <a:r>
              <a:rPr kumimoji="1" lang="en-US" altLang="zh-CN" sz="1600" dirty="0" err="1"/>
              <a:t>ConcurrentLinkQueue</a:t>
            </a:r>
            <a:r>
              <a:rPr kumimoji="1" lang="zh-CN" altLang="en-US" sz="1600" dirty="0"/>
              <a:t>作为缓存素材的存储结构来保证正确性；在性能上，设计了两队列定期交替进行读写的实现方案，避免了低效的</a:t>
            </a:r>
            <a:r>
              <a:rPr kumimoji="1" lang="en-US" altLang="zh-CN" sz="1600" dirty="0"/>
              <a:t>size</a:t>
            </a:r>
            <a:r>
              <a:rPr kumimoji="1" lang="zh-CN" altLang="en-US" sz="1600" dirty="0"/>
              <a:t>操作。</a:t>
            </a:r>
            <a:endParaRPr kumimoji="1" lang="en-US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1356360" y="4861560"/>
            <a:ext cx="1249680" cy="12649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514600" y="4502559"/>
            <a:ext cx="102463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前端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4623560" y="4432203"/>
            <a:ext cx="102463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前端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 smtClean="0"/>
          </a:p>
        </p:txBody>
      </p:sp>
      <p:sp>
        <p:nvSpPr>
          <p:cNvPr id="24" name="矩形 23"/>
          <p:cNvSpPr/>
          <p:nvPr/>
        </p:nvSpPr>
        <p:spPr>
          <a:xfrm>
            <a:off x="7220200" y="4447991"/>
            <a:ext cx="102463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前端</a:t>
            </a:r>
            <a:endParaRPr kumimoji="1"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7153399" y="5520305"/>
            <a:ext cx="102463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前端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68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服务稳定性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62642" y="2828898"/>
            <a:ext cx="10282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887C2"/>
                </a:solidFill>
              </a:rPr>
              <a:t>我的</a:t>
            </a:r>
            <a:r>
              <a:rPr kumimoji="1" lang="zh-CN" altLang="en-US" dirty="0" smtClean="0">
                <a:solidFill>
                  <a:srgbClr val="0887C2"/>
                </a:solidFill>
              </a:rPr>
              <a:t>工作</a:t>
            </a:r>
            <a:r>
              <a:rPr kumimoji="1" lang="en-US" altLang="zh-CN" dirty="0">
                <a:solidFill>
                  <a:srgbClr val="0887C2"/>
                </a:solidFill>
              </a:rPr>
              <a:t>2</a:t>
            </a:r>
            <a:r>
              <a:rPr kumimoji="1" lang="zh-CN" altLang="en-US" dirty="0" smtClean="0">
                <a:solidFill>
                  <a:srgbClr val="0887C2"/>
                </a:solidFill>
              </a:rPr>
              <a:t>：增加在</a:t>
            </a:r>
            <a:r>
              <a:rPr kumimoji="1" lang="en-US" altLang="zh-CN" dirty="0" smtClean="0">
                <a:solidFill>
                  <a:srgbClr val="0887C2"/>
                </a:solidFill>
              </a:rPr>
              <a:t>interface</a:t>
            </a:r>
            <a:r>
              <a:rPr kumimoji="1" lang="zh-CN" altLang="en-US" dirty="0" smtClean="0">
                <a:solidFill>
                  <a:srgbClr val="0887C2"/>
                </a:solidFill>
              </a:rPr>
              <a:t>内层进行超时异常捕获，增加对</a:t>
            </a:r>
            <a:r>
              <a:rPr kumimoji="1" lang="en-US" altLang="zh-CN" dirty="0" err="1" smtClean="0">
                <a:solidFill>
                  <a:srgbClr val="0887C2"/>
                </a:solidFill>
              </a:rPr>
              <a:t>UserProfile</a:t>
            </a:r>
            <a:r>
              <a:rPr kumimoji="1" lang="zh-CN" altLang="en-US" dirty="0" smtClean="0">
                <a:solidFill>
                  <a:srgbClr val="0887C2"/>
                </a:solidFill>
              </a:rPr>
              <a:t>、</a:t>
            </a:r>
            <a:r>
              <a:rPr kumimoji="1" lang="en-US" altLang="zh-CN" dirty="0" smtClean="0">
                <a:solidFill>
                  <a:srgbClr val="0887C2"/>
                </a:solidFill>
              </a:rPr>
              <a:t>Idea</a:t>
            </a:r>
            <a:r>
              <a:rPr kumimoji="1" lang="zh-CN" altLang="en-US" dirty="0"/>
              <a:t>创意素材</a:t>
            </a:r>
            <a:r>
              <a:rPr kumimoji="1" lang="zh-CN" altLang="en-US" dirty="0" smtClean="0">
                <a:solidFill>
                  <a:srgbClr val="0887C2"/>
                </a:solidFill>
              </a:rPr>
              <a:t>请求超时异常的处理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70053" y="1232818"/>
            <a:ext cx="102682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业务贡献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/>
              <a:t>超时率有万分之几下降到</a:t>
            </a:r>
            <a:r>
              <a:rPr kumimoji="1" lang="zh-CN" altLang="en-US" sz="1600" dirty="0" smtClean="0"/>
              <a:t>百万分之几，极大的提高了</a:t>
            </a:r>
            <a:r>
              <a:rPr kumimoji="1" lang="en-US" altLang="zh-CN" sz="1600" dirty="0" smtClean="0"/>
              <a:t>interface</a:t>
            </a:r>
            <a:r>
              <a:rPr kumimoji="1" lang="zh-CN" altLang="en-US" sz="1600" dirty="0" smtClean="0"/>
              <a:t>对外提高服务的稳定性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245518" y="3522935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问题难点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en-US" altLang="zh-CN" sz="1600" dirty="0" smtClean="0"/>
              <a:t>Future</a:t>
            </a:r>
            <a:r>
              <a:rPr kumimoji="1" lang="zh-CN" altLang="en-US" sz="1600" dirty="0" smtClean="0"/>
              <a:t>异常无法通过</a:t>
            </a:r>
            <a:r>
              <a:rPr kumimoji="1" lang="en-US" altLang="zh-CN" sz="1600" dirty="0" smtClean="0"/>
              <a:t>try-cache</a:t>
            </a:r>
            <a:r>
              <a:rPr kumimoji="1" lang="zh-CN" altLang="en-US" sz="1600" dirty="0" smtClean="0"/>
              <a:t>捕获</a:t>
            </a:r>
            <a:endParaRPr kumimoji="1" lang="en-US" altLang="zh-CN" sz="1600" dirty="0"/>
          </a:p>
        </p:txBody>
      </p:sp>
      <p:sp>
        <p:nvSpPr>
          <p:cNvPr id="19" name="矩形 18"/>
          <p:cNvSpPr/>
          <p:nvPr/>
        </p:nvSpPr>
        <p:spPr>
          <a:xfrm>
            <a:off x="1245518" y="4010047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解决方案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/>
              <a:t>通过</a:t>
            </a:r>
            <a:r>
              <a:rPr kumimoji="1" lang="en-US" altLang="zh-CN" sz="1600" dirty="0"/>
              <a:t>recover</a:t>
            </a:r>
            <a:r>
              <a:rPr kumimoji="1" lang="zh-CN" altLang="en-US" sz="1600" dirty="0"/>
              <a:t>方法对</a:t>
            </a:r>
            <a:r>
              <a:rPr kumimoji="1" lang="en-US" altLang="zh-CN" sz="1600" dirty="0"/>
              <a:t>Future</a:t>
            </a:r>
            <a:r>
              <a:rPr kumimoji="1" lang="zh-CN" altLang="en-US" sz="1600" dirty="0"/>
              <a:t>异常进行捕获和处理，</a:t>
            </a:r>
            <a:r>
              <a:rPr kumimoji="1" lang="zh-CN" altLang="en-US" sz="1600" dirty="0"/>
              <a:t>继续后续的操作</a:t>
            </a:r>
            <a:r>
              <a:rPr kumimoji="1" lang="zh-CN" altLang="en-US" sz="1600" dirty="0" smtClean="0"/>
              <a:t>流程</a:t>
            </a:r>
            <a:endParaRPr kumimoji="1" lang="en-US" altLang="zh-CN" sz="1600" dirty="0"/>
          </a:p>
        </p:txBody>
      </p:sp>
      <p:sp>
        <p:nvSpPr>
          <p:cNvPr id="20" name="矩形 19"/>
          <p:cNvSpPr/>
          <p:nvPr/>
        </p:nvSpPr>
        <p:spPr>
          <a:xfrm>
            <a:off x="1118159" y="4548697"/>
            <a:ext cx="10027154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业务贡献</a:t>
            </a:r>
            <a:r>
              <a:rPr kumimoji="1" lang="zh-CN" altLang="en-US" sz="1600" dirty="0" smtClean="0">
                <a:solidFill>
                  <a:srgbClr val="0887C2"/>
                </a:solidFill>
              </a:rPr>
              <a:t>：</a:t>
            </a:r>
            <a:r>
              <a:rPr kumimoji="1" lang="zh-CN" altLang="en-US" sz="1600" dirty="0" smtClean="0"/>
              <a:t>在</a:t>
            </a:r>
            <a:r>
              <a:rPr kumimoji="1" lang="zh-CN" altLang="en-US" sz="1600" dirty="0" smtClean="0"/>
              <a:t>这些</a:t>
            </a:r>
            <a:r>
              <a:rPr kumimoji="1" lang="zh-CN" altLang="en-US" sz="1600" dirty="0"/>
              <a:t>异常的</a:t>
            </a:r>
            <a:r>
              <a:rPr kumimoji="1" lang="zh-CN" altLang="en-US" sz="1600" dirty="0" smtClean="0"/>
              <a:t>发生时不会</a:t>
            </a:r>
            <a:r>
              <a:rPr kumimoji="1" lang="zh-CN" altLang="en-US" sz="1600" dirty="0"/>
              <a:t>对前端造成影响</a:t>
            </a:r>
            <a:r>
              <a:rPr kumimoji="1" lang="zh-CN" altLang="en-US" sz="1600" dirty="0" smtClean="0"/>
              <a:t>，结合垫底策略使异常率将为零，增强</a:t>
            </a:r>
            <a:r>
              <a:rPr kumimoji="1" lang="zh-CN" altLang="en-US" sz="1600" dirty="0"/>
              <a:t>了内容通引擎服务的</a:t>
            </a:r>
            <a:r>
              <a:rPr kumimoji="1" lang="zh-CN" altLang="en-US" sz="1600" dirty="0" smtClean="0"/>
              <a:t>稳定性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         </a:t>
            </a:r>
            <a:r>
              <a:rPr kumimoji="1" lang="zh-CN" altLang="en-US" sz="1600" dirty="0" smtClean="0"/>
              <a:t>对</a:t>
            </a:r>
            <a:r>
              <a:rPr kumimoji="1" lang="zh-CN" altLang="en-US" sz="1600" dirty="0"/>
              <a:t>各种可能的异常在内层进行捕获处理，相对于以前在外层的捕获，更有利于代码的维护和</a:t>
            </a:r>
            <a:r>
              <a:rPr kumimoji="1" lang="en-US" altLang="zh-CN" sz="1600" dirty="0"/>
              <a:t>bug</a:t>
            </a:r>
            <a:r>
              <a:rPr kumimoji="1" lang="zh-CN" altLang="en-US" sz="1600" dirty="0"/>
              <a:t>的定位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79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x-none" dirty="0" smtClean="0"/>
              <a:t>团队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087622" y="1308477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超时异常日志统计：每天定期汇总</a:t>
            </a:r>
            <a:r>
              <a:rPr kumimoji="1" lang="zh-CN" altLang="en-US" dirty="0"/>
              <a:t>超时异常</a:t>
            </a:r>
            <a:r>
              <a:rPr kumimoji="1" lang="zh-CN" altLang="en-US" dirty="0" smtClean="0"/>
              <a:t>日志，定期发送邮件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87622" y="215501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团队后勤：每周五负责借投影，供组会上使用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10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40113" y="2347541"/>
            <a:ext cx="2514600" cy="2008242"/>
            <a:chOff x="1634836" y="1995055"/>
            <a:chExt cx="3352800" cy="2677656"/>
          </a:xfrm>
        </p:grpSpPr>
        <p:sp>
          <p:nvSpPr>
            <p:cNvPr id="4" name="文本框 3"/>
            <p:cNvSpPr txBox="1"/>
            <p:nvPr/>
          </p:nvSpPr>
          <p:spPr>
            <a:xfrm>
              <a:off x="1634836" y="1995055"/>
              <a:ext cx="33528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450" b="1" dirty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1245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5020" y="3823856"/>
              <a:ext cx="2191996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100" spc="225" dirty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100" spc="225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54713" y="2614390"/>
            <a:ext cx="46239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75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7500" b="1" dirty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7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27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7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27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5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9105076" y="856856"/>
            <a:ext cx="1743083" cy="302345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5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935065" y="15843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成长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47135" y="2054849"/>
            <a:ext cx="100731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入</a:t>
            </a:r>
            <a:r>
              <a:rPr kumimoji="1" lang="zh-CN" altLang="en-US" dirty="0"/>
              <a:t>职新浪已经近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个月，感觉自己收获了很多。</a:t>
            </a:r>
            <a:endParaRPr kumimoji="1"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dirty="0"/>
              <a:t>感受到了互联网的企业文化</a:t>
            </a:r>
            <a:r>
              <a:rPr kumimoji="1" lang="en-US" altLang="zh-CN" dirty="0"/>
              <a:t>--</a:t>
            </a:r>
            <a:r>
              <a:rPr kumimoji="1" lang="zh-CN" altLang="en-US" dirty="0"/>
              <a:t>团队合作精神。几乎任何一项工作的完成都离不开他人的协作，更少不了密切的交流</a:t>
            </a:r>
            <a:endParaRPr kumimoji="1"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dirty="0"/>
              <a:t>业务学习：熟悉了内容通平台的业务流程，对广告领域的一些基本知识有了大概的了解</a:t>
            </a:r>
            <a:endParaRPr kumimoji="1"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dirty="0"/>
              <a:t>技术学习：对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scala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等语言有了新的学习，熟悉了一些工具、第三方库及框架的使用如</a:t>
            </a:r>
            <a:r>
              <a:rPr kumimoji="1" lang="en-US" altLang="zh-CN" dirty="0"/>
              <a:t>thrift</a:t>
            </a:r>
            <a:r>
              <a:rPr kumimoji="1" lang="zh-CN" altLang="en-US" dirty="0"/>
              <a:t>、自动构建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工程、调试工具、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等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35065" y="43968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不足</a:t>
            </a:r>
          </a:p>
        </p:txBody>
      </p:sp>
      <p:sp>
        <p:nvSpPr>
          <p:cNvPr id="6" name="矩形 5"/>
          <p:cNvSpPr/>
          <p:nvPr/>
        </p:nvSpPr>
        <p:spPr>
          <a:xfrm>
            <a:off x="935065" y="4741138"/>
            <a:ext cx="7633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dirty="0"/>
              <a:t>要寻找工作</a:t>
            </a:r>
            <a:r>
              <a:rPr kumimoji="1" lang="zh-CN" altLang="en-US" dirty="0"/>
              <a:t>和学习的乐趣，加强学习的</a:t>
            </a:r>
            <a:r>
              <a:rPr kumimoji="1" lang="zh-CN" altLang="en-US" dirty="0"/>
              <a:t>主动性，提高工作效率</a:t>
            </a:r>
            <a:endParaRPr kumimoji="1" lang="zh-CN" altLang="en-US" dirty="0"/>
          </a:p>
        </p:txBody>
      </p:sp>
      <p:sp>
        <p:nvSpPr>
          <p:cNvPr id="20" name="副标题 2"/>
          <p:cNvSpPr>
            <a:spLocks noGrp="1"/>
          </p:cNvSpPr>
          <p:nvPr>
            <p:ph type="subTitle" idx="1"/>
          </p:nvPr>
        </p:nvSpPr>
        <p:spPr>
          <a:xfrm>
            <a:off x="8568406" y="1052480"/>
            <a:ext cx="1554308" cy="428222"/>
          </a:xfrm>
        </p:spPr>
        <p:txBody>
          <a:bodyPr/>
          <a:lstStyle/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1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06340" y="1938175"/>
            <a:ext cx="779318" cy="459806"/>
            <a:chOff x="5209309" y="1468582"/>
            <a:chExt cx="1039091" cy="613074"/>
          </a:xfrm>
          <a:solidFill>
            <a:srgbClr val="FFB519"/>
          </a:solidFill>
        </p:grpSpPr>
        <p:sp>
          <p:nvSpPr>
            <p:cNvPr id="11" name="圆角矩形 10"/>
            <p:cNvSpPr/>
            <p:nvPr/>
          </p:nvSpPr>
          <p:spPr>
            <a:xfrm>
              <a:off x="5209309" y="1468582"/>
              <a:ext cx="1039091" cy="4876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5656118" y="1956248"/>
              <a:ext cx="145473" cy="125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5" name="文本框 16"/>
          <p:cNvSpPr txBox="1"/>
          <p:nvPr/>
        </p:nvSpPr>
        <p:spPr>
          <a:xfrm>
            <a:off x="2672197" y="2478896"/>
            <a:ext cx="684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8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165277" y="3947759"/>
            <a:ext cx="3861449" cy="369332"/>
            <a:chOff x="3593620" y="4462265"/>
            <a:chExt cx="5148599" cy="49244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593620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19"/>
            <p:cNvSpPr txBox="1"/>
            <p:nvPr/>
          </p:nvSpPr>
          <p:spPr>
            <a:xfrm>
              <a:off x="4643919" y="4462265"/>
              <a:ext cx="30480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述职汇报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459038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23"/>
          <p:cNvSpPr txBox="1"/>
          <p:nvPr/>
        </p:nvSpPr>
        <p:spPr>
          <a:xfrm>
            <a:off x="5160818" y="4485128"/>
            <a:ext cx="18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人：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李玉国</a:t>
            </a:r>
          </a:p>
        </p:txBody>
      </p:sp>
    </p:spTree>
    <p:extLst>
      <p:ext uri="{BB962C8B-B14F-4D97-AF65-F5344CB8AC3E}">
        <p14:creationId xmlns:p14="http://schemas.microsoft.com/office/powerpoint/2010/main" val="16278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22414" y="1516631"/>
            <a:ext cx="2347175" cy="65509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dirty="0">
                <a:solidFill>
                  <a:srgbClr val="28C18D"/>
                </a:solidFill>
                <a:latin typeface="Impact" panose="020B0806030902050204" pitchFamily="34" charset="0"/>
              </a:rPr>
              <a:t>CONTENT</a:t>
            </a:r>
            <a:endParaRPr lang="zh-CN" altLang="en-US" sz="3600" dirty="0">
              <a:solidFill>
                <a:srgbClr val="28C18D"/>
              </a:solidFill>
              <a:latin typeface="Impact" panose="020B080603090205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047688" y="1516631"/>
            <a:ext cx="640202" cy="365750"/>
          </a:xfrm>
          <a:prstGeom prst="wedgeRoundRectCallout">
            <a:avLst>
              <a:gd name="adj1" fmla="val -63078"/>
              <a:gd name="adj2" fmla="val 28168"/>
              <a:gd name="adj3" fmla="val 16667"/>
            </a:avLst>
          </a:prstGeom>
          <a:solidFill>
            <a:srgbClr val="FFB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911216" y="2364078"/>
            <a:ext cx="2170157" cy="3060159"/>
            <a:chOff x="262044" y="2009102"/>
            <a:chExt cx="2893543" cy="4080211"/>
          </a:xfrm>
        </p:grpSpPr>
        <p:sp>
          <p:nvSpPr>
            <p:cNvPr id="10" name="矩形 9"/>
            <p:cNvSpPr/>
            <p:nvPr/>
          </p:nvSpPr>
          <p:spPr>
            <a:xfrm>
              <a:off x="471702" y="2009102"/>
              <a:ext cx="2683885" cy="37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1700" y="2418353"/>
              <a:ext cx="2683886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500" b="1" dirty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</a:t>
              </a:r>
            </a:p>
            <a:p>
              <a:pPr algn="ctr"/>
              <a:r>
                <a:rPr lang="zh-CN" altLang="en-US" sz="4500" b="1" dirty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en-US" altLang="zh-CN" sz="45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2044" y="4196488"/>
              <a:ext cx="2473006" cy="189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625" dirty="0">
                  <a:solidFill>
                    <a:srgbClr val="EFEFEF"/>
                  </a:solidFill>
                </a:rPr>
                <a:t>01</a:t>
              </a:r>
              <a:endParaRPr lang="zh-CN" altLang="en-US" sz="8625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52394" y="2364078"/>
            <a:ext cx="2170156" cy="3098271"/>
            <a:chOff x="3116950" y="2009102"/>
            <a:chExt cx="2893541" cy="4131027"/>
          </a:xfrm>
        </p:grpSpPr>
        <p:sp>
          <p:nvSpPr>
            <p:cNvPr id="11" name="矩形 10"/>
            <p:cNvSpPr/>
            <p:nvPr/>
          </p:nvSpPr>
          <p:spPr>
            <a:xfrm>
              <a:off x="3326606" y="2009102"/>
              <a:ext cx="2683885" cy="37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16950" y="4247304"/>
              <a:ext cx="2473006" cy="189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625" dirty="0">
                  <a:solidFill>
                    <a:srgbClr val="EFEFEF"/>
                  </a:solidFill>
                </a:rPr>
                <a:t>02</a:t>
              </a:r>
              <a:endParaRPr lang="zh-CN" altLang="en-US" sz="8625" dirty="0">
                <a:solidFill>
                  <a:srgbClr val="EFEFEF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26606" y="2418353"/>
              <a:ext cx="2683885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500" b="1" dirty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</a:p>
            <a:p>
              <a:pPr algn="ctr"/>
              <a:r>
                <a:rPr lang="zh-CN" altLang="en-US" sz="4500" b="1" dirty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概览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69588" y="2364077"/>
            <a:ext cx="2094142" cy="3087210"/>
            <a:chOff x="6073208" y="2009102"/>
            <a:chExt cx="2792189" cy="4116279"/>
          </a:xfrm>
        </p:grpSpPr>
        <p:sp>
          <p:nvSpPr>
            <p:cNvPr id="12" name="矩形 11"/>
            <p:cNvSpPr/>
            <p:nvPr/>
          </p:nvSpPr>
          <p:spPr>
            <a:xfrm>
              <a:off x="6181510" y="2009102"/>
              <a:ext cx="2683885" cy="37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73208" y="4232556"/>
              <a:ext cx="2473006" cy="189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625" dirty="0">
                  <a:solidFill>
                    <a:srgbClr val="EFEFEF"/>
                  </a:solidFill>
                </a:rPr>
                <a:t>03</a:t>
              </a:r>
              <a:endParaRPr lang="zh-CN" altLang="en-US" sz="8625" dirty="0">
                <a:solidFill>
                  <a:srgbClr val="EFEFEF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181512" y="2418353"/>
              <a:ext cx="2683885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500" b="1" dirty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</a:p>
            <a:p>
              <a:pPr algn="ctr"/>
              <a:r>
                <a:rPr lang="zh-CN" altLang="en-US" sz="4500" b="1" dirty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45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8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30454" y="2347541"/>
            <a:ext cx="2514600" cy="2008242"/>
            <a:chOff x="1621957" y="1995055"/>
            <a:chExt cx="3352800" cy="2677656"/>
          </a:xfrm>
        </p:grpSpPr>
        <p:sp>
          <p:nvSpPr>
            <p:cNvPr id="4" name="文本框 3"/>
            <p:cNvSpPr txBox="1"/>
            <p:nvPr/>
          </p:nvSpPr>
          <p:spPr>
            <a:xfrm>
              <a:off x="1621957" y="1995055"/>
              <a:ext cx="33528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450" b="1" dirty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CN" sz="4950" b="1" dirty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12450" b="1" dirty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245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86536" y="3823856"/>
              <a:ext cx="2063207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100" spc="225" dirty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100" spc="225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54713" y="2614390"/>
            <a:ext cx="4623956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7500" b="1" dirty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28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28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5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我是谁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71411" y="1398421"/>
            <a:ext cx="5484368" cy="352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900"/>
              </a:spcAft>
            </a:pPr>
            <a:r>
              <a:rPr lang="zh-CN" altLang="en-US" b="1" dirty="0">
                <a:solidFill>
                  <a:srgbClr val="28C18D"/>
                </a:solidFill>
              </a:rPr>
              <a:t>李</a:t>
            </a:r>
            <a:r>
              <a:rPr lang="zh-CN" altLang="en-US" b="1" dirty="0">
                <a:solidFill>
                  <a:srgbClr val="28C18D"/>
                </a:solidFill>
              </a:rPr>
              <a:t>玉国</a:t>
            </a:r>
            <a:endParaRPr lang="en-US" altLang="zh-CN" b="1" dirty="0">
              <a:solidFill>
                <a:srgbClr val="28C18D"/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岗位名称：初级算法工程师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kumimoji="1" lang="zh-CN" altLang="en-US" sz="1600" dirty="0">
                <a:latin typeface="+mn-ea"/>
              </a:rPr>
              <a:t>所在部门</a:t>
            </a:r>
            <a:r>
              <a:rPr kumimoji="1" lang="zh-CN" altLang="en-US" sz="1600" dirty="0">
                <a:latin typeface="+mn-ea"/>
              </a:rPr>
              <a:t>：商业产品技术部 </a:t>
            </a:r>
            <a:r>
              <a:rPr kumimoji="1" lang="zh-CN" altLang="en-US" sz="1600" dirty="0">
                <a:latin typeface="+mn-ea"/>
              </a:rPr>
              <a:t>算法团队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kumimoji="1" lang="zh-CN" altLang="en-US" sz="1600" dirty="0">
                <a:latin typeface="+mn-ea"/>
              </a:rPr>
              <a:t>入</a:t>
            </a:r>
            <a:r>
              <a:rPr kumimoji="1" lang="zh-CN" altLang="en-US" sz="1600" dirty="0" smtClean="0">
                <a:latin typeface="+mn-ea"/>
              </a:rPr>
              <a:t>职时间：</a:t>
            </a:r>
            <a:r>
              <a:rPr kumimoji="1" lang="en-US" altLang="zh-CN" sz="1600" dirty="0">
                <a:latin typeface="+mn-ea"/>
              </a:rPr>
              <a:t>2017</a:t>
            </a:r>
            <a:r>
              <a:rPr kumimoji="1" lang="zh-CN" altLang="en-US" sz="1600" dirty="0">
                <a:latin typeface="+mn-ea"/>
              </a:rPr>
              <a:t>年</a:t>
            </a:r>
            <a:r>
              <a:rPr kumimoji="1" lang="en-US" altLang="zh-CN" sz="1600" dirty="0">
                <a:latin typeface="+mn-ea"/>
              </a:rPr>
              <a:t>2</a:t>
            </a:r>
            <a:r>
              <a:rPr kumimoji="1" lang="zh-CN" altLang="en-US" sz="1600" dirty="0" smtClean="0">
                <a:latin typeface="+mn-ea"/>
              </a:rPr>
              <a:t>月</a:t>
            </a:r>
            <a:endParaRPr kumimoji="1" lang="zh-CN" altLang="en-US" sz="1600" dirty="0"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kumimoji="1" lang="zh-CN" altLang="en-US" sz="1600" dirty="0">
                <a:latin typeface="+mn-ea"/>
              </a:rPr>
              <a:t>岗位职责</a:t>
            </a:r>
            <a:r>
              <a:rPr kumimoji="1" lang="zh-CN" altLang="en-US" sz="1600" dirty="0">
                <a:latin typeface="+mn-ea"/>
              </a:rPr>
              <a:t>：</a:t>
            </a:r>
            <a:endParaRPr kumimoji="1" lang="en-US" altLang="zh-CN" sz="1600" dirty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/>
              <a:buChar char="•"/>
            </a:pPr>
            <a:r>
              <a:rPr kumimoji="1" lang="zh-CN" altLang="en-US" sz="1600" dirty="0" smtClean="0">
                <a:latin typeface="+mn-ea"/>
              </a:rPr>
              <a:t>参与内容通</a:t>
            </a:r>
            <a:r>
              <a:rPr kumimoji="1" lang="en-US" altLang="zh-CN" sz="1600" dirty="0" smtClean="0">
                <a:solidFill>
                  <a:srgbClr val="FFB519"/>
                </a:solidFill>
                <a:latin typeface="+mn-ea"/>
              </a:rPr>
              <a:t>Engine</a:t>
            </a:r>
            <a:r>
              <a:rPr kumimoji="1" lang="zh-CN" altLang="en-US" sz="1600" dirty="0" smtClean="0">
                <a:latin typeface="+mn-ea"/>
              </a:rPr>
              <a:t>推荐</a:t>
            </a:r>
            <a:r>
              <a:rPr kumimoji="1" lang="zh-CN" altLang="en-US" sz="1600" dirty="0">
                <a:latin typeface="+mn-ea"/>
              </a:rPr>
              <a:t>引擎模块的</a:t>
            </a:r>
            <a:r>
              <a:rPr kumimoji="1" lang="zh-CN" altLang="en-US" sz="1600" dirty="0" smtClean="0">
                <a:latin typeface="+mn-ea"/>
              </a:rPr>
              <a:t>开发</a:t>
            </a:r>
            <a:endParaRPr kumimoji="1" lang="en-US" altLang="zh-CN" sz="1600" dirty="0" smtClean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/>
              <a:buChar char="•"/>
            </a:pPr>
            <a:r>
              <a:rPr kumimoji="1" lang="zh-CN" altLang="en-US" sz="1600" dirty="0" smtClean="0">
                <a:latin typeface="+mn-ea"/>
              </a:rPr>
              <a:t>参与内容通</a:t>
            </a:r>
            <a:r>
              <a:rPr kumimoji="1" lang="en-US" altLang="zh-CN" sz="1600" dirty="0" smtClean="0">
                <a:solidFill>
                  <a:srgbClr val="FFB519"/>
                </a:solidFill>
                <a:latin typeface="+mn-ea"/>
              </a:rPr>
              <a:t>Interface</a:t>
            </a:r>
            <a:r>
              <a:rPr kumimoji="1" lang="zh-CN" altLang="en-US" sz="1600" dirty="0">
                <a:latin typeface="+mn-ea"/>
              </a:rPr>
              <a:t>推荐引擎模块的</a:t>
            </a:r>
            <a:r>
              <a:rPr kumimoji="1" lang="zh-CN" altLang="en-US" sz="1600" dirty="0" smtClean="0">
                <a:latin typeface="+mn-ea"/>
              </a:rPr>
              <a:t>开发（目前）</a:t>
            </a:r>
            <a:endParaRPr kumimoji="1" lang="en-US" altLang="zh-CN" sz="1600" dirty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135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477" y="1206734"/>
            <a:ext cx="4063796" cy="40637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83477" y="2043776"/>
            <a:ext cx="1829521" cy="50006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n w="25400">
                <a:solidFill>
                  <a:srgbClr val="FFC000"/>
                </a:solidFill>
              </a:ln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3477" y="2906959"/>
            <a:ext cx="1829521" cy="50006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n w="38100"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5128" y="564599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内容通总体架构</a:t>
            </a:r>
          </a:p>
        </p:txBody>
      </p:sp>
    </p:spTree>
    <p:extLst>
      <p:ext uri="{BB962C8B-B14F-4D97-AF65-F5344CB8AC3E}">
        <p14:creationId xmlns:p14="http://schemas.microsoft.com/office/powerpoint/2010/main" val="10876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  <p:bldP spid="9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40113" y="2347541"/>
            <a:ext cx="2514600" cy="2008242"/>
            <a:chOff x="1634836" y="1995055"/>
            <a:chExt cx="3352800" cy="2677656"/>
          </a:xfrm>
        </p:grpSpPr>
        <p:sp>
          <p:nvSpPr>
            <p:cNvPr id="4" name="文本框 3"/>
            <p:cNvSpPr txBox="1"/>
            <p:nvPr/>
          </p:nvSpPr>
          <p:spPr>
            <a:xfrm>
              <a:off x="1634836" y="1995055"/>
              <a:ext cx="33528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450" b="1" dirty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1245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47899" y="3823856"/>
              <a:ext cx="2126673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100" spc="225" dirty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100" spc="225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54713" y="2614390"/>
            <a:ext cx="46239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en-US" altLang="zh-CN" sz="7500" b="1" dirty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7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PERFORMANCE</a:t>
            </a:r>
            <a:endParaRPr lang="zh-CN" altLang="en-US" sz="27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94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/>
              <a:t>上</a:t>
            </a:r>
            <a:r>
              <a:rPr lang="zh-CN" altLang="en-US" dirty="0" smtClean="0"/>
              <a:t>半年工作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工作概述篇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1030625"/>
            <a:ext cx="0" cy="524538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049314" y="1504520"/>
            <a:ext cx="93372" cy="93372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/>
        </p:nvSpPr>
        <p:spPr>
          <a:xfrm>
            <a:off x="6049314" y="2514967"/>
            <a:ext cx="93372" cy="93372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/>
          <p:nvPr/>
        </p:nvSpPr>
        <p:spPr>
          <a:xfrm>
            <a:off x="6049314" y="4535861"/>
            <a:ext cx="93372" cy="93372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7" name="文本框 16"/>
          <p:cNvSpPr txBox="1"/>
          <p:nvPr/>
        </p:nvSpPr>
        <p:spPr>
          <a:xfrm>
            <a:off x="6203681" y="1356573"/>
            <a:ext cx="113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75" dirty="0">
                <a:solidFill>
                  <a:schemeClr val="accent1"/>
                </a:solidFill>
                <a:latin typeface="Impact" panose="020B0806030902050204" pitchFamily="34" charset="0"/>
              </a:rPr>
              <a:t>2017.02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63729" y="2378423"/>
            <a:ext cx="112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75" dirty="0">
                <a:solidFill>
                  <a:schemeClr val="accent1"/>
                </a:solidFill>
                <a:latin typeface="Impact" panose="020B0806030902050204" pitchFamily="34" charset="0"/>
              </a:rPr>
              <a:t>2017.03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63729" y="4420561"/>
            <a:ext cx="112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75" dirty="0">
                <a:solidFill>
                  <a:schemeClr val="accent1"/>
                </a:solidFill>
                <a:latin typeface="Impact" panose="020B0806030902050204" pitchFamily="34" charset="0"/>
              </a:rPr>
              <a:t>2017.05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4774" y="3267799"/>
            <a:ext cx="3946197" cy="624910"/>
            <a:chOff x="1107583" y="1167432"/>
            <a:chExt cx="4662152" cy="833213"/>
          </a:xfrm>
        </p:grpSpPr>
        <p:sp>
          <p:nvSpPr>
            <p:cNvPr id="16" name="任意多边形 15"/>
            <p:cNvSpPr/>
            <p:nvPr/>
          </p:nvSpPr>
          <p:spPr>
            <a:xfrm>
              <a:off x="1107583" y="1167432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76715" y="1297853"/>
              <a:ext cx="4114801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内容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通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5.0 Engine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开发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01044" y="4281095"/>
            <a:ext cx="3842608" cy="754064"/>
            <a:chOff x="6422265" y="2023080"/>
            <a:chExt cx="4662152" cy="1005418"/>
          </a:xfrm>
        </p:grpSpPr>
        <p:sp>
          <p:nvSpPr>
            <p:cNvPr id="19" name="任意多边形 18"/>
            <p:cNvSpPr/>
            <p:nvPr/>
          </p:nvSpPr>
          <p:spPr>
            <a:xfrm flipH="1">
              <a:off x="6422265" y="2023080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95940" y="2129789"/>
              <a:ext cx="4114801" cy="898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Interface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业务支持开发</a:t>
              </a:r>
              <a:endParaRPr lang="zh-CN" altLang="en-US" dirty="0">
                <a:latin typeface="+mn-ea"/>
              </a:endParaRPr>
            </a:p>
            <a:p>
              <a:pPr>
                <a:lnSpc>
                  <a:spcPct val="120000"/>
                </a:lnSpc>
              </a:pPr>
              <a:endPara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203680" y="3396068"/>
            <a:ext cx="13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75" dirty="0">
                <a:solidFill>
                  <a:schemeClr val="accent1"/>
                </a:solidFill>
                <a:latin typeface="Impact" panose="020B0806030902050204" pitchFamily="34" charset="0"/>
              </a:rPr>
              <a:t>2017.04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01044" y="2282219"/>
            <a:ext cx="3842608" cy="624910"/>
            <a:chOff x="6422265" y="2023080"/>
            <a:chExt cx="4662152" cy="833213"/>
          </a:xfrm>
        </p:grpSpPr>
        <p:sp>
          <p:nvSpPr>
            <p:cNvPr id="23" name="任意多边形 22"/>
            <p:cNvSpPr/>
            <p:nvPr/>
          </p:nvSpPr>
          <p:spPr>
            <a:xfrm flipH="1">
              <a:off x="6422265" y="2023080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695940" y="2129791"/>
              <a:ext cx="4114801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内容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通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4.0 Engine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开发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64774" y="1271770"/>
            <a:ext cx="3946197" cy="856682"/>
            <a:chOff x="1107583" y="1167432"/>
            <a:chExt cx="4662152" cy="1142242"/>
          </a:xfrm>
        </p:grpSpPr>
        <p:sp>
          <p:nvSpPr>
            <p:cNvPr id="27" name="任意多边形 26"/>
            <p:cNvSpPr/>
            <p:nvPr/>
          </p:nvSpPr>
          <p:spPr>
            <a:xfrm>
              <a:off x="1107583" y="1167432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11563" y="1300168"/>
              <a:ext cx="4114801" cy="10095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加入内容通团队，业务学习</a:t>
              </a:r>
              <a:endParaRPr lang="zh-CN" altLang="en-US" dirty="0">
                <a:latin typeface="+mn-ea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6053004" y="3525414"/>
            <a:ext cx="93372" cy="93372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2" name="文本框 31"/>
          <p:cNvSpPr txBox="1"/>
          <p:nvPr/>
        </p:nvSpPr>
        <p:spPr>
          <a:xfrm>
            <a:off x="6203681" y="5419057"/>
            <a:ext cx="113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75" dirty="0">
                <a:solidFill>
                  <a:schemeClr val="accent1"/>
                </a:solidFill>
                <a:latin typeface="Impact" panose="020B0806030902050204" pitchFamily="34" charset="0"/>
              </a:rPr>
              <a:t>2017.06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041943" y="5546307"/>
            <a:ext cx="93372" cy="93372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38" name="组合 37"/>
          <p:cNvGrpSpPr/>
          <p:nvPr/>
        </p:nvGrpSpPr>
        <p:grpSpPr>
          <a:xfrm>
            <a:off x="2050026" y="5294472"/>
            <a:ext cx="3946197" cy="624910"/>
            <a:chOff x="1107583" y="1167432"/>
            <a:chExt cx="4662152" cy="833213"/>
          </a:xfrm>
        </p:grpSpPr>
        <p:sp>
          <p:nvSpPr>
            <p:cNvPr id="39" name="任意多边形 38"/>
            <p:cNvSpPr/>
            <p:nvPr/>
          </p:nvSpPr>
          <p:spPr>
            <a:xfrm>
              <a:off x="1107583" y="1167432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246976" y="1285027"/>
              <a:ext cx="4279142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Interface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业务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&amp;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服务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稳定性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开发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9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7" grpId="0"/>
      <p:bldP spid="18" grpId="0"/>
      <p:bldP spid="25" grpId="0"/>
      <p:bldP spid="20" grpId="0"/>
      <p:bldP spid="31" grpId="0" animBg="1"/>
      <p:bldP spid="32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40113" y="2347541"/>
            <a:ext cx="2514600" cy="2008242"/>
            <a:chOff x="1634836" y="1995055"/>
            <a:chExt cx="3352800" cy="2677656"/>
          </a:xfrm>
        </p:grpSpPr>
        <p:sp>
          <p:nvSpPr>
            <p:cNvPr id="4" name="文本框 3"/>
            <p:cNvSpPr txBox="1"/>
            <p:nvPr/>
          </p:nvSpPr>
          <p:spPr>
            <a:xfrm>
              <a:off x="1634836" y="1995055"/>
              <a:ext cx="33528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450" b="1" dirty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1245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5020" y="3823856"/>
              <a:ext cx="2191996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100" spc="225" dirty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100" spc="225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54713" y="2614390"/>
            <a:ext cx="46239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工作介绍</a:t>
            </a:r>
            <a:endParaRPr lang="en-US" altLang="zh-CN" sz="7500" b="1" dirty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7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27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7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EXPERIENCE</a:t>
            </a:r>
            <a:endParaRPr lang="zh-CN" altLang="en-US" sz="27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8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81771" y="2176896"/>
            <a:ext cx="2649287" cy="1764541"/>
            <a:chOff x="4329809" y="1759526"/>
            <a:chExt cx="3532382" cy="2352721"/>
          </a:xfrm>
        </p:grpSpPr>
        <p:sp>
          <p:nvSpPr>
            <p:cNvPr id="6" name="矩形 5"/>
            <p:cNvSpPr/>
            <p:nvPr/>
          </p:nvSpPr>
          <p:spPr>
            <a:xfrm>
              <a:off x="4329809" y="1759526"/>
              <a:ext cx="3532382" cy="2352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507080" y="1969075"/>
              <a:ext cx="3170069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  <a:defRPr sz="1400"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</a:t>
              </a:r>
              <a:r>
                <a:rPr lang="en-US" altLang="zh-CN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GBDT</a:t>
              </a: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算法预测插件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参与</a:t>
              </a: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新特征统一编码开发</a:t>
              </a:r>
              <a:endPara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参与内容通</a:t>
              </a:r>
              <a:r>
                <a:rPr lang="en-US" altLang="zh-CN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5.0</a:t>
              </a: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开发</a:t>
              </a:r>
              <a:endPara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实时</a:t>
              </a: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聚类</a:t>
              </a: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对接</a:t>
              </a:r>
              <a:r>
                <a:rPr lang="en-US" altLang="zh-CN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Ranking</a:t>
              </a:r>
              <a:endPara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31058" y="3886099"/>
            <a:ext cx="2649287" cy="1819879"/>
            <a:chOff x="7862192" y="4038463"/>
            <a:chExt cx="3532382" cy="2426505"/>
          </a:xfrm>
        </p:grpSpPr>
        <p:sp>
          <p:nvSpPr>
            <p:cNvPr id="8" name="矩形 7"/>
            <p:cNvSpPr/>
            <p:nvPr/>
          </p:nvSpPr>
          <p:spPr>
            <a:xfrm>
              <a:off x="7862192" y="4112247"/>
              <a:ext cx="3532382" cy="2352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20051" y="4038463"/>
              <a:ext cx="3328867" cy="13696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  <a:defRPr sz="1400"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endPara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参与业务支持开发</a:t>
              </a:r>
              <a:endPara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参与服务稳定性开发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工作重点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931058" y="2176895"/>
            <a:ext cx="2649287" cy="1913021"/>
            <a:chOff x="7862192" y="1759525"/>
            <a:chExt cx="3532382" cy="2550694"/>
          </a:xfrm>
        </p:grpSpPr>
        <p:sp>
          <p:nvSpPr>
            <p:cNvPr id="18" name="任意多边形 17"/>
            <p:cNvSpPr/>
            <p:nvPr/>
          </p:nvSpPr>
          <p:spPr>
            <a:xfrm>
              <a:off x="7862192" y="1759525"/>
              <a:ext cx="3532382" cy="2550694"/>
            </a:xfrm>
            <a:custGeom>
              <a:avLst/>
              <a:gdLst>
                <a:gd name="connsiteX0" fmla="*/ 0 w 3712634"/>
                <a:gd name="connsiteY0" fmla="*/ 0 h 2550694"/>
                <a:gd name="connsiteX1" fmla="*/ 3712634 w 3712634"/>
                <a:gd name="connsiteY1" fmla="*/ 0 h 2550694"/>
                <a:gd name="connsiteX2" fmla="*/ 3712634 w 3712634"/>
                <a:gd name="connsiteY2" fmla="*/ 2352721 h 2550694"/>
                <a:gd name="connsiteX3" fmla="*/ 2056843 w 3712634"/>
                <a:gd name="connsiteY3" fmla="*/ 2352721 h 2550694"/>
                <a:gd name="connsiteX4" fmla="*/ 1856317 w 3712634"/>
                <a:gd name="connsiteY4" fmla="*/ 2550694 h 2550694"/>
                <a:gd name="connsiteX5" fmla="*/ 1655790 w 3712634"/>
                <a:gd name="connsiteY5" fmla="*/ 2352721 h 2550694"/>
                <a:gd name="connsiteX6" fmla="*/ 0 w 3712634"/>
                <a:gd name="connsiteY6" fmla="*/ 2352721 h 255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2634" h="2550694">
                  <a:moveTo>
                    <a:pt x="0" y="0"/>
                  </a:moveTo>
                  <a:lnTo>
                    <a:pt x="3712634" y="0"/>
                  </a:lnTo>
                  <a:lnTo>
                    <a:pt x="3712634" y="2352721"/>
                  </a:lnTo>
                  <a:lnTo>
                    <a:pt x="2056843" y="2352721"/>
                  </a:lnTo>
                  <a:lnTo>
                    <a:pt x="1856317" y="2550694"/>
                  </a:lnTo>
                  <a:lnTo>
                    <a:pt x="1655790" y="2352721"/>
                  </a:lnTo>
                  <a:lnTo>
                    <a:pt x="0" y="2352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KSO_Shape"/>
            <p:cNvSpPr>
              <a:spLocks/>
            </p:cNvSpPr>
            <p:nvPr/>
          </p:nvSpPr>
          <p:spPr bwMode="auto">
            <a:xfrm>
              <a:off x="9225132" y="2349234"/>
              <a:ext cx="806502" cy="789028"/>
            </a:xfrm>
            <a:custGeom>
              <a:avLst/>
              <a:gdLst>
                <a:gd name="T0" fmla="*/ 1597279 w 2787650"/>
                <a:gd name="T1" fmla="*/ 1636046 h 2727325"/>
                <a:gd name="T2" fmla="*/ 1627294 w 2787650"/>
                <a:gd name="T3" fmla="*/ 2215059 h 2727325"/>
                <a:gd name="T4" fmla="*/ 1883633 w 2787650"/>
                <a:gd name="T5" fmla="*/ 2097942 h 2727325"/>
                <a:gd name="T6" fmla="*/ 2087561 w 2787650"/>
                <a:gd name="T7" fmla="*/ 1909413 h 2727325"/>
                <a:gd name="T8" fmla="*/ 2223831 w 2787650"/>
                <a:gd name="T9" fmla="*/ 1665024 h 2727325"/>
                <a:gd name="T10" fmla="*/ 529196 w 2787650"/>
                <a:gd name="T11" fmla="*/ 1544733 h 2727325"/>
                <a:gd name="T12" fmla="*/ 630842 w 2787650"/>
                <a:gd name="T13" fmla="*/ 1808483 h 2727325"/>
                <a:gd name="T14" fmla="*/ 807453 w 2787650"/>
                <a:gd name="T15" fmla="*/ 2023673 h 2727325"/>
                <a:gd name="T16" fmla="*/ 1042827 w 2787650"/>
                <a:gd name="T17" fmla="*/ 2173481 h 2727325"/>
                <a:gd name="T18" fmla="*/ 1292972 w 2787650"/>
                <a:gd name="T19" fmla="*/ 1687822 h 2727325"/>
                <a:gd name="T20" fmla="*/ 1095077 w 2787650"/>
                <a:gd name="T21" fmla="*/ 1525504 h 2727325"/>
                <a:gd name="T22" fmla="*/ 1297101 w 2787650"/>
                <a:gd name="T23" fmla="*/ 1184350 h 2727325"/>
                <a:gd name="T24" fmla="*/ 1199583 w 2787650"/>
                <a:gd name="T25" fmla="*/ 1302832 h 2727325"/>
                <a:gd name="T26" fmla="*/ 1214830 w 2787650"/>
                <a:gd name="T27" fmla="*/ 1460386 h 2727325"/>
                <a:gd name="T28" fmla="*/ 1333631 w 2787650"/>
                <a:gd name="T29" fmla="*/ 1557904 h 2727325"/>
                <a:gd name="T30" fmla="*/ 1491184 w 2787650"/>
                <a:gd name="T31" fmla="*/ 1542657 h 2727325"/>
                <a:gd name="T32" fmla="*/ 1588385 w 2787650"/>
                <a:gd name="T33" fmla="*/ 1424174 h 2727325"/>
                <a:gd name="T34" fmla="*/ 1572820 w 2787650"/>
                <a:gd name="T35" fmla="*/ 1266303 h 2727325"/>
                <a:gd name="T36" fmla="*/ 1454655 w 2787650"/>
                <a:gd name="T37" fmla="*/ 1168785 h 2727325"/>
                <a:gd name="T38" fmla="*/ 1570279 w 2787650"/>
                <a:gd name="T39" fmla="*/ 1073173 h 2727325"/>
                <a:gd name="T40" fmla="*/ 1723068 w 2787650"/>
                <a:gd name="T41" fmla="*/ 1278691 h 2727325"/>
                <a:gd name="T42" fmla="*/ 2197149 w 2787650"/>
                <a:gd name="T43" fmla="*/ 996602 h 2727325"/>
                <a:gd name="T44" fmla="*/ 2042138 w 2787650"/>
                <a:gd name="T45" fmla="*/ 764591 h 2727325"/>
                <a:gd name="T46" fmla="*/ 1823916 w 2787650"/>
                <a:gd name="T47" fmla="*/ 592566 h 2727325"/>
                <a:gd name="T48" fmla="*/ 1557095 w 2787650"/>
                <a:gd name="T49" fmla="*/ 496397 h 2727325"/>
                <a:gd name="T50" fmla="*/ 1042827 w 2787650"/>
                <a:gd name="T51" fmla="*/ 553527 h 2727325"/>
                <a:gd name="T52" fmla="*/ 807453 w 2787650"/>
                <a:gd name="T53" fmla="*/ 703652 h 2727325"/>
                <a:gd name="T54" fmla="*/ 630842 w 2787650"/>
                <a:gd name="T55" fmla="*/ 918842 h 2727325"/>
                <a:gd name="T56" fmla="*/ 529196 w 2787650"/>
                <a:gd name="T57" fmla="*/ 1182909 h 2727325"/>
                <a:gd name="T58" fmla="*/ 1153524 w 2787650"/>
                <a:gd name="T59" fmla="*/ 1123361 h 2727325"/>
                <a:gd name="T60" fmla="*/ 1107627 w 2787650"/>
                <a:gd name="T61" fmla="*/ 952 h 2727325"/>
                <a:gd name="T62" fmla="*/ 1311873 w 2787650"/>
                <a:gd name="T63" fmla="*/ 257403 h 2727325"/>
                <a:gd name="T64" fmla="*/ 1636823 w 2787650"/>
                <a:gd name="T65" fmla="*/ 28882 h 2727325"/>
                <a:gd name="T66" fmla="*/ 1947798 w 2787650"/>
                <a:gd name="T67" fmla="*/ 80617 h 2727325"/>
                <a:gd name="T68" fmla="*/ 1925880 w 2787650"/>
                <a:gd name="T69" fmla="*/ 390389 h 2727325"/>
                <a:gd name="T70" fmla="*/ 2357242 w 2787650"/>
                <a:gd name="T71" fmla="*/ 435775 h 2727325"/>
                <a:gd name="T72" fmla="*/ 2452853 w 2787650"/>
                <a:gd name="T73" fmla="*/ 451327 h 2727325"/>
                <a:gd name="T74" fmla="*/ 2580228 w 2787650"/>
                <a:gd name="T75" fmla="*/ 730630 h 2727325"/>
                <a:gd name="T76" fmla="*/ 2480805 w 2787650"/>
                <a:gd name="T77" fmla="*/ 1138158 h 2727325"/>
                <a:gd name="T78" fmla="*/ 2784474 w 2787650"/>
                <a:gd name="T79" fmla="*/ 1226709 h 2727325"/>
                <a:gd name="T80" fmla="*/ 2745403 w 2787650"/>
                <a:gd name="T81" fmla="*/ 1543146 h 2727325"/>
                <a:gd name="T82" fmla="*/ 2428712 w 2787650"/>
                <a:gd name="T83" fmla="*/ 1764684 h 2727325"/>
                <a:gd name="T84" fmla="*/ 2602781 w 2787650"/>
                <a:gd name="T85" fmla="*/ 2050334 h 2727325"/>
                <a:gd name="T86" fmla="*/ 2401712 w 2787650"/>
                <a:gd name="T87" fmla="*/ 2304245 h 2727325"/>
                <a:gd name="T88" fmla="*/ 2046585 w 2787650"/>
                <a:gd name="T89" fmla="*/ 2260446 h 2727325"/>
                <a:gd name="T90" fmla="*/ 1977656 w 2787650"/>
                <a:gd name="T91" fmla="*/ 2612113 h 2727325"/>
                <a:gd name="T92" fmla="*/ 1673670 w 2787650"/>
                <a:gd name="T93" fmla="*/ 2724786 h 2727325"/>
                <a:gd name="T94" fmla="*/ 1455448 w 2787650"/>
                <a:gd name="T95" fmla="*/ 2470875 h 2727325"/>
                <a:gd name="T96" fmla="*/ 1147015 w 2787650"/>
                <a:gd name="T97" fmla="*/ 2703521 h 2727325"/>
                <a:gd name="T98" fmla="*/ 834135 w 2787650"/>
                <a:gd name="T99" fmla="*/ 2642900 h 2727325"/>
                <a:gd name="T100" fmla="*/ 843982 w 2787650"/>
                <a:gd name="T101" fmla="*/ 2327097 h 2727325"/>
                <a:gd name="T102" fmla="*/ 424691 w 2787650"/>
                <a:gd name="T103" fmla="*/ 2295041 h 2727325"/>
                <a:gd name="T104" fmla="*/ 197575 w 2787650"/>
                <a:gd name="T105" fmla="*/ 2087786 h 2727325"/>
                <a:gd name="T106" fmla="*/ 213139 w 2787650"/>
                <a:gd name="T107" fmla="*/ 1992252 h 2727325"/>
                <a:gd name="T108" fmla="*/ 303033 w 2787650"/>
                <a:gd name="T109" fmla="*/ 1568855 h 2727325"/>
                <a:gd name="T110" fmla="*/ 1588 w 2787650"/>
                <a:gd name="T111" fmla="*/ 1493951 h 2727325"/>
                <a:gd name="T112" fmla="*/ 48282 w 2787650"/>
                <a:gd name="T113" fmla="*/ 1181640 h 2727325"/>
                <a:gd name="T114" fmla="*/ 366244 w 2787650"/>
                <a:gd name="T115" fmla="*/ 943598 h 2727325"/>
                <a:gd name="T116" fmla="*/ 185187 w 2787650"/>
                <a:gd name="T117" fmla="*/ 670326 h 2727325"/>
                <a:gd name="T118" fmla="*/ 392609 w 2787650"/>
                <a:gd name="T119" fmla="*/ 422762 h 2727325"/>
                <a:gd name="T120" fmla="*/ 757900 w 2787650"/>
                <a:gd name="T121" fmla="*/ 454501 h 2727325"/>
                <a:gd name="T122" fmla="*/ 812217 w 2787650"/>
                <a:gd name="T123" fmla="*/ 109499 h 2727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87650" h="2727325">
                  <a:moveTo>
                    <a:pt x="1725430" y="1438200"/>
                  </a:moveTo>
                  <a:lnTo>
                    <a:pt x="1723068" y="1448633"/>
                  </a:lnTo>
                  <a:lnTo>
                    <a:pt x="1718621" y="1464515"/>
                  </a:lnTo>
                  <a:lnTo>
                    <a:pt x="1712903" y="1480398"/>
                  </a:lnTo>
                  <a:lnTo>
                    <a:pt x="1706868" y="1495963"/>
                  </a:lnTo>
                  <a:lnTo>
                    <a:pt x="1700197" y="1510892"/>
                  </a:lnTo>
                  <a:lnTo>
                    <a:pt x="1692574" y="1525504"/>
                  </a:lnTo>
                  <a:lnTo>
                    <a:pt x="1684632" y="1539480"/>
                  </a:lnTo>
                  <a:lnTo>
                    <a:pt x="1675738" y="1553457"/>
                  </a:lnTo>
                  <a:lnTo>
                    <a:pt x="1666209" y="1566798"/>
                  </a:lnTo>
                  <a:lnTo>
                    <a:pt x="1656044" y="1579504"/>
                  </a:lnTo>
                  <a:lnTo>
                    <a:pt x="1645562" y="1591892"/>
                  </a:lnTo>
                  <a:lnTo>
                    <a:pt x="1634126" y="1603963"/>
                  </a:lnTo>
                  <a:lnTo>
                    <a:pt x="1622691" y="1614763"/>
                  </a:lnTo>
                  <a:lnTo>
                    <a:pt x="1610303" y="1625881"/>
                  </a:lnTo>
                  <a:lnTo>
                    <a:pt x="1597279" y="1636046"/>
                  </a:lnTo>
                  <a:lnTo>
                    <a:pt x="1583938" y="1645257"/>
                  </a:lnTo>
                  <a:lnTo>
                    <a:pt x="1570279" y="1654152"/>
                  </a:lnTo>
                  <a:lnTo>
                    <a:pt x="1555985" y="1662410"/>
                  </a:lnTo>
                  <a:lnTo>
                    <a:pt x="1541373" y="1669716"/>
                  </a:lnTo>
                  <a:lnTo>
                    <a:pt x="1526126" y="1676705"/>
                  </a:lnTo>
                  <a:lnTo>
                    <a:pt x="1510879" y="1682740"/>
                  </a:lnTo>
                  <a:lnTo>
                    <a:pt x="1494996" y="1687822"/>
                  </a:lnTo>
                  <a:lnTo>
                    <a:pt x="1478796" y="1692905"/>
                  </a:lnTo>
                  <a:lnTo>
                    <a:pt x="1468641" y="1695248"/>
                  </a:lnTo>
                  <a:lnTo>
                    <a:pt x="1521201" y="2237276"/>
                  </a:lnTo>
                  <a:lnTo>
                    <a:pt x="1539306" y="2234102"/>
                  </a:lnTo>
                  <a:lnTo>
                    <a:pt x="1557095" y="2231246"/>
                  </a:lnTo>
                  <a:lnTo>
                    <a:pt x="1574883" y="2227437"/>
                  </a:lnTo>
                  <a:lnTo>
                    <a:pt x="1592671" y="2223629"/>
                  </a:lnTo>
                  <a:lnTo>
                    <a:pt x="1610141" y="2219502"/>
                  </a:lnTo>
                  <a:lnTo>
                    <a:pt x="1627294" y="2215059"/>
                  </a:lnTo>
                  <a:lnTo>
                    <a:pt x="1644765" y="2209981"/>
                  </a:lnTo>
                  <a:lnTo>
                    <a:pt x="1661600" y="2204903"/>
                  </a:lnTo>
                  <a:lnTo>
                    <a:pt x="1678435" y="2199190"/>
                  </a:lnTo>
                  <a:lnTo>
                    <a:pt x="1695588" y="2193159"/>
                  </a:lnTo>
                  <a:lnTo>
                    <a:pt x="1712105" y="2187129"/>
                  </a:lnTo>
                  <a:lnTo>
                    <a:pt x="1728623" y="2180464"/>
                  </a:lnTo>
                  <a:lnTo>
                    <a:pt x="1744823" y="2173481"/>
                  </a:lnTo>
                  <a:lnTo>
                    <a:pt x="1761022" y="2166498"/>
                  </a:lnTo>
                  <a:lnTo>
                    <a:pt x="1776905" y="2158881"/>
                  </a:lnTo>
                  <a:lnTo>
                    <a:pt x="1792469" y="2150946"/>
                  </a:lnTo>
                  <a:lnTo>
                    <a:pt x="1808352" y="2142694"/>
                  </a:lnTo>
                  <a:lnTo>
                    <a:pt x="1823916" y="2134442"/>
                  </a:lnTo>
                  <a:lnTo>
                    <a:pt x="1838845" y="2125873"/>
                  </a:lnTo>
                  <a:lnTo>
                    <a:pt x="1854092" y="2116668"/>
                  </a:lnTo>
                  <a:lnTo>
                    <a:pt x="1869022" y="2107464"/>
                  </a:lnTo>
                  <a:lnTo>
                    <a:pt x="1883633" y="2097942"/>
                  </a:lnTo>
                  <a:lnTo>
                    <a:pt x="1897927" y="2088103"/>
                  </a:lnTo>
                  <a:lnTo>
                    <a:pt x="1912221" y="2077947"/>
                  </a:lnTo>
                  <a:lnTo>
                    <a:pt x="1926198" y="2067473"/>
                  </a:lnTo>
                  <a:lnTo>
                    <a:pt x="1940174" y="2056999"/>
                  </a:lnTo>
                  <a:lnTo>
                    <a:pt x="1953833" y="2046208"/>
                  </a:lnTo>
                  <a:lnTo>
                    <a:pt x="1966856" y="2034782"/>
                  </a:lnTo>
                  <a:lnTo>
                    <a:pt x="1980197" y="2023673"/>
                  </a:lnTo>
                  <a:lnTo>
                    <a:pt x="1993221" y="2011613"/>
                  </a:lnTo>
                  <a:lnTo>
                    <a:pt x="2005609" y="1999869"/>
                  </a:lnTo>
                  <a:lnTo>
                    <a:pt x="2017997" y="1987491"/>
                  </a:lnTo>
                  <a:lnTo>
                    <a:pt x="2030385" y="1975113"/>
                  </a:lnTo>
                  <a:lnTo>
                    <a:pt x="2042138" y="1962735"/>
                  </a:lnTo>
                  <a:lnTo>
                    <a:pt x="2054209" y="1949404"/>
                  </a:lnTo>
                  <a:lnTo>
                    <a:pt x="2065644" y="1936391"/>
                  </a:lnTo>
                  <a:lnTo>
                    <a:pt x="2076761" y="1923061"/>
                  </a:lnTo>
                  <a:lnTo>
                    <a:pt x="2087561" y="1909413"/>
                  </a:lnTo>
                  <a:lnTo>
                    <a:pt x="2098361" y="1895765"/>
                  </a:lnTo>
                  <a:lnTo>
                    <a:pt x="2108843" y="1881800"/>
                  </a:lnTo>
                  <a:lnTo>
                    <a:pt x="2119008" y="1867518"/>
                  </a:lnTo>
                  <a:lnTo>
                    <a:pt x="2128855" y="1852918"/>
                  </a:lnTo>
                  <a:lnTo>
                    <a:pt x="2138067" y="1838635"/>
                  </a:lnTo>
                  <a:lnTo>
                    <a:pt x="2147596" y="1823401"/>
                  </a:lnTo>
                  <a:lnTo>
                    <a:pt x="2156490" y="1808483"/>
                  </a:lnTo>
                  <a:lnTo>
                    <a:pt x="2165384" y="1793249"/>
                  </a:lnTo>
                  <a:lnTo>
                    <a:pt x="2173643" y="1778014"/>
                  </a:lnTo>
                  <a:lnTo>
                    <a:pt x="2181902" y="1762145"/>
                  </a:lnTo>
                  <a:lnTo>
                    <a:pt x="2189843" y="1746275"/>
                  </a:lnTo>
                  <a:lnTo>
                    <a:pt x="2197149" y="1730406"/>
                  </a:lnTo>
                  <a:lnTo>
                    <a:pt x="2204454" y="1714219"/>
                  </a:lnTo>
                  <a:lnTo>
                    <a:pt x="2211125" y="1698032"/>
                  </a:lnTo>
                  <a:lnTo>
                    <a:pt x="2217478" y="1681528"/>
                  </a:lnTo>
                  <a:lnTo>
                    <a:pt x="2223831" y="1665024"/>
                  </a:lnTo>
                  <a:lnTo>
                    <a:pt x="2229866" y="1648202"/>
                  </a:lnTo>
                  <a:lnTo>
                    <a:pt x="2235584" y="1631380"/>
                  </a:lnTo>
                  <a:lnTo>
                    <a:pt x="2240666" y="1614241"/>
                  </a:lnTo>
                  <a:lnTo>
                    <a:pt x="2245748" y="1597102"/>
                  </a:lnTo>
                  <a:lnTo>
                    <a:pt x="2250195" y="1579646"/>
                  </a:lnTo>
                  <a:lnTo>
                    <a:pt x="2254325" y="1561872"/>
                  </a:lnTo>
                  <a:lnTo>
                    <a:pt x="2258136" y="1544733"/>
                  </a:lnTo>
                  <a:lnTo>
                    <a:pt x="2261630" y="1526642"/>
                  </a:lnTo>
                  <a:lnTo>
                    <a:pt x="2265125" y="1508868"/>
                  </a:lnTo>
                  <a:lnTo>
                    <a:pt x="2267666" y="1490777"/>
                  </a:lnTo>
                  <a:lnTo>
                    <a:pt x="1725430" y="1438200"/>
                  </a:lnTo>
                  <a:close/>
                  <a:moveTo>
                    <a:pt x="1062655" y="1438185"/>
                  </a:moveTo>
                  <a:lnTo>
                    <a:pt x="519984" y="1490777"/>
                  </a:lnTo>
                  <a:lnTo>
                    <a:pt x="522843" y="1508868"/>
                  </a:lnTo>
                  <a:lnTo>
                    <a:pt x="526019" y="1526642"/>
                  </a:lnTo>
                  <a:lnTo>
                    <a:pt x="529196" y="1544733"/>
                  </a:lnTo>
                  <a:lnTo>
                    <a:pt x="533325" y="1561872"/>
                  </a:lnTo>
                  <a:lnTo>
                    <a:pt x="537455" y="1579646"/>
                  </a:lnTo>
                  <a:lnTo>
                    <a:pt x="541902" y="1597102"/>
                  </a:lnTo>
                  <a:lnTo>
                    <a:pt x="546984" y="1614241"/>
                  </a:lnTo>
                  <a:lnTo>
                    <a:pt x="552066" y="1631380"/>
                  </a:lnTo>
                  <a:lnTo>
                    <a:pt x="557784" y="1648202"/>
                  </a:lnTo>
                  <a:lnTo>
                    <a:pt x="563502" y="1665024"/>
                  </a:lnTo>
                  <a:lnTo>
                    <a:pt x="569854" y="1681528"/>
                  </a:lnTo>
                  <a:lnTo>
                    <a:pt x="576207" y="1698032"/>
                  </a:lnTo>
                  <a:lnTo>
                    <a:pt x="583195" y="1714219"/>
                  </a:lnTo>
                  <a:lnTo>
                    <a:pt x="590501" y="1730406"/>
                  </a:lnTo>
                  <a:lnTo>
                    <a:pt x="597807" y="1746275"/>
                  </a:lnTo>
                  <a:lnTo>
                    <a:pt x="605748" y="1762145"/>
                  </a:lnTo>
                  <a:lnTo>
                    <a:pt x="614007" y="1778014"/>
                  </a:lnTo>
                  <a:lnTo>
                    <a:pt x="622266" y="1793249"/>
                  </a:lnTo>
                  <a:lnTo>
                    <a:pt x="630842" y="1808483"/>
                  </a:lnTo>
                  <a:lnTo>
                    <a:pt x="640054" y="1823401"/>
                  </a:lnTo>
                  <a:lnTo>
                    <a:pt x="649266" y="1838635"/>
                  </a:lnTo>
                  <a:lnTo>
                    <a:pt x="658795" y="1852918"/>
                  </a:lnTo>
                  <a:lnTo>
                    <a:pt x="668642" y="1867518"/>
                  </a:lnTo>
                  <a:lnTo>
                    <a:pt x="678807" y="1881800"/>
                  </a:lnTo>
                  <a:lnTo>
                    <a:pt x="689289" y="1895765"/>
                  </a:lnTo>
                  <a:lnTo>
                    <a:pt x="699771" y="1909413"/>
                  </a:lnTo>
                  <a:lnTo>
                    <a:pt x="710571" y="1923061"/>
                  </a:lnTo>
                  <a:lnTo>
                    <a:pt x="722006" y="1936391"/>
                  </a:lnTo>
                  <a:lnTo>
                    <a:pt x="733441" y="1949404"/>
                  </a:lnTo>
                  <a:lnTo>
                    <a:pt x="745194" y="1962735"/>
                  </a:lnTo>
                  <a:lnTo>
                    <a:pt x="756947" y="1975113"/>
                  </a:lnTo>
                  <a:lnTo>
                    <a:pt x="769335" y="1987491"/>
                  </a:lnTo>
                  <a:lnTo>
                    <a:pt x="781723" y="1999869"/>
                  </a:lnTo>
                  <a:lnTo>
                    <a:pt x="794429" y="2011613"/>
                  </a:lnTo>
                  <a:lnTo>
                    <a:pt x="807453" y="2023673"/>
                  </a:lnTo>
                  <a:lnTo>
                    <a:pt x="820476" y="2034782"/>
                  </a:lnTo>
                  <a:lnTo>
                    <a:pt x="833817" y="2046208"/>
                  </a:lnTo>
                  <a:lnTo>
                    <a:pt x="847476" y="2056999"/>
                  </a:lnTo>
                  <a:lnTo>
                    <a:pt x="861135" y="2067473"/>
                  </a:lnTo>
                  <a:lnTo>
                    <a:pt x="875111" y="2077947"/>
                  </a:lnTo>
                  <a:lnTo>
                    <a:pt x="889405" y="2088103"/>
                  </a:lnTo>
                  <a:lnTo>
                    <a:pt x="903699" y="2097942"/>
                  </a:lnTo>
                  <a:lnTo>
                    <a:pt x="918628" y="2107464"/>
                  </a:lnTo>
                  <a:lnTo>
                    <a:pt x="933558" y="2116668"/>
                  </a:lnTo>
                  <a:lnTo>
                    <a:pt x="948487" y="2125873"/>
                  </a:lnTo>
                  <a:lnTo>
                    <a:pt x="963734" y="2134442"/>
                  </a:lnTo>
                  <a:lnTo>
                    <a:pt x="978981" y="2142694"/>
                  </a:lnTo>
                  <a:lnTo>
                    <a:pt x="994863" y="2150946"/>
                  </a:lnTo>
                  <a:lnTo>
                    <a:pt x="1010745" y="2158881"/>
                  </a:lnTo>
                  <a:lnTo>
                    <a:pt x="1026627" y="2166498"/>
                  </a:lnTo>
                  <a:lnTo>
                    <a:pt x="1042827" y="2173481"/>
                  </a:lnTo>
                  <a:lnTo>
                    <a:pt x="1059028" y="2180464"/>
                  </a:lnTo>
                  <a:lnTo>
                    <a:pt x="1075545" y="2187129"/>
                  </a:lnTo>
                  <a:lnTo>
                    <a:pt x="1092063" y="2193159"/>
                  </a:lnTo>
                  <a:lnTo>
                    <a:pt x="1108898" y="2199190"/>
                  </a:lnTo>
                  <a:lnTo>
                    <a:pt x="1126051" y="2204903"/>
                  </a:lnTo>
                  <a:lnTo>
                    <a:pt x="1142886" y="2209981"/>
                  </a:lnTo>
                  <a:lnTo>
                    <a:pt x="1160039" y="2215059"/>
                  </a:lnTo>
                  <a:lnTo>
                    <a:pt x="1177509" y="2219502"/>
                  </a:lnTo>
                  <a:lnTo>
                    <a:pt x="1195297" y="2223629"/>
                  </a:lnTo>
                  <a:lnTo>
                    <a:pt x="1212768" y="2227437"/>
                  </a:lnTo>
                  <a:lnTo>
                    <a:pt x="1230556" y="2231246"/>
                  </a:lnTo>
                  <a:lnTo>
                    <a:pt x="1248662" y="2234102"/>
                  </a:lnTo>
                  <a:lnTo>
                    <a:pt x="1266450" y="2237276"/>
                  </a:lnTo>
                  <a:lnTo>
                    <a:pt x="1319017" y="1695177"/>
                  </a:lnTo>
                  <a:lnTo>
                    <a:pt x="1309172" y="1692905"/>
                  </a:lnTo>
                  <a:lnTo>
                    <a:pt x="1292972" y="1687822"/>
                  </a:lnTo>
                  <a:lnTo>
                    <a:pt x="1277089" y="1682740"/>
                  </a:lnTo>
                  <a:lnTo>
                    <a:pt x="1261525" y="1676705"/>
                  </a:lnTo>
                  <a:lnTo>
                    <a:pt x="1246595" y="1669716"/>
                  </a:lnTo>
                  <a:lnTo>
                    <a:pt x="1232301" y="1662410"/>
                  </a:lnTo>
                  <a:lnTo>
                    <a:pt x="1218007" y="1654152"/>
                  </a:lnTo>
                  <a:lnTo>
                    <a:pt x="1204030" y="1645257"/>
                  </a:lnTo>
                  <a:lnTo>
                    <a:pt x="1190689" y="1636046"/>
                  </a:lnTo>
                  <a:lnTo>
                    <a:pt x="1177983" y="1625881"/>
                  </a:lnTo>
                  <a:lnTo>
                    <a:pt x="1165595" y="1615398"/>
                  </a:lnTo>
                  <a:lnTo>
                    <a:pt x="1153842" y="1603963"/>
                  </a:lnTo>
                  <a:lnTo>
                    <a:pt x="1142724" y="1591892"/>
                  </a:lnTo>
                  <a:lnTo>
                    <a:pt x="1131606" y="1579822"/>
                  </a:lnTo>
                  <a:lnTo>
                    <a:pt x="1122077" y="1567116"/>
                  </a:lnTo>
                  <a:lnTo>
                    <a:pt x="1112230" y="1553457"/>
                  </a:lnTo>
                  <a:lnTo>
                    <a:pt x="1103336" y="1540116"/>
                  </a:lnTo>
                  <a:lnTo>
                    <a:pt x="1095077" y="1525504"/>
                  </a:lnTo>
                  <a:lnTo>
                    <a:pt x="1087771" y="1510892"/>
                  </a:lnTo>
                  <a:lnTo>
                    <a:pt x="1080783" y="1495963"/>
                  </a:lnTo>
                  <a:lnTo>
                    <a:pt x="1074747" y="1480398"/>
                  </a:lnTo>
                  <a:lnTo>
                    <a:pt x="1069665" y="1464515"/>
                  </a:lnTo>
                  <a:lnTo>
                    <a:pt x="1065218" y="1448633"/>
                  </a:lnTo>
                  <a:lnTo>
                    <a:pt x="1062655" y="1438185"/>
                  </a:lnTo>
                  <a:close/>
                  <a:moveTo>
                    <a:pt x="1383502" y="1159891"/>
                  </a:moveTo>
                  <a:lnTo>
                    <a:pt x="1373019" y="1160844"/>
                  </a:lnTo>
                  <a:lnTo>
                    <a:pt x="1362855" y="1162114"/>
                  </a:lnTo>
                  <a:lnTo>
                    <a:pt x="1353007" y="1164020"/>
                  </a:lnTo>
                  <a:lnTo>
                    <a:pt x="1342843" y="1166244"/>
                  </a:lnTo>
                  <a:lnTo>
                    <a:pt x="1333631" y="1168785"/>
                  </a:lnTo>
                  <a:lnTo>
                    <a:pt x="1324101" y="1172279"/>
                  </a:lnTo>
                  <a:lnTo>
                    <a:pt x="1314572" y="1175455"/>
                  </a:lnTo>
                  <a:lnTo>
                    <a:pt x="1305678" y="1179585"/>
                  </a:lnTo>
                  <a:lnTo>
                    <a:pt x="1297101" y="1184350"/>
                  </a:lnTo>
                  <a:lnTo>
                    <a:pt x="1288207" y="1189114"/>
                  </a:lnTo>
                  <a:lnTo>
                    <a:pt x="1279948" y="1194514"/>
                  </a:lnTo>
                  <a:lnTo>
                    <a:pt x="1272007" y="1199914"/>
                  </a:lnTo>
                  <a:lnTo>
                    <a:pt x="1264384" y="1206585"/>
                  </a:lnTo>
                  <a:lnTo>
                    <a:pt x="1257078" y="1212938"/>
                  </a:lnTo>
                  <a:lnTo>
                    <a:pt x="1249772" y="1219609"/>
                  </a:lnTo>
                  <a:lnTo>
                    <a:pt x="1243101" y="1226279"/>
                  </a:lnTo>
                  <a:lnTo>
                    <a:pt x="1236748" y="1233903"/>
                  </a:lnTo>
                  <a:lnTo>
                    <a:pt x="1230713" y="1241526"/>
                  </a:lnTo>
                  <a:lnTo>
                    <a:pt x="1224995" y="1249785"/>
                  </a:lnTo>
                  <a:lnTo>
                    <a:pt x="1219913" y="1258044"/>
                  </a:lnTo>
                  <a:lnTo>
                    <a:pt x="1214830" y="1266303"/>
                  </a:lnTo>
                  <a:lnTo>
                    <a:pt x="1210383" y="1275197"/>
                  </a:lnTo>
                  <a:lnTo>
                    <a:pt x="1206254" y="1284409"/>
                  </a:lnTo>
                  <a:lnTo>
                    <a:pt x="1202442" y="1293303"/>
                  </a:lnTo>
                  <a:lnTo>
                    <a:pt x="1199583" y="1302832"/>
                  </a:lnTo>
                  <a:lnTo>
                    <a:pt x="1196407" y="1312680"/>
                  </a:lnTo>
                  <a:lnTo>
                    <a:pt x="1194183" y="1322527"/>
                  </a:lnTo>
                  <a:lnTo>
                    <a:pt x="1192595" y="1332691"/>
                  </a:lnTo>
                  <a:lnTo>
                    <a:pt x="1191324" y="1342856"/>
                  </a:lnTo>
                  <a:lnTo>
                    <a:pt x="1190371" y="1353339"/>
                  </a:lnTo>
                  <a:lnTo>
                    <a:pt x="1190054" y="1363503"/>
                  </a:lnTo>
                  <a:lnTo>
                    <a:pt x="1190371" y="1373986"/>
                  </a:lnTo>
                  <a:lnTo>
                    <a:pt x="1191324" y="1384468"/>
                  </a:lnTo>
                  <a:lnTo>
                    <a:pt x="1192595" y="1394633"/>
                  </a:lnTo>
                  <a:lnTo>
                    <a:pt x="1194183" y="1404798"/>
                  </a:lnTo>
                  <a:lnTo>
                    <a:pt x="1196407" y="1414645"/>
                  </a:lnTo>
                  <a:lnTo>
                    <a:pt x="1199583" y="1424174"/>
                  </a:lnTo>
                  <a:lnTo>
                    <a:pt x="1202442" y="1433704"/>
                  </a:lnTo>
                  <a:lnTo>
                    <a:pt x="1206254" y="1442915"/>
                  </a:lnTo>
                  <a:lnTo>
                    <a:pt x="1210383" y="1451810"/>
                  </a:lnTo>
                  <a:lnTo>
                    <a:pt x="1214830" y="1460386"/>
                  </a:lnTo>
                  <a:lnTo>
                    <a:pt x="1219913" y="1469280"/>
                  </a:lnTo>
                  <a:lnTo>
                    <a:pt x="1224995" y="1477539"/>
                  </a:lnTo>
                  <a:lnTo>
                    <a:pt x="1230713" y="1485480"/>
                  </a:lnTo>
                  <a:lnTo>
                    <a:pt x="1236748" y="1493421"/>
                  </a:lnTo>
                  <a:lnTo>
                    <a:pt x="1243101" y="1500410"/>
                  </a:lnTo>
                  <a:lnTo>
                    <a:pt x="1249772" y="1507716"/>
                  </a:lnTo>
                  <a:lnTo>
                    <a:pt x="1257078" y="1514386"/>
                  </a:lnTo>
                  <a:lnTo>
                    <a:pt x="1264384" y="1520739"/>
                  </a:lnTo>
                  <a:lnTo>
                    <a:pt x="1272007" y="1526775"/>
                  </a:lnTo>
                  <a:lnTo>
                    <a:pt x="1279948" y="1532492"/>
                  </a:lnTo>
                  <a:lnTo>
                    <a:pt x="1288207" y="1537575"/>
                  </a:lnTo>
                  <a:lnTo>
                    <a:pt x="1297101" y="1542657"/>
                  </a:lnTo>
                  <a:lnTo>
                    <a:pt x="1305678" y="1547104"/>
                  </a:lnTo>
                  <a:lnTo>
                    <a:pt x="1314572" y="1551233"/>
                  </a:lnTo>
                  <a:lnTo>
                    <a:pt x="1323784" y="1555045"/>
                  </a:lnTo>
                  <a:lnTo>
                    <a:pt x="1333631" y="1557904"/>
                  </a:lnTo>
                  <a:lnTo>
                    <a:pt x="1342843" y="1561081"/>
                  </a:lnTo>
                  <a:lnTo>
                    <a:pt x="1352690" y="1563304"/>
                  </a:lnTo>
                  <a:lnTo>
                    <a:pt x="1362855" y="1564892"/>
                  </a:lnTo>
                  <a:lnTo>
                    <a:pt x="1373019" y="1566163"/>
                  </a:lnTo>
                  <a:lnTo>
                    <a:pt x="1383502" y="1567116"/>
                  </a:lnTo>
                  <a:lnTo>
                    <a:pt x="1393984" y="1567434"/>
                  </a:lnTo>
                  <a:lnTo>
                    <a:pt x="1404149" y="1567116"/>
                  </a:lnTo>
                  <a:lnTo>
                    <a:pt x="1414949" y="1566163"/>
                  </a:lnTo>
                  <a:lnTo>
                    <a:pt x="1425114" y="1564892"/>
                  </a:lnTo>
                  <a:lnTo>
                    <a:pt x="1435278" y="1563304"/>
                  </a:lnTo>
                  <a:lnTo>
                    <a:pt x="1444808" y="1561081"/>
                  </a:lnTo>
                  <a:lnTo>
                    <a:pt x="1454655" y="1557904"/>
                  </a:lnTo>
                  <a:lnTo>
                    <a:pt x="1464184" y="1555045"/>
                  </a:lnTo>
                  <a:lnTo>
                    <a:pt x="1473079" y="1551233"/>
                  </a:lnTo>
                  <a:lnTo>
                    <a:pt x="1482290" y="1547104"/>
                  </a:lnTo>
                  <a:lnTo>
                    <a:pt x="1491184" y="1542657"/>
                  </a:lnTo>
                  <a:lnTo>
                    <a:pt x="1499443" y="1537575"/>
                  </a:lnTo>
                  <a:lnTo>
                    <a:pt x="1507702" y="1532492"/>
                  </a:lnTo>
                  <a:lnTo>
                    <a:pt x="1515643" y="1526775"/>
                  </a:lnTo>
                  <a:lnTo>
                    <a:pt x="1523585" y="1520739"/>
                  </a:lnTo>
                  <a:lnTo>
                    <a:pt x="1531208" y="1514386"/>
                  </a:lnTo>
                  <a:lnTo>
                    <a:pt x="1537879" y="1507716"/>
                  </a:lnTo>
                  <a:lnTo>
                    <a:pt x="1544549" y="1500410"/>
                  </a:lnTo>
                  <a:lnTo>
                    <a:pt x="1551220" y="1493421"/>
                  </a:lnTo>
                  <a:lnTo>
                    <a:pt x="1557255" y="1485480"/>
                  </a:lnTo>
                  <a:lnTo>
                    <a:pt x="1562655" y="1477539"/>
                  </a:lnTo>
                  <a:lnTo>
                    <a:pt x="1568055" y="1469280"/>
                  </a:lnTo>
                  <a:lnTo>
                    <a:pt x="1572820" y="1460386"/>
                  </a:lnTo>
                  <a:lnTo>
                    <a:pt x="1577585" y="1451810"/>
                  </a:lnTo>
                  <a:lnTo>
                    <a:pt x="1581714" y="1442915"/>
                  </a:lnTo>
                  <a:lnTo>
                    <a:pt x="1585208" y="1433704"/>
                  </a:lnTo>
                  <a:lnTo>
                    <a:pt x="1588385" y="1424174"/>
                  </a:lnTo>
                  <a:lnTo>
                    <a:pt x="1591244" y="1414645"/>
                  </a:lnTo>
                  <a:lnTo>
                    <a:pt x="1593467" y="1404798"/>
                  </a:lnTo>
                  <a:lnTo>
                    <a:pt x="1595373" y="1394633"/>
                  </a:lnTo>
                  <a:lnTo>
                    <a:pt x="1596644" y="1384468"/>
                  </a:lnTo>
                  <a:lnTo>
                    <a:pt x="1597279" y="1373986"/>
                  </a:lnTo>
                  <a:lnTo>
                    <a:pt x="1597597" y="1363503"/>
                  </a:lnTo>
                  <a:lnTo>
                    <a:pt x="1597279" y="1353339"/>
                  </a:lnTo>
                  <a:lnTo>
                    <a:pt x="1596644" y="1342856"/>
                  </a:lnTo>
                  <a:lnTo>
                    <a:pt x="1595373" y="1332691"/>
                  </a:lnTo>
                  <a:lnTo>
                    <a:pt x="1593467" y="1322527"/>
                  </a:lnTo>
                  <a:lnTo>
                    <a:pt x="1591244" y="1312680"/>
                  </a:lnTo>
                  <a:lnTo>
                    <a:pt x="1588385" y="1302832"/>
                  </a:lnTo>
                  <a:lnTo>
                    <a:pt x="1585208" y="1293303"/>
                  </a:lnTo>
                  <a:lnTo>
                    <a:pt x="1581714" y="1284409"/>
                  </a:lnTo>
                  <a:lnTo>
                    <a:pt x="1577585" y="1275197"/>
                  </a:lnTo>
                  <a:lnTo>
                    <a:pt x="1572820" y="1266303"/>
                  </a:lnTo>
                  <a:lnTo>
                    <a:pt x="1568055" y="1258044"/>
                  </a:lnTo>
                  <a:lnTo>
                    <a:pt x="1562655" y="1249785"/>
                  </a:lnTo>
                  <a:lnTo>
                    <a:pt x="1557255" y="1241526"/>
                  </a:lnTo>
                  <a:lnTo>
                    <a:pt x="1551220" y="1233903"/>
                  </a:lnTo>
                  <a:lnTo>
                    <a:pt x="1544549" y="1226279"/>
                  </a:lnTo>
                  <a:lnTo>
                    <a:pt x="1537879" y="1219609"/>
                  </a:lnTo>
                  <a:lnTo>
                    <a:pt x="1531208" y="1212938"/>
                  </a:lnTo>
                  <a:lnTo>
                    <a:pt x="1523585" y="1206585"/>
                  </a:lnTo>
                  <a:lnTo>
                    <a:pt x="1515643" y="1199914"/>
                  </a:lnTo>
                  <a:lnTo>
                    <a:pt x="1507702" y="1194514"/>
                  </a:lnTo>
                  <a:lnTo>
                    <a:pt x="1499443" y="1189114"/>
                  </a:lnTo>
                  <a:lnTo>
                    <a:pt x="1491184" y="1184350"/>
                  </a:lnTo>
                  <a:lnTo>
                    <a:pt x="1482290" y="1179585"/>
                  </a:lnTo>
                  <a:lnTo>
                    <a:pt x="1473079" y="1175455"/>
                  </a:lnTo>
                  <a:lnTo>
                    <a:pt x="1464184" y="1172279"/>
                  </a:lnTo>
                  <a:lnTo>
                    <a:pt x="1454655" y="1168785"/>
                  </a:lnTo>
                  <a:lnTo>
                    <a:pt x="1444808" y="1166244"/>
                  </a:lnTo>
                  <a:lnTo>
                    <a:pt x="1435278" y="1164020"/>
                  </a:lnTo>
                  <a:lnTo>
                    <a:pt x="1425114" y="1162114"/>
                  </a:lnTo>
                  <a:lnTo>
                    <a:pt x="1414949" y="1160844"/>
                  </a:lnTo>
                  <a:lnTo>
                    <a:pt x="1404149" y="1159891"/>
                  </a:lnTo>
                  <a:lnTo>
                    <a:pt x="1393984" y="1159891"/>
                  </a:lnTo>
                  <a:lnTo>
                    <a:pt x="1383502" y="1159891"/>
                  </a:lnTo>
                  <a:close/>
                  <a:moveTo>
                    <a:pt x="1521201" y="490366"/>
                  </a:moveTo>
                  <a:lnTo>
                    <a:pt x="1468588" y="1032381"/>
                  </a:lnTo>
                  <a:lnTo>
                    <a:pt x="1478796" y="1034737"/>
                  </a:lnTo>
                  <a:lnTo>
                    <a:pt x="1494996" y="1039184"/>
                  </a:lnTo>
                  <a:lnTo>
                    <a:pt x="1510879" y="1044584"/>
                  </a:lnTo>
                  <a:lnTo>
                    <a:pt x="1526126" y="1050620"/>
                  </a:lnTo>
                  <a:lnTo>
                    <a:pt x="1541373" y="1057290"/>
                  </a:lnTo>
                  <a:lnTo>
                    <a:pt x="1555985" y="1064914"/>
                  </a:lnTo>
                  <a:lnTo>
                    <a:pt x="1570279" y="1073173"/>
                  </a:lnTo>
                  <a:lnTo>
                    <a:pt x="1583938" y="1081749"/>
                  </a:lnTo>
                  <a:lnTo>
                    <a:pt x="1597279" y="1091596"/>
                  </a:lnTo>
                  <a:lnTo>
                    <a:pt x="1610303" y="1101443"/>
                  </a:lnTo>
                  <a:lnTo>
                    <a:pt x="1622691" y="1112243"/>
                  </a:lnTo>
                  <a:lnTo>
                    <a:pt x="1634126" y="1123679"/>
                  </a:lnTo>
                  <a:lnTo>
                    <a:pt x="1645562" y="1135432"/>
                  </a:lnTo>
                  <a:lnTo>
                    <a:pt x="1656044" y="1147820"/>
                  </a:lnTo>
                  <a:lnTo>
                    <a:pt x="1666209" y="1160526"/>
                  </a:lnTo>
                  <a:lnTo>
                    <a:pt x="1675738" y="1173549"/>
                  </a:lnTo>
                  <a:lnTo>
                    <a:pt x="1684632" y="1187526"/>
                  </a:lnTo>
                  <a:lnTo>
                    <a:pt x="1692574" y="1201503"/>
                  </a:lnTo>
                  <a:lnTo>
                    <a:pt x="1700197" y="1216114"/>
                  </a:lnTo>
                  <a:lnTo>
                    <a:pt x="1706868" y="1231361"/>
                  </a:lnTo>
                  <a:lnTo>
                    <a:pt x="1712903" y="1246609"/>
                  </a:lnTo>
                  <a:lnTo>
                    <a:pt x="1718621" y="1262491"/>
                  </a:lnTo>
                  <a:lnTo>
                    <a:pt x="1723068" y="1278691"/>
                  </a:lnTo>
                  <a:lnTo>
                    <a:pt x="1725403" y="1288811"/>
                  </a:lnTo>
                  <a:lnTo>
                    <a:pt x="2267666" y="1236231"/>
                  </a:lnTo>
                  <a:lnTo>
                    <a:pt x="2265125" y="1218140"/>
                  </a:lnTo>
                  <a:lnTo>
                    <a:pt x="2261630" y="1200683"/>
                  </a:lnTo>
                  <a:lnTo>
                    <a:pt x="2258136" y="1182909"/>
                  </a:lnTo>
                  <a:lnTo>
                    <a:pt x="2254325" y="1165136"/>
                  </a:lnTo>
                  <a:lnTo>
                    <a:pt x="2250195" y="1147362"/>
                  </a:lnTo>
                  <a:lnTo>
                    <a:pt x="2245748" y="1130223"/>
                  </a:lnTo>
                  <a:lnTo>
                    <a:pt x="2240666" y="1112766"/>
                  </a:lnTo>
                  <a:lnTo>
                    <a:pt x="2235584" y="1095945"/>
                  </a:lnTo>
                  <a:lnTo>
                    <a:pt x="2229866" y="1079123"/>
                  </a:lnTo>
                  <a:lnTo>
                    <a:pt x="2223831" y="1061984"/>
                  </a:lnTo>
                  <a:lnTo>
                    <a:pt x="2217478" y="1045480"/>
                  </a:lnTo>
                  <a:lnTo>
                    <a:pt x="2211125" y="1028976"/>
                  </a:lnTo>
                  <a:lnTo>
                    <a:pt x="2204454" y="1012789"/>
                  </a:lnTo>
                  <a:lnTo>
                    <a:pt x="2197149" y="996602"/>
                  </a:lnTo>
                  <a:lnTo>
                    <a:pt x="2189843" y="980732"/>
                  </a:lnTo>
                  <a:lnTo>
                    <a:pt x="2181902" y="965180"/>
                  </a:lnTo>
                  <a:lnTo>
                    <a:pt x="2173643" y="949311"/>
                  </a:lnTo>
                  <a:lnTo>
                    <a:pt x="2165384" y="933759"/>
                  </a:lnTo>
                  <a:lnTo>
                    <a:pt x="2156490" y="918842"/>
                  </a:lnTo>
                  <a:lnTo>
                    <a:pt x="2147596" y="903607"/>
                  </a:lnTo>
                  <a:lnTo>
                    <a:pt x="2138067" y="888690"/>
                  </a:lnTo>
                  <a:lnTo>
                    <a:pt x="2128855" y="874090"/>
                  </a:lnTo>
                  <a:lnTo>
                    <a:pt x="2119008" y="859807"/>
                  </a:lnTo>
                  <a:lnTo>
                    <a:pt x="2108843" y="845525"/>
                  </a:lnTo>
                  <a:lnTo>
                    <a:pt x="2098361" y="831560"/>
                  </a:lnTo>
                  <a:lnTo>
                    <a:pt x="2087561" y="817594"/>
                  </a:lnTo>
                  <a:lnTo>
                    <a:pt x="2076761" y="803947"/>
                  </a:lnTo>
                  <a:lnTo>
                    <a:pt x="2065644" y="790934"/>
                  </a:lnTo>
                  <a:lnTo>
                    <a:pt x="2054209" y="777603"/>
                  </a:lnTo>
                  <a:lnTo>
                    <a:pt x="2042138" y="764591"/>
                  </a:lnTo>
                  <a:lnTo>
                    <a:pt x="2030385" y="752212"/>
                  </a:lnTo>
                  <a:lnTo>
                    <a:pt x="2017997" y="739834"/>
                  </a:lnTo>
                  <a:lnTo>
                    <a:pt x="2005609" y="727456"/>
                  </a:lnTo>
                  <a:lnTo>
                    <a:pt x="1993221" y="715395"/>
                  </a:lnTo>
                  <a:lnTo>
                    <a:pt x="1980197" y="703652"/>
                  </a:lnTo>
                  <a:lnTo>
                    <a:pt x="1966856" y="692226"/>
                  </a:lnTo>
                  <a:lnTo>
                    <a:pt x="1953833" y="681117"/>
                  </a:lnTo>
                  <a:lnTo>
                    <a:pt x="1940174" y="670326"/>
                  </a:lnTo>
                  <a:lnTo>
                    <a:pt x="1926198" y="659535"/>
                  </a:lnTo>
                  <a:lnTo>
                    <a:pt x="1912221" y="649061"/>
                  </a:lnTo>
                  <a:lnTo>
                    <a:pt x="1897927" y="638904"/>
                  </a:lnTo>
                  <a:lnTo>
                    <a:pt x="1883633" y="629065"/>
                  </a:lnTo>
                  <a:lnTo>
                    <a:pt x="1869022" y="619861"/>
                  </a:lnTo>
                  <a:lnTo>
                    <a:pt x="1854092" y="610339"/>
                  </a:lnTo>
                  <a:lnTo>
                    <a:pt x="1838845" y="601452"/>
                  </a:lnTo>
                  <a:lnTo>
                    <a:pt x="1823916" y="592566"/>
                  </a:lnTo>
                  <a:lnTo>
                    <a:pt x="1808352" y="584313"/>
                  </a:lnTo>
                  <a:lnTo>
                    <a:pt x="1792469" y="576061"/>
                  </a:lnTo>
                  <a:lnTo>
                    <a:pt x="1776905" y="568127"/>
                  </a:lnTo>
                  <a:lnTo>
                    <a:pt x="1761022" y="560827"/>
                  </a:lnTo>
                  <a:lnTo>
                    <a:pt x="1744823" y="553527"/>
                  </a:lnTo>
                  <a:lnTo>
                    <a:pt x="1728623" y="546862"/>
                  </a:lnTo>
                  <a:lnTo>
                    <a:pt x="1712105" y="540514"/>
                  </a:lnTo>
                  <a:lnTo>
                    <a:pt x="1695588" y="534166"/>
                  </a:lnTo>
                  <a:lnTo>
                    <a:pt x="1678435" y="528136"/>
                  </a:lnTo>
                  <a:lnTo>
                    <a:pt x="1661600" y="522740"/>
                  </a:lnTo>
                  <a:lnTo>
                    <a:pt x="1644765" y="517344"/>
                  </a:lnTo>
                  <a:lnTo>
                    <a:pt x="1627294" y="512584"/>
                  </a:lnTo>
                  <a:lnTo>
                    <a:pt x="1610141" y="507823"/>
                  </a:lnTo>
                  <a:lnTo>
                    <a:pt x="1592671" y="503697"/>
                  </a:lnTo>
                  <a:lnTo>
                    <a:pt x="1574883" y="499888"/>
                  </a:lnTo>
                  <a:lnTo>
                    <a:pt x="1557095" y="496397"/>
                  </a:lnTo>
                  <a:lnTo>
                    <a:pt x="1539306" y="492905"/>
                  </a:lnTo>
                  <a:lnTo>
                    <a:pt x="1521201" y="490366"/>
                  </a:lnTo>
                  <a:close/>
                  <a:moveTo>
                    <a:pt x="1266450" y="490366"/>
                  </a:moveTo>
                  <a:lnTo>
                    <a:pt x="1248344" y="492905"/>
                  </a:lnTo>
                  <a:lnTo>
                    <a:pt x="1230556" y="496397"/>
                  </a:lnTo>
                  <a:lnTo>
                    <a:pt x="1212768" y="499888"/>
                  </a:lnTo>
                  <a:lnTo>
                    <a:pt x="1195297" y="503697"/>
                  </a:lnTo>
                  <a:lnTo>
                    <a:pt x="1177509" y="507823"/>
                  </a:lnTo>
                  <a:lnTo>
                    <a:pt x="1160039" y="512584"/>
                  </a:lnTo>
                  <a:lnTo>
                    <a:pt x="1142886" y="517344"/>
                  </a:lnTo>
                  <a:lnTo>
                    <a:pt x="1126051" y="522740"/>
                  </a:lnTo>
                  <a:lnTo>
                    <a:pt x="1108898" y="528136"/>
                  </a:lnTo>
                  <a:lnTo>
                    <a:pt x="1092063" y="534166"/>
                  </a:lnTo>
                  <a:lnTo>
                    <a:pt x="1075545" y="540514"/>
                  </a:lnTo>
                  <a:lnTo>
                    <a:pt x="1059028" y="546862"/>
                  </a:lnTo>
                  <a:lnTo>
                    <a:pt x="1042827" y="553527"/>
                  </a:lnTo>
                  <a:lnTo>
                    <a:pt x="1026627" y="560827"/>
                  </a:lnTo>
                  <a:lnTo>
                    <a:pt x="1010745" y="568127"/>
                  </a:lnTo>
                  <a:lnTo>
                    <a:pt x="994863" y="576061"/>
                  </a:lnTo>
                  <a:lnTo>
                    <a:pt x="978981" y="584313"/>
                  </a:lnTo>
                  <a:lnTo>
                    <a:pt x="963734" y="592566"/>
                  </a:lnTo>
                  <a:lnTo>
                    <a:pt x="948487" y="601452"/>
                  </a:lnTo>
                  <a:lnTo>
                    <a:pt x="933558" y="610339"/>
                  </a:lnTo>
                  <a:lnTo>
                    <a:pt x="918946" y="619861"/>
                  </a:lnTo>
                  <a:lnTo>
                    <a:pt x="904334" y="629065"/>
                  </a:lnTo>
                  <a:lnTo>
                    <a:pt x="889405" y="638904"/>
                  </a:lnTo>
                  <a:lnTo>
                    <a:pt x="875429" y="649061"/>
                  </a:lnTo>
                  <a:lnTo>
                    <a:pt x="861135" y="659535"/>
                  </a:lnTo>
                  <a:lnTo>
                    <a:pt x="847794" y="670326"/>
                  </a:lnTo>
                  <a:lnTo>
                    <a:pt x="833817" y="681117"/>
                  </a:lnTo>
                  <a:lnTo>
                    <a:pt x="820476" y="692226"/>
                  </a:lnTo>
                  <a:lnTo>
                    <a:pt x="807453" y="703652"/>
                  </a:lnTo>
                  <a:lnTo>
                    <a:pt x="794747" y="715395"/>
                  </a:lnTo>
                  <a:lnTo>
                    <a:pt x="781723" y="727456"/>
                  </a:lnTo>
                  <a:lnTo>
                    <a:pt x="769335" y="739834"/>
                  </a:lnTo>
                  <a:lnTo>
                    <a:pt x="757265" y="752212"/>
                  </a:lnTo>
                  <a:lnTo>
                    <a:pt x="745194" y="764591"/>
                  </a:lnTo>
                  <a:lnTo>
                    <a:pt x="733759" y="777603"/>
                  </a:lnTo>
                  <a:lnTo>
                    <a:pt x="722006" y="790934"/>
                  </a:lnTo>
                  <a:lnTo>
                    <a:pt x="710571" y="803947"/>
                  </a:lnTo>
                  <a:lnTo>
                    <a:pt x="699771" y="817594"/>
                  </a:lnTo>
                  <a:lnTo>
                    <a:pt x="689289" y="831560"/>
                  </a:lnTo>
                  <a:lnTo>
                    <a:pt x="678807" y="845525"/>
                  </a:lnTo>
                  <a:lnTo>
                    <a:pt x="668960" y="859807"/>
                  </a:lnTo>
                  <a:lnTo>
                    <a:pt x="658795" y="874090"/>
                  </a:lnTo>
                  <a:lnTo>
                    <a:pt x="649266" y="888690"/>
                  </a:lnTo>
                  <a:lnTo>
                    <a:pt x="640054" y="903607"/>
                  </a:lnTo>
                  <a:lnTo>
                    <a:pt x="630842" y="918842"/>
                  </a:lnTo>
                  <a:lnTo>
                    <a:pt x="622266" y="933759"/>
                  </a:lnTo>
                  <a:lnTo>
                    <a:pt x="614007" y="949311"/>
                  </a:lnTo>
                  <a:lnTo>
                    <a:pt x="605748" y="965180"/>
                  </a:lnTo>
                  <a:lnTo>
                    <a:pt x="598125" y="980732"/>
                  </a:lnTo>
                  <a:lnTo>
                    <a:pt x="590501" y="996602"/>
                  </a:lnTo>
                  <a:lnTo>
                    <a:pt x="583513" y="1012789"/>
                  </a:lnTo>
                  <a:lnTo>
                    <a:pt x="576207" y="1028976"/>
                  </a:lnTo>
                  <a:lnTo>
                    <a:pt x="569854" y="1045480"/>
                  </a:lnTo>
                  <a:lnTo>
                    <a:pt x="563502" y="1061984"/>
                  </a:lnTo>
                  <a:lnTo>
                    <a:pt x="557784" y="1079123"/>
                  </a:lnTo>
                  <a:lnTo>
                    <a:pt x="552066" y="1095945"/>
                  </a:lnTo>
                  <a:lnTo>
                    <a:pt x="546984" y="1112766"/>
                  </a:lnTo>
                  <a:lnTo>
                    <a:pt x="541902" y="1130223"/>
                  </a:lnTo>
                  <a:lnTo>
                    <a:pt x="537455" y="1147362"/>
                  </a:lnTo>
                  <a:lnTo>
                    <a:pt x="533325" y="1165136"/>
                  </a:lnTo>
                  <a:lnTo>
                    <a:pt x="529196" y="1182909"/>
                  </a:lnTo>
                  <a:lnTo>
                    <a:pt x="526019" y="1200683"/>
                  </a:lnTo>
                  <a:lnTo>
                    <a:pt x="522843" y="1218140"/>
                  </a:lnTo>
                  <a:lnTo>
                    <a:pt x="519984" y="1236231"/>
                  </a:lnTo>
                  <a:lnTo>
                    <a:pt x="1062444" y="1288803"/>
                  </a:lnTo>
                  <a:lnTo>
                    <a:pt x="1064583" y="1278691"/>
                  </a:lnTo>
                  <a:lnTo>
                    <a:pt x="1069347" y="1262491"/>
                  </a:lnTo>
                  <a:lnTo>
                    <a:pt x="1074747" y="1246609"/>
                  </a:lnTo>
                  <a:lnTo>
                    <a:pt x="1080783" y="1231361"/>
                  </a:lnTo>
                  <a:lnTo>
                    <a:pt x="1087771" y="1216114"/>
                  </a:lnTo>
                  <a:lnTo>
                    <a:pt x="1095077" y="1201503"/>
                  </a:lnTo>
                  <a:lnTo>
                    <a:pt x="1103336" y="1187526"/>
                  </a:lnTo>
                  <a:lnTo>
                    <a:pt x="1112230" y="1173549"/>
                  </a:lnTo>
                  <a:lnTo>
                    <a:pt x="1121442" y="1160526"/>
                  </a:lnTo>
                  <a:lnTo>
                    <a:pt x="1131606" y="1147185"/>
                  </a:lnTo>
                  <a:lnTo>
                    <a:pt x="1142407" y="1135432"/>
                  </a:lnTo>
                  <a:lnTo>
                    <a:pt x="1153524" y="1123361"/>
                  </a:lnTo>
                  <a:lnTo>
                    <a:pt x="1165595" y="1112243"/>
                  </a:lnTo>
                  <a:lnTo>
                    <a:pt x="1177665" y="1101443"/>
                  </a:lnTo>
                  <a:lnTo>
                    <a:pt x="1190689" y="1091279"/>
                  </a:lnTo>
                  <a:lnTo>
                    <a:pt x="1204030" y="1081749"/>
                  </a:lnTo>
                  <a:lnTo>
                    <a:pt x="1218007" y="1073173"/>
                  </a:lnTo>
                  <a:lnTo>
                    <a:pt x="1231983" y="1064914"/>
                  </a:lnTo>
                  <a:lnTo>
                    <a:pt x="1246595" y="1057290"/>
                  </a:lnTo>
                  <a:lnTo>
                    <a:pt x="1261525" y="1050620"/>
                  </a:lnTo>
                  <a:lnTo>
                    <a:pt x="1277089" y="1044584"/>
                  </a:lnTo>
                  <a:lnTo>
                    <a:pt x="1292972" y="1039184"/>
                  </a:lnTo>
                  <a:lnTo>
                    <a:pt x="1309172" y="1034737"/>
                  </a:lnTo>
                  <a:lnTo>
                    <a:pt x="1319052" y="1032267"/>
                  </a:lnTo>
                  <a:lnTo>
                    <a:pt x="1266450" y="490366"/>
                  </a:lnTo>
                  <a:close/>
                  <a:moveTo>
                    <a:pt x="1094286" y="0"/>
                  </a:moveTo>
                  <a:lnTo>
                    <a:pt x="1100957" y="0"/>
                  </a:lnTo>
                  <a:lnTo>
                    <a:pt x="1107627" y="952"/>
                  </a:lnTo>
                  <a:lnTo>
                    <a:pt x="1113980" y="2539"/>
                  </a:lnTo>
                  <a:lnTo>
                    <a:pt x="1120333" y="4761"/>
                  </a:lnTo>
                  <a:lnTo>
                    <a:pt x="1126368" y="7300"/>
                  </a:lnTo>
                  <a:lnTo>
                    <a:pt x="1132086" y="10791"/>
                  </a:lnTo>
                  <a:lnTo>
                    <a:pt x="1137168" y="14600"/>
                  </a:lnTo>
                  <a:lnTo>
                    <a:pt x="1142568" y="18726"/>
                  </a:lnTo>
                  <a:lnTo>
                    <a:pt x="1147015" y="23487"/>
                  </a:lnTo>
                  <a:lnTo>
                    <a:pt x="1151145" y="28882"/>
                  </a:lnTo>
                  <a:lnTo>
                    <a:pt x="1154956" y="34595"/>
                  </a:lnTo>
                  <a:lnTo>
                    <a:pt x="1157815" y="40943"/>
                  </a:lnTo>
                  <a:lnTo>
                    <a:pt x="1160674" y="47291"/>
                  </a:lnTo>
                  <a:lnTo>
                    <a:pt x="1231191" y="266290"/>
                  </a:lnTo>
                  <a:lnTo>
                    <a:pt x="1251203" y="263433"/>
                  </a:lnTo>
                  <a:lnTo>
                    <a:pt x="1271532" y="261211"/>
                  </a:lnTo>
                  <a:lnTo>
                    <a:pt x="1291544" y="258990"/>
                  </a:lnTo>
                  <a:lnTo>
                    <a:pt x="1311873" y="257403"/>
                  </a:lnTo>
                  <a:lnTo>
                    <a:pt x="1332202" y="256133"/>
                  </a:lnTo>
                  <a:lnTo>
                    <a:pt x="1352531" y="255181"/>
                  </a:lnTo>
                  <a:lnTo>
                    <a:pt x="1373178" y="254546"/>
                  </a:lnTo>
                  <a:lnTo>
                    <a:pt x="1393825" y="254546"/>
                  </a:lnTo>
                  <a:lnTo>
                    <a:pt x="1414154" y="254546"/>
                  </a:lnTo>
                  <a:lnTo>
                    <a:pt x="1435119" y="255181"/>
                  </a:lnTo>
                  <a:lnTo>
                    <a:pt x="1455448" y="256133"/>
                  </a:lnTo>
                  <a:lnTo>
                    <a:pt x="1475778" y="257403"/>
                  </a:lnTo>
                  <a:lnTo>
                    <a:pt x="1496107" y="258990"/>
                  </a:lnTo>
                  <a:lnTo>
                    <a:pt x="1515801" y="261211"/>
                  </a:lnTo>
                  <a:lnTo>
                    <a:pt x="1536130" y="263433"/>
                  </a:lnTo>
                  <a:lnTo>
                    <a:pt x="1556142" y="266290"/>
                  </a:lnTo>
                  <a:lnTo>
                    <a:pt x="1627294" y="47291"/>
                  </a:lnTo>
                  <a:lnTo>
                    <a:pt x="1629835" y="40626"/>
                  </a:lnTo>
                  <a:lnTo>
                    <a:pt x="1633012" y="34595"/>
                  </a:lnTo>
                  <a:lnTo>
                    <a:pt x="1636823" y="28882"/>
                  </a:lnTo>
                  <a:lnTo>
                    <a:pt x="1640953" y="23487"/>
                  </a:lnTo>
                  <a:lnTo>
                    <a:pt x="1645400" y="18726"/>
                  </a:lnTo>
                  <a:lnTo>
                    <a:pt x="1650164" y="14600"/>
                  </a:lnTo>
                  <a:lnTo>
                    <a:pt x="1655882" y="10474"/>
                  </a:lnTo>
                  <a:lnTo>
                    <a:pt x="1661600" y="7300"/>
                  </a:lnTo>
                  <a:lnTo>
                    <a:pt x="1667635" y="4761"/>
                  </a:lnTo>
                  <a:lnTo>
                    <a:pt x="1673670" y="2539"/>
                  </a:lnTo>
                  <a:lnTo>
                    <a:pt x="1680023" y="952"/>
                  </a:lnTo>
                  <a:lnTo>
                    <a:pt x="1686694" y="0"/>
                  </a:lnTo>
                  <a:lnTo>
                    <a:pt x="1693682" y="0"/>
                  </a:lnTo>
                  <a:lnTo>
                    <a:pt x="1700352" y="317"/>
                  </a:lnTo>
                  <a:lnTo>
                    <a:pt x="1707023" y="1270"/>
                  </a:lnTo>
                  <a:lnTo>
                    <a:pt x="1714011" y="2857"/>
                  </a:lnTo>
                  <a:lnTo>
                    <a:pt x="1934774" y="75221"/>
                  </a:lnTo>
                  <a:lnTo>
                    <a:pt x="1941762" y="77443"/>
                  </a:lnTo>
                  <a:lnTo>
                    <a:pt x="1947798" y="80617"/>
                  </a:lnTo>
                  <a:lnTo>
                    <a:pt x="1953833" y="84108"/>
                  </a:lnTo>
                  <a:lnTo>
                    <a:pt x="1958915" y="88234"/>
                  </a:lnTo>
                  <a:lnTo>
                    <a:pt x="1963997" y="93312"/>
                  </a:lnTo>
                  <a:lnTo>
                    <a:pt x="1968127" y="98073"/>
                  </a:lnTo>
                  <a:lnTo>
                    <a:pt x="1971621" y="103469"/>
                  </a:lnTo>
                  <a:lnTo>
                    <a:pt x="1975115" y="108864"/>
                  </a:lnTo>
                  <a:lnTo>
                    <a:pt x="1977656" y="114895"/>
                  </a:lnTo>
                  <a:lnTo>
                    <a:pt x="1980197" y="121243"/>
                  </a:lnTo>
                  <a:lnTo>
                    <a:pt x="1981468" y="127908"/>
                  </a:lnTo>
                  <a:lnTo>
                    <a:pt x="1982421" y="134573"/>
                  </a:lnTo>
                  <a:lnTo>
                    <a:pt x="1982738" y="141238"/>
                  </a:lnTo>
                  <a:lnTo>
                    <a:pt x="1981786" y="148221"/>
                  </a:lnTo>
                  <a:lnTo>
                    <a:pt x="1980833" y="154886"/>
                  </a:lnTo>
                  <a:lnTo>
                    <a:pt x="1979244" y="161551"/>
                  </a:lnTo>
                  <a:lnTo>
                    <a:pt x="1907774" y="380550"/>
                  </a:lnTo>
                  <a:lnTo>
                    <a:pt x="1925880" y="390389"/>
                  </a:lnTo>
                  <a:lnTo>
                    <a:pt x="1943986" y="400228"/>
                  </a:lnTo>
                  <a:lnTo>
                    <a:pt x="1961456" y="410702"/>
                  </a:lnTo>
                  <a:lnTo>
                    <a:pt x="1978927" y="421175"/>
                  </a:lnTo>
                  <a:lnTo>
                    <a:pt x="1996397" y="431967"/>
                  </a:lnTo>
                  <a:lnTo>
                    <a:pt x="2013232" y="443393"/>
                  </a:lnTo>
                  <a:lnTo>
                    <a:pt x="2029750" y="454501"/>
                  </a:lnTo>
                  <a:lnTo>
                    <a:pt x="2046585" y="466562"/>
                  </a:lnTo>
                  <a:lnTo>
                    <a:pt x="2062785" y="478623"/>
                  </a:lnTo>
                  <a:lnTo>
                    <a:pt x="2078985" y="491001"/>
                  </a:lnTo>
                  <a:lnTo>
                    <a:pt x="2094867" y="503697"/>
                  </a:lnTo>
                  <a:lnTo>
                    <a:pt x="2110432" y="516709"/>
                  </a:lnTo>
                  <a:lnTo>
                    <a:pt x="2125679" y="529723"/>
                  </a:lnTo>
                  <a:lnTo>
                    <a:pt x="2140925" y="543370"/>
                  </a:lnTo>
                  <a:lnTo>
                    <a:pt x="2155855" y="557335"/>
                  </a:lnTo>
                  <a:lnTo>
                    <a:pt x="2170466" y="571301"/>
                  </a:lnTo>
                  <a:lnTo>
                    <a:pt x="2357242" y="435775"/>
                  </a:lnTo>
                  <a:lnTo>
                    <a:pt x="2362959" y="431967"/>
                  </a:lnTo>
                  <a:lnTo>
                    <a:pt x="2369312" y="428793"/>
                  </a:lnTo>
                  <a:lnTo>
                    <a:pt x="2375347" y="426571"/>
                  </a:lnTo>
                  <a:lnTo>
                    <a:pt x="2382018" y="424667"/>
                  </a:lnTo>
                  <a:lnTo>
                    <a:pt x="2388371" y="423397"/>
                  </a:lnTo>
                  <a:lnTo>
                    <a:pt x="2395041" y="422762"/>
                  </a:lnTo>
                  <a:lnTo>
                    <a:pt x="2401712" y="422762"/>
                  </a:lnTo>
                  <a:lnTo>
                    <a:pt x="2408065" y="423397"/>
                  </a:lnTo>
                  <a:lnTo>
                    <a:pt x="2414418" y="424984"/>
                  </a:lnTo>
                  <a:lnTo>
                    <a:pt x="2420770" y="426888"/>
                  </a:lnTo>
                  <a:lnTo>
                    <a:pt x="2426806" y="429428"/>
                  </a:lnTo>
                  <a:lnTo>
                    <a:pt x="2432841" y="432601"/>
                  </a:lnTo>
                  <a:lnTo>
                    <a:pt x="2438559" y="436093"/>
                  </a:lnTo>
                  <a:lnTo>
                    <a:pt x="2443959" y="440854"/>
                  </a:lnTo>
                  <a:lnTo>
                    <a:pt x="2448406" y="445614"/>
                  </a:lnTo>
                  <a:lnTo>
                    <a:pt x="2452853" y="451327"/>
                  </a:lnTo>
                  <a:lnTo>
                    <a:pt x="2589757" y="638904"/>
                  </a:lnTo>
                  <a:lnTo>
                    <a:pt x="2593569" y="644935"/>
                  </a:lnTo>
                  <a:lnTo>
                    <a:pt x="2596746" y="650965"/>
                  </a:lnTo>
                  <a:lnTo>
                    <a:pt x="2599287" y="657313"/>
                  </a:lnTo>
                  <a:lnTo>
                    <a:pt x="2601193" y="663661"/>
                  </a:lnTo>
                  <a:lnTo>
                    <a:pt x="2602463" y="670326"/>
                  </a:lnTo>
                  <a:lnTo>
                    <a:pt x="2602781" y="676991"/>
                  </a:lnTo>
                  <a:lnTo>
                    <a:pt x="2602781" y="683656"/>
                  </a:lnTo>
                  <a:lnTo>
                    <a:pt x="2601828" y="690004"/>
                  </a:lnTo>
                  <a:lnTo>
                    <a:pt x="2600557" y="696352"/>
                  </a:lnTo>
                  <a:lnTo>
                    <a:pt x="2598652" y="703017"/>
                  </a:lnTo>
                  <a:lnTo>
                    <a:pt x="2596428" y="709047"/>
                  </a:lnTo>
                  <a:lnTo>
                    <a:pt x="2592934" y="715078"/>
                  </a:lnTo>
                  <a:lnTo>
                    <a:pt x="2589122" y="720473"/>
                  </a:lnTo>
                  <a:lnTo>
                    <a:pt x="2584993" y="725869"/>
                  </a:lnTo>
                  <a:lnTo>
                    <a:pt x="2580228" y="730630"/>
                  </a:lnTo>
                  <a:lnTo>
                    <a:pt x="2574828" y="734756"/>
                  </a:lnTo>
                  <a:lnTo>
                    <a:pt x="2388053" y="870281"/>
                  </a:lnTo>
                  <a:lnTo>
                    <a:pt x="2396629" y="888372"/>
                  </a:lnTo>
                  <a:lnTo>
                    <a:pt x="2405524" y="906781"/>
                  </a:lnTo>
                  <a:lnTo>
                    <a:pt x="2413465" y="925189"/>
                  </a:lnTo>
                  <a:lnTo>
                    <a:pt x="2421088" y="943598"/>
                  </a:lnTo>
                  <a:lnTo>
                    <a:pt x="2428712" y="962324"/>
                  </a:lnTo>
                  <a:lnTo>
                    <a:pt x="2436017" y="981367"/>
                  </a:lnTo>
                  <a:lnTo>
                    <a:pt x="2442688" y="1000411"/>
                  </a:lnTo>
                  <a:lnTo>
                    <a:pt x="2449041" y="1019454"/>
                  </a:lnTo>
                  <a:lnTo>
                    <a:pt x="2455394" y="1039132"/>
                  </a:lnTo>
                  <a:lnTo>
                    <a:pt x="2461111" y="1058810"/>
                  </a:lnTo>
                  <a:lnTo>
                    <a:pt x="2466829" y="1078171"/>
                  </a:lnTo>
                  <a:lnTo>
                    <a:pt x="2471594" y="1098167"/>
                  </a:lnTo>
                  <a:lnTo>
                    <a:pt x="2476676" y="1118162"/>
                  </a:lnTo>
                  <a:lnTo>
                    <a:pt x="2480805" y="1138158"/>
                  </a:lnTo>
                  <a:lnTo>
                    <a:pt x="2484935" y="1158470"/>
                  </a:lnTo>
                  <a:lnTo>
                    <a:pt x="2488746" y="1178783"/>
                  </a:lnTo>
                  <a:lnTo>
                    <a:pt x="2718721" y="1178783"/>
                  </a:lnTo>
                  <a:lnTo>
                    <a:pt x="2725709" y="1179101"/>
                  </a:lnTo>
                  <a:lnTo>
                    <a:pt x="2732698" y="1180370"/>
                  </a:lnTo>
                  <a:lnTo>
                    <a:pt x="2739368" y="1181640"/>
                  </a:lnTo>
                  <a:lnTo>
                    <a:pt x="2745403" y="1184496"/>
                  </a:lnTo>
                  <a:lnTo>
                    <a:pt x="2751439" y="1187035"/>
                  </a:lnTo>
                  <a:lnTo>
                    <a:pt x="2757156" y="1190527"/>
                  </a:lnTo>
                  <a:lnTo>
                    <a:pt x="2762239" y="1194653"/>
                  </a:lnTo>
                  <a:lnTo>
                    <a:pt x="2767321" y="1199096"/>
                  </a:lnTo>
                  <a:lnTo>
                    <a:pt x="2771768" y="1203857"/>
                  </a:lnTo>
                  <a:lnTo>
                    <a:pt x="2775897" y="1209253"/>
                  </a:lnTo>
                  <a:lnTo>
                    <a:pt x="2779391" y="1214966"/>
                  </a:lnTo>
                  <a:lnTo>
                    <a:pt x="2782250" y="1220361"/>
                  </a:lnTo>
                  <a:lnTo>
                    <a:pt x="2784474" y="1226709"/>
                  </a:lnTo>
                  <a:lnTo>
                    <a:pt x="2786062" y="1233692"/>
                  </a:lnTo>
                  <a:lnTo>
                    <a:pt x="2787015" y="1240357"/>
                  </a:lnTo>
                  <a:lnTo>
                    <a:pt x="2787650" y="1247022"/>
                  </a:lnTo>
                  <a:lnTo>
                    <a:pt x="2787650" y="1479986"/>
                  </a:lnTo>
                  <a:lnTo>
                    <a:pt x="2787015" y="1486651"/>
                  </a:lnTo>
                  <a:lnTo>
                    <a:pt x="2786380" y="1493951"/>
                  </a:lnTo>
                  <a:lnTo>
                    <a:pt x="2784474" y="1500299"/>
                  </a:lnTo>
                  <a:lnTo>
                    <a:pt x="2782250" y="1506646"/>
                  </a:lnTo>
                  <a:lnTo>
                    <a:pt x="2779391" y="1512677"/>
                  </a:lnTo>
                  <a:lnTo>
                    <a:pt x="2775897" y="1518390"/>
                  </a:lnTo>
                  <a:lnTo>
                    <a:pt x="2771768" y="1523785"/>
                  </a:lnTo>
                  <a:lnTo>
                    <a:pt x="2767639" y="1528546"/>
                  </a:lnTo>
                  <a:lnTo>
                    <a:pt x="2762556" y="1532672"/>
                  </a:lnTo>
                  <a:lnTo>
                    <a:pt x="2757156" y="1536798"/>
                  </a:lnTo>
                  <a:lnTo>
                    <a:pt x="2751439" y="1540290"/>
                  </a:lnTo>
                  <a:lnTo>
                    <a:pt x="2745403" y="1543146"/>
                  </a:lnTo>
                  <a:lnTo>
                    <a:pt x="2739368" y="1545368"/>
                  </a:lnTo>
                  <a:lnTo>
                    <a:pt x="2732698" y="1546955"/>
                  </a:lnTo>
                  <a:lnTo>
                    <a:pt x="2725709" y="1548224"/>
                  </a:lnTo>
                  <a:lnTo>
                    <a:pt x="2719039" y="1548542"/>
                  </a:lnTo>
                  <a:lnTo>
                    <a:pt x="2488746" y="1548542"/>
                  </a:lnTo>
                  <a:lnTo>
                    <a:pt x="2484935" y="1568855"/>
                  </a:lnTo>
                  <a:lnTo>
                    <a:pt x="2480805" y="1589168"/>
                  </a:lnTo>
                  <a:lnTo>
                    <a:pt x="2476676" y="1609163"/>
                  </a:lnTo>
                  <a:lnTo>
                    <a:pt x="2471594" y="1629476"/>
                  </a:lnTo>
                  <a:lnTo>
                    <a:pt x="2466829" y="1648837"/>
                  </a:lnTo>
                  <a:lnTo>
                    <a:pt x="2461111" y="1668832"/>
                  </a:lnTo>
                  <a:lnTo>
                    <a:pt x="2455394" y="1688510"/>
                  </a:lnTo>
                  <a:lnTo>
                    <a:pt x="2449041" y="1707554"/>
                  </a:lnTo>
                  <a:lnTo>
                    <a:pt x="2442688" y="1726914"/>
                  </a:lnTo>
                  <a:lnTo>
                    <a:pt x="2436017" y="1745958"/>
                  </a:lnTo>
                  <a:lnTo>
                    <a:pt x="2428712" y="1764684"/>
                  </a:lnTo>
                  <a:lnTo>
                    <a:pt x="2421088" y="1783410"/>
                  </a:lnTo>
                  <a:lnTo>
                    <a:pt x="2413465" y="1802453"/>
                  </a:lnTo>
                  <a:lnTo>
                    <a:pt x="2405524" y="1820862"/>
                  </a:lnTo>
                  <a:lnTo>
                    <a:pt x="2396629" y="1838953"/>
                  </a:lnTo>
                  <a:lnTo>
                    <a:pt x="2388053" y="1857044"/>
                  </a:lnTo>
                  <a:lnTo>
                    <a:pt x="2574828" y="1992252"/>
                  </a:lnTo>
                  <a:lnTo>
                    <a:pt x="2580228" y="1996378"/>
                  </a:lnTo>
                  <a:lnTo>
                    <a:pt x="2584993" y="2001456"/>
                  </a:lnTo>
                  <a:lnTo>
                    <a:pt x="2589122" y="2006534"/>
                  </a:lnTo>
                  <a:lnTo>
                    <a:pt x="2592934" y="2012247"/>
                  </a:lnTo>
                  <a:lnTo>
                    <a:pt x="2596428" y="2018278"/>
                  </a:lnTo>
                  <a:lnTo>
                    <a:pt x="2598652" y="2024308"/>
                  </a:lnTo>
                  <a:lnTo>
                    <a:pt x="2600557" y="2030656"/>
                  </a:lnTo>
                  <a:lnTo>
                    <a:pt x="2601828" y="2037004"/>
                  </a:lnTo>
                  <a:lnTo>
                    <a:pt x="2602781" y="2043352"/>
                  </a:lnTo>
                  <a:lnTo>
                    <a:pt x="2602781" y="2050334"/>
                  </a:lnTo>
                  <a:lnTo>
                    <a:pt x="2602463" y="2056682"/>
                  </a:lnTo>
                  <a:lnTo>
                    <a:pt x="2601193" y="2063347"/>
                  </a:lnTo>
                  <a:lnTo>
                    <a:pt x="2599287" y="2069695"/>
                  </a:lnTo>
                  <a:lnTo>
                    <a:pt x="2596746" y="2076360"/>
                  </a:lnTo>
                  <a:lnTo>
                    <a:pt x="2593569" y="2082073"/>
                  </a:lnTo>
                  <a:lnTo>
                    <a:pt x="2589757" y="2087786"/>
                  </a:lnTo>
                  <a:lnTo>
                    <a:pt x="2452853" y="2276315"/>
                  </a:lnTo>
                  <a:lnTo>
                    <a:pt x="2448406" y="2281711"/>
                  </a:lnTo>
                  <a:lnTo>
                    <a:pt x="2443959" y="2286472"/>
                  </a:lnTo>
                  <a:lnTo>
                    <a:pt x="2438559" y="2290915"/>
                  </a:lnTo>
                  <a:lnTo>
                    <a:pt x="2432841" y="2294406"/>
                  </a:lnTo>
                  <a:lnTo>
                    <a:pt x="2426806" y="2297898"/>
                  </a:lnTo>
                  <a:lnTo>
                    <a:pt x="2420770" y="2300437"/>
                  </a:lnTo>
                  <a:lnTo>
                    <a:pt x="2414418" y="2302341"/>
                  </a:lnTo>
                  <a:lnTo>
                    <a:pt x="2408065" y="2303293"/>
                  </a:lnTo>
                  <a:lnTo>
                    <a:pt x="2401712" y="2304245"/>
                  </a:lnTo>
                  <a:lnTo>
                    <a:pt x="2395041" y="2304563"/>
                  </a:lnTo>
                  <a:lnTo>
                    <a:pt x="2388371" y="2303611"/>
                  </a:lnTo>
                  <a:lnTo>
                    <a:pt x="2381700" y="2302658"/>
                  </a:lnTo>
                  <a:lnTo>
                    <a:pt x="2375347" y="2300754"/>
                  </a:lnTo>
                  <a:lnTo>
                    <a:pt x="2368994" y="2298532"/>
                  </a:lnTo>
                  <a:lnTo>
                    <a:pt x="2362959" y="2295041"/>
                  </a:lnTo>
                  <a:lnTo>
                    <a:pt x="2357242" y="2291232"/>
                  </a:lnTo>
                  <a:lnTo>
                    <a:pt x="2170466" y="2156025"/>
                  </a:lnTo>
                  <a:lnTo>
                    <a:pt x="2155855" y="2170307"/>
                  </a:lnTo>
                  <a:lnTo>
                    <a:pt x="2140925" y="2183638"/>
                  </a:lnTo>
                  <a:lnTo>
                    <a:pt x="2125679" y="2197285"/>
                  </a:lnTo>
                  <a:lnTo>
                    <a:pt x="2110432" y="2210616"/>
                  </a:lnTo>
                  <a:lnTo>
                    <a:pt x="2094867" y="2223629"/>
                  </a:lnTo>
                  <a:lnTo>
                    <a:pt x="2078985" y="2236007"/>
                  </a:lnTo>
                  <a:lnTo>
                    <a:pt x="2062785" y="2248385"/>
                  </a:lnTo>
                  <a:lnTo>
                    <a:pt x="2046585" y="2260446"/>
                  </a:lnTo>
                  <a:lnTo>
                    <a:pt x="2030068" y="2272506"/>
                  </a:lnTo>
                  <a:lnTo>
                    <a:pt x="2013232" y="2283932"/>
                  </a:lnTo>
                  <a:lnTo>
                    <a:pt x="1996397" y="2295041"/>
                  </a:lnTo>
                  <a:lnTo>
                    <a:pt x="1978927" y="2306150"/>
                  </a:lnTo>
                  <a:lnTo>
                    <a:pt x="1961456" y="2316624"/>
                  </a:lnTo>
                  <a:lnTo>
                    <a:pt x="1943986" y="2327097"/>
                  </a:lnTo>
                  <a:lnTo>
                    <a:pt x="1925880" y="2336936"/>
                  </a:lnTo>
                  <a:lnTo>
                    <a:pt x="1907774" y="2346776"/>
                  </a:lnTo>
                  <a:lnTo>
                    <a:pt x="1979244" y="2565457"/>
                  </a:lnTo>
                  <a:lnTo>
                    <a:pt x="1980833" y="2572439"/>
                  </a:lnTo>
                  <a:lnTo>
                    <a:pt x="1981786" y="2579422"/>
                  </a:lnTo>
                  <a:lnTo>
                    <a:pt x="1982738" y="2586404"/>
                  </a:lnTo>
                  <a:lnTo>
                    <a:pt x="1982421" y="2592752"/>
                  </a:lnTo>
                  <a:lnTo>
                    <a:pt x="1981468" y="2599417"/>
                  </a:lnTo>
                  <a:lnTo>
                    <a:pt x="1980197" y="2605765"/>
                  </a:lnTo>
                  <a:lnTo>
                    <a:pt x="1977656" y="2612113"/>
                  </a:lnTo>
                  <a:lnTo>
                    <a:pt x="1975115" y="2618143"/>
                  </a:lnTo>
                  <a:lnTo>
                    <a:pt x="1971621" y="2623856"/>
                  </a:lnTo>
                  <a:lnTo>
                    <a:pt x="1968127" y="2629252"/>
                  </a:lnTo>
                  <a:lnTo>
                    <a:pt x="1963997" y="2634013"/>
                  </a:lnTo>
                  <a:lnTo>
                    <a:pt x="1958915" y="2638774"/>
                  </a:lnTo>
                  <a:lnTo>
                    <a:pt x="1953833" y="2642900"/>
                  </a:lnTo>
                  <a:lnTo>
                    <a:pt x="1948115" y="2646391"/>
                  </a:lnTo>
                  <a:lnTo>
                    <a:pt x="1941762" y="2649565"/>
                  </a:lnTo>
                  <a:lnTo>
                    <a:pt x="1935409" y="2652104"/>
                  </a:lnTo>
                  <a:lnTo>
                    <a:pt x="1714011" y="2724151"/>
                  </a:lnTo>
                  <a:lnTo>
                    <a:pt x="1707023" y="2725738"/>
                  </a:lnTo>
                  <a:lnTo>
                    <a:pt x="1700352" y="2727008"/>
                  </a:lnTo>
                  <a:lnTo>
                    <a:pt x="1693682" y="2727325"/>
                  </a:lnTo>
                  <a:lnTo>
                    <a:pt x="1686694" y="2727325"/>
                  </a:lnTo>
                  <a:lnTo>
                    <a:pt x="1680023" y="2726056"/>
                  </a:lnTo>
                  <a:lnTo>
                    <a:pt x="1673670" y="2724786"/>
                  </a:lnTo>
                  <a:lnTo>
                    <a:pt x="1667635" y="2722564"/>
                  </a:lnTo>
                  <a:lnTo>
                    <a:pt x="1661600" y="2719708"/>
                  </a:lnTo>
                  <a:lnTo>
                    <a:pt x="1655564" y="2716851"/>
                  </a:lnTo>
                  <a:lnTo>
                    <a:pt x="1650164" y="2712725"/>
                  </a:lnTo>
                  <a:lnTo>
                    <a:pt x="1645400" y="2708599"/>
                  </a:lnTo>
                  <a:lnTo>
                    <a:pt x="1640953" y="2703521"/>
                  </a:lnTo>
                  <a:lnTo>
                    <a:pt x="1636823" y="2698443"/>
                  </a:lnTo>
                  <a:lnTo>
                    <a:pt x="1633012" y="2692730"/>
                  </a:lnTo>
                  <a:lnTo>
                    <a:pt x="1629835" y="2686382"/>
                  </a:lnTo>
                  <a:lnTo>
                    <a:pt x="1627294" y="2680034"/>
                  </a:lnTo>
                  <a:lnTo>
                    <a:pt x="1556142" y="2460718"/>
                  </a:lnTo>
                  <a:lnTo>
                    <a:pt x="1536130" y="2463575"/>
                  </a:lnTo>
                  <a:lnTo>
                    <a:pt x="1516436" y="2465796"/>
                  </a:lnTo>
                  <a:lnTo>
                    <a:pt x="1496107" y="2467701"/>
                  </a:lnTo>
                  <a:lnTo>
                    <a:pt x="1475778" y="2469605"/>
                  </a:lnTo>
                  <a:lnTo>
                    <a:pt x="1455448" y="2470875"/>
                  </a:lnTo>
                  <a:lnTo>
                    <a:pt x="1435119" y="2471827"/>
                  </a:lnTo>
                  <a:lnTo>
                    <a:pt x="1414154" y="2472144"/>
                  </a:lnTo>
                  <a:lnTo>
                    <a:pt x="1393825" y="2472779"/>
                  </a:lnTo>
                  <a:lnTo>
                    <a:pt x="1373178" y="2472144"/>
                  </a:lnTo>
                  <a:lnTo>
                    <a:pt x="1352531" y="2471827"/>
                  </a:lnTo>
                  <a:lnTo>
                    <a:pt x="1332202" y="2470875"/>
                  </a:lnTo>
                  <a:lnTo>
                    <a:pt x="1311873" y="2469605"/>
                  </a:lnTo>
                  <a:lnTo>
                    <a:pt x="1291544" y="2467701"/>
                  </a:lnTo>
                  <a:lnTo>
                    <a:pt x="1271532" y="2465796"/>
                  </a:lnTo>
                  <a:lnTo>
                    <a:pt x="1251203" y="2463575"/>
                  </a:lnTo>
                  <a:lnTo>
                    <a:pt x="1231191" y="2460718"/>
                  </a:lnTo>
                  <a:lnTo>
                    <a:pt x="1160674" y="2680034"/>
                  </a:lnTo>
                  <a:lnTo>
                    <a:pt x="1157815" y="2686699"/>
                  </a:lnTo>
                  <a:lnTo>
                    <a:pt x="1154956" y="2692730"/>
                  </a:lnTo>
                  <a:lnTo>
                    <a:pt x="1151145" y="2698443"/>
                  </a:lnTo>
                  <a:lnTo>
                    <a:pt x="1147015" y="2703521"/>
                  </a:lnTo>
                  <a:lnTo>
                    <a:pt x="1142568" y="2708599"/>
                  </a:lnTo>
                  <a:lnTo>
                    <a:pt x="1137168" y="2712725"/>
                  </a:lnTo>
                  <a:lnTo>
                    <a:pt x="1132086" y="2716851"/>
                  </a:lnTo>
                  <a:lnTo>
                    <a:pt x="1126368" y="2719708"/>
                  </a:lnTo>
                  <a:lnTo>
                    <a:pt x="1120333" y="2722564"/>
                  </a:lnTo>
                  <a:lnTo>
                    <a:pt x="1113980" y="2724786"/>
                  </a:lnTo>
                  <a:lnTo>
                    <a:pt x="1107627" y="2726056"/>
                  </a:lnTo>
                  <a:lnTo>
                    <a:pt x="1100639" y="2727325"/>
                  </a:lnTo>
                  <a:lnTo>
                    <a:pt x="1094286" y="2727325"/>
                  </a:lnTo>
                  <a:lnTo>
                    <a:pt x="1087616" y="2727008"/>
                  </a:lnTo>
                  <a:lnTo>
                    <a:pt x="1080628" y="2725738"/>
                  </a:lnTo>
                  <a:lnTo>
                    <a:pt x="1073639" y="2723834"/>
                  </a:lnTo>
                  <a:lnTo>
                    <a:pt x="852558" y="2652104"/>
                  </a:lnTo>
                  <a:lnTo>
                    <a:pt x="845888" y="2649565"/>
                  </a:lnTo>
                  <a:lnTo>
                    <a:pt x="839852" y="2646391"/>
                  </a:lnTo>
                  <a:lnTo>
                    <a:pt x="834135" y="2642900"/>
                  </a:lnTo>
                  <a:lnTo>
                    <a:pt x="829052" y="2638774"/>
                  </a:lnTo>
                  <a:lnTo>
                    <a:pt x="823970" y="2634013"/>
                  </a:lnTo>
                  <a:lnTo>
                    <a:pt x="819523" y="2629252"/>
                  </a:lnTo>
                  <a:lnTo>
                    <a:pt x="815711" y="2623856"/>
                  </a:lnTo>
                  <a:lnTo>
                    <a:pt x="812853" y="2618143"/>
                  </a:lnTo>
                  <a:lnTo>
                    <a:pt x="809676" y="2612113"/>
                  </a:lnTo>
                  <a:lnTo>
                    <a:pt x="807770" y="2605765"/>
                  </a:lnTo>
                  <a:lnTo>
                    <a:pt x="806182" y="2599417"/>
                  </a:lnTo>
                  <a:lnTo>
                    <a:pt x="805229" y="2592752"/>
                  </a:lnTo>
                  <a:lnTo>
                    <a:pt x="805229" y="2586404"/>
                  </a:lnTo>
                  <a:lnTo>
                    <a:pt x="805547" y="2579422"/>
                  </a:lnTo>
                  <a:lnTo>
                    <a:pt x="806817" y="2572439"/>
                  </a:lnTo>
                  <a:lnTo>
                    <a:pt x="808088" y="2565457"/>
                  </a:lnTo>
                  <a:lnTo>
                    <a:pt x="879876" y="2346776"/>
                  </a:lnTo>
                  <a:lnTo>
                    <a:pt x="861770" y="2336936"/>
                  </a:lnTo>
                  <a:lnTo>
                    <a:pt x="843982" y="2327097"/>
                  </a:lnTo>
                  <a:lnTo>
                    <a:pt x="826194" y="2316624"/>
                  </a:lnTo>
                  <a:lnTo>
                    <a:pt x="808723" y="2306150"/>
                  </a:lnTo>
                  <a:lnTo>
                    <a:pt x="791570" y="2295041"/>
                  </a:lnTo>
                  <a:lnTo>
                    <a:pt x="774418" y="2283932"/>
                  </a:lnTo>
                  <a:lnTo>
                    <a:pt x="757900" y="2272506"/>
                  </a:lnTo>
                  <a:lnTo>
                    <a:pt x="741065" y="2260446"/>
                  </a:lnTo>
                  <a:lnTo>
                    <a:pt x="724547" y="2248385"/>
                  </a:lnTo>
                  <a:lnTo>
                    <a:pt x="708665" y="2236007"/>
                  </a:lnTo>
                  <a:lnTo>
                    <a:pt x="692783" y="2223311"/>
                  </a:lnTo>
                  <a:lnTo>
                    <a:pt x="677218" y="2210616"/>
                  </a:lnTo>
                  <a:lnTo>
                    <a:pt x="661654" y="2197285"/>
                  </a:lnTo>
                  <a:lnTo>
                    <a:pt x="646724" y="2183638"/>
                  </a:lnTo>
                  <a:lnTo>
                    <a:pt x="631795" y="2169990"/>
                  </a:lnTo>
                  <a:lnTo>
                    <a:pt x="616866" y="2155707"/>
                  </a:lnTo>
                  <a:lnTo>
                    <a:pt x="430726" y="2291232"/>
                  </a:lnTo>
                  <a:lnTo>
                    <a:pt x="424691" y="2295041"/>
                  </a:lnTo>
                  <a:lnTo>
                    <a:pt x="418655" y="2298532"/>
                  </a:lnTo>
                  <a:lnTo>
                    <a:pt x="412303" y="2300754"/>
                  </a:lnTo>
                  <a:lnTo>
                    <a:pt x="405632" y="2302658"/>
                  </a:lnTo>
                  <a:lnTo>
                    <a:pt x="399279" y="2303611"/>
                  </a:lnTo>
                  <a:lnTo>
                    <a:pt x="392609" y="2304563"/>
                  </a:lnTo>
                  <a:lnTo>
                    <a:pt x="385938" y="2304563"/>
                  </a:lnTo>
                  <a:lnTo>
                    <a:pt x="379585" y="2303611"/>
                  </a:lnTo>
                  <a:lnTo>
                    <a:pt x="372915" y="2302341"/>
                  </a:lnTo>
                  <a:lnTo>
                    <a:pt x="366562" y="2300437"/>
                  </a:lnTo>
                  <a:lnTo>
                    <a:pt x="360527" y="2297898"/>
                  </a:lnTo>
                  <a:lnTo>
                    <a:pt x="354491" y="2294724"/>
                  </a:lnTo>
                  <a:lnTo>
                    <a:pt x="349409" y="2290915"/>
                  </a:lnTo>
                  <a:lnTo>
                    <a:pt x="344009" y="2286472"/>
                  </a:lnTo>
                  <a:lnTo>
                    <a:pt x="339244" y="2281711"/>
                  </a:lnTo>
                  <a:lnTo>
                    <a:pt x="334797" y="2276315"/>
                  </a:lnTo>
                  <a:lnTo>
                    <a:pt x="197575" y="2087786"/>
                  </a:lnTo>
                  <a:lnTo>
                    <a:pt x="193763" y="2082073"/>
                  </a:lnTo>
                  <a:lnTo>
                    <a:pt x="190904" y="2076360"/>
                  </a:lnTo>
                  <a:lnTo>
                    <a:pt x="188363" y="2069695"/>
                  </a:lnTo>
                  <a:lnTo>
                    <a:pt x="186457" y="2063347"/>
                  </a:lnTo>
                  <a:lnTo>
                    <a:pt x="185187" y="2056682"/>
                  </a:lnTo>
                  <a:lnTo>
                    <a:pt x="184869" y="2050334"/>
                  </a:lnTo>
                  <a:lnTo>
                    <a:pt x="184869" y="2043352"/>
                  </a:lnTo>
                  <a:lnTo>
                    <a:pt x="185504" y="2037004"/>
                  </a:lnTo>
                  <a:lnTo>
                    <a:pt x="187092" y="2030656"/>
                  </a:lnTo>
                  <a:lnTo>
                    <a:pt x="188998" y="2024308"/>
                  </a:lnTo>
                  <a:lnTo>
                    <a:pt x="191540" y="2018278"/>
                  </a:lnTo>
                  <a:lnTo>
                    <a:pt x="194716" y="2012247"/>
                  </a:lnTo>
                  <a:lnTo>
                    <a:pt x="198528" y="2006534"/>
                  </a:lnTo>
                  <a:lnTo>
                    <a:pt x="202657" y="2001456"/>
                  </a:lnTo>
                  <a:lnTo>
                    <a:pt x="207422" y="1996695"/>
                  </a:lnTo>
                  <a:lnTo>
                    <a:pt x="213139" y="1992252"/>
                  </a:lnTo>
                  <a:lnTo>
                    <a:pt x="399279" y="1857044"/>
                  </a:lnTo>
                  <a:lnTo>
                    <a:pt x="390703" y="1838953"/>
                  </a:lnTo>
                  <a:lnTo>
                    <a:pt x="382444" y="1820544"/>
                  </a:lnTo>
                  <a:lnTo>
                    <a:pt x="374185" y="1802453"/>
                  </a:lnTo>
                  <a:lnTo>
                    <a:pt x="366244" y="1783410"/>
                  </a:lnTo>
                  <a:lnTo>
                    <a:pt x="358621" y="1764684"/>
                  </a:lnTo>
                  <a:lnTo>
                    <a:pt x="351632" y="1745958"/>
                  </a:lnTo>
                  <a:lnTo>
                    <a:pt x="344962" y="1726914"/>
                  </a:lnTo>
                  <a:lnTo>
                    <a:pt x="338291" y="1707554"/>
                  </a:lnTo>
                  <a:lnTo>
                    <a:pt x="332256" y="1688510"/>
                  </a:lnTo>
                  <a:lnTo>
                    <a:pt x="326221" y="1668832"/>
                  </a:lnTo>
                  <a:lnTo>
                    <a:pt x="321139" y="1648837"/>
                  </a:lnTo>
                  <a:lnTo>
                    <a:pt x="315739" y="1629476"/>
                  </a:lnTo>
                  <a:lnTo>
                    <a:pt x="311292" y="1609163"/>
                  </a:lnTo>
                  <a:lnTo>
                    <a:pt x="306845" y="1589168"/>
                  </a:lnTo>
                  <a:lnTo>
                    <a:pt x="303033" y="1568855"/>
                  </a:lnTo>
                  <a:lnTo>
                    <a:pt x="299221" y="1548542"/>
                  </a:lnTo>
                  <a:lnTo>
                    <a:pt x="68929" y="1548542"/>
                  </a:lnTo>
                  <a:lnTo>
                    <a:pt x="61623" y="1548224"/>
                  </a:lnTo>
                  <a:lnTo>
                    <a:pt x="54952" y="1546955"/>
                  </a:lnTo>
                  <a:lnTo>
                    <a:pt x="48282" y="1545368"/>
                  </a:lnTo>
                  <a:lnTo>
                    <a:pt x="41929" y="1543146"/>
                  </a:lnTo>
                  <a:lnTo>
                    <a:pt x="36211" y="1540290"/>
                  </a:lnTo>
                  <a:lnTo>
                    <a:pt x="30494" y="1536798"/>
                  </a:lnTo>
                  <a:lnTo>
                    <a:pt x="24776" y="1532672"/>
                  </a:lnTo>
                  <a:lnTo>
                    <a:pt x="20329" y="1528546"/>
                  </a:lnTo>
                  <a:lnTo>
                    <a:pt x="15882" y="1523785"/>
                  </a:lnTo>
                  <a:lnTo>
                    <a:pt x="11753" y="1518390"/>
                  </a:lnTo>
                  <a:lnTo>
                    <a:pt x="8259" y="1512677"/>
                  </a:lnTo>
                  <a:lnTo>
                    <a:pt x="5400" y="1506646"/>
                  </a:lnTo>
                  <a:lnTo>
                    <a:pt x="2859" y="1500299"/>
                  </a:lnTo>
                  <a:lnTo>
                    <a:pt x="1588" y="1493951"/>
                  </a:lnTo>
                  <a:lnTo>
                    <a:pt x="317" y="1486651"/>
                  </a:lnTo>
                  <a:lnTo>
                    <a:pt x="0" y="1479986"/>
                  </a:lnTo>
                  <a:lnTo>
                    <a:pt x="0" y="1247022"/>
                  </a:lnTo>
                  <a:lnTo>
                    <a:pt x="317" y="1240357"/>
                  </a:lnTo>
                  <a:lnTo>
                    <a:pt x="1588" y="1233692"/>
                  </a:lnTo>
                  <a:lnTo>
                    <a:pt x="2859" y="1226709"/>
                  </a:lnTo>
                  <a:lnTo>
                    <a:pt x="5400" y="1220361"/>
                  </a:lnTo>
                  <a:lnTo>
                    <a:pt x="8259" y="1214966"/>
                  </a:lnTo>
                  <a:lnTo>
                    <a:pt x="11753" y="1209253"/>
                  </a:lnTo>
                  <a:lnTo>
                    <a:pt x="15882" y="1203857"/>
                  </a:lnTo>
                  <a:lnTo>
                    <a:pt x="20329" y="1199096"/>
                  </a:lnTo>
                  <a:lnTo>
                    <a:pt x="24776" y="1194653"/>
                  </a:lnTo>
                  <a:lnTo>
                    <a:pt x="30494" y="1190527"/>
                  </a:lnTo>
                  <a:lnTo>
                    <a:pt x="36211" y="1187035"/>
                  </a:lnTo>
                  <a:lnTo>
                    <a:pt x="41929" y="1184496"/>
                  </a:lnTo>
                  <a:lnTo>
                    <a:pt x="48282" y="1181640"/>
                  </a:lnTo>
                  <a:lnTo>
                    <a:pt x="54952" y="1180370"/>
                  </a:lnTo>
                  <a:lnTo>
                    <a:pt x="61623" y="1179101"/>
                  </a:lnTo>
                  <a:lnTo>
                    <a:pt x="68929" y="1178783"/>
                  </a:lnTo>
                  <a:lnTo>
                    <a:pt x="299221" y="1178783"/>
                  </a:lnTo>
                  <a:lnTo>
                    <a:pt x="303033" y="1158470"/>
                  </a:lnTo>
                  <a:lnTo>
                    <a:pt x="306845" y="1138158"/>
                  </a:lnTo>
                  <a:lnTo>
                    <a:pt x="311292" y="1118162"/>
                  </a:lnTo>
                  <a:lnTo>
                    <a:pt x="315739" y="1098167"/>
                  </a:lnTo>
                  <a:lnTo>
                    <a:pt x="321139" y="1078171"/>
                  </a:lnTo>
                  <a:lnTo>
                    <a:pt x="326221" y="1058493"/>
                  </a:lnTo>
                  <a:lnTo>
                    <a:pt x="332256" y="1038815"/>
                  </a:lnTo>
                  <a:lnTo>
                    <a:pt x="338291" y="1019454"/>
                  </a:lnTo>
                  <a:lnTo>
                    <a:pt x="344962" y="1000411"/>
                  </a:lnTo>
                  <a:lnTo>
                    <a:pt x="351632" y="981367"/>
                  </a:lnTo>
                  <a:lnTo>
                    <a:pt x="358621" y="962324"/>
                  </a:lnTo>
                  <a:lnTo>
                    <a:pt x="366244" y="943598"/>
                  </a:lnTo>
                  <a:lnTo>
                    <a:pt x="374185" y="924872"/>
                  </a:lnTo>
                  <a:lnTo>
                    <a:pt x="382444" y="906463"/>
                  </a:lnTo>
                  <a:lnTo>
                    <a:pt x="390703" y="888372"/>
                  </a:lnTo>
                  <a:lnTo>
                    <a:pt x="399279" y="870281"/>
                  </a:lnTo>
                  <a:lnTo>
                    <a:pt x="213139" y="734756"/>
                  </a:lnTo>
                  <a:lnTo>
                    <a:pt x="207422" y="730312"/>
                  </a:lnTo>
                  <a:lnTo>
                    <a:pt x="202657" y="725552"/>
                  </a:lnTo>
                  <a:lnTo>
                    <a:pt x="198528" y="720473"/>
                  </a:lnTo>
                  <a:lnTo>
                    <a:pt x="194716" y="715078"/>
                  </a:lnTo>
                  <a:lnTo>
                    <a:pt x="191540" y="709047"/>
                  </a:lnTo>
                  <a:lnTo>
                    <a:pt x="188998" y="703017"/>
                  </a:lnTo>
                  <a:lnTo>
                    <a:pt x="187092" y="696352"/>
                  </a:lnTo>
                  <a:lnTo>
                    <a:pt x="185504" y="690004"/>
                  </a:lnTo>
                  <a:lnTo>
                    <a:pt x="184869" y="683656"/>
                  </a:lnTo>
                  <a:lnTo>
                    <a:pt x="184869" y="676991"/>
                  </a:lnTo>
                  <a:lnTo>
                    <a:pt x="185187" y="670326"/>
                  </a:lnTo>
                  <a:lnTo>
                    <a:pt x="186457" y="663661"/>
                  </a:lnTo>
                  <a:lnTo>
                    <a:pt x="188363" y="657313"/>
                  </a:lnTo>
                  <a:lnTo>
                    <a:pt x="190904" y="650965"/>
                  </a:lnTo>
                  <a:lnTo>
                    <a:pt x="193763" y="644935"/>
                  </a:lnTo>
                  <a:lnTo>
                    <a:pt x="197575" y="638904"/>
                  </a:lnTo>
                  <a:lnTo>
                    <a:pt x="334797" y="451327"/>
                  </a:lnTo>
                  <a:lnTo>
                    <a:pt x="339244" y="445614"/>
                  </a:lnTo>
                  <a:lnTo>
                    <a:pt x="344009" y="440854"/>
                  </a:lnTo>
                  <a:lnTo>
                    <a:pt x="349409" y="436093"/>
                  </a:lnTo>
                  <a:lnTo>
                    <a:pt x="354491" y="432601"/>
                  </a:lnTo>
                  <a:lnTo>
                    <a:pt x="360527" y="429428"/>
                  </a:lnTo>
                  <a:lnTo>
                    <a:pt x="366562" y="426888"/>
                  </a:lnTo>
                  <a:lnTo>
                    <a:pt x="372915" y="424984"/>
                  </a:lnTo>
                  <a:lnTo>
                    <a:pt x="379585" y="423397"/>
                  </a:lnTo>
                  <a:lnTo>
                    <a:pt x="385938" y="422762"/>
                  </a:lnTo>
                  <a:lnTo>
                    <a:pt x="392609" y="422762"/>
                  </a:lnTo>
                  <a:lnTo>
                    <a:pt x="399279" y="423397"/>
                  </a:lnTo>
                  <a:lnTo>
                    <a:pt x="405632" y="424667"/>
                  </a:lnTo>
                  <a:lnTo>
                    <a:pt x="412303" y="426571"/>
                  </a:lnTo>
                  <a:lnTo>
                    <a:pt x="418655" y="428793"/>
                  </a:lnTo>
                  <a:lnTo>
                    <a:pt x="424691" y="431967"/>
                  </a:lnTo>
                  <a:lnTo>
                    <a:pt x="430726" y="435775"/>
                  </a:lnTo>
                  <a:lnTo>
                    <a:pt x="616866" y="571301"/>
                  </a:lnTo>
                  <a:lnTo>
                    <a:pt x="631795" y="557335"/>
                  </a:lnTo>
                  <a:lnTo>
                    <a:pt x="646724" y="543370"/>
                  </a:lnTo>
                  <a:lnTo>
                    <a:pt x="661654" y="529723"/>
                  </a:lnTo>
                  <a:lnTo>
                    <a:pt x="677218" y="516709"/>
                  </a:lnTo>
                  <a:lnTo>
                    <a:pt x="693101" y="503697"/>
                  </a:lnTo>
                  <a:lnTo>
                    <a:pt x="708665" y="491001"/>
                  </a:lnTo>
                  <a:lnTo>
                    <a:pt x="724547" y="478623"/>
                  </a:lnTo>
                  <a:lnTo>
                    <a:pt x="741065" y="466562"/>
                  </a:lnTo>
                  <a:lnTo>
                    <a:pt x="757900" y="454501"/>
                  </a:lnTo>
                  <a:lnTo>
                    <a:pt x="774418" y="443393"/>
                  </a:lnTo>
                  <a:lnTo>
                    <a:pt x="791570" y="431967"/>
                  </a:lnTo>
                  <a:lnTo>
                    <a:pt x="808723" y="421175"/>
                  </a:lnTo>
                  <a:lnTo>
                    <a:pt x="826194" y="410702"/>
                  </a:lnTo>
                  <a:lnTo>
                    <a:pt x="843982" y="400228"/>
                  </a:lnTo>
                  <a:lnTo>
                    <a:pt x="861770" y="390389"/>
                  </a:lnTo>
                  <a:lnTo>
                    <a:pt x="879876" y="380550"/>
                  </a:lnTo>
                  <a:lnTo>
                    <a:pt x="808088" y="161551"/>
                  </a:lnTo>
                  <a:lnTo>
                    <a:pt x="806182" y="154886"/>
                  </a:lnTo>
                  <a:lnTo>
                    <a:pt x="805547" y="147586"/>
                  </a:lnTo>
                  <a:lnTo>
                    <a:pt x="804911" y="140921"/>
                  </a:lnTo>
                  <a:lnTo>
                    <a:pt x="805229" y="134573"/>
                  </a:lnTo>
                  <a:lnTo>
                    <a:pt x="805864" y="127908"/>
                  </a:lnTo>
                  <a:lnTo>
                    <a:pt x="807770" y="121243"/>
                  </a:lnTo>
                  <a:lnTo>
                    <a:pt x="809676" y="114895"/>
                  </a:lnTo>
                  <a:lnTo>
                    <a:pt x="812217" y="109499"/>
                  </a:lnTo>
                  <a:lnTo>
                    <a:pt x="815711" y="103469"/>
                  </a:lnTo>
                  <a:lnTo>
                    <a:pt x="819523" y="98073"/>
                  </a:lnTo>
                  <a:lnTo>
                    <a:pt x="823970" y="93312"/>
                  </a:lnTo>
                  <a:lnTo>
                    <a:pt x="829052" y="88552"/>
                  </a:lnTo>
                  <a:lnTo>
                    <a:pt x="834135" y="84426"/>
                  </a:lnTo>
                  <a:lnTo>
                    <a:pt x="839852" y="80617"/>
                  </a:lnTo>
                  <a:lnTo>
                    <a:pt x="845888" y="77760"/>
                  </a:lnTo>
                  <a:lnTo>
                    <a:pt x="852558" y="75221"/>
                  </a:lnTo>
                  <a:lnTo>
                    <a:pt x="1073957" y="2857"/>
                  </a:lnTo>
                  <a:lnTo>
                    <a:pt x="1080628" y="1270"/>
                  </a:lnTo>
                  <a:lnTo>
                    <a:pt x="1087616" y="317"/>
                  </a:lnTo>
                  <a:lnTo>
                    <a:pt x="10942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27447" y="3280093"/>
              <a:ext cx="2201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</a:rPr>
                <a:t>Interface</a:t>
              </a:r>
              <a:endParaRPr lang="zh-CN" altLang="en-US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81770" y="3792956"/>
            <a:ext cx="2649287" cy="1913021"/>
            <a:chOff x="4329808" y="3914273"/>
            <a:chExt cx="3532382" cy="2550694"/>
          </a:xfrm>
        </p:grpSpPr>
        <p:sp>
          <p:nvSpPr>
            <p:cNvPr id="17" name="任意多边形 16"/>
            <p:cNvSpPr/>
            <p:nvPr/>
          </p:nvSpPr>
          <p:spPr>
            <a:xfrm>
              <a:off x="4329808" y="3914273"/>
              <a:ext cx="3532382" cy="2550694"/>
            </a:xfrm>
            <a:custGeom>
              <a:avLst/>
              <a:gdLst>
                <a:gd name="connsiteX0" fmla="*/ 1856317 w 3712634"/>
                <a:gd name="connsiteY0" fmla="*/ 0 h 2550694"/>
                <a:gd name="connsiteX1" fmla="*/ 2056843 w 3712634"/>
                <a:gd name="connsiteY1" fmla="*/ 197973 h 2550694"/>
                <a:gd name="connsiteX2" fmla="*/ 3712634 w 3712634"/>
                <a:gd name="connsiteY2" fmla="*/ 197973 h 2550694"/>
                <a:gd name="connsiteX3" fmla="*/ 3712634 w 3712634"/>
                <a:gd name="connsiteY3" fmla="*/ 2550694 h 2550694"/>
                <a:gd name="connsiteX4" fmla="*/ 0 w 3712634"/>
                <a:gd name="connsiteY4" fmla="*/ 2550694 h 2550694"/>
                <a:gd name="connsiteX5" fmla="*/ 0 w 3712634"/>
                <a:gd name="connsiteY5" fmla="*/ 197973 h 2550694"/>
                <a:gd name="connsiteX6" fmla="*/ 1655790 w 3712634"/>
                <a:gd name="connsiteY6" fmla="*/ 197973 h 255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2634" h="2550694">
                  <a:moveTo>
                    <a:pt x="1856317" y="0"/>
                  </a:moveTo>
                  <a:lnTo>
                    <a:pt x="2056843" y="197973"/>
                  </a:lnTo>
                  <a:lnTo>
                    <a:pt x="3712634" y="197973"/>
                  </a:lnTo>
                  <a:lnTo>
                    <a:pt x="3712634" y="2550694"/>
                  </a:lnTo>
                  <a:lnTo>
                    <a:pt x="0" y="2550694"/>
                  </a:lnTo>
                  <a:lnTo>
                    <a:pt x="0" y="197973"/>
                  </a:lnTo>
                  <a:lnTo>
                    <a:pt x="1655790" y="197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5649445" y="4640835"/>
              <a:ext cx="893108" cy="769561"/>
            </a:xfrm>
            <a:custGeom>
              <a:avLst/>
              <a:gdLst>
                <a:gd name="T0" fmla="*/ 838518 w 3856038"/>
                <a:gd name="T1" fmla="*/ 3035936 h 3319463"/>
                <a:gd name="T2" fmla="*/ 807086 w 3856038"/>
                <a:gd name="T3" fmla="*/ 3078481 h 3319463"/>
                <a:gd name="T4" fmla="*/ 345758 w 3856038"/>
                <a:gd name="T5" fmla="*/ 3083244 h 3319463"/>
                <a:gd name="T6" fmla="*/ 306705 w 3856038"/>
                <a:gd name="T7" fmla="*/ 3047684 h 3319463"/>
                <a:gd name="T8" fmla="*/ 1938189 w 3856038"/>
                <a:gd name="T9" fmla="*/ 1874411 h 3319463"/>
                <a:gd name="T10" fmla="*/ 2032113 w 3856038"/>
                <a:gd name="T11" fmla="*/ 1927728 h 3319463"/>
                <a:gd name="T12" fmla="*/ 2127625 w 3856038"/>
                <a:gd name="T13" fmla="*/ 1936931 h 3319463"/>
                <a:gd name="T14" fmla="*/ 2209174 w 3856038"/>
                <a:gd name="T15" fmla="*/ 1913446 h 3319463"/>
                <a:gd name="T16" fmla="*/ 2208222 w 3856038"/>
                <a:gd name="T17" fmla="*/ 3063251 h 3319463"/>
                <a:gd name="T18" fmla="*/ 2159673 w 3856038"/>
                <a:gd name="T19" fmla="*/ 3086101 h 3319463"/>
                <a:gd name="T20" fmla="*/ 1703060 w 3856038"/>
                <a:gd name="T21" fmla="*/ 3067694 h 3319463"/>
                <a:gd name="T22" fmla="*/ 1684338 w 3856038"/>
                <a:gd name="T23" fmla="*/ 1620838 h 3319463"/>
                <a:gd name="T24" fmla="*/ 1517659 w 3856038"/>
                <a:gd name="T25" fmla="*/ 3063249 h 3319463"/>
                <a:gd name="T26" fmla="*/ 1469110 w 3856038"/>
                <a:gd name="T27" fmla="*/ 3086100 h 3319463"/>
                <a:gd name="T28" fmla="*/ 1012179 w 3856038"/>
                <a:gd name="T29" fmla="*/ 3067693 h 3319463"/>
                <a:gd name="T30" fmla="*/ 993775 w 3856038"/>
                <a:gd name="T31" fmla="*/ 2030516 h 3319463"/>
                <a:gd name="T32" fmla="*/ 2903512 w 3856038"/>
                <a:gd name="T33" fmla="*/ 3058483 h 3319463"/>
                <a:gd name="T34" fmla="*/ 2858002 w 3856038"/>
                <a:gd name="T35" fmla="*/ 3085784 h 3319463"/>
                <a:gd name="T36" fmla="*/ 2397814 w 3856038"/>
                <a:gd name="T37" fmla="*/ 3071816 h 3319463"/>
                <a:gd name="T38" fmla="*/ 2374900 w 3856038"/>
                <a:gd name="T39" fmla="*/ 3023247 h 3319463"/>
                <a:gd name="T40" fmla="*/ 3393565 w 3856038"/>
                <a:gd name="T41" fmla="*/ 829618 h 3319463"/>
                <a:gd name="T42" fmla="*/ 3441797 w 3856038"/>
                <a:gd name="T43" fmla="*/ 916284 h 3319463"/>
                <a:gd name="T44" fmla="*/ 3518904 w 3856038"/>
                <a:gd name="T45" fmla="*/ 976601 h 3319463"/>
                <a:gd name="T46" fmla="*/ 3605213 w 3856038"/>
                <a:gd name="T47" fmla="*/ 3023244 h 3319463"/>
                <a:gd name="T48" fmla="*/ 3582367 w 3856038"/>
                <a:gd name="T49" fmla="*/ 3071815 h 3319463"/>
                <a:gd name="T50" fmla="*/ 3123532 w 3856038"/>
                <a:gd name="T51" fmla="*/ 3085783 h 3319463"/>
                <a:gd name="T52" fmla="*/ 3077839 w 3856038"/>
                <a:gd name="T53" fmla="*/ 3058481 h 3319463"/>
                <a:gd name="T54" fmla="*/ 3032368 w 3856038"/>
                <a:gd name="T55" fmla="*/ 0 h 3319463"/>
                <a:gd name="T56" fmla="*/ 3669057 w 3856038"/>
                <a:gd name="T57" fmla="*/ 6984 h 3319463"/>
                <a:gd name="T58" fmla="*/ 3714445 w 3856038"/>
                <a:gd name="T59" fmla="*/ 35552 h 3319463"/>
                <a:gd name="T60" fmla="*/ 3742692 w 3856038"/>
                <a:gd name="T61" fmla="*/ 80308 h 3319463"/>
                <a:gd name="T62" fmla="*/ 3749358 w 3856038"/>
                <a:gd name="T63" fmla="*/ 717377 h 3319463"/>
                <a:gd name="T64" fmla="*/ 3735075 w 3856038"/>
                <a:gd name="T65" fmla="*/ 769117 h 3319463"/>
                <a:gd name="T66" fmla="*/ 3700797 w 3856038"/>
                <a:gd name="T67" fmla="*/ 808795 h 3319463"/>
                <a:gd name="T68" fmla="*/ 3652870 w 3856038"/>
                <a:gd name="T69" fmla="*/ 830698 h 3319463"/>
                <a:gd name="T70" fmla="*/ 3597644 w 3856038"/>
                <a:gd name="T71" fmla="*/ 829110 h 3319463"/>
                <a:gd name="T72" fmla="*/ 3550670 w 3856038"/>
                <a:gd name="T73" fmla="*/ 804986 h 3319463"/>
                <a:gd name="T74" fmla="*/ 3518296 w 3856038"/>
                <a:gd name="T75" fmla="*/ 764039 h 3319463"/>
                <a:gd name="T76" fmla="*/ 3506552 w 3856038"/>
                <a:gd name="T77" fmla="*/ 711346 h 3319463"/>
                <a:gd name="T78" fmla="*/ 2155095 w 3856038"/>
                <a:gd name="T79" fmla="*/ 1756621 h 3319463"/>
                <a:gd name="T80" fmla="*/ 2103678 w 3856038"/>
                <a:gd name="T81" fmla="*/ 1768049 h 3319463"/>
                <a:gd name="T82" fmla="*/ 2052577 w 3856038"/>
                <a:gd name="T83" fmla="*/ 1756621 h 3319463"/>
                <a:gd name="T84" fmla="*/ 207257 w 3856038"/>
                <a:gd name="T85" fmla="*/ 2594619 h 3319463"/>
                <a:gd name="T86" fmla="*/ 161553 w 3856038"/>
                <a:gd name="T87" fmla="*/ 2623505 h 3319463"/>
                <a:gd name="T88" fmla="*/ 109818 w 3856038"/>
                <a:gd name="T89" fmla="*/ 2629853 h 3319463"/>
                <a:gd name="T90" fmla="*/ 59670 w 3856038"/>
                <a:gd name="T91" fmla="*/ 2613665 h 3319463"/>
                <a:gd name="T92" fmla="*/ 19996 w 3856038"/>
                <a:gd name="T93" fmla="*/ 2575574 h 3319463"/>
                <a:gd name="T94" fmla="*/ 952 w 3856038"/>
                <a:gd name="T95" fmla="*/ 2526056 h 3319463"/>
                <a:gd name="T96" fmla="*/ 5078 w 3856038"/>
                <a:gd name="T97" fmla="*/ 2473998 h 3319463"/>
                <a:gd name="T98" fmla="*/ 31105 w 3856038"/>
                <a:gd name="T99" fmla="*/ 2427337 h 3319463"/>
                <a:gd name="T100" fmla="*/ 1492697 w 3856038"/>
                <a:gd name="T101" fmla="*/ 975760 h 3319463"/>
                <a:gd name="T102" fmla="*/ 1543797 w 3856038"/>
                <a:gd name="T103" fmla="*/ 964333 h 3319463"/>
                <a:gd name="T104" fmla="*/ 1595215 w 3856038"/>
                <a:gd name="T105" fmla="*/ 975760 h 3319463"/>
                <a:gd name="T106" fmla="*/ 3334526 w 3856038"/>
                <a:gd name="T107" fmla="*/ 243464 h 3319463"/>
                <a:gd name="T108" fmla="*/ 2991107 w 3856038"/>
                <a:gd name="T109" fmla="*/ 233624 h 3319463"/>
                <a:gd name="T110" fmla="*/ 2948576 w 3856038"/>
                <a:gd name="T111" fmla="*/ 203151 h 3319463"/>
                <a:gd name="T112" fmla="*/ 2922550 w 3856038"/>
                <a:gd name="T113" fmla="*/ 157760 h 3319463"/>
                <a:gd name="T114" fmla="*/ 2918424 w 3856038"/>
                <a:gd name="T115" fmla="*/ 102845 h 3319463"/>
                <a:gd name="T116" fmla="*/ 2937468 w 3856038"/>
                <a:gd name="T117" fmla="*/ 53645 h 3319463"/>
                <a:gd name="T118" fmla="*/ 2975555 w 3856038"/>
                <a:gd name="T119" fmla="*/ 17459 h 3319463"/>
                <a:gd name="T120" fmla="*/ 3026338 w 3856038"/>
                <a:gd name="T121" fmla="*/ 318 h 3319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56038" h="3319463">
                  <a:moveTo>
                    <a:pt x="50800" y="3187700"/>
                  </a:moveTo>
                  <a:lnTo>
                    <a:pt x="3856038" y="3187700"/>
                  </a:lnTo>
                  <a:lnTo>
                    <a:pt x="3856038" y="3319463"/>
                  </a:lnTo>
                  <a:lnTo>
                    <a:pt x="50800" y="3319463"/>
                  </a:lnTo>
                  <a:lnTo>
                    <a:pt x="50800" y="3187700"/>
                  </a:lnTo>
                  <a:close/>
                  <a:moveTo>
                    <a:pt x="839788" y="2182813"/>
                  </a:moveTo>
                  <a:lnTo>
                    <a:pt x="839788" y="3023236"/>
                  </a:lnTo>
                  <a:lnTo>
                    <a:pt x="839471" y="3029586"/>
                  </a:lnTo>
                  <a:lnTo>
                    <a:pt x="838518" y="3035936"/>
                  </a:lnTo>
                  <a:lnTo>
                    <a:pt x="837248" y="3041969"/>
                  </a:lnTo>
                  <a:lnTo>
                    <a:pt x="834708" y="3047684"/>
                  </a:lnTo>
                  <a:lnTo>
                    <a:pt x="832486" y="3053399"/>
                  </a:lnTo>
                  <a:lnTo>
                    <a:pt x="829311" y="3058479"/>
                  </a:lnTo>
                  <a:lnTo>
                    <a:pt x="825501" y="3063241"/>
                  </a:lnTo>
                  <a:lnTo>
                    <a:pt x="821373" y="3067686"/>
                  </a:lnTo>
                  <a:lnTo>
                    <a:pt x="816928" y="3071814"/>
                  </a:lnTo>
                  <a:lnTo>
                    <a:pt x="812166" y="3075306"/>
                  </a:lnTo>
                  <a:lnTo>
                    <a:pt x="807086" y="3078481"/>
                  </a:lnTo>
                  <a:lnTo>
                    <a:pt x="801688" y="3081339"/>
                  </a:lnTo>
                  <a:lnTo>
                    <a:pt x="795656" y="3083244"/>
                  </a:lnTo>
                  <a:lnTo>
                    <a:pt x="789623" y="3084831"/>
                  </a:lnTo>
                  <a:lnTo>
                    <a:pt x="783591" y="3085784"/>
                  </a:lnTo>
                  <a:lnTo>
                    <a:pt x="777241" y="3086101"/>
                  </a:lnTo>
                  <a:lnTo>
                    <a:pt x="364173" y="3086101"/>
                  </a:lnTo>
                  <a:lnTo>
                    <a:pt x="357823" y="3085784"/>
                  </a:lnTo>
                  <a:lnTo>
                    <a:pt x="351473" y="3084831"/>
                  </a:lnTo>
                  <a:lnTo>
                    <a:pt x="345758" y="3083244"/>
                  </a:lnTo>
                  <a:lnTo>
                    <a:pt x="339725" y="3081339"/>
                  </a:lnTo>
                  <a:lnTo>
                    <a:pt x="334328" y="3078481"/>
                  </a:lnTo>
                  <a:lnTo>
                    <a:pt x="329248" y="3075306"/>
                  </a:lnTo>
                  <a:lnTo>
                    <a:pt x="324485" y="3071814"/>
                  </a:lnTo>
                  <a:lnTo>
                    <a:pt x="320040" y="3067686"/>
                  </a:lnTo>
                  <a:lnTo>
                    <a:pt x="315595" y="3063241"/>
                  </a:lnTo>
                  <a:lnTo>
                    <a:pt x="312103" y="3058479"/>
                  </a:lnTo>
                  <a:lnTo>
                    <a:pt x="308928" y="3053399"/>
                  </a:lnTo>
                  <a:lnTo>
                    <a:pt x="306705" y="3047684"/>
                  </a:lnTo>
                  <a:lnTo>
                    <a:pt x="304165" y="3041969"/>
                  </a:lnTo>
                  <a:lnTo>
                    <a:pt x="302578" y="3035936"/>
                  </a:lnTo>
                  <a:lnTo>
                    <a:pt x="301943" y="3029586"/>
                  </a:lnTo>
                  <a:lnTo>
                    <a:pt x="301625" y="3023236"/>
                  </a:lnTo>
                  <a:lnTo>
                    <a:pt x="301625" y="2721293"/>
                  </a:lnTo>
                  <a:lnTo>
                    <a:pt x="839788" y="2182813"/>
                  </a:lnTo>
                  <a:close/>
                  <a:moveTo>
                    <a:pt x="1684338" y="1620838"/>
                  </a:moveTo>
                  <a:lnTo>
                    <a:pt x="1929304" y="1865842"/>
                  </a:lnTo>
                  <a:lnTo>
                    <a:pt x="1938189" y="1874411"/>
                  </a:lnTo>
                  <a:lnTo>
                    <a:pt x="1947708" y="1882345"/>
                  </a:lnTo>
                  <a:lnTo>
                    <a:pt x="1957227" y="1889644"/>
                  </a:lnTo>
                  <a:lnTo>
                    <a:pt x="1967064" y="1896944"/>
                  </a:lnTo>
                  <a:lnTo>
                    <a:pt x="1977218" y="1903291"/>
                  </a:lnTo>
                  <a:lnTo>
                    <a:pt x="1987690" y="1909003"/>
                  </a:lnTo>
                  <a:lnTo>
                    <a:pt x="1998478" y="1914716"/>
                  </a:lnTo>
                  <a:lnTo>
                    <a:pt x="2009267" y="1919476"/>
                  </a:lnTo>
                  <a:lnTo>
                    <a:pt x="2020690" y="1923602"/>
                  </a:lnTo>
                  <a:lnTo>
                    <a:pt x="2032113" y="1927728"/>
                  </a:lnTo>
                  <a:lnTo>
                    <a:pt x="2043537" y="1930901"/>
                  </a:lnTo>
                  <a:lnTo>
                    <a:pt x="2055277" y="1933440"/>
                  </a:lnTo>
                  <a:lnTo>
                    <a:pt x="2067335" y="1935344"/>
                  </a:lnTo>
                  <a:lnTo>
                    <a:pt x="2079393" y="1936931"/>
                  </a:lnTo>
                  <a:lnTo>
                    <a:pt x="2091768" y="1937883"/>
                  </a:lnTo>
                  <a:lnTo>
                    <a:pt x="2103826" y="1938201"/>
                  </a:lnTo>
                  <a:lnTo>
                    <a:pt x="2111759" y="1937883"/>
                  </a:lnTo>
                  <a:lnTo>
                    <a:pt x="2119692" y="1937566"/>
                  </a:lnTo>
                  <a:lnTo>
                    <a:pt x="2127625" y="1936931"/>
                  </a:lnTo>
                  <a:lnTo>
                    <a:pt x="2135240" y="1935979"/>
                  </a:lnTo>
                  <a:lnTo>
                    <a:pt x="2142856" y="1934710"/>
                  </a:lnTo>
                  <a:lnTo>
                    <a:pt x="2150788" y="1933440"/>
                  </a:lnTo>
                  <a:lnTo>
                    <a:pt x="2158404" y="1931536"/>
                  </a:lnTo>
                  <a:lnTo>
                    <a:pt x="2165702" y="1929949"/>
                  </a:lnTo>
                  <a:lnTo>
                    <a:pt x="2173318" y="1927728"/>
                  </a:lnTo>
                  <a:lnTo>
                    <a:pt x="2180299" y="1925189"/>
                  </a:lnTo>
                  <a:lnTo>
                    <a:pt x="2194895" y="1919794"/>
                  </a:lnTo>
                  <a:lnTo>
                    <a:pt x="2209174" y="1913446"/>
                  </a:lnTo>
                  <a:lnTo>
                    <a:pt x="2222501" y="1906782"/>
                  </a:lnTo>
                  <a:lnTo>
                    <a:pt x="2222501" y="3023263"/>
                  </a:lnTo>
                  <a:lnTo>
                    <a:pt x="2222501" y="3029611"/>
                  </a:lnTo>
                  <a:lnTo>
                    <a:pt x="2221232" y="3035958"/>
                  </a:lnTo>
                  <a:lnTo>
                    <a:pt x="2219645" y="3041988"/>
                  </a:lnTo>
                  <a:lnTo>
                    <a:pt x="2217742" y="3047700"/>
                  </a:lnTo>
                  <a:lnTo>
                    <a:pt x="2214886" y="3053413"/>
                  </a:lnTo>
                  <a:lnTo>
                    <a:pt x="2211713" y="3058491"/>
                  </a:lnTo>
                  <a:lnTo>
                    <a:pt x="2208222" y="3063251"/>
                  </a:lnTo>
                  <a:lnTo>
                    <a:pt x="2204414" y="3067694"/>
                  </a:lnTo>
                  <a:lnTo>
                    <a:pt x="2199655" y="3071820"/>
                  </a:lnTo>
                  <a:lnTo>
                    <a:pt x="2194895" y="3075311"/>
                  </a:lnTo>
                  <a:lnTo>
                    <a:pt x="2189818" y="3078484"/>
                  </a:lnTo>
                  <a:lnTo>
                    <a:pt x="2184424" y="3081341"/>
                  </a:lnTo>
                  <a:lnTo>
                    <a:pt x="2178712" y="3083245"/>
                  </a:lnTo>
                  <a:lnTo>
                    <a:pt x="2172366" y="3084832"/>
                  </a:lnTo>
                  <a:lnTo>
                    <a:pt x="2166654" y="3085784"/>
                  </a:lnTo>
                  <a:lnTo>
                    <a:pt x="2159673" y="3086101"/>
                  </a:lnTo>
                  <a:lnTo>
                    <a:pt x="1747166" y="3086101"/>
                  </a:lnTo>
                  <a:lnTo>
                    <a:pt x="1740820" y="3085784"/>
                  </a:lnTo>
                  <a:lnTo>
                    <a:pt x="1734474" y="3084832"/>
                  </a:lnTo>
                  <a:lnTo>
                    <a:pt x="1728445" y="3083245"/>
                  </a:lnTo>
                  <a:lnTo>
                    <a:pt x="1723050" y="3081341"/>
                  </a:lnTo>
                  <a:lnTo>
                    <a:pt x="1717656" y="3078484"/>
                  </a:lnTo>
                  <a:lnTo>
                    <a:pt x="1712579" y="3075311"/>
                  </a:lnTo>
                  <a:lnTo>
                    <a:pt x="1707185" y="3071820"/>
                  </a:lnTo>
                  <a:lnTo>
                    <a:pt x="1703060" y="3067694"/>
                  </a:lnTo>
                  <a:lnTo>
                    <a:pt x="1698935" y="3063251"/>
                  </a:lnTo>
                  <a:lnTo>
                    <a:pt x="1695444" y="3058491"/>
                  </a:lnTo>
                  <a:lnTo>
                    <a:pt x="1692271" y="3053413"/>
                  </a:lnTo>
                  <a:lnTo>
                    <a:pt x="1689415" y="3047700"/>
                  </a:lnTo>
                  <a:lnTo>
                    <a:pt x="1687511" y="3041988"/>
                  </a:lnTo>
                  <a:lnTo>
                    <a:pt x="1685925" y="3035958"/>
                  </a:lnTo>
                  <a:lnTo>
                    <a:pt x="1684973" y="3029611"/>
                  </a:lnTo>
                  <a:lnTo>
                    <a:pt x="1684338" y="3023263"/>
                  </a:lnTo>
                  <a:lnTo>
                    <a:pt x="1684338" y="1620838"/>
                  </a:lnTo>
                  <a:close/>
                  <a:moveTo>
                    <a:pt x="1531938" y="1492251"/>
                  </a:moveTo>
                  <a:lnTo>
                    <a:pt x="1531938" y="3023260"/>
                  </a:lnTo>
                  <a:lnTo>
                    <a:pt x="1531304" y="3029608"/>
                  </a:lnTo>
                  <a:lnTo>
                    <a:pt x="1530669" y="3035955"/>
                  </a:lnTo>
                  <a:lnTo>
                    <a:pt x="1529082" y="3041985"/>
                  </a:lnTo>
                  <a:lnTo>
                    <a:pt x="1527178" y="3047698"/>
                  </a:lnTo>
                  <a:lnTo>
                    <a:pt x="1524323" y="3053411"/>
                  </a:lnTo>
                  <a:lnTo>
                    <a:pt x="1521150" y="3058489"/>
                  </a:lnTo>
                  <a:lnTo>
                    <a:pt x="1517659" y="3063249"/>
                  </a:lnTo>
                  <a:lnTo>
                    <a:pt x="1513217" y="3067693"/>
                  </a:lnTo>
                  <a:lnTo>
                    <a:pt x="1509092" y="3071818"/>
                  </a:lnTo>
                  <a:lnTo>
                    <a:pt x="1504332" y="3075309"/>
                  </a:lnTo>
                  <a:lnTo>
                    <a:pt x="1498938" y="3078483"/>
                  </a:lnTo>
                  <a:lnTo>
                    <a:pt x="1493543" y="3081340"/>
                  </a:lnTo>
                  <a:lnTo>
                    <a:pt x="1487514" y="3083244"/>
                  </a:lnTo>
                  <a:lnTo>
                    <a:pt x="1481803" y="3084831"/>
                  </a:lnTo>
                  <a:lnTo>
                    <a:pt x="1475456" y="3085783"/>
                  </a:lnTo>
                  <a:lnTo>
                    <a:pt x="1469110" y="3086100"/>
                  </a:lnTo>
                  <a:lnTo>
                    <a:pt x="1056286" y="3086100"/>
                  </a:lnTo>
                  <a:lnTo>
                    <a:pt x="1050257" y="3085783"/>
                  </a:lnTo>
                  <a:lnTo>
                    <a:pt x="1043911" y="3084831"/>
                  </a:lnTo>
                  <a:lnTo>
                    <a:pt x="1037882" y="3083244"/>
                  </a:lnTo>
                  <a:lnTo>
                    <a:pt x="1031853" y="3081340"/>
                  </a:lnTo>
                  <a:lnTo>
                    <a:pt x="1026776" y="3078483"/>
                  </a:lnTo>
                  <a:lnTo>
                    <a:pt x="1021381" y="3075309"/>
                  </a:lnTo>
                  <a:lnTo>
                    <a:pt x="1016622" y="3071818"/>
                  </a:lnTo>
                  <a:lnTo>
                    <a:pt x="1012179" y="3067693"/>
                  </a:lnTo>
                  <a:lnTo>
                    <a:pt x="1008372" y="3063249"/>
                  </a:lnTo>
                  <a:lnTo>
                    <a:pt x="1004246" y="3058489"/>
                  </a:lnTo>
                  <a:lnTo>
                    <a:pt x="1001391" y="3053411"/>
                  </a:lnTo>
                  <a:lnTo>
                    <a:pt x="998852" y="3047698"/>
                  </a:lnTo>
                  <a:lnTo>
                    <a:pt x="996631" y="3041985"/>
                  </a:lnTo>
                  <a:lnTo>
                    <a:pt x="995044" y="3035955"/>
                  </a:lnTo>
                  <a:lnTo>
                    <a:pt x="994092" y="3029608"/>
                  </a:lnTo>
                  <a:lnTo>
                    <a:pt x="993775" y="3023260"/>
                  </a:lnTo>
                  <a:lnTo>
                    <a:pt x="993775" y="2030516"/>
                  </a:lnTo>
                  <a:lnTo>
                    <a:pt x="1531938" y="1492251"/>
                  </a:lnTo>
                  <a:close/>
                  <a:moveTo>
                    <a:pt x="2914650" y="1230313"/>
                  </a:moveTo>
                  <a:lnTo>
                    <a:pt x="2914650" y="3023247"/>
                  </a:lnTo>
                  <a:lnTo>
                    <a:pt x="2914014" y="3029596"/>
                  </a:lnTo>
                  <a:lnTo>
                    <a:pt x="2913059" y="3035945"/>
                  </a:lnTo>
                  <a:lnTo>
                    <a:pt x="2911468" y="3041976"/>
                  </a:lnTo>
                  <a:lnTo>
                    <a:pt x="2909240" y="3047690"/>
                  </a:lnTo>
                  <a:lnTo>
                    <a:pt x="2906694" y="3053404"/>
                  </a:lnTo>
                  <a:lnTo>
                    <a:pt x="2903512" y="3058483"/>
                  </a:lnTo>
                  <a:lnTo>
                    <a:pt x="2900011" y="3063245"/>
                  </a:lnTo>
                  <a:lnTo>
                    <a:pt x="2895874" y="3067689"/>
                  </a:lnTo>
                  <a:lnTo>
                    <a:pt x="2891736" y="3071816"/>
                  </a:lnTo>
                  <a:lnTo>
                    <a:pt x="2886326" y="3075308"/>
                  </a:lnTo>
                  <a:lnTo>
                    <a:pt x="2881234" y="3078482"/>
                  </a:lnTo>
                  <a:lnTo>
                    <a:pt x="2875824" y="3081340"/>
                  </a:lnTo>
                  <a:lnTo>
                    <a:pt x="2870414" y="3083244"/>
                  </a:lnTo>
                  <a:lnTo>
                    <a:pt x="2864367" y="3084831"/>
                  </a:lnTo>
                  <a:lnTo>
                    <a:pt x="2858002" y="3085784"/>
                  </a:lnTo>
                  <a:lnTo>
                    <a:pt x="2851637" y="3086101"/>
                  </a:lnTo>
                  <a:lnTo>
                    <a:pt x="2437914" y="3086101"/>
                  </a:lnTo>
                  <a:lnTo>
                    <a:pt x="2430912" y="3085784"/>
                  </a:lnTo>
                  <a:lnTo>
                    <a:pt x="2425184" y="3084831"/>
                  </a:lnTo>
                  <a:lnTo>
                    <a:pt x="2418819" y="3083244"/>
                  </a:lnTo>
                  <a:lnTo>
                    <a:pt x="2413090" y="3081340"/>
                  </a:lnTo>
                  <a:lnTo>
                    <a:pt x="2407680" y="3078482"/>
                  </a:lnTo>
                  <a:lnTo>
                    <a:pt x="2402588" y="3075308"/>
                  </a:lnTo>
                  <a:lnTo>
                    <a:pt x="2397814" y="3071816"/>
                  </a:lnTo>
                  <a:lnTo>
                    <a:pt x="2393040" y="3067689"/>
                  </a:lnTo>
                  <a:lnTo>
                    <a:pt x="2389221" y="3063245"/>
                  </a:lnTo>
                  <a:lnTo>
                    <a:pt x="2385721" y="3058483"/>
                  </a:lnTo>
                  <a:lnTo>
                    <a:pt x="2382538" y="3053404"/>
                  </a:lnTo>
                  <a:lnTo>
                    <a:pt x="2379674" y="3047690"/>
                  </a:lnTo>
                  <a:lnTo>
                    <a:pt x="2377764" y="3041976"/>
                  </a:lnTo>
                  <a:lnTo>
                    <a:pt x="2376173" y="3035945"/>
                  </a:lnTo>
                  <a:lnTo>
                    <a:pt x="2374900" y="3029596"/>
                  </a:lnTo>
                  <a:lnTo>
                    <a:pt x="2374900" y="3023247"/>
                  </a:lnTo>
                  <a:lnTo>
                    <a:pt x="2374900" y="1768701"/>
                  </a:lnTo>
                  <a:lnTo>
                    <a:pt x="2914650" y="1230313"/>
                  </a:lnTo>
                  <a:close/>
                  <a:moveTo>
                    <a:pt x="3382142" y="762000"/>
                  </a:moveTo>
                  <a:lnTo>
                    <a:pt x="3382777" y="774063"/>
                  </a:lnTo>
                  <a:lnTo>
                    <a:pt x="3384046" y="785492"/>
                  </a:lnTo>
                  <a:lnTo>
                    <a:pt x="3385633" y="796920"/>
                  </a:lnTo>
                  <a:lnTo>
                    <a:pt x="3387536" y="808031"/>
                  </a:lnTo>
                  <a:lnTo>
                    <a:pt x="3390392" y="818825"/>
                  </a:lnTo>
                  <a:lnTo>
                    <a:pt x="3393565" y="829618"/>
                  </a:lnTo>
                  <a:lnTo>
                    <a:pt x="3397056" y="840094"/>
                  </a:lnTo>
                  <a:lnTo>
                    <a:pt x="3401181" y="850888"/>
                  </a:lnTo>
                  <a:lnTo>
                    <a:pt x="3405623" y="860729"/>
                  </a:lnTo>
                  <a:lnTo>
                    <a:pt x="3410383" y="870570"/>
                  </a:lnTo>
                  <a:lnTo>
                    <a:pt x="3416095" y="880411"/>
                  </a:lnTo>
                  <a:lnTo>
                    <a:pt x="3421806" y="889935"/>
                  </a:lnTo>
                  <a:lnTo>
                    <a:pt x="3427835" y="899141"/>
                  </a:lnTo>
                  <a:lnTo>
                    <a:pt x="3434499" y="907713"/>
                  </a:lnTo>
                  <a:lnTo>
                    <a:pt x="3441797" y="916284"/>
                  </a:lnTo>
                  <a:lnTo>
                    <a:pt x="3448778" y="924220"/>
                  </a:lnTo>
                  <a:lnTo>
                    <a:pt x="3456711" y="932157"/>
                  </a:lnTo>
                  <a:lnTo>
                    <a:pt x="3464644" y="939776"/>
                  </a:lnTo>
                  <a:lnTo>
                    <a:pt x="3472894" y="946760"/>
                  </a:lnTo>
                  <a:lnTo>
                    <a:pt x="3481461" y="953426"/>
                  </a:lnTo>
                  <a:lnTo>
                    <a:pt x="3490663" y="960093"/>
                  </a:lnTo>
                  <a:lnTo>
                    <a:pt x="3499548" y="966125"/>
                  </a:lnTo>
                  <a:lnTo>
                    <a:pt x="3509067" y="971521"/>
                  </a:lnTo>
                  <a:lnTo>
                    <a:pt x="3518904" y="976601"/>
                  </a:lnTo>
                  <a:lnTo>
                    <a:pt x="3529058" y="981363"/>
                  </a:lnTo>
                  <a:lnTo>
                    <a:pt x="3539529" y="985807"/>
                  </a:lnTo>
                  <a:lnTo>
                    <a:pt x="3549683" y="989616"/>
                  </a:lnTo>
                  <a:lnTo>
                    <a:pt x="3560155" y="992791"/>
                  </a:lnTo>
                  <a:lnTo>
                    <a:pt x="3571261" y="995966"/>
                  </a:lnTo>
                  <a:lnTo>
                    <a:pt x="3582367" y="998505"/>
                  </a:lnTo>
                  <a:lnTo>
                    <a:pt x="3593790" y="1000093"/>
                  </a:lnTo>
                  <a:lnTo>
                    <a:pt x="3605213" y="1001680"/>
                  </a:lnTo>
                  <a:lnTo>
                    <a:pt x="3605213" y="3023244"/>
                  </a:lnTo>
                  <a:lnTo>
                    <a:pt x="3604896" y="3029593"/>
                  </a:lnTo>
                  <a:lnTo>
                    <a:pt x="3603944" y="3035942"/>
                  </a:lnTo>
                  <a:lnTo>
                    <a:pt x="3602357" y="3041974"/>
                  </a:lnTo>
                  <a:lnTo>
                    <a:pt x="3600136" y="3047688"/>
                  </a:lnTo>
                  <a:lnTo>
                    <a:pt x="3597598" y="3053402"/>
                  </a:lnTo>
                  <a:lnTo>
                    <a:pt x="3594425" y="3058481"/>
                  </a:lnTo>
                  <a:lnTo>
                    <a:pt x="3590617" y="3063243"/>
                  </a:lnTo>
                  <a:lnTo>
                    <a:pt x="3586809" y="3067688"/>
                  </a:lnTo>
                  <a:lnTo>
                    <a:pt x="3582367" y="3071815"/>
                  </a:lnTo>
                  <a:lnTo>
                    <a:pt x="3577607" y="3075307"/>
                  </a:lnTo>
                  <a:lnTo>
                    <a:pt x="3572213" y="3078481"/>
                  </a:lnTo>
                  <a:lnTo>
                    <a:pt x="3567136" y="3081338"/>
                  </a:lnTo>
                  <a:lnTo>
                    <a:pt x="3561107" y="3083243"/>
                  </a:lnTo>
                  <a:lnTo>
                    <a:pt x="3555078" y="3084830"/>
                  </a:lnTo>
                  <a:lnTo>
                    <a:pt x="3548732" y="3085783"/>
                  </a:lnTo>
                  <a:lnTo>
                    <a:pt x="3542703" y="3086100"/>
                  </a:lnTo>
                  <a:lnTo>
                    <a:pt x="3129878" y="3086100"/>
                  </a:lnTo>
                  <a:lnTo>
                    <a:pt x="3123532" y="3085783"/>
                  </a:lnTo>
                  <a:lnTo>
                    <a:pt x="3117186" y="3084830"/>
                  </a:lnTo>
                  <a:lnTo>
                    <a:pt x="3111474" y="3083243"/>
                  </a:lnTo>
                  <a:lnTo>
                    <a:pt x="3105445" y="3081338"/>
                  </a:lnTo>
                  <a:lnTo>
                    <a:pt x="3099733" y="3078481"/>
                  </a:lnTo>
                  <a:lnTo>
                    <a:pt x="3094656" y="3075307"/>
                  </a:lnTo>
                  <a:lnTo>
                    <a:pt x="3089897" y="3071815"/>
                  </a:lnTo>
                  <a:lnTo>
                    <a:pt x="3085454" y="3067688"/>
                  </a:lnTo>
                  <a:lnTo>
                    <a:pt x="3081329" y="3063243"/>
                  </a:lnTo>
                  <a:lnTo>
                    <a:pt x="3077839" y="3058481"/>
                  </a:lnTo>
                  <a:lnTo>
                    <a:pt x="3074666" y="3053402"/>
                  </a:lnTo>
                  <a:lnTo>
                    <a:pt x="3071810" y="3047688"/>
                  </a:lnTo>
                  <a:lnTo>
                    <a:pt x="3069906" y="3041974"/>
                  </a:lnTo>
                  <a:lnTo>
                    <a:pt x="3068320" y="3035942"/>
                  </a:lnTo>
                  <a:lnTo>
                    <a:pt x="3067685" y="3029593"/>
                  </a:lnTo>
                  <a:lnTo>
                    <a:pt x="3067050" y="3023244"/>
                  </a:lnTo>
                  <a:lnTo>
                    <a:pt x="3067050" y="1077552"/>
                  </a:lnTo>
                  <a:lnTo>
                    <a:pt x="3382142" y="762000"/>
                  </a:lnTo>
                  <a:close/>
                  <a:moveTo>
                    <a:pt x="3032368" y="0"/>
                  </a:moveTo>
                  <a:lnTo>
                    <a:pt x="3038399" y="0"/>
                  </a:lnTo>
                  <a:lnTo>
                    <a:pt x="3628114" y="0"/>
                  </a:lnTo>
                  <a:lnTo>
                    <a:pt x="3634144" y="0"/>
                  </a:lnTo>
                  <a:lnTo>
                    <a:pt x="3640175" y="318"/>
                  </a:lnTo>
                  <a:lnTo>
                    <a:pt x="3646205" y="1270"/>
                  </a:lnTo>
                  <a:lnTo>
                    <a:pt x="3651918" y="2222"/>
                  </a:lnTo>
                  <a:lnTo>
                    <a:pt x="3657631" y="3492"/>
                  </a:lnTo>
                  <a:lnTo>
                    <a:pt x="3663344" y="5079"/>
                  </a:lnTo>
                  <a:lnTo>
                    <a:pt x="3669057" y="6984"/>
                  </a:lnTo>
                  <a:lnTo>
                    <a:pt x="3674453" y="9206"/>
                  </a:lnTo>
                  <a:lnTo>
                    <a:pt x="3680166" y="11428"/>
                  </a:lnTo>
                  <a:lnTo>
                    <a:pt x="3685562" y="14284"/>
                  </a:lnTo>
                  <a:lnTo>
                    <a:pt x="3690640" y="17459"/>
                  </a:lnTo>
                  <a:lnTo>
                    <a:pt x="3695718" y="20633"/>
                  </a:lnTo>
                  <a:lnTo>
                    <a:pt x="3700479" y="23807"/>
                  </a:lnTo>
                  <a:lnTo>
                    <a:pt x="3705240" y="27616"/>
                  </a:lnTo>
                  <a:lnTo>
                    <a:pt x="3710001" y="31425"/>
                  </a:lnTo>
                  <a:lnTo>
                    <a:pt x="3714445" y="35552"/>
                  </a:lnTo>
                  <a:lnTo>
                    <a:pt x="3718253" y="39678"/>
                  </a:lnTo>
                  <a:lnTo>
                    <a:pt x="3722062" y="44440"/>
                  </a:lnTo>
                  <a:lnTo>
                    <a:pt x="3725871" y="49201"/>
                  </a:lnTo>
                  <a:lnTo>
                    <a:pt x="3729362" y="53962"/>
                  </a:lnTo>
                  <a:lnTo>
                    <a:pt x="3732536" y="59041"/>
                  </a:lnTo>
                  <a:lnTo>
                    <a:pt x="3735075" y="64437"/>
                  </a:lnTo>
                  <a:lnTo>
                    <a:pt x="3737932" y="69516"/>
                  </a:lnTo>
                  <a:lnTo>
                    <a:pt x="3740471" y="74912"/>
                  </a:lnTo>
                  <a:lnTo>
                    <a:pt x="3742692" y="80308"/>
                  </a:lnTo>
                  <a:lnTo>
                    <a:pt x="3744279" y="86339"/>
                  </a:lnTo>
                  <a:lnTo>
                    <a:pt x="3745866" y="91736"/>
                  </a:lnTo>
                  <a:lnTo>
                    <a:pt x="3747453" y="97767"/>
                  </a:lnTo>
                  <a:lnTo>
                    <a:pt x="3748088" y="103798"/>
                  </a:lnTo>
                  <a:lnTo>
                    <a:pt x="3749040" y="109511"/>
                  </a:lnTo>
                  <a:lnTo>
                    <a:pt x="3749358" y="115542"/>
                  </a:lnTo>
                  <a:lnTo>
                    <a:pt x="3749675" y="121573"/>
                  </a:lnTo>
                  <a:lnTo>
                    <a:pt x="3749675" y="711346"/>
                  </a:lnTo>
                  <a:lnTo>
                    <a:pt x="3749358" y="717377"/>
                  </a:lnTo>
                  <a:lnTo>
                    <a:pt x="3749040" y="723726"/>
                  </a:lnTo>
                  <a:lnTo>
                    <a:pt x="3748088" y="729757"/>
                  </a:lnTo>
                  <a:lnTo>
                    <a:pt x="3747453" y="735788"/>
                  </a:lnTo>
                  <a:lnTo>
                    <a:pt x="3745866" y="741819"/>
                  </a:lnTo>
                  <a:lnTo>
                    <a:pt x="3744279" y="747215"/>
                  </a:lnTo>
                  <a:lnTo>
                    <a:pt x="3742375" y="753246"/>
                  </a:lnTo>
                  <a:lnTo>
                    <a:pt x="3740471" y="758642"/>
                  </a:lnTo>
                  <a:lnTo>
                    <a:pt x="3737614" y="764039"/>
                  </a:lnTo>
                  <a:lnTo>
                    <a:pt x="3735075" y="769117"/>
                  </a:lnTo>
                  <a:lnTo>
                    <a:pt x="3732219" y="774196"/>
                  </a:lnTo>
                  <a:lnTo>
                    <a:pt x="3729045" y="779275"/>
                  </a:lnTo>
                  <a:lnTo>
                    <a:pt x="3725871" y="784036"/>
                  </a:lnTo>
                  <a:lnTo>
                    <a:pt x="3721745" y="788798"/>
                  </a:lnTo>
                  <a:lnTo>
                    <a:pt x="3718253" y="793242"/>
                  </a:lnTo>
                  <a:lnTo>
                    <a:pt x="3714445" y="797368"/>
                  </a:lnTo>
                  <a:lnTo>
                    <a:pt x="3710001" y="801495"/>
                  </a:lnTo>
                  <a:lnTo>
                    <a:pt x="3705558" y="804986"/>
                  </a:lnTo>
                  <a:lnTo>
                    <a:pt x="3700797" y="808795"/>
                  </a:lnTo>
                  <a:lnTo>
                    <a:pt x="3696036" y="811970"/>
                  </a:lnTo>
                  <a:lnTo>
                    <a:pt x="3690958" y="815144"/>
                  </a:lnTo>
                  <a:lnTo>
                    <a:pt x="3685879" y="818318"/>
                  </a:lnTo>
                  <a:lnTo>
                    <a:pt x="3680801" y="820857"/>
                  </a:lnTo>
                  <a:lnTo>
                    <a:pt x="3675405" y="823397"/>
                  </a:lnTo>
                  <a:lnTo>
                    <a:pt x="3669692" y="825301"/>
                  </a:lnTo>
                  <a:lnTo>
                    <a:pt x="3664297" y="827523"/>
                  </a:lnTo>
                  <a:lnTo>
                    <a:pt x="3658583" y="829110"/>
                  </a:lnTo>
                  <a:lnTo>
                    <a:pt x="3652870" y="830698"/>
                  </a:lnTo>
                  <a:lnTo>
                    <a:pt x="3646523" y="831332"/>
                  </a:lnTo>
                  <a:lnTo>
                    <a:pt x="3640492" y="832285"/>
                  </a:lnTo>
                  <a:lnTo>
                    <a:pt x="3634144" y="832919"/>
                  </a:lnTo>
                  <a:lnTo>
                    <a:pt x="3628114" y="832919"/>
                  </a:lnTo>
                  <a:lnTo>
                    <a:pt x="3622083" y="832919"/>
                  </a:lnTo>
                  <a:lnTo>
                    <a:pt x="3615735" y="832285"/>
                  </a:lnTo>
                  <a:lnTo>
                    <a:pt x="3609705" y="831332"/>
                  </a:lnTo>
                  <a:lnTo>
                    <a:pt x="3603675" y="830698"/>
                  </a:lnTo>
                  <a:lnTo>
                    <a:pt x="3597644" y="829110"/>
                  </a:lnTo>
                  <a:lnTo>
                    <a:pt x="3592248" y="827523"/>
                  </a:lnTo>
                  <a:lnTo>
                    <a:pt x="3586218" y="825301"/>
                  </a:lnTo>
                  <a:lnTo>
                    <a:pt x="3580822" y="823397"/>
                  </a:lnTo>
                  <a:lnTo>
                    <a:pt x="3575427" y="820857"/>
                  </a:lnTo>
                  <a:lnTo>
                    <a:pt x="3570031" y="818318"/>
                  </a:lnTo>
                  <a:lnTo>
                    <a:pt x="3565270" y="815144"/>
                  </a:lnTo>
                  <a:lnTo>
                    <a:pt x="3560192" y="811970"/>
                  </a:lnTo>
                  <a:lnTo>
                    <a:pt x="3555431" y="808795"/>
                  </a:lnTo>
                  <a:lnTo>
                    <a:pt x="3550670" y="804986"/>
                  </a:lnTo>
                  <a:lnTo>
                    <a:pt x="3546227" y="801495"/>
                  </a:lnTo>
                  <a:lnTo>
                    <a:pt x="3542100" y="797368"/>
                  </a:lnTo>
                  <a:lnTo>
                    <a:pt x="3537974" y="793242"/>
                  </a:lnTo>
                  <a:lnTo>
                    <a:pt x="3534166" y="788798"/>
                  </a:lnTo>
                  <a:lnTo>
                    <a:pt x="3530674" y="784036"/>
                  </a:lnTo>
                  <a:lnTo>
                    <a:pt x="3527500" y="779275"/>
                  </a:lnTo>
                  <a:lnTo>
                    <a:pt x="3524326" y="774196"/>
                  </a:lnTo>
                  <a:lnTo>
                    <a:pt x="3521153" y="769117"/>
                  </a:lnTo>
                  <a:lnTo>
                    <a:pt x="3518296" y="764039"/>
                  </a:lnTo>
                  <a:lnTo>
                    <a:pt x="3516074" y="758642"/>
                  </a:lnTo>
                  <a:lnTo>
                    <a:pt x="3514170" y="753246"/>
                  </a:lnTo>
                  <a:lnTo>
                    <a:pt x="3511948" y="747215"/>
                  </a:lnTo>
                  <a:lnTo>
                    <a:pt x="3510361" y="741819"/>
                  </a:lnTo>
                  <a:lnTo>
                    <a:pt x="3508774" y="735788"/>
                  </a:lnTo>
                  <a:lnTo>
                    <a:pt x="3508139" y="729757"/>
                  </a:lnTo>
                  <a:lnTo>
                    <a:pt x="3507187" y="723726"/>
                  </a:lnTo>
                  <a:lnTo>
                    <a:pt x="3506552" y="717377"/>
                  </a:lnTo>
                  <a:lnTo>
                    <a:pt x="3506552" y="711346"/>
                  </a:lnTo>
                  <a:lnTo>
                    <a:pt x="3506552" y="415190"/>
                  </a:lnTo>
                  <a:lnTo>
                    <a:pt x="2189691" y="1732180"/>
                  </a:lnTo>
                  <a:lnTo>
                    <a:pt x="2185247" y="1736624"/>
                  </a:lnTo>
                  <a:lnTo>
                    <a:pt x="2180487" y="1740433"/>
                  </a:lnTo>
                  <a:lnTo>
                    <a:pt x="2175726" y="1744242"/>
                  </a:lnTo>
                  <a:lnTo>
                    <a:pt x="2170647" y="1748051"/>
                  </a:lnTo>
                  <a:lnTo>
                    <a:pt x="2165569" y="1750908"/>
                  </a:lnTo>
                  <a:lnTo>
                    <a:pt x="2160491" y="1753765"/>
                  </a:lnTo>
                  <a:lnTo>
                    <a:pt x="2155095" y="1756621"/>
                  </a:lnTo>
                  <a:lnTo>
                    <a:pt x="2149382" y="1758843"/>
                  </a:lnTo>
                  <a:lnTo>
                    <a:pt x="2143986" y="1761065"/>
                  </a:lnTo>
                  <a:lnTo>
                    <a:pt x="2138273" y="1762970"/>
                  </a:lnTo>
                  <a:lnTo>
                    <a:pt x="2132878" y="1764557"/>
                  </a:lnTo>
                  <a:lnTo>
                    <a:pt x="2126847" y="1765509"/>
                  </a:lnTo>
                  <a:lnTo>
                    <a:pt x="2121452" y="1766461"/>
                  </a:lnTo>
                  <a:lnTo>
                    <a:pt x="2115421" y="1767096"/>
                  </a:lnTo>
                  <a:lnTo>
                    <a:pt x="2109708" y="1767731"/>
                  </a:lnTo>
                  <a:lnTo>
                    <a:pt x="2103678" y="1768049"/>
                  </a:lnTo>
                  <a:lnTo>
                    <a:pt x="2098282" y="1767731"/>
                  </a:lnTo>
                  <a:lnTo>
                    <a:pt x="2092252" y="1767096"/>
                  </a:lnTo>
                  <a:lnTo>
                    <a:pt x="2086221" y="1766461"/>
                  </a:lnTo>
                  <a:lnTo>
                    <a:pt x="2080508" y="1765509"/>
                  </a:lnTo>
                  <a:lnTo>
                    <a:pt x="2074795" y="1764557"/>
                  </a:lnTo>
                  <a:lnTo>
                    <a:pt x="2069399" y="1762970"/>
                  </a:lnTo>
                  <a:lnTo>
                    <a:pt x="2063369" y="1761065"/>
                  </a:lnTo>
                  <a:lnTo>
                    <a:pt x="2057973" y="1758843"/>
                  </a:lnTo>
                  <a:lnTo>
                    <a:pt x="2052577" y="1756621"/>
                  </a:lnTo>
                  <a:lnTo>
                    <a:pt x="2047182" y="1753765"/>
                  </a:lnTo>
                  <a:lnTo>
                    <a:pt x="2042104" y="1750908"/>
                  </a:lnTo>
                  <a:lnTo>
                    <a:pt x="2037025" y="1748051"/>
                  </a:lnTo>
                  <a:lnTo>
                    <a:pt x="2031947" y="1744242"/>
                  </a:lnTo>
                  <a:lnTo>
                    <a:pt x="2027186" y="1740433"/>
                  </a:lnTo>
                  <a:lnTo>
                    <a:pt x="2022425" y="1736624"/>
                  </a:lnTo>
                  <a:lnTo>
                    <a:pt x="2017664" y="1732180"/>
                  </a:lnTo>
                  <a:lnTo>
                    <a:pt x="1543797" y="1257949"/>
                  </a:lnTo>
                  <a:lnTo>
                    <a:pt x="207257" y="2594619"/>
                  </a:lnTo>
                  <a:lnTo>
                    <a:pt x="202814" y="2599063"/>
                  </a:lnTo>
                  <a:lnTo>
                    <a:pt x="198053" y="2602872"/>
                  </a:lnTo>
                  <a:lnTo>
                    <a:pt x="193292" y="2606999"/>
                  </a:lnTo>
                  <a:lnTo>
                    <a:pt x="188214" y="2610490"/>
                  </a:lnTo>
                  <a:lnTo>
                    <a:pt x="183136" y="2613665"/>
                  </a:lnTo>
                  <a:lnTo>
                    <a:pt x="178057" y="2616204"/>
                  </a:lnTo>
                  <a:lnTo>
                    <a:pt x="172662" y="2619061"/>
                  </a:lnTo>
                  <a:lnTo>
                    <a:pt x="166949" y="2621600"/>
                  </a:lnTo>
                  <a:lnTo>
                    <a:pt x="161553" y="2623505"/>
                  </a:lnTo>
                  <a:lnTo>
                    <a:pt x="155840" y="2625409"/>
                  </a:lnTo>
                  <a:lnTo>
                    <a:pt x="150444" y="2626996"/>
                  </a:lnTo>
                  <a:lnTo>
                    <a:pt x="144414" y="2628266"/>
                  </a:lnTo>
                  <a:lnTo>
                    <a:pt x="139018" y="2628901"/>
                  </a:lnTo>
                  <a:lnTo>
                    <a:pt x="132988" y="2629853"/>
                  </a:lnTo>
                  <a:lnTo>
                    <a:pt x="127275" y="2630171"/>
                  </a:lnTo>
                  <a:lnTo>
                    <a:pt x="121244" y="2630488"/>
                  </a:lnTo>
                  <a:lnTo>
                    <a:pt x="115214" y="2630171"/>
                  </a:lnTo>
                  <a:lnTo>
                    <a:pt x="109818" y="2629853"/>
                  </a:lnTo>
                  <a:lnTo>
                    <a:pt x="103787" y="2628901"/>
                  </a:lnTo>
                  <a:lnTo>
                    <a:pt x="98074" y="2628266"/>
                  </a:lnTo>
                  <a:lnTo>
                    <a:pt x="92361" y="2626996"/>
                  </a:lnTo>
                  <a:lnTo>
                    <a:pt x="86648" y="2625409"/>
                  </a:lnTo>
                  <a:lnTo>
                    <a:pt x="80935" y="2623505"/>
                  </a:lnTo>
                  <a:lnTo>
                    <a:pt x="75540" y="2621600"/>
                  </a:lnTo>
                  <a:lnTo>
                    <a:pt x="70144" y="2619061"/>
                  </a:lnTo>
                  <a:lnTo>
                    <a:pt x="64748" y="2616204"/>
                  </a:lnTo>
                  <a:lnTo>
                    <a:pt x="59670" y="2613665"/>
                  </a:lnTo>
                  <a:lnTo>
                    <a:pt x="54592" y="2610490"/>
                  </a:lnTo>
                  <a:lnTo>
                    <a:pt x="49513" y="2606999"/>
                  </a:lnTo>
                  <a:lnTo>
                    <a:pt x="44752" y="2602872"/>
                  </a:lnTo>
                  <a:lnTo>
                    <a:pt x="39992" y="2599063"/>
                  </a:lnTo>
                  <a:lnTo>
                    <a:pt x="35231" y="2594619"/>
                  </a:lnTo>
                  <a:lnTo>
                    <a:pt x="31105" y="2590175"/>
                  </a:lnTo>
                  <a:lnTo>
                    <a:pt x="26978" y="2585731"/>
                  </a:lnTo>
                  <a:lnTo>
                    <a:pt x="23170" y="2580335"/>
                  </a:lnTo>
                  <a:lnTo>
                    <a:pt x="19996" y="2575574"/>
                  </a:lnTo>
                  <a:lnTo>
                    <a:pt x="16822" y="2570495"/>
                  </a:lnTo>
                  <a:lnTo>
                    <a:pt x="13648" y="2565099"/>
                  </a:lnTo>
                  <a:lnTo>
                    <a:pt x="10791" y="2560020"/>
                  </a:lnTo>
                  <a:lnTo>
                    <a:pt x="8570" y="2554307"/>
                  </a:lnTo>
                  <a:lnTo>
                    <a:pt x="6665" y="2548910"/>
                  </a:lnTo>
                  <a:lnTo>
                    <a:pt x="5078" y="2543514"/>
                  </a:lnTo>
                  <a:lnTo>
                    <a:pt x="3491" y="2537483"/>
                  </a:lnTo>
                  <a:lnTo>
                    <a:pt x="2222" y="2532087"/>
                  </a:lnTo>
                  <a:lnTo>
                    <a:pt x="952" y="2526056"/>
                  </a:lnTo>
                  <a:lnTo>
                    <a:pt x="318" y="2520660"/>
                  </a:lnTo>
                  <a:lnTo>
                    <a:pt x="0" y="2514629"/>
                  </a:lnTo>
                  <a:lnTo>
                    <a:pt x="0" y="2508598"/>
                  </a:lnTo>
                  <a:lnTo>
                    <a:pt x="0" y="2502884"/>
                  </a:lnTo>
                  <a:lnTo>
                    <a:pt x="318" y="2497170"/>
                  </a:lnTo>
                  <a:lnTo>
                    <a:pt x="952" y="2491457"/>
                  </a:lnTo>
                  <a:lnTo>
                    <a:pt x="2222" y="2485426"/>
                  </a:lnTo>
                  <a:lnTo>
                    <a:pt x="3491" y="2480029"/>
                  </a:lnTo>
                  <a:lnTo>
                    <a:pt x="5078" y="2473998"/>
                  </a:lnTo>
                  <a:lnTo>
                    <a:pt x="6665" y="2468285"/>
                  </a:lnTo>
                  <a:lnTo>
                    <a:pt x="8570" y="2462889"/>
                  </a:lnTo>
                  <a:lnTo>
                    <a:pt x="10791" y="2457492"/>
                  </a:lnTo>
                  <a:lnTo>
                    <a:pt x="13648" y="2452414"/>
                  </a:lnTo>
                  <a:lnTo>
                    <a:pt x="16822" y="2446700"/>
                  </a:lnTo>
                  <a:lnTo>
                    <a:pt x="19996" y="2441621"/>
                  </a:lnTo>
                  <a:lnTo>
                    <a:pt x="23487" y="2436860"/>
                  </a:lnTo>
                  <a:lnTo>
                    <a:pt x="26978" y="2431781"/>
                  </a:lnTo>
                  <a:lnTo>
                    <a:pt x="31105" y="2427337"/>
                  </a:lnTo>
                  <a:lnTo>
                    <a:pt x="35231" y="2422576"/>
                  </a:lnTo>
                  <a:lnTo>
                    <a:pt x="1457784" y="1000202"/>
                  </a:lnTo>
                  <a:lnTo>
                    <a:pt x="1462227" y="995758"/>
                  </a:lnTo>
                  <a:lnTo>
                    <a:pt x="1466988" y="991631"/>
                  </a:lnTo>
                  <a:lnTo>
                    <a:pt x="1471749" y="987822"/>
                  </a:lnTo>
                  <a:lnTo>
                    <a:pt x="1476827" y="984330"/>
                  </a:lnTo>
                  <a:lnTo>
                    <a:pt x="1481906" y="981156"/>
                  </a:lnTo>
                  <a:lnTo>
                    <a:pt x="1486984" y="978617"/>
                  </a:lnTo>
                  <a:lnTo>
                    <a:pt x="1492697" y="975760"/>
                  </a:lnTo>
                  <a:lnTo>
                    <a:pt x="1498093" y="973221"/>
                  </a:lnTo>
                  <a:lnTo>
                    <a:pt x="1503488" y="971316"/>
                  </a:lnTo>
                  <a:lnTo>
                    <a:pt x="1509202" y="969411"/>
                  </a:lnTo>
                  <a:lnTo>
                    <a:pt x="1514597" y="967824"/>
                  </a:lnTo>
                  <a:lnTo>
                    <a:pt x="1520628" y="966555"/>
                  </a:lnTo>
                  <a:lnTo>
                    <a:pt x="1526023" y="965602"/>
                  </a:lnTo>
                  <a:lnTo>
                    <a:pt x="1532054" y="964968"/>
                  </a:lnTo>
                  <a:lnTo>
                    <a:pt x="1537767" y="964650"/>
                  </a:lnTo>
                  <a:lnTo>
                    <a:pt x="1543797" y="964333"/>
                  </a:lnTo>
                  <a:lnTo>
                    <a:pt x="1549828" y="964650"/>
                  </a:lnTo>
                  <a:lnTo>
                    <a:pt x="1555223" y="964968"/>
                  </a:lnTo>
                  <a:lnTo>
                    <a:pt x="1561254" y="965602"/>
                  </a:lnTo>
                  <a:lnTo>
                    <a:pt x="1566967" y="966555"/>
                  </a:lnTo>
                  <a:lnTo>
                    <a:pt x="1572680" y="967824"/>
                  </a:lnTo>
                  <a:lnTo>
                    <a:pt x="1578393" y="969411"/>
                  </a:lnTo>
                  <a:lnTo>
                    <a:pt x="1584106" y="971316"/>
                  </a:lnTo>
                  <a:lnTo>
                    <a:pt x="1589502" y="973221"/>
                  </a:lnTo>
                  <a:lnTo>
                    <a:pt x="1595215" y="975760"/>
                  </a:lnTo>
                  <a:lnTo>
                    <a:pt x="1600293" y="978617"/>
                  </a:lnTo>
                  <a:lnTo>
                    <a:pt x="1605371" y="981156"/>
                  </a:lnTo>
                  <a:lnTo>
                    <a:pt x="1610450" y="984330"/>
                  </a:lnTo>
                  <a:lnTo>
                    <a:pt x="1615528" y="987822"/>
                  </a:lnTo>
                  <a:lnTo>
                    <a:pt x="1620289" y="991631"/>
                  </a:lnTo>
                  <a:lnTo>
                    <a:pt x="1625050" y="995758"/>
                  </a:lnTo>
                  <a:lnTo>
                    <a:pt x="1629811" y="1000202"/>
                  </a:lnTo>
                  <a:lnTo>
                    <a:pt x="2103678" y="1474115"/>
                  </a:lnTo>
                  <a:lnTo>
                    <a:pt x="3334526" y="243464"/>
                  </a:lnTo>
                  <a:lnTo>
                    <a:pt x="3038399" y="243464"/>
                  </a:lnTo>
                  <a:lnTo>
                    <a:pt x="3032368" y="242829"/>
                  </a:lnTo>
                  <a:lnTo>
                    <a:pt x="3026338" y="242512"/>
                  </a:lnTo>
                  <a:lnTo>
                    <a:pt x="3019990" y="241877"/>
                  </a:lnTo>
                  <a:lnTo>
                    <a:pt x="3013959" y="240607"/>
                  </a:lnTo>
                  <a:lnTo>
                    <a:pt x="3008246" y="239338"/>
                  </a:lnTo>
                  <a:lnTo>
                    <a:pt x="3002216" y="237750"/>
                  </a:lnTo>
                  <a:lnTo>
                    <a:pt x="2996820" y="235846"/>
                  </a:lnTo>
                  <a:lnTo>
                    <a:pt x="2991107" y="233624"/>
                  </a:lnTo>
                  <a:lnTo>
                    <a:pt x="2985711" y="231085"/>
                  </a:lnTo>
                  <a:lnTo>
                    <a:pt x="2980633" y="228228"/>
                  </a:lnTo>
                  <a:lnTo>
                    <a:pt x="2975555" y="225688"/>
                  </a:lnTo>
                  <a:lnTo>
                    <a:pt x="2970794" y="222514"/>
                  </a:lnTo>
                  <a:lnTo>
                    <a:pt x="2966033" y="219022"/>
                  </a:lnTo>
                  <a:lnTo>
                    <a:pt x="2961272" y="215213"/>
                  </a:lnTo>
                  <a:lnTo>
                    <a:pt x="2956829" y="211404"/>
                  </a:lnTo>
                  <a:lnTo>
                    <a:pt x="2952703" y="207595"/>
                  </a:lnTo>
                  <a:lnTo>
                    <a:pt x="2948576" y="203151"/>
                  </a:lnTo>
                  <a:lnTo>
                    <a:pt x="2944768" y="198707"/>
                  </a:lnTo>
                  <a:lnTo>
                    <a:pt x="2941276" y="194581"/>
                  </a:lnTo>
                  <a:lnTo>
                    <a:pt x="2937468" y="189820"/>
                  </a:lnTo>
                  <a:lnTo>
                    <a:pt x="2934294" y="184423"/>
                  </a:lnTo>
                  <a:lnTo>
                    <a:pt x="2931755" y="179345"/>
                  </a:lnTo>
                  <a:lnTo>
                    <a:pt x="2928898" y="174266"/>
                  </a:lnTo>
                  <a:lnTo>
                    <a:pt x="2926676" y="168870"/>
                  </a:lnTo>
                  <a:lnTo>
                    <a:pt x="2924137" y="163156"/>
                  </a:lnTo>
                  <a:lnTo>
                    <a:pt x="2922550" y="157760"/>
                  </a:lnTo>
                  <a:lnTo>
                    <a:pt x="2920646" y="151729"/>
                  </a:lnTo>
                  <a:lnTo>
                    <a:pt x="2919376" y="146015"/>
                  </a:lnTo>
                  <a:lnTo>
                    <a:pt x="2918424" y="139984"/>
                  </a:lnTo>
                  <a:lnTo>
                    <a:pt x="2917472" y="133953"/>
                  </a:lnTo>
                  <a:lnTo>
                    <a:pt x="2917155" y="127922"/>
                  </a:lnTo>
                  <a:lnTo>
                    <a:pt x="2917155" y="121573"/>
                  </a:lnTo>
                  <a:lnTo>
                    <a:pt x="2917155" y="115225"/>
                  </a:lnTo>
                  <a:lnTo>
                    <a:pt x="2917472" y="109194"/>
                  </a:lnTo>
                  <a:lnTo>
                    <a:pt x="2918424" y="102845"/>
                  </a:lnTo>
                  <a:lnTo>
                    <a:pt x="2919376" y="97132"/>
                  </a:lnTo>
                  <a:lnTo>
                    <a:pt x="2920646" y="91101"/>
                  </a:lnTo>
                  <a:lnTo>
                    <a:pt x="2922550" y="85070"/>
                  </a:lnTo>
                  <a:lnTo>
                    <a:pt x="2924137" y="79674"/>
                  </a:lnTo>
                  <a:lnTo>
                    <a:pt x="2926676" y="74277"/>
                  </a:lnTo>
                  <a:lnTo>
                    <a:pt x="2928898" y="68564"/>
                  </a:lnTo>
                  <a:lnTo>
                    <a:pt x="2931755" y="63485"/>
                  </a:lnTo>
                  <a:lnTo>
                    <a:pt x="2934294" y="58406"/>
                  </a:lnTo>
                  <a:lnTo>
                    <a:pt x="2937468" y="53645"/>
                  </a:lnTo>
                  <a:lnTo>
                    <a:pt x="2941276" y="48883"/>
                  </a:lnTo>
                  <a:lnTo>
                    <a:pt x="2944768" y="44122"/>
                  </a:lnTo>
                  <a:lnTo>
                    <a:pt x="2948576" y="39678"/>
                  </a:lnTo>
                  <a:lnTo>
                    <a:pt x="2952703" y="35552"/>
                  </a:lnTo>
                  <a:lnTo>
                    <a:pt x="2956829" y="31425"/>
                  </a:lnTo>
                  <a:lnTo>
                    <a:pt x="2961272" y="27616"/>
                  </a:lnTo>
                  <a:lnTo>
                    <a:pt x="2966033" y="24124"/>
                  </a:lnTo>
                  <a:lnTo>
                    <a:pt x="2970794" y="20633"/>
                  </a:lnTo>
                  <a:lnTo>
                    <a:pt x="2975555" y="17459"/>
                  </a:lnTo>
                  <a:lnTo>
                    <a:pt x="2980633" y="14602"/>
                  </a:lnTo>
                  <a:lnTo>
                    <a:pt x="2985711" y="11745"/>
                  </a:lnTo>
                  <a:lnTo>
                    <a:pt x="2991107" y="9523"/>
                  </a:lnTo>
                  <a:lnTo>
                    <a:pt x="2996820" y="6984"/>
                  </a:lnTo>
                  <a:lnTo>
                    <a:pt x="3002216" y="5397"/>
                  </a:lnTo>
                  <a:lnTo>
                    <a:pt x="3008246" y="3492"/>
                  </a:lnTo>
                  <a:lnTo>
                    <a:pt x="3013959" y="2222"/>
                  </a:lnTo>
                  <a:lnTo>
                    <a:pt x="3019990" y="1270"/>
                  </a:lnTo>
                  <a:lnTo>
                    <a:pt x="3026338" y="318"/>
                  </a:lnTo>
                  <a:lnTo>
                    <a:pt x="30323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95063" y="5538874"/>
              <a:ext cx="2201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</a:rPr>
                <a:t>Engine</a:t>
              </a:r>
              <a:endParaRPr lang="zh-CN" altLang="en-US" sz="1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5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Engine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</a:t>
            </a:r>
            <a:r>
              <a:rPr lang="zh-CN" altLang="en-US" dirty="0"/>
              <a:t>内容</a:t>
            </a:r>
            <a:r>
              <a:rPr lang="zh-CN" altLang="en-US" dirty="0" smtClean="0"/>
              <a:t>通</a:t>
            </a:r>
            <a:r>
              <a:rPr lang="en-US" altLang="zh-CN" dirty="0" smtClean="0"/>
              <a:t>V4.0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87478" y="2935463"/>
            <a:ext cx="10420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887C2"/>
                </a:solidFill>
              </a:rPr>
              <a:t>我的工作：</a:t>
            </a:r>
            <a:r>
              <a:rPr kumimoji="1" lang="zh-CN" altLang="en-US" dirty="0" smtClean="0"/>
              <a:t>参与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模块的开发，支持内容通</a:t>
            </a:r>
            <a:r>
              <a:rPr kumimoji="1" lang="en-US" altLang="zh-CN" dirty="0" smtClean="0"/>
              <a:t>V4.0</a:t>
            </a:r>
            <a:r>
              <a:rPr kumimoji="1" lang="zh-CN" altLang="en-US" dirty="0"/>
              <a:t>；</a:t>
            </a:r>
            <a:r>
              <a:rPr kumimoji="1" lang="zh-CN" altLang="en-US" dirty="0" smtClean="0"/>
              <a:t>主要工作集中在对特征统一编码的支持上，具体工作如下。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87479" y="1107083"/>
            <a:ext cx="10282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业务场景</a:t>
            </a:r>
            <a:r>
              <a:rPr kumimoji="1" lang="zh-CN" altLang="en-US" dirty="0" smtClean="0">
                <a:solidFill>
                  <a:srgbClr val="0070C0"/>
                </a:solidFill>
              </a:rPr>
              <a:t>：</a:t>
            </a:r>
            <a:r>
              <a:rPr kumimoji="1" lang="zh-CN" altLang="en-US" dirty="0" smtClean="0"/>
              <a:t>内容通</a:t>
            </a:r>
            <a:r>
              <a:rPr kumimoji="1" lang="en-US" altLang="zh-CN" dirty="0" smtClean="0"/>
              <a:t>V4.0</a:t>
            </a:r>
            <a:r>
              <a:rPr kumimoji="1" lang="zh-CN" altLang="en-US" dirty="0" smtClean="0"/>
              <a:t>相对于之前版本的升级主要是支持商业化和推荐系统的相关优化，具体</a:t>
            </a:r>
            <a:r>
              <a:rPr lang="zh-CN" altLang="en-US" dirty="0" smtClean="0"/>
              <a:t>设计目标如下：</a:t>
            </a:r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991163" y="1894348"/>
            <a:ext cx="4012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dirty="0"/>
              <a:t>账户体系对接支持内容通</a:t>
            </a:r>
            <a:r>
              <a:rPr kumimoji="1" lang="zh-CN" altLang="en-US" dirty="0" smtClean="0"/>
              <a:t>商业化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72402" y="23890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dirty="0"/>
              <a:t>特征统一编码降低内容通的维护和开发</a:t>
            </a:r>
            <a:r>
              <a:rPr kumimoji="1" lang="zh-CN" altLang="en-US" dirty="0" smtClean="0"/>
              <a:t>成本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63033" y="1926173"/>
            <a:ext cx="336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bucket</a:t>
            </a:r>
            <a:r>
              <a:rPr kumimoji="1" lang="zh-CN" altLang="en-US" dirty="0"/>
              <a:t>升级提升推荐</a:t>
            </a:r>
            <a:r>
              <a:rPr kumimoji="1" lang="zh-CN" altLang="en-US" dirty="0" smtClean="0"/>
              <a:t>效果。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9744" y="2371744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dirty="0" smtClean="0"/>
              <a:t>频次</a:t>
            </a:r>
            <a:r>
              <a:rPr kumimoji="1" lang="zh-CN" altLang="en-US" dirty="0"/>
              <a:t>控制优化推荐系统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87480" y="3793461"/>
            <a:ext cx="667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887C2"/>
                </a:solidFill>
              </a:rPr>
              <a:t>工作</a:t>
            </a:r>
            <a:r>
              <a:rPr kumimoji="1" lang="en-US" altLang="zh-CN" dirty="0" smtClean="0">
                <a:solidFill>
                  <a:srgbClr val="0887C2"/>
                </a:solidFill>
              </a:rPr>
              <a:t>1</a:t>
            </a:r>
            <a:r>
              <a:rPr kumimoji="1" lang="zh-CN" altLang="en-US" dirty="0" smtClean="0">
                <a:solidFill>
                  <a:srgbClr val="0887C2"/>
                </a:solidFill>
              </a:rPr>
              <a:t>：</a:t>
            </a:r>
            <a:r>
              <a:rPr kumimoji="1" lang="en-US" altLang="zh-CN" dirty="0" smtClean="0"/>
              <a:t>GBDT</a:t>
            </a:r>
            <a:r>
              <a:rPr kumimoji="1" lang="zh-CN" altLang="en-US" dirty="0"/>
              <a:t>模型分值预测插件</a:t>
            </a:r>
            <a:r>
              <a:rPr kumimoji="1" lang="zh-CN" altLang="en-US" dirty="0" smtClean="0"/>
              <a:t>开发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特征编码统一后代码整合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656" y="5397296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问题难点：</a:t>
            </a:r>
            <a:r>
              <a:rPr kumimoji="1" lang="zh-CN" altLang="en-US" sz="1600" dirty="0" smtClean="0"/>
              <a:t>实现</a:t>
            </a:r>
            <a:r>
              <a:rPr kumimoji="1" lang="en-US" altLang="zh-CN" sz="1600" dirty="0" smtClean="0"/>
              <a:t>GBDT</a:t>
            </a:r>
            <a:r>
              <a:rPr kumimoji="1" lang="zh-CN" altLang="en-US" sz="1600" dirty="0" smtClean="0"/>
              <a:t>预测线上插件，保证正确性</a:t>
            </a:r>
            <a:r>
              <a:rPr kumimoji="1" lang="en-US" altLang="zh-CN" sz="1600" dirty="0" smtClean="0"/>
              <a:t>&amp;</a:t>
            </a:r>
            <a:r>
              <a:rPr kumimoji="1" lang="zh-CN" altLang="en-US" sz="1600" dirty="0" smtClean="0"/>
              <a:t>性能</a:t>
            </a:r>
            <a:endParaRPr kumimoji="1" lang="en-US" altLang="zh-CN" sz="1600" dirty="0"/>
          </a:p>
        </p:txBody>
      </p:sp>
      <p:sp>
        <p:nvSpPr>
          <p:cNvPr id="21" name="矩形 20"/>
          <p:cNvSpPr/>
          <p:nvPr/>
        </p:nvSpPr>
        <p:spPr>
          <a:xfrm>
            <a:off x="1237463" y="7072886"/>
            <a:ext cx="7533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350" dirty="0"/>
              <a:t>技术亮点：</a:t>
            </a:r>
            <a:endParaRPr kumimoji="1" lang="en-US" altLang="zh-CN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sz="1350" dirty="0"/>
              <a:t>功能</a:t>
            </a:r>
            <a:r>
              <a:rPr kumimoji="1" lang="zh-CN" altLang="en-US" sz="1350" dirty="0"/>
              <a:t>性：实现的插件与</a:t>
            </a:r>
            <a:r>
              <a:rPr kumimoji="1" lang="en-US" altLang="zh-CN" sz="1350" dirty="0" err="1"/>
              <a:t>XGBoost</a:t>
            </a:r>
            <a:r>
              <a:rPr kumimoji="1" lang="zh-CN" altLang="en-US" sz="1350" dirty="0"/>
              <a:t>库结果一致（误差不超过</a:t>
            </a:r>
            <a:r>
              <a:rPr kumimoji="1" lang="en-US" altLang="zh-CN" sz="1350" dirty="0"/>
              <a:t>10^-6</a:t>
            </a:r>
            <a:r>
              <a:rPr kumimoji="1" lang="zh-CN" altLang="en-US" sz="1350" dirty="0"/>
              <a:t>）</a:t>
            </a:r>
            <a:endParaRPr kumimoji="1" lang="en-US" altLang="zh-CN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sz="1350" dirty="0"/>
              <a:t>性能：略低于</a:t>
            </a:r>
            <a:r>
              <a:rPr kumimoji="1" lang="en-US" altLang="zh-CN" sz="1350" dirty="0" err="1"/>
              <a:t>XGBoost</a:t>
            </a:r>
            <a:r>
              <a:rPr kumimoji="1" lang="zh-CN" altLang="en-US" sz="1350" dirty="0"/>
              <a:t>库性能（性能损失在</a:t>
            </a:r>
            <a:r>
              <a:rPr kumimoji="1" lang="en-US" altLang="zh-CN" sz="1350" dirty="0"/>
              <a:t>15%</a:t>
            </a:r>
            <a:r>
              <a:rPr kumimoji="1" lang="zh-CN" altLang="en-US" sz="1350" dirty="0"/>
              <a:t>以内）</a:t>
            </a:r>
            <a:endParaRPr kumimoji="1" lang="en-US" altLang="zh-CN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sz="1350" dirty="0"/>
              <a:t>容错性：在代码添加了对模型正确性的判断，避免不正确模型对线上计算的影响</a:t>
            </a:r>
            <a:endParaRPr kumimoji="1" lang="en-US" altLang="zh-CN" sz="1350" dirty="0"/>
          </a:p>
        </p:txBody>
      </p:sp>
      <p:sp>
        <p:nvSpPr>
          <p:cNvPr id="22" name="矩形 21"/>
          <p:cNvSpPr/>
          <p:nvPr/>
        </p:nvSpPr>
        <p:spPr>
          <a:xfrm>
            <a:off x="1087656" y="4169462"/>
            <a:ext cx="10220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问题描述：</a:t>
            </a:r>
            <a:r>
              <a:rPr kumimoji="1" lang="zh-CN" altLang="en-US" sz="1600" dirty="0" smtClean="0"/>
              <a:t>特征统一编码后，继续使用</a:t>
            </a:r>
            <a:r>
              <a:rPr kumimoji="1" lang="en-US" altLang="zh-CN" sz="1600" dirty="0" err="1" smtClean="0"/>
              <a:t>XGBoost</a:t>
            </a:r>
            <a:r>
              <a:rPr kumimoji="1" lang="zh-CN" altLang="en-US" sz="1600" dirty="0" smtClean="0"/>
              <a:t>库实现线上预测，将会带来较大的内存开销，</a:t>
            </a:r>
            <a:r>
              <a:rPr kumimoji="1" lang="en-US" altLang="zh-CN" sz="1600" dirty="0"/>
              <a:t> memory</a:t>
            </a:r>
            <a:r>
              <a:rPr kumimoji="1" lang="zh-CN" altLang="en-US" sz="1600" dirty="0" smtClean="0"/>
              <a:t>单次请求：</a:t>
            </a:r>
            <a:r>
              <a:rPr kumimoji="1" lang="en-US" altLang="zh-CN" sz="1600" dirty="0" smtClean="0"/>
              <a:t>2^24*4=64M</a:t>
            </a:r>
            <a:r>
              <a:rPr kumimoji="1" lang="zh-CN" altLang="en-US" sz="1600" dirty="0" smtClean="0"/>
              <a:t>，并发时：</a:t>
            </a:r>
            <a:r>
              <a:rPr kumimoji="1" lang="en-US" altLang="zh-CN" sz="1600" dirty="0" smtClean="0"/>
              <a:t>64M</a:t>
            </a:r>
            <a:r>
              <a:rPr kumimoji="1" lang="zh-CN" altLang="en-US" sz="1600" dirty="0" smtClean="0"/>
              <a:t>*</a:t>
            </a:r>
            <a:r>
              <a:rPr lang="en-US" altLang="zh-CN" sz="1600" dirty="0" err="1" smtClean="0"/>
              <a:t>concurrent_num</a:t>
            </a:r>
            <a:endParaRPr kumimoji="1"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1062471" y="5930456"/>
            <a:ext cx="7902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887C2"/>
                </a:solidFill>
              </a:rPr>
              <a:t>业务贡献：</a:t>
            </a:r>
            <a:r>
              <a:rPr kumimoji="1" lang="zh-CN" altLang="en-US" sz="1600" dirty="0" smtClean="0"/>
              <a:t>支持</a:t>
            </a:r>
            <a:r>
              <a:rPr kumimoji="1" lang="en-US" altLang="zh-CN" sz="1600" dirty="0" smtClean="0"/>
              <a:t>GBDT</a:t>
            </a:r>
            <a:r>
              <a:rPr kumimoji="1" lang="zh-CN" altLang="en-US" sz="1600" dirty="0" smtClean="0"/>
              <a:t>模型在内容通</a:t>
            </a:r>
            <a:r>
              <a:rPr kumimoji="1" lang="en-US" altLang="zh-CN" sz="1600" dirty="0" smtClean="0"/>
              <a:t>V4.0</a:t>
            </a:r>
            <a:r>
              <a:rPr kumimoji="1" lang="zh-CN" altLang="en-US" sz="1600" dirty="0" smtClean="0"/>
              <a:t>中正常使用</a:t>
            </a:r>
            <a:endParaRPr kumimoji="1" lang="en-US" altLang="zh-CN" sz="16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7838"/>
              </p:ext>
            </p:extLst>
          </p:nvPr>
        </p:nvGraphicFramePr>
        <p:xfrm>
          <a:off x="1804175" y="4864558"/>
          <a:ext cx="8449280" cy="34551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44928"/>
                <a:gridCol w="844928"/>
                <a:gridCol w="844928"/>
                <a:gridCol w="844928"/>
                <a:gridCol w="844928"/>
                <a:gridCol w="844928"/>
                <a:gridCol w="844928"/>
                <a:gridCol w="844928"/>
                <a:gridCol w="844928"/>
                <a:gridCol w="844928"/>
              </a:tblGrid>
              <a:tr h="3455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2^24-1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先生">
  <a:themeElements>
    <a:clrScheme name="木先生（青涩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C18D"/>
      </a:accent1>
      <a:accent2>
        <a:srgbClr val="FFB519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木先生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kumimoji="1" dirty="0" smtClean="0"/>
        </a:defPPr>
      </a:lstStyle>
    </a:spDef>
    <a:lnDef>
      <a:spPr>
        <a:ln w="19050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木先生" id="{5541A35B-AB92-428C-AED9-2A2E164ADBB0}" vid="{F33E64E4-7B77-45FA-A5AA-325DD4326A9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8374</TotalTime>
  <Words>2121</Words>
  <Application>Microsoft Office PowerPoint</Application>
  <PresentationFormat>宽屏</PresentationFormat>
  <Paragraphs>220</Paragraphs>
  <Slides>19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 Light</vt:lpstr>
      <vt:lpstr>宋体</vt:lpstr>
      <vt:lpstr>微软雅黑</vt:lpstr>
      <vt:lpstr>幼圆</vt:lpstr>
      <vt:lpstr>Arial</vt:lpstr>
      <vt:lpstr>Calibri</vt:lpstr>
      <vt:lpstr>Impact</vt:lpstr>
      <vt:lpstr>Segoe UI Light</vt:lpstr>
      <vt:lpstr>Wingdings</vt:lpstr>
      <vt:lpstr>木先生</vt:lpstr>
      <vt:lpstr>PowerPoint 演示文稿</vt:lpstr>
      <vt:lpstr>PowerPoint 演示文稿</vt:lpstr>
      <vt:lpstr>PowerPoint 演示文稿</vt:lpstr>
      <vt:lpstr>自我介绍</vt:lpstr>
      <vt:lpstr>PowerPoint 演示文稿</vt:lpstr>
      <vt:lpstr>2017上半年工作记录</vt:lpstr>
      <vt:lpstr>PowerPoint 演示文稿</vt:lpstr>
      <vt:lpstr>工作重点</vt:lpstr>
      <vt:lpstr>1.1 Engine开发—内容通V4.0</vt:lpstr>
      <vt:lpstr>1.1 Engine开发—内容通V4.0</vt:lpstr>
      <vt:lpstr>（1.2）Engine开发—内容通V5.0</vt:lpstr>
      <vt:lpstr>2.1 Interface开发—业务支持</vt:lpstr>
      <vt:lpstr>（三）Interface开发</vt:lpstr>
      <vt:lpstr>2.2 Interface开发—服务稳定性</vt:lpstr>
      <vt:lpstr>2.2 Interface开发—服务稳定性</vt:lpstr>
      <vt:lpstr>团队支持</vt:lpstr>
      <vt:lpstr>PowerPoint 演示文稿</vt:lpstr>
      <vt:lpstr>总结</vt:lpstr>
      <vt:lpstr>PowerPoint 演示文稿</vt:lpstr>
    </vt:vector>
  </TitlesOfParts>
  <Company>PPT Never Sleeps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木诗人</dc:creator>
  <cp:lastModifiedBy>李玉国</cp:lastModifiedBy>
  <cp:revision>427</cp:revision>
  <dcterms:created xsi:type="dcterms:W3CDTF">2015-12-02T00:40:56Z</dcterms:created>
  <dcterms:modified xsi:type="dcterms:W3CDTF">2017-06-28T11:14:01Z</dcterms:modified>
</cp:coreProperties>
</file>