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8" r:id="rId4"/>
    <p:sldId id="271" r:id="rId5"/>
    <p:sldId id="276" r:id="rId6"/>
    <p:sldId id="275" r:id="rId7"/>
    <p:sldId id="273" r:id="rId8"/>
    <p:sldId id="277" r:id="rId9"/>
    <p:sldId id="267" r:id="rId10"/>
    <p:sldId id="264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2" autoAdjust="0"/>
  </p:normalViewPr>
  <p:slideViewPr>
    <p:cSldViewPr snapToGrid="0" snapToObjects="1">
      <p:cViewPr varScale="1">
        <p:scale>
          <a:sx n="120" d="100"/>
          <a:sy n="120" d="100"/>
        </p:scale>
        <p:origin x="-104" y="-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6210-AEA5-AD46-A6D2-D311B9B757DA}" type="datetimeFigureOut">
              <a:rPr lang="en-US" smtClean="0"/>
              <a:t>07/07/15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ern.ch/kacper/GvaWeather.tar.gz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ern.ch/kacper/spark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data = </a:t>
            </a:r>
            <a:r>
              <a:rPr lang="en-US" sz="1200" b="1" dirty="0" err="1" smtClean="0">
                <a:latin typeface="Menlo Regular"/>
                <a:cs typeface="Menlo Regular"/>
              </a:rPr>
              <a:t>sc.textFile</a:t>
            </a:r>
            <a:r>
              <a:rPr lang="en-US" sz="1200" b="1" dirty="0" smtClean="0">
                <a:latin typeface="Menlo Regular"/>
                <a:cs typeface="Menlo Regular"/>
              </a:rPr>
              <a:t>("data/</a:t>
            </a:r>
            <a:r>
              <a:rPr lang="en-US" sz="1200" b="1" dirty="0" err="1" smtClean="0">
                <a:latin typeface="Menlo Regular"/>
                <a:cs typeface="Menlo Regular"/>
              </a:rPr>
              <a:t>geneva.csv</a:t>
            </a:r>
            <a:r>
              <a:rPr lang="en-US" sz="1200" b="1" dirty="0" smtClean="0">
                <a:latin typeface="Menlo Regular"/>
                <a:cs typeface="Menlo Regular"/>
              </a:rPr>
              <a:t>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.map(_.split(";"))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tuples = </a:t>
            </a:r>
            <a:r>
              <a:rPr lang="en-US" sz="1200" b="1" dirty="0" err="1" smtClean="0">
                <a:latin typeface="Menlo Regular"/>
                <a:cs typeface="Menlo Regular"/>
              </a:rPr>
              <a:t>data.filter</a:t>
            </a:r>
            <a:r>
              <a:rPr lang="en-US" sz="1200" b="1" dirty="0" smtClean="0">
                <a:latin typeface="Menlo Regular"/>
                <a:cs typeface="Menlo Regular"/>
              </a:rPr>
              <a:t>(rec =&gt; (</a:t>
            </a:r>
            <a:r>
              <a:rPr lang="en-US" sz="1200" b="1" dirty="0" err="1" smtClean="0">
                <a:latin typeface="Menlo Regular"/>
                <a:cs typeface="Menlo Regular"/>
              </a:rPr>
              <a:t>rec.length</a:t>
            </a:r>
            <a:r>
              <a:rPr lang="en-US" sz="1200" b="1" dirty="0" smtClean="0">
                <a:latin typeface="Menlo Regular"/>
                <a:cs typeface="Menlo Regular"/>
              </a:rPr>
              <a:t> &gt;= 9))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</a:t>
            </a:r>
            <a:r>
              <a:rPr lang="en-US" sz="1200" b="1" dirty="0" err="1" smtClean="0">
                <a:latin typeface="Menlo Regular"/>
                <a:cs typeface="Menlo Regular"/>
              </a:rPr>
              <a:t>mapPartitionsWithIndex</a:t>
            </a:r>
            <a:r>
              <a:rPr lang="en-US" sz="1200" b="1" dirty="0" smtClean="0">
                <a:latin typeface="Menlo Regular"/>
                <a:cs typeface="Menlo Regular"/>
              </a:rPr>
              <a:t>{(</a:t>
            </a:r>
            <a:r>
              <a:rPr lang="en-US" sz="1200" b="1" dirty="0" err="1" smtClean="0">
                <a:latin typeface="Menlo Regular"/>
                <a:cs typeface="Menlo Regular"/>
              </a:rPr>
              <a:t>idx</a:t>
            </a:r>
            <a:r>
              <a:rPr lang="en-US" sz="1200" b="1" dirty="0" smtClean="0">
                <a:latin typeface="Menlo Regular"/>
                <a:cs typeface="Menlo Regular"/>
              </a:rPr>
              <a:t>, </a:t>
            </a:r>
            <a:r>
              <a:rPr lang="en-US" sz="1200" b="1" dirty="0" err="1" smtClean="0">
                <a:latin typeface="Menlo Regular"/>
                <a:cs typeface="Menlo Regular"/>
              </a:rPr>
              <a:t>iter</a:t>
            </a:r>
            <a:r>
              <a:rPr lang="en-US" sz="1200" b="1" dirty="0" smtClean="0">
                <a:latin typeface="Menlo Regular"/>
                <a:cs typeface="Menlo Regular"/>
              </a:rPr>
              <a:t>) =&gt; if (</a:t>
            </a:r>
            <a:r>
              <a:rPr lang="en-US" sz="1200" b="1" dirty="0" err="1" smtClean="0">
                <a:latin typeface="Menlo Regular"/>
                <a:cs typeface="Menlo Regular"/>
              </a:rPr>
              <a:t>idx</a:t>
            </a:r>
            <a:r>
              <a:rPr lang="en-US" sz="1200" b="1" dirty="0" smtClean="0">
                <a:latin typeface="Menlo Regular"/>
                <a:cs typeface="Menlo Regular"/>
              </a:rPr>
              <a:t> == 0) </a:t>
            </a:r>
            <a:r>
              <a:rPr lang="en-US" sz="1200" b="1" dirty="0" err="1" smtClean="0">
                <a:latin typeface="Menlo Regular"/>
                <a:cs typeface="Menlo Regular"/>
              </a:rPr>
              <a:t>iter.drop</a:t>
            </a:r>
            <a:r>
              <a:rPr lang="en-US" sz="1200" b="1" dirty="0" smtClean="0">
                <a:latin typeface="Menlo Regular"/>
                <a:cs typeface="Menlo Regular"/>
              </a:rPr>
              <a:t>(1) else </a:t>
            </a:r>
            <a:r>
              <a:rPr lang="en-US" sz="1200" b="1" dirty="0" err="1" smtClean="0">
                <a:latin typeface="Menlo Regular"/>
                <a:cs typeface="Menlo Regular"/>
              </a:rPr>
              <a:t>iter</a:t>
            </a:r>
            <a:r>
              <a:rPr lang="en-US" sz="1200" b="1" dirty="0" smtClean="0">
                <a:latin typeface="Menlo Regular"/>
                <a:cs typeface="Menlo Regular"/>
              </a:rPr>
              <a:t>}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(rec(0), rec(8)))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dayonly</a:t>
            </a:r>
            <a:r>
              <a:rPr lang="en-US" sz="1200" b="1" dirty="0" smtClean="0">
                <a:latin typeface="Menlo Regular"/>
                <a:cs typeface="Menlo Regular"/>
              </a:rPr>
              <a:t> = tuples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.filter(rec =&gt; (rec._1.substring(12, 14).</a:t>
            </a:r>
            <a:r>
              <a:rPr lang="en-US" sz="1200" b="1" dirty="0" err="1" smtClean="0">
                <a:latin typeface="Menlo Regular"/>
                <a:cs typeface="Menlo Regular"/>
              </a:rPr>
              <a:t>toInt</a:t>
            </a:r>
            <a:r>
              <a:rPr lang="en-US" sz="1200" b="1" dirty="0" smtClean="0">
                <a:latin typeface="Menlo Regular"/>
                <a:cs typeface="Menlo Regular"/>
              </a:rPr>
              <a:t> &gt; 7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	&amp;&amp; rec._1.substring(12, 14).</a:t>
            </a:r>
            <a:r>
              <a:rPr lang="en-US" sz="1200" b="1" dirty="0" err="1" smtClean="0">
                <a:latin typeface="Menlo Regular"/>
                <a:cs typeface="Menlo Regular"/>
              </a:rPr>
              <a:t>toInt</a:t>
            </a:r>
            <a:r>
              <a:rPr lang="en-US" sz="1200" b="1" dirty="0" smtClean="0">
                <a:latin typeface="Menlo Regular"/>
                <a:cs typeface="Menlo Regular"/>
              </a:rPr>
              <a:t> &lt; 22))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badweather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dayonly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.filter(rec =&gt; rec._2 != "\"\"")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distdates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badweather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rec._1.substring(1, 11)).distinct()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daysofweek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distdates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</a:t>
            </a:r>
            <a:r>
              <a:rPr lang="en-US" sz="1200" b="1" dirty="0" err="1" smtClean="0">
                <a:latin typeface="Menlo Regular"/>
                <a:cs typeface="Menlo Regular"/>
              </a:rPr>
              <a:t>DateTimeFormat.forPattern</a:t>
            </a:r>
            <a:r>
              <a:rPr lang="en-US" sz="1200" b="1" dirty="0" smtClean="0">
                <a:latin typeface="Menlo Regular"/>
                <a:cs typeface="Menlo Regular"/>
              </a:rPr>
              <a:t>("</a:t>
            </a:r>
            <a:r>
              <a:rPr lang="en-US" sz="1200" b="1" dirty="0" err="1" smtClean="0">
                <a:latin typeface="Menlo Regular"/>
                <a:cs typeface="Menlo Regular"/>
              </a:rPr>
              <a:t>dd.MM.yyyy</a:t>
            </a:r>
            <a:r>
              <a:rPr lang="en-US" sz="1200" b="1" dirty="0" smtClean="0">
                <a:latin typeface="Menlo Regular"/>
                <a:cs typeface="Menlo Regular"/>
              </a:rPr>
              <a:t>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	.</a:t>
            </a:r>
            <a:r>
              <a:rPr lang="en-US" sz="1200" b="1" dirty="0" err="1" smtClean="0">
                <a:latin typeface="Menlo Regular"/>
                <a:cs typeface="Menlo Regular"/>
              </a:rPr>
              <a:t>parseLocalDateTime</a:t>
            </a:r>
            <a:r>
              <a:rPr lang="en-US" sz="1200" b="1" dirty="0" smtClean="0">
                <a:latin typeface="Menlo Regular"/>
                <a:cs typeface="Menlo Regular"/>
              </a:rPr>
              <a:t>(rec).</a:t>
            </a:r>
            <a:r>
              <a:rPr lang="en-US" sz="1200" b="1" dirty="0" err="1" smtClean="0">
                <a:latin typeface="Menlo Regular"/>
                <a:cs typeface="Menlo Regular"/>
              </a:rPr>
              <a:t>getDayOfWeek</a:t>
            </a:r>
            <a:r>
              <a:rPr lang="en-US" sz="1200" b="1" dirty="0" smtClean="0">
                <a:latin typeface="Menlo Regular"/>
                <a:cs typeface="Menlo Regular"/>
              </a:rPr>
              <a:t>())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counts = </a:t>
            </a:r>
            <a:r>
              <a:rPr lang="en-US" sz="1200" b="1" dirty="0" err="1" smtClean="0">
                <a:latin typeface="Menlo Regular"/>
                <a:cs typeface="Menlo Regular"/>
              </a:rPr>
              <a:t>daysofweek.countByValue</a:t>
            </a:r>
            <a:r>
              <a:rPr lang="en-US" sz="1200" b="1" dirty="0" smtClean="0">
                <a:latin typeface="Menlo Regular"/>
                <a:cs typeface="Menlo 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049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Hand on – </a:t>
            </a:r>
            <a:r>
              <a:rPr lang="pl-PL" dirty="0" err="1" smtClean="0"/>
              <a:t>build</a:t>
            </a:r>
            <a:r>
              <a:rPr lang="pl-PL" dirty="0" smtClean="0"/>
              <a:t> and </a:t>
            </a:r>
            <a:r>
              <a:rPr lang="pl-PL" dirty="0" err="1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00886"/>
            <a:ext cx="7886700" cy="3942614"/>
          </a:xfrm>
        </p:spPr>
        <p:txBody>
          <a:bodyPr>
            <a:normAutofit fontScale="62500" lnSpcReduction="20000"/>
          </a:bodyPr>
          <a:lstStyle/>
          <a:p>
            <a:r>
              <a:rPr lang="pl-PL" dirty="0" err="1" smtClean="0"/>
              <a:t>download</a:t>
            </a:r>
            <a:r>
              <a:rPr lang="pl-PL" dirty="0" smtClean="0"/>
              <a:t> and </a:t>
            </a:r>
            <a:r>
              <a:rPr lang="pl-PL" dirty="0" err="1" smtClean="0"/>
              <a:t>unpack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definition</a:t>
            </a:r>
            <a:r>
              <a:rPr lang="pl-PL" dirty="0" smtClean="0"/>
              <a:t> in</a:t>
            </a:r>
          </a:p>
          <a:p>
            <a:pPr marL="0" indent="0">
              <a:buNone/>
            </a:pPr>
            <a:endParaRPr lang="pl-PL" sz="3800" dirty="0"/>
          </a:p>
          <a:p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pPr marL="0" indent="0">
              <a:buNone/>
            </a:pPr>
            <a:endParaRPr lang="pl-PL" sz="3800" dirty="0"/>
          </a:p>
          <a:p>
            <a:r>
              <a:rPr lang="pl-PL" dirty="0" err="1" smtClean="0"/>
              <a:t>building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job</a:t>
            </a:r>
            <a:r>
              <a:rPr lang="pl-PL" dirty="0" smtClean="0"/>
              <a:t> </a:t>
            </a:r>
            <a:r>
              <a:rPr lang="pl-PL" dirty="0" err="1" smtClean="0"/>
              <a:t>submission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628652" y="2810443"/>
            <a:ext cx="7886699" cy="311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src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main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/scala/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GvaWeather.scala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4396591"/>
            <a:ext cx="7886700" cy="590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spark-submit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--master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local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-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-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class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\</a:t>
            </a:r>
            <a:endParaRPr lang="pl-PL" sz="1400" b="1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	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target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/scala-2.10/gva-weather_2.10-1.0.jar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" y="3578489"/>
            <a:ext cx="7886699" cy="4325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cd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endParaRPr lang="pl-PL" sz="1400" b="1" dirty="0" smtClean="0">
              <a:solidFill>
                <a:schemeClr val="tx1"/>
              </a:solidFill>
              <a:latin typeface="Menlo Regular"/>
              <a:cs typeface="Menlo Regular"/>
            </a:endParaRPr>
          </a:p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sbt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package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2" y="2153806"/>
            <a:ext cx="7886699" cy="301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gvaweather.sbt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2" y="1507990"/>
            <a:ext cx="7886699" cy="312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wget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http://cern.ch/kacper/GvaWeather.tar.gz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; tar </a:t>
            </a:r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-</a:t>
            </a:r>
            <a:r>
              <a:rPr lang="pl-PL" sz="1400" b="1" dirty="0" err="1">
                <a:solidFill>
                  <a:schemeClr val="tx1"/>
                </a:solidFill>
                <a:latin typeface="Menlo Regular"/>
                <a:cs typeface="Menlo Regular"/>
              </a:rPr>
              <a:t>xzf</a:t>
            </a:r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Menlo Regular"/>
                <a:cs typeface="Menlo Regular"/>
              </a:rPr>
              <a:t>GvaWeather.tar.gz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447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not limited to single pass map-reduce</a:t>
            </a:r>
          </a:p>
          <a:p>
            <a:r>
              <a:rPr lang="en-US" dirty="0" smtClean="0"/>
              <a:t>avoid soring intermediate results on disk or HDFS</a:t>
            </a:r>
          </a:p>
          <a:p>
            <a:r>
              <a:rPr lang="en-US" dirty="0" smtClean="0"/>
              <a:t>speedup computations when reusing </a:t>
            </a:r>
            <a:r>
              <a:rPr lang="en-US" dirty="0" smtClean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expressive computing system, not limited to map-reduce model</a:t>
            </a:r>
          </a:p>
          <a:p>
            <a:r>
              <a:rPr lang="en-US" dirty="0" smtClean="0"/>
              <a:t>facilitate system memory</a:t>
            </a:r>
          </a:p>
          <a:p>
            <a:pPr lvl="1"/>
            <a:r>
              <a:rPr lang="en-US" dirty="0" smtClean="0"/>
              <a:t>avoid </a:t>
            </a:r>
            <a:r>
              <a:rPr lang="en-US" dirty="0" smtClean="0"/>
              <a:t>saving intermediate results to disk</a:t>
            </a:r>
          </a:p>
          <a:p>
            <a:pPr lvl="1"/>
            <a:r>
              <a:rPr lang="en-US" dirty="0" smtClean="0"/>
              <a:t>cache data </a:t>
            </a:r>
            <a:r>
              <a:rPr lang="en-US" dirty="0" smtClean="0"/>
              <a:t>for repetitive queries </a:t>
            </a:r>
            <a:r>
              <a:rPr lang="en-US" sz="2400" dirty="0" smtClean="0"/>
              <a:t>(e.g. for machine learning)</a:t>
            </a:r>
          </a:p>
          <a:p>
            <a:r>
              <a:rPr lang="en-US" dirty="0" smtClean="0"/>
              <a:t>compatible with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12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Resilient Distributed Datasets</a:t>
            </a:r>
          </a:p>
          <a:p>
            <a:r>
              <a:rPr lang="en-US" dirty="0" smtClean="0"/>
              <a:t>partitioned </a:t>
            </a:r>
            <a:r>
              <a:rPr lang="en-US" dirty="0" smtClean="0"/>
              <a:t>collection of records</a:t>
            </a:r>
          </a:p>
          <a:p>
            <a:r>
              <a:rPr lang="en-US" dirty="0" smtClean="0"/>
              <a:t>spread across the cluster</a:t>
            </a:r>
          </a:p>
          <a:p>
            <a:r>
              <a:rPr lang="en-US" dirty="0"/>
              <a:t>read-only</a:t>
            </a:r>
            <a:endParaRPr lang="en-US" i="1" dirty="0" smtClean="0"/>
          </a:p>
          <a:p>
            <a:r>
              <a:rPr lang="en-US" dirty="0" smtClean="0"/>
              <a:t>caching dataset </a:t>
            </a:r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different</a:t>
            </a:r>
            <a:r>
              <a:rPr lang="en-US" dirty="0" smtClean="0"/>
              <a:t> </a:t>
            </a:r>
            <a:r>
              <a:rPr lang="en-US" dirty="0" smtClean="0"/>
              <a:t>storage levels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fallback to disk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transformations</a:t>
            </a:r>
            <a:r>
              <a:rPr lang="en-US" dirty="0" smtClean="0"/>
              <a:t> to build RDDs through </a:t>
            </a:r>
            <a:r>
              <a:rPr lang="en-US" dirty="0"/>
              <a:t>deterministic </a:t>
            </a:r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dirty="0" smtClean="0"/>
              <a:t>other RDDs</a:t>
            </a:r>
            <a:endParaRPr lang="en-US" dirty="0"/>
          </a:p>
          <a:p>
            <a:pPr lvl="1"/>
            <a:r>
              <a:rPr lang="en-US" dirty="0"/>
              <a:t>transformations </a:t>
            </a:r>
            <a:r>
              <a:rPr lang="en-US" dirty="0" smtClean="0"/>
              <a:t>include </a:t>
            </a:r>
            <a:r>
              <a:rPr lang="en-US" i="1" dirty="0" smtClean="0"/>
              <a:t>map</a:t>
            </a:r>
            <a:r>
              <a:rPr lang="en-US" dirty="0"/>
              <a:t>, </a:t>
            </a:r>
            <a:r>
              <a:rPr lang="en-US" i="1" dirty="0"/>
              <a:t>filter</a:t>
            </a:r>
            <a:r>
              <a:rPr lang="en-US" dirty="0"/>
              <a:t>, </a:t>
            </a:r>
            <a:r>
              <a:rPr lang="en-US" i="1" dirty="0" smtClean="0"/>
              <a:t>join</a:t>
            </a:r>
          </a:p>
          <a:p>
            <a:pPr lvl="1"/>
            <a:r>
              <a:rPr lang="en-US" dirty="0" smtClean="0"/>
              <a:t>lazy operation</a:t>
            </a:r>
            <a:endParaRPr lang="en-US" dirty="0"/>
          </a:p>
          <a:p>
            <a:r>
              <a:rPr lang="en-US" i="1" dirty="0"/>
              <a:t>actions</a:t>
            </a:r>
            <a:r>
              <a:rPr lang="en-US" dirty="0"/>
              <a:t> to return value or export data</a:t>
            </a:r>
          </a:p>
          <a:p>
            <a:pPr lvl="1"/>
            <a:r>
              <a:rPr lang="en-US" dirty="0"/>
              <a:t>actions </a:t>
            </a:r>
            <a:r>
              <a:rPr lang="en-US" dirty="0" smtClean="0"/>
              <a:t>include </a:t>
            </a:r>
            <a:r>
              <a:rPr lang="en-US" i="1" dirty="0"/>
              <a:t>count</a:t>
            </a:r>
            <a:r>
              <a:rPr lang="en-US" dirty="0"/>
              <a:t>, </a:t>
            </a:r>
            <a:r>
              <a:rPr lang="en-US" i="1" dirty="0"/>
              <a:t>collect</a:t>
            </a:r>
            <a:r>
              <a:rPr lang="en-US" dirty="0"/>
              <a:t>, </a:t>
            </a:r>
            <a:r>
              <a:rPr lang="en-US" i="1" dirty="0" smtClean="0"/>
              <a:t>save</a:t>
            </a:r>
          </a:p>
          <a:p>
            <a:pPr lvl="1"/>
            <a:r>
              <a:rPr lang="en-US" dirty="0" smtClean="0"/>
              <a:t>triggers execution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39" y="137665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log = </a:t>
            </a:r>
            <a:r>
              <a:rPr lang="en-US" sz="1600" dirty="0" err="1" smtClean="0">
                <a:latin typeface="Consolas"/>
                <a:cs typeface="Consolas"/>
              </a:rPr>
              <a:t>sc.textFile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hdfs</a:t>
            </a:r>
            <a:r>
              <a:rPr lang="en-US" sz="1600" dirty="0" smtClean="0">
                <a:latin typeface="Consolas"/>
                <a:cs typeface="Consolas"/>
              </a:rPr>
              <a:t>://...”)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errors = </a:t>
            </a:r>
            <a:r>
              <a:rPr lang="en-US" sz="1600" dirty="0" err="1" smtClean="0">
                <a:latin typeface="Consolas"/>
                <a:cs typeface="Consolas"/>
              </a:rPr>
              <a:t>file.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_.contains(“ERROR”)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cache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_.contains(“I/O”)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_.contains(“timeout”)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8758" y="14247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0427" y="1982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51241" y="987948"/>
            <a:ext cx="1289983" cy="1472855"/>
            <a:chOff x="6751241" y="987948"/>
            <a:chExt cx="1289983" cy="14728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1235" y="987948"/>
              <a:ext cx="859989" cy="14728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6751241" y="1020880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Driver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19813" y="3419509"/>
            <a:ext cx="1098070" cy="1472855"/>
            <a:chOff x="4119813" y="3419509"/>
            <a:chExt cx="1098070" cy="1472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894" y="3419509"/>
              <a:ext cx="859989" cy="1472855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4119813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53171" y="3404032"/>
            <a:ext cx="1098070" cy="1472855"/>
            <a:chOff x="5653171" y="3404032"/>
            <a:chExt cx="1098070" cy="14728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252" y="3404032"/>
              <a:ext cx="859989" cy="1472855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5653171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81235" y="3404032"/>
            <a:ext cx="1104121" cy="1472855"/>
            <a:chOff x="7181235" y="3404032"/>
            <a:chExt cx="1104121" cy="1472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367" y="3404032"/>
              <a:ext cx="859989" cy="147285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7181235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9813" y="4415352"/>
            <a:ext cx="4159492" cy="369117"/>
            <a:chOff x="4119813" y="4415352"/>
            <a:chExt cx="4159492" cy="369117"/>
          </a:xfrm>
        </p:grpSpPr>
        <p:sp>
          <p:nvSpPr>
            <p:cNvPr id="15" name="Rounded Rectangle 14"/>
            <p:cNvSpPr/>
            <p:nvPr/>
          </p:nvSpPr>
          <p:spPr>
            <a:xfrm>
              <a:off x="7181235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Block3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9813" y="4425929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53171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7894" y="3785728"/>
            <a:ext cx="4165543" cy="378548"/>
            <a:chOff x="4357894" y="3785728"/>
            <a:chExt cx="4165543" cy="378548"/>
          </a:xfrm>
        </p:grpSpPr>
        <p:sp>
          <p:nvSpPr>
            <p:cNvPr id="18" name="Rounded Rectangle 17"/>
            <p:cNvSpPr/>
            <p:nvPr/>
          </p:nvSpPr>
          <p:spPr>
            <a:xfrm>
              <a:off x="4357894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91252" y="3805736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425367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68848" y="2468342"/>
            <a:ext cx="3061422" cy="966385"/>
            <a:chOff x="4668848" y="2460803"/>
            <a:chExt cx="3061422" cy="966385"/>
          </a:xfrm>
        </p:grpSpPr>
        <p:cxnSp>
          <p:nvCxnSpPr>
            <p:cNvPr id="25" name="Straight Arrow Connector 24"/>
            <p:cNvCxnSpPr>
              <a:stCxn id="6" idx="2"/>
              <a:endCxn id="11" idx="0"/>
            </p:cNvCxnSpPr>
            <p:nvPr/>
          </p:nvCxnSpPr>
          <p:spPr>
            <a:xfrm flipH="1">
              <a:off x="4668848" y="2460803"/>
              <a:ext cx="2942382" cy="966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2"/>
              <a:endCxn id="8" idx="0"/>
            </p:cNvCxnSpPr>
            <p:nvPr/>
          </p:nvCxnSpPr>
          <p:spPr>
            <a:xfrm flipH="1">
              <a:off x="6321247" y="2460803"/>
              <a:ext cx="128998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14" idx="0"/>
            </p:cNvCxnSpPr>
            <p:nvPr/>
          </p:nvCxnSpPr>
          <p:spPr>
            <a:xfrm>
              <a:off x="7611230" y="2460803"/>
              <a:ext cx="119040" cy="966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57749" y="2468342"/>
            <a:ext cx="2991562" cy="966385"/>
            <a:chOff x="4882439" y="2414612"/>
            <a:chExt cx="2991562" cy="966385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7754959" y="2414612"/>
              <a:ext cx="119042" cy="958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522856" y="2414612"/>
              <a:ext cx="123210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882439" y="2493809"/>
              <a:ext cx="2872520" cy="887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ular Callout 53"/>
          <p:cNvSpPr/>
          <p:nvPr/>
        </p:nvSpPr>
        <p:spPr>
          <a:xfrm>
            <a:off x="5600254" y="2185535"/>
            <a:ext cx="1098070" cy="362004"/>
          </a:xfrm>
          <a:prstGeom prst="wedgeRoundRectCallout">
            <a:avLst>
              <a:gd name="adj1" fmla="val -71915"/>
              <a:gd name="adj2" fmla="val 1005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partition-level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2411" y="1843512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 smtClean="0"/>
              <a:t>HadoopRDD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latin typeface="Consolas"/>
                <a:cs typeface="Consolas"/>
              </a:rPr>
              <a:t>path = </a:t>
            </a:r>
            <a:r>
              <a:rPr lang="en-US" sz="1600" dirty="0" err="1" smtClean="0">
                <a:latin typeface="Consolas"/>
                <a:cs typeface="Consolas"/>
              </a:rPr>
              <a:t>hdfs</a:t>
            </a:r>
            <a:r>
              <a:rPr lang="en-US" sz="1600" dirty="0" smtClean="0">
                <a:latin typeface="Consolas"/>
                <a:cs typeface="Consolas"/>
              </a:rPr>
              <a:t>://...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2411" y="3248979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 smtClean="0"/>
              <a:t>FilteredRDD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>
                <a:latin typeface="Consolas"/>
                <a:cs typeface="Consolas"/>
              </a:rPr>
              <a:t>func</a:t>
            </a:r>
            <a:r>
              <a:rPr lang="en-US" sz="1600" dirty="0" smtClean="0">
                <a:latin typeface="Consolas"/>
                <a:cs typeface="Consolas"/>
              </a:rPr>
              <a:t> = _.contains(…)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shouldCache</a:t>
            </a:r>
            <a:r>
              <a:rPr lang="en-US" sz="1600" dirty="0" smtClean="0">
                <a:latin typeface="Consolas"/>
                <a:cs typeface="Consolas"/>
              </a:rPr>
              <a:t> = true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936839" y="2633697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713" y="1764894"/>
            <a:ext cx="568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log</a:t>
            </a:r>
            <a:r>
              <a:rPr lang="en-US" sz="2000" dirty="0" smtClean="0">
                <a:cs typeface="Corbel"/>
              </a:rPr>
              <a:t>:</a:t>
            </a:r>
            <a:endParaRPr lang="en-US" sz="2000" dirty="0" smtClean="0"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755" y="3176409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rbel"/>
              </a:rPr>
              <a:t>errors: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31128" y="1918968"/>
            <a:ext cx="2953825" cy="620021"/>
          </a:xfrm>
          <a:prstGeom prst="roundRect">
            <a:avLst/>
          </a:prstGeom>
          <a:solidFill>
            <a:sysClr val="window" lastClr="FFFFFF"/>
          </a:solidFill>
          <a:ln w="222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rbe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38356" y="2030383"/>
            <a:ext cx="2953825" cy="1992691"/>
            <a:chOff x="5538356" y="2030383"/>
            <a:chExt cx="2953825" cy="1992691"/>
          </a:xfrm>
        </p:grpSpPr>
        <p:sp>
          <p:nvSpPr>
            <p:cNvPr id="11" name="Rounded Rectangle 10"/>
            <p:cNvSpPr/>
            <p:nvPr/>
          </p:nvSpPr>
          <p:spPr>
            <a:xfrm>
              <a:off x="572590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21576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1725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12927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38356" y="3403053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128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2880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4479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82015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cxnSp>
          <p:nvCxnSpPr>
            <p:cNvPr id="20" name="Straight Arrow Connector 19"/>
            <p:cNvCxnSpPr>
              <a:stCxn id="11" idx="2"/>
              <a:endCxn id="16" idx="0"/>
            </p:cNvCxnSpPr>
            <p:nvPr/>
          </p:nvCxnSpPr>
          <p:spPr>
            <a:xfrm>
              <a:off x="5968766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1" name="Straight Arrow Connector 20"/>
            <p:cNvCxnSpPr>
              <a:stCxn id="12" idx="2"/>
              <a:endCxn id="17" idx="0"/>
            </p:cNvCxnSpPr>
            <p:nvPr/>
          </p:nvCxnSpPr>
          <p:spPr>
            <a:xfrm>
              <a:off x="6664441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2" name="Straight Arrow Connector 21"/>
            <p:cNvCxnSpPr>
              <a:stCxn id="13" idx="2"/>
              <a:endCxn id="18" idx="0"/>
            </p:cNvCxnSpPr>
            <p:nvPr/>
          </p:nvCxnSpPr>
          <p:spPr>
            <a:xfrm>
              <a:off x="7360116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3" name="Straight Arrow Connector 22"/>
            <p:cNvCxnSpPr>
              <a:stCxn id="14" idx="2"/>
              <a:endCxn id="19" idx="0"/>
            </p:cNvCxnSpPr>
            <p:nvPr/>
          </p:nvCxnSpPr>
          <p:spPr>
            <a:xfrm>
              <a:off x="8055792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289169" y="1246514"/>
            <a:ext cx="226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Partition-level view: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170" y="1246514"/>
            <a:ext cx="216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Dataset-level view: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61895" y="1855606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67047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61314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757989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6119" y="411983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Task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2467" y="4115371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Task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3745" y="4119836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170" y="480529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/>
                <a:cs typeface="Calibri"/>
              </a:rPr>
              <a:t>source: </a:t>
            </a:r>
            <a:r>
              <a:rPr lang="en-US" sz="1400" dirty="0">
                <a:latin typeface="Calibri"/>
                <a:cs typeface="Calibri"/>
              </a:rPr>
              <a:t>https://</a:t>
            </a:r>
            <a:r>
              <a:rPr lang="en-US" sz="1400" dirty="0" err="1">
                <a:latin typeface="Calibri"/>
                <a:cs typeface="Calibri"/>
              </a:rPr>
              <a:t>cwiki.apache.org</a:t>
            </a:r>
            <a:r>
              <a:rPr lang="en-US" sz="1400" dirty="0">
                <a:latin typeface="Calibri"/>
                <a:cs typeface="Calibri"/>
              </a:rPr>
              <a:t>/confluence/display/SPARK/</a:t>
            </a:r>
            <a:r>
              <a:rPr lang="en-US" sz="1400" dirty="0" err="1">
                <a:latin typeface="Calibri"/>
                <a:cs typeface="Calibri"/>
              </a:rPr>
              <a:t>Spark+Internals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11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6942" y="1979387"/>
            <a:ext cx="1356029" cy="834572"/>
            <a:chOff x="515410" y="2667000"/>
            <a:chExt cx="1433286" cy="1231295"/>
          </a:xfrm>
        </p:grpSpPr>
        <p:sp>
          <p:nvSpPr>
            <p:cNvPr id="5" name="Rounded Rectangle 4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858446" y="2190081"/>
            <a:ext cx="387926" cy="107395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246373" y="2185981"/>
            <a:ext cx="405093" cy="111494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5" idx="2"/>
          </p:cNvCxnSpPr>
          <p:nvPr/>
        </p:nvCxnSpPr>
        <p:spPr>
          <a:xfrm flipV="1">
            <a:off x="1246372" y="2504069"/>
            <a:ext cx="0" cy="103297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495" y="3110596"/>
            <a:ext cx="1718195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Consolas"/>
                <a:cs typeface="Consolas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450" dirty="0" smtClean="0">
                <a:latin typeface="Consolas"/>
                <a:cs typeface="Consolas"/>
              </a:rPr>
              <a:t>(rdd2)</a:t>
            </a:r>
            <a:br>
              <a:rPr lang="en-US" sz="1450" dirty="0" smtClean="0">
                <a:latin typeface="Consolas"/>
                <a:cs typeface="Consolas"/>
              </a:rPr>
            </a:br>
            <a:r>
              <a:rPr lang="en-US" sz="1450" dirty="0" smtClean="0">
                <a:latin typeface="Consolas"/>
                <a:cs typeface="Consolas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Consolas"/>
                <a:cs typeface="Consolas"/>
              </a:rPr>
              <a:t>groupBy</a:t>
            </a:r>
            <a:r>
              <a:rPr lang="en-US" sz="1450" dirty="0" smtClean="0">
                <a:latin typeface="Consolas"/>
                <a:cs typeface="Consolas"/>
              </a:rPr>
              <a:t>(…)</a:t>
            </a:r>
          </a:p>
          <a:p>
            <a:r>
              <a:rPr lang="en-US" sz="1450" dirty="0">
                <a:latin typeface="Consolas"/>
                <a:cs typeface="Consolas"/>
              </a:rPr>
              <a:t> </a:t>
            </a:r>
            <a:r>
              <a:rPr lang="en-US" sz="1450" dirty="0" smtClean="0">
                <a:latin typeface="Consolas"/>
                <a:cs typeface="Consolas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450" dirty="0" smtClean="0">
                <a:latin typeface="Consolas"/>
                <a:cs typeface="Consolas"/>
              </a:rPr>
              <a:t>(…)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7936" y="2819403"/>
            <a:ext cx="280609" cy="2340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02" y="133015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RDD Objects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52" y="3829961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alibri"/>
                <a:cs typeface="Calibri"/>
              </a:rPr>
              <a:t>build operator DAG</a:t>
            </a:r>
            <a:endParaRPr lang="en-US" sz="1900" i="1" dirty="0" smtClean="0">
              <a:latin typeface="Calibri"/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76887" y="1333503"/>
            <a:ext cx="2498472" cy="3200400"/>
            <a:chOff x="1976887" y="1981200"/>
            <a:chExt cx="2498472" cy="4267200"/>
          </a:xfrm>
        </p:grpSpPr>
        <p:sp>
          <p:nvSpPr>
            <p:cNvPr id="17" name="TextBox 16"/>
            <p:cNvSpPr txBox="1"/>
            <p:nvPr/>
          </p:nvSpPr>
          <p:spPr>
            <a:xfrm>
              <a:off x="2613260" y="1981200"/>
              <a:ext cx="1838965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alibri"/>
                  <a:cs typeface="Calibri"/>
                </a:rPr>
                <a:t>DAGScheduler</a:t>
              </a:r>
              <a:endParaRPr lang="en-US" sz="2200" dirty="0" smtClean="0"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29" name="Straight Arrow Connector 28"/>
            <p:cNvCxnSpPr>
              <a:stCxn id="23" idx="3"/>
              <a:endCxn id="27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22" idx="3"/>
              <a:endCxn id="26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4" idx="3"/>
              <a:endCxn id="28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0" idx="3"/>
              <a:endCxn id="24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20" idx="3"/>
              <a:endCxn id="23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19" idx="3"/>
              <a:endCxn id="22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3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2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19" idx="3"/>
              <a:endCxn id="24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39" name="Rounded Rectangle 38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2" name="Straight Arrow Connector 41"/>
            <p:cNvCxnSpPr>
              <a:stCxn id="40" idx="3"/>
              <a:endCxn id="22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41" idx="3"/>
              <a:endCxn id="24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41" idx="3"/>
              <a:endCxn id="22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40" idx="3"/>
              <a:endCxn id="23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62980" y="4321315"/>
              <a:ext cx="1912379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split graph into </a:t>
              </a:r>
              <a:r>
                <a:rPr lang="en-US" sz="1900" i="1" dirty="0" smtClean="0">
                  <a:latin typeface="Calibri"/>
                  <a:cs typeface="Calibri"/>
                </a:rPr>
                <a:t>stages</a:t>
              </a:r>
              <a:r>
                <a:rPr lang="en-US" sz="1900" dirty="0" smtClean="0">
                  <a:latin typeface="Calibri"/>
                  <a:cs typeface="Calibri"/>
                </a:rPr>
                <a:t> of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62980" y="5103296"/>
              <a:ext cx="1762752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submit each stage as ready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76887" y="3276173"/>
              <a:ext cx="55906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DAG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31305" y="1333503"/>
            <a:ext cx="2598057" cy="3200400"/>
            <a:chOff x="4331305" y="1981200"/>
            <a:chExt cx="2598057" cy="4267200"/>
          </a:xfrm>
        </p:grpSpPr>
        <p:sp>
          <p:nvSpPr>
            <p:cNvPr id="55" name="TextBox 54"/>
            <p:cNvSpPr txBox="1"/>
            <p:nvPr/>
          </p:nvSpPr>
          <p:spPr>
            <a:xfrm>
              <a:off x="5028928" y="1981200"/>
              <a:ext cx="1890261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alibri"/>
                  <a:cs typeface="Calibri"/>
                </a:rPr>
                <a:t>TaskScheduler</a:t>
              </a:r>
              <a:endParaRPr lang="en-US" sz="2200" dirty="0" smtClean="0">
                <a:latin typeface="Calibri"/>
                <a:cs typeface="Calibri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331305" y="3276173"/>
              <a:ext cx="82155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alibri"/>
                  <a:cs typeface="Calibri"/>
                </a:rPr>
                <a:t>TaskSet</a:t>
              </a:r>
              <a:endParaRPr lang="en-US" sz="1600" dirty="0" smtClean="0">
                <a:latin typeface="Calibri"/>
                <a:cs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63885" y="4321315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launch tasks via cluster manager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3885" y="5103296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retry failed or straggling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43537" y="2781904"/>
              <a:ext cx="104387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Cluster</a:t>
              </a:r>
              <a:br>
                <a:rPr lang="en-US" sz="1800" dirty="0" smtClean="0">
                  <a:latin typeface="Calibri"/>
                  <a:cs typeface="Calibri"/>
                </a:rPr>
              </a:br>
              <a:r>
                <a:rPr lang="en-US" sz="1800" dirty="0" smtClean="0">
                  <a:latin typeface="Calibri"/>
                  <a:cs typeface="Calibri"/>
                </a:rPr>
                <a:t>manager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05990" y="1333503"/>
            <a:ext cx="2338010" cy="3200400"/>
            <a:chOff x="6805990" y="1981200"/>
            <a:chExt cx="2338010" cy="4267200"/>
          </a:xfrm>
        </p:grpSpPr>
        <p:sp>
          <p:nvSpPr>
            <p:cNvPr id="66" name="TextBox 65"/>
            <p:cNvSpPr txBox="1"/>
            <p:nvPr/>
          </p:nvSpPr>
          <p:spPr>
            <a:xfrm>
              <a:off x="7566724" y="1981200"/>
              <a:ext cx="1056700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alibri"/>
                  <a:cs typeface="Calibri"/>
                </a:rPr>
                <a:t>Worker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78523" y="4321315"/>
              <a:ext cx="1965477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execute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78523" y="5103653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store and serve blocks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34124" y="2805091"/>
              <a:ext cx="1152676" cy="1338942"/>
              <a:chOff x="7533502" y="2705050"/>
              <a:chExt cx="1226720" cy="153025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33502" y="2705050"/>
                <a:ext cx="1226720" cy="1530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4130" y="3440250"/>
                <a:ext cx="1035409" cy="722286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latin typeface="Calibri"/>
                    <a:cs typeface="Calibri"/>
                  </a:rPr>
                  <a:t>Block manager</a:t>
                </a:r>
                <a:endParaRPr lang="en-US" sz="1600" dirty="0">
                  <a:latin typeface="Calibri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44130" y="2849768"/>
                <a:ext cx="1035410" cy="455252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latin typeface="Calibri"/>
                    <a:cs typeface="Calibri"/>
                  </a:rPr>
                  <a:t>Threads</a:t>
                </a:r>
                <a:endParaRPr lang="en-US" sz="1600" dirty="0">
                  <a:latin typeface="Calibri"/>
                  <a:cs typeface="Calibri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805990" y="3272971"/>
              <a:ext cx="566882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Task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71170" y="480529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/>
                <a:cs typeface="Calibri"/>
              </a:rPr>
              <a:t>source: </a:t>
            </a:r>
            <a:r>
              <a:rPr lang="en-US" sz="1400" dirty="0">
                <a:latin typeface="Calibri"/>
                <a:cs typeface="Calibri"/>
              </a:rPr>
              <a:t>https://</a:t>
            </a:r>
            <a:r>
              <a:rPr lang="en-US" sz="1400" dirty="0" err="1">
                <a:latin typeface="Calibri"/>
                <a:cs typeface="Calibri"/>
              </a:rPr>
              <a:t>cwiki.apache.org</a:t>
            </a:r>
            <a:r>
              <a:rPr lang="en-US" sz="1400" dirty="0">
                <a:latin typeface="Calibri"/>
                <a:cs typeface="Calibri"/>
              </a:rPr>
              <a:t>/confluence/display/SPARK/</a:t>
            </a:r>
            <a:r>
              <a:rPr lang="en-US" sz="1400" dirty="0" err="1">
                <a:latin typeface="Calibri"/>
                <a:cs typeface="Calibri"/>
              </a:rPr>
              <a:t>Spark+Internals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5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in Java, </a:t>
            </a:r>
            <a:r>
              <a:rPr lang="en-US" dirty="0" err="1" smtClean="0"/>
              <a:t>Scala</a:t>
            </a:r>
            <a:r>
              <a:rPr lang="en-US" dirty="0" smtClean="0"/>
              <a:t> or Python</a:t>
            </a:r>
          </a:p>
          <a:p>
            <a:r>
              <a:rPr lang="en-US" dirty="0" smtClean="0"/>
              <a:t>interactive interpreter: </a:t>
            </a:r>
            <a:r>
              <a:rPr lang="en-US" dirty="0" err="1" smtClean="0"/>
              <a:t>Scala</a:t>
            </a:r>
            <a:r>
              <a:rPr lang="en-US" dirty="0" smtClean="0"/>
              <a:t> &amp; Python only</a:t>
            </a:r>
          </a:p>
          <a:p>
            <a:r>
              <a:rPr lang="en-US" dirty="0" smtClean="0"/>
              <a:t>standalone applications: any</a:t>
            </a:r>
          </a:p>
          <a:p>
            <a:r>
              <a:rPr lang="en-US" dirty="0" smtClean="0"/>
              <a:t>performance: Java &amp; </a:t>
            </a:r>
            <a:r>
              <a:rPr lang="en-US" dirty="0" err="1" smtClean="0"/>
              <a:t>Scala</a:t>
            </a:r>
            <a:r>
              <a:rPr lang="en-US" dirty="0" smtClean="0"/>
              <a:t> are faster thanks to static typing</a:t>
            </a:r>
          </a:p>
        </p:txBody>
      </p:sp>
    </p:spTree>
    <p:extLst>
      <p:ext uri="{BB962C8B-B14F-4D97-AF65-F5344CB8AC3E}">
        <p14:creationId xmlns:p14="http://schemas.microsoft.com/office/powerpoint/2010/main" val="214091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Hand on -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00886"/>
            <a:ext cx="7886700" cy="3531134"/>
          </a:xfrm>
        </p:spPr>
        <p:txBody>
          <a:bodyPr>
            <a:normAutofit/>
          </a:bodyPr>
          <a:lstStyle/>
          <a:p>
            <a:r>
              <a:rPr lang="pl-PL" dirty="0" err="1" smtClean="0"/>
              <a:t>s</a:t>
            </a:r>
            <a:r>
              <a:rPr lang="pl-PL" dirty="0" err="1" smtClean="0"/>
              <a:t>cript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run scala </a:t>
            </a:r>
            <a:r>
              <a:rPr lang="pl-PL" dirty="0" err="1" smtClean="0"/>
              <a:t>spark</a:t>
            </a:r>
            <a:r>
              <a:rPr lang="pl-PL" dirty="0" smtClean="0"/>
              <a:t> interpreter</a:t>
            </a:r>
          </a:p>
          <a:p>
            <a:endParaRPr lang="pl-PL" dirty="0"/>
          </a:p>
          <a:p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python</a:t>
            </a:r>
            <a:r>
              <a:rPr lang="pl-PL" dirty="0" smtClean="0"/>
              <a:t> interpreter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1" y="1797709"/>
            <a:ext cx="7886699" cy="3983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http://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cern.ch</a:t>
            </a:r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kacper</a:t>
            </a:r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spark.txt</a:t>
            </a:r>
            <a:endParaRPr lang="en-US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2" y="2991816"/>
            <a:ext cx="7886700" cy="384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nsolas"/>
                <a:cs typeface="Consolas"/>
              </a:rPr>
              <a:t>$ </a:t>
            </a:r>
            <a:r>
              <a:rPr lang="pl-PL" sz="2000" b="1" dirty="0" err="1" smtClean="0">
                <a:solidFill>
                  <a:schemeClr val="tx1"/>
                </a:solidFill>
                <a:latin typeface="Consolas"/>
                <a:cs typeface="Consolas"/>
              </a:rPr>
              <a:t>spark-shell</a:t>
            </a:r>
            <a:endParaRPr lang="en-US" sz="2000" b="1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2" y="4181383"/>
            <a:ext cx="7886700" cy="384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nsolas"/>
                <a:cs typeface="Consolas"/>
              </a:rPr>
              <a:t>$ </a:t>
            </a:r>
            <a:r>
              <a:rPr lang="pl-PL" sz="2000" b="1" dirty="0" err="1" smtClean="0">
                <a:solidFill>
                  <a:schemeClr val="tx1"/>
                </a:solidFill>
                <a:latin typeface="Consolas"/>
                <a:cs typeface="Consolas"/>
              </a:rPr>
              <a:t>pyspark</a:t>
            </a:r>
            <a:endParaRPr lang="en-US" sz="2000" b="1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163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454</Words>
  <Application>Microsoft Macintosh PowerPoint</Application>
  <PresentationFormat>On-screen Show (16:9)</PresentationFormat>
  <Paragraphs>114</Paragraphs>
  <Slides>12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Spark</vt:lpstr>
      <vt:lpstr>Spark ideas</vt:lpstr>
      <vt:lpstr>RDD abstraction</vt:lpstr>
      <vt:lpstr>RDD operations</vt:lpstr>
      <vt:lpstr>Job example</vt:lpstr>
      <vt:lpstr>RDD partition-level view</vt:lpstr>
      <vt:lpstr>Job scheduling</vt:lpstr>
      <vt:lpstr>Available APIs</vt:lpstr>
      <vt:lpstr>Hand on - interpreter</vt:lpstr>
      <vt:lpstr>Commands walkthrough</vt:lpstr>
      <vt:lpstr>Hand on – build and submission</vt:lpstr>
      <vt:lpstr>Summary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Kacper Surdy</cp:lastModifiedBy>
  <cp:revision>53</cp:revision>
  <dcterms:created xsi:type="dcterms:W3CDTF">2015-06-11T09:36:54Z</dcterms:created>
  <dcterms:modified xsi:type="dcterms:W3CDTF">2015-07-09T07:44:27Z</dcterms:modified>
</cp:coreProperties>
</file>