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鲁 聃" initials="鲁" lastIdx="1" clrIdx="0">
    <p:extLst>
      <p:ext uri="{19B8F6BF-5375-455C-9EA6-DF929625EA0E}">
        <p15:presenceInfo xmlns:p15="http://schemas.microsoft.com/office/powerpoint/2012/main" userId="45f7b5d5adcfd50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6E6E6"/>
    <a:srgbClr val="EE8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90" d="100"/>
          <a:sy n="90" d="100"/>
        </p:scale>
        <p:origin x="156" y="-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B3A-6D90-4785-8233-B8AF6F59DC1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A0F2-B880-44C7-BF77-974375D4E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19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B3A-6D90-4785-8233-B8AF6F59DC1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A0F2-B880-44C7-BF77-974375D4E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603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B3A-6D90-4785-8233-B8AF6F59DC1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A0F2-B880-44C7-BF77-974375D4E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34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B3A-6D90-4785-8233-B8AF6F59DC1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A0F2-B880-44C7-BF77-974375D4E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49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B3A-6D90-4785-8233-B8AF6F59DC1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A0F2-B880-44C7-BF77-974375D4E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27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B3A-6D90-4785-8233-B8AF6F59DC1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A0F2-B880-44C7-BF77-974375D4E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84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B3A-6D90-4785-8233-B8AF6F59DC1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A0F2-B880-44C7-BF77-974375D4E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64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B3A-6D90-4785-8233-B8AF6F59DC1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A0F2-B880-44C7-BF77-974375D4E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1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B3A-6D90-4785-8233-B8AF6F59DC1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A0F2-B880-44C7-BF77-974375D4E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96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B3A-6D90-4785-8233-B8AF6F59DC1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A0F2-B880-44C7-BF77-974375D4E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75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B3B3A-6D90-4785-8233-B8AF6F59DC1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AA0F2-B880-44C7-BF77-974375D4E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1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B3B3A-6D90-4785-8233-B8AF6F59DC1A}" type="datetimeFigureOut">
              <a:rPr lang="zh-CN" altLang="en-US" smtClean="0"/>
              <a:t>2019/7/31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AA0F2-B880-44C7-BF77-974375D4E9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8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Datasets</a:t>
            </a:r>
            <a:endParaRPr lang="zh-CN" altLang="en-US" dirty="0"/>
          </a:p>
        </p:txBody>
      </p:sp>
      <p:graphicFrame>
        <p:nvGraphicFramePr>
          <p:cNvPr id="5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37211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5707085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98100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378234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837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Statistics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Beijing</a:t>
                      </a:r>
                      <a:r>
                        <a:rPr lang="en-US" altLang="zh-CN" baseline="0" dirty="0"/>
                        <a:t> taxi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Q-traffic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PeMSD7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#records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60(1min)×24h×30d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4(15min)×24h×61d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12(5min)×24h×61d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#records</a:t>
                      </a:r>
                      <a:r>
                        <a:rPr lang="en-US" altLang="zh-CN" baseline="0" dirty="0"/>
                        <a:t> (format)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4(15min)×24h×30d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4(15min)×24h×61d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4(15min)×24h×61d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39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</a:t>
                      </a:r>
                      <a:r>
                        <a:rPr lang="en-US" altLang="zh-CN" baseline="0" dirty="0"/>
                        <a:t>links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7557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15073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477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#road attributes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12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#road</a:t>
                      </a:r>
                      <a:r>
                        <a:rPr lang="en-US" altLang="zh-CN" baseline="0" dirty="0"/>
                        <a:t> network topo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086040"/>
                  </a:ext>
                </a:extLst>
              </a:tr>
            </a:tbl>
          </a:graphicData>
        </a:graphic>
      </p:graphicFrame>
      <p:graphicFrame>
        <p:nvGraphicFramePr>
          <p:cNvPr id="6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2758512"/>
              </p:ext>
            </p:extLst>
          </p:nvPr>
        </p:nvGraphicFramePr>
        <p:xfrm>
          <a:off x="838200" y="5457367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098100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378234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837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Train 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Validation set (hyper-</a:t>
                      </a:r>
                      <a:r>
                        <a:rPr lang="en-US" altLang="zh-CN" dirty="0" err="1"/>
                        <a:t>param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Test set</a:t>
                      </a:r>
                      <a:r>
                        <a:rPr lang="en-US" altLang="zh-CN" baseline="0" dirty="0"/>
                        <a:t> (model structure)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15%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3055"/>
                  </a:ext>
                </a:extLst>
              </a:tr>
            </a:tbl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1053940"/>
              </p:ext>
            </p:extLst>
          </p:nvPr>
        </p:nvGraphicFramePr>
        <p:xfrm>
          <a:off x="838200" y="4383176"/>
          <a:ext cx="105156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5350419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098100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3782345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837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Prediction length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60min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120min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Input</a:t>
                      </a:r>
                      <a:r>
                        <a:rPr lang="en-US" altLang="zh-CN" baseline="0" dirty="0"/>
                        <a:t> -&gt; Output (0 delay)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24×4 -&gt;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24×4 -&gt; 1×4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24×4 -&gt;</a:t>
                      </a:r>
                      <a:r>
                        <a:rPr lang="en-US" altLang="zh-CN" baseline="0" dirty="0"/>
                        <a:t> 2×4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443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630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/>
              <a:t>Benchmark</a:t>
            </a:r>
            <a:endParaRPr lang="zh-CN" altLang="en-US" dirty="0"/>
          </a:p>
        </p:txBody>
      </p:sp>
      <p:graphicFrame>
        <p:nvGraphicFramePr>
          <p:cNvPr id="7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0173494"/>
              </p:ext>
            </p:extLst>
          </p:nvPr>
        </p:nvGraphicFramePr>
        <p:xfrm>
          <a:off x="838200" y="1493116"/>
          <a:ext cx="10912521" cy="896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078">
                  <a:extLst>
                    <a:ext uri="{9D8B030D-6E8A-4147-A177-3AD203B41FA5}">
                      <a16:colId xmlns:a16="http://schemas.microsoft.com/office/drawing/2014/main" val="3757070850"/>
                    </a:ext>
                  </a:extLst>
                </a:gridCol>
                <a:gridCol w="1392071">
                  <a:extLst>
                    <a:ext uri="{9D8B030D-6E8A-4147-A177-3AD203B41FA5}">
                      <a16:colId xmlns:a16="http://schemas.microsoft.com/office/drawing/2014/main" val="4185171142"/>
                    </a:ext>
                  </a:extLst>
                </a:gridCol>
                <a:gridCol w="1105469">
                  <a:extLst>
                    <a:ext uri="{9D8B030D-6E8A-4147-A177-3AD203B41FA5}">
                      <a16:colId xmlns:a16="http://schemas.microsoft.com/office/drawing/2014/main" val="3815430701"/>
                    </a:ext>
                  </a:extLst>
                </a:gridCol>
                <a:gridCol w="1433015">
                  <a:extLst>
                    <a:ext uri="{9D8B030D-6E8A-4147-A177-3AD203B41FA5}">
                      <a16:colId xmlns:a16="http://schemas.microsoft.com/office/drawing/2014/main" val="1056550372"/>
                    </a:ext>
                  </a:extLst>
                </a:gridCol>
                <a:gridCol w="1405719">
                  <a:extLst>
                    <a:ext uri="{9D8B030D-6E8A-4147-A177-3AD203B41FA5}">
                      <a16:colId xmlns:a16="http://schemas.microsoft.com/office/drawing/2014/main" val="2617011388"/>
                    </a:ext>
                  </a:extLst>
                </a:gridCol>
                <a:gridCol w="1468852">
                  <a:extLst>
                    <a:ext uri="{9D8B030D-6E8A-4147-A177-3AD203B41FA5}">
                      <a16:colId xmlns:a16="http://schemas.microsoft.com/office/drawing/2014/main" val="844687349"/>
                    </a:ext>
                  </a:extLst>
                </a:gridCol>
                <a:gridCol w="1449332">
                  <a:extLst>
                    <a:ext uri="{9D8B030D-6E8A-4147-A177-3AD203B41FA5}">
                      <a16:colId xmlns:a16="http://schemas.microsoft.com/office/drawing/2014/main" val="413326363"/>
                    </a:ext>
                  </a:extLst>
                </a:gridCol>
                <a:gridCol w="1530985">
                  <a:extLst>
                    <a:ext uri="{9D8B030D-6E8A-4147-A177-3AD203B41FA5}">
                      <a16:colId xmlns:a16="http://schemas.microsoft.com/office/drawing/2014/main" val="3932646378"/>
                    </a:ext>
                  </a:extLst>
                </a:gridCol>
              </a:tblGrid>
              <a:tr h="26082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Datasets</a:t>
                      </a:r>
                      <a:endParaRPr lang="zh-CN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Prediction length</a:t>
                      </a:r>
                      <a:endParaRPr lang="zh-CN" altLang="en-US" dirty="0"/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MAE</a:t>
                      </a:r>
                      <a:r>
                        <a:rPr lang="en-US" altLang="zh-CN" baseline="0" dirty="0"/>
                        <a:t>/MAPE/RMSE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88"/>
                  </a:ext>
                </a:extLst>
              </a:tr>
              <a:tr h="260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ARIMA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Seq2Seq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STGCN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SRNN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DCRNN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GAT-GCN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1567778"/>
                  </a:ext>
                </a:extLst>
              </a:tr>
              <a:tr h="260823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Beijing Road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min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3.379/</a:t>
                      </a:r>
                    </a:p>
                    <a:p>
                      <a:pPr algn="ctr"/>
                      <a:r>
                        <a:rPr lang="en-US" altLang="zh-CN" dirty="0"/>
                        <a:t>11.741%/</a:t>
                      </a:r>
                    </a:p>
                    <a:p>
                      <a:pPr algn="ctr"/>
                      <a:r>
                        <a:rPr lang="en-US" altLang="zh-CN" dirty="0"/>
                        <a:t>5.316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2.919/</a:t>
                      </a:r>
                    </a:p>
                    <a:p>
                      <a:pPr algn="ctr"/>
                      <a:r>
                        <a:rPr lang="en-US" altLang="zh-CN" dirty="0"/>
                        <a:t>11.170%/</a:t>
                      </a:r>
                    </a:p>
                    <a:p>
                      <a:pPr algn="ctr"/>
                      <a:r>
                        <a:rPr lang="en-US" altLang="zh-CN" dirty="0"/>
                        <a:t>3.923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443055"/>
                  </a:ext>
                </a:extLst>
              </a:tr>
              <a:tr h="260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 min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4.043/</a:t>
                      </a:r>
                    </a:p>
                    <a:p>
                      <a:pPr algn="ctr"/>
                      <a:r>
                        <a:rPr lang="en-US" altLang="zh-CN" dirty="0"/>
                        <a:t>14.311%/</a:t>
                      </a:r>
                    </a:p>
                    <a:p>
                      <a:pPr algn="ctr"/>
                      <a:r>
                        <a:rPr lang="en-US" altLang="zh-CN" dirty="0"/>
                        <a:t>6.492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3.951/</a:t>
                      </a:r>
                    </a:p>
                    <a:p>
                      <a:pPr algn="ctr"/>
                      <a:r>
                        <a:rPr lang="en-US" altLang="zh-CN" dirty="0"/>
                        <a:t>16.272%/</a:t>
                      </a:r>
                    </a:p>
                    <a:p>
                      <a:pPr algn="ctr"/>
                      <a:r>
                        <a:rPr lang="en-US" altLang="zh-CN" dirty="0"/>
                        <a:t>5.340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477482"/>
                  </a:ext>
                </a:extLst>
              </a:tr>
              <a:tr h="260823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 min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4.806/</a:t>
                      </a:r>
                    </a:p>
                    <a:p>
                      <a:pPr algn="ctr"/>
                      <a:r>
                        <a:rPr lang="en-US" altLang="zh-CN" dirty="0"/>
                        <a:t>17.104%/</a:t>
                      </a:r>
                    </a:p>
                    <a:p>
                      <a:pPr algn="ctr"/>
                      <a:r>
                        <a:rPr lang="en-US" altLang="zh-CN"/>
                        <a:t>7.834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4.855/</a:t>
                      </a:r>
                    </a:p>
                    <a:p>
                      <a:pPr algn="ctr"/>
                      <a:r>
                        <a:rPr lang="en-US" altLang="zh-CN" dirty="0"/>
                        <a:t>18.973%/</a:t>
                      </a:r>
                    </a:p>
                    <a:p>
                      <a:pPr algn="ctr"/>
                      <a:r>
                        <a:rPr lang="en-US" altLang="zh-CN" dirty="0"/>
                        <a:t>6.543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4579420"/>
                  </a:ext>
                </a:extLst>
              </a:tr>
              <a:tr h="643125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Q-Traffic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min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2.515/</a:t>
                      </a:r>
                    </a:p>
                    <a:p>
                      <a:pPr algn="ctr"/>
                      <a:r>
                        <a:rPr lang="en-US" altLang="zh-CN" dirty="0"/>
                        <a:t>8.517%/</a:t>
                      </a:r>
                    </a:p>
                    <a:p>
                      <a:pPr algn="ctr"/>
                      <a:r>
                        <a:rPr lang="en-US" altLang="zh-CN" dirty="0"/>
                        <a:t>3.975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2.765/</a:t>
                      </a:r>
                    </a:p>
                    <a:p>
                      <a:pPr algn="ctr"/>
                      <a:r>
                        <a:rPr lang="en-US" altLang="zh-CN" dirty="0"/>
                        <a:t>9.557%/</a:t>
                      </a:r>
                    </a:p>
                    <a:p>
                      <a:pPr algn="ctr"/>
                      <a:r>
                        <a:rPr lang="en-US" altLang="zh-CN" dirty="0"/>
                        <a:t>4.054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5070021"/>
                  </a:ext>
                </a:extLst>
              </a:tr>
              <a:tr h="6431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 min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2.939/</a:t>
                      </a:r>
                    </a:p>
                    <a:p>
                      <a:pPr algn="ctr"/>
                      <a:r>
                        <a:rPr lang="en-US" altLang="zh-CN" dirty="0"/>
                        <a:t>10.145%/</a:t>
                      </a:r>
                    </a:p>
                    <a:p>
                      <a:pPr algn="ctr"/>
                      <a:r>
                        <a:rPr lang="en-US" altLang="zh-CN" dirty="0"/>
                        <a:t>4.815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3.508/</a:t>
                      </a:r>
                    </a:p>
                    <a:p>
                      <a:pPr algn="ctr"/>
                      <a:r>
                        <a:rPr lang="en-US" altLang="zh-CN" dirty="0"/>
                        <a:t>12.207%/</a:t>
                      </a:r>
                    </a:p>
                    <a:p>
                      <a:pPr algn="ctr"/>
                      <a:r>
                        <a:rPr lang="en-US" altLang="zh-CN" dirty="0"/>
                        <a:t>5.057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932222"/>
                  </a:ext>
                </a:extLst>
              </a:tr>
              <a:tr h="6431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 min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3.140/</a:t>
                      </a:r>
                    </a:p>
                    <a:p>
                      <a:pPr algn="ctr"/>
                      <a:r>
                        <a:rPr lang="en-US" altLang="zh-CN" dirty="0"/>
                        <a:t>11.121%/</a:t>
                      </a:r>
                    </a:p>
                    <a:p>
                      <a:pPr algn="ctr"/>
                      <a:r>
                        <a:rPr lang="en-US" altLang="zh-CN" dirty="0"/>
                        <a:t>5.241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4.432/</a:t>
                      </a:r>
                    </a:p>
                    <a:p>
                      <a:pPr algn="ctr"/>
                      <a:r>
                        <a:rPr lang="en-US" altLang="zh-CN" dirty="0"/>
                        <a:t>15.974%/</a:t>
                      </a:r>
                    </a:p>
                    <a:p>
                      <a:pPr algn="ctr"/>
                      <a:r>
                        <a:rPr lang="en-US" altLang="zh-CN"/>
                        <a:t>6.212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37998"/>
                  </a:ext>
                </a:extLst>
              </a:tr>
              <a:tr h="643125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PeMSD7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 min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1.40926461/</a:t>
                      </a:r>
                    </a:p>
                    <a:p>
                      <a:pPr algn="ctr"/>
                      <a:r>
                        <a:rPr lang="en-US" altLang="zh-CN" dirty="0"/>
                        <a:t>0.02573210/</a:t>
                      </a:r>
                    </a:p>
                    <a:p>
                      <a:pPr algn="ctr"/>
                      <a:r>
                        <a:rPr lang="en-US" altLang="zh-CN" dirty="0"/>
                        <a:t>2.22921665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1.556/</a:t>
                      </a:r>
                    </a:p>
                    <a:p>
                      <a:pPr algn="ctr"/>
                      <a:r>
                        <a:rPr lang="en-US" altLang="zh-CN" dirty="0"/>
                        <a:t>3.375%/</a:t>
                      </a:r>
                    </a:p>
                    <a:p>
                      <a:pPr algn="ctr"/>
                      <a:r>
                        <a:rPr lang="en-US" altLang="zh-CN" dirty="0"/>
                        <a:t>3.098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1.0474/</a:t>
                      </a:r>
                    </a:p>
                    <a:p>
                      <a:pPr algn="ctr"/>
                      <a:r>
                        <a:rPr lang="en-US" altLang="zh-CN" dirty="0"/>
                        <a:t>3.544%/</a:t>
                      </a:r>
                    </a:p>
                    <a:p>
                      <a:pPr algn="ctr"/>
                      <a:r>
                        <a:rPr lang="en-US" altLang="zh-CN" dirty="0"/>
                        <a:t>2.826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6120397"/>
                  </a:ext>
                </a:extLst>
              </a:tr>
              <a:tr h="6431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r>
                        <a:rPr lang="en-US" altLang="zh-CN" baseline="0" dirty="0"/>
                        <a:t> min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2.40147530/</a:t>
                      </a:r>
                    </a:p>
                    <a:p>
                      <a:pPr algn="ctr"/>
                      <a:r>
                        <a:rPr lang="en-US" altLang="zh-CN" dirty="0"/>
                        <a:t>0.05149718/</a:t>
                      </a:r>
                    </a:p>
                    <a:p>
                      <a:pPr algn="ctr"/>
                      <a:r>
                        <a:rPr lang="en-US" altLang="zh-CN" dirty="0"/>
                        <a:t>4.23777947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2.159/</a:t>
                      </a:r>
                    </a:p>
                    <a:p>
                      <a:pPr algn="ctr"/>
                      <a:r>
                        <a:rPr lang="en-US" altLang="zh-CN" dirty="0"/>
                        <a:t>4.908%/</a:t>
                      </a:r>
                    </a:p>
                    <a:p>
                      <a:pPr algn="ctr"/>
                      <a:r>
                        <a:rPr lang="en-US" altLang="zh-CN" dirty="0"/>
                        <a:t>4.629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2.114/</a:t>
                      </a:r>
                    </a:p>
                    <a:p>
                      <a:pPr algn="ctr"/>
                      <a:r>
                        <a:rPr lang="en-US" altLang="zh-CN" dirty="0"/>
                        <a:t>5.277%/</a:t>
                      </a:r>
                    </a:p>
                    <a:p>
                      <a:pPr algn="ctr"/>
                      <a:r>
                        <a:rPr lang="en-US" altLang="zh-CN" dirty="0"/>
                        <a:t>4.196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8086040"/>
                  </a:ext>
                </a:extLst>
              </a:tr>
              <a:tr h="6431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 min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2.41882457/</a:t>
                      </a:r>
                    </a:p>
                    <a:p>
                      <a:pPr algn="ctr"/>
                      <a:r>
                        <a:rPr lang="en-US" altLang="zh-CN" dirty="0"/>
                        <a:t>0.04942620/</a:t>
                      </a:r>
                    </a:p>
                    <a:p>
                      <a:pPr algn="ctr"/>
                      <a:r>
                        <a:rPr lang="en-US" altLang="zh-CN" dirty="0"/>
                        <a:t>4.28743044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2.910/</a:t>
                      </a:r>
                    </a:p>
                    <a:p>
                      <a:pPr algn="ctr"/>
                      <a:r>
                        <a:rPr lang="en-US" altLang="zh-CN" dirty="0"/>
                        <a:t>6.951%/</a:t>
                      </a:r>
                    </a:p>
                    <a:p>
                      <a:pPr algn="ctr"/>
                      <a:r>
                        <a:rPr lang="en-US" altLang="zh-CN"/>
                        <a:t>6.477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2.934/</a:t>
                      </a:r>
                    </a:p>
                    <a:p>
                      <a:pPr algn="ctr"/>
                      <a:r>
                        <a:rPr lang="en-US" altLang="zh-CN" dirty="0"/>
                        <a:t>7.591%/</a:t>
                      </a:r>
                    </a:p>
                    <a:p>
                      <a:pPr algn="ctr"/>
                      <a:r>
                        <a:rPr lang="en-US" altLang="zh-CN"/>
                        <a:t>5.672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0357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71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243</Words>
  <Application>Microsoft Office PowerPoint</Application>
  <PresentationFormat>宽屏</PresentationFormat>
  <Paragraphs>124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Datasets</vt:lpstr>
      <vt:lpstr>Benchmark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鲁 聃</dc:creator>
  <cp:lastModifiedBy> </cp:lastModifiedBy>
  <cp:revision>56</cp:revision>
  <dcterms:created xsi:type="dcterms:W3CDTF">2019-05-22T13:55:17Z</dcterms:created>
  <dcterms:modified xsi:type="dcterms:W3CDTF">2019-07-31T13:24:54Z</dcterms:modified>
</cp:coreProperties>
</file>