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71" r:id="rId6"/>
    <p:sldId id="260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5" r:id="rId16"/>
    <p:sldId id="267" r:id="rId17"/>
    <p:sldId id="27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86418"/>
  </p:normalViewPr>
  <p:slideViewPr>
    <p:cSldViewPr snapToGrid="0" snapToObjects="1">
      <p:cViewPr varScale="1">
        <p:scale>
          <a:sx n="78" d="100"/>
          <a:sy n="78" d="100"/>
        </p:scale>
        <p:origin x="192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5EDA8-F0A4-1D4F-81A1-46B5345F7140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47EA7-CE16-774E-AF94-D0BC11DC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5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Segmentation and Instance Segmentation plays a high important role in scene understanding. Currently, they are separate as two different tasks, however, panoptic segmentation unifies them to a single task. This task can have potential benefits: faster speed, non-overlapping property, better evaluation metrics.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purpose of this talk is to introduce the task Panoptic Segmentation, the first paper that trained it end-to-end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addition, we discussed the problem of two-stages instance segmentation such as Mask-RCNN, and introduced one paper which trained instance segmentation without either region-proposal network or object detection, which is Instance Segmentation by Deep Coloring.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47EA7-CE16-774E-AF94-D0BC11DCF1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99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47EA7-CE16-774E-AF94-D0BC11DCF1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1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47EA7-CE16-774E-AF94-D0BC11DCF1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82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Yi is from mask </a:t>
            </a:r>
            <a:r>
              <a:rPr lang="en-US" dirty="0" err="1"/>
              <a:t>rcnn</a:t>
            </a:r>
            <a:r>
              <a:rPr lang="en-US" dirty="0"/>
              <a:t>, X thing is from the area of the semantic map.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47EA7-CE16-774E-AF94-D0BC11DCF1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2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Yi is from mask </a:t>
            </a:r>
            <a:r>
              <a:rPr lang="en-US" dirty="0" err="1"/>
              <a:t>rcnn</a:t>
            </a:r>
            <a:r>
              <a:rPr lang="en-US" dirty="0"/>
              <a:t>, X thing is from the area of the semantic map.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47EA7-CE16-774E-AF94-D0BC11DCF1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48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47EA7-CE16-774E-AF94-D0BC11DCF1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83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47EA7-CE16-774E-AF94-D0BC11DCF1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4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47EA7-CE16-774E-AF94-D0BC11DCF1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6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47EA7-CE16-774E-AF94-D0BC11DCF1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9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Segmentation quality is the average </a:t>
            </a:r>
            <a:r>
              <a:rPr lang="en-US" dirty="0" err="1"/>
              <a:t>IoU</a:t>
            </a:r>
            <a:r>
              <a:rPr lang="en-US" dirty="0"/>
              <a:t> of matched segments. . Therefore, all segments receive equal importance regardless of their area. </a:t>
            </a:r>
          </a:p>
          <a:p>
            <a:endParaRPr lang="en-US" dirty="0"/>
          </a:p>
          <a:p>
            <a:r>
              <a:rPr lang="en-US" dirty="0"/>
              <a:t>Segmentation quality is simply the average </a:t>
            </a:r>
            <a:r>
              <a:rPr lang="en-US" dirty="0" err="1"/>
              <a:t>IoU</a:t>
            </a:r>
            <a:r>
              <a:rPr lang="en-US" dirty="0"/>
              <a:t> of matched segments.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47EA7-CE16-774E-AF94-D0BC11DCF1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6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47EA7-CE16-774E-AF94-D0BC11DCF1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5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implementation, it uses </a:t>
            </a:r>
            <a:r>
              <a:rPr lang="en-US" dirty="0" err="1"/>
              <a:t>find_countours</a:t>
            </a:r>
            <a:r>
              <a:rPr lang="en-US" dirty="0"/>
              <a:t> which is implemented with marching square algorithms.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47EA7-CE16-774E-AF94-D0BC11DCF1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47EA7-CE16-774E-AF94-D0BC11DCF1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1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X: training image, K objects,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47EA7-CE16-774E-AF94-D0BC11DCF1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putting each instance on each color channel, and which one has the smallest loss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47EA7-CE16-774E-AF94-D0BC11DCF1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47EA7-CE16-774E-AF94-D0BC11DCF1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8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52B9-12A8-ED43-BADB-344A4A1F67D0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6904900-D011-AF4A-95F8-47C16FBC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1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70BE-9AE4-A940-BEB2-FF927026AEE7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75DA-9C65-5C4C-904C-C4620CEE58E5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CC9C-49EF-E84A-8A84-2A4808971B21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3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12DD48D-04D9-054A-8CC0-29BE869CF228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6904900-D011-AF4A-95F8-47C16FBC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3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F175-EB08-C34E-8A0C-AE8884EBB0D2}" type="datetime1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2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E507-7605-FF4E-AA89-ABFBD2C2FC3D}" type="datetime1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8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F360-BE72-FF4B-A126-C156D9278980}" type="datetime1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38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538-201B-3E40-A327-B16783BC1CA1}" type="datetime1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0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AAE1-26AF-D243-BE27-DC62F4DD48D5}" type="datetime1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8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30B4-7D10-0041-88A3-8FFE313CD31C}" type="datetime1">
              <a:rPr lang="en-US" smtClean="0"/>
              <a:t>4/3/19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2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1ABE2F4-E6A3-9D42-8B73-7960BECD2761}" type="datetime1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6904900-D011-AF4A-95F8-47C16FBC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remyjordan.me/evaluating-image-segmentation-model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584D-BFAB-7149-A94F-F4CEBCE21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Panoptic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4A18E-80D6-B34D-9039-10A771A11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 Yin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C0CC-BD52-5F4B-B152-0999E309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EEC-1FA2-0846-971F-504E351A4C14}" type="datetime1">
              <a:rPr lang="en-US" smtClean="0"/>
              <a:t>4/3/19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38D-498B-4F47-97DA-797E68A0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20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19A7A34-E645-FD47-8052-949F7F37F83B}"/>
              </a:ext>
            </a:extLst>
          </p:cNvPr>
          <p:cNvSpPr/>
          <p:nvPr/>
        </p:nvSpPr>
        <p:spPr>
          <a:xfrm>
            <a:off x="6515779" y="2212911"/>
            <a:ext cx="2612571" cy="1992086"/>
          </a:xfrm>
          <a:prstGeom prst="rect">
            <a:avLst/>
          </a:prstGeom>
          <a:solidFill>
            <a:schemeClr val="tx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80A0F3-92C4-0740-92D5-3682E0DBADB9}"/>
              </a:ext>
            </a:extLst>
          </p:cNvPr>
          <p:cNvSpPr/>
          <p:nvPr/>
        </p:nvSpPr>
        <p:spPr>
          <a:xfrm>
            <a:off x="5894252" y="2514111"/>
            <a:ext cx="2612571" cy="19920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6C2BDE2-050F-2C4C-84AA-F859C12B572B}"/>
              </a:ext>
            </a:extLst>
          </p:cNvPr>
          <p:cNvSpPr/>
          <p:nvPr/>
        </p:nvSpPr>
        <p:spPr>
          <a:xfrm>
            <a:off x="3281681" y="2991951"/>
            <a:ext cx="1060315" cy="1121121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8EEF778-8B51-524F-A17A-2F52B3CCFA3F}"/>
              </a:ext>
            </a:extLst>
          </p:cNvPr>
          <p:cNvSpPr/>
          <p:nvPr/>
        </p:nvSpPr>
        <p:spPr>
          <a:xfrm>
            <a:off x="2007010" y="3648474"/>
            <a:ext cx="1016962" cy="8973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4739A-A50A-F542-8A44-88914A29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Coloring – Learning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96BD05A-6DB1-4C4B-A2F9-07E022F3C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96635"/>
          </a:xfrm>
        </p:spPr>
        <p:txBody>
          <a:bodyPr/>
          <a:lstStyle/>
          <a:p>
            <a:r>
              <a:rPr lang="en-US" dirty="0"/>
              <a:t>The only difference compared with Semantic Segmentation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F7F6C-2C54-7C48-9EA6-B60C2883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89D6-B40C-F44C-86F8-EB4A5C72D603}" type="datetime1">
              <a:rPr lang="en-US" smtClean="0"/>
              <a:t>4/3/19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BB63E-DB99-AD43-9FC0-019AC7E2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10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8426EA-35F2-3049-B62A-C7DB455C33AD}"/>
              </a:ext>
            </a:extLst>
          </p:cNvPr>
          <p:cNvGrpSpPr>
            <a:grpSpLocks noChangeAspect="1"/>
          </p:cNvGrpSpPr>
          <p:nvPr/>
        </p:nvGrpSpPr>
        <p:grpSpPr>
          <a:xfrm>
            <a:off x="2162720" y="2857011"/>
            <a:ext cx="975001" cy="656523"/>
            <a:chOff x="1097280" y="2176272"/>
            <a:chExt cx="2724912" cy="183482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C006EE0-80FA-4642-908C-0789D5DAB3C1}"/>
                </a:ext>
              </a:extLst>
            </p:cNvPr>
            <p:cNvSpPr/>
            <p:nvPr/>
          </p:nvSpPr>
          <p:spPr>
            <a:xfrm>
              <a:off x="1097280" y="2176272"/>
              <a:ext cx="2724912" cy="1834828"/>
            </a:xfrm>
            <a:prstGeom prst="ellipse">
              <a:avLst/>
            </a:prstGeom>
            <a:solidFill>
              <a:srgbClr val="FFC000"/>
            </a:solidFill>
            <a:ln w="603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63B1CE-115A-A946-8612-E29F61767B30}"/>
                </a:ext>
              </a:extLst>
            </p:cNvPr>
            <p:cNvSpPr/>
            <p:nvPr/>
          </p:nvSpPr>
          <p:spPr>
            <a:xfrm>
              <a:off x="1499616" y="2553399"/>
              <a:ext cx="2004671" cy="1140777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AEB60BA-6601-7F4F-B596-6493061D02DE}"/>
              </a:ext>
            </a:extLst>
          </p:cNvPr>
          <p:cNvSpPr/>
          <p:nvPr/>
        </p:nvSpPr>
        <p:spPr>
          <a:xfrm>
            <a:off x="2162719" y="3876307"/>
            <a:ext cx="726034" cy="473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4E0131E4-57A3-1148-A311-BBDFD7F1C1DD}"/>
              </a:ext>
            </a:extLst>
          </p:cNvPr>
          <p:cNvSpPr/>
          <p:nvPr/>
        </p:nvSpPr>
        <p:spPr>
          <a:xfrm>
            <a:off x="3443925" y="3353237"/>
            <a:ext cx="685800" cy="590474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E8BBEA-26B9-6F4E-A2AA-E1702AEC69C1}"/>
              </a:ext>
            </a:extLst>
          </p:cNvPr>
          <p:cNvSpPr/>
          <p:nvPr/>
        </p:nvSpPr>
        <p:spPr>
          <a:xfrm>
            <a:off x="1876382" y="2716980"/>
            <a:ext cx="2612571" cy="1992086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B080B3-598C-3A4D-8AD1-135312C3B67C}"/>
              </a:ext>
            </a:extLst>
          </p:cNvPr>
          <p:cNvSpPr txBox="1"/>
          <p:nvPr/>
        </p:nvSpPr>
        <p:spPr>
          <a:xfrm>
            <a:off x="2696849" y="4844006"/>
            <a:ext cx="143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53572B-8F7C-934A-ACC1-54ED85B6C320}"/>
              </a:ext>
            </a:extLst>
          </p:cNvPr>
          <p:cNvSpPr/>
          <p:nvPr/>
        </p:nvSpPr>
        <p:spPr>
          <a:xfrm>
            <a:off x="5376139" y="2716980"/>
            <a:ext cx="2612571" cy="19920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A9BA1D-DB81-A848-ABFE-6DC5996EBC3A}"/>
              </a:ext>
            </a:extLst>
          </p:cNvPr>
          <p:cNvSpPr txBox="1"/>
          <p:nvPr/>
        </p:nvSpPr>
        <p:spPr>
          <a:xfrm>
            <a:off x="5894252" y="4751683"/>
            <a:ext cx="184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channels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363A8C-2952-CB4F-9624-F202A22A0F38}"/>
                  </a:ext>
                </a:extLst>
              </p:cNvPr>
              <p:cNvSpPr txBox="1"/>
              <p:nvPr/>
            </p:nvSpPr>
            <p:spPr>
              <a:xfrm>
                <a:off x="1789296" y="5735562"/>
                <a:ext cx="7699415" cy="749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h𝑎𝑙𝑜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h𝑎𝑙𝑜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363A8C-2952-CB4F-9624-F202A22A0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96" y="5735562"/>
                <a:ext cx="7699415" cy="749051"/>
              </a:xfrm>
              <a:prstGeom prst="rect">
                <a:avLst/>
              </a:prstGeom>
              <a:blipFill>
                <a:blip r:embed="rId3"/>
                <a:stretch>
                  <a:fillRect t="-130000" r="-494" b="-16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81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6DBC-2988-174C-BD98-39ACAC7D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Coloring -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52E3-B249-AE4F-A527-A99282A4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33BE-5055-F84E-821C-F68EBA42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C7D-F6D0-0848-A630-02E3BC6EDE97}" type="datetime1">
              <a:rPr lang="en-US" smtClean="0"/>
              <a:t>4/3/19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3B1C2-59F0-4E49-A474-8DCE9E64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280D4-9766-8D4E-B6F4-85E24DB85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99" y="2719196"/>
            <a:ext cx="8846820" cy="29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8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6DBC-2988-174C-BD98-39ACAC7D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UPSNet</a:t>
            </a:r>
            <a:r>
              <a:rPr lang="en-US" dirty="0"/>
              <a:t>: A Unified Panoptic Segmentation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52E3-B249-AE4F-A527-A99282A4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D55F-247F-8744-8089-E9339940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947D-68C3-DD41-A73D-018025C5A938}" type="datetime1">
              <a:rPr lang="en-US" smtClean="0"/>
              <a:t>4/3/19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F5E25F-5655-1640-AC26-C42C6D9D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145CF-036C-AD40-9761-993D0A235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1973943"/>
            <a:ext cx="10299700" cy="3530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CF22F7-6E4C-604F-9F71-2B5ED2368895}"/>
              </a:ext>
            </a:extLst>
          </p:cNvPr>
          <p:cNvSpPr/>
          <p:nvPr/>
        </p:nvSpPr>
        <p:spPr>
          <a:xfrm>
            <a:off x="6792686" y="1690688"/>
            <a:ext cx="4561114" cy="32731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6A6C1-E015-4943-B4FD-4F38D2B0459F}"/>
              </a:ext>
            </a:extLst>
          </p:cNvPr>
          <p:cNvSpPr txBox="1"/>
          <p:nvPr/>
        </p:nvSpPr>
        <p:spPr>
          <a:xfrm>
            <a:off x="1191986" y="5763986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Instance Head is the same as of Mask-RCNN</a:t>
            </a:r>
          </a:p>
        </p:txBody>
      </p:sp>
    </p:spTree>
    <p:extLst>
      <p:ext uri="{BB962C8B-B14F-4D97-AF65-F5344CB8AC3E}">
        <p14:creationId xmlns:p14="http://schemas.microsoft.com/office/powerpoint/2010/main" val="279915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6DBC-2988-174C-BD98-39ACAC7D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UPSNet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52E3-B249-AE4F-A527-A99282A4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1521-0E3B-CC4C-9CA3-CB402774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80B9-279F-B245-867E-40EEE4392938}" type="datetime1">
              <a:rPr lang="en-US" smtClean="0"/>
              <a:t>4/3/19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E2DAE-D00B-344C-AE8A-4D8D75A0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81285-81D0-4A48-AF85-165ED9EB7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2562"/>
            <a:ext cx="8401812" cy="414413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F5FFE7-D804-024A-A99C-BC47A914706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Semantic Segmentation has a ROI loss: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6DBC-2988-174C-BD98-39ACAC7D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UPSNet</a:t>
            </a:r>
            <a:r>
              <a:rPr lang="en-US" dirty="0"/>
              <a:t>: </a:t>
            </a:r>
            <a:r>
              <a:rPr lang="en-US" dirty="0">
                <a:solidFill>
                  <a:prstClr val="black"/>
                </a:solidFill>
              </a:rPr>
              <a:t>Panoptic Head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52E3-B249-AE4F-A527-A99282A4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DE65-2114-A948-A225-4657FB60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7060-BC69-7E4C-925A-FCC06BBE5F99}" type="datetime1">
              <a:rPr lang="en-US" smtClean="0"/>
              <a:t>4/3/19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2B07-ADB1-0B48-BF72-6694978A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F5FFE7-D804-024A-A99C-BC47A914706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8020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For any image, the number of instances is determined by ground truth instances during </a:t>
            </a:r>
            <a:r>
              <a:rPr lang="en-US" sz="2000" dirty="0"/>
              <a:t>training</a:t>
            </a:r>
            <a:r>
              <a:rPr lang="en-US" sz="2000" dirty="0">
                <a:solidFill>
                  <a:prstClr val="black"/>
                </a:solidFill>
              </a:rPr>
              <a:t>. During inference, we rely on a mask pruning process NMS.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The goal of our panoptic segmentation head is to first produce a logit tensor Z which is of size (</a:t>
            </a:r>
            <a:r>
              <a:rPr lang="en-US" sz="2000" dirty="0" err="1">
                <a:solidFill>
                  <a:prstClr val="black"/>
                </a:solidFill>
              </a:rPr>
              <a:t>Nstuff+Ninst</a:t>
            </a:r>
            <a:r>
              <a:rPr lang="en-US" sz="2000" dirty="0">
                <a:solidFill>
                  <a:prstClr val="black"/>
                </a:solidFill>
              </a:rPr>
              <a:t>)×H×W and the uniquely determine both the class and instance ID for each pixel.</a:t>
            </a:r>
            <a:endParaRPr lang="en-US" sz="2000" dirty="0"/>
          </a:p>
          <a:p>
            <a:r>
              <a:rPr lang="en-US" sz="2000" dirty="0"/>
              <a:t>The panoptic segmentation head is then associated with the standard pixel-wise cross entropy loss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B7CDB-3EAB-B74D-ABF8-3365ECB9C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194560"/>
            <a:ext cx="58674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9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6DBC-2988-174C-BD98-39ACAC7D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UPSNet</a:t>
            </a:r>
            <a:r>
              <a:rPr lang="en-US" dirty="0"/>
              <a:t>: </a:t>
            </a:r>
            <a:r>
              <a:rPr lang="en-US" dirty="0">
                <a:solidFill>
                  <a:prstClr val="black"/>
                </a:solidFill>
              </a:rPr>
              <a:t>Panoptic Head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52E3-B249-AE4F-A527-A99282A4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DE65-2114-A948-A225-4657FB60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7060-BC69-7E4C-925A-FCC06BBE5F99}" type="datetime1">
              <a:rPr lang="en-US" smtClean="0"/>
              <a:t>4/3/19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2B07-ADB1-0B48-BF72-6694978A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F5FFE7-D804-024A-A99C-BC47A914706A}"/>
              </a:ext>
            </a:extLst>
          </p:cNvPr>
          <p:cNvSpPr txBox="1">
            <a:spLocks/>
          </p:cNvSpPr>
          <p:nvPr/>
        </p:nvSpPr>
        <p:spPr>
          <a:xfrm>
            <a:off x="990599" y="1978025"/>
            <a:ext cx="90514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During inference, once we predict the instance ID following the above procedure, we still need to determine the class ID of each instance.</a:t>
            </a:r>
          </a:p>
          <a:p>
            <a:r>
              <a:rPr lang="en-US" sz="2000" dirty="0"/>
              <a:t>We can either use the prediction of semantic segmentation or the mask-</a:t>
            </a:r>
            <a:r>
              <a:rPr lang="en-US" sz="2000" dirty="0" err="1"/>
              <a:t>rcnn</a:t>
            </a:r>
            <a:r>
              <a:rPr lang="en-US" sz="2000" dirty="0"/>
              <a:t>. Mostly when face inconsistency, the semantic segmentation is trusted because semantic head typically achieves better accuracy.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253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6DBC-2988-174C-BD98-39ACAC7D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UPSNet</a:t>
            </a:r>
            <a:r>
              <a:rPr lang="en-US" dirty="0"/>
              <a:t>: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52E3-B249-AE4F-A527-A99282A4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D4A92-1514-6D46-A14E-A86A5E46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5C44-81BE-0048-A9DD-757882131D4A}" type="datetime1">
              <a:rPr lang="en-US" smtClean="0"/>
              <a:t>4/3/19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BD152-21CC-9640-89AF-0CD7AF67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F5FFE7-D804-024A-A99C-BC47A914706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1D1BF7-102A-9E4B-85E4-216DB44DBF67}"/>
              </a:ext>
            </a:extLst>
          </p:cNvPr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Accuracy:</a:t>
            </a:r>
          </a:p>
          <a:p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D1712-19ED-574D-A224-5415485B0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74" y="3796411"/>
            <a:ext cx="5075174" cy="2820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458C24-8E64-CC49-B12D-DD232D309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9" y="1566799"/>
            <a:ext cx="8353044" cy="222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19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6DBC-2988-174C-BD98-39ACAC7D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52E3-B249-AE4F-A527-A99282A4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D4A92-1514-6D46-A14E-A86A5E46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5C44-81BE-0048-A9DD-757882131D4A}" type="datetime1">
              <a:rPr lang="en-US" smtClean="0"/>
              <a:t>4/3/19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BD152-21CC-9640-89AF-0CD7AF67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F5FFE7-D804-024A-A99C-BC47A914706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1D1BF7-102A-9E4B-85E4-216DB44DBF67}"/>
              </a:ext>
            </a:extLst>
          </p:cNvPr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Proposal-free Instance Segmentation</a:t>
            </a:r>
          </a:p>
          <a:p>
            <a:r>
              <a:rPr lang="en-US" dirty="0"/>
              <a:t>Instance Segmentation and Semantic Segmentation will share feature extractor</a:t>
            </a:r>
          </a:p>
          <a:p>
            <a:r>
              <a:rPr lang="en-US" dirty="0"/>
              <a:t>End-to-End Trainable</a:t>
            </a:r>
          </a:p>
          <a:p>
            <a:r>
              <a:rPr lang="en-US" dirty="0"/>
              <a:t>Fast Inference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1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6DBC-2988-174C-BD98-39ACAC7D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52E3-B249-AE4F-A527-A99282A4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DE65-2114-A948-A225-4657FB60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7060-BC69-7E4C-925A-FCC06BBE5F99}" type="datetime1">
              <a:rPr lang="en-US" smtClean="0"/>
              <a:t>4/3/19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2B07-ADB1-0B48-BF72-6694978A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F5FFE7-D804-024A-A99C-BC47A914706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 err="1"/>
              <a:t>Xiong</a:t>
            </a:r>
            <a:r>
              <a:rPr lang="en-US" dirty="0"/>
              <a:t>, Y., Liao, R., Zhao, H., Hu, R., Bai, M., </a:t>
            </a:r>
            <a:r>
              <a:rPr lang="en-US" dirty="0" err="1"/>
              <a:t>Yumer</a:t>
            </a:r>
            <a:r>
              <a:rPr lang="en-US" dirty="0"/>
              <a:t>, E.,&amp;</a:t>
            </a:r>
            <a:r>
              <a:rPr lang="en-US" dirty="0" err="1"/>
              <a:t>Urtasun</a:t>
            </a:r>
            <a:r>
              <a:rPr lang="en-US" dirty="0"/>
              <a:t>, R. (2019). </a:t>
            </a:r>
            <a:r>
              <a:rPr lang="en-US" dirty="0" err="1"/>
              <a:t>UPSNet</a:t>
            </a:r>
            <a:r>
              <a:rPr lang="en-US" dirty="0"/>
              <a:t>: A Unified Panoptic Segmentation Network. </a:t>
            </a:r>
            <a:r>
              <a:rPr lang="en-US" i="1" dirty="0" err="1"/>
              <a:t>arXiv</a:t>
            </a:r>
            <a:r>
              <a:rPr lang="en-US" i="1" dirty="0"/>
              <a:t> preprint arXiv:1901.03784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Kirillov</a:t>
            </a:r>
            <a:r>
              <a:rPr lang="en-US" dirty="0"/>
              <a:t>, Alexander, et al. "Panoptic segmentation." </a:t>
            </a:r>
            <a:r>
              <a:rPr lang="en-US" i="1" dirty="0" err="1"/>
              <a:t>arXiv</a:t>
            </a:r>
            <a:r>
              <a:rPr lang="en-US" i="1" dirty="0"/>
              <a:t> preprint arXiv:1801.00868</a:t>
            </a:r>
            <a:r>
              <a:rPr lang="en-US" dirty="0"/>
              <a:t> (2018).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Kulikov, Victor, Victor </a:t>
            </a:r>
            <a:r>
              <a:rPr lang="en-US" dirty="0" err="1"/>
              <a:t>Yurchenko</a:t>
            </a:r>
            <a:r>
              <a:rPr lang="en-US" dirty="0"/>
              <a:t> and Victor S. </a:t>
            </a:r>
            <a:r>
              <a:rPr lang="en-US" dirty="0" err="1"/>
              <a:t>Lempitsky</a:t>
            </a:r>
            <a:r>
              <a:rPr lang="en-US" dirty="0"/>
              <a:t>. “Instance Segmentation by Deep Coloring.” </a:t>
            </a:r>
            <a:r>
              <a:rPr lang="en-US" i="1" dirty="0" err="1"/>
              <a:t>CoRR</a:t>
            </a:r>
            <a:r>
              <a:rPr lang="en-US" dirty="0"/>
              <a:t> abs/1807.10007 (2018): n. </a:t>
            </a:r>
            <a:r>
              <a:rPr lang="en-US" dirty="0" err="1"/>
              <a:t>pag</a:t>
            </a:r>
            <a:r>
              <a:rPr lang="en-US" dirty="0"/>
              <a:t>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322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F049-D9EB-E64D-A771-38E48FBB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F945-6766-2C45-879C-763B86EA3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Paper 1: Instance Segmentation by Deep Coloring</a:t>
            </a:r>
          </a:p>
          <a:p>
            <a:r>
              <a:rPr lang="en-US" dirty="0"/>
              <a:t>Paper 2: </a:t>
            </a:r>
            <a:r>
              <a:rPr lang="en-US" dirty="0" err="1"/>
              <a:t>UPSNet</a:t>
            </a:r>
            <a:r>
              <a:rPr lang="en-US" dirty="0"/>
              <a:t>: A Unified Panoptic Segmentation Network</a:t>
            </a:r>
          </a:p>
          <a:p>
            <a:r>
              <a:rPr lang="en-US" dirty="0"/>
              <a:t>Ideal Properties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800BF-4C89-CE47-894F-E1AC6731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8B68-0FEC-5542-8DF8-D2A72113FF91}" type="datetime1">
              <a:rPr lang="en-US" smtClean="0"/>
              <a:t>4/3/19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5B0F2-E24C-6B48-BB42-B02A62DF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3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5BDC-0492-D149-8937-0278A91B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F08D-6C97-3140-849B-E5852992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844910" cy="3693238"/>
          </a:xfrm>
        </p:spPr>
        <p:txBody>
          <a:bodyPr>
            <a:normAutofit/>
          </a:bodyPr>
          <a:lstStyle/>
          <a:p>
            <a:r>
              <a:rPr lang="en-US" dirty="0"/>
              <a:t>Semantic Segmentation</a:t>
            </a:r>
          </a:p>
          <a:p>
            <a:pPr lvl="1"/>
            <a:r>
              <a:rPr lang="en-US" dirty="0"/>
              <a:t>Best Accuracy and speed among all</a:t>
            </a:r>
          </a:p>
          <a:p>
            <a:r>
              <a:rPr lang="en-US" dirty="0"/>
              <a:t>Instance Segmentation</a:t>
            </a:r>
          </a:p>
          <a:p>
            <a:pPr lvl="1"/>
            <a:r>
              <a:rPr lang="en-US" dirty="0"/>
              <a:t>Current mainstream is two-stages solution such as Mask-RCNN, which is composed of object detection and semantic segmentation inside of object bounding box</a:t>
            </a:r>
          </a:p>
          <a:p>
            <a:r>
              <a:rPr lang="en-US" dirty="0"/>
              <a:t>Panoptic Segmentation</a:t>
            </a:r>
          </a:p>
          <a:p>
            <a:pPr lvl="1"/>
            <a:r>
              <a:rPr lang="en-US" dirty="0"/>
              <a:t>A unified solution for semantic segmentation and instance segmentation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84B73-B437-7342-BC23-2694BA48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BA99-E9BF-F247-9378-3A3EB791CDB7}" type="datetime1">
              <a:rPr lang="en-US" smtClean="0"/>
              <a:t>4/3/19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7253-4FD9-5941-A8FA-C2F86344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A6CF8-12B2-6647-B7A5-8BF545541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57"/>
          <a:stretch/>
        </p:blipFill>
        <p:spPr>
          <a:xfrm>
            <a:off x="5789168" y="1661746"/>
            <a:ext cx="5842000" cy="415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FE2B86-B279-2047-BE20-905A826D1EFF}"/>
              </a:ext>
            </a:extLst>
          </p:cNvPr>
          <p:cNvSpPr txBox="1"/>
          <p:nvPr/>
        </p:nvSpPr>
        <p:spPr>
          <a:xfrm>
            <a:off x="710619" y="6088118"/>
            <a:ext cx="889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Metrics: </a:t>
            </a:r>
            <a:r>
              <a:rPr lang="en-US" dirty="0">
                <a:hlinkClick r:id="rId3"/>
              </a:rPr>
              <a:t>https://www.jeremyjordan.me/evaluating-image-segmentation-models/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4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6A7B-FC58-7449-AD13-F9B24C6B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Two-stages Instance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AA50B-8610-EE4C-9D98-7B9A1D15D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 to the object detection:</a:t>
            </a:r>
          </a:p>
          <a:p>
            <a:pPr lvl="1"/>
            <a:r>
              <a:rPr lang="en-US" dirty="0"/>
              <a:t>Region proposal-based object detection is slower compared with one-shot detector such as SSD.</a:t>
            </a:r>
          </a:p>
          <a:p>
            <a:pPr lvl="1"/>
            <a:r>
              <a:rPr lang="en-US" dirty="0"/>
              <a:t>Can not handle occlusion between objects well</a:t>
            </a:r>
          </a:p>
          <a:p>
            <a:r>
              <a:rPr lang="en-US" dirty="0"/>
              <a:t>Due to semantic segmentation inside of each object</a:t>
            </a:r>
          </a:p>
          <a:p>
            <a:pPr lvl="1"/>
            <a:r>
              <a:rPr lang="en-US" dirty="0"/>
              <a:t>Hard to distinguish adjacent objects of same class</a:t>
            </a:r>
          </a:p>
          <a:p>
            <a:pPr lvl="1"/>
            <a:r>
              <a:rPr lang="en-US" b="1" dirty="0"/>
              <a:t>Overlapping</a:t>
            </a:r>
            <a:r>
              <a:rPr lang="en-US" dirty="0"/>
              <a:t>: one pixel can be potentially labeled as multiple instances if their bounding boxes overlaps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F8F8-738D-FA4C-BAF9-302565B1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20E3-FFA2-6843-9E8E-96D9D92B4B63}" type="datetime1">
              <a:rPr lang="en-US" smtClean="0"/>
              <a:t>4/3/19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681D4-031B-1349-95BF-CCE09424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5BDC-0492-D149-8937-0278A91B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Panoptic Segmentation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CF08D-6C97-3140-849B-E5852992B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9070614" cy="36932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Non-Overlapping property</a:t>
                </a:r>
              </a:p>
              <a:p>
                <a:pPr lvl="1"/>
                <a:r>
                  <a:rPr lang="en-US" dirty="0"/>
                  <a:t>Mapping Task: Each pixel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needs to be mapped to a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semantic class,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instance id. </a:t>
                </a:r>
              </a:p>
              <a:p>
                <a:pPr lvl="1"/>
                <a:r>
                  <a:rPr lang="en-US" dirty="0"/>
                  <a:t>Semantic label set consists of two subsets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</m:t>
                        </m:r>
                      </m:sup>
                    </m:sSup>
                  </m:oMath>
                </a14:m>
                <a:r>
                  <a:rPr lang="en-US" dirty="0"/>
                  <a:t>, which corresponds to stuff and thing labels.  For stuff pixels, they will have same instance id, such as sky. </a:t>
                </a:r>
              </a:p>
              <a:p>
                <a:r>
                  <a:rPr lang="en-US" dirty="0"/>
                  <a:t> Panoptic Quality Metric: Two Steps</a:t>
                </a:r>
              </a:p>
              <a:p>
                <a:pPr lvl="1"/>
                <a:r>
                  <a:rPr lang="en-US" dirty="0"/>
                  <a:t>Segment Matching: A predicted segment and a ground truth segment can match only if their intersection over union (</a:t>
                </a:r>
                <a:r>
                  <a:rPr lang="en-US" dirty="0" err="1"/>
                  <a:t>IoU</a:t>
                </a:r>
                <a:r>
                  <a:rPr lang="en-US" dirty="0"/>
                  <a:t>) is strictly greater than 0.5. </a:t>
                </a:r>
              </a:p>
              <a:p>
                <a:pPr lvl="1"/>
                <a:r>
                  <a:rPr lang="en-US" dirty="0"/>
                  <a:t>PQ:  independent for each class and take average of all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CF08D-6C97-3140-849B-E5852992B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9070614" cy="3693238"/>
              </a:xfrm>
              <a:blipFill>
                <a:blip r:embed="rId3"/>
                <a:stretch>
                  <a:fillRect l="-420" t="-1370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84B73-B437-7342-BC23-2694BA48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BA99-E9BF-F247-9378-3A3EB791CDB7}" type="datetime1">
              <a:rPr lang="en-US" smtClean="0"/>
              <a:t>4/3/19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7253-4FD9-5941-A8FA-C2F86344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46DC55-6D7C-A244-AC4A-0DDF9D58B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55" y="4898009"/>
            <a:ext cx="4597400" cy="927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8010B6-16BF-1740-8405-4C6A47FCB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13" y="4898009"/>
            <a:ext cx="56007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8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5C31-62A6-E348-BDD7-EBAC8C7B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Coloring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97F4F0-D82B-AD44-A60B-04E12B09D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33" y="1588587"/>
            <a:ext cx="10515600" cy="4036396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6576B-55C6-BE4E-BB07-6B591F9D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9A76-764C-DA41-A57D-C511154380DB}" type="datetime1">
              <a:rPr lang="en-US" smtClean="0"/>
              <a:t>4/3/19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60BF4-3FF0-2647-A85C-3EE9465A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0D0A-41DA-EF46-A3EB-69E9F90B8E7C}"/>
              </a:ext>
            </a:extLst>
          </p:cNvPr>
          <p:cNvSpPr txBox="1"/>
          <p:nvPr/>
        </p:nvSpPr>
        <p:spPr>
          <a:xfrm>
            <a:off x="714633" y="5624983"/>
            <a:ext cx="750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as a semantic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Num_classes</a:t>
            </a:r>
            <a:r>
              <a:rPr lang="en-US" dirty="0"/>
              <a:t>: background + number of colors</a:t>
            </a:r>
          </a:p>
        </p:txBody>
      </p:sp>
    </p:spTree>
    <p:extLst>
      <p:ext uri="{BB962C8B-B14F-4D97-AF65-F5344CB8AC3E}">
        <p14:creationId xmlns:p14="http://schemas.microsoft.com/office/powerpoint/2010/main" val="131237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6DBC-2988-174C-BD98-39ACAC7D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Coloring -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D52E3-B249-AE4F-A527-A99282A47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Inference is the same as semantic segmentation, multiple channels choosing the one with the maximum probability after </a:t>
                </a:r>
                <a:r>
                  <a:rPr lang="en-US" dirty="0" err="1"/>
                  <a:t>softmax</a:t>
                </a:r>
                <a:r>
                  <a:rPr lang="en-US" dirty="0"/>
                  <a:t> . We get a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size h*w, z[p] in {1, …, C}. </a:t>
                </a:r>
              </a:p>
              <a:p>
                <a:r>
                  <a:rPr lang="en-US" dirty="0"/>
                  <a:t>Post-processing on map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Find all connected components in the map, and treat the non-background connected component and larger than a threshold as object instances.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D52E3-B249-AE4F-A527-A99282A47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9" t="-1250" r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F26AC-B1DE-0F48-8B6D-192BFCB0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BDBB-7E01-3E44-ACAD-F1519C04144B}" type="datetime1">
              <a:rPr lang="en-US" smtClean="0"/>
              <a:t>4/3/19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F0D9D-8575-6F4D-9D3D-1708F832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0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6DBC-2988-174C-BD98-39ACAC7D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Coloring -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52E3-B249-AE4F-A527-A99282A4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of learning is to ensure that for any training image each object instance 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colored using the same color (all pixels will have high values in a certain output map y[c], c&gt;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Pixels adjacent to this instance have low value at the same channel.</a:t>
            </a:r>
          </a:p>
          <a:p>
            <a:r>
              <a:rPr lang="en-US" dirty="0"/>
              <a:t>Coloring during Loss : Learning uses </a:t>
            </a:r>
            <a:r>
              <a:rPr lang="en-US" b="1" dirty="0" err="1"/>
              <a:t>softmax</a:t>
            </a:r>
            <a:r>
              <a:rPr lang="en-US" b="1" dirty="0"/>
              <a:t> pixel-wise cross entropy loss</a:t>
            </a:r>
            <a:r>
              <a:rPr lang="en-US" dirty="0"/>
              <a:t> same as of semantic segmentation.  The only difference is the need to choose a color channel for each ground truth object instance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F26AC-B1DE-0F48-8B6D-192BFCB0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BDBB-7E01-3E44-ACAD-F1519C04144B}" type="datetime1">
              <a:rPr lang="en-US" smtClean="0"/>
              <a:t>4/3/19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F0D9D-8575-6F4D-9D3D-1708F832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5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B1F34632-0885-874E-BAE3-DE864A28F923}"/>
              </a:ext>
            </a:extLst>
          </p:cNvPr>
          <p:cNvSpPr/>
          <p:nvPr/>
        </p:nvSpPr>
        <p:spPr>
          <a:xfrm>
            <a:off x="1097280" y="2176272"/>
            <a:ext cx="2724912" cy="1834828"/>
          </a:xfrm>
          <a:prstGeom prst="ellipse">
            <a:avLst/>
          </a:prstGeom>
          <a:solidFill>
            <a:srgbClr val="FFC000"/>
          </a:solidFill>
          <a:ln w="603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F6DBC-2988-174C-BD98-39ACAC7D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Coloring -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52E3-B249-AE4F-A527-A99282A4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96635"/>
          </a:xfrm>
        </p:spPr>
        <p:txBody>
          <a:bodyPr/>
          <a:lstStyle/>
          <a:p>
            <a:r>
              <a:rPr lang="en-US" dirty="0"/>
              <a:t>Coloring during Loss Computation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A46FE-935F-774F-A0FE-B0FDFAB0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92C6-A9DE-2242-816D-BC127CD0CED7}" type="datetime1">
              <a:rPr lang="en-US" smtClean="0"/>
              <a:t>4/3/19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8841A2-517A-7747-BAFE-9D32ADC0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4900-D011-AF4A-95F8-47C16FBC73A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A1D4A-2E3E-D449-BD34-A42BE400C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19" y="2377943"/>
            <a:ext cx="4660900" cy="54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EF300-39B6-A14C-8239-26197F626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19" y="3276743"/>
            <a:ext cx="5295900" cy="157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D901E3-8EDC-1944-A3B7-97F65D0D3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896" y="4942163"/>
            <a:ext cx="5892800" cy="15875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52D8058-474F-BA4F-931D-7023E3746AD8}"/>
              </a:ext>
            </a:extLst>
          </p:cNvPr>
          <p:cNvSpPr/>
          <p:nvPr/>
        </p:nvSpPr>
        <p:spPr>
          <a:xfrm>
            <a:off x="1499616" y="2553399"/>
            <a:ext cx="2004671" cy="1140777"/>
          </a:xfrm>
          <a:prstGeom prst="ellipse">
            <a:avLst/>
          </a:prstGeom>
          <a:solidFill>
            <a:srgbClr val="FF0000"/>
          </a:solidFill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E89738-E901-3245-81EF-5049D6B0FEA7}"/>
              </a:ext>
            </a:extLst>
          </p:cNvPr>
          <p:cNvSpPr/>
          <p:nvPr/>
        </p:nvSpPr>
        <p:spPr>
          <a:xfrm>
            <a:off x="375816" y="4389878"/>
            <a:ext cx="50878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TIXGeneral-Italic"/>
              </a:rPr>
              <a:t>(2) Dynamically pick a color channel, and generate a ground truth on the fly.  K*H*W into a C*H*W. If we look at each instance as a connected component, then this is to color a graph with C channels of color.</a:t>
            </a:r>
          </a:p>
          <a:p>
            <a:endParaRPr lang="en-US" dirty="0">
              <a:latin typeface="STIXGeneral-Italic"/>
            </a:endParaRPr>
          </a:p>
          <a:p>
            <a:r>
              <a:rPr lang="en-US" dirty="0">
                <a:latin typeface="STIXGeneral-Italic"/>
              </a:rPr>
              <a:t>Note: it doesn’t really implicitly convert the ground truth. It only take the best  </a:t>
            </a:r>
          </a:p>
          <a:p>
            <a:r>
              <a:rPr lang="en-US" dirty="0">
                <a:latin typeface="Georgia" panose="02040502050405020303" pitchFamily="18" charset="0"/>
              </a:rPr>
              <a:t>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20AC2-3EC9-484E-9BE9-62702BC72F34}"/>
              </a:ext>
            </a:extLst>
          </p:cNvPr>
          <p:cNvSpPr txBox="1"/>
          <p:nvPr/>
        </p:nvSpPr>
        <p:spPr>
          <a:xfrm>
            <a:off x="2011556" y="3210272"/>
            <a:ext cx="60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BA5F0-B000-7040-AABC-EF863432BC45}"/>
              </a:ext>
            </a:extLst>
          </p:cNvPr>
          <p:cNvSpPr txBox="1"/>
          <p:nvPr/>
        </p:nvSpPr>
        <p:spPr>
          <a:xfrm>
            <a:off x="2011555" y="2193277"/>
            <a:ext cx="13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M1_halo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318039-DEF9-BE44-A261-38BBDCC5337F}"/>
              </a:ext>
            </a:extLst>
          </p:cNvPr>
          <p:cNvSpPr/>
          <p:nvPr/>
        </p:nvSpPr>
        <p:spPr>
          <a:xfrm>
            <a:off x="6894576" y="3276743"/>
            <a:ext cx="2121408" cy="824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BB2CA1-65EB-6E42-9A3B-D3E63228A248}"/>
              </a:ext>
            </a:extLst>
          </p:cNvPr>
          <p:cNvSpPr/>
          <p:nvPr/>
        </p:nvSpPr>
        <p:spPr>
          <a:xfrm>
            <a:off x="7035624" y="5074841"/>
            <a:ext cx="2419271" cy="674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24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{98685FCB-0445-EC48-961F-6D04696AA708}tf10001070</Template>
  <TotalTime>7302</TotalTime>
  <Words>1078</Words>
  <Application>Microsoft Macintosh PowerPoint</Application>
  <PresentationFormat>Widescreen</PresentationFormat>
  <Paragraphs>146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STIXGeneral-Italic</vt:lpstr>
      <vt:lpstr>Arial</vt:lpstr>
      <vt:lpstr>Calibri</vt:lpstr>
      <vt:lpstr>Cambria Math</vt:lpstr>
      <vt:lpstr>Georgia</vt:lpstr>
      <vt:lpstr>Rockwell</vt:lpstr>
      <vt:lpstr>Rockwell Condensed</vt:lpstr>
      <vt:lpstr>Rockwell Extra Bold</vt:lpstr>
      <vt:lpstr>Wingdings</vt:lpstr>
      <vt:lpstr>Wood Type</vt:lpstr>
      <vt:lpstr>Panoptic Segmentation</vt:lpstr>
      <vt:lpstr>Outline</vt:lpstr>
      <vt:lpstr>Introduction</vt:lpstr>
      <vt:lpstr>Problems of Two-stages Instance Segmentation</vt:lpstr>
      <vt:lpstr>Panoptic Segmentation</vt:lpstr>
      <vt:lpstr>Deep Coloring</vt:lpstr>
      <vt:lpstr>Deep Coloring - Inference</vt:lpstr>
      <vt:lpstr>Deep Coloring - Learning</vt:lpstr>
      <vt:lpstr>Deep Coloring - Learning</vt:lpstr>
      <vt:lpstr>Deep Coloring – Learning</vt:lpstr>
      <vt:lpstr>Deep Coloring - Learning</vt:lpstr>
      <vt:lpstr>UPSNet: A Unified Panoptic Segmentation Network</vt:lpstr>
      <vt:lpstr>UPSNet</vt:lpstr>
      <vt:lpstr>UPSNet: Panoptic Head</vt:lpstr>
      <vt:lpstr>UPSNet: Panoptic Head</vt:lpstr>
      <vt:lpstr>UPSNet: Performance</vt:lpstr>
      <vt:lpstr>Ideal properties</vt:lpstr>
      <vt:lpstr>References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Panoptic Segmentation</dc:title>
  <dc:creator>Microsoft Office User</dc:creator>
  <cp:lastModifiedBy>Microsoft Office User</cp:lastModifiedBy>
  <cp:revision>38</cp:revision>
  <dcterms:created xsi:type="dcterms:W3CDTF">2019-03-28T23:08:30Z</dcterms:created>
  <dcterms:modified xsi:type="dcterms:W3CDTF">2019-04-03T21:41:44Z</dcterms:modified>
</cp:coreProperties>
</file>