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6"/>
  </p:notesMasterIdLst>
  <p:sldIdLst>
    <p:sldId id="269" r:id="rId2"/>
    <p:sldId id="376" r:id="rId3"/>
    <p:sldId id="266" r:id="rId4"/>
    <p:sldId id="362" r:id="rId5"/>
    <p:sldId id="268" r:id="rId6"/>
    <p:sldId id="370" r:id="rId7"/>
    <p:sldId id="372" r:id="rId8"/>
    <p:sldId id="371" r:id="rId9"/>
    <p:sldId id="384" r:id="rId10"/>
    <p:sldId id="383" r:id="rId11"/>
    <p:sldId id="377" r:id="rId12"/>
    <p:sldId id="369" r:id="rId13"/>
    <p:sldId id="385" r:id="rId14"/>
    <p:sldId id="265" r:id="rId15"/>
    <p:sldId id="353" r:id="rId16"/>
    <p:sldId id="379" r:id="rId17"/>
    <p:sldId id="355" r:id="rId18"/>
    <p:sldId id="388" r:id="rId19"/>
    <p:sldId id="380" r:id="rId20"/>
    <p:sldId id="358" r:id="rId21"/>
    <p:sldId id="359" r:id="rId22"/>
    <p:sldId id="381" r:id="rId23"/>
    <p:sldId id="360" r:id="rId24"/>
    <p:sldId id="387" r:id="rId25"/>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3409F"/>
    <a:srgbClr val="CAB447"/>
    <a:srgbClr val="FFE15B"/>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6172" autoAdjust="0"/>
    <p:restoredTop sz="76414" autoAdjust="0"/>
  </p:normalViewPr>
  <p:slideViewPr>
    <p:cSldViewPr snapToGrid="0" snapToObjects="1">
      <p:cViewPr varScale="1">
        <p:scale>
          <a:sx n="98" d="100"/>
          <a:sy n="98" d="100"/>
        </p:scale>
        <p:origin x="2208" y="176"/>
      </p:cViewPr>
      <p:guideLst>
        <p:guide orient="horz" pos="1620"/>
        <p:guide pos="2880"/>
      </p:guideLst>
    </p:cSldViewPr>
  </p:slideViewPr>
  <p:notesTextViewPr>
    <p:cViewPr>
      <p:scale>
        <a:sx n="100" d="100"/>
        <a:sy n="100" d="100"/>
      </p:scale>
      <p:origin x="0" y="0"/>
    </p:cViewPr>
  </p:notesTextViewPr>
  <p:sorterViewPr>
    <p:cViewPr>
      <p:scale>
        <a:sx n="171" d="100"/>
        <a:sy n="171"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995C5A-6327-6A43-8A08-62CB1331B016}" type="datetimeFigureOut">
              <a:rPr lang="en-US" smtClean="0"/>
              <a:t>10/5/18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358C0D-E419-CE4B-9C0C-40B1F08F529D}" type="slidenum">
              <a:rPr lang="en-US" smtClean="0"/>
              <a:t>‹#›</a:t>
            </a:fld>
            <a:endParaRPr lang="en-US"/>
          </a:p>
        </p:txBody>
      </p:sp>
    </p:spTree>
    <p:extLst>
      <p:ext uri="{BB962C8B-B14F-4D97-AF65-F5344CB8AC3E}">
        <p14:creationId xmlns:p14="http://schemas.microsoft.com/office/powerpoint/2010/main" val="30063878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am Li </a:t>
            </a:r>
            <a:r>
              <a:rPr lang="en-US" dirty="0" err="1"/>
              <a:t>Sulimowicz</a:t>
            </a:r>
            <a:r>
              <a:rPr lang="en-US" dirty="0"/>
              <a:t>, a PhD student from university of Texas at Arlington.  Today I am  honored to present you …  coauthored with my advisor </a:t>
            </a:r>
            <a:r>
              <a:rPr lang="en-US" dirty="0" err="1"/>
              <a:t>Ishfaq</a:t>
            </a:r>
            <a:r>
              <a:rPr lang="en-US" dirty="0"/>
              <a:t> Ahmad, and Dr. Alexander </a:t>
            </a:r>
            <a:r>
              <a:rPr lang="en-US" dirty="0" err="1"/>
              <a:t>Aved</a:t>
            </a:r>
            <a:r>
              <a:rPr lang="en-US" dirty="0"/>
              <a:t> from US air force. </a:t>
            </a:r>
          </a:p>
        </p:txBody>
      </p:sp>
      <p:sp>
        <p:nvSpPr>
          <p:cNvPr id="4" name="Slide Number Placeholder 3"/>
          <p:cNvSpPr>
            <a:spLocks noGrp="1"/>
          </p:cNvSpPr>
          <p:nvPr>
            <p:ph type="sldNum" sz="quarter" idx="5"/>
          </p:nvPr>
        </p:nvSpPr>
        <p:spPr/>
        <p:txBody>
          <a:bodyPr/>
          <a:lstStyle/>
          <a:p>
            <a:fld id="{01358C0D-E419-CE4B-9C0C-40B1F08F529D}" type="slidenum">
              <a:rPr lang="en-US" smtClean="0"/>
              <a:t>1</a:t>
            </a:fld>
            <a:endParaRPr lang="en-US"/>
          </a:p>
        </p:txBody>
      </p:sp>
    </p:spTree>
    <p:extLst>
      <p:ext uri="{BB962C8B-B14F-4D97-AF65-F5344CB8AC3E}">
        <p14:creationId xmlns:p14="http://schemas.microsoft.com/office/powerpoint/2010/main" val="20641396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here comes to our most important part: the proposed algorithm</a:t>
            </a:r>
          </a:p>
          <a:p>
            <a:endParaRPr lang="en-US" dirty="0"/>
          </a:p>
        </p:txBody>
      </p:sp>
      <p:sp>
        <p:nvSpPr>
          <p:cNvPr id="4" name="Slide Number Placeholder 3"/>
          <p:cNvSpPr>
            <a:spLocks noGrp="1"/>
          </p:cNvSpPr>
          <p:nvPr>
            <p:ph type="sldNum" sz="quarter" idx="5"/>
          </p:nvPr>
        </p:nvSpPr>
        <p:spPr/>
        <p:txBody>
          <a:bodyPr/>
          <a:lstStyle/>
          <a:p>
            <a:fld id="{01358C0D-E419-CE4B-9C0C-40B1F08F529D}" type="slidenum">
              <a:rPr lang="en-US" smtClean="0"/>
              <a:t>11</a:t>
            </a:fld>
            <a:endParaRPr lang="en-US"/>
          </a:p>
        </p:txBody>
      </p:sp>
    </p:spTree>
    <p:extLst>
      <p:ext uri="{BB962C8B-B14F-4D97-AF65-F5344CB8AC3E}">
        <p14:creationId xmlns:p14="http://schemas.microsoft.com/office/powerpoint/2010/main" val="15209326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20000"/>
              </a:lnSpc>
              <a:spcBef>
                <a:spcPts val="0"/>
              </a:spcBef>
              <a:spcAft>
                <a:spcPts val="0"/>
              </a:spcAft>
              <a:buClrTx/>
              <a:buSzTx/>
              <a:buFont typeface="Wingdings" pitchFamily="2" charset="2"/>
              <a:buNone/>
              <a:tabLst/>
              <a:defRPr/>
            </a:pPr>
            <a:r>
              <a:rPr lang="en-US" sz="1200" b="1" dirty="0" err="1">
                <a:solidFill>
                  <a:srgbClr val="000000"/>
                </a:solidFill>
              </a:rPr>
              <a:t>Superpixel</a:t>
            </a:r>
            <a:r>
              <a:rPr lang="en-US" sz="1200" b="1" dirty="0">
                <a:solidFill>
                  <a:srgbClr val="000000"/>
                </a:solidFill>
              </a:rPr>
              <a:t>-enhanced CRFs</a:t>
            </a:r>
            <a:endParaRPr lang="en-US" dirty="0"/>
          </a:p>
          <a:p>
            <a:pPr>
              <a:lnSpc>
                <a:spcPct val="120000"/>
              </a:lnSpc>
              <a:spcBef>
                <a:spcPts val="0"/>
              </a:spcBef>
              <a:buFont typeface="Wingdings" pitchFamily="2" charset="2"/>
              <a:buChar char="§"/>
            </a:pPr>
            <a:r>
              <a:rPr lang="en-US" dirty="0"/>
              <a:t>Our model is simple but   very elegant and effective.  SP-enhanced CRF is composed of \</a:t>
            </a:r>
            <a:r>
              <a:rPr lang="en-US" sz="1200" dirty="0">
                <a:solidFill>
                  <a:schemeClr val="tx1">
                    <a:lumMod val="75000"/>
                    <a:lumOff val="25000"/>
                  </a:schemeClr>
                </a:solidFill>
              </a:rPr>
              <a:t>traditional pairwise potential and extra </a:t>
            </a:r>
            <a:r>
              <a:rPr lang="en-US" sz="1200" dirty="0" err="1">
                <a:solidFill>
                  <a:schemeClr val="tx1">
                    <a:lumMod val="75000"/>
                    <a:lumOff val="25000"/>
                  </a:schemeClr>
                </a:solidFill>
              </a:rPr>
              <a:t>superpixel</a:t>
            </a:r>
            <a:r>
              <a:rPr lang="en-US" sz="1200" dirty="0">
                <a:solidFill>
                  <a:schemeClr val="tx1">
                    <a:lumMod val="75000"/>
                    <a:lumOff val="25000"/>
                  </a:schemeClr>
                </a:solidFill>
              </a:rPr>
              <a:t>-enhanced pairwise potential, as shown in the </a:t>
            </a:r>
            <a:r>
              <a:rPr lang="en-US" sz="1200" dirty="0" err="1">
                <a:solidFill>
                  <a:schemeClr val="tx1">
                    <a:lumMod val="75000"/>
                    <a:lumOff val="25000"/>
                  </a:schemeClr>
                </a:solidFill>
              </a:rPr>
              <a:t>gibbs</a:t>
            </a:r>
            <a:r>
              <a:rPr lang="en-US" sz="1200" dirty="0">
                <a:solidFill>
                  <a:schemeClr val="tx1">
                    <a:lumMod val="75000"/>
                    <a:lumOff val="25000"/>
                  </a:schemeClr>
                </a:solidFill>
              </a:rPr>
              <a:t> energy function:  conditioned on D and other sets of segmented images. We would have unary, conventional pairwise CRFs and one to multiple terms of </a:t>
            </a:r>
            <a:r>
              <a:rPr lang="en-US" sz="1200" dirty="0" err="1">
                <a:solidFill>
                  <a:schemeClr val="tx1">
                    <a:lumMod val="75000"/>
                    <a:lumOff val="25000"/>
                  </a:schemeClr>
                </a:solidFill>
              </a:rPr>
              <a:t>sp</a:t>
            </a:r>
            <a:r>
              <a:rPr lang="en-US" sz="1200" dirty="0">
                <a:solidFill>
                  <a:schemeClr val="tx1">
                    <a:lumMod val="75000"/>
                    <a:lumOff val="25000"/>
                  </a:schemeClr>
                </a:solidFill>
              </a:rPr>
              <a:t>-enhanced pairwise potential in the function</a:t>
            </a:r>
          </a:p>
          <a:p>
            <a:endParaRPr lang="en-US" dirty="0"/>
          </a:p>
          <a:p>
            <a:pPr>
              <a:lnSpc>
                <a:spcPct val="120000"/>
              </a:lnSpc>
              <a:spcBef>
                <a:spcPts val="0"/>
              </a:spcBef>
              <a:buFont typeface="Wingdings" pitchFamily="2" charset="2"/>
              <a:buNone/>
            </a:pPr>
            <a:r>
              <a:rPr lang="en-US" sz="1200" dirty="0">
                <a:solidFill>
                  <a:schemeClr val="tx1">
                    <a:lumMod val="75000"/>
                    <a:lumOff val="25000"/>
                  </a:schemeClr>
                </a:solidFill>
              </a:rPr>
              <a:t>Look at the right figure, the </a:t>
            </a:r>
            <a:r>
              <a:rPr lang="en-US" sz="1200" dirty="0" err="1">
                <a:solidFill>
                  <a:schemeClr val="tx1">
                    <a:lumMod val="75000"/>
                    <a:lumOff val="25000"/>
                  </a:schemeClr>
                </a:solidFill>
              </a:rPr>
              <a:t>sp</a:t>
            </a:r>
            <a:r>
              <a:rPr lang="en-US" sz="1200" dirty="0">
                <a:solidFill>
                  <a:schemeClr val="tx1">
                    <a:lumMod val="75000"/>
                    <a:lumOff val="25000"/>
                  </a:schemeClr>
                </a:solidFill>
              </a:rPr>
              <a:t>-pairwise potential take the same form of the pairwise potential, but with a segmented image as input. In the segmented image, each pixel takes the average GRB value of the </a:t>
            </a:r>
            <a:r>
              <a:rPr lang="en-US" sz="1200" dirty="0" err="1">
                <a:solidFill>
                  <a:schemeClr val="tx1">
                    <a:lumMod val="75000"/>
                    <a:lumOff val="25000"/>
                  </a:schemeClr>
                </a:solidFill>
              </a:rPr>
              <a:t>sueprpixel</a:t>
            </a:r>
            <a:r>
              <a:rPr lang="en-US" sz="1200" dirty="0">
                <a:solidFill>
                  <a:schemeClr val="tx1">
                    <a:lumMod val="75000"/>
                    <a:lumOff val="25000"/>
                  </a:schemeClr>
                </a:solidFill>
              </a:rPr>
              <a:t> that it belongs to. </a:t>
            </a:r>
          </a:p>
          <a:p>
            <a:endParaRPr lang="en-US" dirty="0"/>
          </a:p>
          <a:p>
            <a:endParaRPr lang="en-US" dirty="0"/>
          </a:p>
        </p:txBody>
      </p:sp>
      <p:sp>
        <p:nvSpPr>
          <p:cNvPr id="4" name="Slide Number Placeholder 3"/>
          <p:cNvSpPr>
            <a:spLocks noGrp="1"/>
          </p:cNvSpPr>
          <p:nvPr>
            <p:ph type="sldNum" sz="quarter" idx="5"/>
          </p:nvPr>
        </p:nvSpPr>
        <p:spPr/>
        <p:txBody>
          <a:bodyPr/>
          <a:lstStyle/>
          <a:p>
            <a:fld id="{01358C0D-E419-CE4B-9C0C-40B1F08F529D}" type="slidenum">
              <a:rPr lang="en-US" smtClean="0"/>
              <a:t>12</a:t>
            </a:fld>
            <a:endParaRPr lang="en-US"/>
          </a:p>
        </p:txBody>
      </p:sp>
    </p:spTree>
    <p:extLst>
      <p:ext uri="{BB962C8B-B14F-4D97-AF65-F5344CB8AC3E}">
        <p14:creationId xmlns:p14="http://schemas.microsoft.com/office/powerpoint/2010/main" val="18763097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a:t>
            </a:r>
            <a:r>
              <a:rPr lang="en-US" altLang="zh-CN" dirty="0"/>
              <a:t>I am going to explain why this simple method works in two ways: conceptually and mathematically </a:t>
            </a:r>
            <a:endParaRPr lang="en-US" dirty="0"/>
          </a:p>
        </p:txBody>
      </p:sp>
      <p:sp>
        <p:nvSpPr>
          <p:cNvPr id="4" name="Slide Number Placeholder 3"/>
          <p:cNvSpPr>
            <a:spLocks noGrp="1"/>
          </p:cNvSpPr>
          <p:nvPr>
            <p:ph type="sldNum" sz="quarter" idx="5"/>
          </p:nvPr>
        </p:nvSpPr>
        <p:spPr/>
        <p:txBody>
          <a:bodyPr/>
          <a:lstStyle/>
          <a:p>
            <a:fld id="{01358C0D-E419-CE4B-9C0C-40B1F08F529D}" type="slidenum">
              <a:rPr lang="en-US" smtClean="0"/>
              <a:t>13</a:t>
            </a:fld>
            <a:endParaRPr lang="en-US"/>
          </a:p>
        </p:txBody>
      </p:sp>
    </p:spTree>
    <p:extLst>
      <p:ext uri="{BB962C8B-B14F-4D97-AF65-F5344CB8AC3E}">
        <p14:creationId xmlns:p14="http://schemas.microsoft.com/office/powerpoint/2010/main" val="4624201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Concepturally</a:t>
                </a:r>
                <a:r>
                  <a:rPr lang="en-US" dirty="0"/>
                  <a:t>, we are trying to formulate </a:t>
                </a:r>
                <a:r>
                  <a:rPr lang="en-US" dirty="0" err="1"/>
                  <a:t>superpixel</a:t>
                </a:r>
                <a:r>
                  <a:rPr lang="en-US" dirty="0"/>
                  <a:t> cues onto pairwise potentials.  Assume putting the pairwise CRF on a segmented image,  in order to enforce  the segment-level consistency, if an edge locates inside of the </a:t>
                </a:r>
                <a:r>
                  <a:rPr lang="en-US" dirty="0" err="1"/>
                  <a:t>sp</a:t>
                </a:r>
                <a:r>
                  <a:rPr lang="en-US" dirty="0"/>
                  <a:t>, it should have higher penalty if they have different labels, </a:t>
                </a:r>
                <a:r>
                  <a:rPr lang="en-GB" sz="1200" dirty="0">
                    <a:solidFill>
                      <a:srgbClr val="404040"/>
                    </a:solidFill>
                  </a:rPr>
                  <a:t>if the edge cross two </a:t>
                </a:r>
                <a:r>
                  <a:rPr lang="en-GB" sz="1200" dirty="0" err="1">
                    <a:solidFill>
                      <a:srgbClr val="404040"/>
                    </a:solidFill>
                  </a:rPr>
                  <a:t>sps</a:t>
                </a:r>
                <a:r>
                  <a:rPr lang="en-GB" sz="1200" dirty="0">
                    <a:solidFill>
                      <a:srgbClr val="404040"/>
                    </a:solidFill>
                  </a:rPr>
                  <a:t>, lower penalty instead.. </a:t>
                </a:r>
                <a:r>
                  <a:rPr lang="en-US" dirty="0"/>
                  <a:t>this is the condition that we need to satisfy. </a:t>
                </a:r>
              </a:p>
              <a:p>
                <a:endParaRPr lang="en-US" dirty="0"/>
              </a:p>
              <a:p>
                <a:r>
                  <a:rPr lang="en-US" dirty="0"/>
                  <a:t>Our proposal is: we pre-process the original image with </a:t>
                </a:r>
                <a:r>
                  <a:rPr lang="en-GB" dirty="0">
                    <a:solidFill>
                      <a:srgbClr val="404040"/>
                    </a:solidFill>
                  </a:rPr>
                  <a:t>unsupervised segmentation,  and each pixel takes the average RGB value </a:t>
                </a:r>
                <a:r>
                  <a:rPr lang="en-GB" strike="sngStrike" dirty="0">
                    <a:solidFill>
                      <a:srgbClr val="404040"/>
                    </a:solidFill>
                  </a:rPr>
                  <a:t>of the </a:t>
                </a:r>
                <a:r>
                  <a:rPr lang="en-GB" strike="sngStrike" dirty="0" err="1">
                    <a:solidFill>
                      <a:srgbClr val="404040"/>
                    </a:solidFill>
                  </a:rPr>
                  <a:t>superpixel</a:t>
                </a:r>
                <a:r>
                  <a:rPr lang="en-GB" strike="sngStrike" dirty="0">
                    <a:solidFill>
                      <a:srgbClr val="404040"/>
                    </a:solidFill>
                  </a:rPr>
                  <a:t> it belongs to</a:t>
                </a:r>
              </a:p>
              <a:p>
                <a:endParaRPr lang="en-GB" dirty="0">
                  <a:solidFill>
                    <a:srgbClr val="404040"/>
                  </a:solidFill>
                </a:endParaRPr>
              </a:p>
              <a:p>
                <a:r>
                  <a:rPr lang="en-GB" dirty="0">
                    <a:solidFill>
                      <a:srgbClr val="404040"/>
                    </a:solidFill>
                  </a:rPr>
                  <a:t>Assume our pairwise potential is composed of compatibility function mu and the parameters </a:t>
                </a:r>
                <a:r>
                  <a:rPr lang="en-US" dirty="0">
                    <a:solidFill>
                      <a:srgbClr val="404040"/>
                    </a:solidFill>
                  </a:rPr>
                  <a:t> and the variables from D. </a:t>
                </a:r>
              </a:p>
              <a:p>
                <a:endParaRPr lang="en-US" dirty="0">
                  <a:solidFill>
                    <a:srgbClr val="404040"/>
                  </a:solidFill>
                </a:endParaRPr>
              </a:p>
              <a:p>
                <a:r>
                  <a:rPr lang="en-US" dirty="0">
                    <a:solidFill>
                      <a:srgbClr val="404040"/>
                    </a:solidFill>
                  </a:rPr>
                  <a:t>in the equation, </a:t>
                </a:r>
                <a:r>
                  <a:rPr lang="en-US" dirty="0"/>
                  <a:t>When </a:t>
                </a:r>
                <a:r>
                  <a:rPr lang="en-US" dirty="0" err="1"/>
                  <a:t>S_i</a:t>
                </a:r>
                <a:r>
                  <a:rPr lang="en-US" dirty="0"/>
                  <a:t> equals to  </a:t>
                </a:r>
                <a:r>
                  <a:rPr lang="en-US" dirty="0" err="1"/>
                  <a:t>S_j</a:t>
                </a:r>
                <a:r>
                  <a:rPr lang="en-US" dirty="0"/>
                  <a:t>, which is to say pixel I and j belongs to the same </a:t>
                </a:r>
                <a:r>
                  <a:rPr lang="en-US" dirty="0" err="1"/>
                  <a:t>superpixel</a:t>
                </a:r>
                <a:r>
                  <a:rPr lang="en-US" dirty="0"/>
                  <a:t>, we have maximum value for this function. Is not difficult to draw the conclusion that first item is&gt;= the second item where </a:t>
                </a:r>
                <a:r>
                  <a:rPr lang="en-US" dirty="0" err="1"/>
                  <a:t>si</a:t>
                </a:r>
                <a:r>
                  <a:rPr lang="en-US" dirty="0"/>
                  <a:t> not equals to </a:t>
                </a:r>
                <a:r>
                  <a:rPr lang="en-US" dirty="0" err="1"/>
                  <a:t>sj</a:t>
                </a:r>
                <a:r>
                  <a:rPr lang="en-US" dirty="0"/>
                  <a:t>.  Which satisfy the condition. </a:t>
                </a:r>
              </a:p>
              <a:p>
                <a:endParaRPr lang="en-US" dirty="0"/>
              </a:p>
              <a:p>
                <a:r>
                  <a:rPr lang="en-US" b="1" dirty="0"/>
                  <a:t>This way, by pre-processing the original image in a very simple way, the conventional pairwise potential can carry out the </a:t>
                </a:r>
                <a:r>
                  <a:rPr lang="en-US" b="1" dirty="0" err="1"/>
                  <a:t>superpixel</a:t>
                </a:r>
                <a:r>
                  <a:rPr lang="en-US" b="1" dirty="0"/>
                  <a:t> cues successfully.</a:t>
                </a:r>
              </a:p>
            </p:txBody>
          </p:sp>
        </mc:Choice>
        <mc:Fallback xmlns="">
          <p:sp>
            <p:nvSpPr>
              <p:cNvPr id="3" name="Notes Placeholder 2"/>
              <p:cNvSpPr>
                <a:spLocks noGrp="1"/>
              </p:cNvSpPr>
              <p:nvPr>
                <p:ph type="body" idx="1"/>
              </p:nvPr>
            </p:nvSpPr>
            <p:spPr/>
            <p:txBody>
              <a:bodyPr/>
              <a:lstStyle/>
              <a:p>
                <a:r>
                  <a:rPr lang="en-US" b="0" i="0">
                    <a:latin typeface="Cambria Math" panose="02040503050406030204" pitchFamily="18" charset="0"/>
                  </a:rPr>
                  <a:t>𝑡ℎ𝑎𝑡</a:t>
                </a:r>
                <a:r>
                  <a:rPr lang="en-US" i="0">
                    <a:latin typeface="Cambria Math" panose="02040503050406030204" pitchFamily="18" charset="0"/>
                  </a:rPr>
                  <a:t>〖</a:t>
                </a:r>
                <a:r>
                  <a:rPr lang="en-US" b="0" i="0">
                    <a:latin typeface="Cambria Math" panose="02040503050406030204" pitchFamily="18" charset="0"/>
                  </a:rPr>
                  <a:t> 𝑝〗_</a:t>
                </a:r>
                <a:r>
                  <a:rPr lang="en-US" i="0">
                    <a:latin typeface="Cambria Math" panose="02040503050406030204" pitchFamily="18" charset="0"/>
                  </a:rPr>
                  <a:t>𝑖</a:t>
                </a:r>
                <a:r>
                  <a:rPr lang="en-US" b="0" i="0">
                    <a:latin typeface="Cambria Math" panose="02040503050406030204" pitchFamily="18" charset="0"/>
                  </a:rPr>
                  <a:t>  𝑎𝑛𝑑</a:t>
                </a:r>
                <a:r>
                  <a:rPr lang="en-US" i="0">
                    <a:latin typeface="Cambria Math" panose="02040503050406030204" pitchFamily="18" charset="0"/>
                  </a:rPr>
                  <a:t>𝑠_</a:t>
                </a:r>
                <a:r>
                  <a:rPr lang="en-US" b="0" i="0">
                    <a:latin typeface="Cambria Math" panose="02040503050406030204" pitchFamily="18" charset="0"/>
                  </a:rPr>
                  <a:t>𝑗  𝑎𝑟𝑒 𝑖𝑛 𝑡ℎ𝑒 𝑠𝑎𝑚𝑒 𝑠𝑝</a:t>
                </a:r>
                <a:endParaRPr lang="en-US" dirty="0"/>
              </a:p>
            </p:txBody>
          </p:sp>
        </mc:Fallback>
      </mc:AlternateContent>
      <p:sp>
        <p:nvSpPr>
          <p:cNvPr id="4" name="Slide Number Placeholder 3"/>
          <p:cNvSpPr>
            <a:spLocks noGrp="1"/>
          </p:cNvSpPr>
          <p:nvPr>
            <p:ph type="sldNum" sz="quarter" idx="5"/>
          </p:nvPr>
        </p:nvSpPr>
        <p:spPr/>
        <p:txBody>
          <a:bodyPr/>
          <a:lstStyle/>
          <a:p>
            <a:fld id="{01358C0D-E419-CE4B-9C0C-40B1F08F529D}" type="slidenum">
              <a:rPr lang="en-US" smtClean="0"/>
              <a:t>14</a:t>
            </a:fld>
            <a:endParaRPr lang="en-US"/>
          </a:p>
        </p:txBody>
      </p:sp>
    </p:spTree>
    <p:extLst>
      <p:ext uri="{BB962C8B-B14F-4D97-AF65-F5344CB8AC3E}">
        <p14:creationId xmlns:p14="http://schemas.microsoft.com/office/powerpoint/2010/main" val="31480202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b="1" dirty="0"/>
                  <a:t>The mathematical proof.  </a:t>
                </a:r>
              </a:p>
              <a:p>
                <a:endParaRPr lang="en-US" b="1" dirty="0"/>
              </a:p>
              <a:p>
                <a:pPr marL="171450" indent="-171450">
                  <a:buFont typeface="Arial" panose="020B0604020202020204" pitchFamily="34" charset="0"/>
                  <a:buChar char="•"/>
                </a:pPr>
                <a:r>
                  <a:rPr lang="en-US" b="1" dirty="0"/>
                  <a:t>We define  intra-edge is an edge that locates inside of segment, and an extra-edge is an edge that crosses two segments. So the sum of </a:t>
                </a:r>
                <a:r>
                  <a:rPr lang="en-US" b="1" dirty="0" err="1"/>
                  <a:t>sp</a:t>
                </a:r>
                <a:r>
                  <a:rPr lang="en-US" b="1" dirty="0"/>
                  <a:t>-pairwise potentials can be divided into two parts: sum of potentials of intra-edges and extra-edges. Further,  the intra-term can be decomposed into the form of  higher order potentials: where the sum of pairwise intra potentials in a segment is the </a:t>
                </a:r>
                <a:r>
                  <a:rPr lang="en-US" b="1" dirty="0" err="1"/>
                  <a:t>superpixel</a:t>
                </a:r>
                <a:r>
                  <a:rPr lang="en-US" b="1" dirty="0"/>
                  <a:t> clique’s potential. </a:t>
                </a:r>
              </a:p>
              <a:p>
                <a:pPr marL="171450" indent="-171450">
                  <a:buFont typeface="Arial" panose="020B0604020202020204" pitchFamily="34" charset="0"/>
                  <a:buChar char="•"/>
                </a:pPr>
                <a:r>
                  <a:rPr lang="en-GB" sz="1200" dirty="0"/>
                  <a:t>For each clique </a:t>
                </a:r>
                <a14:m>
                  <m:oMath xmlns:m="http://schemas.openxmlformats.org/officeDocument/2006/math">
                    <m:r>
                      <a:rPr lang="en-US" sz="1200">
                        <a:latin typeface="Cambria Math" panose="02040503050406030204" pitchFamily="18" charset="0"/>
                      </a:rPr>
                      <m:t>𝑐</m:t>
                    </m:r>
                  </m:oMath>
                </a14:m>
                <a:r>
                  <a:rPr lang="en-GB" sz="1200" dirty="0"/>
                  <a:t>, the</a:t>
                </a:r>
                <a:r>
                  <a:rPr lang="en-GB" sz="1200" baseline="0" dirty="0"/>
                  <a:t> </a:t>
                </a:r>
                <a:r>
                  <a:rPr lang="en-GB" sz="1200" baseline="0" dirty="0" err="1"/>
                  <a:t>superpixel</a:t>
                </a:r>
                <a:r>
                  <a:rPr lang="en-GB" sz="1200" baseline="0" dirty="0"/>
                  <a:t> potential is </a:t>
                </a:r>
                <a14:m>
                  <m:oMath xmlns:m="http://schemas.openxmlformats.org/officeDocument/2006/math">
                    <m:sSub>
                      <m:sSubPr>
                        <m:ctrlPr>
                          <a:rPr lang="en-GB" sz="1200" i="1" dirty="0" smtClean="0">
                            <a:latin typeface="Cambria Math" panose="02040503050406030204" pitchFamily="18" charset="0"/>
                          </a:rPr>
                        </m:ctrlPr>
                      </m:sSubPr>
                      <m:e>
                        <m:r>
                          <a:rPr lang="en-US" sz="1200" dirty="0">
                            <a:latin typeface="Cambria Math" panose="02040503050406030204" pitchFamily="18" charset="0"/>
                          </a:rPr>
                          <m:t>𝑁</m:t>
                        </m:r>
                      </m:e>
                      <m:sub>
                        <m:r>
                          <a:rPr lang="en-US" sz="1200" dirty="0">
                            <a:latin typeface="Cambria Math" panose="02040503050406030204" pitchFamily="18" charset="0"/>
                          </a:rPr>
                          <m:t>𝑖</m:t>
                        </m:r>
                      </m:sub>
                    </m:sSub>
                    <m:d>
                      <m:dPr>
                        <m:ctrlPr>
                          <a:rPr lang="en-US" sz="1200" i="1" dirty="0">
                            <a:latin typeface="Cambria Math" panose="02040503050406030204" pitchFamily="18" charset="0"/>
                          </a:rPr>
                        </m:ctrlPr>
                      </m:dPr>
                      <m:e>
                        <m:sSub>
                          <m:sSubPr>
                            <m:ctrlPr>
                              <a:rPr lang="en-US" sz="1200" i="1" dirty="0">
                                <a:latin typeface="Cambria Math" panose="02040503050406030204" pitchFamily="18" charset="0"/>
                              </a:rPr>
                            </m:ctrlPr>
                          </m:sSubPr>
                          <m:e>
                            <m:r>
                              <a:rPr lang="en-US" sz="1200" dirty="0">
                                <a:latin typeface="Cambria Math" panose="02040503050406030204" pitchFamily="18" charset="0"/>
                              </a:rPr>
                              <m:t>𝑋</m:t>
                            </m:r>
                          </m:e>
                          <m:sub>
                            <m:r>
                              <a:rPr lang="en-US" sz="1200" dirty="0">
                                <a:latin typeface="Cambria Math" panose="02040503050406030204" pitchFamily="18" charset="0"/>
                              </a:rPr>
                              <m:t>𝑐</m:t>
                            </m:r>
                          </m:sub>
                        </m:sSub>
                      </m:e>
                    </m:d>
                    <m:r>
                      <a:rPr lang="en-US" sz="1200" b="0" i="1" dirty="0" smtClean="0">
                        <a:latin typeface="Cambria Math" panose="02040503050406030204" pitchFamily="18" charset="0"/>
                      </a:rPr>
                      <m:t>𝑢𝑙𝑡𝑖𝑝𝑙𝑒𝑑</m:t>
                    </m:r>
                    <m:r>
                      <a:rPr lang="en-US" sz="1200" b="0" i="1" dirty="0" smtClean="0">
                        <a:latin typeface="Cambria Math" panose="02040503050406030204" pitchFamily="18" charset="0"/>
                      </a:rPr>
                      <m:t> </m:t>
                    </m:r>
                    <m:r>
                      <a:rPr lang="en-US" sz="1200" b="0" i="1" dirty="0" smtClean="0">
                        <a:latin typeface="Cambria Math" panose="02040503050406030204" pitchFamily="18" charset="0"/>
                      </a:rPr>
                      <m:t>𝑏𝑦</m:t>
                    </m:r>
                    <m:r>
                      <a:rPr lang="en-US" sz="1200" b="0" i="1" dirty="0" smtClean="0">
                        <a:latin typeface="Cambria Math" panose="02040503050406030204" pitchFamily="18" charset="0"/>
                      </a:rPr>
                      <m:t> </m:t>
                    </m:r>
                    <m:r>
                      <a:rPr lang="en-US" sz="1200" b="0" i="1" dirty="0" smtClean="0">
                        <a:latin typeface="Cambria Math" panose="02040503050406030204" pitchFamily="18" charset="0"/>
                      </a:rPr>
                      <m:t>𝑡h𝑒</m:t>
                    </m:r>
                    <m:r>
                      <a:rPr lang="en-US" sz="1200" b="0" i="1" dirty="0" smtClean="0">
                        <a:latin typeface="Cambria Math" panose="02040503050406030204" pitchFamily="18" charset="0"/>
                      </a:rPr>
                      <m:t> </m:t>
                    </m:r>
                    <m:r>
                      <a:rPr lang="en-US" sz="1200" b="0" i="1" dirty="0" smtClean="0">
                        <a:latin typeface="Cambria Math" panose="02040503050406030204" pitchFamily="18" charset="0"/>
                      </a:rPr>
                      <m:t>h𝑦𝑝𝑒𝑟𝑝𝑎𝑟𝑎𝑚𝑒𝑡𝑒𝑟𝑠</m:t>
                    </m:r>
                    <m:r>
                      <a:rPr lang="en-US" sz="1200" b="0" i="1" dirty="0" smtClean="0">
                        <a:latin typeface="Cambria Math" panose="02040503050406030204" pitchFamily="18" charset="0"/>
                      </a:rPr>
                      <m:t>, </m:t>
                    </m:r>
                  </m:oMath>
                </a14:m>
                <a:r>
                  <a:rPr lang="en-GB" sz="1200" dirty="0"/>
                  <a:t>where </a:t>
                </a:r>
                <a14:m>
                  <m:oMath xmlns:m="http://schemas.openxmlformats.org/officeDocument/2006/math">
                    <m:sSub>
                      <m:sSubPr>
                        <m:ctrlPr>
                          <a:rPr lang="en-GB" sz="1200" i="1" dirty="0" smtClean="0">
                            <a:latin typeface="Cambria Math" panose="02040503050406030204" pitchFamily="18" charset="0"/>
                          </a:rPr>
                        </m:ctrlPr>
                      </m:sSubPr>
                      <m:e>
                        <m:r>
                          <a:rPr lang="en-US" sz="1200" dirty="0">
                            <a:latin typeface="Cambria Math" panose="02040503050406030204" pitchFamily="18" charset="0"/>
                          </a:rPr>
                          <m:t>𝑁</m:t>
                        </m:r>
                      </m:e>
                      <m:sub>
                        <m:r>
                          <a:rPr lang="en-US" sz="1200" dirty="0">
                            <a:latin typeface="Cambria Math" panose="02040503050406030204" pitchFamily="18" charset="0"/>
                          </a:rPr>
                          <m:t>𝑖</m:t>
                        </m:r>
                      </m:sub>
                    </m:sSub>
                    <m:r>
                      <a:rPr lang="en-US" sz="1200" dirty="0">
                        <a:latin typeface="Cambria Math" panose="02040503050406030204" pitchFamily="18" charset="0"/>
                      </a:rPr>
                      <m:t>(</m:t>
                    </m:r>
                    <m:sSub>
                      <m:sSubPr>
                        <m:ctrlPr>
                          <a:rPr lang="en-US" sz="1200" i="1" dirty="0">
                            <a:latin typeface="Cambria Math" panose="02040503050406030204" pitchFamily="18" charset="0"/>
                          </a:rPr>
                        </m:ctrlPr>
                      </m:sSubPr>
                      <m:e>
                        <m:r>
                          <a:rPr lang="en-US" sz="1200" dirty="0">
                            <a:latin typeface="Cambria Math" panose="02040503050406030204" pitchFamily="18" charset="0"/>
                          </a:rPr>
                          <m:t>𝑋</m:t>
                        </m:r>
                      </m:e>
                      <m:sub>
                        <m:r>
                          <a:rPr lang="en-US" sz="1200" dirty="0">
                            <a:latin typeface="Cambria Math" panose="02040503050406030204" pitchFamily="18" charset="0"/>
                          </a:rPr>
                          <m:t>𝑐</m:t>
                        </m:r>
                      </m:sub>
                    </m:sSub>
                    <m:r>
                      <a:rPr lang="en-US" sz="1200" dirty="0">
                        <a:latin typeface="Cambria Math" panose="02040503050406030204" pitchFamily="18" charset="0"/>
                      </a:rPr>
                      <m:t>) </m:t>
                    </m:r>
                  </m:oMath>
                </a14:m>
                <a:r>
                  <a:rPr lang="en-GB" sz="1200" dirty="0"/>
                  <a:t>is the number of edges that take different label inside clique </a:t>
                </a:r>
                <a14:m>
                  <m:oMath xmlns:m="http://schemas.openxmlformats.org/officeDocument/2006/math">
                    <m:r>
                      <a:rPr lang="en-US" sz="1200">
                        <a:latin typeface="Cambria Math" panose="02040503050406030204" pitchFamily="18" charset="0"/>
                      </a:rPr>
                      <m:t>𝑐</m:t>
                    </m:r>
                  </m:oMath>
                </a14:m>
                <a:r>
                  <a:rPr lang="en-US" b="1" dirty="0"/>
                  <a:t>. We let </a:t>
                </a:r>
                <a14:m>
                  <m:oMath xmlns:m="http://schemas.openxmlformats.org/officeDocument/2006/math">
                    <m:sSub>
                      <m:sSubPr>
                        <m:ctrlPr>
                          <a:rPr lang="en-GB" sz="1200" i="1">
                            <a:latin typeface="Cambria Math" panose="02040503050406030204" pitchFamily="18" charset="0"/>
                          </a:rPr>
                        </m:ctrlPr>
                      </m:sSubPr>
                      <m:e>
                        <m:r>
                          <a:rPr lang="en-GB" sz="1200">
                            <a:latin typeface="Cambria Math" panose="02040503050406030204" pitchFamily="18" charset="0"/>
                          </a:rPr>
                          <m:t>𝛾</m:t>
                        </m:r>
                      </m:e>
                      <m:sub>
                        <m:r>
                          <a:rPr lang="en-US" sz="1200">
                            <a:latin typeface="Cambria Math" panose="02040503050406030204" pitchFamily="18" charset="0"/>
                          </a:rPr>
                          <m:t>𝑚𝑎𝑥</m:t>
                        </m:r>
                      </m:sub>
                    </m:sSub>
                    <m:r>
                      <m:rPr>
                        <m:sty m:val="p"/>
                      </m:rPr>
                      <a:rPr lang="en-US" sz="1200" b="0" i="0" smtClean="0">
                        <a:latin typeface="Cambria Math" panose="02040503050406030204" pitchFamily="18" charset="0"/>
                      </a:rPr>
                      <m:t>equals</m:t>
                    </m:r>
                    <m:r>
                      <a:rPr lang="en-US" sz="1200" b="0" i="0" smtClean="0">
                        <a:latin typeface="Cambria Math" panose="02040503050406030204" pitchFamily="18" charset="0"/>
                      </a:rPr>
                      <m:t> </m:t>
                    </m:r>
                    <m:r>
                      <m:rPr>
                        <m:sty m:val="p"/>
                      </m:rPr>
                      <a:rPr lang="en-US" sz="1200" b="0" i="0" smtClean="0">
                        <a:latin typeface="Cambria Math" panose="02040503050406030204" pitchFamily="18" charset="0"/>
                      </a:rPr>
                      <m:t>to</m:t>
                    </m:r>
                    <m:r>
                      <a:rPr lang="en-US" sz="1200" b="0" i="0" smtClean="0">
                        <a:latin typeface="Cambria Math" panose="02040503050406030204" pitchFamily="18" charset="0"/>
                      </a:rPr>
                      <m:t> </m:t>
                    </m:r>
                    <m:r>
                      <m:rPr>
                        <m:sty m:val="p"/>
                      </m:rPr>
                      <a:rPr lang="en-US" sz="1200" b="0" i="0" smtClean="0">
                        <a:latin typeface="Cambria Math" panose="02040503050406030204" pitchFamily="18" charset="0"/>
                      </a:rPr>
                      <m:t>the</m:t>
                    </m:r>
                    <m:r>
                      <a:rPr lang="en-US" sz="1200" b="0" i="0" smtClean="0">
                        <a:latin typeface="Cambria Math" panose="02040503050406030204" pitchFamily="18" charset="0"/>
                      </a:rPr>
                      <m:t> </m:t>
                    </m:r>
                    <m:r>
                      <m:rPr>
                        <m:sty m:val="p"/>
                      </m:rPr>
                      <a:rPr lang="en-US" sz="1200" b="0" i="0" smtClean="0">
                        <a:latin typeface="Cambria Math" panose="02040503050406030204" pitchFamily="18" charset="0"/>
                      </a:rPr>
                      <m:t>total</m:t>
                    </m:r>
                    <m:r>
                      <a:rPr lang="en-US" sz="1200" b="0" i="0" smtClean="0">
                        <a:latin typeface="Cambria Math" panose="02040503050406030204" pitchFamily="18" charset="0"/>
                      </a:rPr>
                      <m:t> </m:t>
                    </m:r>
                    <m:r>
                      <m:rPr>
                        <m:sty m:val="p"/>
                      </m:rPr>
                      <a:rPr lang="en-US" sz="1200" b="0" i="0" smtClean="0">
                        <a:latin typeface="Cambria Math" panose="02040503050406030204" pitchFamily="18" charset="0"/>
                      </a:rPr>
                      <m:t>numer</m:t>
                    </m:r>
                    <m:r>
                      <a:rPr lang="en-US" sz="1200" b="0" i="0" smtClean="0">
                        <a:latin typeface="Cambria Math" panose="02040503050406030204" pitchFamily="18" charset="0"/>
                      </a:rPr>
                      <m:t> </m:t>
                    </m:r>
                    <m:r>
                      <m:rPr>
                        <m:sty m:val="p"/>
                      </m:rPr>
                      <a:rPr lang="en-US" sz="1200" b="0" i="0" smtClean="0">
                        <a:latin typeface="Cambria Math" panose="02040503050406030204" pitchFamily="18" charset="0"/>
                      </a:rPr>
                      <m:t>of</m:t>
                    </m:r>
                    <m:r>
                      <a:rPr lang="en-US" sz="1200" b="0" i="0" smtClean="0">
                        <a:latin typeface="Cambria Math" panose="02040503050406030204" pitchFamily="18" charset="0"/>
                      </a:rPr>
                      <m:t> </m:t>
                    </m:r>
                    <m:r>
                      <m:rPr>
                        <m:sty m:val="p"/>
                      </m:rPr>
                      <a:rPr lang="en-US" sz="1200" b="0" i="0" smtClean="0">
                        <a:latin typeface="Cambria Math" panose="02040503050406030204" pitchFamily="18" charset="0"/>
                      </a:rPr>
                      <m:t>intra</m:t>
                    </m:r>
                    <m:r>
                      <a:rPr lang="en-US" sz="1200" b="0" i="0" smtClean="0">
                        <a:latin typeface="Cambria Math" panose="02040503050406030204" pitchFamily="18" charset="0"/>
                      </a:rPr>
                      <m:t>−</m:t>
                    </m:r>
                    <m:r>
                      <m:rPr>
                        <m:sty m:val="p"/>
                      </m:rPr>
                      <a:rPr lang="en-US" sz="1200" b="0" i="0" smtClean="0">
                        <a:latin typeface="Cambria Math" panose="02040503050406030204" pitchFamily="18" charset="0"/>
                      </a:rPr>
                      <m:t>edges</m:t>
                    </m:r>
                    <m:r>
                      <a:rPr lang="en-US" sz="1200" b="0" i="0" smtClean="0">
                        <a:latin typeface="Cambria Math" panose="02040503050406030204" pitchFamily="18" charset="0"/>
                      </a:rPr>
                      <m:t> </m:t>
                    </m:r>
                    <m:r>
                      <m:rPr>
                        <m:sty m:val="p"/>
                      </m:rPr>
                      <a:rPr lang="en-US" sz="1200" b="0" i="0" smtClean="0">
                        <a:latin typeface="Cambria Math" panose="02040503050406030204" pitchFamily="18" charset="0"/>
                      </a:rPr>
                      <m:t>multpied</m:t>
                    </m:r>
                    <m:r>
                      <a:rPr lang="en-US" sz="1200" b="0" i="0" smtClean="0">
                        <a:latin typeface="Cambria Math" panose="02040503050406030204" pitchFamily="18" charset="0"/>
                      </a:rPr>
                      <m:t> </m:t>
                    </m:r>
                    <m:r>
                      <m:rPr>
                        <m:sty m:val="p"/>
                      </m:rPr>
                      <a:rPr lang="en-US" sz="1200" b="0" i="0" smtClean="0">
                        <a:latin typeface="Cambria Math" panose="02040503050406030204" pitchFamily="18" charset="0"/>
                      </a:rPr>
                      <m:t>by</m:t>
                    </m:r>
                    <m:r>
                      <a:rPr lang="en-US" sz="1200" b="0" i="0" smtClean="0">
                        <a:latin typeface="Cambria Math" panose="02040503050406030204" pitchFamily="18" charset="0"/>
                      </a:rPr>
                      <m:t> </m:t>
                    </m:r>
                    <m:r>
                      <m:rPr>
                        <m:sty m:val="p"/>
                      </m:rPr>
                      <a:rPr lang="en-US" sz="1200" b="0" i="0" smtClean="0">
                        <a:latin typeface="Cambria Math" panose="02040503050406030204" pitchFamily="18" charset="0"/>
                      </a:rPr>
                      <m:t>parameters</m:t>
                    </m:r>
                    <m:r>
                      <a:rPr lang="en-US" sz="1200">
                        <a:latin typeface="Cambria Math" panose="02040503050406030204" pitchFamily="18" charset="0"/>
                      </a:rPr>
                      <m:t>)</m:t>
                    </m:r>
                  </m:oMath>
                </a14:m>
                <a:r>
                  <a:rPr lang="en-US" b="1" dirty="0"/>
                  <a:t>. With substitution, the </a:t>
                </a:r>
                <a:r>
                  <a:rPr lang="en-US" b="1" dirty="0" err="1"/>
                  <a:t>superpixel</a:t>
                </a:r>
                <a:r>
                  <a:rPr lang="en-US" b="1" dirty="0"/>
                  <a:t> potential</a:t>
                </a:r>
                <a:r>
                  <a:rPr lang="en-US" b="1" baseline="0" dirty="0"/>
                  <a:t>  in our </a:t>
                </a:r>
                <a:r>
                  <a:rPr lang="en-US" b="1" baseline="0" dirty="0" err="1"/>
                  <a:t>porposed</a:t>
                </a:r>
                <a:r>
                  <a:rPr lang="en-US" b="1" baseline="0" dirty="0"/>
                  <a:t> method has the same form of the robust </a:t>
                </a:r>
                <a:r>
                  <a:rPr lang="en-US" b="1" baseline="0" dirty="0" err="1"/>
                  <a:t>p^n</a:t>
                </a:r>
                <a:r>
                  <a:rPr lang="en-US" b="1" baseline="0" dirty="0"/>
                  <a:t> </a:t>
                </a:r>
                <a:r>
                  <a:rPr lang="en-US" b="1" baseline="0" dirty="0" err="1"/>
                  <a:t>potts</a:t>
                </a:r>
                <a:r>
                  <a:rPr lang="en-US" b="1" baseline="0" dirty="0"/>
                  <a:t> model. </a:t>
                </a:r>
                <a:r>
                  <a:rPr lang="en-US" b="1" strike="sngStrike" baseline="0" dirty="0"/>
                  <a:t>|c| is the total number of intra-edges inside of this segment</a:t>
                </a:r>
                <a:r>
                  <a:rPr lang="en-US" b="1" baseline="0" dirty="0"/>
                  <a:t>. </a:t>
                </a:r>
              </a:p>
              <a:p>
                <a:pPr marL="171450" indent="-171450">
                  <a:buFont typeface="Arial" panose="020B0604020202020204" pitchFamily="34" charset="0"/>
                  <a:buChar char="•"/>
                </a:pPr>
                <a:endParaRPr lang="en-US" b="1" dirty="0"/>
              </a:p>
              <a:p>
                <a:r>
                  <a:rPr lang="en-US" dirty="0"/>
                  <a:t>This equation proves that our intra-potentials’ equivalency to the Robust P^N </a:t>
                </a:r>
                <a:r>
                  <a:rPr lang="en-US" dirty="0" err="1"/>
                  <a:t>potts</a:t>
                </a:r>
                <a:r>
                  <a:rPr lang="en-US" dirty="0"/>
                  <a:t> model for the conventional  higher-order potential. </a:t>
                </a:r>
              </a:p>
              <a:p>
                <a:endParaRPr lang="en-US" dirty="0"/>
              </a:p>
              <a:p>
                <a:r>
                  <a:rPr lang="en-US" dirty="0"/>
                  <a:t>Moreover, the sum of all extra-potentials help enforce the cross-segment appearance consistency, like formulating a pairwise model on segments.  With segments as unit. Which can explain why we gained higher accuracy compared with the conventional one. </a:t>
                </a:r>
              </a:p>
            </p:txBody>
          </p:sp>
        </mc:Choice>
        <mc:Fallback xmlns="">
          <p:sp>
            <p:nvSpPr>
              <p:cNvPr id="3" name="Notes Placeholder 2"/>
              <p:cNvSpPr>
                <a:spLocks noGrp="1"/>
              </p:cNvSpPr>
              <p:nvPr>
                <p:ph type="body" idx="1"/>
              </p:nvPr>
            </p:nvSpPr>
            <p:spPr/>
            <p:txBody>
              <a:bodyPr/>
              <a:lstStyle/>
              <a:p>
                <a:r>
                  <a:rPr lang="en-US" b="0" i="0">
                    <a:latin typeface="Cambria Math" panose="02040503050406030204" pitchFamily="18" charset="0"/>
                  </a:rPr>
                  <a:t>𝑡ℎ𝑎𝑡</a:t>
                </a:r>
                <a:r>
                  <a:rPr lang="en-US" i="0">
                    <a:latin typeface="Cambria Math" panose="02040503050406030204" pitchFamily="18" charset="0"/>
                  </a:rPr>
                  <a:t>〖</a:t>
                </a:r>
                <a:r>
                  <a:rPr lang="en-US" b="0" i="0">
                    <a:latin typeface="Cambria Math" panose="02040503050406030204" pitchFamily="18" charset="0"/>
                  </a:rPr>
                  <a:t> 𝑝〗_</a:t>
                </a:r>
                <a:r>
                  <a:rPr lang="en-US" i="0">
                    <a:latin typeface="Cambria Math" panose="02040503050406030204" pitchFamily="18" charset="0"/>
                  </a:rPr>
                  <a:t>𝑖</a:t>
                </a:r>
                <a:r>
                  <a:rPr lang="en-US" b="0" i="0">
                    <a:latin typeface="Cambria Math" panose="02040503050406030204" pitchFamily="18" charset="0"/>
                  </a:rPr>
                  <a:t>  𝑎𝑛𝑑</a:t>
                </a:r>
                <a:r>
                  <a:rPr lang="en-US" i="0">
                    <a:latin typeface="Cambria Math" panose="02040503050406030204" pitchFamily="18" charset="0"/>
                  </a:rPr>
                  <a:t>𝑠_</a:t>
                </a:r>
                <a:r>
                  <a:rPr lang="en-US" b="0" i="0">
                    <a:latin typeface="Cambria Math" panose="02040503050406030204" pitchFamily="18" charset="0"/>
                  </a:rPr>
                  <a:t>𝑗  𝑎𝑟𝑒 𝑖𝑛 𝑡ℎ𝑒 𝑠𝑎𝑚𝑒 𝑠𝑝</a:t>
                </a:r>
                <a:r>
                  <a:rPr lang="en-US" dirty="0"/>
                  <a:t>, this</a:t>
                </a:r>
                <a:r>
                  <a:rPr lang="en-US" baseline="0" dirty="0"/>
                  <a:t> </a:t>
                </a:r>
                <a:r>
                  <a:rPr lang="en-US" baseline="0" dirty="0" err="1"/>
                  <a:t>eequation</a:t>
                </a:r>
                <a:r>
                  <a:rPr lang="en-US" baseline="0" dirty="0"/>
                  <a:t> proves the equivalency of the sum of the </a:t>
                </a:r>
                <a:r>
                  <a:rPr lang="en-US" baseline="0" dirty="0" err="1"/>
                  <a:t>sp</a:t>
                </a:r>
                <a:r>
                  <a:rPr lang="en-US" baseline="0" dirty="0"/>
                  <a:t>-pairwise potentials inside </a:t>
                </a:r>
                <a:endParaRPr lang="en-US" dirty="0"/>
              </a:p>
            </p:txBody>
          </p:sp>
        </mc:Fallback>
      </mc:AlternateContent>
      <p:sp>
        <p:nvSpPr>
          <p:cNvPr id="4" name="Slide Number Placeholder 3"/>
          <p:cNvSpPr>
            <a:spLocks noGrp="1"/>
          </p:cNvSpPr>
          <p:nvPr>
            <p:ph type="sldNum" sz="quarter" idx="5"/>
          </p:nvPr>
        </p:nvSpPr>
        <p:spPr/>
        <p:txBody>
          <a:bodyPr/>
          <a:lstStyle/>
          <a:p>
            <a:fld id="{01358C0D-E419-CE4B-9C0C-40B1F08F529D}" type="slidenum">
              <a:rPr lang="en-US" smtClean="0"/>
              <a:t>15</a:t>
            </a:fld>
            <a:endParaRPr lang="en-US"/>
          </a:p>
        </p:txBody>
      </p:sp>
    </p:spTree>
    <p:extLst>
      <p:ext uri="{BB962C8B-B14F-4D97-AF65-F5344CB8AC3E}">
        <p14:creationId xmlns:p14="http://schemas.microsoft.com/office/powerpoint/2010/main" val="41327763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228600" indent="-228600">
                  <a:buAutoNum type="arabicPeriod"/>
                </a:pPr>
                <a:r>
                  <a:rPr lang="en-US" sz="1200" dirty="0">
                    <a:solidFill>
                      <a:srgbClr val="404040"/>
                    </a:solidFill>
                  </a:rPr>
                  <a:t>For each </a:t>
                </a:r>
                <a:r>
                  <a:rPr lang="en-US" sz="1200" dirty="0" err="1">
                    <a:solidFill>
                      <a:srgbClr val="404040"/>
                    </a:solidFill>
                  </a:rPr>
                  <a:t>sp</a:t>
                </a:r>
                <a:r>
                  <a:rPr lang="en-US" sz="1200" dirty="0">
                    <a:solidFill>
                      <a:srgbClr val="404040"/>
                    </a:solidFill>
                  </a:rPr>
                  <a:t>-pairwise potential we follow the formulation</a:t>
                </a:r>
                <a:r>
                  <a:rPr lang="en-US" sz="1200" baseline="0" dirty="0">
                    <a:solidFill>
                      <a:srgbClr val="404040"/>
                    </a:solidFill>
                  </a:rPr>
                  <a:t> of </a:t>
                </a:r>
                <a:r>
                  <a:rPr lang="en-US" sz="1200" dirty="0" err="1">
                    <a:solidFill>
                      <a:srgbClr val="404040"/>
                    </a:solidFill>
                  </a:rPr>
                  <a:t>Krahenbuhl</a:t>
                </a:r>
                <a:r>
                  <a:rPr lang="en-US" sz="1200" dirty="0">
                    <a:solidFill>
                      <a:srgbClr val="404040"/>
                    </a:solidFill>
                  </a:rPr>
                  <a:t> </a:t>
                </a:r>
                <a:r>
                  <a:rPr lang="en-US" sz="1200" baseline="0" dirty="0">
                    <a:solidFill>
                      <a:srgbClr val="404040"/>
                    </a:solidFill>
                  </a:rPr>
                  <a:t> </a:t>
                </a:r>
                <a:r>
                  <a:rPr lang="en-US" sz="1200" dirty="0">
                    <a:solidFill>
                      <a:srgbClr val="404040"/>
                    </a:solidFill>
                  </a:rPr>
                  <a:t>with two gaussian kernels, with position term to control the nearness and the color term to</a:t>
                </a:r>
                <a:r>
                  <a:rPr lang="en-US" sz="1200" baseline="0" dirty="0">
                    <a:solidFill>
                      <a:srgbClr val="404040"/>
                    </a:solidFill>
                  </a:rPr>
                  <a:t> control the color sensitiveness.  </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sz="1200" baseline="0" dirty="0">
                    <a:solidFill>
                      <a:srgbClr val="404040"/>
                    </a:solidFill>
                  </a:rPr>
                  <a:t>We set </a:t>
                </a:r>
                <a:r>
                  <a:rPr lang="en-US" sz="1200" dirty="0">
                    <a:solidFill>
                      <a:srgbClr val="404040"/>
                    </a:solidFill>
                  </a:rPr>
                  <a:t> Set </a:t>
                </a:r>
                <a14:m>
                  <m:oMath xmlns:m="http://schemas.openxmlformats.org/officeDocument/2006/math">
                    <m:sSubSup>
                      <m:sSubSupPr>
                        <m:ctrlPr>
                          <a:rPr lang="en-US" sz="1200" i="1" smtClean="0">
                            <a:solidFill>
                              <a:srgbClr val="404040"/>
                            </a:solidFill>
                            <a:latin typeface="Cambria Math" panose="02040503050406030204" pitchFamily="18" charset="0"/>
                          </a:rPr>
                        </m:ctrlPr>
                      </m:sSubSupPr>
                      <m:e>
                        <m:r>
                          <a:rPr lang="en-US" sz="1200" i="1">
                            <a:solidFill>
                              <a:srgbClr val="404040"/>
                            </a:solidFill>
                            <a:latin typeface="Cambria Math" panose="02040503050406030204" pitchFamily="18" charset="0"/>
                            <a:ea typeface="Cambria Math" panose="02040503050406030204" pitchFamily="18" charset="0"/>
                          </a:rPr>
                          <m:t>𝜃</m:t>
                        </m:r>
                      </m:e>
                      <m:sub>
                        <m:r>
                          <a:rPr lang="en-US" sz="1200" i="1" smtClean="0">
                            <a:solidFill>
                              <a:srgbClr val="404040"/>
                            </a:solidFill>
                            <a:latin typeface="Cambria Math" panose="02040503050406030204" pitchFamily="18" charset="0"/>
                            <a:ea typeface="Cambria Math" panose="02040503050406030204" pitchFamily="18" charset="0"/>
                          </a:rPr>
                          <m:t>𝛽</m:t>
                        </m:r>
                      </m:sub>
                      <m:sup>
                        <m:r>
                          <a:rPr lang="en-US" sz="1200" i="1">
                            <a:solidFill>
                              <a:srgbClr val="404040"/>
                            </a:solidFill>
                            <a:latin typeface="Cambria Math" panose="02040503050406030204" pitchFamily="18" charset="0"/>
                          </a:rPr>
                          <m:t>𝑠</m:t>
                        </m:r>
                      </m:sup>
                    </m:sSubSup>
                    <m:r>
                      <a:rPr lang="en-US" sz="1200" b="0" i="1" smtClean="0">
                        <a:solidFill>
                          <a:srgbClr val="404040"/>
                        </a:solidFill>
                        <a:latin typeface="Cambria Math" panose="02040503050406030204" pitchFamily="18" charset="0"/>
                      </a:rPr>
                      <m:t> </m:t>
                    </m:r>
                    <m:r>
                      <a:rPr lang="en-US" sz="1200" b="0" i="1" smtClean="0">
                        <a:solidFill>
                          <a:srgbClr val="404040"/>
                        </a:solidFill>
                        <a:latin typeface="Cambria Math" panose="02040503050406030204" pitchFamily="18" charset="0"/>
                      </a:rPr>
                      <m:t>𝑎𝑛𝑑</m:t>
                    </m:r>
                    <m:r>
                      <a:rPr lang="en-US" sz="1200" b="0" i="1" smtClean="0">
                        <a:solidFill>
                          <a:srgbClr val="404040"/>
                        </a:solidFill>
                        <a:latin typeface="Cambria Math" panose="02040503050406030204" pitchFamily="18" charset="0"/>
                      </a:rPr>
                      <m:t> </m:t>
                    </m:r>
                    <m:r>
                      <a:rPr lang="en-US" sz="1200" b="0" i="1" smtClean="0">
                        <a:solidFill>
                          <a:srgbClr val="404040"/>
                        </a:solidFill>
                        <a:latin typeface="Cambria Math" panose="02040503050406030204" pitchFamily="18" charset="0"/>
                      </a:rPr>
                      <m:t>𝑐𝑜𝑚𝑝𝑎𝑡𝑖𝑏𝑖𝑙𝑖𝑡𝑦</m:t>
                    </m:r>
                    <m:r>
                      <a:rPr lang="en-US" sz="1200" b="0" i="1" smtClean="0">
                        <a:solidFill>
                          <a:srgbClr val="404040"/>
                        </a:solidFill>
                        <a:latin typeface="Cambria Math" panose="02040503050406030204" pitchFamily="18" charset="0"/>
                      </a:rPr>
                      <m:t> </m:t>
                    </m:r>
                    <m:r>
                      <a:rPr lang="en-US" sz="1200" b="0" i="1" smtClean="0">
                        <a:solidFill>
                          <a:srgbClr val="404040"/>
                        </a:solidFill>
                        <a:latin typeface="Cambria Math" panose="02040503050406030204" pitchFamily="18" charset="0"/>
                      </a:rPr>
                      <m:t>𝑓𝑢𝑛𝑐𝑡𝑖𝑜𝑛</m:t>
                    </m:r>
                    <m:r>
                      <a:rPr lang="en-US" sz="1200" b="0" i="1" smtClean="0">
                        <a:solidFill>
                          <a:srgbClr val="404040"/>
                        </a:solidFill>
                        <a:latin typeface="Cambria Math" panose="02040503050406030204" pitchFamily="18" charset="0"/>
                      </a:rPr>
                      <m:t> </m:t>
                    </m:r>
                    <m:sSub>
                      <m:sSubPr>
                        <m:ctrlPr>
                          <a:rPr lang="en-US" sz="1200" b="0" i="1" smtClean="0">
                            <a:solidFill>
                              <a:srgbClr val="404040"/>
                            </a:solidFill>
                            <a:latin typeface="Cambria Math" panose="02040503050406030204" pitchFamily="18" charset="0"/>
                            <a:ea typeface="Cambria Math" panose="02040503050406030204" pitchFamily="18" charset="0"/>
                          </a:rPr>
                        </m:ctrlPr>
                      </m:sSubPr>
                      <m:e>
                        <m:r>
                          <a:rPr lang="en-US" sz="1200" b="0" i="1" smtClean="0">
                            <a:solidFill>
                              <a:srgbClr val="404040"/>
                            </a:solidFill>
                            <a:latin typeface="Cambria Math" panose="02040503050406030204" pitchFamily="18" charset="0"/>
                            <a:ea typeface="Cambria Math" panose="02040503050406030204" pitchFamily="18" charset="0"/>
                          </a:rPr>
                          <m:t>𝜇</m:t>
                        </m:r>
                      </m:e>
                      <m:sub>
                        <m:r>
                          <a:rPr lang="en-US" sz="1200" b="0" i="1" smtClean="0">
                            <a:solidFill>
                              <a:srgbClr val="404040"/>
                            </a:solidFill>
                            <a:latin typeface="Cambria Math" panose="02040503050406030204" pitchFamily="18" charset="0"/>
                            <a:ea typeface="Cambria Math" panose="02040503050406030204" pitchFamily="18" charset="0"/>
                          </a:rPr>
                          <m:t>𝑠</m:t>
                        </m:r>
                      </m:sub>
                    </m:sSub>
                    <m:d>
                      <m:dPr>
                        <m:ctrlPr>
                          <a:rPr lang="en-US" sz="1200" b="0" i="1" smtClean="0">
                            <a:solidFill>
                              <a:srgbClr val="404040"/>
                            </a:solidFill>
                            <a:latin typeface="Cambria Math" panose="02040503050406030204" pitchFamily="18" charset="0"/>
                            <a:ea typeface="Cambria Math" panose="02040503050406030204" pitchFamily="18" charset="0"/>
                          </a:rPr>
                        </m:ctrlPr>
                      </m:dPr>
                      <m:e>
                        <m:sSub>
                          <m:sSubPr>
                            <m:ctrlPr>
                              <a:rPr lang="en-US" sz="1200" b="0" i="1" smtClean="0">
                                <a:solidFill>
                                  <a:srgbClr val="404040"/>
                                </a:solidFill>
                                <a:latin typeface="Cambria Math" panose="02040503050406030204" pitchFamily="18" charset="0"/>
                                <a:ea typeface="Cambria Math" panose="02040503050406030204" pitchFamily="18" charset="0"/>
                              </a:rPr>
                            </m:ctrlPr>
                          </m:sSubPr>
                          <m:e>
                            <m:r>
                              <a:rPr lang="en-US" sz="1200" b="0" i="1" smtClean="0">
                                <a:solidFill>
                                  <a:srgbClr val="404040"/>
                                </a:solidFill>
                                <a:latin typeface="Cambria Math" panose="02040503050406030204" pitchFamily="18" charset="0"/>
                                <a:ea typeface="Cambria Math" panose="02040503050406030204" pitchFamily="18" charset="0"/>
                              </a:rPr>
                              <m:t>𝑥</m:t>
                            </m:r>
                          </m:e>
                          <m:sub>
                            <m:r>
                              <a:rPr lang="en-US" sz="1200" b="0" i="1" smtClean="0">
                                <a:solidFill>
                                  <a:srgbClr val="404040"/>
                                </a:solidFill>
                                <a:latin typeface="Cambria Math" panose="02040503050406030204" pitchFamily="18" charset="0"/>
                                <a:ea typeface="Cambria Math" panose="02040503050406030204" pitchFamily="18" charset="0"/>
                              </a:rPr>
                              <m:t>𝑖</m:t>
                            </m:r>
                          </m:sub>
                        </m:sSub>
                        <m:r>
                          <a:rPr lang="en-US" sz="1200" b="0" i="1" smtClean="0">
                            <a:solidFill>
                              <a:srgbClr val="404040"/>
                            </a:solidFill>
                            <a:latin typeface="Cambria Math" panose="02040503050406030204" pitchFamily="18" charset="0"/>
                            <a:ea typeface="Cambria Math" panose="02040503050406030204" pitchFamily="18" charset="0"/>
                          </a:rPr>
                          <m:t>,</m:t>
                        </m:r>
                        <m:sSub>
                          <m:sSubPr>
                            <m:ctrlPr>
                              <a:rPr lang="en-US" sz="1200" b="0" i="1" smtClean="0">
                                <a:solidFill>
                                  <a:srgbClr val="404040"/>
                                </a:solidFill>
                                <a:latin typeface="Cambria Math" panose="02040503050406030204" pitchFamily="18" charset="0"/>
                                <a:ea typeface="Cambria Math" panose="02040503050406030204" pitchFamily="18" charset="0"/>
                              </a:rPr>
                            </m:ctrlPr>
                          </m:sSubPr>
                          <m:e>
                            <m:r>
                              <a:rPr lang="en-US" sz="1200" b="0" i="1" smtClean="0">
                                <a:solidFill>
                                  <a:srgbClr val="404040"/>
                                </a:solidFill>
                                <a:latin typeface="Cambria Math" panose="02040503050406030204" pitchFamily="18" charset="0"/>
                                <a:ea typeface="Cambria Math" panose="02040503050406030204" pitchFamily="18" charset="0"/>
                              </a:rPr>
                              <m:t>𝑥</m:t>
                            </m:r>
                          </m:e>
                          <m:sub>
                            <m:r>
                              <a:rPr lang="en-US" sz="1200" b="0" i="1" smtClean="0">
                                <a:solidFill>
                                  <a:srgbClr val="404040"/>
                                </a:solidFill>
                                <a:latin typeface="Cambria Math" panose="02040503050406030204" pitchFamily="18" charset="0"/>
                                <a:ea typeface="Cambria Math" panose="02040503050406030204" pitchFamily="18" charset="0"/>
                              </a:rPr>
                              <m:t>𝑗</m:t>
                            </m:r>
                          </m:sub>
                        </m:sSub>
                      </m:e>
                    </m:d>
                    <m:r>
                      <a:rPr lang="en-US" sz="1200" b="0" i="1" smtClean="0">
                        <a:solidFill>
                          <a:srgbClr val="404040"/>
                        </a:solidFill>
                        <a:latin typeface="Cambria Math" panose="02040503050406030204" pitchFamily="18" charset="0"/>
                        <a:ea typeface="Cambria Math" panose="02040503050406030204" pitchFamily="18" charset="0"/>
                      </a:rPr>
                      <m:t> </m:t>
                    </m:r>
                    <m:r>
                      <a:rPr lang="en-US" sz="1200" b="0" i="1" smtClean="0">
                        <a:solidFill>
                          <a:srgbClr val="404040"/>
                        </a:solidFill>
                        <a:latin typeface="Cambria Math" panose="02040503050406030204" pitchFamily="18" charset="0"/>
                        <a:ea typeface="Cambria Math" panose="02040503050406030204" pitchFamily="18" charset="0"/>
                      </a:rPr>
                      <m:t>𝑒𝑞𝑢𝑎𝑙𝑠</m:t>
                    </m:r>
                    <m:r>
                      <a:rPr lang="en-US" sz="1200" b="0" i="1" smtClean="0">
                        <a:solidFill>
                          <a:srgbClr val="404040"/>
                        </a:solidFill>
                        <a:latin typeface="Cambria Math" panose="02040503050406030204" pitchFamily="18" charset="0"/>
                        <a:ea typeface="Cambria Math" panose="02040503050406030204" pitchFamily="18" charset="0"/>
                      </a:rPr>
                      <m:t> </m:t>
                    </m:r>
                    <m:r>
                      <a:rPr lang="en-US" sz="1200" b="0" i="1" smtClean="0">
                        <a:solidFill>
                          <a:srgbClr val="404040"/>
                        </a:solidFill>
                        <a:latin typeface="Cambria Math" panose="02040503050406030204" pitchFamily="18" charset="0"/>
                        <a:ea typeface="Cambria Math" panose="02040503050406030204" pitchFamily="18" charset="0"/>
                      </a:rPr>
                      <m:t>𝑡𝑜</m:t>
                    </m:r>
                    <m:r>
                      <a:rPr lang="en-US" sz="1200" b="0" i="1" smtClean="0">
                        <a:solidFill>
                          <a:srgbClr val="404040"/>
                        </a:solidFill>
                        <a:latin typeface="Cambria Math" panose="02040503050406030204" pitchFamily="18" charset="0"/>
                        <a:ea typeface="Cambria Math" panose="02040503050406030204" pitchFamily="18" charset="0"/>
                      </a:rPr>
                      <m:t> </m:t>
                    </m:r>
                    <m:r>
                      <a:rPr lang="en-US" sz="1200" b="0" i="1" smtClean="0">
                        <a:solidFill>
                          <a:srgbClr val="404040"/>
                        </a:solidFill>
                        <a:latin typeface="Cambria Math" panose="02040503050406030204" pitchFamily="18" charset="0"/>
                        <a:ea typeface="Cambria Math" panose="02040503050406030204" pitchFamily="18" charset="0"/>
                      </a:rPr>
                      <m:t>𝑡h𝑒</m:t>
                    </m:r>
                    <m:r>
                      <a:rPr lang="en-US" sz="1200" b="0" i="1" smtClean="0">
                        <a:solidFill>
                          <a:srgbClr val="404040"/>
                        </a:solidFill>
                        <a:latin typeface="Cambria Math" panose="02040503050406030204" pitchFamily="18" charset="0"/>
                        <a:ea typeface="Cambria Math" panose="02040503050406030204" pitchFamily="18" charset="0"/>
                      </a:rPr>
                      <m:t> </m:t>
                    </m:r>
                    <m:r>
                      <a:rPr lang="en-US" sz="1200" b="0" i="1" smtClean="0">
                        <a:solidFill>
                          <a:srgbClr val="404040"/>
                        </a:solidFill>
                        <a:latin typeface="Cambria Math" panose="02040503050406030204" pitchFamily="18" charset="0"/>
                        <a:ea typeface="Cambria Math" panose="02040503050406030204" pitchFamily="18" charset="0"/>
                      </a:rPr>
                      <m:t>𝑜𝑛𝑒𝑠</m:t>
                    </m:r>
                    <m:r>
                      <a:rPr lang="en-US" sz="1200" b="0" i="1" smtClean="0">
                        <a:solidFill>
                          <a:srgbClr val="404040"/>
                        </a:solidFill>
                        <a:latin typeface="Cambria Math" panose="02040503050406030204" pitchFamily="18" charset="0"/>
                        <a:ea typeface="Cambria Math" panose="02040503050406030204" pitchFamily="18" charset="0"/>
                      </a:rPr>
                      <m:t> </m:t>
                    </m:r>
                    <m:r>
                      <a:rPr lang="en-US" sz="1200" b="0" i="1" smtClean="0">
                        <a:solidFill>
                          <a:srgbClr val="404040"/>
                        </a:solidFill>
                        <a:latin typeface="Cambria Math" panose="02040503050406030204" pitchFamily="18" charset="0"/>
                        <a:ea typeface="Cambria Math" panose="02040503050406030204" pitchFamily="18" charset="0"/>
                      </a:rPr>
                      <m:t>𝑜𝑓</m:t>
                    </m:r>
                    <m:r>
                      <a:rPr lang="en-US" sz="1200" b="0" i="1" smtClean="0">
                        <a:solidFill>
                          <a:srgbClr val="404040"/>
                        </a:solidFill>
                        <a:latin typeface="Cambria Math" panose="02040503050406030204" pitchFamily="18" charset="0"/>
                        <a:ea typeface="Cambria Math" panose="02040503050406030204" pitchFamily="18" charset="0"/>
                      </a:rPr>
                      <m:t> </m:t>
                    </m:r>
                    <m:r>
                      <a:rPr lang="en-US" sz="1200" b="0" i="1" smtClean="0">
                        <a:solidFill>
                          <a:srgbClr val="404040"/>
                        </a:solidFill>
                        <a:latin typeface="Cambria Math" panose="02040503050406030204" pitchFamily="18" charset="0"/>
                        <a:ea typeface="Cambria Math" panose="02040503050406030204" pitchFamily="18" charset="0"/>
                      </a:rPr>
                      <m:t>𝑡h𝑒</m:t>
                    </m:r>
                    <m:r>
                      <a:rPr lang="en-US" sz="1200" b="0" i="1" smtClean="0">
                        <a:solidFill>
                          <a:srgbClr val="404040"/>
                        </a:solidFill>
                        <a:latin typeface="Cambria Math" panose="02040503050406030204" pitchFamily="18" charset="0"/>
                        <a:ea typeface="Cambria Math" panose="02040503050406030204" pitchFamily="18" charset="0"/>
                      </a:rPr>
                      <m:t> </m:t>
                    </m:r>
                    <m:r>
                      <a:rPr lang="en-US" sz="1200" b="0" i="1" smtClean="0">
                        <a:solidFill>
                          <a:srgbClr val="404040"/>
                        </a:solidFill>
                        <a:latin typeface="Cambria Math" panose="02040503050406030204" pitchFamily="18" charset="0"/>
                        <a:ea typeface="Cambria Math" panose="02040503050406030204" pitchFamily="18" charset="0"/>
                      </a:rPr>
                      <m:t>𝑝𝑎𝑖𝑟𝑤𝑖𝑠𝑒</m:t>
                    </m:r>
                    <m:r>
                      <a:rPr lang="en-US" sz="1200" b="0" i="1" smtClean="0">
                        <a:solidFill>
                          <a:srgbClr val="404040"/>
                        </a:solidFill>
                        <a:latin typeface="Cambria Math" panose="02040503050406030204" pitchFamily="18" charset="0"/>
                        <a:ea typeface="Cambria Math" panose="02040503050406030204" pitchFamily="18" charset="0"/>
                      </a:rPr>
                      <m:t> </m:t>
                    </m:r>
                    <m:r>
                      <a:rPr lang="en-US" sz="1200" b="0" i="1" smtClean="0">
                        <a:solidFill>
                          <a:srgbClr val="404040"/>
                        </a:solidFill>
                        <a:latin typeface="Cambria Math" panose="02040503050406030204" pitchFamily="18" charset="0"/>
                        <a:ea typeface="Cambria Math" panose="02040503050406030204" pitchFamily="18" charset="0"/>
                      </a:rPr>
                      <m:t>𝑝𝑜𝑡𝑒𝑛𝑡𝑎𝑖𝑙</m:t>
                    </m:r>
                    <m:r>
                      <a:rPr lang="en-US" sz="1200" b="0" i="1" smtClean="0">
                        <a:solidFill>
                          <a:srgbClr val="404040"/>
                        </a:solidFill>
                        <a:latin typeface="Cambria Math" panose="02040503050406030204" pitchFamily="18" charset="0"/>
                        <a:ea typeface="Cambria Math" panose="02040503050406030204" pitchFamily="18" charset="0"/>
                      </a:rPr>
                      <m:t>, </m:t>
                    </m:r>
                  </m:oMath>
                </a14:m>
                <a:r>
                  <a:rPr lang="en-US" sz="1200" dirty="0">
                    <a:solidFill>
                      <a:srgbClr val="404040"/>
                    </a:solidFill>
                  </a:rPr>
                  <a:t> because pixel and </a:t>
                </a:r>
                <a:r>
                  <a:rPr lang="en-US" sz="1200" dirty="0" err="1">
                    <a:solidFill>
                      <a:srgbClr val="404040"/>
                    </a:solidFill>
                  </a:rPr>
                  <a:t>superpixels</a:t>
                </a:r>
                <a:r>
                  <a:rPr lang="en-US" sz="1200" dirty="0">
                    <a:solidFill>
                      <a:srgbClr val="404040"/>
                    </a:solidFill>
                  </a:rPr>
                  <a:t> are isomorphic, because </a:t>
                </a:r>
                <a:r>
                  <a:rPr lang="en-US" sz="1200" dirty="0" err="1">
                    <a:solidFill>
                      <a:srgbClr val="404040"/>
                    </a:solidFill>
                  </a:rPr>
                  <a:t>superpixels</a:t>
                </a:r>
                <a:r>
                  <a:rPr lang="en-US" sz="1200" dirty="0">
                    <a:solidFill>
                      <a:srgbClr val="404040"/>
                    </a:solidFill>
                  </a:rPr>
                  <a:t> are composed of pixels, they have the same compatibility function both in theory and in practice make sense</a:t>
                </a:r>
                <a:endParaRPr lang="en-US" sz="1200" strike="sngStrike" dirty="0">
                  <a:solidFill>
                    <a:srgbClr val="404040"/>
                  </a:solidFill>
                </a:endParaRP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sz="1200" dirty="0">
                    <a:solidFill>
                      <a:srgbClr val="404040"/>
                    </a:solidFill>
                  </a:rPr>
                  <a:t>Therefore, only one weight </a:t>
                </a:r>
                <a14:m>
                  <m:oMath xmlns:m="http://schemas.openxmlformats.org/officeDocument/2006/math">
                    <m:sSubSup>
                      <m:sSubSupPr>
                        <m:ctrlPr>
                          <a:rPr lang="en-US" sz="1200" i="1" smtClean="0">
                            <a:solidFill>
                              <a:srgbClr val="404040"/>
                            </a:solidFill>
                            <a:latin typeface="Cambria Math" panose="02040503050406030204" pitchFamily="18" charset="0"/>
                          </a:rPr>
                        </m:ctrlPr>
                      </m:sSubSupPr>
                      <m:e>
                        <m:r>
                          <a:rPr lang="en-US" sz="1200" i="1" smtClean="0">
                            <a:solidFill>
                              <a:srgbClr val="404040"/>
                            </a:solidFill>
                            <a:latin typeface="Cambria Math" panose="02040503050406030204" pitchFamily="18" charset="0"/>
                            <a:ea typeface="Cambria Math" panose="02040503050406030204" pitchFamily="18" charset="0"/>
                          </a:rPr>
                          <m:t>𝜔</m:t>
                        </m:r>
                      </m:e>
                      <m:sub>
                        <m:r>
                          <a:rPr lang="en-US" sz="1200" b="0" i="1" smtClean="0">
                            <a:solidFill>
                              <a:srgbClr val="404040"/>
                            </a:solidFill>
                            <a:latin typeface="Cambria Math" panose="02040503050406030204" pitchFamily="18" charset="0"/>
                          </a:rPr>
                          <m:t>𝑠</m:t>
                        </m:r>
                      </m:sub>
                      <m:sup>
                        <m:r>
                          <a:rPr lang="en-US" sz="1200" b="0" i="1" smtClean="0">
                            <a:solidFill>
                              <a:srgbClr val="404040"/>
                            </a:solidFill>
                            <a:latin typeface="Cambria Math" panose="02040503050406030204" pitchFamily="18" charset="0"/>
                          </a:rPr>
                          <m:t>(1)</m:t>
                        </m:r>
                      </m:sup>
                    </m:sSubSup>
                  </m:oMath>
                </a14:m>
                <a:r>
                  <a:rPr lang="en-US" sz="1200" dirty="0">
                    <a:solidFill>
                      <a:srgbClr val="404040"/>
                    </a:solidFill>
                  </a:rPr>
                  <a:t> and one hyperparameters </a:t>
                </a:r>
                <a14:m>
                  <m:oMath xmlns:m="http://schemas.openxmlformats.org/officeDocument/2006/math">
                    <m:sSubSup>
                      <m:sSubSupPr>
                        <m:ctrlPr>
                          <a:rPr lang="en-US" sz="1200" i="1" smtClean="0">
                            <a:solidFill>
                              <a:srgbClr val="404040"/>
                            </a:solidFill>
                            <a:latin typeface="Cambria Math" panose="02040503050406030204" pitchFamily="18" charset="0"/>
                          </a:rPr>
                        </m:ctrlPr>
                      </m:sSubSupPr>
                      <m:e>
                        <m:r>
                          <a:rPr lang="en-US" sz="1200" i="1" smtClean="0">
                            <a:solidFill>
                              <a:srgbClr val="404040"/>
                            </a:solidFill>
                            <a:latin typeface="Cambria Math" panose="02040503050406030204" pitchFamily="18" charset="0"/>
                            <a:ea typeface="Cambria Math" panose="02040503050406030204" pitchFamily="18" charset="0"/>
                          </a:rPr>
                          <m:t>𝜃</m:t>
                        </m:r>
                      </m:e>
                      <m:sub>
                        <m:r>
                          <a:rPr lang="en-US" sz="1200" b="0" i="1" smtClean="0">
                            <a:solidFill>
                              <a:srgbClr val="404040"/>
                            </a:solidFill>
                            <a:latin typeface="Cambria Math" panose="02040503050406030204" pitchFamily="18" charset="0"/>
                          </a:rPr>
                          <m:t>𝑎</m:t>
                        </m:r>
                      </m:sub>
                      <m:sup>
                        <m:r>
                          <a:rPr lang="en-US" sz="1200" b="0" i="1" smtClean="0">
                            <a:solidFill>
                              <a:srgbClr val="404040"/>
                            </a:solidFill>
                            <a:latin typeface="Cambria Math" panose="02040503050406030204" pitchFamily="18" charset="0"/>
                          </a:rPr>
                          <m:t>𝑠</m:t>
                        </m:r>
                      </m:sup>
                    </m:sSubSup>
                  </m:oMath>
                </a14:m>
                <a:r>
                  <a:rPr lang="en-US" sz="1200" dirty="0">
                    <a:solidFill>
                      <a:srgbClr val="404040"/>
                    </a:solidFill>
                  </a:rPr>
                  <a:t>  needed to upgrade the pairwise CRFs to SP-based higher-order CRFs. If multiple </a:t>
                </a:r>
                <a:r>
                  <a:rPr lang="en-US" sz="1200" dirty="0" err="1">
                    <a:solidFill>
                      <a:srgbClr val="404040"/>
                    </a:solidFill>
                  </a:rPr>
                  <a:t>sp</a:t>
                </a:r>
                <a:r>
                  <a:rPr lang="en-US" sz="1200" dirty="0">
                    <a:solidFill>
                      <a:srgbClr val="404040"/>
                    </a:solidFill>
                  </a:rPr>
                  <a:t>-pairwise terms exist, we set these two parameters all the same. </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sz="1200" dirty="0">
                    <a:solidFill>
                      <a:srgbClr val="404040"/>
                    </a:solidFill>
                  </a:rPr>
                  <a:t>In this equation, it lists the the key step of filter-based mean-field approximation, which is to update the message passing iteratively. The inference of </a:t>
                </a:r>
                <a:r>
                  <a:rPr lang="en-US" sz="1200" dirty="0" err="1">
                    <a:solidFill>
                      <a:srgbClr val="404040"/>
                    </a:solidFill>
                  </a:rPr>
                  <a:t>sp</a:t>
                </a:r>
                <a:r>
                  <a:rPr lang="en-US" sz="1200" dirty="0">
                    <a:solidFill>
                      <a:srgbClr val="404040"/>
                    </a:solidFill>
                  </a:rPr>
                  <a:t>-pairwise term is achieved by  adding the </a:t>
                </a:r>
                <a:r>
                  <a:rPr lang="en-US" sz="1200" dirty="0" err="1">
                    <a:solidFill>
                      <a:srgbClr val="404040"/>
                    </a:solidFill>
                  </a:rPr>
                  <a:t>sp</a:t>
                </a:r>
                <a:r>
                  <a:rPr lang="en-US" sz="1200" dirty="0">
                    <a:solidFill>
                      <a:srgbClr val="404040"/>
                    </a:solidFill>
                  </a:rPr>
                  <a:t>-enhanced </a:t>
                </a:r>
                <a:r>
                  <a:rPr lang="en-US" sz="1200" dirty="0" err="1">
                    <a:solidFill>
                      <a:srgbClr val="404040"/>
                    </a:solidFill>
                  </a:rPr>
                  <a:t>pairiwise</a:t>
                </a:r>
                <a:r>
                  <a:rPr lang="en-US" sz="1200" dirty="0">
                    <a:solidFill>
                      <a:srgbClr val="404040"/>
                    </a:solidFill>
                  </a:rPr>
                  <a:t> kernels to the kernel part of this equation. </a:t>
                </a:r>
              </a:p>
            </p:txBody>
          </p:sp>
        </mc:Choice>
        <mc:Fallback xmlns="">
          <p:sp>
            <p:nvSpPr>
              <p:cNvPr id="3" name="Notes Placeholder 2"/>
              <p:cNvSpPr>
                <a:spLocks noGrp="1"/>
              </p:cNvSpPr>
              <p:nvPr>
                <p:ph type="body" idx="1"/>
              </p:nvPr>
            </p:nvSpPr>
            <p:spPr/>
            <p:txBody>
              <a:bodyPr/>
              <a:lstStyle/>
              <a:p>
                <a:pPr marL="228600" indent="-228600">
                  <a:buAutoNum type="arabicPeriod"/>
                </a:pPr>
                <a:r>
                  <a:rPr lang="en-US" sz="1200" dirty="0">
                    <a:solidFill>
                      <a:srgbClr val="404040"/>
                    </a:solidFill>
                  </a:rPr>
                  <a:t>For each </a:t>
                </a:r>
                <a:r>
                  <a:rPr lang="en-US" sz="1200" dirty="0" err="1">
                    <a:solidFill>
                      <a:srgbClr val="404040"/>
                    </a:solidFill>
                  </a:rPr>
                  <a:t>sp</a:t>
                </a:r>
                <a:r>
                  <a:rPr lang="en-US" sz="1200" dirty="0">
                    <a:solidFill>
                      <a:srgbClr val="404040"/>
                    </a:solidFill>
                  </a:rPr>
                  <a:t>-pairwise potential term we set …, with the reason that because </a:t>
                </a:r>
                <a:r>
                  <a:rPr lang="en-US" sz="1200" dirty="0" err="1">
                    <a:solidFill>
                      <a:srgbClr val="404040"/>
                    </a:solidFill>
                  </a:rPr>
                  <a:t>superpixels</a:t>
                </a:r>
                <a:r>
                  <a:rPr lang="en-US" sz="1200" dirty="0">
                    <a:solidFill>
                      <a:srgbClr val="404040"/>
                    </a:solidFill>
                  </a:rPr>
                  <a:t> are composed of pixels, they have the same compatibility function both in theory and in practice make </a:t>
                </a:r>
                <a:r>
                  <a:rPr lang="en-US" sz="1200" dirty="0" err="1">
                    <a:solidFill>
                      <a:srgbClr val="404040"/>
                    </a:solidFill>
                  </a:rPr>
                  <a:t>sence</a:t>
                </a:r>
                <a:r>
                  <a:rPr lang="en-US" sz="1200" dirty="0">
                    <a:solidFill>
                      <a:srgbClr val="404040"/>
                    </a:solidFill>
                  </a:rPr>
                  <a:t>. </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sz="1200" dirty="0">
                    <a:solidFill>
                      <a:srgbClr val="404040"/>
                    </a:solidFill>
                  </a:rPr>
                  <a:t>Therefore, only one weight </a:t>
                </a:r>
                <a:r>
                  <a:rPr lang="en-US" sz="1200" i="0">
                    <a:solidFill>
                      <a:srgbClr val="404040"/>
                    </a:solidFill>
                    <a:latin typeface="Cambria Math" panose="02040503050406030204" pitchFamily="18" charset="0"/>
                    <a:ea typeface="Cambria Math" panose="02040503050406030204" pitchFamily="18" charset="0"/>
                  </a:rPr>
                  <a:t>𝜔_</a:t>
                </a:r>
                <a:r>
                  <a:rPr lang="en-US" sz="1200" b="0" i="0">
                    <a:solidFill>
                      <a:srgbClr val="404040"/>
                    </a:solidFill>
                    <a:latin typeface="Cambria Math" panose="02040503050406030204" pitchFamily="18" charset="0"/>
                  </a:rPr>
                  <a:t>𝑠^((1))</a:t>
                </a:r>
                <a:r>
                  <a:rPr lang="en-US" sz="1200" dirty="0">
                    <a:solidFill>
                      <a:srgbClr val="404040"/>
                    </a:solidFill>
                  </a:rPr>
                  <a:t> and one hyperparameters </a:t>
                </a:r>
                <a:r>
                  <a:rPr lang="en-US" sz="1200" i="0">
                    <a:solidFill>
                      <a:srgbClr val="404040"/>
                    </a:solidFill>
                    <a:latin typeface="Cambria Math" panose="02040503050406030204" pitchFamily="18" charset="0"/>
                    <a:ea typeface="Cambria Math" panose="02040503050406030204" pitchFamily="18" charset="0"/>
                  </a:rPr>
                  <a:t>𝜃_</a:t>
                </a:r>
                <a:r>
                  <a:rPr lang="en-US" sz="1200" b="0" i="0">
                    <a:solidFill>
                      <a:srgbClr val="404040"/>
                    </a:solidFill>
                    <a:latin typeface="Cambria Math" panose="02040503050406030204" pitchFamily="18" charset="0"/>
                  </a:rPr>
                  <a:t>𝑎^𝑠</a:t>
                </a:r>
                <a:r>
                  <a:rPr lang="en-US" sz="1200" dirty="0">
                    <a:solidFill>
                      <a:srgbClr val="404040"/>
                    </a:solidFill>
                  </a:rPr>
                  <a:t>  needed to upgrade the pairwise CRFs to SP-based higher-order CRFs.   </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sz="1200" dirty="0">
                    <a:solidFill>
                      <a:srgbClr val="404040"/>
                    </a:solidFill>
                  </a:rPr>
                  <a:t>when multiple  </a:t>
                </a:r>
                <a:r>
                  <a:rPr lang="en-US" sz="1200" dirty="0" err="1">
                    <a:solidFill>
                      <a:srgbClr val="404040"/>
                    </a:solidFill>
                  </a:rPr>
                  <a:t>sp</a:t>
                </a:r>
                <a:r>
                  <a:rPr lang="en-US" sz="1200" dirty="0">
                    <a:solidFill>
                      <a:srgbClr val="404040"/>
                    </a:solidFill>
                  </a:rPr>
                  <a:t>-pairwise terms exist, they share the same</a:t>
                </a:r>
                <a:endParaRPr lang="en-US" dirty="0"/>
              </a:p>
            </p:txBody>
          </p:sp>
        </mc:Fallback>
      </mc:AlternateContent>
      <p:sp>
        <p:nvSpPr>
          <p:cNvPr id="4" name="Slide Number Placeholder 3"/>
          <p:cNvSpPr>
            <a:spLocks noGrp="1"/>
          </p:cNvSpPr>
          <p:nvPr>
            <p:ph type="sldNum" sz="quarter" idx="5"/>
          </p:nvPr>
        </p:nvSpPr>
        <p:spPr/>
        <p:txBody>
          <a:bodyPr/>
          <a:lstStyle/>
          <a:p>
            <a:fld id="{01358C0D-E419-CE4B-9C0C-40B1F08F529D}" type="slidenum">
              <a:rPr lang="en-US" smtClean="0"/>
              <a:t>17</a:t>
            </a:fld>
            <a:endParaRPr lang="en-US"/>
          </a:p>
        </p:txBody>
      </p:sp>
    </p:spTree>
    <p:extLst>
      <p:ext uri="{BB962C8B-B14F-4D97-AF65-F5344CB8AC3E}">
        <p14:creationId xmlns:p14="http://schemas.microsoft.com/office/powerpoint/2010/main" val="16062226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indent="0">
                  <a:buNone/>
                </a:pPr>
                <a:r>
                  <a:rPr lang="en-US" dirty="0"/>
                  <a:t>Here we explain how to learn parameters for our proposed method in two forms, post-processing </a:t>
                </a:r>
                <a:r>
                  <a:rPr lang="en-US" dirty="0" err="1"/>
                  <a:t>DenseCRF</a:t>
                </a:r>
                <a:r>
                  <a:rPr lang="en-US" dirty="0"/>
                  <a:t> and end-to-end </a:t>
                </a:r>
                <a:r>
                  <a:rPr lang="en-US" dirty="0" err="1"/>
                  <a:t>CRFasRNN</a:t>
                </a:r>
                <a:r>
                  <a:rPr lang="en-US" dirty="0"/>
                  <a:t>. </a:t>
                </a:r>
              </a:p>
              <a:p>
                <a:pPr marL="171450" indent="-171450">
                  <a:buFont typeface="Arial" panose="020B0604020202020204" pitchFamily="34" charset="0"/>
                  <a:buChar char="•"/>
                </a:pPr>
                <a:r>
                  <a:rPr lang="en-US" dirty="0"/>
                  <a:t>For the baseline </a:t>
                </a:r>
                <a:r>
                  <a:rPr lang="en-US" dirty="0" err="1"/>
                  <a:t>DenseCRF</a:t>
                </a:r>
                <a:r>
                  <a:rPr lang="en-US" dirty="0"/>
                  <a:t>, if we use </a:t>
                </a:r>
                <a:r>
                  <a:rPr lang="en-US" dirty="0" err="1"/>
                  <a:t>potts</a:t>
                </a:r>
                <a:r>
                  <a:rPr lang="en-US" dirty="0"/>
                  <a:t> model, we set the compatibility function to 1 when their labels differ. We just need to do a simple grid search to get a good setting of </a:t>
                </a:r>
                <a14:m>
                  <m:oMath xmlns:m="http://schemas.openxmlformats.org/officeDocument/2006/math">
                    <m:r>
                      <a:rPr lang="en-US" sz="1200" b="0" i="1" smtClean="0">
                        <a:solidFill>
                          <a:srgbClr val="404040"/>
                        </a:solidFill>
                        <a:latin typeface="Cambria Math" panose="02040503050406030204" pitchFamily="18" charset="0"/>
                      </a:rPr>
                      <m:t>𝑡h𝑒</m:t>
                    </m:r>
                    <m:r>
                      <a:rPr lang="en-US" sz="1200" b="0" i="1" smtClean="0">
                        <a:solidFill>
                          <a:srgbClr val="404040"/>
                        </a:solidFill>
                        <a:latin typeface="Cambria Math" panose="02040503050406030204" pitchFamily="18" charset="0"/>
                      </a:rPr>
                      <m:t> </m:t>
                    </m:r>
                    <m:r>
                      <a:rPr lang="en-US" sz="1200" b="0" i="1" smtClean="0">
                        <a:solidFill>
                          <a:srgbClr val="404040"/>
                        </a:solidFill>
                        <a:latin typeface="Cambria Math" panose="02040503050406030204" pitchFamily="18" charset="0"/>
                      </a:rPr>
                      <m:t>𝑝𝑎𝑟𝑎𝑚𝑒𝑡𝑒𝑟𝑠</m:t>
                    </m:r>
                  </m:oMath>
                </a14:m>
                <a:endParaRPr lang="en-US" dirty="0"/>
              </a:p>
              <a:p>
                <a:pPr marL="171450" indent="-171450">
                  <a:buFont typeface="Arial" panose="020B0604020202020204" pitchFamily="34" charset="0"/>
                  <a:buChar char="•"/>
                </a:pPr>
                <a:r>
                  <a:rPr lang="en-US" dirty="0"/>
                  <a:t>For the baseline </a:t>
                </a:r>
                <a:r>
                  <a:rPr lang="en-US" dirty="0" err="1"/>
                  <a:t>CRFasRNN</a:t>
                </a:r>
                <a:r>
                  <a:rPr lang="en-US" dirty="0"/>
                  <a:t>, if we already have a pre-trained model, we can just need to use grid search to learn two hyperparameters, r and </a:t>
                </a:r>
                <a14:m>
                  <m:oMath xmlns:m="http://schemas.openxmlformats.org/officeDocument/2006/math">
                    <m:sSubSup>
                      <m:sSubSupPr>
                        <m:ctrlPr>
                          <a:rPr lang="en-US" sz="1200" i="1" smtClean="0">
                            <a:solidFill>
                              <a:srgbClr val="404040"/>
                            </a:solidFill>
                            <a:latin typeface="Cambria Math" panose="02040503050406030204" pitchFamily="18" charset="0"/>
                          </a:rPr>
                        </m:ctrlPr>
                      </m:sSubSupPr>
                      <m:e>
                        <m:r>
                          <a:rPr lang="en-US" sz="1200" i="1">
                            <a:solidFill>
                              <a:srgbClr val="404040"/>
                            </a:solidFill>
                            <a:latin typeface="Cambria Math" panose="02040503050406030204" pitchFamily="18" charset="0"/>
                          </a:rPr>
                          <m:t>, </m:t>
                        </m:r>
                        <m:r>
                          <a:rPr lang="en-US" sz="1200" b="0" i="1" smtClean="0">
                            <a:solidFill>
                              <a:srgbClr val="404040"/>
                            </a:solidFill>
                            <a:latin typeface="Cambria Math" panose="02040503050406030204" pitchFamily="18" charset="0"/>
                          </a:rPr>
                          <m:t> </m:t>
                        </m:r>
                        <m:r>
                          <a:rPr lang="en-US" sz="1200" i="1">
                            <a:solidFill>
                              <a:srgbClr val="404040"/>
                            </a:solidFill>
                            <a:latin typeface="Cambria Math" panose="02040503050406030204" pitchFamily="18" charset="0"/>
                            <a:ea typeface="Cambria Math" panose="02040503050406030204" pitchFamily="18" charset="0"/>
                          </a:rPr>
                          <m:t>𝜃</m:t>
                        </m:r>
                      </m:e>
                      <m:sub>
                        <m:r>
                          <a:rPr lang="en-US" sz="1200" i="1">
                            <a:solidFill>
                              <a:srgbClr val="404040"/>
                            </a:solidFill>
                            <a:latin typeface="Cambria Math" panose="02040503050406030204" pitchFamily="18" charset="0"/>
                          </a:rPr>
                          <m:t>𝑎</m:t>
                        </m:r>
                      </m:sub>
                      <m:sup>
                        <m:r>
                          <a:rPr lang="en-US" sz="1200" i="1">
                            <a:solidFill>
                              <a:srgbClr val="404040"/>
                            </a:solidFill>
                            <a:latin typeface="Cambria Math" panose="02040503050406030204" pitchFamily="18" charset="0"/>
                          </a:rPr>
                          <m:t>𝑠</m:t>
                        </m:r>
                      </m:sup>
                    </m:sSubSup>
                  </m:oMath>
                </a14:m>
                <a:r>
                  <a:rPr lang="en-US" sz="1200" dirty="0">
                    <a:solidFill>
                      <a:srgbClr val="404040"/>
                    </a:solidFill>
                  </a:rPr>
                  <a:t> . R</a:t>
                </a:r>
                <a:r>
                  <a:rPr lang="en-US" sz="1200" baseline="0" dirty="0">
                    <a:solidFill>
                      <a:srgbClr val="404040"/>
                    </a:solidFill>
                  </a:rPr>
                  <a:t> is r</a:t>
                </a:r>
                <a14:m>
                  <m:oMath xmlns:m="http://schemas.openxmlformats.org/officeDocument/2006/math">
                    <m:r>
                      <m:rPr>
                        <m:sty m:val="p"/>
                      </m:rPr>
                      <a:rPr lang="en-US" sz="1200" b="0" i="0" smtClean="0">
                        <a:solidFill>
                          <a:srgbClr val="404040"/>
                        </a:solidFill>
                        <a:latin typeface="Cambria Math" panose="02040503050406030204" pitchFamily="18" charset="0"/>
                      </a:rPr>
                      <m:t>atio</m:t>
                    </m:r>
                    <m:r>
                      <a:rPr lang="en-US" sz="1200" b="0" i="0" smtClean="0">
                        <a:solidFill>
                          <a:srgbClr val="404040"/>
                        </a:solidFill>
                        <a:latin typeface="Cambria Math" panose="02040503050406030204" pitchFamily="18" charset="0"/>
                      </a:rPr>
                      <m:t> </m:t>
                    </m:r>
                    <m:r>
                      <m:rPr>
                        <m:sty m:val="p"/>
                      </m:rPr>
                      <a:rPr lang="en-US" sz="1200" b="0" i="0" smtClean="0">
                        <a:solidFill>
                          <a:srgbClr val="404040"/>
                        </a:solidFill>
                        <a:latin typeface="Cambria Math" panose="02040503050406030204" pitchFamily="18" charset="0"/>
                      </a:rPr>
                      <m:t>between</m:t>
                    </m:r>
                    <m:r>
                      <a:rPr lang="en-US" sz="1200" b="0" i="0" smtClean="0">
                        <a:solidFill>
                          <a:srgbClr val="404040"/>
                        </a:solidFill>
                        <a:latin typeface="Cambria Math" panose="02040503050406030204" pitchFamily="18" charset="0"/>
                      </a:rPr>
                      <m:t> </m:t>
                    </m:r>
                    <m:r>
                      <m:rPr>
                        <m:sty m:val="p"/>
                      </m:rPr>
                      <a:rPr lang="en-US" sz="1200" b="0" i="0" smtClean="0">
                        <a:solidFill>
                          <a:srgbClr val="404040"/>
                        </a:solidFill>
                        <a:latin typeface="Cambria Math" panose="02040503050406030204" pitchFamily="18" charset="0"/>
                      </a:rPr>
                      <m:t>w</m:t>
                    </m:r>
                    <m:d>
                      <m:dPr>
                        <m:ctrlPr>
                          <a:rPr lang="en-US" sz="1200" b="0" i="1" smtClean="0">
                            <a:solidFill>
                              <a:srgbClr val="404040"/>
                            </a:solidFill>
                            <a:latin typeface="Cambria Math" panose="02040503050406030204" pitchFamily="18" charset="0"/>
                          </a:rPr>
                        </m:ctrlPr>
                      </m:dPr>
                      <m:e>
                        <m:r>
                          <a:rPr lang="en-US" sz="1200" b="0" i="0" smtClean="0">
                            <a:solidFill>
                              <a:srgbClr val="404040"/>
                            </a:solidFill>
                            <a:latin typeface="Cambria Math" panose="02040503050406030204" pitchFamily="18" charset="0"/>
                          </a:rPr>
                          <m:t>1</m:t>
                        </m:r>
                      </m:e>
                    </m:d>
                    <m:r>
                      <m:rPr>
                        <m:sty m:val="p"/>
                      </m:rPr>
                      <a:rPr lang="en-US" sz="1200" b="0" i="0" smtClean="0">
                        <a:solidFill>
                          <a:srgbClr val="404040"/>
                        </a:solidFill>
                        <a:latin typeface="Cambria Math" panose="02040503050406030204" pitchFamily="18" charset="0"/>
                      </a:rPr>
                      <m:t>in</m:t>
                    </m:r>
                    <m:r>
                      <a:rPr lang="en-US" sz="1200" b="0" i="0" smtClean="0">
                        <a:solidFill>
                          <a:srgbClr val="404040"/>
                        </a:solidFill>
                        <a:latin typeface="Cambria Math" panose="02040503050406030204" pitchFamily="18" charset="0"/>
                      </a:rPr>
                      <m:t> </m:t>
                    </m:r>
                    <m:r>
                      <m:rPr>
                        <m:sty m:val="p"/>
                      </m:rPr>
                      <a:rPr lang="en-US" sz="1200" b="0" i="0" smtClean="0">
                        <a:solidFill>
                          <a:srgbClr val="404040"/>
                        </a:solidFill>
                        <a:latin typeface="Cambria Math" panose="02040503050406030204" pitchFamily="18" charset="0"/>
                      </a:rPr>
                      <m:t>sp</m:t>
                    </m:r>
                    <m:r>
                      <a:rPr lang="en-US" sz="1200" b="0" i="0" smtClean="0">
                        <a:solidFill>
                          <a:srgbClr val="404040"/>
                        </a:solidFill>
                        <a:latin typeface="Cambria Math" panose="02040503050406030204" pitchFamily="18" charset="0"/>
                      </a:rPr>
                      <m:t> </m:t>
                    </m:r>
                    <m:r>
                      <m:rPr>
                        <m:sty m:val="p"/>
                      </m:rPr>
                      <a:rPr lang="en-US" sz="1200" b="0" i="0" smtClean="0">
                        <a:solidFill>
                          <a:srgbClr val="404040"/>
                        </a:solidFill>
                        <a:latin typeface="Cambria Math" panose="02040503050406030204" pitchFamily="18" charset="0"/>
                      </a:rPr>
                      <m:t>term</m:t>
                    </m:r>
                    <m:r>
                      <a:rPr lang="en-US" sz="1200" b="0" i="0" smtClean="0">
                        <a:solidFill>
                          <a:srgbClr val="404040"/>
                        </a:solidFill>
                        <a:latin typeface="Cambria Math" panose="02040503050406030204" pitchFamily="18" charset="0"/>
                      </a:rPr>
                      <m:t> </m:t>
                    </m:r>
                    <m:r>
                      <m:rPr>
                        <m:sty m:val="p"/>
                      </m:rPr>
                      <a:rPr lang="en-US" sz="1200" b="0" i="0" smtClean="0">
                        <a:solidFill>
                          <a:srgbClr val="404040"/>
                        </a:solidFill>
                        <a:latin typeface="Cambria Math" panose="02040503050406030204" pitchFamily="18" charset="0"/>
                      </a:rPr>
                      <m:t>and</m:t>
                    </m:r>
                    <m:r>
                      <a:rPr lang="en-US" sz="1200" b="0" i="0" smtClean="0">
                        <a:solidFill>
                          <a:srgbClr val="404040"/>
                        </a:solidFill>
                        <a:latin typeface="Cambria Math" panose="02040503050406030204" pitchFamily="18" charset="0"/>
                      </a:rPr>
                      <m:t> </m:t>
                    </m:r>
                    <m:r>
                      <m:rPr>
                        <m:sty m:val="p"/>
                      </m:rPr>
                      <a:rPr lang="en-US" sz="1200" b="0" i="0" smtClean="0">
                        <a:solidFill>
                          <a:srgbClr val="404040"/>
                        </a:solidFill>
                        <a:latin typeface="Cambria Math" panose="02040503050406030204" pitchFamily="18" charset="0"/>
                      </a:rPr>
                      <m:t>w</m:t>
                    </m:r>
                    <m:d>
                      <m:dPr>
                        <m:ctrlPr>
                          <a:rPr lang="en-US" sz="1200" b="0" i="1" smtClean="0">
                            <a:solidFill>
                              <a:srgbClr val="404040"/>
                            </a:solidFill>
                            <a:latin typeface="Cambria Math" panose="02040503050406030204" pitchFamily="18" charset="0"/>
                          </a:rPr>
                        </m:ctrlPr>
                      </m:dPr>
                      <m:e>
                        <m:r>
                          <a:rPr lang="en-US" sz="1200" b="0" i="0" smtClean="0">
                            <a:solidFill>
                              <a:srgbClr val="404040"/>
                            </a:solidFill>
                            <a:latin typeface="Cambria Math" panose="02040503050406030204" pitchFamily="18" charset="0"/>
                          </a:rPr>
                          <m:t>1</m:t>
                        </m:r>
                      </m:e>
                    </m:d>
                    <m:r>
                      <m:rPr>
                        <m:sty m:val="p"/>
                      </m:rPr>
                      <a:rPr lang="en-US" sz="1200" b="0" i="0" smtClean="0">
                        <a:solidFill>
                          <a:srgbClr val="404040"/>
                        </a:solidFill>
                        <a:latin typeface="Cambria Math" panose="02040503050406030204" pitchFamily="18" charset="0"/>
                      </a:rPr>
                      <m:t>in</m:t>
                    </m:r>
                    <m:r>
                      <a:rPr lang="en-US" sz="1200" b="0" i="0" smtClean="0">
                        <a:solidFill>
                          <a:srgbClr val="404040"/>
                        </a:solidFill>
                        <a:latin typeface="Cambria Math" panose="02040503050406030204" pitchFamily="18" charset="0"/>
                      </a:rPr>
                      <m:t> </m:t>
                    </m:r>
                    <m:r>
                      <m:rPr>
                        <m:sty m:val="p"/>
                      </m:rPr>
                      <a:rPr lang="en-US" sz="1200" b="0" i="0" smtClean="0">
                        <a:solidFill>
                          <a:srgbClr val="404040"/>
                        </a:solidFill>
                        <a:latin typeface="Cambria Math" panose="02040503050406030204" pitchFamily="18" charset="0"/>
                      </a:rPr>
                      <m:t>the</m:t>
                    </m:r>
                    <m:r>
                      <a:rPr lang="en-US" sz="1200" b="0" i="0" smtClean="0">
                        <a:solidFill>
                          <a:srgbClr val="404040"/>
                        </a:solidFill>
                        <a:latin typeface="Cambria Math" panose="02040503050406030204" pitchFamily="18" charset="0"/>
                      </a:rPr>
                      <m:t> </m:t>
                    </m:r>
                    <m:r>
                      <m:rPr>
                        <m:sty m:val="p"/>
                      </m:rPr>
                      <a:rPr lang="en-US" sz="1200" b="0" i="0" smtClean="0">
                        <a:solidFill>
                          <a:srgbClr val="404040"/>
                        </a:solidFill>
                        <a:latin typeface="Cambria Math" panose="02040503050406030204" pitchFamily="18" charset="0"/>
                      </a:rPr>
                      <m:t>original</m:t>
                    </m:r>
                    <m:r>
                      <a:rPr lang="en-US" sz="1200" b="0" i="0" smtClean="0">
                        <a:solidFill>
                          <a:srgbClr val="404040"/>
                        </a:solidFill>
                        <a:latin typeface="Cambria Math" panose="02040503050406030204" pitchFamily="18" charset="0"/>
                      </a:rPr>
                      <m:t> </m:t>
                    </m:r>
                    <m:r>
                      <m:rPr>
                        <m:sty m:val="p"/>
                      </m:rPr>
                      <a:rPr lang="en-US" sz="1200" b="0" i="0" smtClean="0">
                        <a:solidFill>
                          <a:srgbClr val="404040"/>
                        </a:solidFill>
                        <a:latin typeface="Cambria Math" panose="02040503050406030204" pitchFamily="18" charset="0"/>
                      </a:rPr>
                      <m:t>term</m:t>
                    </m:r>
                    <m:r>
                      <a:rPr lang="en-US" sz="1200" b="0" i="0" smtClean="0">
                        <a:solidFill>
                          <a:srgbClr val="404040"/>
                        </a:solidFill>
                        <a:latin typeface="Cambria Math" panose="02040503050406030204" pitchFamily="18" charset="0"/>
                      </a:rPr>
                      <m:t>, </m:t>
                    </m:r>
                    <m:r>
                      <m:rPr>
                        <m:sty m:val="p"/>
                      </m:rPr>
                      <a:rPr lang="en-US" sz="1200" b="0" i="0" smtClean="0">
                        <a:solidFill>
                          <a:srgbClr val="404040"/>
                        </a:solidFill>
                        <a:latin typeface="Cambria Math" panose="02040503050406030204" pitchFamily="18" charset="0"/>
                      </a:rPr>
                      <m:t>and</m:t>
                    </m:r>
                    <m:r>
                      <a:rPr lang="en-US" sz="1200" b="0" i="0" smtClean="0">
                        <a:solidFill>
                          <a:srgbClr val="404040"/>
                        </a:solidFill>
                        <a:latin typeface="Cambria Math" panose="02040503050406030204" pitchFamily="18" charset="0"/>
                      </a:rPr>
                      <m:t> </m:t>
                    </m:r>
                    <m:r>
                      <m:rPr>
                        <m:sty m:val="p"/>
                      </m:rPr>
                      <a:rPr lang="en-US" sz="1200" b="0" i="0" smtClean="0">
                        <a:solidFill>
                          <a:srgbClr val="404040"/>
                        </a:solidFill>
                        <a:latin typeface="Cambria Math" panose="02040503050406030204" pitchFamily="18" charset="0"/>
                      </a:rPr>
                      <m:t>in</m:t>
                    </m:r>
                    <m:r>
                      <a:rPr lang="en-US" sz="1200" b="0" i="0" smtClean="0">
                        <a:solidFill>
                          <a:srgbClr val="404040"/>
                        </a:solidFill>
                        <a:latin typeface="Cambria Math" panose="02040503050406030204" pitchFamily="18" charset="0"/>
                      </a:rPr>
                      <m:t> </m:t>
                    </m:r>
                    <m:r>
                      <m:rPr>
                        <m:sty m:val="p"/>
                      </m:rPr>
                      <a:rPr lang="en-US" sz="1200" b="0" i="0" smtClean="0">
                        <a:solidFill>
                          <a:srgbClr val="404040"/>
                        </a:solidFill>
                        <a:latin typeface="Cambria Math" panose="02040503050406030204" pitchFamily="18" charset="0"/>
                      </a:rPr>
                      <m:t>range</m:t>
                    </m:r>
                    <m:r>
                      <a:rPr lang="en-US" sz="1200" b="0" i="0" smtClean="0">
                        <a:solidFill>
                          <a:srgbClr val="404040"/>
                        </a:solidFill>
                        <a:latin typeface="Cambria Math" panose="02040503050406030204" pitchFamily="18" charset="0"/>
                      </a:rPr>
                      <m:t> 0 </m:t>
                    </m:r>
                    <m:r>
                      <m:rPr>
                        <m:sty m:val="p"/>
                      </m:rPr>
                      <a:rPr lang="en-US" sz="1200" b="0" i="0" smtClean="0">
                        <a:solidFill>
                          <a:srgbClr val="404040"/>
                        </a:solidFill>
                        <a:latin typeface="Cambria Math" panose="02040503050406030204" pitchFamily="18" charset="0"/>
                      </a:rPr>
                      <m:t>to</m:t>
                    </m:r>
                    <m:r>
                      <a:rPr lang="en-US" sz="1200" b="0" i="0" smtClean="0">
                        <a:solidFill>
                          <a:srgbClr val="404040"/>
                        </a:solidFill>
                        <a:latin typeface="Cambria Math" panose="02040503050406030204" pitchFamily="18" charset="0"/>
                      </a:rPr>
                      <m:t> 1</m:t>
                    </m:r>
                  </m:oMath>
                </a14:m>
                <a:r>
                  <a:rPr lang="en-US" dirty="0"/>
                  <a:t>. This way, simple grid</a:t>
                </a:r>
                <a:r>
                  <a:rPr lang="en-US" baseline="0" dirty="0"/>
                  <a:t> search is enough to upgrade a pre-trained deep learning model to incorporate </a:t>
                </a:r>
                <a:r>
                  <a:rPr lang="en-US" baseline="0" dirty="0" err="1"/>
                  <a:t>superpixel</a:t>
                </a:r>
                <a:r>
                  <a:rPr lang="en-US" baseline="0" dirty="0"/>
                  <a:t>-cues. </a:t>
                </a:r>
                <a:endParaRPr lang="en-US" dirty="0"/>
              </a:p>
            </p:txBody>
          </p:sp>
        </mc:Choice>
        <mc:Fallback xmlns="">
          <p:sp>
            <p:nvSpPr>
              <p:cNvPr id="3" name="Notes Placeholder 2"/>
              <p:cNvSpPr>
                <a:spLocks noGrp="1"/>
              </p:cNvSpPr>
              <p:nvPr>
                <p:ph type="body" idx="1"/>
              </p:nvPr>
            </p:nvSpPr>
            <p:spPr/>
            <p:txBody>
              <a:bodyPr/>
              <a:lstStyle/>
              <a:p>
                <a:pPr marL="228600" indent="-228600">
                  <a:buAutoNum type="arabicPeriod"/>
                </a:pPr>
                <a:r>
                  <a:rPr lang="en-US" sz="1200" dirty="0">
                    <a:solidFill>
                      <a:srgbClr val="404040"/>
                    </a:solidFill>
                  </a:rPr>
                  <a:t>For each </a:t>
                </a:r>
                <a:r>
                  <a:rPr lang="en-US" sz="1200" dirty="0" err="1">
                    <a:solidFill>
                      <a:srgbClr val="404040"/>
                    </a:solidFill>
                  </a:rPr>
                  <a:t>sp</a:t>
                </a:r>
                <a:r>
                  <a:rPr lang="en-US" sz="1200" dirty="0">
                    <a:solidFill>
                      <a:srgbClr val="404040"/>
                    </a:solidFill>
                  </a:rPr>
                  <a:t>-pairwise potential term we set …, with the reason that because </a:t>
                </a:r>
                <a:r>
                  <a:rPr lang="en-US" sz="1200" dirty="0" err="1">
                    <a:solidFill>
                      <a:srgbClr val="404040"/>
                    </a:solidFill>
                  </a:rPr>
                  <a:t>superpixels</a:t>
                </a:r>
                <a:r>
                  <a:rPr lang="en-US" sz="1200" dirty="0">
                    <a:solidFill>
                      <a:srgbClr val="404040"/>
                    </a:solidFill>
                  </a:rPr>
                  <a:t> are composed of pixels, they have the same compatibility function both in theory and in practice make </a:t>
                </a:r>
                <a:r>
                  <a:rPr lang="en-US" sz="1200" dirty="0" err="1">
                    <a:solidFill>
                      <a:srgbClr val="404040"/>
                    </a:solidFill>
                  </a:rPr>
                  <a:t>sence</a:t>
                </a:r>
                <a:r>
                  <a:rPr lang="en-US" sz="1200" dirty="0">
                    <a:solidFill>
                      <a:srgbClr val="404040"/>
                    </a:solidFill>
                  </a:rPr>
                  <a:t>. </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sz="1200" dirty="0">
                    <a:solidFill>
                      <a:srgbClr val="404040"/>
                    </a:solidFill>
                  </a:rPr>
                  <a:t>Therefore, only one weight </a:t>
                </a:r>
                <a:r>
                  <a:rPr lang="en-US" sz="1200" i="0">
                    <a:solidFill>
                      <a:srgbClr val="404040"/>
                    </a:solidFill>
                    <a:latin typeface="Cambria Math" panose="02040503050406030204" pitchFamily="18" charset="0"/>
                    <a:ea typeface="Cambria Math" panose="02040503050406030204" pitchFamily="18" charset="0"/>
                  </a:rPr>
                  <a:t>𝜔_</a:t>
                </a:r>
                <a:r>
                  <a:rPr lang="en-US" sz="1200" b="0" i="0">
                    <a:solidFill>
                      <a:srgbClr val="404040"/>
                    </a:solidFill>
                    <a:latin typeface="Cambria Math" panose="02040503050406030204" pitchFamily="18" charset="0"/>
                  </a:rPr>
                  <a:t>𝑠^((1))</a:t>
                </a:r>
                <a:r>
                  <a:rPr lang="en-US" sz="1200" dirty="0">
                    <a:solidFill>
                      <a:srgbClr val="404040"/>
                    </a:solidFill>
                  </a:rPr>
                  <a:t> and one hyperparameters </a:t>
                </a:r>
                <a:r>
                  <a:rPr lang="en-US" sz="1200" i="0">
                    <a:solidFill>
                      <a:srgbClr val="404040"/>
                    </a:solidFill>
                    <a:latin typeface="Cambria Math" panose="02040503050406030204" pitchFamily="18" charset="0"/>
                    <a:ea typeface="Cambria Math" panose="02040503050406030204" pitchFamily="18" charset="0"/>
                  </a:rPr>
                  <a:t>𝜃_</a:t>
                </a:r>
                <a:r>
                  <a:rPr lang="en-US" sz="1200" b="0" i="0">
                    <a:solidFill>
                      <a:srgbClr val="404040"/>
                    </a:solidFill>
                    <a:latin typeface="Cambria Math" panose="02040503050406030204" pitchFamily="18" charset="0"/>
                  </a:rPr>
                  <a:t>𝑎^𝑠</a:t>
                </a:r>
                <a:r>
                  <a:rPr lang="en-US" sz="1200" dirty="0">
                    <a:solidFill>
                      <a:srgbClr val="404040"/>
                    </a:solidFill>
                  </a:rPr>
                  <a:t>  needed to upgrade the pairwise CRFs to SP-based higher-order CRFs.   </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sz="1200" dirty="0">
                    <a:solidFill>
                      <a:srgbClr val="404040"/>
                    </a:solidFill>
                  </a:rPr>
                  <a:t>when multiple  </a:t>
                </a:r>
                <a:r>
                  <a:rPr lang="en-US" sz="1200" dirty="0" err="1">
                    <a:solidFill>
                      <a:srgbClr val="404040"/>
                    </a:solidFill>
                  </a:rPr>
                  <a:t>sp</a:t>
                </a:r>
                <a:r>
                  <a:rPr lang="en-US" sz="1200" dirty="0">
                    <a:solidFill>
                      <a:srgbClr val="404040"/>
                    </a:solidFill>
                  </a:rPr>
                  <a:t>-pairwise terms exist, they share the same</a:t>
                </a:r>
                <a:endParaRPr lang="en-US" dirty="0"/>
              </a:p>
            </p:txBody>
          </p:sp>
        </mc:Fallback>
      </mc:AlternateContent>
      <p:sp>
        <p:nvSpPr>
          <p:cNvPr id="4" name="Slide Number Placeholder 3"/>
          <p:cNvSpPr>
            <a:spLocks noGrp="1"/>
          </p:cNvSpPr>
          <p:nvPr>
            <p:ph type="sldNum" sz="quarter" idx="5"/>
          </p:nvPr>
        </p:nvSpPr>
        <p:spPr/>
        <p:txBody>
          <a:bodyPr/>
          <a:lstStyle/>
          <a:p>
            <a:fld id="{01358C0D-E419-CE4B-9C0C-40B1F08F529D}" type="slidenum">
              <a:rPr lang="en-US" smtClean="0"/>
              <a:t>18</a:t>
            </a:fld>
            <a:endParaRPr lang="en-US"/>
          </a:p>
        </p:txBody>
      </p:sp>
    </p:spTree>
    <p:extLst>
      <p:ext uri="{BB962C8B-B14F-4D97-AF65-F5344CB8AC3E}">
        <p14:creationId xmlns:p14="http://schemas.microsoft.com/office/powerpoint/2010/main" val="10241758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404040"/>
                </a:solidFill>
              </a:rPr>
              <a:t>We designed our experiments to compare with both types of CRFs, post-processing and end-to-end</a:t>
            </a:r>
          </a:p>
          <a:p>
            <a:endParaRPr lang="en-US" dirty="0"/>
          </a:p>
        </p:txBody>
      </p:sp>
      <p:sp>
        <p:nvSpPr>
          <p:cNvPr id="4" name="Slide Number Placeholder 3"/>
          <p:cNvSpPr>
            <a:spLocks noGrp="1"/>
          </p:cNvSpPr>
          <p:nvPr>
            <p:ph type="sldNum" sz="quarter" idx="5"/>
          </p:nvPr>
        </p:nvSpPr>
        <p:spPr/>
        <p:txBody>
          <a:bodyPr/>
          <a:lstStyle/>
          <a:p>
            <a:fld id="{01358C0D-E419-CE4B-9C0C-40B1F08F529D}" type="slidenum">
              <a:rPr lang="en-US" smtClean="0"/>
              <a:t>19</a:t>
            </a:fld>
            <a:endParaRPr lang="en-US"/>
          </a:p>
        </p:txBody>
      </p:sp>
    </p:spTree>
    <p:extLst>
      <p:ext uri="{BB962C8B-B14F-4D97-AF65-F5344CB8AC3E}">
        <p14:creationId xmlns:p14="http://schemas.microsoft.com/office/powerpoint/2010/main" val="21965889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sz="1200" b="0" i="0" u="none" strike="noStrike" kern="1200" baseline="0" dirty="0" err="1">
                    <a:solidFill>
                      <a:schemeClr val="tx1"/>
                    </a:solidFill>
                    <a:latin typeface="+mn-lt"/>
                    <a:ea typeface="+mn-ea"/>
                    <a:cs typeface="+mn-cs"/>
                  </a:rPr>
                  <a:t>Dense+Potts</a:t>
                </a:r>
                <a:r>
                  <a:rPr lang="en-US" sz="1200" b="0" i="0" u="none" strike="noStrike" kern="1200" baseline="0" dirty="0">
                    <a:solidFill>
                      <a:schemeClr val="tx1"/>
                    </a:solidFill>
                    <a:latin typeface="+mn-lt"/>
                    <a:ea typeface="+mn-ea"/>
                    <a:cs typeface="+mn-cs"/>
                  </a:rPr>
                  <a:t> is the traditional higher order CRFs from </a:t>
                </a:r>
                <a:r>
                  <a:rPr lang="en-US" sz="1200" b="0" i="0" u="none" strike="noStrike" kern="1200" baseline="0" dirty="0" err="1">
                    <a:solidFill>
                      <a:schemeClr val="tx1"/>
                    </a:solidFill>
                    <a:latin typeface="+mn-lt"/>
                    <a:ea typeface="+mn-ea"/>
                    <a:cs typeface="+mn-cs"/>
                  </a:rPr>
                  <a:t>Vinnet’s</a:t>
                </a:r>
                <a:r>
                  <a:rPr lang="en-US" sz="1200" b="0" i="0" u="none" strike="noStrike" kern="1200" baseline="0" dirty="0">
                    <a:solidFill>
                      <a:schemeClr val="tx1"/>
                    </a:solidFill>
                    <a:latin typeface="+mn-lt"/>
                    <a:ea typeface="+mn-ea"/>
                    <a:cs typeface="+mn-cs"/>
                  </a:rPr>
                  <a:t> paper, Potts3 means it has three sets of segmentations. The lower part is our models. SP-CRF is the pairwise CRF which takes the segmented image as input other than the original image. </a:t>
                </a:r>
                <a:r>
                  <a:rPr lang="en-US" sz="1200" b="0" i="0" u="none" strike="noStrike" kern="1200" baseline="0" dirty="0" err="1">
                    <a:solidFill>
                      <a:schemeClr val="tx1"/>
                    </a:solidFill>
                    <a:latin typeface="+mn-lt"/>
                    <a:ea typeface="+mn-ea"/>
                    <a:cs typeface="+mn-cs"/>
                  </a:rPr>
                  <a:t>DenseHO</a:t>
                </a:r>
                <a:r>
                  <a:rPr lang="en-US" sz="1200" b="0" i="0" u="none" strike="noStrike" kern="1200" baseline="0" dirty="0">
                    <a:solidFill>
                      <a:schemeClr val="tx1"/>
                    </a:solidFill>
                    <a:latin typeface="+mn-lt"/>
                    <a:ea typeface="+mn-ea"/>
                    <a:cs typeface="+mn-cs"/>
                  </a:rPr>
                  <a:t> and DenseHO2 is </a:t>
                </a:r>
                <a:r>
                  <a:rPr lang="en-US" sz="1200" b="0" i="0" u="none" strike="noStrike" kern="1200" baseline="0" dirty="0" err="1">
                    <a:solidFill>
                      <a:schemeClr val="tx1"/>
                    </a:solidFill>
                    <a:latin typeface="+mn-lt"/>
                    <a:ea typeface="+mn-ea"/>
                    <a:cs typeface="+mn-cs"/>
                  </a:rPr>
                  <a:t>sp</a:t>
                </a:r>
                <a:r>
                  <a:rPr lang="en-US" sz="1200" b="0" i="0" u="none" strike="noStrike" kern="1200" baseline="0" dirty="0">
                    <a:solidFill>
                      <a:schemeClr val="tx1"/>
                    </a:solidFill>
                    <a:latin typeface="+mn-lt"/>
                    <a:ea typeface="+mn-ea"/>
                    <a:cs typeface="+mn-cs"/>
                  </a:rPr>
                  <a:t>-enhanced pairwise CRF, each has one and two sets of segmentations, respectively. </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In our experiments conducted on MSRC dataset, DenseHO2</a:t>
                </a:r>
              </a:p>
              <a:p>
                <a:r>
                  <a:rPr lang="en-US" sz="1200" b="0" i="0" u="none" strike="noStrike" kern="1200" baseline="0" dirty="0">
                    <a:solidFill>
                      <a:schemeClr val="tx1"/>
                    </a:solidFill>
                    <a:latin typeface="+mn-lt"/>
                    <a:ea typeface="+mn-ea"/>
                    <a:cs typeface="+mn-cs"/>
                  </a:rPr>
                  <a:t>obtained 3.7% </a:t>
                </a:r>
                <a:r>
                  <a:rPr lang="en-US" sz="1200" b="0" i="0" u="none" strike="noStrike" kern="1200" baseline="0" dirty="0" err="1">
                    <a:solidFill>
                      <a:schemeClr val="tx1"/>
                    </a:solidFill>
                    <a:latin typeface="+mn-lt"/>
                    <a:ea typeface="+mn-ea"/>
                    <a:cs typeface="+mn-cs"/>
                  </a:rPr>
                  <a:t>MeanIOU</a:t>
                </a:r>
                <a:r>
                  <a:rPr lang="en-US" sz="1200" b="0" i="0" u="none" strike="noStrike" kern="1200" baseline="0" dirty="0">
                    <a:solidFill>
                      <a:schemeClr val="tx1"/>
                    </a:solidFill>
                    <a:latin typeface="+mn-lt"/>
                    <a:ea typeface="+mn-ea"/>
                    <a:cs typeface="+mn-cs"/>
                  </a:rPr>
                  <a:t> improvement with only 0.03s additional running time compared with </a:t>
                </a:r>
                <a:r>
                  <a:rPr lang="en-US" sz="1200" b="0" i="0" u="none" strike="noStrike" kern="1200" baseline="0" dirty="0" err="1">
                    <a:solidFill>
                      <a:schemeClr val="tx1"/>
                    </a:solidFill>
                    <a:latin typeface="+mn-lt"/>
                    <a:ea typeface="+mn-ea"/>
                    <a:cs typeface="+mn-cs"/>
                  </a:rPr>
                  <a:t>DenseCRF</a:t>
                </a:r>
                <a:r>
                  <a:rPr lang="en-US" sz="1200" b="0" i="0" u="none" strike="noStrike" kern="1200" baseline="0" dirty="0">
                    <a:solidFill>
                      <a:schemeClr val="tx1"/>
                    </a:solidFill>
                    <a:latin typeface="+mn-lt"/>
                    <a:ea typeface="+mn-ea"/>
                    <a:cs typeface="+mn-cs"/>
                  </a:rPr>
                  <a:t>, which reduced the error rate by nearly 14%. Even our simplest</a:t>
                </a:r>
              </a:p>
              <a:p>
                <a:r>
                  <a:rPr lang="en-US" sz="1200" b="0" i="0" u="none" strike="noStrike" kern="1200" baseline="0" dirty="0">
                    <a:solidFill>
                      <a:schemeClr val="tx1"/>
                    </a:solidFill>
                    <a:latin typeface="+mn-lt"/>
                    <a:ea typeface="+mn-ea"/>
                    <a:cs typeface="+mn-cs"/>
                  </a:rPr>
                  <a:t>model SP-CRF gained around 1.7% IOU accuracy boost, which demonstrates. This demonstrates the effectiveness and efficiency of our model. </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On the right side shows the visual result comparison, by comparing the red and blue boxes, our method has better result might be due to our extra cross-segment level consistency</a:t>
                </a:r>
                <a:endParaRPr lang="en-US" dirty="0"/>
              </a:p>
            </p:txBody>
          </p:sp>
        </mc:Choice>
        <mc:Fallback xmlns="">
          <p:sp>
            <p:nvSpPr>
              <p:cNvPr id="3" name="Notes Placeholder 2"/>
              <p:cNvSpPr>
                <a:spLocks noGrp="1"/>
              </p:cNvSpPr>
              <p:nvPr>
                <p:ph type="body" idx="1"/>
              </p:nvPr>
            </p:nvSpPr>
            <p:spPr/>
            <p:txBody>
              <a:bodyPr/>
              <a:lstStyle/>
              <a:p>
                <a:r>
                  <a:rPr lang="en-US" b="0" i="0">
                    <a:latin typeface="Cambria Math" panose="02040503050406030204" pitchFamily="18" charset="0"/>
                  </a:rPr>
                  <a:t>𝑡ℎ𝑎𝑡</a:t>
                </a:r>
                <a:r>
                  <a:rPr lang="en-US" i="0">
                    <a:latin typeface="Cambria Math" panose="02040503050406030204" pitchFamily="18" charset="0"/>
                  </a:rPr>
                  <a:t>〖</a:t>
                </a:r>
                <a:r>
                  <a:rPr lang="en-US" b="0" i="0">
                    <a:latin typeface="Cambria Math" panose="02040503050406030204" pitchFamily="18" charset="0"/>
                  </a:rPr>
                  <a:t> 𝑝〗_</a:t>
                </a:r>
                <a:r>
                  <a:rPr lang="en-US" i="0">
                    <a:latin typeface="Cambria Math" panose="02040503050406030204" pitchFamily="18" charset="0"/>
                  </a:rPr>
                  <a:t>𝑖</a:t>
                </a:r>
                <a:r>
                  <a:rPr lang="en-US" b="0" i="0">
                    <a:latin typeface="Cambria Math" panose="02040503050406030204" pitchFamily="18" charset="0"/>
                  </a:rPr>
                  <a:t>  𝑎𝑛𝑑</a:t>
                </a:r>
                <a:r>
                  <a:rPr lang="en-US" i="0">
                    <a:latin typeface="Cambria Math" panose="02040503050406030204" pitchFamily="18" charset="0"/>
                  </a:rPr>
                  <a:t>𝑠_</a:t>
                </a:r>
                <a:r>
                  <a:rPr lang="en-US" b="0" i="0">
                    <a:latin typeface="Cambria Math" panose="02040503050406030204" pitchFamily="18" charset="0"/>
                  </a:rPr>
                  <a:t>𝑗  𝑎𝑟𝑒 𝑖𝑛 𝑡ℎ𝑒 𝑠𝑎𝑚𝑒 𝑠𝑝</a:t>
                </a:r>
                <a:r>
                  <a:rPr lang="en-US" dirty="0"/>
                  <a:t>, this</a:t>
                </a:r>
                <a:r>
                  <a:rPr lang="en-US" baseline="0" dirty="0"/>
                  <a:t> </a:t>
                </a:r>
                <a:r>
                  <a:rPr lang="en-US" baseline="0" dirty="0" err="1"/>
                  <a:t>eequation</a:t>
                </a:r>
                <a:r>
                  <a:rPr lang="en-US" baseline="0" dirty="0"/>
                  <a:t> proves the equivalency of the sum of the </a:t>
                </a:r>
                <a:r>
                  <a:rPr lang="en-US" baseline="0" dirty="0" err="1"/>
                  <a:t>sp</a:t>
                </a:r>
                <a:r>
                  <a:rPr lang="en-US" baseline="0" dirty="0"/>
                  <a:t>-pairwise potentials inside </a:t>
                </a:r>
                <a:endParaRPr lang="en-US" dirty="0"/>
              </a:p>
            </p:txBody>
          </p:sp>
        </mc:Fallback>
      </mc:AlternateContent>
      <p:sp>
        <p:nvSpPr>
          <p:cNvPr id="4" name="Slide Number Placeholder 3"/>
          <p:cNvSpPr>
            <a:spLocks noGrp="1"/>
          </p:cNvSpPr>
          <p:nvPr>
            <p:ph type="sldNum" sz="quarter" idx="5"/>
          </p:nvPr>
        </p:nvSpPr>
        <p:spPr/>
        <p:txBody>
          <a:bodyPr/>
          <a:lstStyle/>
          <a:p>
            <a:fld id="{01358C0D-E419-CE4B-9C0C-40B1F08F529D}" type="slidenum">
              <a:rPr lang="en-US" smtClean="0"/>
              <a:t>20</a:t>
            </a:fld>
            <a:endParaRPr lang="en-US"/>
          </a:p>
        </p:txBody>
      </p:sp>
    </p:spTree>
    <p:extLst>
      <p:ext uri="{BB962C8B-B14F-4D97-AF65-F5344CB8AC3E}">
        <p14:creationId xmlns:p14="http://schemas.microsoft.com/office/powerpoint/2010/main" val="324587477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H-CRF-RNN is the conventional higher-order CRF from Arnab. Our proposed is CRF-RNN-HO. </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We conducted simple grid search on a subset of training set in PASCAL VOC 2012 to obtain our parameters. The quantitative results shown in Table 2 indicate our method gains 1.5% higher accuracy in Average and 1.1% in </a:t>
                </a:r>
                <a:r>
                  <a:rPr lang="en-US" sz="1200" b="0" i="0" u="none" strike="noStrike" kern="1200" baseline="0" dirty="0" err="1">
                    <a:solidFill>
                      <a:schemeClr val="tx1"/>
                    </a:solidFill>
                    <a:latin typeface="+mn-lt"/>
                    <a:ea typeface="+mn-ea"/>
                    <a:cs typeface="+mn-cs"/>
                  </a:rPr>
                  <a:t>MeanIOU</a:t>
                </a:r>
                <a:r>
                  <a:rPr lang="en-US" sz="1200" b="0" i="0" u="none" strike="noStrike" kern="1200" baseline="0" dirty="0">
                    <a:solidFill>
                      <a:schemeClr val="tx1"/>
                    </a:solidFill>
                    <a:latin typeface="+mn-lt"/>
                    <a:ea typeface="+mn-ea"/>
                    <a:cs typeface="+mn-cs"/>
                  </a:rPr>
                  <a:t> compared with the baseline. Compared with H-CRF-RNN [1], we obtained equivalent performance boost. Importantly, our model achieved the accuracy improvement without a large amount of retraining on thousands of images that is required by H-CRF-RNN.</a:t>
                </a:r>
                <a:endParaRPr lang="en-US" dirty="0"/>
              </a:p>
            </p:txBody>
          </p:sp>
        </mc:Choice>
        <mc:Fallback xmlns="">
          <p:sp>
            <p:nvSpPr>
              <p:cNvPr id="3" name="Notes Placeholder 2"/>
              <p:cNvSpPr>
                <a:spLocks noGrp="1"/>
              </p:cNvSpPr>
              <p:nvPr>
                <p:ph type="body" idx="1"/>
              </p:nvPr>
            </p:nvSpPr>
            <p:spPr/>
            <p:txBody>
              <a:bodyPr/>
              <a:lstStyle/>
              <a:p>
                <a:r>
                  <a:rPr lang="en-US" b="0" i="0">
                    <a:latin typeface="Cambria Math" panose="02040503050406030204" pitchFamily="18" charset="0"/>
                  </a:rPr>
                  <a:t>𝑡ℎ𝑎𝑡</a:t>
                </a:r>
                <a:r>
                  <a:rPr lang="en-US" i="0">
                    <a:latin typeface="Cambria Math" panose="02040503050406030204" pitchFamily="18" charset="0"/>
                  </a:rPr>
                  <a:t>〖</a:t>
                </a:r>
                <a:r>
                  <a:rPr lang="en-US" b="0" i="0">
                    <a:latin typeface="Cambria Math" panose="02040503050406030204" pitchFamily="18" charset="0"/>
                  </a:rPr>
                  <a:t> 𝑝〗_</a:t>
                </a:r>
                <a:r>
                  <a:rPr lang="en-US" i="0">
                    <a:latin typeface="Cambria Math" panose="02040503050406030204" pitchFamily="18" charset="0"/>
                  </a:rPr>
                  <a:t>𝑖</a:t>
                </a:r>
                <a:r>
                  <a:rPr lang="en-US" b="0" i="0">
                    <a:latin typeface="Cambria Math" panose="02040503050406030204" pitchFamily="18" charset="0"/>
                  </a:rPr>
                  <a:t>  𝑎𝑛𝑑</a:t>
                </a:r>
                <a:r>
                  <a:rPr lang="en-US" i="0">
                    <a:latin typeface="Cambria Math" panose="02040503050406030204" pitchFamily="18" charset="0"/>
                  </a:rPr>
                  <a:t>𝑠_</a:t>
                </a:r>
                <a:r>
                  <a:rPr lang="en-US" b="0" i="0">
                    <a:latin typeface="Cambria Math" panose="02040503050406030204" pitchFamily="18" charset="0"/>
                  </a:rPr>
                  <a:t>𝑗  𝑎𝑟𝑒 𝑖𝑛 𝑡ℎ𝑒 𝑠𝑎𝑚𝑒 𝑠𝑝</a:t>
                </a:r>
                <a:r>
                  <a:rPr lang="en-US" dirty="0"/>
                  <a:t>, this</a:t>
                </a:r>
                <a:r>
                  <a:rPr lang="en-US" baseline="0" dirty="0"/>
                  <a:t> </a:t>
                </a:r>
                <a:r>
                  <a:rPr lang="en-US" baseline="0" dirty="0" err="1"/>
                  <a:t>eequation</a:t>
                </a:r>
                <a:r>
                  <a:rPr lang="en-US" baseline="0" dirty="0"/>
                  <a:t> proves the equivalency of the sum of the </a:t>
                </a:r>
                <a:r>
                  <a:rPr lang="en-US" baseline="0" dirty="0" err="1"/>
                  <a:t>sp</a:t>
                </a:r>
                <a:r>
                  <a:rPr lang="en-US" baseline="0" dirty="0"/>
                  <a:t>-pairwise potentials inside </a:t>
                </a:r>
                <a:endParaRPr lang="en-US" dirty="0"/>
              </a:p>
            </p:txBody>
          </p:sp>
        </mc:Fallback>
      </mc:AlternateContent>
      <p:sp>
        <p:nvSpPr>
          <p:cNvPr id="4" name="Slide Number Placeholder 3"/>
          <p:cNvSpPr>
            <a:spLocks noGrp="1"/>
          </p:cNvSpPr>
          <p:nvPr>
            <p:ph type="sldNum" sz="quarter" idx="5"/>
          </p:nvPr>
        </p:nvSpPr>
        <p:spPr/>
        <p:txBody>
          <a:bodyPr/>
          <a:lstStyle/>
          <a:p>
            <a:fld id="{01358C0D-E419-CE4B-9C0C-40B1F08F529D}" type="slidenum">
              <a:rPr lang="en-US" smtClean="0"/>
              <a:t>21</a:t>
            </a:fld>
            <a:endParaRPr lang="en-US"/>
          </a:p>
        </p:txBody>
      </p:sp>
    </p:spTree>
    <p:extLst>
      <p:ext uri="{BB962C8B-B14F-4D97-AF65-F5344CB8AC3E}">
        <p14:creationId xmlns:p14="http://schemas.microsoft.com/office/powerpoint/2010/main" val="5770979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are going to have five parts: </a:t>
            </a:r>
          </a:p>
        </p:txBody>
      </p:sp>
      <p:sp>
        <p:nvSpPr>
          <p:cNvPr id="4" name="Slide Number Placeholder 3"/>
          <p:cNvSpPr>
            <a:spLocks noGrp="1"/>
          </p:cNvSpPr>
          <p:nvPr>
            <p:ph type="sldNum" sz="quarter" idx="5"/>
          </p:nvPr>
        </p:nvSpPr>
        <p:spPr/>
        <p:txBody>
          <a:bodyPr/>
          <a:lstStyle/>
          <a:p>
            <a:fld id="{01358C0D-E419-CE4B-9C0C-40B1F08F529D}" type="slidenum">
              <a:rPr lang="en-US" smtClean="0"/>
              <a:t>2</a:t>
            </a:fld>
            <a:endParaRPr lang="en-US"/>
          </a:p>
        </p:txBody>
      </p:sp>
    </p:spTree>
    <p:extLst>
      <p:ext uri="{BB962C8B-B14F-4D97-AF65-F5344CB8AC3E}">
        <p14:creationId xmlns:p14="http://schemas.microsoft.com/office/powerpoint/2010/main" val="236891751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a:lnSpc>
                    <a:spcPct val="120000"/>
                  </a:lnSpc>
                  <a:buFont typeface="Wingdings" pitchFamily="2" charset="2"/>
                  <a:buChar char="§"/>
                </a:pPr>
                <a:r>
                  <a:rPr lang="en-US" dirty="0">
                    <a:solidFill>
                      <a:schemeClr val="tx1">
                        <a:lumMod val="75000"/>
                        <a:lumOff val="25000"/>
                      </a:schemeClr>
                    </a:solidFill>
                  </a:rPr>
                  <a:t>First, To our knowledge, SP-enhanced pairwise CRF is the first of such pairwise CRFs which is capable of incorporating </a:t>
                </a:r>
                <a:r>
                  <a:rPr lang="en-US" dirty="0" err="1">
                    <a:solidFill>
                      <a:schemeClr val="tx1">
                        <a:lumMod val="75000"/>
                        <a:lumOff val="25000"/>
                      </a:schemeClr>
                    </a:solidFill>
                  </a:rPr>
                  <a:t>superpixel</a:t>
                </a:r>
                <a:r>
                  <a:rPr lang="en-US" dirty="0">
                    <a:solidFill>
                      <a:schemeClr val="tx1">
                        <a:lumMod val="75000"/>
                        <a:lumOff val="25000"/>
                      </a:schemeClr>
                    </a:solidFill>
                  </a:rPr>
                  <a:t>-based cues in a pixel-by-pixel driven manner. </a:t>
                </a:r>
              </a:p>
              <a:p>
                <a:pPr>
                  <a:lnSpc>
                    <a:spcPct val="120000"/>
                  </a:lnSpc>
                  <a:buFont typeface="Wingdings" pitchFamily="2" charset="2"/>
                  <a:buChar char="§"/>
                </a:pPr>
                <a:r>
                  <a:rPr lang="en-US" dirty="0">
                    <a:solidFill>
                      <a:schemeClr val="tx1">
                        <a:lumMod val="75000"/>
                        <a:lumOff val="25000"/>
                      </a:schemeClr>
                    </a:solidFill>
                  </a:rPr>
                  <a:t>Second, we Introduced the SP-Pairwise potentials for fully connected CRF family.</a:t>
                </a:r>
              </a:p>
              <a:p>
                <a:pPr>
                  <a:lnSpc>
                    <a:spcPct val="120000"/>
                  </a:lnSpc>
                  <a:buFont typeface="Wingdings" pitchFamily="2" charset="2"/>
                  <a:buChar char="§"/>
                </a:pPr>
                <a:r>
                  <a:rPr lang="en-US" dirty="0">
                    <a:solidFill>
                      <a:schemeClr val="tx1">
                        <a:lumMod val="75000"/>
                        <a:lumOff val="25000"/>
                      </a:schemeClr>
                    </a:solidFill>
                  </a:rPr>
                  <a:t>The experimental results shows that our model is not only easier to train than corresponding higher-order CRFs but also improves the performance both in accuracy and speed.</a:t>
                </a:r>
              </a:p>
              <a:p>
                <a:pPr>
                  <a:lnSpc>
                    <a:spcPct val="120000"/>
                  </a:lnSpc>
                  <a:buFont typeface="Wingdings" charset="2"/>
                  <a:buChar char="§"/>
                </a:pPr>
                <a:r>
                  <a:rPr lang="en-US" dirty="0">
                    <a:solidFill>
                      <a:schemeClr val="tx1">
                        <a:lumMod val="75000"/>
                        <a:lumOff val="25000"/>
                      </a:schemeClr>
                    </a:solidFill>
                  </a:rPr>
                  <a:t>The other possible applications: Instance Segmentation, Depth Estimation, Stereo and Optical Flow, Denoising etc.</a:t>
                </a:r>
              </a:p>
              <a:p>
                <a:pPr>
                  <a:lnSpc>
                    <a:spcPct val="120000"/>
                  </a:lnSpc>
                  <a:buFont typeface="Wingdings" pitchFamily="2" charset="2"/>
                  <a:buChar char="§"/>
                </a:pPr>
                <a:endParaRPr lang="en-US" dirty="0">
                  <a:solidFill>
                    <a:schemeClr val="tx1">
                      <a:lumMod val="75000"/>
                      <a:lumOff val="25000"/>
                    </a:schemeClr>
                  </a:solidFill>
                </a:endParaRPr>
              </a:p>
              <a:p>
                <a:pPr>
                  <a:lnSpc>
                    <a:spcPct val="120000"/>
                  </a:lnSpc>
                  <a:buFont typeface="Wingdings" pitchFamily="2" charset="2"/>
                  <a:buChar char="§"/>
                </a:pPr>
                <a:endParaRPr lang="en-US" dirty="0">
                  <a:solidFill>
                    <a:schemeClr val="tx1">
                      <a:lumMod val="75000"/>
                      <a:lumOff val="25000"/>
                    </a:schemeClr>
                  </a:solidFill>
                </a:endParaRPr>
              </a:p>
            </p:txBody>
          </p:sp>
        </mc:Choice>
        <mc:Fallback xmlns="">
          <p:sp>
            <p:nvSpPr>
              <p:cNvPr id="3" name="Notes Placeholder 2"/>
              <p:cNvSpPr>
                <a:spLocks noGrp="1"/>
              </p:cNvSpPr>
              <p:nvPr>
                <p:ph type="body" idx="1"/>
              </p:nvPr>
            </p:nvSpPr>
            <p:spPr/>
            <p:txBody>
              <a:bodyPr/>
              <a:lstStyle/>
              <a:p>
                <a:r>
                  <a:rPr lang="en-US" b="0" i="0">
                    <a:latin typeface="Cambria Math" panose="02040503050406030204" pitchFamily="18" charset="0"/>
                  </a:rPr>
                  <a:t>𝑡ℎ𝑎𝑡</a:t>
                </a:r>
                <a:r>
                  <a:rPr lang="en-US" i="0">
                    <a:latin typeface="Cambria Math" panose="02040503050406030204" pitchFamily="18" charset="0"/>
                  </a:rPr>
                  <a:t>〖</a:t>
                </a:r>
                <a:r>
                  <a:rPr lang="en-US" b="0" i="0">
                    <a:latin typeface="Cambria Math" panose="02040503050406030204" pitchFamily="18" charset="0"/>
                  </a:rPr>
                  <a:t> 𝑝〗_</a:t>
                </a:r>
                <a:r>
                  <a:rPr lang="en-US" i="0">
                    <a:latin typeface="Cambria Math" panose="02040503050406030204" pitchFamily="18" charset="0"/>
                  </a:rPr>
                  <a:t>𝑖</a:t>
                </a:r>
                <a:r>
                  <a:rPr lang="en-US" b="0" i="0">
                    <a:latin typeface="Cambria Math" panose="02040503050406030204" pitchFamily="18" charset="0"/>
                  </a:rPr>
                  <a:t>  𝑎𝑛𝑑</a:t>
                </a:r>
                <a:r>
                  <a:rPr lang="en-US" i="0">
                    <a:latin typeface="Cambria Math" panose="02040503050406030204" pitchFamily="18" charset="0"/>
                  </a:rPr>
                  <a:t>𝑠_</a:t>
                </a:r>
                <a:r>
                  <a:rPr lang="en-US" b="0" i="0">
                    <a:latin typeface="Cambria Math" panose="02040503050406030204" pitchFamily="18" charset="0"/>
                  </a:rPr>
                  <a:t>𝑗  𝑎𝑟𝑒 𝑖𝑛 𝑡ℎ𝑒 𝑠𝑎𝑚𝑒 𝑠𝑝</a:t>
                </a:r>
                <a:r>
                  <a:rPr lang="en-US" dirty="0"/>
                  <a:t>, this</a:t>
                </a:r>
                <a:r>
                  <a:rPr lang="en-US" baseline="0" dirty="0"/>
                  <a:t> </a:t>
                </a:r>
                <a:r>
                  <a:rPr lang="en-US" baseline="0" dirty="0" err="1"/>
                  <a:t>eequation</a:t>
                </a:r>
                <a:r>
                  <a:rPr lang="en-US" baseline="0" dirty="0"/>
                  <a:t> proves the equivalency of the sum of the </a:t>
                </a:r>
                <a:r>
                  <a:rPr lang="en-US" baseline="0" dirty="0" err="1"/>
                  <a:t>sp</a:t>
                </a:r>
                <a:r>
                  <a:rPr lang="en-US" baseline="0" dirty="0"/>
                  <a:t>-pairwise potentials inside </a:t>
                </a:r>
                <a:endParaRPr lang="en-US" dirty="0"/>
              </a:p>
            </p:txBody>
          </p:sp>
        </mc:Fallback>
      </mc:AlternateContent>
      <p:sp>
        <p:nvSpPr>
          <p:cNvPr id="4" name="Slide Number Placeholder 3"/>
          <p:cNvSpPr>
            <a:spLocks noGrp="1"/>
          </p:cNvSpPr>
          <p:nvPr>
            <p:ph type="sldNum" sz="quarter" idx="5"/>
          </p:nvPr>
        </p:nvSpPr>
        <p:spPr/>
        <p:txBody>
          <a:bodyPr/>
          <a:lstStyle/>
          <a:p>
            <a:fld id="{01358C0D-E419-CE4B-9C0C-40B1F08F529D}" type="slidenum">
              <a:rPr lang="en-US" smtClean="0"/>
              <a:t>23</a:t>
            </a:fld>
            <a:endParaRPr lang="en-US"/>
          </a:p>
        </p:txBody>
      </p:sp>
    </p:spTree>
    <p:extLst>
      <p:ext uri="{BB962C8B-B14F-4D97-AF65-F5344CB8AC3E}">
        <p14:creationId xmlns:p14="http://schemas.microsoft.com/office/powerpoint/2010/main" val="360505263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1358C0D-E419-CE4B-9C0C-40B1F08F529D}" type="slidenum">
              <a:rPr lang="en-US" smtClean="0"/>
              <a:t>24</a:t>
            </a:fld>
            <a:endParaRPr lang="en-US"/>
          </a:p>
        </p:txBody>
      </p:sp>
    </p:spTree>
    <p:extLst>
      <p:ext uri="{BB962C8B-B14F-4D97-AF65-F5344CB8AC3E}">
        <p14:creationId xmlns:p14="http://schemas.microsoft.com/office/powerpoint/2010/main" val="2144418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Semantic segmentation is a </a:t>
            </a:r>
            <a:r>
              <a:rPr lang="en-US" dirty="0" err="1"/>
              <a:t>challengable</a:t>
            </a:r>
            <a:r>
              <a:rPr lang="en-US" dirty="0"/>
              <a:t> task of labelling the category of each pixel in an image, and is the key and very first step for scene understanding.  </a:t>
            </a:r>
          </a:p>
          <a:p>
            <a:endParaRPr lang="en-US" dirty="0"/>
          </a:p>
          <a:p>
            <a:r>
              <a:rPr lang="en-US" dirty="0"/>
              <a:t>Here we list three of the most popular applications. The first is the </a:t>
            </a:r>
            <a:r>
              <a:rPr lang="en-US" dirty="0" err="1"/>
              <a:t>automomous</a:t>
            </a:r>
            <a:r>
              <a:rPr lang="en-US" dirty="0"/>
              <a:t> driving which needs the autopilot to understand where the lanes, the  cars and the pedestrians are. For the medical diagnosis, it can help the health care system save time and cost.  In robotics perceptions, the robots need to at first understand the world in order to take actions. </a:t>
            </a:r>
            <a:r>
              <a:rPr lang="en-US" strike="sngStrike" dirty="0"/>
              <a:t>All of the applications will benefit human beings largely. </a:t>
            </a:r>
          </a:p>
          <a:p>
            <a:endParaRPr lang="en-US" dirty="0"/>
          </a:p>
          <a:p>
            <a:r>
              <a:rPr lang="en-US" dirty="0"/>
              <a:t>Conditional random field is very useful graphical model as a post processing for the image labelling tasks. It is usually used to make up  for the blobby output from the deep learning now</a:t>
            </a:r>
          </a:p>
          <a:p>
            <a:endParaRPr lang="en-US" dirty="0"/>
          </a:p>
          <a:p>
            <a:r>
              <a:rPr lang="en-US" strike="sngStrike" dirty="0"/>
              <a:t>As the rise of the deep learning and with usage of GPU, semantic segmentation is getting more and more important in computer vision applications </a:t>
            </a:r>
          </a:p>
        </p:txBody>
      </p:sp>
      <p:sp>
        <p:nvSpPr>
          <p:cNvPr id="4" name="Slide Number Placeholder 3"/>
          <p:cNvSpPr>
            <a:spLocks noGrp="1"/>
          </p:cNvSpPr>
          <p:nvPr>
            <p:ph type="sldNum" sz="quarter" idx="5"/>
          </p:nvPr>
        </p:nvSpPr>
        <p:spPr/>
        <p:txBody>
          <a:bodyPr/>
          <a:lstStyle/>
          <a:p>
            <a:fld id="{01358C0D-E419-CE4B-9C0C-40B1F08F529D}" type="slidenum">
              <a:rPr lang="en-US" smtClean="0"/>
              <a:t>3</a:t>
            </a:fld>
            <a:endParaRPr lang="en-US"/>
          </a:p>
        </p:txBody>
      </p:sp>
    </p:spTree>
    <p:extLst>
      <p:ext uri="{BB962C8B-B14F-4D97-AF65-F5344CB8AC3E}">
        <p14:creationId xmlns:p14="http://schemas.microsoft.com/office/powerpoint/2010/main" val="36667050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Condtional</a:t>
            </a:r>
            <a:r>
              <a:rPr lang="en-US" dirty="0"/>
              <a:t> Random field</a:t>
            </a:r>
          </a:p>
        </p:txBody>
      </p:sp>
      <p:sp>
        <p:nvSpPr>
          <p:cNvPr id="4" name="Slide Number Placeholder 3"/>
          <p:cNvSpPr>
            <a:spLocks noGrp="1"/>
          </p:cNvSpPr>
          <p:nvPr>
            <p:ph type="sldNum" sz="quarter" idx="5"/>
          </p:nvPr>
        </p:nvSpPr>
        <p:spPr/>
        <p:txBody>
          <a:bodyPr/>
          <a:lstStyle/>
          <a:p>
            <a:fld id="{01358C0D-E419-CE4B-9C0C-40B1F08F529D}" type="slidenum">
              <a:rPr lang="en-US" smtClean="0"/>
              <a:t>4</a:t>
            </a:fld>
            <a:endParaRPr lang="en-US"/>
          </a:p>
        </p:txBody>
      </p:sp>
    </p:spTree>
    <p:extLst>
      <p:ext uri="{BB962C8B-B14F-4D97-AF65-F5344CB8AC3E}">
        <p14:creationId xmlns:p14="http://schemas.microsoft.com/office/powerpoint/2010/main" val="28503441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14:m>
                  <m:oMath xmlns:m="http://schemas.openxmlformats.org/officeDocument/2006/math">
                    <m:r>
                      <a:rPr lang="en-US" altLang="zh-CN" sz="1200" b="0" i="1" dirty="0" smtClean="0">
                        <a:solidFill>
                          <a:schemeClr val="tx1"/>
                        </a:solidFill>
                        <a:latin typeface="Cambria Math" panose="02040503050406030204" pitchFamily="18" charset="0"/>
                      </a:rPr>
                      <m:t>𝑇h𝑒</m:t>
                    </m:r>
                    <m:r>
                      <a:rPr lang="en-US" altLang="zh-CN" sz="1200" b="0" i="1" dirty="0" smtClean="0">
                        <a:solidFill>
                          <a:schemeClr val="tx1"/>
                        </a:solidFill>
                        <a:latin typeface="Cambria Math" panose="02040503050406030204" pitchFamily="18" charset="0"/>
                      </a:rPr>
                      <m:t> </m:t>
                    </m:r>
                    <m:r>
                      <a:rPr lang="en-US" altLang="zh-CN" sz="1200" b="0" i="1" dirty="0" smtClean="0">
                        <a:solidFill>
                          <a:schemeClr val="tx1"/>
                        </a:solidFill>
                        <a:latin typeface="Cambria Math" panose="02040503050406030204" pitchFamily="18" charset="0"/>
                      </a:rPr>
                      <m:t>𝑑𝑒𝑓𝑖𝑛𝑖𝑡𝑖𝑜𝑛</m:t>
                    </m:r>
                    <m:r>
                      <a:rPr lang="en-US" altLang="zh-CN" sz="1200" b="0" i="1" dirty="0" smtClean="0">
                        <a:solidFill>
                          <a:schemeClr val="tx1"/>
                        </a:solidFill>
                        <a:latin typeface="Cambria Math" panose="02040503050406030204" pitchFamily="18" charset="0"/>
                      </a:rPr>
                      <m:t> </m:t>
                    </m:r>
                    <m:r>
                      <a:rPr lang="en-US" altLang="zh-CN" sz="1200" b="0" i="1" dirty="0" smtClean="0">
                        <a:solidFill>
                          <a:schemeClr val="tx1"/>
                        </a:solidFill>
                        <a:latin typeface="Cambria Math" panose="02040503050406030204" pitchFamily="18" charset="0"/>
                      </a:rPr>
                      <m:t>𝑜𝑓</m:t>
                    </m:r>
                    <m:r>
                      <a:rPr lang="en-US" altLang="zh-CN" sz="1200" b="0" i="1" dirty="0" smtClean="0">
                        <a:solidFill>
                          <a:schemeClr val="tx1"/>
                        </a:solidFill>
                        <a:latin typeface="Cambria Math" panose="02040503050406030204" pitchFamily="18" charset="0"/>
                      </a:rPr>
                      <m:t> </m:t>
                    </m:r>
                    <m:r>
                      <a:rPr lang="en-US" altLang="zh-CN" sz="1200" b="0" i="1" dirty="0" smtClean="0">
                        <a:solidFill>
                          <a:schemeClr val="tx1"/>
                        </a:solidFill>
                        <a:latin typeface="Cambria Math" panose="02040503050406030204" pitchFamily="18" charset="0"/>
                      </a:rPr>
                      <m:t>𝐶𝑅𝐹𝑠</m:t>
                    </m:r>
                    <m:r>
                      <a:rPr lang="en-US" altLang="zh-CN" sz="1200" b="0" i="1" dirty="0" smtClean="0">
                        <a:solidFill>
                          <a:schemeClr val="tx1"/>
                        </a:solidFill>
                        <a:latin typeface="Cambria Math" panose="02040503050406030204" pitchFamily="18" charset="0"/>
                      </a:rPr>
                      <m:t>, </m:t>
                    </m:r>
                    <m:r>
                      <m:rPr>
                        <m:sty m:val="p"/>
                      </m:rPr>
                      <a:rPr lang="en-US" altLang="zh-CN" sz="1200" i="1" dirty="0">
                        <a:solidFill>
                          <a:schemeClr val="tx1"/>
                        </a:solidFill>
                        <a:latin typeface="Cambria Math" panose="02040503050406030204" pitchFamily="18" charset="0"/>
                      </a:rPr>
                      <m:t>G</m:t>
                    </m:r>
                  </m:oMath>
                </a14:m>
                <a:r>
                  <a:rPr lang="en-US" sz="1200" dirty="0">
                    <a:solidFill>
                      <a:schemeClr val="tx1"/>
                    </a:solidFill>
                  </a:rPr>
                  <a:t> is a factor graph over a discrete random variable </a:t>
                </a:r>
                <a14:m>
                  <m:oMath xmlns:m="http://schemas.openxmlformats.org/officeDocument/2006/math">
                    <m:r>
                      <a:rPr lang="en-US" sz="1200" b="0" i="1" smtClean="0">
                        <a:solidFill>
                          <a:schemeClr val="tx1"/>
                        </a:solidFill>
                        <a:latin typeface="Cambria Math" panose="02040503050406030204" pitchFamily="18" charset="0"/>
                      </a:rPr>
                      <m:t>𝑋</m:t>
                    </m:r>
                  </m:oMath>
                </a14:m>
                <a:r>
                  <a:rPr lang="en-US" sz="1200" dirty="0">
                    <a:solidFill>
                      <a:schemeClr val="tx1"/>
                    </a:solidFill>
                  </a:rPr>
                  <a:t>.  </a:t>
                </a:r>
                <a:r>
                  <a:rPr lang="en-US" b="1" dirty="0">
                    <a:solidFill>
                      <a:schemeClr val="tx1">
                        <a:lumMod val="75000"/>
                        <a:lumOff val="25000"/>
                      </a:schemeClr>
                    </a:solidFill>
                  </a:rPr>
                  <a:t>Given the priori image D in the computer vision task, </a:t>
                </a:r>
                <a14:m>
                  <m:oMath xmlns:m="http://schemas.openxmlformats.org/officeDocument/2006/math">
                    <m:r>
                      <a:rPr lang="en-US" sz="1200" b="0" i="1" smtClean="0">
                        <a:solidFill>
                          <a:schemeClr val="tx1"/>
                        </a:solidFill>
                        <a:latin typeface="Cambria Math" panose="02040503050406030204" pitchFamily="18" charset="0"/>
                      </a:rPr>
                      <m:t>𝑃</m:t>
                    </m:r>
                    <m:r>
                      <a:rPr lang="en-US" sz="1200" b="0" i="1" smtClean="0">
                        <a:solidFill>
                          <a:schemeClr val="tx1"/>
                        </a:solidFill>
                        <a:latin typeface="Cambria Math" panose="02040503050406030204" pitchFamily="18" charset="0"/>
                      </a:rPr>
                      <m:t>(</m:t>
                    </m:r>
                    <m:r>
                      <a:rPr lang="en-US" sz="1200" b="0" i="1" smtClean="0">
                        <a:solidFill>
                          <a:schemeClr val="tx1"/>
                        </a:solidFill>
                        <a:latin typeface="Cambria Math" panose="02040503050406030204" pitchFamily="18" charset="0"/>
                      </a:rPr>
                      <m:t>𝑋</m:t>
                    </m:r>
                    <m:r>
                      <a:rPr lang="en-US" sz="1200" b="0" i="1" smtClean="0">
                        <a:solidFill>
                          <a:schemeClr val="tx1"/>
                        </a:solidFill>
                        <a:latin typeface="Cambria Math" panose="02040503050406030204" pitchFamily="18" charset="0"/>
                      </a:rPr>
                      <m:t>|</m:t>
                    </m:r>
                    <m:r>
                      <a:rPr lang="en-US" sz="1200" b="0" i="1" smtClean="0">
                        <a:solidFill>
                          <a:schemeClr val="tx1"/>
                        </a:solidFill>
                        <a:latin typeface="Cambria Math" panose="02040503050406030204" pitchFamily="18" charset="0"/>
                      </a:rPr>
                      <m:t>𝐷</m:t>
                    </m:r>
                    <m:r>
                      <a:rPr lang="en-US" sz="1200" b="0" i="1" smtClean="0">
                        <a:solidFill>
                          <a:schemeClr val="tx1"/>
                        </a:solidFill>
                        <a:latin typeface="Cambria Math" panose="02040503050406030204" pitchFamily="18" charset="0"/>
                      </a:rPr>
                      <m:t>)</m:t>
                    </m:r>
                  </m:oMath>
                </a14:m>
                <a:r>
                  <a:rPr lang="en-US" sz="1200" dirty="0">
                    <a:solidFill>
                      <a:schemeClr val="tx1"/>
                    </a:solidFill>
                  </a:rPr>
                  <a:t> is CRF,</a:t>
                </a:r>
                <a:r>
                  <a:rPr lang="en-US" sz="1200" baseline="0" dirty="0">
                    <a:solidFill>
                      <a:schemeClr val="tx1"/>
                    </a:solidFill>
                  </a:rPr>
                  <a:t> </a:t>
                </a:r>
                <a:r>
                  <a:rPr lang="en-US" sz="1200" dirty="0">
                    <a:solidFill>
                      <a:schemeClr val="tx1">
                        <a:lumMod val="75000"/>
                        <a:lumOff val="25000"/>
                      </a:schemeClr>
                    </a:solidFill>
                  </a:rPr>
                  <a:t>which models a conditional distribution between the observed prior information </a:t>
                </a:r>
                <a14:m>
                  <m:oMath xmlns:m="http://schemas.openxmlformats.org/officeDocument/2006/math">
                    <m:r>
                      <a:rPr lang="en-US" sz="1200" i="1">
                        <a:solidFill>
                          <a:schemeClr val="tx1">
                            <a:lumMod val="75000"/>
                            <a:lumOff val="25000"/>
                          </a:schemeClr>
                        </a:solidFill>
                        <a:latin typeface="Cambria Math" panose="02040503050406030204" pitchFamily="18" charset="0"/>
                      </a:rPr>
                      <m:t>𝐷</m:t>
                    </m:r>
                  </m:oMath>
                </a14:m>
                <a:r>
                  <a:rPr lang="en-US" sz="1200" dirty="0">
                    <a:solidFill>
                      <a:schemeClr val="tx1">
                        <a:lumMod val="75000"/>
                        <a:lumOff val="25000"/>
                      </a:schemeClr>
                    </a:solidFill>
                  </a:rPr>
                  <a:t> and the target variable </a:t>
                </a:r>
                <a14:m>
                  <m:oMath xmlns:m="http://schemas.openxmlformats.org/officeDocument/2006/math">
                    <m:r>
                      <a:rPr lang="en-US" sz="1200" i="1">
                        <a:solidFill>
                          <a:schemeClr val="tx1">
                            <a:lumMod val="75000"/>
                            <a:lumOff val="25000"/>
                          </a:schemeClr>
                        </a:solidFill>
                        <a:latin typeface="Cambria Math" panose="02040503050406030204" pitchFamily="18" charset="0"/>
                      </a:rPr>
                      <m:t>𝑋</m:t>
                    </m:r>
                  </m:oMath>
                </a14:m>
                <a:endParaRPr lang="en-US" b="1" dirty="0">
                  <a:solidFill>
                    <a:schemeClr val="tx1">
                      <a:lumMod val="75000"/>
                      <a:lumOff val="25000"/>
                    </a:schemeClr>
                  </a:solidFill>
                </a:endParaRPr>
              </a:p>
              <a:p>
                <a:endParaRPr lang="en-US" b="1" dirty="0">
                  <a:solidFill>
                    <a:schemeClr val="tx1">
                      <a:lumMod val="75000"/>
                      <a:lumOff val="25000"/>
                    </a:schemeClr>
                  </a:solidFill>
                </a:endParaRP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200" dirty="0">
                    <a:solidFill>
                      <a:schemeClr val="tx1">
                        <a:lumMod val="75000"/>
                        <a:lumOff val="25000"/>
                      </a:schemeClr>
                    </a:solidFill>
                  </a:rPr>
                  <a:t>Each </a:t>
                </a:r>
                <a14:m>
                  <m:oMath xmlns:m="http://schemas.openxmlformats.org/officeDocument/2006/math">
                    <m:sSub>
                      <m:sSubPr>
                        <m:ctrlPr>
                          <a:rPr lang="en-GB" sz="1200" i="1">
                            <a:solidFill>
                              <a:schemeClr val="tx1">
                                <a:lumMod val="75000"/>
                                <a:lumOff val="25000"/>
                              </a:schemeClr>
                            </a:solidFill>
                            <a:latin typeface="Cambria Math" panose="02040503050406030204" pitchFamily="18" charset="0"/>
                          </a:rPr>
                        </m:ctrlPr>
                      </m:sSubPr>
                      <m:e>
                        <m:r>
                          <a:rPr lang="en-GB" sz="1200">
                            <a:solidFill>
                              <a:schemeClr val="tx1">
                                <a:lumMod val="75000"/>
                                <a:lumOff val="25000"/>
                              </a:schemeClr>
                            </a:solidFill>
                            <a:latin typeface="Cambria Math" panose="02040503050406030204" pitchFamily="18" charset="0"/>
                          </a:rPr>
                          <m:t>𝑋</m:t>
                        </m:r>
                      </m:e>
                      <m:sub>
                        <m:r>
                          <a:rPr lang="en-GB" sz="1200">
                            <a:solidFill>
                              <a:schemeClr val="tx1">
                                <a:lumMod val="75000"/>
                                <a:lumOff val="25000"/>
                              </a:schemeClr>
                            </a:solidFill>
                            <a:latin typeface="Cambria Math" panose="02040503050406030204" pitchFamily="18" charset="0"/>
                          </a:rPr>
                          <m:t>𝑖</m:t>
                        </m:r>
                      </m:sub>
                    </m:sSub>
                  </m:oMath>
                </a14:m>
                <a:r>
                  <a:rPr lang="en-GB" sz="1200" dirty="0">
                    <a:solidFill>
                      <a:schemeClr val="tx1">
                        <a:lumMod val="75000"/>
                        <a:lumOff val="25000"/>
                      </a:schemeClr>
                    </a:solidFill>
                  </a:rPr>
                  <a:t> takes a value from the label set </a:t>
                </a:r>
                <a14:m>
                  <m:oMath xmlns:m="http://schemas.openxmlformats.org/officeDocument/2006/math">
                    <m:r>
                      <a:rPr lang="en-GB" sz="1200">
                        <a:solidFill>
                          <a:schemeClr val="tx1">
                            <a:lumMod val="75000"/>
                            <a:lumOff val="25000"/>
                          </a:schemeClr>
                        </a:solidFill>
                        <a:latin typeface="Cambria Math" panose="02040503050406030204" pitchFamily="18" charset="0"/>
                      </a:rPr>
                      <m:t>ℒ</m:t>
                    </m:r>
                  </m:oMath>
                </a14:m>
                <a:endParaRPr lang="en-US" b="1" dirty="0">
                  <a:solidFill>
                    <a:schemeClr val="tx1">
                      <a:lumMod val="75000"/>
                      <a:lumOff val="25000"/>
                    </a:schemeClr>
                  </a:solidFill>
                </a:endParaRP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200" dirty="0">
                    <a:solidFill>
                      <a:schemeClr val="tx1">
                        <a:lumMod val="75000"/>
                        <a:lumOff val="25000"/>
                      </a:schemeClr>
                    </a:solidFill>
                  </a:rPr>
                  <a:t>The random variables are connected to form a random field, which is also called a clique.  Thus, </a:t>
                </a:r>
                <a:r>
                  <a:rPr lang="en-GB" baseline="0" dirty="0"/>
                  <a:t>A clique is a set of random variables which are conditionally dependent on each other. </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trike="sngStrike" dirty="0"/>
                  <a:t>Each clique is assigned a potential, which is a penalty based on the observed info </a:t>
                </a:r>
                <a14:m>
                  <m:oMath xmlns:m="http://schemas.openxmlformats.org/officeDocument/2006/math">
                    <m:r>
                      <a:rPr lang="en-US" b="0" i="1" strike="sngStrike" smtClean="0">
                        <a:latin typeface="Cambria Math" panose="02040503050406030204" pitchFamily="18" charset="0"/>
                      </a:rPr>
                      <m:t>𝐷</m:t>
                    </m:r>
                  </m:oMath>
                </a14:m>
                <a:r>
                  <a:rPr lang="en-GB" strike="sngStrike" dirty="0"/>
                  <a:t>.</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dirty="0"/>
                  <a:t>The most probable assignment  can be obtained by minimizing the Gibbs energy function. </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dirty="0">
                    <a:solidFill>
                      <a:schemeClr val="tx1">
                        <a:lumMod val="75000"/>
                        <a:lumOff val="25000"/>
                      </a:schemeClr>
                    </a:solidFill>
                  </a:rPr>
                  <a:t>From the figure below, we see the heatmap from the pixel-wise classifier, and we pass it to the CRF conditioned on the original image, we get a final result which has better appearance consistency.  </a:t>
                </a:r>
                <a:endParaRPr lang="en-GB" dirty="0"/>
              </a:p>
            </p:txBody>
          </p:sp>
        </mc:Choice>
        <mc:Fallback xmlns="">
          <p:sp>
            <p:nvSpPr>
              <p:cNvPr id="3" name="Notes Placeholder 2"/>
              <p:cNvSpPr>
                <a:spLocks noGrp="1"/>
              </p:cNvSpPr>
              <p:nvPr>
                <p:ph type="body" idx="1"/>
              </p:nvPr>
            </p:nvSpPr>
            <p:spPr/>
            <p:txBody>
              <a:bodyPr/>
              <a:lstStyle/>
              <a:p>
                <a:r>
                  <a:rPr lang="en-US" b="1" dirty="0">
                    <a:solidFill>
                      <a:schemeClr val="tx1">
                        <a:lumMod val="75000"/>
                        <a:lumOff val="25000"/>
                      </a:schemeClr>
                    </a:solidFill>
                  </a:rPr>
                  <a:t>Given the priori image D in the computer vision task, </a:t>
                </a:r>
                <a:r>
                  <a:rPr lang="en-US" sz="1200" dirty="0">
                    <a:solidFill>
                      <a:schemeClr val="tx1">
                        <a:lumMod val="75000"/>
                        <a:lumOff val="25000"/>
                      </a:schemeClr>
                    </a:solidFill>
                  </a:rPr>
                  <a:t>which models a conditional distribution between the observed prior information </a:t>
                </a:r>
                <a:r>
                  <a:rPr lang="en-US" sz="1200" i="0">
                    <a:solidFill>
                      <a:schemeClr val="tx1">
                        <a:lumMod val="75000"/>
                        <a:lumOff val="25000"/>
                      </a:schemeClr>
                    </a:solidFill>
                    <a:latin typeface="Cambria Math" panose="02040503050406030204" pitchFamily="18" charset="0"/>
                  </a:rPr>
                  <a:t>𝐷</a:t>
                </a:r>
                <a:r>
                  <a:rPr lang="en-US" sz="1200" dirty="0">
                    <a:solidFill>
                      <a:schemeClr val="tx1">
                        <a:lumMod val="75000"/>
                        <a:lumOff val="25000"/>
                      </a:schemeClr>
                    </a:solidFill>
                  </a:rPr>
                  <a:t> and the target variable </a:t>
                </a:r>
                <a:r>
                  <a:rPr lang="en-US" sz="1200" i="0">
                    <a:solidFill>
                      <a:schemeClr val="tx1">
                        <a:lumMod val="75000"/>
                        <a:lumOff val="25000"/>
                      </a:schemeClr>
                    </a:solidFill>
                    <a:latin typeface="Cambria Math" panose="02040503050406030204" pitchFamily="18" charset="0"/>
                  </a:rPr>
                  <a:t>𝑋</a:t>
                </a:r>
                <a:endParaRPr lang="en-US" b="1" dirty="0">
                  <a:solidFill>
                    <a:schemeClr val="tx1">
                      <a:lumMod val="75000"/>
                      <a:lumOff val="25000"/>
                    </a:schemeClr>
                  </a:solidFill>
                </a:endParaRPr>
              </a:p>
              <a:p>
                <a:pPr marL="628650" lvl="1" indent="-171450">
                  <a:buFont typeface="Arial" panose="020B0604020202020204" pitchFamily="34" charset="0"/>
                  <a:buChar char="•"/>
                </a:pPr>
                <a:r>
                  <a:rPr lang="en-GB" baseline="0" dirty="0"/>
                  <a:t>A clique is a set of random variables which are conditionally dependent on each other. </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dirty="0"/>
                  <a:t>Each clique is assigned a potential, a penalty based on the observed info </a:t>
                </a:r>
                <a:r>
                  <a:rPr lang="en-US" b="0" i="0">
                    <a:latin typeface="Cambria Math" panose="02040503050406030204" pitchFamily="18" charset="0"/>
                  </a:rPr>
                  <a:t>𝐷</a:t>
                </a:r>
                <a:r>
                  <a:rPr lang="en-GB" dirty="0"/>
                  <a:t>.</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dirty="0"/>
                  <a:t>The most probable assignment is obtained by maximizing a posteriori (MAP) labelling, which is equivalent to minimizing the Gibbs energy function. </a:t>
                </a:r>
                <a:endParaRPr lang="en-US" dirty="0">
                  <a:solidFill>
                    <a:schemeClr val="tx1">
                      <a:lumMod val="75000"/>
                      <a:lumOff val="25000"/>
                    </a:schemeClr>
                  </a:solidFill>
                </a:endParaRP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dirty="0"/>
              </a:p>
              <a:p>
                <a:pPr marL="628650" lvl="1" indent="-171450">
                  <a:buFont typeface="Arial" panose="020B0604020202020204" pitchFamily="34" charset="0"/>
                  <a:buChar char="•"/>
                </a:pPr>
                <a:endParaRPr lang="en-US" b="1" dirty="0">
                  <a:solidFill>
                    <a:schemeClr val="tx1">
                      <a:lumMod val="75000"/>
                      <a:lumOff val="25000"/>
                    </a:schemeClr>
                  </a:solidFill>
                </a:endParaRPr>
              </a:p>
              <a:p>
                <a:r>
                  <a:rPr lang="en-US" b="1" strike="sngStrike" dirty="0">
                    <a:solidFill>
                      <a:schemeClr val="tx1">
                        <a:lumMod val="75000"/>
                        <a:lumOff val="25000"/>
                      </a:schemeClr>
                    </a:solidFill>
                  </a:rPr>
                  <a:t>CRFs are usually used to as a post-processing step for image labelling tasks by … But the some work has made it being trained end-to-end with the image labelling tasks. </a:t>
                </a:r>
                <a:r>
                  <a:rPr lang="en-US" b="1" strike="sngStrike" dirty="0" err="1">
                    <a:solidFill>
                      <a:schemeClr val="tx1">
                        <a:lumMod val="75000"/>
                        <a:lumOff val="25000"/>
                      </a:schemeClr>
                    </a:solidFill>
                  </a:rPr>
                  <a:t>Eg.</a:t>
                </a:r>
                <a:r>
                  <a:rPr lang="en-US" b="1" strike="sngStrike" dirty="0">
                    <a:solidFill>
                      <a:schemeClr val="tx1">
                        <a:lumMod val="75000"/>
                        <a:lumOff val="25000"/>
                      </a:schemeClr>
                    </a:solidFill>
                  </a:rPr>
                  <a:t> </a:t>
                </a:r>
                <a:r>
                  <a:rPr lang="en-US" b="1" strike="sngStrike" dirty="0" err="1">
                    <a:solidFill>
                      <a:schemeClr val="tx1">
                        <a:lumMod val="75000"/>
                        <a:lumOff val="25000"/>
                      </a:schemeClr>
                    </a:solidFill>
                  </a:rPr>
                  <a:t>CRFasRNN</a:t>
                </a:r>
                <a:r>
                  <a:rPr lang="en-US" b="1" strike="sngStrike" dirty="0">
                    <a:solidFill>
                      <a:schemeClr val="tx1">
                        <a:lumMod val="75000"/>
                        <a:lumOff val="25000"/>
                      </a:schemeClr>
                    </a:solidFill>
                  </a:rPr>
                  <a:t>  </a:t>
                </a:r>
                <a:r>
                  <a:rPr lang="en-US" strike="sngStrike" dirty="0"/>
                  <a:t>For the conditional random fields, the most commonly used and basic model is pairwise CRFs whose energy function is composed of the unary and pairwise cost, the pairwise potential is the </a:t>
                </a:r>
                <a:r>
                  <a:rPr lang="en-US" strike="sngStrike" dirty="0" err="1"/>
                  <a:t>penality</a:t>
                </a:r>
                <a:r>
                  <a:rPr lang="en-US" strike="sngStrike" dirty="0"/>
                  <a:t> paid if two pixels were assigned different label, if they have high </a:t>
                </a:r>
                <a:r>
                  <a:rPr lang="en-US" strike="sngStrike" dirty="0" err="1"/>
                  <a:t>penality</a:t>
                </a:r>
                <a:r>
                  <a:rPr lang="en-US" strike="sngStrike" dirty="0"/>
                  <a:t>, one label is going to be changed to another to lower the total energy. What if they have the same label</a:t>
                </a:r>
              </a:p>
              <a:p>
                <a:endParaRPr lang="en-US" strike="sngStrike" dirty="0"/>
              </a:p>
              <a:p>
                <a:r>
                  <a:rPr lang="en-GB" strike="sngStrike" baseline="0" dirty="0"/>
                  <a:t>over cliques of random variables</a:t>
                </a:r>
              </a:p>
              <a:p>
                <a:r>
                  <a:rPr lang="en-GB" strike="sngStrike" baseline="0" dirty="0"/>
                  <a:t>A clique is a set of random variables which are conditionally dependent on each other. So the graphical models are composed of cliques as node, and each clique has its potential. </a:t>
                </a:r>
              </a:p>
              <a:p>
                <a:endParaRPr lang="en-US" dirty="0"/>
              </a:p>
            </p:txBody>
          </p:sp>
        </mc:Fallback>
      </mc:AlternateContent>
      <p:sp>
        <p:nvSpPr>
          <p:cNvPr id="4" name="Slide Number Placeholder 3"/>
          <p:cNvSpPr>
            <a:spLocks noGrp="1"/>
          </p:cNvSpPr>
          <p:nvPr>
            <p:ph type="sldNum" sz="quarter" idx="5"/>
          </p:nvPr>
        </p:nvSpPr>
        <p:spPr/>
        <p:txBody>
          <a:bodyPr/>
          <a:lstStyle/>
          <a:p>
            <a:fld id="{01358C0D-E419-CE4B-9C0C-40B1F08F529D}" type="slidenum">
              <a:rPr lang="en-US" smtClean="0"/>
              <a:t>5</a:t>
            </a:fld>
            <a:endParaRPr lang="en-US"/>
          </a:p>
        </p:txBody>
      </p:sp>
    </p:spTree>
    <p:extLst>
      <p:ext uri="{BB962C8B-B14F-4D97-AF65-F5344CB8AC3E}">
        <p14:creationId xmlns:p14="http://schemas.microsoft.com/office/powerpoint/2010/main" val="11213586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Energies</a:t>
            </a:r>
            <a:r>
              <a:rPr lang="en-GB" baseline="0" dirty="0"/>
              <a:t> are defined over cliques of random variables, and the </a:t>
            </a:r>
            <a:r>
              <a:rPr lang="en-GB" baseline="0" dirty="0" err="1"/>
              <a:t>gibbs</a:t>
            </a:r>
            <a:r>
              <a:rPr lang="en-GB" baseline="0" dirty="0"/>
              <a:t> energy function is the sum over the potentials of all cliques in the factor graph over X, conditioned on D. </a:t>
            </a:r>
          </a:p>
          <a:p>
            <a:endParaRPr lang="en-GB" baseline="0" dirty="0"/>
          </a:p>
          <a:p>
            <a:r>
              <a:rPr lang="en-GB" baseline="0" dirty="0"/>
              <a:t>The most basic CRF models has unary and pairwise potential. </a:t>
            </a:r>
          </a:p>
          <a:p>
            <a:pPr marL="628650" lvl="1" indent="-171450">
              <a:buFont typeface="Arial" panose="020B0604020202020204" pitchFamily="34" charset="0"/>
              <a:buChar char="•"/>
            </a:pPr>
            <a:r>
              <a:rPr lang="en-GB" baseline="0" dirty="0"/>
              <a:t>The unary potential is defined over clique just of one pixel. And the </a:t>
            </a:r>
            <a:r>
              <a:rPr lang="en-GB" baseline="0" dirty="0" err="1"/>
              <a:t>pariwse</a:t>
            </a:r>
            <a:r>
              <a:rPr lang="en-GB" baseline="0" dirty="0"/>
              <a:t> potential is over clique of two pixels, each clique forms and edge </a:t>
            </a:r>
            <a:r>
              <a:rPr lang="en-US" altLang="zh-CN" baseline="0" dirty="0"/>
              <a:t>in the factor graph.</a:t>
            </a:r>
            <a:r>
              <a:rPr lang="en-GB" baseline="0" dirty="0"/>
              <a:t> </a:t>
            </a:r>
            <a:r>
              <a:rPr lang="en-GB" strike="sngStrike" baseline="0" dirty="0"/>
              <a:t>It usually take over cost from the previous classifier as –log p(</a:t>
            </a:r>
            <a:r>
              <a:rPr lang="en-GB" strike="sngStrike" baseline="0" dirty="0" err="1"/>
              <a:t>x_i</a:t>
            </a:r>
            <a:r>
              <a:rPr lang="en-GB" strike="sngStrike" baseline="0" dirty="0"/>
              <a:t>) </a:t>
            </a:r>
          </a:p>
          <a:p>
            <a:pPr marL="628650" lvl="1" indent="-171450">
              <a:buFont typeface="Arial" panose="020B0604020202020204" pitchFamily="34" charset="0"/>
              <a:buChar char="•"/>
            </a:pPr>
            <a:r>
              <a:rPr lang="en-GB" strike="sngStrike" baseline="0" dirty="0"/>
              <a:t>The pairwise potential is defined over cliques composed of two pixels, each clique forms an edge. </a:t>
            </a:r>
          </a:p>
          <a:p>
            <a:pPr marL="628650" lvl="1" indent="-171450">
              <a:buFont typeface="Arial" panose="020B0604020202020204" pitchFamily="34" charset="0"/>
              <a:buChar char="•"/>
            </a:pPr>
            <a:endParaRPr lang="en-GB" baseline="0" dirty="0"/>
          </a:p>
          <a:p>
            <a:pPr marL="171450" lvl="0" indent="-171450">
              <a:buFont typeface="Arial" panose="020B0604020202020204" pitchFamily="34" charset="0"/>
              <a:buChar char="•"/>
            </a:pPr>
            <a:r>
              <a:rPr lang="en-GB" baseline="0" dirty="0"/>
              <a:t>4 mins here</a:t>
            </a:r>
          </a:p>
          <a:p>
            <a:endParaRPr lang="en-GB" baseline="0" dirty="0"/>
          </a:p>
          <a:p>
            <a:endParaRPr lang="en-GB" baseline="0" dirty="0"/>
          </a:p>
        </p:txBody>
      </p:sp>
      <p:sp>
        <p:nvSpPr>
          <p:cNvPr id="4" name="Slide Number Placeholder 3"/>
          <p:cNvSpPr>
            <a:spLocks noGrp="1"/>
          </p:cNvSpPr>
          <p:nvPr>
            <p:ph type="sldNum" sz="quarter" idx="10"/>
          </p:nvPr>
        </p:nvSpPr>
        <p:spPr/>
        <p:txBody>
          <a:bodyPr/>
          <a:lstStyle/>
          <a:p>
            <a:fld id="{E8E29B85-9B6E-4972-8219-386EB6CF3BB3}" type="slidenum">
              <a:rPr lang="en-ZA" smtClean="0"/>
              <a:t>6</a:t>
            </a:fld>
            <a:endParaRPr lang="en-ZA"/>
          </a:p>
        </p:txBody>
      </p:sp>
    </p:spTree>
    <p:extLst>
      <p:ext uri="{BB962C8B-B14F-4D97-AF65-F5344CB8AC3E}">
        <p14:creationId xmlns:p14="http://schemas.microsoft.com/office/powerpoint/2010/main" val="8224291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solidFill>
                  <a:schemeClr val="tx1">
                    <a:lumMod val="75000"/>
                    <a:lumOff val="25000"/>
                  </a:schemeClr>
                </a:solidFill>
              </a:rPr>
              <a:t>Unlike pairwise CRFs, higher-order potential are defined over clique of more than two pixels. It is able to model higher level consistency, for example, region-level appearance consistency (</a:t>
            </a:r>
            <a:r>
              <a:rPr lang="en-US" sz="1200" dirty="0" err="1">
                <a:solidFill>
                  <a:schemeClr val="tx1">
                    <a:lumMod val="75000"/>
                    <a:lumOff val="25000"/>
                  </a:schemeClr>
                </a:solidFill>
              </a:rPr>
              <a:t>superpixel</a:t>
            </a:r>
            <a:r>
              <a:rPr lang="en-US" sz="1200" dirty="0">
                <a:solidFill>
                  <a:schemeClr val="tx1">
                    <a:lumMod val="75000"/>
                    <a:lumOff val="25000"/>
                  </a:schemeClr>
                </a:solidFill>
              </a:rPr>
              <a:t>), co-occurrence of objects etc. Here we focus on the </a:t>
            </a:r>
            <a:r>
              <a:rPr lang="en-US" sz="1200" dirty="0" err="1">
                <a:solidFill>
                  <a:schemeClr val="tx1">
                    <a:lumMod val="75000"/>
                    <a:lumOff val="25000"/>
                  </a:schemeClr>
                </a:solidFill>
              </a:rPr>
              <a:t>superpixel</a:t>
            </a:r>
            <a:r>
              <a:rPr lang="en-US" sz="1200" dirty="0">
                <a:solidFill>
                  <a:schemeClr val="tx1">
                    <a:lumMod val="75000"/>
                    <a:lumOff val="25000"/>
                  </a:schemeClr>
                </a:solidFill>
              </a:rPr>
              <a:t> potential, the most commonly used are </a:t>
            </a:r>
            <a:r>
              <a:rPr lang="en-US" sz="1200" dirty="0" err="1">
                <a:solidFill>
                  <a:schemeClr val="tx1">
                    <a:lumMod val="75000"/>
                    <a:lumOff val="25000"/>
                  </a:schemeClr>
                </a:solidFill>
              </a:rPr>
              <a:t>p^n</a:t>
            </a:r>
            <a:r>
              <a:rPr lang="en-US" sz="1200" dirty="0">
                <a:solidFill>
                  <a:schemeClr val="tx1">
                    <a:lumMod val="75000"/>
                    <a:lumOff val="25000"/>
                  </a:schemeClr>
                </a:solidFill>
              </a:rPr>
              <a:t> </a:t>
            </a:r>
            <a:r>
              <a:rPr lang="en-US" sz="1200" dirty="0" err="1">
                <a:solidFill>
                  <a:schemeClr val="tx1">
                    <a:lumMod val="75000"/>
                    <a:lumOff val="25000"/>
                  </a:schemeClr>
                </a:solidFill>
              </a:rPr>
              <a:t>potts</a:t>
            </a:r>
            <a:r>
              <a:rPr lang="en-US" sz="1200" dirty="0">
                <a:solidFill>
                  <a:schemeClr val="tx1">
                    <a:lumMod val="75000"/>
                    <a:lumOff val="25000"/>
                  </a:schemeClr>
                </a:solidFill>
              </a:rPr>
              <a:t> model and the robust </a:t>
            </a:r>
            <a:r>
              <a:rPr lang="en-US" sz="1200" dirty="0" err="1">
                <a:solidFill>
                  <a:schemeClr val="tx1">
                    <a:lumMod val="75000"/>
                    <a:lumOff val="25000"/>
                  </a:schemeClr>
                </a:solidFill>
              </a:rPr>
              <a:t>p^n</a:t>
            </a:r>
            <a:r>
              <a:rPr lang="en-US" sz="1200" dirty="0">
                <a:solidFill>
                  <a:schemeClr val="tx1">
                    <a:lumMod val="75000"/>
                    <a:lumOff val="25000"/>
                  </a:schemeClr>
                </a:solidFill>
              </a:rPr>
              <a:t> </a:t>
            </a:r>
            <a:r>
              <a:rPr lang="en-US" sz="1200" dirty="0" err="1">
                <a:solidFill>
                  <a:schemeClr val="tx1">
                    <a:lumMod val="75000"/>
                    <a:lumOff val="25000"/>
                  </a:schemeClr>
                </a:solidFill>
              </a:rPr>
              <a:t>potts</a:t>
            </a:r>
            <a:r>
              <a:rPr lang="en-US" sz="1200" dirty="0">
                <a:solidFill>
                  <a:schemeClr val="tx1">
                    <a:lumMod val="75000"/>
                    <a:lumOff val="25000"/>
                  </a:schemeClr>
                </a:solidFill>
              </a:rPr>
              <a:t> model. </a:t>
            </a:r>
            <a:endParaRPr lang="en-GB" baseline="0" dirty="0"/>
          </a:p>
          <a:p>
            <a:endParaRPr lang="en-GB" baseline="0" dirty="0"/>
          </a:p>
          <a:p>
            <a:r>
              <a:rPr lang="en-GB" baseline="0" dirty="0"/>
              <a:t>For the </a:t>
            </a:r>
            <a:r>
              <a:rPr lang="en-GB" baseline="0" dirty="0" err="1"/>
              <a:t>potts</a:t>
            </a:r>
            <a:r>
              <a:rPr lang="en-GB" baseline="0" dirty="0"/>
              <a:t> model, </a:t>
            </a:r>
            <a:r>
              <a:rPr lang="en-GB" strike="sngStrike" baseline="0" dirty="0"/>
              <a:t>like in paper </a:t>
            </a:r>
            <a:r>
              <a:rPr lang="en-GB" strike="sngStrike" baseline="0" dirty="0" err="1"/>
              <a:t>kohli</a:t>
            </a:r>
            <a:r>
              <a:rPr lang="en-GB" strike="sngStrike" baseline="0" dirty="0"/>
              <a:t> and Arnab</a:t>
            </a:r>
            <a:r>
              <a:rPr lang="en-GB" baseline="0" dirty="0"/>
              <a:t>, </a:t>
            </a:r>
            <a:r>
              <a:rPr lang="en-GB" strike="sngStrike" baseline="0" dirty="0"/>
              <a:t>when all pixels in one </a:t>
            </a:r>
            <a:r>
              <a:rPr lang="en-GB" strike="sngStrike" baseline="0" dirty="0" err="1"/>
              <a:t>superpixel</a:t>
            </a:r>
            <a:r>
              <a:rPr lang="en-GB" strike="sngStrike" baseline="0" dirty="0"/>
              <a:t> take the same label, a low penalty is incurred, otherwise, a high penalty</a:t>
            </a:r>
            <a:r>
              <a:rPr lang="en-GB" baseline="0" dirty="0"/>
              <a:t>. It tries to make all pixels belonging to a segment take the same label, which can help remove </a:t>
            </a:r>
            <a:r>
              <a:rPr lang="en-US" sz="1200" dirty="0">
                <a:solidFill>
                  <a:schemeClr val="tx1">
                    <a:lumMod val="75000"/>
                    <a:lumOff val="25000"/>
                  </a:schemeClr>
                </a:solidFill>
              </a:rPr>
              <a:t>spurious noise in each </a:t>
            </a:r>
            <a:r>
              <a:rPr lang="en-US" sz="1200" dirty="0" err="1">
                <a:solidFill>
                  <a:schemeClr val="tx1">
                    <a:lumMod val="75000"/>
                    <a:lumOff val="25000"/>
                  </a:schemeClr>
                </a:solidFill>
              </a:rPr>
              <a:t>superpixel</a:t>
            </a:r>
            <a:r>
              <a:rPr lang="en-US" sz="1200" dirty="0">
                <a:solidFill>
                  <a:schemeClr val="tx1">
                    <a:lumMod val="75000"/>
                    <a:lumOff val="25000"/>
                  </a:schemeClr>
                </a:solidFill>
              </a:rPr>
              <a:t> .  </a:t>
            </a:r>
          </a:p>
          <a:p>
            <a:r>
              <a:rPr lang="en-US" sz="1200" dirty="0">
                <a:solidFill>
                  <a:schemeClr val="tx1">
                    <a:lumMod val="75000"/>
                    <a:lumOff val="25000"/>
                  </a:schemeClr>
                </a:solidFill>
              </a:rPr>
              <a:t>However, if all but one pixel in a </a:t>
            </a:r>
            <a:r>
              <a:rPr lang="en-US" sz="1200" dirty="0" err="1">
                <a:solidFill>
                  <a:schemeClr val="tx1">
                    <a:lumMod val="75000"/>
                    <a:lumOff val="25000"/>
                  </a:schemeClr>
                </a:solidFill>
              </a:rPr>
              <a:t>superpixel</a:t>
            </a:r>
            <a:r>
              <a:rPr lang="en-US" sz="1200" dirty="0">
                <a:solidFill>
                  <a:schemeClr val="tx1">
                    <a:lumMod val="75000"/>
                    <a:lumOff val="25000"/>
                  </a:schemeClr>
                </a:solidFill>
              </a:rPr>
              <a:t> take the same label then penalty is incurred as if they were all to take different labels. Due to such strict penalty, the potential might not be able to deal with inaccurate </a:t>
            </a:r>
            <a:r>
              <a:rPr lang="en-US" sz="1200" dirty="0" err="1">
                <a:solidFill>
                  <a:schemeClr val="tx1">
                    <a:lumMod val="75000"/>
                    <a:lumOff val="25000"/>
                  </a:schemeClr>
                </a:solidFill>
              </a:rPr>
              <a:t>superpixels</a:t>
            </a:r>
            <a:endParaRPr lang="en-US" sz="1200" dirty="0">
              <a:solidFill>
                <a:schemeClr val="tx1">
                  <a:lumMod val="75000"/>
                  <a:lumOff val="25000"/>
                </a:schemeClr>
              </a:solidFill>
            </a:endParaRPr>
          </a:p>
          <a:p>
            <a:endParaRPr lang="en-US" sz="1200" baseline="0" dirty="0">
              <a:solidFill>
                <a:schemeClr val="tx1">
                  <a:lumMod val="75000"/>
                  <a:lumOff val="25000"/>
                </a:schemeClr>
              </a:solidFill>
            </a:endParaRPr>
          </a:p>
          <a:p>
            <a:r>
              <a:rPr lang="en-US" sz="1200" baseline="0" dirty="0">
                <a:solidFill>
                  <a:schemeClr val="tx1">
                    <a:lumMod val="75000"/>
                    <a:lumOff val="25000"/>
                  </a:schemeClr>
                </a:solidFill>
              </a:rPr>
              <a:t>For the robust </a:t>
            </a:r>
            <a:r>
              <a:rPr lang="en-US" sz="1200" baseline="0" dirty="0" err="1">
                <a:solidFill>
                  <a:schemeClr val="tx1">
                    <a:lumMod val="75000"/>
                    <a:lumOff val="25000"/>
                  </a:schemeClr>
                </a:solidFill>
              </a:rPr>
              <a:t>potts</a:t>
            </a:r>
            <a:r>
              <a:rPr lang="en-US" sz="1200" baseline="0" dirty="0">
                <a:solidFill>
                  <a:schemeClr val="tx1">
                    <a:lumMod val="75000"/>
                    <a:lumOff val="25000"/>
                  </a:schemeClr>
                </a:solidFill>
              </a:rPr>
              <a:t> model, it relaxes such constriction, and defined the potential in proportion </a:t>
            </a:r>
            <a:r>
              <a:rPr lang="en-US" altLang="zh-CN" sz="1200" baseline="0" dirty="0">
                <a:solidFill>
                  <a:schemeClr val="tx1">
                    <a:lumMod val="75000"/>
                    <a:lumOff val="25000"/>
                  </a:schemeClr>
                </a:solidFill>
              </a:rPr>
              <a:t>to the number of variables in the clique not taking the dominant label, which is the Ni(</a:t>
            </a:r>
            <a:r>
              <a:rPr lang="en-US" altLang="zh-CN" sz="1200" baseline="0" dirty="0" err="1">
                <a:solidFill>
                  <a:schemeClr val="tx1">
                    <a:lumMod val="75000"/>
                    <a:lumOff val="25000"/>
                  </a:schemeClr>
                </a:solidFill>
              </a:rPr>
              <a:t>x_s</a:t>
            </a:r>
            <a:r>
              <a:rPr lang="en-US" altLang="zh-CN" sz="1200" baseline="0" dirty="0">
                <a:solidFill>
                  <a:schemeClr val="tx1">
                    <a:lumMod val="75000"/>
                    <a:lumOff val="25000"/>
                  </a:schemeClr>
                </a:solidFill>
              </a:rPr>
              <a:t>) in the equation.   This </a:t>
            </a:r>
            <a:r>
              <a:rPr lang="en-US" sz="1200" baseline="0" dirty="0">
                <a:solidFill>
                  <a:schemeClr val="tx1">
                    <a:lumMod val="75000"/>
                    <a:lumOff val="25000"/>
                  </a:schemeClr>
                </a:solidFill>
              </a:rPr>
              <a:t>solves the problem of the </a:t>
            </a:r>
            <a:r>
              <a:rPr lang="en-US" sz="1200" baseline="0" dirty="0" err="1">
                <a:solidFill>
                  <a:schemeClr val="tx1">
                    <a:lumMod val="75000"/>
                    <a:lumOff val="25000"/>
                  </a:schemeClr>
                </a:solidFill>
              </a:rPr>
              <a:t>potts</a:t>
            </a:r>
            <a:r>
              <a:rPr lang="en-US" sz="1200" baseline="0" dirty="0">
                <a:solidFill>
                  <a:schemeClr val="tx1">
                    <a:lumMod val="75000"/>
                    <a:lumOff val="25000"/>
                  </a:schemeClr>
                </a:solidFill>
              </a:rPr>
              <a:t> model, and allow some variables in the clique to take different labels. </a:t>
            </a:r>
            <a:endParaRPr lang="en-GB" baseline="0" dirty="0"/>
          </a:p>
        </p:txBody>
      </p:sp>
      <p:sp>
        <p:nvSpPr>
          <p:cNvPr id="4" name="Slide Number Placeholder 3"/>
          <p:cNvSpPr>
            <a:spLocks noGrp="1"/>
          </p:cNvSpPr>
          <p:nvPr>
            <p:ph type="sldNum" sz="quarter" idx="10"/>
          </p:nvPr>
        </p:nvSpPr>
        <p:spPr/>
        <p:txBody>
          <a:bodyPr/>
          <a:lstStyle/>
          <a:p>
            <a:fld id="{E8E29B85-9B6E-4972-8219-386EB6CF3BB3}" type="slidenum">
              <a:rPr lang="en-ZA" smtClean="0"/>
              <a:t>8</a:t>
            </a:fld>
            <a:endParaRPr lang="en-ZA"/>
          </a:p>
        </p:txBody>
      </p:sp>
    </p:spTree>
    <p:extLst>
      <p:ext uri="{BB962C8B-B14F-4D97-AF65-F5344CB8AC3E}">
        <p14:creationId xmlns:p14="http://schemas.microsoft.com/office/powerpoint/2010/main" val="19940720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Let’s look at the inference and learning</a:t>
            </a:r>
            <a:endParaRPr lang="en-US" dirty="0"/>
          </a:p>
        </p:txBody>
      </p:sp>
      <p:sp>
        <p:nvSpPr>
          <p:cNvPr id="4" name="Slide Number Placeholder 3"/>
          <p:cNvSpPr>
            <a:spLocks noGrp="1"/>
          </p:cNvSpPr>
          <p:nvPr>
            <p:ph type="sldNum" sz="quarter" idx="5"/>
          </p:nvPr>
        </p:nvSpPr>
        <p:spPr/>
        <p:txBody>
          <a:bodyPr/>
          <a:lstStyle/>
          <a:p>
            <a:fld id="{01358C0D-E419-CE4B-9C0C-40B1F08F529D}" type="slidenum">
              <a:rPr lang="en-US" smtClean="0"/>
              <a:t>9</a:t>
            </a:fld>
            <a:endParaRPr lang="en-US"/>
          </a:p>
        </p:txBody>
      </p:sp>
    </p:spTree>
    <p:extLst>
      <p:ext uri="{BB962C8B-B14F-4D97-AF65-F5344CB8AC3E}">
        <p14:creationId xmlns:p14="http://schemas.microsoft.com/office/powerpoint/2010/main" val="30373955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a:t>Inference: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rgbClr val="404040"/>
                    </a:solidFill>
                  </a:rPr>
                  <a:t>Because the inference is </a:t>
                </a:r>
                <a:r>
                  <a:rPr lang="en-US" sz="1200" dirty="0">
                    <a:solidFill>
                      <a:srgbClr val="FF0000"/>
                    </a:solidFill>
                  </a:rPr>
                  <a:t>NP-hard,</a:t>
                </a:r>
                <a:r>
                  <a:rPr lang="en-US" sz="1200" dirty="0">
                    <a:solidFill>
                      <a:srgbClr val="404040"/>
                    </a:solidFill>
                  </a:rPr>
                  <a:t> they are usually solved using by approximate method, where mean-field message passing is the state-of-the-art . [</a:t>
                </a:r>
                <a:r>
                  <a:rPr lang="en-US" sz="1200" dirty="0" err="1">
                    <a:solidFill>
                      <a:srgbClr val="404040"/>
                    </a:solidFill>
                  </a:rPr>
                  <a:t>Krahenbuhl</a:t>
                </a:r>
                <a:r>
                  <a:rPr lang="en-US" sz="1200" dirty="0">
                    <a:solidFill>
                      <a:srgbClr val="404040"/>
                    </a:solidFill>
                  </a:rPr>
                  <a:t> 2011, Zheng 2015]  shows bilateral Gaussian filter-based approximation methods applied on fully-connected pairwise CRFs outperforms the best alternative methods in terms of speed and accuracy.</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rgbClr val="404040"/>
                    </a:solidFill>
                  </a:rPr>
                  <a:t>Vineet and Arnab further shows that similar method can be applied on higher-order CRFs . </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200" dirty="0">
                  <a:solidFill>
                    <a:srgbClr val="404040"/>
                  </a:solidFill>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dirty="0">
                    <a:solidFill>
                      <a:srgbClr val="404040"/>
                    </a:solidFill>
                  </a:rPr>
                  <a:t>(After the inference) The table listed below categorize the way CRF is used, post-processing after the </a:t>
                </a:r>
                <a:r>
                  <a:rPr lang="en-US" sz="1200" dirty="0" err="1">
                    <a:solidFill>
                      <a:srgbClr val="404040"/>
                    </a:solidFill>
                  </a:rPr>
                  <a:t>classifer</a:t>
                </a:r>
                <a:r>
                  <a:rPr lang="en-US" sz="1200" dirty="0">
                    <a:solidFill>
                      <a:srgbClr val="404040"/>
                    </a:solidFill>
                  </a:rPr>
                  <a:t> or trained end-to-end with  deep learning classifier. </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200" dirty="0">
                  <a:solidFill>
                    <a:srgbClr val="404040"/>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404040"/>
                    </a:solidFill>
                  </a:rPr>
                  <a:t>Here, we summarize the disadvantages of higher-order CRFs</a:t>
                </a:r>
              </a:p>
              <a:p>
                <a:pPr lvl="1">
                  <a:buFont typeface="Wingdings" pitchFamily="2" charset="2"/>
                  <a:buChar char="§"/>
                </a:pPr>
                <a:r>
                  <a:rPr lang="en-ZA" sz="2400" b="1" dirty="0">
                    <a:solidFill>
                      <a:schemeClr val="accent1"/>
                    </a:solidFill>
                  </a:rPr>
                  <a:t>Higher complexity compared with pairwise CRFs</a:t>
                </a:r>
              </a:p>
              <a:p>
                <a:pPr lvl="1">
                  <a:buFont typeface="Wingdings" pitchFamily="2" charset="2"/>
                  <a:buChar char="§"/>
                </a:pPr>
                <a:r>
                  <a:rPr lang="en-ZA" sz="2400" b="1" dirty="0">
                    <a:solidFill>
                      <a:schemeClr val="accent1"/>
                    </a:solidFill>
                  </a:rPr>
                  <a:t>Because it has extra  set of </a:t>
                </a:r>
                <a:r>
                  <a:rPr lang="en-ZA" sz="2400" b="1" dirty="0" err="1">
                    <a:solidFill>
                      <a:schemeClr val="accent1"/>
                    </a:solidFill>
                  </a:rPr>
                  <a:t>hyperparamters</a:t>
                </a:r>
                <a:r>
                  <a:rPr lang="en-ZA" sz="2400" b="1" dirty="0">
                    <a:solidFill>
                      <a:schemeClr val="accent1"/>
                    </a:solidFill>
                  </a:rPr>
                  <a:t> and/or weights compared with baseline pairwise CRFS, which leads to longer time for learning</a:t>
                </a:r>
              </a:p>
              <a:p>
                <a:pPr lvl="1">
                  <a:buFont typeface="Wingdings" pitchFamily="2" charset="2"/>
                  <a:buChar char="§"/>
                </a:pPr>
                <a:r>
                  <a:rPr lang="en-ZA" sz="2400" b="1" dirty="0">
                    <a:solidFill>
                      <a:schemeClr val="accent1"/>
                    </a:solidFill>
                  </a:rPr>
                  <a:t>Needs to update the formulation  for the inference and learning  algorithm</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rgbClr val="404040"/>
                  </a:solidFill>
                </a:endParaRPr>
              </a:p>
              <a:p>
                <a:endParaRPr lang="en-US" sz="1200" dirty="0">
                  <a:solidFill>
                    <a:srgbClr val="404040"/>
                  </a:solidFill>
                </a:endParaRPr>
              </a:p>
            </p:txBody>
          </p:sp>
        </mc:Choice>
        <mc:Fallback xmlns="">
          <p:sp>
            <p:nvSpPr>
              <p:cNvPr id="3" name="Notes Placeholder 2"/>
              <p:cNvSpPr>
                <a:spLocks noGrp="1"/>
              </p:cNvSpPr>
              <p:nvPr>
                <p:ph type="body" idx="1"/>
              </p:nvPr>
            </p:nvSpPr>
            <p:spPr/>
            <p:txBody>
              <a:bodyPr/>
              <a:lstStyle/>
              <a:p>
                <a:r>
                  <a:rPr lang="en-US" dirty="0"/>
                  <a:t>Inference: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rgbClr val="404040"/>
                    </a:solidFill>
                  </a:rPr>
                  <a:t>Because the inference is </a:t>
                </a:r>
                <a:r>
                  <a:rPr lang="en-US" sz="1200" dirty="0">
                    <a:solidFill>
                      <a:srgbClr val="FF0000"/>
                    </a:solidFill>
                  </a:rPr>
                  <a:t>NP-hard,</a:t>
                </a:r>
                <a:r>
                  <a:rPr lang="en-US" sz="1200" dirty="0">
                    <a:solidFill>
                      <a:srgbClr val="404040"/>
                    </a:solidFill>
                  </a:rPr>
                  <a:t> they are usually solved using approximate energy minimization algorithms: message passing and move making algorithms.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rgbClr val="404040"/>
                    </a:solidFill>
                  </a:rPr>
                  <a:t>For the message passing, the runtime complexity increases </a:t>
                </a:r>
                <a:r>
                  <a:rPr lang="en-US" sz="1200" dirty="0">
                    <a:solidFill>
                      <a:srgbClr val="FF0000"/>
                    </a:solidFill>
                  </a:rPr>
                  <a:t>exponentially</a:t>
                </a:r>
                <a:r>
                  <a:rPr lang="en-US" sz="1200" dirty="0">
                    <a:solidFill>
                      <a:srgbClr val="404040"/>
                    </a:solidFill>
                  </a:rPr>
                  <a:t> with the size of the largest clique in the random field, which makes them inapplicable to functions defined over large clique, thus mean-field approximation method shown in </a:t>
                </a:r>
                <a:r>
                  <a:rPr lang="en-US" sz="1200" kern="1200" dirty="0" err="1">
                    <a:solidFill>
                      <a:srgbClr val="404040"/>
                    </a:solidFill>
                    <a:latin typeface="+mn-lt"/>
                    <a:ea typeface="+mn-ea"/>
                    <a:cs typeface="+mn-cs"/>
                  </a:rPr>
                  <a:t>DenseCRF</a:t>
                </a:r>
                <a:r>
                  <a:rPr lang="en-US" sz="1200" kern="1200" dirty="0">
                    <a:solidFill>
                      <a:srgbClr val="404040"/>
                    </a:solidFill>
                    <a:latin typeface="+mn-lt"/>
                    <a:ea typeface="+mn-ea"/>
                    <a:cs typeface="+mn-cs"/>
                  </a:rPr>
                  <a:t> [</a:t>
                </a:r>
                <a:r>
                  <a:rPr lang="en-US" sz="1200" kern="1200" dirty="0" err="1">
                    <a:solidFill>
                      <a:srgbClr val="404040"/>
                    </a:solidFill>
                    <a:latin typeface="+mn-lt"/>
                    <a:ea typeface="+mn-ea"/>
                    <a:cs typeface="+mn-cs"/>
                  </a:rPr>
                  <a:t>Krahenbuhl</a:t>
                </a:r>
                <a:r>
                  <a:rPr lang="en-US" sz="1200" kern="1200" dirty="0">
                    <a:solidFill>
                      <a:srgbClr val="404040"/>
                    </a:solidFill>
                    <a:latin typeface="+mn-lt"/>
                    <a:ea typeface="+mn-ea"/>
                    <a:cs typeface="+mn-cs"/>
                  </a:rPr>
                  <a:t> 2011], and </a:t>
                </a:r>
                <a:r>
                  <a:rPr lang="en-US" sz="1200" kern="1200" dirty="0" err="1">
                    <a:solidFill>
                      <a:srgbClr val="404040"/>
                    </a:solidFill>
                    <a:latin typeface="+mn-lt"/>
                    <a:ea typeface="+mn-ea"/>
                    <a:cs typeface="+mn-cs"/>
                  </a:rPr>
                  <a:t>CRFasRNN</a:t>
                </a:r>
                <a:r>
                  <a:rPr lang="en-US" sz="1200" kern="1200" dirty="0">
                    <a:solidFill>
                      <a:srgbClr val="404040"/>
                    </a:solidFill>
                    <a:latin typeface="+mn-lt"/>
                    <a:ea typeface="+mn-ea"/>
                    <a:cs typeface="+mn-cs"/>
                  </a:rPr>
                  <a:t>[Zheng 2015] which is end-to-end </a:t>
                </a:r>
                <a:r>
                  <a:rPr lang="en-US" sz="1200" kern="1200" dirty="0" err="1">
                    <a:solidFill>
                      <a:srgbClr val="404040"/>
                    </a:solidFill>
                    <a:latin typeface="+mn-lt"/>
                    <a:ea typeface="+mn-ea"/>
                    <a:cs typeface="+mn-cs"/>
                  </a:rPr>
                  <a:t>suggestes</a:t>
                </a:r>
                <a:r>
                  <a:rPr lang="en-US" sz="1200" kern="1200" dirty="0">
                    <a:solidFill>
                      <a:srgbClr val="404040"/>
                    </a:solidFill>
                    <a:latin typeface="+mn-lt"/>
                    <a:ea typeface="+mn-ea"/>
                    <a:cs typeface="+mn-cs"/>
                  </a:rPr>
                  <a:t> that filter based mean-field </a:t>
                </a:r>
                <a:r>
                  <a:rPr lang="en-US" sz="1200" dirty="0">
                    <a:solidFill>
                      <a:srgbClr val="404040"/>
                    </a:solidFill>
                  </a:rPr>
                  <a:t>message-passing enhanced with recent filtering techniques should be considered as a general state-of-the-art inference method for a large number of computer vision problems currently of interest.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strike="sngStrike" dirty="0">
                    <a:solidFill>
                      <a:srgbClr val="404040"/>
                    </a:solidFill>
                  </a:rPr>
                  <a:t>Complexity gained from [Vineet 2012] : </a:t>
                </a:r>
                <a:r>
                  <a:rPr lang="en-US" sz="1200" strike="sngStrike" dirty="0" err="1">
                    <a:solidFill>
                      <a:srgbClr val="404040"/>
                    </a:solidFill>
                  </a:rPr>
                  <a:t>DenseCRF</a:t>
                </a:r>
                <a:r>
                  <a:rPr lang="en-US" sz="1200" strike="sngStrike" dirty="0">
                    <a:solidFill>
                      <a:srgbClr val="404040"/>
                    </a:solidFill>
                  </a:rPr>
                  <a:t> O(MNL^2) or O(MNL) for the Potts model,  With </a:t>
                </a:r>
                <a:r>
                  <a:rPr lang="en-US" sz="1200" i="0" strike="sngStrike" dirty="0">
                    <a:solidFill>
                      <a:srgbClr val="404040"/>
                    </a:solidFill>
                    <a:latin typeface="Cambria Math" panose="02040503050406030204" pitchFamily="18" charset="0"/>
                  </a:rPr>
                  <a:t>𝑃^𝑁</a:t>
                </a:r>
                <a:r>
                  <a:rPr lang="en-ZA" sz="1200" strike="sngStrike" dirty="0">
                    <a:solidFill>
                      <a:srgbClr val="404040"/>
                    </a:solidFill>
                  </a:rPr>
                  <a:t> Potts model, and </a:t>
                </a:r>
                <a:r>
                  <a:rPr lang="en-ZA" sz="1200" strike="sngStrike" dirty="0" err="1">
                    <a:solidFill>
                      <a:srgbClr val="404040"/>
                    </a:solidFill>
                  </a:rPr>
                  <a:t>superpixel</a:t>
                </a:r>
                <a:r>
                  <a:rPr lang="en-ZA" sz="1200" strike="sngStrike" dirty="0">
                    <a:solidFill>
                      <a:srgbClr val="404040"/>
                    </a:solidFill>
                  </a:rPr>
                  <a:t> higher-order term, it is O(L </a:t>
                </a:r>
                <a:r>
                  <a:rPr lang="en-ZA" sz="1200" strike="sngStrike" dirty="0" err="1">
                    <a:solidFill>
                      <a:srgbClr val="404040"/>
                    </a:solidFill>
                  </a:rPr>
                  <a:t>max_c</a:t>
                </a:r>
                <a:r>
                  <a:rPr lang="en-ZA" sz="1200" strike="sngStrike" dirty="0">
                    <a:solidFill>
                      <a:srgbClr val="404040"/>
                    </a:solidFill>
                  </a:rPr>
                  <a:t>(|c|) |</a:t>
                </a:r>
                <a:r>
                  <a:rPr lang="en-ZA" sz="1200" strike="sngStrike" dirty="0" err="1">
                    <a:solidFill>
                      <a:srgbClr val="404040"/>
                    </a:solidFill>
                  </a:rPr>
                  <a:t>C^potts</a:t>
                </a:r>
                <a:r>
                  <a:rPr lang="en-ZA" sz="1200" strike="sngStrike" dirty="0">
                    <a:solidFill>
                      <a:srgbClr val="404040"/>
                    </a:solidFill>
                  </a:rPr>
                  <a:t>|).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dirty="0">
                  <a:solidFill>
                    <a:srgbClr val="404040"/>
                  </a:solidFill>
                </a:endParaRPr>
              </a:p>
              <a:p>
                <a:endParaRPr lang="en-US" sz="1200" dirty="0">
                  <a:solidFill>
                    <a:srgbClr val="404040"/>
                  </a:solidFill>
                </a:endParaRPr>
              </a:p>
              <a:p>
                <a:r>
                  <a:rPr lang="en-US" sz="1200" strike="sngStrike" dirty="0">
                    <a:solidFill>
                      <a:srgbClr val="404040"/>
                    </a:solidFill>
                  </a:rPr>
                  <a:t>It has shown in Vineet 2012, that the </a:t>
                </a:r>
                <a:r>
                  <a:rPr lang="en-US" sz="1200" strike="sngStrike" dirty="0" err="1">
                    <a:solidFill>
                      <a:srgbClr val="404040"/>
                    </a:solidFill>
                  </a:rPr>
                  <a:t>superpixel</a:t>
                </a:r>
                <a:r>
                  <a:rPr lang="en-US" sz="1200" strike="sngStrike" dirty="0">
                    <a:solidFill>
                      <a:srgbClr val="404040"/>
                    </a:solidFill>
                  </a:rPr>
                  <a:t>-based higher order CRFs builds on filter-based approaches shows them to outperform or perform equally well to the previously dominant graph-cut/move making approaches on all problems considered. Which suggests that mean-field message-passing enhanced with recent filtering techniques should be considered as a general state-of-the-art inference method for a large number of computer vision problems currently of interest. bilateral Gaussian filter-based approximation methods permits substantially faster inference, as well as offering performance gains over competing methods. Which is the state of the art </a:t>
                </a:r>
              </a:p>
              <a:p>
                <a:endParaRPr lang="en-US" sz="1200" dirty="0">
                  <a:solidFill>
                    <a:srgbClr val="404040"/>
                  </a:solidFill>
                </a:endParaRPr>
              </a:p>
              <a:p>
                <a:r>
                  <a:rPr lang="en-US" sz="1200" dirty="0">
                    <a:solidFill>
                      <a:srgbClr val="404040"/>
                    </a:solidFill>
                  </a:rPr>
                  <a:t>Filter-based mean-field message-passing methods allows the fully-connected pairwise methods increase expressivity over typical 4 or 8-connected MRF models, the inability to handle higher-order terms is still a disadvantages</a:t>
                </a:r>
              </a:p>
              <a:p>
                <a:endParaRPr lang="en-US" sz="1200" dirty="0">
                  <a:solidFill>
                    <a:srgbClr val="404040"/>
                  </a:solidFill>
                </a:endParaRPr>
              </a:p>
              <a:p>
                <a:r>
                  <a:rPr lang="en-US" sz="1200" dirty="0"/>
                  <a:t>Table: for the fully-connected pairwise CRFs, it uses filter-based message-passing as inference</a:t>
                </a:r>
              </a:p>
              <a:p>
                <a:endParaRPr lang="en-US" sz="1200" dirty="0"/>
              </a:p>
              <a:p>
                <a:pPr lvl="1"/>
                <a:r>
                  <a:rPr lang="en-US" sz="1100" dirty="0">
                    <a:solidFill>
                      <a:srgbClr val="404040"/>
                    </a:solidFill>
                  </a:rPr>
                  <a:t>Complexity</a:t>
                </a:r>
              </a:p>
              <a:p>
                <a:pPr lvl="2"/>
                <a:r>
                  <a:rPr lang="en-US" sz="1100" dirty="0">
                    <a:solidFill>
                      <a:srgbClr val="404040"/>
                    </a:solidFill>
                  </a:rPr>
                  <a:t>For another higher-order , it is formulated as a minimization of sum of pairwise potentials between pixel inside the higher-order clique and an auxiliary random variable </a:t>
                </a:r>
              </a:p>
              <a:p>
                <a:endParaRPr lang="en-US" dirty="0"/>
              </a:p>
            </p:txBody>
          </p:sp>
        </mc:Fallback>
      </mc:AlternateContent>
      <p:sp>
        <p:nvSpPr>
          <p:cNvPr id="4" name="Slide Number Placeholder 3"/>
          <p:cNvSpPr>
            <a:spLocks noGrp="1"/>
          </p:cNvSpPr>
          <p:nvPr>
            <p:ph type="sldNum" sz="quarter" idx="5"/>
          </p:nvPr>
        </p:nvSpPr>
        <p:spPr/>
        <p:txBody>
          <a:bodyPr/>
          <a:lstStyle/>
          <a:p>
            <a:fld id="{01358C0D-E419-CE4B-9C0C-40B1F08F529D}" type="slidenum">
              <a:rPr lang="en-US" smtClean="0"/>
              <a:t>10</a:t>
            </a:fld>
            <a:endParaRPr lang="en-US"/>
          </a:p>
        </p:txBody>
      </p:sp>
    </p:spTree>
    <p:extLst>
      <p:ext uri="{BB962C8B-B14F-4D97-AF65-F5344CB8AC3E}">
        <p14:creationId xmlns:p14="http://schemas.microsoft.com/office/powerpoint/2010/main" val="404801771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409573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Title and Content">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1279185" y="1200151"/>
            <a:ext cx="6565570" cy="328830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348637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wo Content">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771661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AE88EA90-0C7F-461C-A261-5F2AFA866A12}" type="slidenum">
              <a:rPr lang="en-ZA" smtClean="0"/>
              <a:t>‹#›</a:t>
            </a:fld>
            <a:endParaRPr lang="en-ZA"/>
          </a:p>
        </p:txBody>
      </p:sp>
    </p:spTree>
    <p:extLst>
      <p:ext uri="{BB962C8B-B14F-4D97-AF65-F5344CB8AC3E}">
        <p14:creationId xmlns:p14="http://schemas.microsoft.com/office/powerpoint/2010/main" val="15393619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Title Only">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039884"/>
            <a:ext cx="8229600" cy="857253"/>
          </a:xfrm>
        </p:spPr>
        <p:txBody>
          <a:bodyPr/>
          <a:lstStyle>
            <a:lvl1pPr>
              <a:defRPr b="1" i="0"/>
            </a:lvl1pPr>
          </a:lstStyle>
          <a:p>
            <a:r>
              <a:rPr lang="en-US" dirty="0"/>
              <a:t>Click to edit Master title style</a:t>
            </a:r>
          </a:p>
        </p:txBody>
      </p:sp>
    </p:spTree>
    <p:extLst>
      <p:ext uri="{BB962C8B-B14F-4D97-AF65-F5344CB8AC3E}">
        <p14:creationId xmlns:p14="http://schemas.microsoft.com/office/powerpoint/2010/main" val="24528779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Content with Caption">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6" name="Picture Placeholder 2"/>
          <p:cNvSpPr>
            <a:spLocks noGrp="1"/>
          </p:cNvSpPr>
          <p:nvPr>
            <p:ph type="pic" idx="1"/>
          </p:nvPr>
        </p:nvSpPr>
        <p:spPr>
          <a:xfrm>
            <a:off x="1785578" y="1316923"/>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Tree>
    <p:extLst>
      <p:ext uri="{BB962C8B-B14F-4D97-AF65-F5344CB8AC3E}">
        <p14:creationId xmlns:p14="http://schemas.microsoft.com/office/powerpoint/2010/main" val="18535578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with Caption">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279185" y="1297480"/>
            <a:ext cx="6565569" cy="3099281"/>
          </a:xfrm>
        </p:spPr>
        <p:txBody>
          <a:bodyPr>
            <a:normAutofit/>
          </a:bodyPr>
          <a:lstStyle>
            <a:lvl1pPr marL="0" indent="0">
              <a:buNone/>
              <a:defRPr sz="2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Tree>
    <p:extLst>
      <p:ext uri="{BB962C8B-B14F-4D97-AF65-F5344CB8AC3E}">
        <p14:creationId xmlns:p14="http://schemas.microsoft.com/office/powerpoint/2010/main" val="30968381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1279185" y="1200151"/>
            <a:ext cx="6565570" cy="328830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669602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146778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bg>
      <p:bgPr>
        <a:blipFill dpi="0" rotWithShape="1">
          <a:blip r:embed="rId2"/>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553817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Content with Caption">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6" name="Picture Placeholder 2"/>
          <p:cNvSpPr>
            <a:spLocks noGrp="1"/>
          </p:cNvSpPr>
          <p:nvPr>
            <p:ph type="pic" idx="1"/>
          </p:nvPr>
        </p:nvSpPr>
        <p:spPr>
          <a:xfrm>
            <a:off x="1785578" y="1316923"/>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Drag picture to placeholder or click icon to add</a:t>
            </a:r>
          </a:p>
        </p:txBody>
      </p:sp>
    </p:spTree>
    <p:extLst>
      <p:ext uri="{BB962C8B-B14F-4D97-AF65-F5344CB8AC3E}">
        <p14:creationId xmlns:p14="http://schemas.microsoft.com/office/powerpoint/2010/main" val="31035846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Content with Caption">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279185" y="1297480"/>
            <a:ext cx="6565569" cy="3099281"/>
          </a:xfrm>
        </p:spPr>
        <p:txBody>
          <a:bodyPr>
            <a:normAutofit/>
          </a:bodyPr>
          <a:lstStyle>
            <a:lvl1pPr marL="0" indent="0">
              <a:buNone/>
              <a:defRPr sz="2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5553114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84154639"/>
      </p:ext>
    </p:extLst>
  </p:cSld>
  <p:clrMap bg1="lt1" tx1="dk1" bg2="lt2" tx2="dk2" accent1="accent1" accent2="accent2" accent3="accent3" accent4="accent4" accent5="accent5" accent6="accent6" hlink="hlink" folHlink="folHlink"/>
  <p:sldLayoutIdLst>
    <p:sldLayoutId id="2147483649" r:id="rId1"/>
    <p:sldLayoutId id="2147483654" r:id="rId2"/>
    <p:sldLayoutId id="2147483658" r:id="rId3"/>
    <p:sldLayoutId id="2147483656" r:id="rId4"/>
    <p:sldLayoutId id="2147483650" r:id="rId5"/>
    <p:sldLayoutId id="2147483652" r:id="rId6"/>
    <p:sldLayoutId id="2147483655" r:id="rId7"/>
    <p:sldLayoutId id="2147483662" r:id="rId8"/>
    <p:sldLayoutId id="2147483663" r:id="rId9"/>
    <p:sldLayoutId id="2147483664" r:id="rId10"/>
    <p:sldLayoutId id="2147483665" r:id="rId11"/>
    <p:sldLayoutId id="2147483666" r:id="rId12"/>
  </p:sldLayoutIdLst>
  <p:hf sldNum="0"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4.jp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5.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4.xml"/><Relationship Id="rId4" Type="http://schemas.openxmlformats.org/officeDocument/2006/relationships/image" Target="../media/image20.png"/></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9.xml"/><Relationship Id="rId1" Type="http://schemas.openxmlformats.org/officeDocument/2006/relationships/slideLayout" Target="../slideLayouts/slideLayout4.xml"/><Relationship Id="rId4" Type="http://schemas.openxmlformats.org/officeDocument/2006/relationships/image" Target="../media/image2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5.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jpe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6.xml"/><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12.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srcRect/>
          <a:stretch>
            <a:fillRect/>
          </a:stretch>
        </a:blipFill>
        <a:effectLst/>
      </p:bgPr>
    </p:bg>
    <p:spTree>
      <p:nvGrpSpPr>
        <p:cNvPr id="1" name=""/>
        <p:cNvGrpSpPr/>
        <p:nvPr/>
      </p:nvGrpSpPr>
      <p:grpSpPr>
        <a:xfrm>
          <a:off x="0" y="0"/>
          <a:ext cx="0" cy="0"/>
          <a:chOff x="0" y="0"/>
          <a:chExt cx="0" cy="0"/>
        </a:xfrm>
      </p:grpSpPr>
      <p:sp>
        <p:nvSpPr>
          <p:cNvPr id="2" name="TextBox 1"/>
          <p:cNvSpPr txBox="1"/>
          <p:nvPr/>
        </p:nvSpPr>
        <p:spPr>
          <a:xfrm>
            <a:off x="597079" y="1874669"/>
            <a:ext cx="8018620" cy="1384995"/>
          </a:xfrm>
          <a:prstGeom prst="rect">
            <a:avLst/>
          </a:prstGeom>
          <a:noFill/>
        </p:spPr>
        <p:txBody>
          <a:bodyPr wrap="square" rtlCol="0">
            <a:spAutoFit/>
          </a:bodyPr>
          <a:lstStyle/>
          <a:p>
            <a:pPr>
              <a:lnSpc>
                <a:spcPct val="80000"/>
              </a:lnSpc>
            </a:pPr>
            <a:r>
              <a:rPr lang="en-US" sz="3500" b="1" dirty="0" err="1">
                <a:latin typeface="Arial"/>
              </a:rPr>
              <a:t>Superpixel</a:t>
            </a:r>
            <a:r>
              <a:rPr lang="en-US" sz="3500" b="1" dirty="0">
                <a:latin typeface="Arial"/>
              </a:rPr>
              <a:t>-enhanced Pairwise Conditional Random Field for Semantic Segmentation</a:t>
            </a:r>
          </a:p>
        </p:txBody>
      </p:sp>
      <p:sp>
        <p:nvSpPr>
          <p:cNvPr id="3" name="TextBox 2"/>
          <p:cNvSpPr txBox="1"/>
          <p:nvPr/>
        </p:nvSpPr>
        <p:spPr>
          <a:xfrm>
            <a:off x="597079" y="3806556"/>
            <a:ext cx="5486400" cy="323165"/>
          </a:xfrm>
          <a:prstGeom prst="rect">
            <a:avLst/>
          </a:prstGeom>
          <a:noFill/>
        </p:spPr>
        <p:txBody>
          <a:bodyPr wrap="square" rtlCol="0">
            <a:spAutoFit/>
          </a:bodyPr>
          <a:lstStyle/>
          <a:p>
            <a:pPr>
              <a:lnSpc>
                <a:spcPct val="80000"/>
              </a:lnSpc>
            </a:pPr>
            <a:r>
              <a:rPr lang="en-US" b="1" dirty="0">
                <a:solidFill>
                  <a:schemeClr val="tx1">
                    <a:lumMod val="75000"/>
                    <a:lumOff val="25000"/>
                  </a:schemeClr>
                </a:solidFill>
                <a:latin typeface="Arial"/>
              </a:rPr>
              <a:t>Li </a:t>
            </a:r>
            <a:r>
              <a:rPr lang="en-US" b="1" dirty="0" err="1">
                <a:solidFill>
                  <a:schemeClr val="tx1">
                    <a:lumMod val="75000"/>
                    <a:lumOff val="25000"/>
                  </a:schemeClr>
                </a:solidFill>
                <a:latin typeface="Arial"/>
              </a:rPr>
              <a:t>Sulimowicz</a:t>
            </a:r>
            <a:r>
              <a:rPr lang="en-US" b="1" dirty="0">
                <a:solidFill>
                  <a:schemeClr val="tx1">
                    <a:lumMod val="75000"/>
                    <a:lumOff val="25000"/>
                  </a:schemeClr>
                </a:solidFill>
                <a:latin typeface="Arial"/>
              </a:rPr>
              <a:t>, </a:t>
            </a:r>
            <a:r>
              <a:rPr lang="en-US" b="1" dirty="0" err="1">
                <a:solidFill>
                  <a:schemeClr val="tx1">
                    <a:lumMod val="75000"/>
                    <a:lumOff val="25000"/>
                  </a:schemeClr>
                </a:solidFill>
                <a:latin typeface="Arial"/>
              </a:rPr>
              <a:t>Ishfaq</a:t>
            </a:r>
            <a:r>
              <a:rPr lang="en-US" b="1" dirty="0">
                <a:solidFill>
                  <a:schemeClr val="tx1">
                    <a:lumMod val="75000"/>
                    <a:lumOff val="25000"/>
                  </a:schemeClr>
                </a:solidFill>
                <a:latin typeface="Arial"/>
              </a:rPr>
              <a:t> Ahmad, Alexander </a:t>
            </a:r>
            <a:r>
              <a:rPr lang="en-US" b="1" dirty="0" err="1">
                <a:solidFill>
                  <a:schemeClr val="tx1">
                    <a:lumMod val="75000"/>
                    <a:lumOff val="25000"/>
                  </a:schemeClr>
                </a:solidFill>
                <a:latin typeface="Arial"/>
              </a:rPr>
              <a:t>Aved</a:t>
            </a:r>
            <a:endParaRPr lang="en-US" b="1" dirty="0">
              <a:solidFill>
                <a:schemeClr val="tx1">
                  <a:lumMod val="75000"/>
                  <a:lumOff val="25000"/>
                </a:schemeClr>
              </a:solidFill>
              <a:latin typeface="Arial"/>
            </a:endParaRPr>
          </a:p>
        </p:txBody>
      </p:sp>
      <p:cxnSp>
        <p:nvCxnSpPr>
          <p:cNvPr id="8" name="Straight Connector 7"/>
          <p:cNvCxnSpPr/>
          <p:nvPr/>
        </p:nvCxnSpPr>
        <p:spPr>
          <a:xfrm>
            <a:off x="690413" y="3719916"/>
            <a:ext cx="4886964"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pic>
        <p:nvPicPr>
          <p:cNvPr id="9" name="Picture 8">
            <a:extLst>
              <a:ext uri="{FF2B5EF4-FFF2-40B4-BE49-F238E27FC236}">
                <a16:creationId xmlns:a16="http://schemas.microsoft.com/office/drawing/2014/main" id="{26A40527-5A5E-5D4E-A57E-E959C4CF6099}"/>
              </a:ext>
            </a:extLst>
          </p:cNvPr>
          <p:cNvPicPr>
            <a:picLocks noChangeAspect="1"/>
          </p:cNvPicPr>
          <p:nvPr/>
        </p:nvPicPr>
        <p:blipFill>
          <a:blip r:embed="rId4"/>
          <a:stretch>
            <a:fillRect/>
          </a:stretch>
        </p:blipFill>
        <p:spPr>
          <a:xfrm>
            <a:off x="6969725" y="0"/>
            <a:ext cx="1428750" cy="1428750"/>
          </a:xfrm>
          <a:prstGeom prst="rect">
            <a:avLst/>
          </a:prstGeom>
        </p:spPr>
      </p:pic>
    </p:spTree>
    <p:extLst>
      <p:ext uri="{BB962C8B-B14F-4D97-AF65-F5344CB8AC3E}">
        <p14:creationId xmlns:p14="http://schemas.microsoft.com/office/powerpoint/2010/main" val="41544691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B39089-3C3B-4949-823D-2FA1A861A2FF}"/>
              </a:ext>
            </a:extLst>
          </p:cNvPr>
          <p:cNvSpPr>
            <a:spLocks noGrp="1"/>
          </p:cNvSpPr>
          <p:nvPr>
            <p:ph type="title"/>
          </p:nvPr>
        </p:nvSpPr>
        <p:spPr>
          <a:xfrm>
            <a:off x="0" y="205979"/>
            <a:ext cx="9067800" cy="857250"/>
          </a:xfrm>
        </p:spPr>
        <p:txBody>
          <a:bodyPr>
            <a:noAutofit/>
          </a:bodyPr>
          <a:lstStyle/>
          <a:p>
            <a:r>
              <a:rPr lang="en-US" sz="3600" b="1" dirty="0">
                <a:latin typeface="+mn-lt"/>
              </a:rPr>
              <a:t>Inference and Learning</a:t>
            </a:r>
          </a:p>
        </p:txBody>
      </p:sp>
      <p:sp>
        <p:nvSpPr>
          <p:cNvPr id="3" name="Content Placeholder 2">
            <a:extLst>
              <a:ext uri="{FF2B5EF4-FFF2-40B4-BE49-F238E27FC236}">
                <a16:creationId xmlns:a16="http://schemas.microsoft.com/office/drawing/2014/main" id="{B70A4E3E-69BC-45B9-B021-7758F7756C8D}"/>
              </a:ext>
            </a:extLst>
          </p:cNvPr>
          <p:cNvSpPr>
            <a:spLocks noGrp="1"/>
          </p:cNvSpPr>
          <p:nvPr>
            <p:ph idx="1"/>
          </p:nvPr>
        </p:nvSpPr>
        <p:spPr>
          <a:xfrm>
            <a:off x="468923" y="1200150"/>
            <a:ext cx="8229600" cy="1038172"/>
          </a:xfrm>
        </p:spPr>
        <p:txBody>
          <a:bodyPr>
            <a:normAutofit fontScale="55000" lnSpcReduction="20000"/>
          </a:bodyPr>
          <a:lstStyle/>
          <a:p>
            <a:pPr>
              <a:buFont typeface="Wingdings" pitchFamily="2" charset="2"/>
              <a:buChar char="§"/>
            </a:pPr>
            <a:r>
              <a:rPr lang="en-US" sz="2500" b="1" dirty="0"/>
              <a:t>Inference</a:t>
            </a:r>
          </a:p>
          <a:p>
            <a:pPr lvl="1">
              <a:buFont typeface="Wingdings" pitchFamily="2" charset="2"/>
              <a:buChar char="§"/>
            </a:pPr>
            <a:r>
              <a:rPr lang="en-US" sz="2400" dirty="0">
                <a:solidFill>
                  <a:srgbClr val="404040"/>
                </a:solidFill>
              </a:rPr>
              <a:t>[</a:t>
            </a:r>
            <a:r>
              <a:rPr lang="en-US" sz="2400" dirty="0" err="1">
                <a:solidFill>
                  <a:srgbClr val="404040"/>
                </a:solidFill>
              </a:rPr>
              <a:t>Krahenbuhl</a:t>
            </a:r>
            <a:r>
              <a:rPr lang="en-US" sz="2400" dirty="0">
                <a:solidFill>
                  <a:srgbClr val="404040"/>
                </a:solidFill>
              </a:rPr>
              <a:t> 2011, Zheng 2015] applies bilateral Gaussian filter-based approximation methods on fully-connected pairwise CRFs</a:t>
            </a:r>
          </a:p>
          <a:p>
            <a:pPr lvl="1">
              <a:buFont typeface="Wingdings" pitchFamily="2" charset="2"/>
              <a:buChar char="§"/>
            </a:pPr>
            <a:r>
              <a:rPr lang="en-US" sz="2400" dirty="0">
                <a:solidFill>
                  <a:srgbClr val="404040"/>
                </a:solidFill>
              </a:rPr>
              <a:t>[Vineet 2014, Arnab 2016] shows modified above  method can be applied on SP-based CRFs. </a:t>
            </a:r>
          </a:p>
          <a:p>
            <a:pPr lvl="1"/>
            <a:endParaRPr lang="en-US" sz="1500" dirty="0">
              <a:solidFill>
                <a:srgbClr val="404040"/>
              </a:solidFill>
            </a:endParaRPr>
          </a:p>
          <a:p>
            <a:pPr marL="0" indent="0">
              <a:buNone/>
            </a:pPr>
            <a:endParaRPr lang="en-US" dirty="0"/>
          </a:p>
        </p:txBody>
      </p:sp>
      <p:graphicFrame>
        <p:nvGraphicFramePr>
          <p:cNvPr id="5" name="Table 4">
            <a:extLst>
              <a:ext uri="{FF2B5EF4-FFF2-40B4-BE49-F238E27FC236}">
                <a16:creationId xmlns:a16="http://schemas.microsoft.com/office/drawing/2014/main" id="{13BF41CD-5F00-8F47-B98C-AB67C6539A6C}"/>
              </a:ext>
            </a:extLst>
          </p:cNvPr>
          <p:cNvGraphicFramePr>
            <a:graphicFrameLocks noGrp="1"/>
          </p:cNvGraphicFramePr>
          <p:nvPr>
            <p:extLst>
              <p:ext uri="{D42A27DB-BD31-4B8C-83A1-F6EECF244321}">
                <p14:modId xmlns:p14="http://schemas.microsoft.com/office/powerpoint/2010/main" val="2448391368"/>
              </p:ext>
            </p:extLst>
          </p:nvPr>
        </p:nvGraphicFramePr>
        <p:xfrm>
          <a:off x="1066395" y="2238322"/>
          <a:ext cx="6190593" cy="1044570"/>
        </p:xfrm>
        <a:graphic>
          <a:graphicData uri="http://schemas.openxmlformats.org/drawingml/2006/table">
            <a:tbl>
              <a:tblPr firstRow="1" bandRow="1">
                <a:tableStyleId>{5C22544A-7EE6-4342-B048-85BDC9FD1C3A}</a:tableStyleId>
              </a:tblPr>
              <a:tblGrid>
                <a:gridCol w="2063531">
                  <a:extLst>
                    <a:ext uri="{9D8B030D-6E8A-4147-A177-3AD203B41FA5}">
                      <a16:colId xmlns:a16="http://schemas.microsoft.com/office/drawing/2014/main" val="1721921018"/>
                    </a:ext>
                  </a:extLst>
                </a:gridCol>
                <a:gridCol w="1900808">
                  <a:extLst>
                    <a:ext uri="{9D8B030D-6E8A-4147-A177-3AD203B41FA5}">
                      <a16:colId xmlns:a16="http://schemas.microsoft.com/office/drawing/2014/main" val="2923559019"/>
                    </a:ext>
                  </a:extLst>
                </a:gridCol>
                <a:gridCol w="2226254">
                  <a:extLst>
                    <a:ext uri="{9D8B030D-6E8A-4147-A177-3AD203B41FA5}">
                      <a16:colId xmlns:a16="http://schemas.microsoft.com/office/drawing/2014/main" val="3109522779"/>
                    </a:ext>
                  </a:extLst>
                </a:gridCol>
              </a:tblGrid>
              <a:tr h="266960">
                <a:tc>
                  <a:txBody>
                    <a:bodyPr/>
                    <a:lstStyle/>
                    <a:p>
                      <a:endParaRPr lang="en-US" sz="1400" dirty="0"/>
                    </a:p>
                  </a:txBody>
                  <a:tcPr/>
                </a:tc>
                <a:tc>
                  <a:txBody>
                    <a:bodyPr/>
                    <a:lstStyle/>
                    <a:p>
                      <a:r>
                        <a:rPr lang="en-US" sz="1200" dirty="0"/>
                        <a:t>Post-processing</a:t>
                      </a:r>
                    </a:p>
                  </a:txBody>
                  <a:tcPr/>
                </a:tc>
                <a:tc>
                  <a:txBody>
                    <a:bodyPr/>
                    <a:lstStyle/>
                    <a:p>
                      <a:r>
                        <a:rPr lang="en-US" sz="1200" dirty="0"/>
                        <a:t>End-to-End</a:t>
                      </a:r>
                    </a:p>
                  </a:txBody>
                  <a:tcPr/>
                </a:tc>
                <a:extLst>
                  <a:ext uri="{0D108BD9-81ED-4DB2-BD59-A6C34878D82A}">
                    <a16:rowId xmlns:a16="http://schemas.microsoft.com/office/drawing/2014/main" val="1926177317"/>
                  </a:ext>
                </a:extLst>
              </a:tr>
              <a:tr h="315012">
                <a:tc>
                  <a:txBody>
                    <a:bodyPr/>
                    <a:lstStyle/>
                    <a:p>
                      <a:pPr marL="457200" lvl="1" indent="0" algn="l" defTabSz="457200" rtl="0" eaLnBrk="1" latinLnBrk="0" hangingPunct="1">
                        <a:lnSpc>
                          <a:spcPct val="80000"/>
                        </a:lnSpc>
                        <a:spcBef>
                          <a:spcPct val="20000"/>
                        </a:spcBef>
                        <a:buFontTx/>
                        <a:buNone/>
                      </a:pPr>
                      <a:r>
                        <a:rPr lang="en-US" sz="1100" kern="1200" dirty="0">
                          <a:solidFill>
                            <a:srgbClr val="404040"/>
                          </a:solidFill>
                          <a:latin typeface="+mn-lt"/>
                          <a:ea typeface="+mn-ea"/>
                          <a:cs typeface="+mn-cs"/>
                        </a:rPr>
                        <a:t>Fully-connected Pairwise CRFs</a:t>
                      </a:r>
                    </a:p>
                  </a:txBody>
                  <a:tcPr/>
                </a:tc>
                <a:tc>
                  <a:txBody>
                    <a:bodyPr/>
                    <a:lstStyle/>
                    <a:p>
                      <a:pPr marL="457200" lvl="1" indent="0" algn="l" defTabSz="457200" rtl="0" eaLnBrk="1" latinLnBrk="0" hangingPunct="1">
                        <a:lnSpc>
                          <a:spcPct val="80000"/>
                        </a:lnSpc>
                        <a:spcBef>
                          <a:spcPct val="20000"/>
                        </a:spcBef>
                        <a:buFontTx/>
                        <a:buNone/>
                      </a:pPr>
                      <a:r>
                        <a:rPr lang="en-US" sz="1100" kern="1200" dirty="0" err="1">
                          <a:solidFill>
                            <a:srgbClr val="404040"/>
                          </a:solidFill>
                          <a:latin typeface="+mn-lt"/>
                          <a:ea typeface="+mn-ea"/>
                          <a:cs typeface="+mn-cs"/>
                        </a:rPr>
                        <a:t>DenseCRF</a:t>
                      </a:r>
                      <a:r>
                        <a:rPr lang="en-US" sz="1100" kern="1200" dirty="0">
                          <a:solidFill>
                            <a:srgbClr val="404040"/>
                          </a:solidFill>
                          <a:latin typeface="+mn-lt"/>
                          <a:ea typeface="+mn-ea"/>
                          <a:cs typeface="+mn-cs"/>
                        </a:rPr>
                        <a:t> [</a:t>
                      </a:r>
                      <a:r>
                        <a:rPr lang="en-US" sz="1100" kern="1200" dirty="0" err="1">
                          <a:solidFill>
                            <a:srgbClr val="404040"/>
                          </a:solidFill>
                          <a:latin typeface="+mn-lt"/>
                          <a:ea typeface="+mn-ea"/>
                          <a:cs typeface="+mn-cs"/>
                        </a:rPr>
                        <a:t>Krahenbuhl</a:t>
                      </a:r>
                      <a:r>
                        <a:rPr lang="en-US" sz="1100" kern="1200" dirty="0">
                          <a:solidFill>
                            <a:srgbClr val="404040"/>
                          </a:solidFill>
                          <a:latin typeface="+mn-lt"/>
                          <a:ea typeface="+mn-ea"/>
                          <a:cs typeface="+mn-cs"/>
                        </a:rPr>
                        <a:t> 2011]</a:t>
                      </a:r>
                    </a:p>
                  </a:txBody>
                  <a:tcPr/>
                </a:tc>
                <a:tc>
                  <a:txBody>
                    <a:bodyPr/>
                    <a:lstStyle/>
                    <a:p>
                      <a:pPr marL="457200" lvl="1" indent="0" algn="l" defTabSz="457200" rtl="0" eaLnBrk="1" latinLnBrk="0" hangingPunct="1">
                        <a:lnSpc>
                          <a:spcPct val="80000"/>
                        </a:lnSpc>
                        <a:spcBef>
                          <a:spcPct val="20000"/>
                        </a:spcBef>
                        <a:buFontTx/>
                        <a:buNone/>
                      </a:pPr>
                      <a:r>
                        <a:rPr lang="en-US" sz="1100" kern="1200" dirty="0" err="1">
                          <a:solidFill>
                            <a:srgbClr val="404040"/>
                          </a:solidFill>
                          <a:latin typeface="+mn-lt"/>
                          <a:ea typeface="+mn-ea"/>
                          <a:cs typeface="+mn-cs"/>
                        </a:rPr>
                        <a:t>CRFasRNN</a:t>
                      </a:r>
                      <a:r>
                        <a:rPr lang="en-US" sz="1100" kern="1200" dirty="0">
                          <a:solidFill>
                            <a:srgbClr val="404040"/>
                          </a:solidFill>
                          <a:latin typeface="+mn-lt"/>
                          <a:ea typeface="+mn-ea"/>
                          <a:cs typeface="+mn-cs"/>
                        </a:rPr>
                        <a:t>[Zheng 2015]</a:t>
                      </a:r>
                    </a:p>
                  </a:txBody>
                  <a:tcPr/>
                </a:tc>
                <a:extLst>
                  <a:ext uri="{0D108BD9-81ED-4DB2-BD59-A6C34878D82A}">
                    <a16:rowId xmlns:a16="http://schemas.microsoft.com/office/drawing/2014/main" val="347862651"/>
                  </a:ext>
                </a:extLst>
              </a:tr>
              <a:tr h="380106">
                <a:tc>
                  <a:txBody>
                    <a:bodyPr/>
                    <a:lstStyle/>
                    <a:p>
                      <a:pPr marL="457200" lvl="1" indent="0" algn="l" defTabSz="457200" rtl="0" eaLnBrk="1" latinLnBrk="0" hangingPunct="1">
                        <a:lnSpc>
                          <a:spcPct val="80000"/>
                        </a:lnSpc>
                        <a:spcBef>
                          <a:spcPct val="20000"/>
                        </a:spcBef>
                        <a:buFontTx/>
                        <a:buNone/>
                      </a:pPr>
                      <a:r>
                        <a:rPr lang="en-US" sz="1100" kern="1200" dirty="0">
                          <a:solidFill>
                            <a:srgbClr val="404040"/>
                          </a:solidFill>
                          <a:latin typeface="+mn-lt"/>
                          <a:ea typeface="+mn-ea"/>
                          <a:cs typeface="+mn-cs"/>
                        </a:rPr>
                        <a:t>SP-based CRFs</a:t>
                      </a:r>
                    </a:p>
                  </a:txBody>
                  <a:tcPr/>
                </a:tc>
                <a:tc>
                  <a:txBody>
                    <a:bodyPr/>
                    <a:lstStyle/>
                    <a:p>
                      <a:pPr marL="457200" lvl="1" indent="0" algn="l" defTabSz="457200" rtl="0" eaLnBrk="1" latinLnBrk="0" hangingPunct="1">
                        <a:lnSpc>
                          <a:spcPct val="80000"/>
                        </a:lnSpc>
                        <a:spcBef>
                          <a:spcPct val="20000"/>
                        </a:spcBef>
                        <a:buFontTx/>
                        <a:buNone/>
                      </a:pPr>
                      <a:r>
                        <a:rPr lang="en-US" sz="1100" kern="1200" dirty="0" err="1">
                          <a:solidFill>
                            <a:srgbClr val="404040"/>
                          </a:solidFill>
                          <a:latin typeface="+mn-lt"/>
                          <a:ea typeface="+mn-ea"/>
                          <a:cs typeface="+mn-cs"/>
                        </a:rPr>
                        <a:t>Dense+Potts</a:t>
                      </a:r>
                      <a:r>
                        <a:rPr lang="en-US" sz="1100" kern="1200" dirty="0">
                          <a:solidFill>
                            <a:srgbClr val="404040"/>
                          </a:solidFill>
                          <a:latin typeface="+mn-lt"/>
                          <a:ea typeface="+mn-ea"/>
                          <a:cs typeface="+mn-cs"/>
                        </a:rPr>
                        <a:t>[Vineet 2014]</a:t>
                      </a:r>
                    </a:p>
                  </a:txBody>
                  <a:tcPr/>
                </a:tc>
                <a:tc>
                  <a:txBody>
                    <a:bodyPr/>
                    <a:lstStyle/>
                    <a:p>
                      <a:pPr marL="457200" lvl="1" indent="0" algn="l" defTabSz="457200" rtl="0" eaLnBrk="1" latinLnBrk="0" hangingPunct="1">
                        <a:lnSpc>
                          <a:spcPct val="80000"/>
                        </a:lnSpc>
                        <a:spcBef>
                          <a:spcPct val="20000"/>
                        </a:spcBef>
                        <a:buFontTx/>
                        <a:buNone/>
                      </a:pPr>
                      <a:r>
                        <a:rPr lang="en-US" sz="1100" kern="1200" dirty="0">
                          <a:solidFill>
                            <a:srgbClr val="404040"/>
                          </a:solidFill>
                          <a:latin typeface="+mn-lt"/>
                          <a:ea typeface="+mn-ea"/>
                          <a:cs typeface="+mn-cs"/>
                        </a:rPr>
                        <a:t>H-CRF-RNN[Arnab 2016]</a:t>
                      </a:r>
                    </a:p>
                  </a:txBody>
                  <a:tcPr/>
                </a:tc>
                <a:extLst>
                  <a:ext uri="{0D108BD9-81ED-4DB2-BD59-A6C34878D82A}">
                    <a16:rowId xmlns:a16="http://schemas.microsoft.com/office/drawing/2014/main" val="230512187"/>
                  </a:ext>
                </a:extLst>
              </a:tr>
            </a:tbl>
          </a:graphicData>
        </a:graphic>
      </p:graphicFrame>
      <p:sp>
        <p:nvSpPr>
          <p:cNvPr id="6" name="Content Placeholder 2">
            <a:extLst>
              <a:ext uri="{FF2B5EF4-FFF2-40B4-BE49-F238E27FC236}">
                <a16:creationId xmlns:a16="http://schemas.microsoft.com/office/drawing/2014/main" id="{88526239-B2E5-A54C-924B-A48342F13D05}"/>
              </a:ext>
            </a:extLst>
          </p:cNvPr>
          <p:cNvSpPr txBox="1">
            <a:spLocks/>
          </p:cNvSpPr>
          <p:nvPr/>
        </p:nvSpPr>
        <p:spPr>
          <a:xfrm>
            <a:off x="468923" y="3472817"/>
            <a:ext cx="8229600" cy="923338"/>
          </a:xfrm>
          <a:prstGeom prst="rect">
            <a:avLst/>
          </a:prstGeom>
        </p:spPr>
        <p:txBody>
          <a:bodyPr vert="horz" lIns="91440" tIns="45720" rIns="91440" bIns="45720" rtlCol="0">
            <a:normAutofit fontScale="5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Font typeface="Wingdings" pitchFamily="2" charset="2"/>
              <a:buChar char="§"/>
            </a:pPr>
            <a:r>
              <a:rPr lang="en-ZA" sz="2500" b="1" dirty="0"/>
              <a:t>Disadvantages of higher-order CRFs compared with pairwise CRFs</a:t>
            </a:r>
          </a:p>
          <a:p>
            <a:pPr lvl="1">
              <a:buFont typeface="Wingdings" pitchFamily="2" charset="2"/>
              <a:buChar char="§"/>
            </a:pPr>
            <a:r>
              <a:rPr lang="en-ZA" sz="2400" b="1" dirty="0">
                <a:solidFill>
                  <a:schemeClr val="accent1"/>
                </a:solidFill>
              </a:rPr>
              <a:t>Higher complexity </a:t>
            </a:r>
          </a:p>
          <a:p>
            <a:pPr lvl="1">
              <a:buFont typeface="Wingdings" pitchFamily="2" charset="2"/>
              <a:buChar char="§"/>
            </a:pPr>
            <a:r>
              <a:rPr lang="en-ZA" sz="2400" b="1" dirty="0">
                <a:solidFill>
                  <a:schemeClr val="accent1"/>
                </a:solidFill>
              </a:rPr>
              <a:t>Requires longer time for learning due to extra  set of </a:t>
            </a:r>
            <a:r>
              <a:rPr lang="en-ZA" sz="2400" b="1" dirty="0" err="1">
                <a:solidFill>
                  <a:schemeClr val="accent1"/>
                </a:solidFill>
              </a:rPr>
              <a:t>hyperparamters</a:t>
            </a:r>
            <a:r>
              <a:rPr lang="en-ZA" sz="2400" b="1" dirty="0">
                <a:solidFill>
                  <a:schemeClr val="accent1"/>
                </a:solidFill>
              </a:rPr>
              <a:t> and/or weights </a:t>
            </a:r>
          </a:p>
          <a:p>
            <a:pPr lvl="1">
              <a:buFont typeface="Wingdings" pitchFamily="2" charset="2"/>
              <a:buChar char="§"/>
            </a:pPr>
            <a:r>
              <a:rPr lang="en-ZA" sz="2400" b="1" dirty="0">
                <a:solidFill>
                  <a:schemeClr val="accent1"/>
                </a:solidFill>
              </a:rPr>
              <a:t>Different formulation for inference and learning  algorithm</a:t>
            </a:r>
          </a:p>
          <a:p>
            <a:pPr lvl="1"/>
            <a:endParaRPr lang="en-US" sz="1500" dirty="0">
              <a:solidFill>
                <a:srgbClr val="404040"/>
              </a:solidFill>
            </a:endParaRPr>
          </a:p>
          <a:p>
            <a:pPr marL="0" indent="0">
              <a:buFont typeface="Arial"/>
              <a:buNone/>
            </a:pPr>
            <a:endParaRPr lang="en-US" dirty="0"/>
          </a:p>
        </p:txBody>
      </p:sp>
    </p:spTree>
    <p:extLst>
      <p:ext uri="{BB962C8B-B14F-4D97-AF65-F5344CB8AC3E}">
        <p14:creationId xmlns:p14="http://schemas.microsoft.com/office/powerpoint/2010/main" val="22176306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279185" y="235731"/>
            <a:ext cx="6565569" cy="646331"/>
          </a:xfrm>
          <a:prstGeom prst="rect">
            <a:avLst/>
          </a:prstGeom>
          <a:noFill/>
        </p:spPr>
        <p:txBody>
          <a:bodyPr wrap="square" rtlCol="0">
            <a:spAutoFit/>
          </a:bodyPr>
          <a:lstStyle/>
          <a:p>
            <a:pPr algn="ctr"/>
            <a:r>
              <a:rPr lang="en-US" sz="3600" b="1" dirty="0">
                <a:solidFill>
                  <a:srgbClr val="000000"/>
                </a:solidFill>
              </a:rPr>
              <a:t>Overview</a:t>
            </a:r>
          </a:p>
        </p:txBody>
      </p:sp>
      <p:sp>
        <p:nvSpPr>
          <p:cNvPr id="7" name="Content Placeholder 2">
            <a:extLst>
              <a:ext uri="{FF2B5EF4-FFF2-40B4-BE49-F238E27FC236}">
                <a16:creationId xmlns:a16="http://schemas.microsoft.com/office/drawing/2014/main" id="{D30FCBD8-493F-7749-8D33-A9D8845BB9E2}"/>
              </a:ext>
            </a:extLst>
          </p:cNvPr>
          <p:cNvSpPr txBox="1">
            <a:spLocks/>
          </p:cNvSpPr>
          <p:nvPr/>
        </p:nvSpPr>
        <p:spPr>
          <a:xfrm>
            <a:off x="457199" y="1271569"/>
            <a:ext cx="7213601" cy="2948763"/>
          </a:xfrm>
          <a:prstGeom prst="rect">
            <a:avLst/>
          </a:prstGeom>
        </p:spPr>
        <p:txBody>
          <a:bodyPr vert="horz" lIns="91440" tIns="45720" rIns="91440" bIns="45720" rtlCol="0">
            <a:normAutofit fontScale="5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nSpc>
                <a:spcPct val="120000"/>
              </a:lnSpc>
              <a:buFont typeface="Wingdings" charset="2"/>
              <a:buChar char="§"/>
            </a:pPr>
            <a:r>
              <a:rPr lang="en-US" dirty="0">
                <a:solidFill>
                  <a:schemeClr val="tx1">
                    <a:lumMod val="75000"/>
                    <a:lumOff val="25000"/>
                  </a:schemeClr>
                </a:solidFill>
              </a:rPr>
              <a:t>Introduction</a:t>
            </a:r>
          </a:p>
          <a:p>
            <a:pPr>
              <a:lnSpc>
                <a:spcPct val="120000"/>
              </a:lnSpc>
              <a:buFont typeface="Wingdings" charset="2"/>
              <a:buChar char="§"/>
            </a:pPr>
            <a:r>
              <a:rPr lang="en-US" dirty="0">
                <a:solidFill>
                  <a:schemeClr val="tx1">
                    <a:lumMod val="75000"/>
                    <a:lumOff val="25000"/>
                  </a:schemeClr>
                </a:solidFill>
              </a:rPr>
              <a:t>Conditional</a:t>
            </a:r>
            <a:r>
              <a:rPr lang="en-US" b="1" dirty="0">
                <a:solidFill>
                  <a:srgbClr val="FF0000"/>
                </a:solidFill>
              </a:rPr>
              <a:t> </a:t>
            </a:r>
            <a:r>
              <a:rPr lang="en-US" dirty="0">
                <a:solidFill>
                  <a:schemeClr val="tx1">
                    <a:lumMod val="75000"/>
                    <a:lumOff val="25000"/>
                  </a:schemeClr>
                </a:solidFill>
              </a:rPr>
              <a:t>Random Field</a:t>
            </a:r>
          </a:p>
          <a:p>
            <a:pPr lvl="1">
              <a:lnSpc>
                <a:spcPct val="120000"/>
              </a:lnSpc>
              <a:buFont typeface="Wingdings" charset="2"/>
              <a:buChar char="§"/>
            </a:pPr>
            <a:r>
              <a:rPr lang="en-US" sz="2700" dirty="0">
                <a:solidFill>
                  <a:schemeClr val="tx1">
                    <a:lumMod val="75000"/>
                    <a:lumOff val="25000"/>
                  </a:schemeClr>
                </a:solidFill>
              </a:rPr>
              <a:t>Conventional Higher-order Potentials</a:t>
            </a:r>
          </a:p>
          <a:p>
            <a:pPr lvl="1">
              <a:lnSpc>
                <a:spcPct val="120000"/>
              </a:lnSpc>
              <a:buFont typeface="Wingdings" charset="2"/>
              <a:buChar char="§"/>
            </a:pPr>
            <a:r>
              <a:rPr lang="en-US" sz="2700" dirty="0">
                <a:solidFill>
                  <a:schemeClr val="tx1">
                    <a:lumMod val="75000"/>
                    <a:lumOff val="25000"/>
                  </a:schemeClr>
                </a:solidFill>
              </a:rPr>
              <a:t>Inference and Learning</a:t>
            </a:r>
          </a:p>
          <a:p>
            <a:pPr>
              <a:lnSpc>
                <a:spcPct val="120000"/>
              </a:lnSpc>
              <a:buFont typeface="Wingdings" charset="2"/>
              <a:buChar char="§"/>
            </a:pPr>
            <a:r>
              <a:rPr lang="en-US" b="1" dirty="0">
                <a:solidFill>
                  <a:schemeClr val="accent1"/>
                </a:solidFill>
              </a:rPr>
              <a:t>SP-enhanced CRFs</a:t>
            </a:r>
          </a:p>
          <a:p>
            <a:pPr lvl="1">
              <a:lnSpc>
                <a:spcPct val="120000"/>
              </a:lnSpc>
              <a:buFont typeface="Wingdings" pitchFamily="2" charset="2"/>
              <a:buChar char="§"/>
            </a:pPr>
            <a:r>
              <a:rPr lang="en-US" dirty="0">
                <a:solidFill>
                  <a:schemeClr val="tx1">
                    <a:lumMod val="75000"/>
                    <a:lumOff val="25000"/>
                  </a:schemeClr>
                </a:solidFill>
              </a:rPr>
              <a:t>SP-pairwise Potential</a:t>
            </a:r>
          </a:p>
          <a:p>
            <a:pPr lvl="1">
              <a:lnSpc>
                <a:spcPct val="120000"/>
              </a:lnSpc>
              <a:buFont typeface="Wingdings" pitchFamily="2" charset="2"/>
              <a:buChar char="§"/>
            </a:pPr>
            <a:r>
              <a:rPr lang="en-US" dirty="0">
                <a:solidFill>
                  <a:schemeClr val="tx1">
                    <a:lumMod val="75000"/>
                    <a:lumOff val="25000"/>
                  </a:schemeClr>
                </a:solidFill>
              </a:rPr>
              <a:t>Inference and Learning</a:t>
            </a:r>
          </a:p>
          <a:p>
            <a:pPr>
              <a:lnSpc>
                <a:spcPct val="120000"/>
              </a:lnSpc>
              <a:buFont typeface="Wingdings" charset="2"/>
              <a:buChar char="§"/>
            </a:pPr>
            <a:r>
              <a:rPr lang="en-US" dirty="0">
                <a:solidFill>
                  <a:schemeClr val="tx1">
                    <a:lumMod val="75000"/>
                    <a:lumOff val="25000"/>
                  </a:schemeClr>
                </a:solidFill>
              </a:rPr>
              <a:t>Experimental Results</a:t>
            </a:r>
          </a:p>
          <a:p>
            <a:pPr>
              <a:lnSpc>
                <a:spcPct val="120000"/>
              </a:lnSpc>
              <a:buFont typeface="Wingdings" charset="2"/>
              <a:buChar char="§"/>
            </a:pPr>
            <a:r>
              <a:rPr lang="en-US" dirty="0">
                <a:solidFill>
                  <a:schemeClr val="tx1">
                    <a:lumMod val="75000"/>
                    <a:lumOff val="25000"/>
                  </a:schemeClr>
                </a:solidFill>
              </a:rPr>
              <a:t>Conclusions </a:t>
            </a:r>
          </a:p>
        </p:txBody>
      </p:sp>
    </p:spTree>
    <p:extLst>
      <p:ext uri="{BB962C8B-B14F-4D97-AF65-F5344CB8AC3E}">
        <p14:creationId xmlns:p14="http://schemas.microsoft.com/office/powerpoint/2010/main" val="17572292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279185" y="235731"/>
            <a:ext cx="6565569" cy="646331"/>
          </a:xfrm>
          <a:prstGeom prst="rect">
            <a:avLst/>
          </a:prstGeom>
          <a:noFill/>
        </p:spPr>
        <p:txBody>
          <a:bodyPr wrap="square" rtlCol="0">
            <a:spAutoFit/>
          </a:bodyPr>
          <a:lstStyle/>
          <a:p>
            <a:pPr algn="ctr"/>
            <a:r>
              <a:rPr lang="en-US" sz="3600" b="1" dirty="0" err="1">
                <a:solidFill>
                  <a:srgbClr val="000000"/>
                </a:solidFill>
              </a:rPr>
              <a:t>Superpixel</a:t>
            </a:r>
            <a:r>
              <a:rPr lang="en-US" sz="3600" b="1" dirty="0">
                <a:solidFill>
                  <a:srgbClr val="000000"/>
                </a:solidFill>
              </a:rPr>
              <a:t>-enhanced CRFs</a:t>
            </a:r>
          </a:p>
        </p:txBody>
      </p:sp>
      <p:pic>
        <p:nvPicPr>
          <p:cNvPr id="4" name="Picture 3">
            <a:extLst>
              <a:ext uri="{FF2B5EF4-FFF2-40B4-BE49-F238E27FC236}">
                <a16:creationId xmlns:a16="http://schemas.microsoft.com/office/drawing/2014/main" id="{44E54876-B4D8-C84D-85FC-65DD32940455}"/>
              </a:ext>
            </a:extLst>
          </p:cNvPr>
          <p:cNvPicPr>
            <a:picLocks noChangeAspect="1"/>
          </p:cNvPicPr>
          <p:nvPr/>
        </p:nvPicPr>
        <p:blipFill>
          <a:blip r:embed="rId3"/>
          <a:stretch>
            <a:fillRect/>
          </a:stretch>
        </p:blipFill>
        <p:spPr>
          <a:xfrm>
            <a:off x="4378428" y="1236548"/>
            <a:ext cx="4133469" cy="2859405"/>
          </a:xfrm>
          <a:prstGeom prst="rect">
            <a:avLst/>
          </a:prstGeom>
        </p:spPr>
      </p:pic>
      <mc:AlternateContent xmlns:mc="http://schemas.openxmlformats.org/markup-compatibility/2006" xmlns:a14="http://schemas.microsoft.com/office/drawing/2010/main">
        <mc:Choice Requires="a14">
          <p:sp>
            <p:nvSpPr>
              <p:cNvPr id="6" name="Content Placeholder 2">
                <a:extLst>
                  <a:ext uri="{FF2B5EF4-FFF2-40B4-BE49-F238E27FC236}">
                    <a16:creationId xmlns:a16="http://schemas.microsoft.com/office/drawing/2014/main" id="{16815C09-0FAE-054A-908F-B4CB865CAB5C}"/>
                  </a:ext>
                </a:extLst>
              </p:cNvPr>
              <p:cNvSpPr>
                <a:spLocks noGrp="1"/>
              </p:cNvSpPr>
              <p:nvPr>
                <p:ph sz="half" idx="1"/>
              </p:nvPr>
            </p:nvSpPr>
            <p:spPr>
              <a:xfrm>
                <a:off x="457200" y="1378632"/>
                <a:ext cx="4038600" cy="2632913"/>
              </a:xfrm>
            </p:spPr>
            <p:txBody>
              <a:bodyPr>
                <a:normAutofit fontScale="55000" lnSpcReduction="20000"/>
              </a:bodyPr>
              <a:lstStyle/>
              <a:p>
                <a:pPr>
                  <a:lnSpc>
                    <a:spcPct val="120000"/>
                  </a:lnSpc>
                  <a:spcBef>
                    <a:spcPts val="0"/>
                  </a:spcBef>
                  <a:buFont typeface="Wingdings" pitchFamily="2" charset="2"/>
                  <a:buChar char="§"/>
                </a:pPr>
                <a:r>
                  <a:rPr lang="en-US" sz="2600" dirty="0">
                    <a:solidFill>
                      <a:schemeClr val="tx1">
                        <a:lumMod val="75000"/>
                        <a:lumOff val="25000"/>
                      </a:schemeClr>
                    </a:solidFill>
                  </a:rPr>
                  <a:t>Superpixel-enhanced CRFs is invented to resolved the disadvantages mentioned of the conventional higher-order CRFs</a:t>
                </a:r>
              </a:p>
              <a:p>
                <a:pPr marL="0" indent="0">
                  <a:lnSpc>
                    <a:spcPct val="120000"/>
                  </a:lnSpc>
                  <a:spcBef>
                    <a:spcPts val="0"/>
                  </a:spcBef>
                  <a:buNone/>
                </a:pPr>
                <a:endParaRPr lang="en-US" sz="2600" dirty="0">
                  <a:solidFill>
                    <a:schemeClr val="tx1">
                      <a:lumMod val="75000"/>
                      <a:lumOff val="25000"/>
                    </a:schemeClr>
                  </a:solidFill>
                </a:endParaRPr>
              </a:p>
              <a:p>
                <a:pPr>
                  <a:lnSpc>
                    <a:spcPct val="120000"/>
                  </a:lnSpc>
                  <a:spcBef>
                    <a:spcPts val="0"/>
                  </a:spcBef>
                  <a:buFont typeface="Wingdings" pitchFamily="2" charset="2"/>
                  <a:buChar char="§"/>
                </a:pPr>
                <a:r>
                  <a:rPr lang="en-US" sz="2600" dirty="0">
                    <a:solidFill>
                      <a:schemeClr val="tx1">
                        <a:lumMod val="75000"/>
                        <a:lumOff val="25000"/>
                      </a:schemeClr>
                    </a:solidFill>
                  </a:rPr>
                  <a:t>Gibbs Energy Function:</a:t>
                </a:r>
              </a:p>
              <a:p>
                <a:pPr marL="0" indent="0">
                  <a:lnSpc>
                    <a:spcPct val="120000"/>
                  </a:lnSpc>
                  <a:spcBef>
                    <a:spcPts val="0"/>
                  </a:spcBef>
                  <a:buNone/>
                </a:pPr>
                <a:endParaRPr lang="en-US" sz="2600" dirty="0">
                  <a:solidFill>
                    <a:schemeClr val="tx1">
                      <a:lumMod val="75000"/>
                      <a:lumOff val="25000"/>
                    </a:schemeClr>
                  </a:solidFill>
                </a:endParaRPr>
              </a:p>
              <a:p>
                <a:pPr marL="0" indent="0" algn="ctr">
                  <a:lnSpc>
                    <a:spcPct val="120000"/>
                  </a:lnSpc>
                  <a:spcBef>
                    <a:spcPts val="0"/>
                  </a:spcBef>
                  <a:buNone/>
                </a:pPr>
                <a14:m>
                  <m:oMath xmlns:m="http://schemas.openxmlformats.org/officeDocument/2006/math">
                    <m:r>
                      <a:rPr lang="en-ZA" sz="2900" i="1">
                        <a:latin typeface="Cambria Math" panose="02040503050406030204" pitchFamily="18" charset="0"/>
                        <a:ea typeface="Cambria Math" panose="02040503050406030204" pitchFamily="18" charset="0"/>
                      </a:rPr>
                      <m:t>𝐸</m:t>
                    </m:r>
                    <m:d>
                      <m:dPr>
                        <m:ctrlPr>
                          <a:rPr lang="en-ZA" sz="2900" i="1" smtClean="0">
                            <a:latin typeface="Cambria Math" panose="02040503050406030204" pitchFamily="18" charset="0"/>
                            <a:ea typeface="Cambria Math" panose="02040503050406030204" pitchFamily="18" charset="0"/>
                          </a:rPr>
                        </m:ctrlPr>
                      </m:dPr>
                      <m:e>
                        <m:r>
                          <a:rPr lang="en-ZA" sz="2900" b="1" i="1">
                            <a:latin typeface="Cambria Math" panose="02040503050406030204" pitchFamily="18" charset="0"/>
                            <a:ea typeface="Cambria Math" panose="02040503050406030204" pitchFamily="18" charset="0"/>
                          </a:rPr>
                          <m:t>𝒙</m:t>
                        </m:r>
                        <m:r>
                          <a:rPr lang="en-US" sz="2900" b="1" i="1">
                            <a:latin typeface="Cambria Math" panose="02040503050406030204" pitchFamily="18" charset="0"/>
                            <a:ea typeface="Cambria Math" panose="02040503050406030204" pitchFamily="18" charset="0"/>
                          </a:rPr>
                          <m:t>|</m:t>
                        </m:r>
                        <m:r>
                          <a:rPr lang="en-US" sz="2900" b="1" i="1">
                            <a:latin typeface="Cambria Math" panose="02040503050406030204" pitchFamily="18" charset="0"/>
                            <a:ea typeface="Cambria Math" panose="02040503050406030204" pitchFamily="18" charset="0"/>
                          </a:rPr>
                          <m:t>𝑫</m:t>
                        </m:r>
                        <m:r>
                          <a:rPr lang="en-US" sz="2900" b="1" i="1" smtClean="0">
                            <a:latin typeface="Cambria Math" panose="02040503050406030204" pitchFamily="18" charset="0"/>
                            <a:ea typeface="Cambria Math" panose="02040503050406030204" pitchFamily="18" charset="0"/>
                          </a:rPr>
                          <m:t>,</m:t>
                        </m:r>
                        <m:sSub>
                          <m:sSubPr>
                            <m:ctrlPr>
                              <a:rPr lang="en-US" sz="2900" b="1" i="1" smtClean="0">
                                <a:latin typeface="Cambria Math" panose="02040503050406030204" pitchFamily="18" charset="0"/>
                                <a:ea typeface="Cambria Math" panose="02040503050406030204" pitchFamily="18" charset="0"/>
                              </a:rPr>
                            </m:ctrlPr>
                          </m:sSubPr>
                          <m:e>
                            <m:r>
                              <a:rPr lang="en-US" sz="2900" b="1" i="1" smtClean="0">
                                <a:latin typeface="Cambria Math" panose="02040503050406030204" pitchFamily="18" charset="0"/>
                                <a:ea typeface="Cambria Math" panose="02040503050406030204" pitchFamily="18" charset="0"/>
                              </a:rPr>
                              <m:t>𝑫</m:t>
                            </m:r>
                          </m:e>
                          <m:sub>
                            <m:sSub>
                              <m:sSubPr>
                                <m:ctrlPr>
                                  <a:rPr lang="en-US" sz="2900" b="1" i="1" smtClean="0">
                                    <a:latin typeface="Cambria Math" panose="02040503050406030204" pitchFamily="18" charset="0"/>
                                    <a:ea typeface="Cambria Math" panose="02040503050406030204" pitchFamily="18" charset="0"/>
                                  </a:rPr>
                                </m:ctrlPr>
                              </m:sSubPr>
                              <m:e>
                                <m:r>
                                  <a:rPr lang="en-US" sz="2900" b="1" i="1" smtClean="0">
                                    <a:latin typeface="Cambria Math" panose="02040503050406030204" pitchFamily="18" charset="0"/>
                                    <a:ea typeface="Cambria Math" panose="02040503050406030204" pitchFamily="18" charset="0"/>
                                  </a:rPr>
                                  <m:t>𝒔</m:t>
                                </m:r>
                              </m:e>
                              <m:sub>
                                <m:r>
                                  <a:rPr lang="en-US" sz="2900" b="1" i="1" smtClean="0">
                                    <a:latin typeface="Cambria Math" panose="02040503050406030204" pitchFamily="18" charset="0"/>
                                    <a:ea typeface="Cambria Math" panose="02040503050406030204" pitchFamily="18" charset="0"/>
                                  </a:rPr>
                                  <m:t>𝟏</m:t>
                                </m:r>
                              </m:sub>
                            </m:sSub>
                          </m:sub>
                        </m:sSub>
                        <m:r>
                          <a:rPr lang="en-US" sz="2900" b="1" i="1" smtClean="0">
                            <a:latin typeface="Cambria Math" panose="02040503050406030204" pitchFamily="18" charset="0"/>
                            <a:ea typeface="Cambria Math" panose="02040503050406030204" pitchFamily="18" charset="0"/>
                          </a:rPr>
                          <m:t>, …,</m:t>
                        </m:r>
                        <m:sSub>
                          <m:sSubPr>
                            <m:ctrlPr>
                              <a:rPr lang="en-US" sz="2900" b="1" i="1">
                                <a:latin typeface="Cambria Math" panose="02040503050406030204" pitchFamily="18" charset="0"/>
                                <a:ea typeface="Cambria Math" panose="02040503050406030204" pitchFamily="18" charset="0"/>
                              </a:rPr>
                            </m:ctrlPr>
                          </m:sSubPr>
                          <m:e>
                            <m:r>
                              <a:rPr lang="en-US" sz="2900" b="1" i="1">
                                <a:latin typeface="Cambria Math" panose="02040503050406030204" pitchFamily="18" charset="0"/>
                                <a:ea typeface="Cambria Math" panose="02040503050406030204" pitchFamily="18" charset="0"/>
                              </a:rPr>
                              <m:t>𝑫</m:t>
                            </m:r>
                          </m:e>
                          <m:sub>
                            <m:sSub>
                              <m:sSubPr>
                                <m:ctrlPr>
                                  <a:rPr lang="en-US" sz="2900" b="1" i="1">
                                    <a:latin typeface="Cambria Math" panose="02040503050406030204" pitchFamily="18" charset="0"/>
                                    <a:ea typeface="Cambria Math" panose="02040503050406030204" pitchFamily="18" charset="0"/>
                                  </a:rPr>
                                </m:ctrlPr>
                              </m:sSubPr>
                              <m:e>
                                <m:r>
                                  <a:rPr lang="en-US" sz="2900" b="1" i="1">
                                    <a:latin typeface="Cambria Math" panose="02040503050406030204" pitchFamily="18" charset="0"/>
                                    <a:ea typeface="Cambria Math" panose="02040503050406030204" pitchFamily="18" charset="0"/>
                                  </a:rPr>
                                  <m:t>𝒔</m:t>
                                </m:r>
                              </m:e>
                              <m:sub>
                                <m:r>
                                  <a:rPr lang="en-US" sz="2900" b="1" i="1" smtClean="0">
                                    <a:latin typeface="Cambria Math" panose="02040503050406030204" pitchFamily="18" charset="0"/>
                                    <a:ea typeface="Cambria Math" panose="02040503050406030204" pitchFamily="18" charset="0"/>
                                  </a:rPr>
                                  <m:t>𝑯</m:t>
                                </m:r>
                              </m:sub>
                            </m:sSub>
                          </m:sub>
                        </m:sSub>
                      </m:e>
                    </m:d>
                    <m:r>
                      <a:rPr lang="en-ZA" sz="2900" i="1" smtClean="0">
                        <a:latin typeface="Cambria Math" panose="02040503050406030204" pitchFamily="18" charset="0"/>
                        <a:ea typeface="Cambria Math" panose="02040503050406030204" pitchFamily="18" charset="0"/>
                      </a:rPr>
                      <m:t>=</m:t>
                    </m:r>
                    <m:nary>
                      <m:naryPr>
                        <m:chr m:val="∑"/>
                        <m:supHide m:val="on"/>
                        <m:ctrlPr>
                          <a:rPr lang="en-ZA" sz="2900" i="1" smtClean="0">
                            <a:latin typeface="Cambria Math" panose="02040503050406030204" pitchFamily="18" charset="0"/>
                            <a:ea typeface="Cambria Math" panose="02040503050406030204" pitchFamily="18" charset="0"/>
                          </a:rPr>
                        </m:ctrlPr>
                      </m:naryPr>
                      <m:sub>
                        <m:r>
                          <a:rPr lang="en-US" sz="2900" b="0" i="1" smtClean="0">
                            <a:latin typeface="Cambria Math" panose="02040503050406030204" pitchFamily="18" charset="0"/>
                            <a:ea typeface="Cambria Math" panose="02040503050406030204" pitchFamily="18" charset="0"/>
                          </a:rPr>
                          <m:t>𝑖</m:t>
                        </m:r>
                        <m:r>
                          <a:rPr lang="en-ZA" sz="2900" i="1">
                            <a:latin typeface="Cambria Math" panose="02040503050406030204" pitchFamily="18" charset="0"/>
                            <a:ea typeface="Cambria Math" panose="02040503050406030204" pitchFamily="18" charset="0"/>
                          </a:rPr>
                          <m:t>∈</m:t>
                        </m:r>
                        <m:r>
                          <a:rPr lang="en-US" sz="2900" b="0" i="1" smtClean="0">
                            <a:latin typeface="Cambria Math" panose="02040503050406030204" pitchFamily="18" charset="0"/>
                            <a:ea typeface="Cambria Math" panose="02040503050406030204" pitchFamily="18" charset="0"/>
                          </a:rPr>
                          <m:t>𝑉</m:t>
                        </m:r>
                      </m:sub>
                      <m:sup/>
                      <m:e>
                        <m:sSubSup>
                          <m:sSubSupPr>
                            <m:ctrlPr>
                              <a:rPr lang="en-ZA" sz="2900" i="1">
                                <a:latin typeface="Cambria Math" panose="02040503050406030204" pitchFamily="18" charset="0"/>
                                <a:ea typeface="Cambria Math" panose="02040503050406030204" pitchFamily="18" charset="0"/>
                              </a:rPr>
                            </m:ctrlPr>
                          </m:sSubSupPr>
                          <m:e>
                            <m:r>
                              <a:rPr lang="en-ZA" sz="2900" i="1">
                                <a:latin typeface="Cambria Math" panose="02040503050406030204" pitchFamily="18" charset="0"/>
                                <a:ea typeface="Cambria Math" panose="02040503050406030204" pitchFamily="18" charset="0"/>
                              </a:rPr>
                              <m:t>𝜓</m:t>
                            </m:r>
                          </m:e>
                          <m:sub>
                            <m:r>
                              <a:rPr lang="en-ZA" sz="2900" i="1">
                                <a:latin typeface="Cambria Math" panose="02040503050406030204" pitchFamily="18" charset="0"/>
                                <a:ea typeface="Cambria Math" panose="02040503050406030204" pitchFamily="18" charset="0"/>
                              </a:rPr>
                              <m:t>𝑖</m:t>
                            </m:r>
                          </m:sub>
                          <m:sup>
                            <m:r>
                              <a:rPr lang="en-ZA" sz="2900" i="1">
                                <a:latin typeface="Cambria Math" panose="02040503050406030204" pitchFamily="18" charset="0"/>
                                <a:ea typeface="Cambria Math" panose="02040503050406030204" pitchFamily="18" charset="0"/>
                              </a:rPr>
                              <m:t>𝑈</m:t>
                            </m:r>
                          </m:sup>
                        </m:sSubSup>
                        <m:d>
                          <m:dPr>
                            <m:ctrlPr>
                              <a:rPr lang="en-ZA" sz="2900" i="1">
                                <a:latin typeface="Cambria Math" panose="02040503050406030204" pitchFamily="18" charset="0"/>
                                <a:ea typeface="Cambria Math" panose="02040503050406030204" pitchFamily="18" charset="0"/>
                              </a:rPr>
                            </m:ctrlPr>
                          </m:dPr>
                          <m:e>
                            <m:sSub>
                              <m:sSubPr>
                                <m:ctrlPr>
                                  <a:rPr lang="en-ZA" sz="2900" i="1">
                                    <a:latin typeface="Cambria Math" panose="02040503050406030204" pitchFamily="18" charset="0"/>
                                    <a:ea typeface="Cambria Math" panose="02040503050406030204" pitchFamily="18" charset="0"/>
                                  </a:rPr>
                                </m:ctrlPr>
                              </m:sSubPr>
                              <m:e>
                                <m:r>
                                  <a:rPr lang="en-ZA" sz="2900" i="1">
                                    <a:latin typeface="Cambria Math" panose="02040503050406030204" pitchFamily="18" charset="0"/>
                                    <a:ea typeface="Cambria Math" panose="02040503050406030204" pitchFamily="18" charset="0"/>
                                  </a:rPr>
                                  <m:t>𝑥</m:t>
                                </m:r>
                              </m:e>
                              <m:sub>
                                <m:r>
                                  <a:rPr lang="en-ZA" sz="2900" i="1">
                                    <a:latin typeface="Cambria Math" panose="02040503050406030204" pitchFamily="18" charset="0"/>
                                    <a:ea typeface="Cambria Math" panose="02040503050406030204" pitchFamily="18" charset="0"/>
                                  </a:rPr>
                                  <m:t>𝑖</m:t>
                                </m:r>
                              </m:sub>
                            </m:sSub>
                          </m:e>
                        </m:d>
                        <m:r>
                          <a:rPr lang="en-US" sz="2900" b="0" i="1" smtClean="0">
                            <a:latin typeface="Cambria Math" panose="02040503050406030204" pitchFamily="18" charset="0"/>
                            <a:ea typeface="Cambria Math" panose="02040503050406030204" pitchFamily="18" charset="0"/>
                          </a:rPr>
                          <m:t>+</m:t>
                        </m:r>
                      </m:e>
                    </m:nary>
                  </m:oMath>
                </a14:m>
                <a:r>
                  <a:rPr lang="en-ZA" sz="2900" dirty="0">
                    <a:latin typeface="Cambria Math" panose="02040503050406030204" pitchFamily="18" charset="0"/>
                    <a:ea typeface="Cambria Math" panose="02040503050406030204" pitchFamily="18" charset="0"/>
                  </a:rPr>
                  <a:t> </a:t>
                </a:r>
                <a14:m>
                  <m:oMath xmlns:m="http://schemas.openxmlformats.org/officeDocument/2006/math">
                    <m:nary>
                      <m:naryPr>
                        <m:chr m:val="∑"/>
                        <m:supHide m:val="on"/>
                        <m:ctrlPr>
                          <a:rPr lang="en-ZA" sz="2900" i="1">
                            <a:latin typeface="Cambria Math" panose="02040503050406030204" pitchFamily="18" charset="0"/>
                            <a:ea typeface="Cambria Math" panose="02040503050406030204" pitchFamily="18" charset="0"/>
                          </a:rPr>
                        </m:ctrlPr>
                      </m:naryPr>
                      <m:sub>
                        <m:r>
                          <m:rPr>
                            <m:brk m:alnAt="7"/>
                          </m:rPr>
                          <a:rPr lang="en-ZA" sz="2900" i="1">
                            <a:latin typeface="Cambria Math" panose="02040503050406030204" pitchFamily="18" charset="0"/>
                            <a:ea typeface="Cambria Math" panose="02040503050406030204" pitchFamily="18" charset="0"/>
                          </a:rPr>
                          <m:t>𝑖</m:t>
                        </m:r>
                        <m:r>
                          <a:rPr lang="en-ZA" sz="2900" i="1">
                            <a:latin typeface="Cambria Math" panose="02040503050406030204" pitchFamily="18" charset="0"/>
                            <a:ea typeface="Cambria Math" panose="02040503050406030204" pitchFamily="18" charset="0"/>
                          </a:rPr>
                          <m:t>&lt;</m:t>
                        </m:r>
                        <m:r>
                          <a:rPr lang="en-ZA" sz="2900" i="1">
                            <a:latin typeface="Cambria Math" panose="02040503050406030204" pitchFamily="18" charset="0"/>
                            <a:ea typeface="Cambria Math" panose="02040503050406030204" pitchFamily="18" charset="0"/>
                          </a:rPr>
                          <m:t>𝑗</m:t>
                        </m:r>
                      </m:sub>
                      <m:sup/>
                      <m:e>
                        <m:sSubSup>
                          <m:sSubSupPr>
                            <m:ctrlPr>
                              <a:rPr lang="en-ZA" sz="2900" i="1">
                                <a:latin typeface="Cambria Math" panose="02040503050406030204" pitchFamily="18" charset="0"/>
                                <a:ea typeface="Cambria Math" panose="02040503050406030204" pitchFamily="18" charset="0"/>
                              </a:rPr>
                            </m:ctrlPr>
                          </m:sSubSupPr>
                          <m:e>
                            <m:r>
                              <a:rPr lang="en-ZA" sz="2900" i="1">
                                <a:latin typeface="Cambria Math" panose="02040503050406030204" pitchFamily="18" charset="0"/>
                                <a:ea typeface="Cambria Math" panose="02040503050406030204" pitchFamily="18" charset="0"/>
                              </a:rPr>
                              <m:t>𝜓</m:t>
                            </m:r>
                          </m:e>
                          <m:sub>
                            <m:r>
                              <a:rPr lang="en-ZA" sz="2900" i="1">
                                <a:latin typeface="Cambria Math" panose="02040503050406030204" pitchFamily="18" charset="0"/>
                                <a:ea typeface="Cambria Math" panose="02040503050406030204" pitchFamily="18" charset="0"/>
                              </a:rPr>
                              <m:t>𝑖</m:t>
                            </m:r>
                            <m:r>
                              <a:rPr lang="en-ZA" sz="2900" i="1">
                                <a:latin typeface="Cambria Math" panose="02040503050406030204" pitchFamily="18" charset="0"/>
                                <a:ea typeface="Cambria Math" panose="02040503050406030204" pitchFamily="18" charset="0"/>
                              </a:rPr>
                              <m:t>,</m:t>
                            </m:r>
                            <m:r>
                              <a:rPr lang="en-ZA" sz="2900" i="1">
                                <a:latin typeface="Cambria Math" panose="02040503050406030204" pitchFamily="18" charset="0"/>
                                <a:ea typeface="Cambria Math" panose="02040503050406030204" pitchFamily="18" charset="0"/>
                              </a:rPr>
                              <m:t>𝑗</m:t>
                            </m:r>
                          </m:sub>
                          <m:sup>
                            <m:r>
                              <a:rPr lang="en-ZA" sz="2900" i="1">
                                <a:latin typeface="Cambria Math" panose="02040503050406030204" pitchFamily="18" charset="0"/>
                                <a:ea typeface="Cambria Math" panose="02040503050406030204" pitchFamily="18" charset="0"/>
                              </a:rPr>
                              <m:t>𝑃</m:t>
                            </m:r>
                          </m:sup>
                        </m:sSubSup>
                        <m:r>
                          <a:rPr lang="en-ZA" sz="2900" i="1">
                            <a:latin typeface="Cambria Math" panose="02040503050406030204" pitchFamily="18" charset="0"/>
                            <a:ea typeface="Cambria Math" panose="02040503050406030204" pitchFamily="18" charset="0"/>
                          </a:rPr>
                          <m:t>(</m:t>
                        </m:r>
                        <m:sSub>
                          <m:sSubPr>
                            <m:ctrlPr>
                              <a:rPr lang="en-ZA" sz="2900" i="1">
                                <a:latin typeface="Cambria Math" panose="02040503050406030204" pitchFamily="18" charset="0"/>
                                <a:ea typeface="Cambria Math" panose="02040503050406030204" pitchFamily="18" charset="0"/>
                              </a:rPr>
                            </m:ctrlPr>
                          </m:sSubPr>
                          <m:e>
                            <m:r>
                              <a:rPr lang="en-ZA" sz="2900" i="1">
                                <a:latin typeface="Cambria Math" panose="02040503050406030204" pitchFamily="18" charset="0"/>
                                <a:ea typeface="Cambria Math" panose="02040503050406030204" pitchFamily="18" charset="0"/>
                              </a:rPr>
                              <m:t>𝑥</m:t>
                            </m:r>
                          </m:e>
                          <m:sub>
                            <m:r>
                              <a:rPr lang="en-ZA" sz="2900" i="1">
                                <a:latin typeface="Cambria Math" panose="02040503050406030204" pitchFamily="18" charset="0"/>
                                <a:ea typeface="Cambria Math" panose="02040503050406030204" pitchFamily="18" charset="0"/>
                              </a:rPr>
                              <m:t>𝑖</m:t>
                            </m:r>
                          </m:sub>
                        </m:sSub>
                        <m:r>
                          <a:rPr lang="en-ZA" sz="2900" i="1">
                            <a:latin typeface="Cambria Math" panose="02040503050406030204" pitchFamily="18" charset="0"/>
                            <a:ea typeface="Cambria Math" panose="02040503050406030204" pitchFamily="18" charset="0"/>
                          </a:rPr>
                          <m:t>, </m:t>
                        </m:r>
                        <m:sSub>
                          <m:sSubPr>
                            <m:ctrlPr>
                              <a:rPr lang="en-ZA" sz="2900" i="1">
                                <a:latin typeface="Cambria Math" panose="02040503050406030204" pitchFamily="18" charset="0"/>
                                <a:ea typeface="Cambria Math" panose="02040503050406030204" pitchFamily="18" charset="0"/>
                              </a:rPr>
                            </m:ctrlPr>
                          </m:sSubPr>
                          <m:e>
                            <m:r>
                              <a:rPr lang="en-ZA" sz="2900" i="1">
                                <a:latin typeface="Cambria Math" panose="02040503050406030204" pitchFamily="18" charset="0"/>
                                <a:ea typeface="Cambria Math" panose="02040503050406030204" pitchFamily="18" charset="0"/>
                              </a:rPr>
                              <m:t>𝑥</m:t>
                            </m:r>
                          </m:e>
                          <m:sub>
                            <m:r>
                              <a:rPr lang="en-ZA" sz="2900" i="1">
                                <a:latin typeface="Cambria Math" panose="02040503050406030204" pitchFamily="18" charset="0"/>
                                <a:ea typeface="Cambria Math" panose="02040503050406030204" pitchFamily="18" charset="0"/>
                              </a:rPr>
                              <m:t>𝑗</m:t>
                            </m:r>
                          </m:sub>
                        </m:sSub>
                        <m:r>
                          <a:rPr lang="en-US" sz="2900" b="0" i="1" smtClean="0">
                            <a:latin typeface="Cambria Math" panose="02040503050406030204" pitchFamily="18" charset="0"/>
                            <a:ea typeface="Cambria Math" panose="02040503050406030204" pitchFamily="18" charset="0"/>
                          </a:rPr>
                          <m:t>;</m:t>
                        </m:r>
                        <m:r>
                          <a:rPr lang="en-US" sz="2900" b="1" i="1" smtClean="0">
                            <a:latin typeface="Cambria Math" panose="02040503050406030204" pitchFamily="18" charset="0"/>
                            <a:ea typeface="Cambria Math" panose="02040503050406030204" pitchFamily="18" charset="0"/>
                          </a:rPr>
                          <m:t>𝑫</m:t>
                        </m:r>
                        <m:r>
                          <a:rPr lang="en-ZA" sz="2900" i="1">
                            <a:latin typeface="Cambria Math" panose="02040503050406030204" pitchFamily="18" charset="0"/>
                            <a:ea typeface="Cambria Math" panose="02040503050406030204" pitchFamily="18" charset="0"/>
                          </a:rPr>
                          <m:t>)</m:t>
                        </m:r>
                      </m:e>
                    </m:nary>
                  </m:oMath>
                </a14:m>
                <a:r>
                  <a:rPr lang="en-US" sz="2900" dirty="0">
                    <a:solidFill>
                      <a:schemeClr val="tx1">
                        <a:lumMod val="75000"/>
                        <a:lumOff val="25000"/>
                      </a:schemeClr>
                    </a:solidFill>
                    <a:latin typeface="Cambria Math" panose="02040503050406030204" pitchFamily="18" charset="0"/>
                    <a:ea typeface="Cambria Math" panose="02040503050406030204" pitchFamily="18" charset="0"/>
                  </a:rPr>
                  <a:t> + </a:t>
                </a:r>
                <a14:m>
                  <m:oMath xmlns:m="http://schemas.openxmlformats.org/officeDocument/2006/math">
                    <m:nary>
                      <m:naryPr>
                        <m:chr m:val="∑"/>
                        <m:limLoc m:val="subSup"/>
                        <m:ctrlPr>
                          <a:rPr lang="en-US" sz="2900" i="1" smtClean="0">
                            <a:solidFill>
                              <a:schemeClr val="tx1">
                                <a:lumMod val="75000"/>
                                <a:lumOff val="25000"/>
                              </a:schemeClr>
                            </a:solidFill>
                            <a:latin typeface="Cambria Math" panose="02040503050406030204" pitchFamily="18" charset="0"/>
                            <a:ea typeface="Cambria Math" panose="02040503050406030204" pitchFamily="18" charset="0"/>
                          </a:rPr>
                        </m:ctrlPr>
                      </m:naryPr>
                      <m:sub>
                        <m:r>
                          <m:rPr>
                            <m:brk m:alnAt="25"/>
                          </m:rPr>
                          <a:rPr lang="en-US" sz="2900" b="0" i="1" smtClean="0">
                            <a:solidFill>
                              <a:schemeClr val="tx1">
                                <a:lumMod val="75000"/>
                                <a:lumOff val="25000"/>
                              </a:schemeClr>
                            </a:solidFill>
                            <a:latin typeface="Cambria Math" panose="02040503050406030204" pitchFamily="18" charset="0"/>
                            <a:ea typeface="Cambria Math" panose="02040503050406030204" pitchFamily="18" charset="0"/>
                          </a:rPr>
                          <m:t>h</m:t>
                        </m:r>
                        <m:r>
                          <a:rPr lang="en-US" sz="2900" b="0" i="1" smtClean="0">
                            <a:solidFill>
                              <a:schemeClr val="tx1">
                                <a:lumMod val="75000"/>
                                <a:lumOff val="25000"/>
                              </a:schemeClr>
                            </a:solidFill>
                            <a:latin typeface="Cambria Math" panose="02040503050406030204" pitchFamily="18" charset="0"/>
                            <a:ea typeface="Cambria Math" panose="02040503050406030204" pitchFamily="18" charset="0"/>
                          </a:rPr>
                          <m:t>=1</m:t>
                        </m:r>
                      </m:sub>
                      <m:sup>
                        <m:r>
                          <a:rPr lang="en-US" sz="2900" b="0" i="1" smtClean="0">
                            <a:solidFill>
                              <a:schemeClr val="tx1">
                                <a:lumMod val="75000"/>
                                <a:lumOff val="25000"/>
                              </a:schemeClr>
                            </a:solidFill>
                            <a:latin typeface="Cambria Math" panose="02040503050406030204" pitchFamily="18" charset="0"/>
                            <a:ea typeface="Cambria Math" panose="02040503050406030204" pitchFamily="18" charset="0"/>
                          </a:rPr>
                          <m:t>𝐻</m:t>
                        </m:r>
                      </m:sup>
                      <m:e>
                        <m:nary>
                          <m:naryPr>
                            <m:chr m:val="∑"/>
                            <m:supHide m:val="on"/>
                            <m:ctrlPr>
                              <a:rPr lang="en-ZA" sz="2900" i="1">
                                <a:latin typeface="Cambria Math" panose="02040503050406030204" pitchFamily="18" charset="0"/>
                                <a:ea typeface="Cambria Math" panose="02040503050406030204" pitchFamily="18" charset="0"/>
                              </a:rPr>
                            </m:ctrlPr>
                          </m:naryPr>
                          <m:sub>
                            <m:r>
                              <m:rPr>
                                <m:brk m:alnAt="7"/>
                              </m:rPr>
                              <a:rPr lang="en-ZA" sz="2900" i="1">
                                <a:latin typeface="Cambria Math" panose="02040503050406030204" pitchFamily="18" charset="0"/>
                                <a:ea typeface="Cambria Math" panose="02040503050406030204" pitchFamily="18" charset="0"/>
                              </a:rPr>
                              <m:t>𝑖</m:t>
                            </m:r>
                            <m:r>
                              <a:rPr lang="en-ZA" sz="2900" i="1">
                                <a:latin typeface="Cambria Math" panose="02040503050406030204" pitchFamily="18" charset="0"/>
                                <a:ea typeface="Cambria Math" panose="02040503050406030204" pitchFamily="18" charset="0"/>
                              </a:rPr>
                              <m:t>&lt;</m:t>
                            </m:r>
                            <m:r>
                              <a:rPr lang="en-ZA" sz="2900" i="1">
                                <a:latin typeface="Cambria Math" panose="02040503050406030204" pitchFamily="18" charset="0"/>
                                <a:ea typeface="Cambria Math" panose="02040503050406030204" pitchFamily="18" charset="0"/>
                              </a:rPr>
                              <m:t>𝑗</m:t>
                            </m:r>
                          </m:sub>
                          <m:sup/>
                          <m:e>
                            <m:sSubSup>
                              <m:sSubSupPr>
                                <m:ctrlPr>
                                  <a:rPr lang="en-ZA" sz="2900" i="1">
                                    <a:latin typeface="Cambria Math" panose="02040503050406030204" pitchFamily="18" charset="0"/>
                                    <a:ea typeface="Cambria Math" panose="02040503050406030204" pitchFamily="18" charset="0"/>
                                  </a:rPr>
                                </m:ctrlPr>
                              </m:sSubSupPr>
                              <m:e>
                                <m:r>
                                  <a:rPr lang="en-ZA" sz="2900" i="1">
                                    <a:latin typeface="Cambria Math" panose="02040503050406030204" pitchFamily="18" charset="0"/>
                                    <a:ea typeface="Cambria Math" panose="02040503050406030204" pitchFamily="18" charset="0"/>
                                  </a:rPr>
                                  <m:t>𝜓</m:t>
                                </m:r>
                              </m:e>
                              <m:sub>
                                <m:r>
                                  <a:rPr lang="en-ZA" sz="2900" i="1">
                                    <a:latin typeface="Cambria Math" panose="02040503050406030204" pitchFamily="18" charset="0"/>
                                    <a:ea typeface="Cambria Math" panose="02040503050406030204" pitchFamily="18" charset="0"/>
                                  </a:rPr>
                                  <m:t>𝑖</m:t>
                                </m:r>
                                <m:r>
                                  <a:rPr lang="en-ZA" sz="2900" i="1">
                                    <a:latin typeface="Cambria Math" panose="02040503050406030204" pitchFamily="18" charset="0"/>
                                    <a:ea typeface="Cambria Math" panose="02040503050406030204" pitchFamily="18" charset="0"/>
                                  </a:rPr>
                                  <m:t>,</m:t>
                                </m:r>
                                <m:r>
                                  <a:rPr lang="en-ZA" sz="2900" i="1">
                                    <a:latin typeface="Cambria Math" panose="02040503050406030204" pitchFamily="18" charset="0"/>
                                    <a:ea typeface="Cambria Math" panose="02040503050406030204" pitchFamily="18" charset="0"/>
                                  </a:rPr>
                                  <m:t>𝑗</m:t>
                                </m:r>
                              </m:sub>
                              <m:sup>
                                <m:r>
                                  <a:rPr lang="en-US" sz="2900" b="0" i="1" smtClean="0">
                                    <a:latin typeface="Cambria Math" panose="02040503050406030204" pitchFamily="18" charset="0"/>
                                    <a:ea typeface="Cambria Math" panose="02040503050406030204" pitchFamily="18" charset="0"/>
                                  </a:rPr>
                                  <m:t>𝑆</m:t>
                                </m:r>
                                <m:r>
                                  <a:rPr lang="en-ZA" sz="2900" i="1">
                                    <a:latin typeface="Cambria Math" panose="02040503050406030204" pitchFamily="18" charset="0"/>
                                    <a:ea typeface="Cambria Math" panose="02040503050406030204" pitchFamily="18" charset="0"/>
                                  </a:rPr>
                                  <m:t>𝑃</m:t>
                                </m:r>
                              </m:sup>
                            </m:sSubSup>
                            <m:r>
                              <a:rPr lang="en-ZA" sz="2900" i="1">
                                <a:latin typeface="Cambria Math" panose="02040503050406030204" pitchFamily="18" charset="0"/>
                                <a:ea typeface="Cambria Math" panose="02040503050406030204" pitchFamily="18" charset="0"/>
                              </a:rPr>
                              <m:t>(</m:t>
                            </m:r>
                            <m:sSub>
                              <m:sSubPr>
                                <m:ctrlPr>
                                  <a:rPr lang="en-ZA" sz="2900" i="1">
                                    <a:latin typeface="Cambria Math" panose="02040503050406030204" pitchFamily="18" charset="0"/>
                                    <a:ea typeface="Cambria Math" panose="02040503050406030204" pitchFamily="18" charset="0"/>
                                  </a:rPr>
                                </m:ctrlPr>
                              </m:sSubPr>
                              <m:e>
                                <m:r>
                                  <a:rPr lang="en-ZA" sz="2900" i="1">
                                    <a:latin typeface="Cambria Math" panose="02040503050406030204" pitchFamily="18" charset="0"/>
                                    <a:ea typeface="Cambria Math" panose="02040503050406030204" pitchFamily="18" charset="0"/>
                                  </a:rPr>
                                  <m:t>𝑥</m:t>
                                </m:r>
                              </m:e>
                              <m:sub>
                                <m:r>
                                  <a:rPr lang="en-ZA" sz="2900" i="1">
                                    <a:latin typeface="Cambria Math" panose="02040503050406030204" pitchFamily="18" charset="0"/>
                                    <a:ea typeface="Cambria Math" panose="02040503050406030204" pitchFamily="18" charset="0"/>
                                  </a:rPr>
                                  <m:t>𝑖</m:t>
                                </m:r>
                              </m:sub>
                            </m:sSub>
                            <m:r>
                              <a:rPr lang="en-ZA" sz="2900" i="1">
                                <a:latin typeface="Cambria Math" panose="02040503050406030204" pitchFamily="18" charset="0"/>
                                <a:ea typeface="Cambria Math" panose="02040503050406030204" pitchFamily="18" charset="0"/>
                              </a:rPr>
                              <m:t>, </m:t>
                            </m:r>
                            <m:sSub>
                              <m:sSubPr>
                                <m:ctrlPr>
                                  <a:rPr lang="en-ZA" sz="2900" i="1">
                                    <a:latin typeface="Cambria Math" panose="02040503050406030204" pitchFamily="18" charset="0"/>
                                    <a:ea typeface="Cambria Math" panose="02040503050406030204" pitchFamily="18" charset="0"/>
                                  </a:rPr>
                                </m:ctrlPr>
                              </m:sSubPr>
                              <m:e>
                                <m:r>
                                  <a:rPr lang="en-ZA" sz="2900" i="1">
                                    <a:latin typeface="Cambria Math" panose="02040503050406030204" pitchFamily="18" charset="0"/>
                                    <a:ea typeface="Cambria Math" panose="02040503050406030204" pitchFamily="18" charset="0"/>
                                  </a:rPr>
                                  <m:t>𝑥</m:t>
                                </m:r>
                              </m:e>
                              <m:sub>
                                <m:r>
                                  <a:rPr lang="en-ZA" sz="2900" i="1">
                                    <a:latin typeface="Cambria Math" panose="02040503050406030204" pitchFamily="18" charset="0"/>
                                    <a:ea typeface="Cambria Math" panose="02040503050406030204" pitchFamily="18" charset="0"/>
                                  </a:rPr>
                                  <m:t>𝑗</m:t>
                                </m:r>
                              </m:sub>
                            </m:sSub>
                            <m:r>
                              <a:rPr lang="en-US" sz="2900" i="1">
                                <a:latin typeface="Cambria Math" panose="02040503050406030204" pitchFamily="18" charset="0"/>
                                <a:ea typeface="Cambria Math" panose="02040503050406030204" pitchFamily="18" charset="0"/>
                              </a:rPr>
                              <m:t>;</m:t>
                            </m:r>
                            <m:sSub>
                              <m:sSubPr>
                                <m:ctrlPr>
                                  <a:rPr lang="en-US" sz="2900" i="1" smtClean="0">
                                    <a:latin typeface="Cambria Math" panose="02040503050406030204" pitchFamily="18" charset="0"/>
                                    <a:ea typeface="Cambria Math" panose="02040503050406030204" pitchFamily="18" charset="0"/>
                                  </a:rPr>
                                </m:ctrlPr>
                              </m:sSubPr>
                              <m:e>
                                <m:r>
                                  <a:rPr lang="en-US" sz="2900" b="1" i="1" smtClean="0">
                                    <a:latin typeface="Cambria Math" panose="02040503050406030204" pitchFamily="18" charset="0"/>
                                    <a:ea typeface="Cambria Math" panose="02040503050406030204" pitchFamily="18" charset="0"/>
                                  </a:rPr>
                                  <m:t>𝑫</m:t>
                                </m:r>
                              </m:e>
                              <m:sub>
                                <m:sSub>
                                  <m:sSubPr>
                                    <m:ctrlPr>
                                      <a:rPr lang="en-US" sz="2900" i="1" smtClean="0">
                                        <a:latin typeface="Cambria Math" panose="02040503050406030204" pitchFamily="18" charset="0"/>
                                        <a:ea typeface="Cambria Math" panose="02040503050406030204" pitchFamily="18" charset="0"/>
                                      </a:rPr>
                                    </m:ctrlPr>
                                  </m:sSubPr>
                                  <m:e>
                                    <m:r>
                                      <a:rPr lang="en-US" sz="2900" b="0" i="1" smtClean="0">
                                        <a:latin typeface="Cambria Math" panose="02040503050406030204" pitchFamily="18" charset="0"/>
                                        <a:ea typeface="Cambria Math" panose="02040503050406030204" pitchFamily="18" charset="0"/>
                                      </a:rPr>
                                      <m:t>𝑠</m:t>
                                    </m:r>
                                  </m:e>
                                  <m:sub>
                                    <m:r>
                                      <a:rPr lang="en-US" sz="2900" b="0" i="1" smtClean="0">
                                        <a:latin typeface="Cambria Math" panose="02040503050406030204" pitchFamily="18" charset="0"/>
                                        <a:ea typeface="Cambria Math" panose="02040503050406030204" pitchFamily="18" charset="0"/>
                                      </a:rPr>
                                      <m:t>h</m:t>
                                    </m:r>
                                  </m:sub>
                                </m:sSub>
                              </m:sub>
                            </m:sSub>
                            <m:r>
                              <a:rPr lang="en-ZA" sz="2900" i="1">
                                <a:latin typeface="Cambria Math" panose="02040503050406030204" pitchFamily="18" charset="0"/>
                                <a:ea typeface="Cambria Math" panose="02040503050406030204" pitchFamily="18" charset="0"/>
                              </a:rPr>
                              <m:t>)</m:t>
                            </m:r>
                          </m:e>
                        </m:nary>
                      </m:e>
                    </m:nary>
                  </m:oMath>
                </a14:m>
                <a:endParaRPr lang="en-US" sz="2900" dirty="0">
                  <a:solidFill>
                    <a:schemeClr val="tx1">
                      <a:lumMod val="75000"/>
                      <a:lumOff val="25000"/>
                    </a:schemeClr>
                  </a:solidFill>
                  <a:latin typeface="Cambria Math" panose="02040503050406030204" pitchFamily="18" charset="0"/>
                  <a:ea typeface="Cambria Math" panose="02040503050406030204" pitchFamily="18" charset="0"/>
                </a:endParaRPr>
              </a:p>
              <a:p>
                <a:pPr marL="0" indent="0">
                  <a:lnSpc>
                    <a:spcPct val="120000"/>
                  </a:lnSpc>
                  <a:spcBef>
                    <a:spcPts val="0"/>
                  </a:spcBef>
                  <a:buNone/>
                </a:pPr>
                <a:endParaRPr lang="en-US" sz="2600" dirty="0">
                  <a:solidFill>
                    <a:schemeClr val="tx1">
                      <a:lumMod val="75000"/>
                      <a:lumOff val="25000"/>
                    </a:schemeClr>
                  </a:solidFill>
                </a:endParaRPr>
              </a:p>
            </p:txBody>
          </p:sp>
        </mc:Choice>
        <mc:Fallback xmlns="">
          <p:sp>
            <p:nvSpPr>
              <p:cNvPr id="6" name="Content Placeholder 2">
                <a:extLst>
                  <a:ext uri="{FF2B5EF4-FFF2-40B4-BE49-F238E27FC236}">
                    <a16:creationId xmlns:a16="http://schemas.microsoft.com/office/drawing/2014/main" id="{16815C09-0FAE-054A-908F-B4CB865CAB5C}"/>
                  </a:ext>
                </a:extLst>
              </p:cNvPr>
              <p:cNvSpPr>
                <a:spLocks noGrp="1" noRot="1" noChangeAspect="1" noMove="1" noResize="1" noEditPoints="1" noAdjustHandles="1" noChangeArrowheads="1" noChangeShapeType="1" noTextEdit="1"/>
              </p:cNvSpPr>
              <p:nvPr>
                <p:ph sz="half" idx="1"/>
              </p:nvPr>
            </p:nvSpPr>
            <p:spPr>
              <a:xfrm>
                <a:off x="457200" y="1378632"/>
                <a:ext cx="4038600" cy="2632913"/>
              </a:xfrm>
              <a:blipFill>
                <a:blip r:embed="rId4"/>
                <a:stretch>
                  <a:fillRect l="-314" t="-481" b="-6731"/>
                </a:stretch>
              </a:blipFill>
            </p:spPr>
            <p:txBody>
              <a:bodyPr/>
              <a:lstStyle/>
              <a:p>
                <a:r>
                  <a:rPr lang="en-US">
                    <a:noFill/>
                  </a:rPr>
                  <a:t> </a:t>
                </a:r>
              </a:p>
            </p:txBody>
          </p:sp>
        </mc:Fallback>
      </mc:AlternateContent>
    </p:spTree>
    <p:extLst>
      <p:ext uri="{BB962C8B-B14F-4D97-AF65-F5344CB8AC3E}">
        <p14:creationId xmlns:p14="http://schemas.microsoft.com/office/powerpoint/2010/main" val="35150693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279185" y="235731"/>
            <a:ext cx="6565569" cy="646331"/>
          </a:xfrm>
          <a:prstGeom prst="rect">
            <a:avLst/>
          </a:prstGeom>
          <a:noFill/>
        </p:spPr>
        <p:txBody>
          <a:bodyPr wrap="square" rtlCol="0">
            <a:spAutoFit/>
          </a:bodyPr>
          <a:lstStyle/>
          <a:p>
            <a:pPr algn="ctr"/>
            <a:r>
              <a:rPr lang="en-US" sz="3600" b="1" dirty="0">
                <a:solidFill>
                  <a:srgbClr val="000000"/>
                </a:solidFill>
              </a:rPr>
              <a:t>Overview</a:t>
            </a:r>
          </a:p>
        </p:txBody>
      </p:sp>
      <p:sp>
        <p:nvSpPr>
          <p:cNvPr id="7" name="Content Placeholder 2">
            <a:extLst>
              <a:ext uri="{FF2B5EF4-FFF2-40B4-BE49-F238E27FC236}">
                <a16:creationId xmlns:a16="http://schemas.microsoft.com/office/drawing/2014/main" id="{D30FCBD8-493F-7749-8D33-A9D8845BB9E2}"/>
              </a:ext>
            </a:extLst>
          </p:cNvPr>
          <p:cNvSpPr txBox="1">
            <a:spLocks/>
          </p:cNvSpPr>
          <p:nvPr/>
        </p:nvSpPr>
        <p:spPr>
          <a:xfrm>
            <a:off x="457199" y="1271569"/>
            <a:ext cx="7213601" cy="2948763"/>
          </a:xfrm>
          <a:prstGeom prst="rect">
            <a:avLst/>
          </a:prstGeom>
        </p:spPr>
        <p:txBody>
          <a:bodyPr vert="horz" lIns="91440" tIns="45720" rIns="91440" bIns="45720" rtlCol="0">
            <a:normAutofit fontScale="5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nSpc>
                <a:spcPct val="120000"/>
              </a:lnSpc>
              <a:buFont typeface="Wingdings" charset="2"/>
              <a:buChar char="§"/>
            </a:pPr>
            <a:r>
              <a:rPr lang="en-US" dirty="0">
                <a:solidFill>
                  <a:schemeClr val="tx1">
                    <a:lumMod val="75000"/>
                    <a:lumOff val="25000"/>
                  </a:schemeClr>
                </a:solidFill>
              </a:rPr>
              <a:t>Introduction</a:t>
            </a:r>
          </a:p>
          <a:p>
            <a:pPr>
              <a:lnSpc>
                <a:spcPct val="120000"/>
              </a:lnSpc>
              <a:buFont typeface="Wingdings" charset="2"/>
              <a:buChar char="§"/>
            </a:pPr>
            <a:r>
              <a:rPr lang="en-US" dirty="0">
                <a:solidFill>
                  <a:schemeClr val="tx1">
                    <a:lumMod val="75000"/>
                    <a:lumOff val="25000"/>
                  </a:schemeClr>
                </a:solidFill>
              </a:rPr>
              <a:t>Conditional</a:t>
            </a:r>
            <a:r>
              <a:rPr lang="en-US" b="1" dirty="0">
                <a:solidFill>
                  <a:srgbClr val="FF0000"/>
                </a:solidFill>
              </a:rPr>
              <a:t> </a:t>
            </a:r>
            <a:r>
              <a:rPr lang="en-US" dirty="0">
                <a:solidFill>
                  <a:schemeClr val="tx1">
                    <a:lumMod val="75000"/>
                    <a:lumOff val="25000"/>
                  </a:schemeClr>
                </a:solidFill>
              </a:rPr>
              <a:t>Random Field</a:t>
            </a:r>
          </a:p>
          <a:p>
            <a:pPr lvl="1">
              <a:lnSpc>
                <a:spcPct val="120000"/>
              </a:lnSpc>
              <a:buFont typeface="Wingdings" charset="2"/>
              <a:buChar char="§"/>
            </a:pPr>
            <a:r>
              <a:rPr lang="en-US" sz="2700" dirty="0">
                <a:solidFill>
                  <a:schemeClr val="tx1">
                    <a:lumMod val="75000"/>
                    <a:lumOff val="25000"/>
                  </a:schemeClr>
                </a:solidFill>
              </a:rPr>
              <a:t>Conventional Higher-order Potentials</a:t>
            </a:r>
          </a:p>
          <a:p>
            <a:pPr lvl="1">
              <a:lnSpc>
                <a:spcPct val="120000"/>
              </a:lnSpc>
              <a:buFont typeface="Wingdings" charset="2"/>
              <a:buChar char="§"/>
            </a:pPr>
            <a:r>
              <a:rPr lang="en-US" sz="2700" dirty="0">
                <a:solidFill>
                  <a:schemeClr val="tx1">
                    <a:lumMod val="75000"/>
                    <a:lumOff val="25000"/>
                  </a:schemeClr>
                </a:solidFill>
              </a:rPr>
              <a:t>Inference and Learning</a:t>
            </a:r>
          </a:p>
          <a:p>
            <a:pPr>
              <a:lnSpc>
                <a:spcPct val="120000"/>
              </a:lnSpc>
              <a:buFont typeface="Wingdings" charset="2"/>
              <a:buChar char="§"/>
            </a:pPr>
            <a:r>
              <a:rPr lang="en-US" dirty="0">
                <a:solidFill>
                  <a:schemeClr val="tx1">
                    <a:lumMod val="75000"/>
                    <a:lumOff val="25000"/>
                  </a:schemeClr>
                </a:solidFill>
              </a:rPr>
              <a:t>SP-enhanced CRFs</a:t>
            </a:r>
          </a:p>
          <a:p>
            <a:pPr lvl="1">
              <a:lnSpc>
                <a:spcPct val="120000"/>
              </a:lnSpc>
              <a:buFont typeface="Wingdings" pitchFamily="2" charset="2"/>
              <a:buChar char="§"/>
            </a:pPr>
            <a:r>
              <a:rPr lang="en-US" b="1" dirty="0">
                <a:solidFill>
                  <a:schemeClr val="accent1"/>
                </a:solidFill>
              </a:rPr>
              <a:t>SP-pairwise Potential</a:t>
            </a:r>
          </a:p>
          <a:p>
            <a:pPr lvl="1">
              <a:lnSpc>
                <a:spcPct val="120000"/>
              </a:lnSpc>
              <a:buFont typeface="Wingdings" pitchFamily="2" charset="2"/>
              <a:buChar char="§"/>
            </a:pPr>
            <a:r>
              <a:rPr lang="en-US" dirty="0">
                <a:solidFill>
                  <a:schemeClr val="tx1">
                    <a:lumMod val="75000"/>
                    <a:lumOff val="25000"/>
                  </a:schemeClr>
                </a:solidFill>
              </a:rPr>
              <a:t>Inference and Learning</a:t>
            </a:r>
          </a:p>
          <a:p>
            <a:pPr>
              <a:lnSpc>
                <a:spcPct val="120000"/>
              </a:lnSpc>
              <a:buFont typeface="Wingdings" charset="2"/>
              <a:buChar char="§"/>
            </a:pPr>
            <a:r>
              <a:rPr lang="en-US" dirty="0">
                <a:solidFill>
                  <a:schemeClr val="tx1">
                    <a:lumMod val="75000"/>
                    <a:lumOff val="25000"/>
                  </a:schemeClr>
                </a:solidFill>
              </a:rPr>
              <a:t>Experimental Results</a:t>
            </a:r>
          </a:p>
          <a:p>
            <a:pPr>
              <a:lnSpc>
                <a:spcPct val="120000"/>
              </a:lnSpc>
              <a:buFont typeface="Wingdings" charset="2"/>
              <a:buChar char="§"/>
            </a:pPr>
            <a:r>
              <a:rPr lang="en-US" dirty="0">
                <a:solidFill>
                  <a:schemeClr val="tx1">
                    <a:lumMod val="75000"/>
                    <a:lumOff val="25000"/>
                  </a:schemeClr>
                </a:solidFill>
              </a:rPr>
              <a:t>Conclusions </a:t>
            </a:r>
          </a:p>
        </p:txBody>
      </p:sp>
    </p:spTree>
    <p:extLst>
      <p:ext uri="{BB962C8B-B14F-4D97-AF65-F5344CB8AC3E}">
        <p14:creationId xmlns:p14="http://schemas.microsoft.com/office/powerpoint/2010/main" val="3884590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7" name="Content Placeholder 2">
                <a:extLst>
                  <a:ext uri="{FF2B5EF4-FFF2-40B4-BE49-F238E27FC236}">
                    <a16:creationId xmlns:a16="http://schemas.microsoft.com/office/drawing/2014/main" id="{3E502339-3E99-0A4B-AEDF-4D1572BA0532}"/>
                  </a:ext>
                </a:extLst>
              </p:cNvPr>
              <p:cNvSpPr txBox="1">
                <a:spLocks/>
              </p:cNvSpPr>
              <p:nvPr/>
            </p:nvSpPr>
            <p:spPr>
              <a:xfrm>
                <a:off x="457200" y="1268786"/>
                <a:ext cx="8026400" cy="3329340"/>
              </a:xfrm>
              <a:prstGeom prst="rect">
                <a:avLst/>
              </a:prstGeom>
            </p:spPr>
            <p:txBody>
              <a:bodyPr>
                <a:normAutofit fontScale="5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Font typeface="Wingdings" panose="05000000000000000000" pitchFamily="2" charset="2"/>
                  <a:buChar char="§"/>
                </a:pPr>
                <a:r>
                  <a:rPr lang="en-US" sz="2900" b="1" dirty="0"/>
                  <a:t>Formulating </a:t>
                </a:r>
                <a:r>
                  <a:rPr lang="en-US" sz="2900" b="1" dirty="0" err="1"/>
                  <a:t>Superpixel</a:t>
                </a:r>
                <a:r>
                  <a:rPr lang="en-US" sz="2900" b="1" dirty="0"/>
                  <a:t> Cues onto Pairwise Potentials</a:t>
                </a:r>
                <a:endParaRPr lang="en-GB" sz="2900" b="1" dirty="0"/>
              </a:p>
              <a:p>
                <a:pPr lvl="1">
                  <a:buFont typeface="Wingdings" panose="05000000000000000000" pitchFamily="2" charset="2"/>
                  <a:buChar char="§"/>
                </a:pPr>
                <a:r>
                  <a:rPr lang="en-GB" sz="2700" b="1" dirty="0">
                    <a:solidFill>
                      <a:srgbClr val="404040"/>
                    </a:solidFill>
                  </a:rPr>
                  <a:t>Condition</a:t>
                </a:r>
                <a:r>
                  <a:rPr lang="en-GB" sz="2700" dirty="0">
                    <a:solidFill>
                      <a:srgbClr val="404040"/>
                    </a:solidFill>
                  </a:rPr>
                  <a:t>:  For pairwise potential, if an edge locates inside the </a:t>
                </a:r>
                <a:r>
                  <a:rPr lang="en-GB" sz="2700" dirty="0" err="1">
                    <a:solidFill>
                      <a:srgbClr val="404040"/>
                    </a:solidFill>
                  </a:rPr>
                  <a:t>sp</a:t>
                </a:r>
                <a:r>
                  <a:rPr lang="en-GB" sz="2700" dirty="0">
                    <a:solidFill>
                      <a:srgbClr val="404040"/>
                    </a:solidFill>
                  </a:rPr>
                  <a:t>, it should have higher penalty if their labels differ, if the edge cross two </a:t>
                </a:r>
                <a:r>
                  <a:rPr lang="en-GB" sz="2700" dirty="0" err="1">
                    <a:solidFill>
                      <a:srgbClr val="404040"/>
                    </a:solidFill>
                  </a:rPr>
                  <a:t>sps</a:t>
                </a:r>
                <a:r>
                  <a:rPr lang="en-GB" sz="2700" dirty="0">
                    <a:solidFill>
                      <a:srgbClr val="404040"/>
                    </a:solidFill>
                  </a:rPr>
                  <a:t>, lower penalty instead.</a:t>
                </a:r>
              </a:p>
              <a:p>
                <a:pPr lvl="1">
                  <a:buFont typeface="Wingdings" panose="05000000000000000000" pitchFamily="2" charset="2"/>
                  <a:buChar char="§"/>
                </a:pPr>
                <a:r>
                  <a:rPr lang="en-GB" b="1" dirty="0">
                    <a:solidFill>
                      <a:srgbClr val="404040"/>
                    </a:solidFill>
                  </a:rPr>
                  <a:t>Method</a:t>
                </a:r>
                <a:r>
                  <a:rPr lang="en-GB" dirty="0">
                    <a:solidFill>
                      <a:srgbClr val="404040"/>
                    </a:solidFill>
                  </a:rPr>
                  <a:t>: P</a:t>
                </a:r>
                <a:r>
                  <a:rPr lang="en-GB" sz="2700" dirty="0">
                    <a:solidFill>
                      <a:srgbClr val="404040"/>
                    </a:solidFill>
                  </a:rPr>
                  <a:t>re-process</a:t>
                </a:r>
                <a:r>
                  <a:rPr lang="en-GB" dirty="0">
                    <a:solidFill>
                      <a:srgbClr val="404040"/>
                    </a:solidFill>
                  </a:rPr>
                  <a:t> the original image with unsupervised segmentation, </a:t>
                </a:r>
                <a14:m>
                  <m:oMath xmlns:m="http://schemas.openxmlformats.org/officeDocument/2006/math">
                    <m:sSub>
                      <m:sSubPr>
                        <m:ctrlPr>
                          <a:rPr lang="en-GB" i="1" smtClean="0">
                            <a:solidFill>
                              <a:srgbClr val="404040"/>
                            </a:solidFill>
                          </a:rPr>
                        </m:ctrlPr>
                      </m:sSubPr>
                      <m:e>
                        <m:r>
                          <a:rPr lang="en-US" b="0" i="1" smtClean="0">
                            <a:solidFill>
                              <a:srgbClr val="404040"/>
                            </a:solidFill>
                          </a:rPr>
                          <m:t>𝑠</m:t>
                        </m:r>
                      </m:e>
                      <m:sub>
                        <m:r>
                          <a:rPr lang="en-US" b="0" i="1" smtClean="0">
                            <a:solidFill>
                              <a:srgbClr val="404040"/>
                            </a:solidFill>
                          </a:rPr>
                          <m:t>𝑖</m:t>
                        </m:r>
                      </m:sub>
                    </m:sSub>
                  </m:oMath>
                </a14:m>
                <a:r>
                  <a:rPr lang="en-US" dirty="0">
                    <a:solidFill>
                      <a:srgbClr val="404040"/>
                    </a:solidFill>
                  </a:rPr>
                  <a:t> is the </a:t>
                </a:r>
                <a:r>
                  <a:rPr lang="en-US" dirty="0" err="1">
                    <a:solidFill>
                      <a:srgbClr val="404040"/>
                    </a:solidFill>
                  </a:rPr>
                  <a:t>sp</a:t>
                </a:r>
                <a:r>
                  <a:rPr lang="en-US" dirty="0">
                    <a:solidFill>
                      <a:srgbClr val="404040"/>
                    </a:solidFill>
                  </a:rPr>
                  <a:t> index that pixel </a:t>
                </a:r>
                <a14:m>
                  <m:oMath xmlns:m="http://schemas.openxmlformats.org/officeDocument/2006/math">
                    <m:r>
                      <a:rPr lang="en-US" b="0" i="1" smtClean="0">
                        <a:solidFill>
                          <a:srgbClr val="404040"/>
                        </a:solidFill>
                      </a:rPr>
                      <m:t>𝑖</m:t>
                    </m:r>
                  </m:oMath>
                </a14:m>
                <a:r>
                  <a:rPr lang="en-US" dirty="0">
                    <a:solidFill>
                      <a:srgbClr val="404040"/>
                    </a:solidFill>
                  </a:rPr>
                  <a:t> belongs to, </a:t>
                </a:r>
                <a14:m>
                  <m:oMath xmlns:m="http://schemas.openxmlformats.org/officeDocument/2006/math">
                    <m:sSub>
                      <m:sSubPr>
                        <m:ctrlPr>
                          <a:rPr lang="en-GB" i="1" smtClean="0">
                            <a:solidFill>
                              <a:srgbClr val="404040"/>
                            </a:solidFill>
                          </a:rPr>
                        </m:ctrlPr>
                      </m:sSubPr>
                      <m:e>
                        <m:r>
                          <a:rPr lang="en-US" b="0" i="1" smtClean="0">
                            <a:solidFill>
                              <a:srgbClr val="404040"/>
                            </a:solidFill>
                          </a:rPr>
                          <m:t>𝐶</m:t>
                        </m:r>
                      </m:e>
                      <m:sub>
                        <m:r>
                          <a:rPr lang="en-US" b="0" i="1" smtClean="0">
                            <a:solidFill>
                              <a:srgbClr val="404040"/>
                            </a:solidFill>
                          </a:rPr>
                          <m:t>𝑠</m:t>
                        </m:r>
                      </m:sub>
                    </m:sSub>
                  </m:oMath>
                </a14:m>
                <a:r>
                  <a:rPr lang="en-US" dirty="0">
                    <a:solidFill>
                      <a:srgbClr val="404040"/>
                    </a:solidFill>
                  </a:rPr>
                  <a:t> is the average RGB value of </a:t>
                </a:r>
                <a:r>
                  <a:rPr lang="en-US" dirty="0" err="1">
                    <a:solidFill>
                      <a:srgbClr val="404040"/>
                    </a:solidFill>
                  </a:rPr>
                  <a:t>sp</a:t>
                </a:r>
                <a:r>
                  <a:rPr lang="en-US" dirty="0">
                    <a:solidFill>
                      <a:srgbClr val="404040"/>
                    </a:solidFill>
                  </a:rPr>
                  <a:t> </a:t>
                </a:r>
                <a14:m>
                  <m:oMath xmlns:m="http://schemas.openxmlformats.org/officeDocument/2006/math">
                    <m:r>
                      <a:rPr lang="en-US" b="0" i="1" smtClean="0">
                        <a:solidFill>
                          <a:srgbClr val="404040"/>
                        </a:solidFill>
                      </a:rPr>
                      <m:t>𝑠</m:t>
                    </m:r>
                  </m:oMath>
                </a14:m>
                <a:r>
                  <a:rPr lang="en-US" dirty="0">
                    <a:solidFill>
                      <a:srgbClr val="404040"/>
                    </a:solidFill>
                  </a:rPr>
                  <a:t>.</a:t>
                </a:r>
              </a:p>
              <a:p>
                <a:pPr lvl="1">
                  <a:buFont typeface="Wingdings" panose="05000000000000000000" pitchFamily="2" charset="2"/>
                  <a:buChar char="§"/>
                </a:pPr>
                <a:r>
                  <a:rPr lang="en-US" b="1" dirty="0">
                    <a:solidFill>
                      <a:srgbClr val="404040"/>
                    </a:solidFill>
                  </a:rPr>
                  <a:t>Proof:</a:t>
                </a:r>
              </a:p>
              <a:p>
                <a:pPr lvl="2">
                  <a:buFont typeface="Wingdings" panose="05000000000000000000" pitchFamily="2" charset="2"/>
                  <a:buChar char="§"/>
                </a:pPr>
                <a:r>
                  <a:rPr lang="en-US" sz="2900" dirty="0">
                    <a:solidFill>
                      <a:srgbClr val="404040"/>
                    </a:solidFill>
                  </a:rPr>
                  <a:t>Given </a:t>
                </a:r>
                <a:r>
                  <a:rPr lang="en-US" sz="2900" dirty="0" err="1">
                    <a:solidFill>
                      <a:srgbClr val="404040"/>
                    </a:solidFill>
                  </a:rPr>
                  <a:t>sp</a:t>
                </a:r>
                <a:r>
                  <a:rPr lang="en-US" sz="2900" dirty="0">
                    <a:solidFill>
                      <a:srgbClr val="404040"/>
                    </a:solidFill>
                  </a:rPr>
                  <a:t>-pairwise potential term as:</a:t>
                </a:r>
                <a14:m>
                  <m:oMath xmlns:m="http://schemas.openxmlformats.org/officeDocument/2006/math">
                    <m:sSub>
                      <m:sSubPr>
                        <m:ctrlPr>
                          <a:rPr lang="en-US" sz="2900" b="0" i="1" smtClean="0">
                            <a:latin typeface="Cambria Math" panose="02040503050406030204" pitchFamily="18" charset="0"/>
                          </a:rPr>
                        </m:ctrlPr>
                      </m:sSubPr>
                      <m:e>
                        <m:r>
                          <a:rPr lang="en-US" sz="2900" b="0" i="1" smtClean="0">
                            <a:latin typeface="Cambria Math" panose="02040503050406030204" pitchFamily="18" charset="0"/>
                          </a:rPr>
                          <m:t>   </m:t>
                        </m:r>
                        <m:r>
                          <a:rPr lang="en-ZA" sz="2900" i="1">
                            <a:latin typeface="Cambria Math" panose="02040503050406030204" pitchFamily="18" charset="0"/>
                          </a:rPr>
                          <m:t>𝜓</m:t>
                        </m:r>
                      </m:e>
                      <m:sub>
                        <m:r>
                          <a:rPr lang="en-US" sz="2900" b="0" i="1" smtClean="0">
                            <a:latin typeface="Cambria Math" panose="02040503050406030204" pitchFamily="18" charset="0"/>
                          </a:rPr>
                          <m:t>𝑖</m:t>
                        </m:r>
                        <m:r>
                          <a:rPr lang="en-US" sz="2900" b="0" i="1" smtClean="0">
                            <a:latin typeface="Cambria Math" panose="02040503050406030204" pitchFamily="18" charset="0"/>
                          </a:rPr>
                          <m:t>,</m:t>
                        </m:r>
                        <m:r>
                          <a:rPr lang="en-US" sz="2900" b="0" i="1" smtClean="0">
                            <a:latin typeface="Cambria Math" panose="02040503050406030204" pitchFamily="18" charset="0"/>
                          </a:rPr>
                          <m:t>𝑗</m:t>
                        </m:r>
                      </m:sub>
                    </m:sSub>
                    <m:d>
                      <m:dPr>
                        <m:ctrlPr>
                          <a:rPr lang="en-US" sz="2900" b="0" i="1" smtClean="0">
                            <a:latin typeface="Cambria Math" panose="02040503050406030204" pitchFamily="18" charset="0"/>
                          </a:rPr>
                        </m:ctrlPr>
                      </m:dPr>
                      <m:e>
                        <m:sSub>
                          <m:sSubPr>
                            <m:ctrlPr>
                              <a:rPr lang="en-US" sz="2900" b="0" i="1" smtClean="0">
                                <a:latin typeface="Cambria Math" panose="02040503050406030204" pitchFamily="18" charset="0"/>
                              </a:rPr>
                            </m:ctrlPr>
                          </m:sSubPr>
                          <m:e>
                            <m:r>
                              <a:rPr lang="en-US" sz="2900" b="0" i="1" smtClean="0">
                                <a:latin typeface="Cambria Math" panose="02040503050406030204" pitchFamily="18" charset="0"/>
                              </a:rPr>
                              <m:t>𝑥</m:t>
                            </m:r>
                          </m:e>
                          <m:sub>
                            <m:r>
                              <a:rPr lang="en-US" sz="2900" b="0" i="1" smtClean="0">
                                <a:latin typeface="Cambria Math" panose="02040503050406030204" pitchFamily="18" charset="0"/>
                              </a:rPr>
                              <m:t>𝑖</m:t>
                            </m:r>
                          </m:sub>
                        </m:sSub>
                        <m:r>
                          <a:rPr lang="en-US" sz="2900" b="0" i="1" smtClean="0">
                            <a:latin typeface="Cambria Math" panose="02040503050406030204" pitchFamily="18" charset="0"/>
                          </a:rPr>
                          <m:t>,</m:t>
                        </m:r>
                        <m:sSub>
                          <m:sSubPr>
                            <m:ctrlPr>
                              <a:rPr lang="en-US" sz="2900" i="1" smtClean="0">
                                <a:latin typeface="Cambria Math" panose="02040503050406030204" pitchFamily="18" charset="0"/>
                              </a:rPr>
                            </m:ctrlPr>
                          </m:sSubPr>
                          <m:e>
                            <m:r>
                              <a:rPr lang="en-US" sz="2900" i="1">
                                <a:latin typeface="Cambria Math" panose="02040503050406030204" pitchFamily="18" charset="0"/>
                              </a:rPr>
                              <m:t>𝑥</m:t>
                            </m:r>
                          </m:e>
                          <m:sub>
                            <m:r>
                              <a:rPr lang="en-US" sz="2900" b="0" i="1" smtClean="0">
                                <a:latin typeface="Cambria Math" panose="02040503050406030204" pitchFamily="18" charset="0"/>
                              </a:rPr>
                              <m:t>𝑗</m:t>
                            </m:r>
                          </m:sub>
                        </m:sSub>
                      </m:e>
                    </m:d>
                    <m:r>
                      <a:rPr lang="en-US" sz="2900" b="0" i="1" smtClean="0">
                        <a:latin typeface="Cambria Math" panose="02040503050406030204" pitchFamily="18" charset="0"/>
                      </a:rPr>
                      <m:t>=</m:t>
                    </m:r>
                    <m:r>
                      <a:rPr lang="en-US" sz="2900" b="0" i="1" smtClean="0">
                        <a:latin typeface="Cambria Math" panose="02040503050406030204" pitchFamily="18" charset="0"/>
                        <a:ea typeface="Cambria Math" panose="02040503050406030204" pitchFamily="18" charset="0"/>
                      </a:rPr>
                      <m:t>𝜇</m:t>
                    </m:r>
                    <m:d>
                      <m:dPr>
                        <m:ctrlPr>
                          <a:rPr lang="en-US" sz="2900" i="1">
                            <a:latin typeface="Cambria Math" panose="02040503050406030204" pitchFamily="18" charset="0"/>
                          </a:rPr>
                        </m:ctrlPr>
                      </m:dPr>
                      <m:e>
                        <m:sSub>
                          <m:sSubPr>
                            <m:ctrlPr>
                              <a:rPr lang="en-US" sz="2900" i="1">
                                <a:latin typeface="Cambria Math" panose="02040503050406030204" pitchFamily="18" charset="0"/>
                              </a:rPr>
                            </m:ctrlPr>
                          </m:sSubPr>
                          <m:e>
                            <m:r>
                              <a:rPr lang="en-US" sz="2900" i="1">
                                <a:latin typeface="Cambria Math" panose="02040503050406030204" pitchFamily="18" charset="0"/>
                              </a:rPr>
                              <m:t>𝑥</m:t>
                            </m:r>
                          </m:e>
                          <m:sub>
                            <m:r>
                              <a:rPr lang="en-US" sz="2900" i="1">
                                <a:latin typeface="Cambria Math" panose="02040503050406030204" pitchFamily="18" charset="0"/>
                              </a:rPr>
                              <m:t>𝑖</m:t>
                            </m:r>
                          </m:sub>
                        </m:sSub>
                        <m:r>
                          <a:rPr lang="en-US" sz="2900" i="1">
                            <a:latin typeface="Cambria Math" panose="02040503050406030204" pitchFamily="18" charset="0"/>
                          </a:rPr>
                          <m:t>,</m:t>
                        </m:r>
                        <m:sSub>
                          <m:sSubPr>
                            <m:ctrlPr>
                              <a:rPr lang="en-US" sz="2900" i="1">
                                <a:latin typeface="Cambria Math" panose="02040503050406030204" pitchFamily="18" charset="0"/>
                              </a:rPr>
                            </m:ctrlPr>
                          </m:sSubPr>
                          <m:e>
                            <m:r>
                              <a:rPr lang="en-US" sz="2900" i="1">
                                <a:latin typeface="Cambria Math" panose="02040503050406030204" pitchFamily="18" charset="0"/>
                              </a:rPr>
                              <m:t>𝑥</m:t>
                            </m:r>
                          </m:e>
                          <m:sub>
                            <m:r>
                              <a:rPr lang="en-US" sz="2900" i="1">
                                <a:latin typeface="Cambria Math" panose="02040503050406030204" pitchFamily="18" charset="0"/>
                              </a:rPr>
                              <m:t>𝑗</m:t>
                            </m:r>
                          </m:sub>
                        </m:sSub>
                      </m:e>
                    </m:d>
                    <m:r>
                      <a:rPr lang="en-US" sz="2900" b="0" i="1" smtClean="0">
                        <a:latin typeface="Cambria Math" panose="02040503050406030204" pitchFamily="18" charset="0"/>
                      </a:rPr>
                      <m:t>(</m:t>
                    </m:r>
                    <m:sSub>
                      <m:sSubPr>
                        <m:ctrlPr>
                          <a:rPr lang="en-US" sz="2900" i="1" smtClean="0">
                            <a:latin typeface="Cambria Math" panose="02040503050406030204" pitchFamily="18" charset="0"/>
                          </a:rPr>
                        </m:ctrlPr>
                      </m:sSubPr>
                      <m:e>
                        <m:r>
                          <a:rPr lang="en-US" sz="2900" i="1" smtClean="0">
                            <a:latin typeface="Cambria Math" panose="02040503050406030204" pitchFamily="18" charset="0"/>
                            <a:ea typeface="Cambria Math" panose="02040503050406030204" pitchFamily="18" charset="0"/>
                          </a:rPr>
                          <m:t>𝜃</m:t>
                        </m:r>
                      </m:e>
                      <m:sub>
                        <m:r>
                          <a:rPr lang="en-US" sz="2900" b="0" i="1" smtClean="0">
                            <a:latin typeface="Cambria Math" panose="02040503050406030204" pitchFamily="18" charset="0"/>
                          </a:rPr>
                          <m:t>𝑝</m:t>
                        </m:r>
                      </m:sub>
                    </m:sSub>
                    <m:r>
                      <a:rPr lang="en-US" sz="2900" b="0" i="1" smtClean="0">
                        <a:latin typeface="Cambria Math" panose="02040503050406030204" pitchFamily="18" charset="0"/>
                      </a:rPr>
                      <m:t>+</m:t>
                    </m:r>
                    <m:sSub>
                      <m:sSubPr>
                        <m:ctrlPr>
                          <a:rPr lang="en-US" sz="2900" i="1">
                            <a:latin typeface="Cambria Math" panose="02040503050406030204" pitchFamily="18" charset="0"/>
                          </a:rPr>
                        </m:ctrlPr>
                      </m:sSubPr>
                      <m:e>
                        <m:r>
                          <a:rPr lang="en-US" sz="2900" i="1">
                            <a:latin typeface="Cambria Math" panose="02040503050406030204" pitchFamily="18" charset="0"/>
                            <a:ea typeface="Cambria Math" panose="02040503050406030204" pitchFamily="18" charset="0"/>
                          </a:rPr>
                          <m:t>𝜃</m:t>
                        </m:r>
                      </m:e>
                      <m:sub>
                        <m:r>
                          <a:rPr lang="en-US" sz="2900" b="0" i="1" smtClean="0">
                            <a:latin typeface="Cambria Math" panose="02040503050406030204" pitchFamily="18" charset="0"/>
                            <a:ea typeface="Cambria Math" panose="02040503050406030204" pitchFamily="18" charset="0"/>
                          </a:rPr>
                          <m:t>𝑣</m:t>
                        </m:r>
                      </m:sub>
                    </m:sSub>
                    <m:func>
                      <m:funcPr>
                        <m:ctrlPr>
                          <a:rPr lang="en-US" sz="2900" b="0" i="1" smtClean="0">
                            <a:latin typeface="Cambria Math" panose="02040503050406030204" pitchFamily="18" charset="0"/>
                          </a:rPr>
                        </m:ctrlPr>
                      </m:funcPr>
                      <m:fName>
                        <m:r>
                          <m:rPr>
                            <m:sty m:val="p"/>
                          </m:rPr>
                          <a:rPr lang="en-US" sz="2900" b="0" i="0" smtClean="0">
                            <a:latin typeface="Cambria Math" panose="02040503050406030204" pitchFamily="18" charset="0"/>
                          </a:rPr>
                          <m:t>exp</m:t>
                        </m:r>
                      </m:fName>
                      <m:e>
                        <m:d>
                          <m:dPr>
                            <m:ctrlPr>
                              <a:rPr lang="en-US" sz="2900" b="0" i="1" smtClean="0">
                                <a:latin typeface="Cambria Math" panose="02040503050406030204" pitchFamily="18" charset="0"/>
                              </a:rPr>
                            </m:ctrlPr>
                          </m:dPr>
                          <m:e>
                            <m:r>
                              <a:rPr lang="en-US" sz="2900" b="0" i="1" smtClean="0">
                                <a:latin typeface="Cambria Math" panose="02040503050406030204" pitchFamily="18" charset="0"/>
                              </a:rPr>
                              <m:t>−</m:t>
                            </m:r>
                            <m:sSub>
                              <m:sSubPr>
                                <m:ctrlPr>
                                  <a:rPr lang="en-US" sz="2900" i="1">
                                    <a:latin typeface="Cambria Math" panose="02040503050406030204" pitchFamily="18" charset="0"/>
                                  </a:rPr>
                                </m:ctrlPr>
                              </m:sSubPr>
                              <m:e>
                                <m:r>
                                  <a:rPr lang="en-US" sz="2900" i="1">
                                    <a:latin typeface="Cambria Math" panose="02040503050406030204" pitchFamily="18" charset="0"/>
                                    <a:ea typeface="Cambria Math" panose="02040503050406030204" pitchFamily="18" charset="0"/>
                                  </a:rPr>
                                  <m:t>𝜃</m:t>
                                </m:r>
                              </m:e>
                              <m:sub>
                                <m:r>
                                  <a:rPr lang="en-US" sz="2900" i="1" smtClean="0">
                                    <a:latin typeface="Cambria Math" panose="02040503050406030204" pitchFamily="18" charset="0"/>
                                    <a:ea typeface="Cambria Math" panose="02040503050406030204" pitchFamily="18" charset="0"/>
                                  </a:rPr>
                                  <m:t>𝛽</m:t>
                                </m:r>
                              </m:sub>
                            </m:sSub>
                            <m:sSup>
                              <m:sSupPr>
                                <m:ctrlPr>
                                  <a:rPr lang="en-US" sz="2900" i="1" smtClean="0">
                                    <a:latin typeface="Cambria Math" panose="02040503050406030204" pitchFamily="18" charset="0"/>
                                  </a:rPr>
                                </m:ctrlPr>
                              </m:sSupPr>
                              <m:e>
                                <m:d>
                                  <m:dPr>
                                    <m:begChr m:val="|"/>
                                    <m:endChr m:val="|"/>
                                    <m:ctrlPr>
                                      <a:rPr lang="en-US" sz="2900" i="1">
                                        <a:solidFill>
                                          <a:srgbClr val="404040"/>
                                        </a:solidFill>
                                        <a:latin typeface="Cambria Math" panose="02040503050406030204" pitchFamily="18" charset="0"/>
                                      </a:rPr>
                                    </m:ctrlPr>
                                  </m:dPr>
                                  <m:e>
                                    <m:sSub>
                                      <m:sSubPr>
                                        <m:ctrlPr>
                                          <a:rPr lang="en-GB" sz="2900" i="1">
                                            <a:solidFill>
                                              <a:srgbClr val="404040"/>
                                            </a:solidFill>
                                            <a:latin typeface="Cambria Math" panose="02040503050406030204" pitchFamily="18" charset="0"/>
                                          </a:rPr>
                                        </m:ctrlPr>
                                      </m:sSubPr>
                                      <m:e>
                                        <m:r>
                                          <a:rPr lang="en-US" sz="2900" i="1">
                                            <a:solidFill>
                                              <a:srgbClr val="404040"/>
                                            </a:solidFill>
                                            <a:latin typeface="Cambria Math" panose="02040503050406030204" pitchFamily="18" charset="0"/>
                                          </a:rPr>
                                          <m:t>𝐶</m:t>
                                        </m:r>
                                      </m:e>
                                      <m:sub>
                                        <m:sSub>
                                          <m:sSubPr>
                                            <m:ctrlPr>
                                              <a:rPr lang="en-US" sz="2900" i="1">
                                                <a:solidFill>
                                                  <a:srgbClr val="404040"/>
                                                </a:solidFill>
                                                <a:latin typeface="Cambria Math" panose="02040503050406030204" pitchFamily="18" charset="0"/>
                                              </a:rPr>
                                            </m:ctrlPr>
                                          </m:sSubPr>
                                          <m:e>
                                            <m:r>
                                              <a:rPr lang="en-US" sz="2900" i="1">
                                                <a:solidFill>
                                                  <a:srgbClr val="404040"/>
                                                </a:solidFill>
                                                <a:latin typeface="Cambria Math" panose="02040503050406030204" pitchFamily="18" charset="0"/>
                                              </a:rPr>
                                              <m:t>𝑠</m:t>
                                            </m:r>
                                          </m:e>
                                          <m:sub>
                                            <m:r>
                                              <a:rPr lang="en-US" sz="2900" i="1">
                                                <a:solidFill>
                                                  <a:srgbClr val="404040"/>
                                                </a:solidFill>
                                                <a:latin typeface="Cambria Math" panose="02040503050406030204" pitchFamily="18" charset="0"/>
                                              </a:rPr>
                                              <m:t>𝑖</m:t>
                                            </m:r>
                                          </m:sub>
                                        </m:sSub>
                                      </m:sub>
                                    </m:sSub>
                                    <m:r>
                                      <a:rPr lang="en-US" sz="2900" i="1">
                                        <a:solidFill>
                                          <a:srgbClr val="404040"/>
                                        </a:solidFill>
                                        <a:latin typeface="Cambria Math" panose="02040503050406030204" pitchFamily="18" charset="0"/>
                                      </a:rPr>
                                      <m:t>−</m:t>
                                    </m:r>
                                    <m:sSub>
                                      <m:sSubPr>
                                        <m:ctrlPr>
                                          <a:rPr lang="en-GB" sz="2900" i="1">
                                            <a:solidFill>
                                              <a:srgbClr val="404040"/>
                                            </a:solidFill>
                                            <a:latin typeface="Cambria Math" panose="02040503050406030204" pitchFamily="18" charset="0"/>
                                          </a:rPr>
                                        </m:ctrlPr>
                                      </m:sSubPr>
                                      <m:e>
                                        <m:r>
                                          <a:rPr lang="en-US" sz="2900" i="1">
                                            <a:solidFill>
                                              <a:srgbClr val="404040"/>
                                            </a:solidFill>
                                            <a:latin typeface="Cambria Math" panose="02040503050406030204" pitchFamily="18" charset="0"/>
                                          </a:rPr>
                                          <m:t>𝐶</m:t>
                                        </m:r>
                                      </m:e>
                                      <m:sub>
                                        <m:sSub>
                                          <m:sSubPr>
                                            <m:ctrlPr>
                                              <a:rPr lang="en-US" sz="2900" i="1">
                                                <a:solidFill>
                                                  <a:srgbClr val="404040"/>
                                                </a:solidFill>
                                                <a:latin typeface="Cambria Math" panose="02040503050406030204" pitchFamily="18" charset="0"/>
                                              </a:rPr>
                                            </m:ctrlPr>
                                          </m:sSubPr>
                                          <m:e>
                                            <m:r>
                                              <a:rPr lang="en-US" sz="2900" i="1">
                                                <a:solidFill>
                                                  <a:srgbClr val="404040"/>
                                                </a:solidFill>
                                                <a:latin typeface="Cambria Math" panose="02040503050406030204" pitchFamily="18" charset="0"/>
                                              </a:rPr>
                                              <m:t>𝑠</m:t>
                                            </m:r>
                                          </m:e>
                                          <m:sub>
                                            <m:r>
                                              <a:rPr lang="en-US" sz="2900" i="1">
                                                <a:solidFill>
                                                  <a:srgbClr val="404040"/>
                                                </a:solidFill>
                                                <a:latin typeface="Cambria Math" panose="02040503050406030204" pitchFamily="18" charset="0"/>
                                              </a:rPr>
                                              <m:t>𝑗</m:t>
                                            </m:r>
                                          </m:sub>
                                        </m:sSub>
                                      </m:sub>
                                    </m:sSub>
                                  </m:e>
                                </m:d>
                              </m:e>
                              <m:sup>
                                <m:r>
                                  <a:rPr lang="en-US" sz="2900" b="0" i="1" smtClean="0">
                                    <a:latin typeface="Cambria Math" panose="02040503050406030204" pitchFamily="18" charset="0"/>
                                  </a:rPr>
                                  <m:t>2</m:t>
                                </m:r>
                              </m:sup>
                            </m:sSup>
                          </m:e>
                        </m:d>
                      </m:e>
                    </m:func>
                  </m:oMath>
                </a14:m>
                <a:endParaRPr lang="en-US" sz="2900" dirty="0">
                  <a:solidFill>
                    <a:srgbClr val="404040"/>
                  </a:solidFill>
                </a:endParaRPr>
              </a:p>
              <a:p>
                <a:pPr lvl="2">
                  <a:buFont typeface="Wingdings" panose="05000000000000000000" pitchFamily="2" charset="2"/>
                  <a:buChar char="§"/>
                </a:pPr>
                <a14:m>
                  <m:oMath xmlns:m="http://schemas.openxmlformats.org/officeDocument/2006/math">
                    <m:sSub>
                      <m:sSubPr>
                        <m:ctrlPr>
                          <a:rPr lang="en-US" sz="2900" i="1">
                            <a:latin typeface="Cambria Math" panose="02040503050406030204" pitchFamily="18" charset="0"/>
                          </a:rPr>
                        </m:ctrlPr>
                      </m:sSubPr>
                      <m:e>
                        <m:r>
                          <a:rPr lang="en-US" sz="2900" i="1">
                            <a:latin typeface="Cambria Math" panose="02040503050406030204" pitchFamily="18" charset="0"/>
                          </a:rPr>
                          <m:t>   </m:t>
                        </m:r>
                        <m:r>
                          <a:rPr lang="en-ZA" sz="2900" i="1">
                            <a:latin typeface="Cambria Math" panose="02040503050406030204" pitchFamily="18" charset="0"/>
                          </a:rPr>
                          <m:t>𝜓</m:t>
                        </m:r>
                      </m:e>
                      <m:sub>
                        <m:r>
                          <a:rPr lang="en-US" sz="2900" i="1">
                            <a:latin typeface="Cambria Math" panose="02040503050406030204" pitchFamily="18" charset="0"/>
                          </a:rPr>
                          <m:t>𝑖</m:t>
                        </m:r>
                        <m:r>
                          <a:rPr lang="en-US" sz="2900" i="1">
                            <a:latin typeface="Cambria Math" panose="02040503050406030204" pitchFamily="18" charset="0"/>
                          </a:rPr>
                          <m:t>,</m:t>
                        </m:r>
                        <m:r>
                          <a:rPr lang="en-US" sz="2900" i="1">
                            <a:latin typeface="Cambria Math" panose="02040503050406030204" pitchFamily="18" charset="0"/>
                          </a:rPr>
                          <m:t>𝑗</m:t>
                        </m:r>
                      </m:sub>
                    </m:sSub>
                    <m:d>
                      <m:dPr>
                        <m:ctrlPr>
                          <a:rPr lang="en-US" sz="2900" i="1">
                            <a:latin typeface="Cambria Math" panose="02040503050406030204" pitchFamily="18" charset="0"/>
                          </a:rPr>
                        </m:ctrlPr>
                      </m:dPr>
                      <m:e>
                        <m:sSub>
                          <m:sSubPr>
                            <m:ctrlPr>
                              <a:rPr lang="en-US" sz="2900" i="1">
                                <a:latin typeface="Cambria Math" panose="02040503050406030204" pitchFamily="18" charset="0"/>
                              </a:rPr>
                            </m:ctrlPr>
                          </m:sSubPr>
                          <m:e>
                            <m:r>
                              <a:rPr lang="en-US" sz="2900" i="1">
                                <a:latin typeface="Cambria Math" panose="02040503050406030204" pitchFamily="18" charset="0"/>
                              </a:rPr>
                              <m:t>𝑥</m:t>
                            </m:r>
                          </m:e>
                          <m:sub>
                            <m:r>
                              <a:rPr lang="en-US" sz="2900" i="1">
                                <a:latin typeface="Cambria Math" panose="02040503050406030204" pitchFamily="18" charset="0"/>
                              </a:rPr>
                              <m:t>𝑖</m:t>
                            </m:r>
                          </m:sub>
                        </m:sSub>
                        <m:r>
                          <a:rPr lang="en-US" sz="2900" i="1">
                            <a:latin typeface="Cambria Math" panose="02040503050406030204" pitchFamily="18" charset="0"/>
                          </a:rPr>
                          <m:t>,</m:t>
                        </m:r>
                        <m:sSub>
                          <m:sSubPr>
                            <m:ctrlPr>
                              <a:rPr lang="en-US" sz="2900" i="1">
                                <a:latin typeface="Cambria Math" panose="02040503050406030204" pitchFamily="18" charset="0"/>
                              </a:rPr>
                            </m:ctrlPr>
                          </m:sSubPr>
                          <m:e>
                            <m:r>
                              <a:rPr lang="en-US" sz="2900" i="1">
                                <a:latin typeface="Cambria Math" panose="02040503050406030204" pitchFamily="18" charset="0"/>
                              </a:rPr>
                              <m:t>𝑥</m:t>
                            </m:r>
                          </m:e>
                          <m:sub>
                            <m:r>
                              <a:rPr lang="en-US" sz="2900" i="1">
                                <a:latin typeface="Cambria Math" panose="02040503050406030204" pitchFamily="18" charset="0"/>
                              </a:rPr>
                              <m:t>𝑗</m:t>
                            </m:r>
                          </m:sub>
                        </m:sSub>
                      </m:e>
                    </m:d>
                    <m:r>
                      <a:rPr lang="en-US" sz="2900" i="1">
                        <a:latin typeface="Cambria Math" panose="02040503050406030204" pitchFamily="18" charset="0"/>
                      </a:rPr>
                      <m:t> </m:t>
                    </m:r>
                    <m:r>
                      <a:rPr lang="en-ZA" sz="2900" i="1">
                        <a:latin typeface="Cambria Math" panose="02040503050406030204" pitchFamily="18" charset="0"/>
                      </a:rPr>
                      <m:t>= </m:t>
                    </m:r>
                    <m:d>
                      <m:dPr>
                        <m:begChr m:val="{"/>
                        <m:endChr m:val=""/>
                        <m:ctrlPr>
                          <a:rPr lang="en-ZA" sz="2900" i="1">
                            <a:latin typeface="Cambria Math" panose="02040503050406030204" pitchFamily="18" charset="0"/>
                          </a:rPr>
                        </m:ctrlPr>
                      </m:dPr>
                      <m:e>
                        <m:eqArr>
                          <m:eqArrPr>
                            <m:ctrlPr>
                              <a:rPr lang="en-ZA" sz="2900" i="1">
                                <a:latin typeface="Cambria Math" panose="02040503050406030204" pitchFamily="18" charset="0"/>
                              </a:rPr>
                            </m:ctrlPr>
                          </m:eqArrPr>
                          <m:e>
                            <m:r>
                              <a:rPr lang="en-US" sz="2900" i="1">
                                <a:latin typeface="Cambria Math" panose="02040503050406030204" pitchFamily="18" charset="0"/>
                                <a:ea typeface="Cambria Math" panose="02040503050406030204" pitchFamily="18" charset="0"/>
                              </a:rPr>
                              <m:t>𝜇</m:t>
                            </m:r>
                            <m:d>
                              <m:dPr>
                                <m:ctrlPr>
                                  <a:rPr lang="en-US" sz="2900" i="1">
                                    <a:latin typeface="Cambria Math" panose="02040503050406030204" pitchFamily="18" charset="0"/>
                                  </a:rPr>
                                </m:ctrlPr>
                              </m:dPr>
                              <m:e>
                                <m:sSub>
                                  <m:sSubPr>
                                    <m:ctrlPr>
                                      <a:rPr lang="en-US" sz="2900" i="1">
                                        <a:latin typeface="Cambria Math" panose="02040503050406030204" pitchFamily="18" charset="0"/>
                                      </a:rPr>
                                    </m:ctrlPr>
                                  </m:sSubPr>
                                  <m:e>
                                    <m:r>
                                      <a:rPr lang="en-US" sz="2900" i="1">
                                        <a:latin typeface="Cambria Math" panose="02040503050406030204" pitchFamily="18" charset="0"/>
                                      </a:rPr>
                                      <m:t>𝑥</m:t>
                                    </m:r>
                                  </m:e>
                                  <m:sub>
                                    <m:r>
                                      <a:rPr lang="en-US" sz="2900" i="1">
                                        <a:latin typeface="Cambria Math" panose="02040503050406030204" pitchFamily="18" charset="0"/>
                                      </a:rPr>
                                      <m:t>𝑖</m:t>
                                    </m:r>
                                  </m:sub>
                                </m:sSub>
                                <m:r>
                                  <a:rPr lang="en-US" sz="2900" i="1">
                                    <a:latin typeface="Cambria Math" panose="02040503050406030204" pitchFamily="18" charset="0"/>
                                  </a:rPr>
                                  <m:t>,</m:t>
                                </m:r>
                                <m:sSub>
                                  <m:sSubPr>
                                    <m:ctrlPr>
                                      <a:rPr lang="en-US" sz="2900" i="1">
                                        <a:latin typeface="Cambria Math" panose="02040503050406030204" pitchFamily="18" charset="0"/>
                                      </a:rPr>
                                    </m:ctrlPr>
                                  </m:sSubPr>
                                  <m:e>
                                    <m:r>
                                      <a:rPr lang="en-US" sz="2900" i="1">
                                        <a:latin typeface="Cambria Math" panose="02040503050406030204" pitchFamily="18" charset="0"/>
                                      </a:rPr>
                                      <m:t>𝑥</m:t>
                                    </m:r>
                                  </m:e>
                                  <m:sub>
                                    <m:r>
                                      <a:rPr lang="en-US" sz="2900" i="1">
                                        <a:latin typeface="Cambria Math" panose="02040503050406030204" pitchFamily="18" charset="0"/>
                                      </a:rPr>
                                      <m:t>𝑗</m:t>
                                    </m:r>
                                  </m:sub>
                                </m:sSub>
                              </m:e>
                            </m:d>
                            <m:r>
                              <a:rPr lang="en-US" sz="2900" i="1">
                                <a:latin typeface="Cambria Math" panose="02040503050406030204" pitchFamily="18" charset="0"/>
                              </a:rPr>
                              <m:t>(</m:t>
                            </m:r>
                            <m:sSub>
                              <m:sSubPr>
                                <m:ctrlPr>
                                  <a:rPr lang="en-US" sz="2900" i="1">
                                    <a:latin typeface="Cambria Math" panose="02040503050406030204" pitchFamily="18" charset="0"/>
                                  </a:rPr>
                                </m:ctrlPr>
                              </m:sSubPr>
                              <m:e>
                                <m:r>
                                  <a:rPr lang="en-US" sz="2900" i="1">
                                    <a:latin typeface="Cambria Math" panose="02040503050406030204" pitchFamily="18" charset="0"/>
                                    <a:ea typeface="Cambria Math" panose="02040503050406030204" pitchFamily="18" charset="0"/>
                                  </a:rPr>
                                  <m:t>𝜃</m:t>
                                </m:r>
                              </m:e>
                              <m:sub>
                                <m:r>
                                  <a:rPr lang="en-US" sz="2900" i="1">
                                    <a:latin typeface="Cambria Math" panose="02040503050406030204" pitchFamily="18" charset="0"/>
                                  </a:rPr>
                                  <m:t>𝑝</m:t>
                                </m:r>
                              </m:sub>
                            </m:sSub>
                            <m:r>
                              <a:rPr lang="en-US" sz="2900" i="1">
                                <a:latin typeface="Cambria Math" panose="02040503050406030204" pitchFamily="18" charset="0"/>
                              </a:rPr>
                              <m:t>+</m:t>
                            </m:r>
                            <m:sSub>
                              <m:sSubPr>
                                <m:ctrlPr>
                                  <a:rPr lang="en-US" sz="2900" i="1">
                                    <a:latin typeface="Cambria Math" panose="02040503050406030204" pitchFamily="18" charset="0"/>
                                  </a:rPr>
                                </m:ctrlPr>
                              </m:sSubPr>
                              <m:e>
                                <m:r>
                                  <a:rPr lang="en-US" sz="2900" i="1">
                                    <a:latin typeface="Cambria Math" panose="02040503050406030204" pitchFamily="18" charset="0"/>
                                    <a:ea typeface="Cambria Math" panose="02040503050406030204" pitchFamily="18" charset="0"/>
                                  </a:rPr>
                                  <m:t>𝜃</m:t>
                                </m:r>
                              </m:e>
                              <m:sub>
                                <m:r>
                                  <a:rPr lang="en-US" sz="2900" i="1">
                                    <a:latin typeface="Cambria Math" panose="02040503050406030204" pitchFamily="18" charset="0"/>
                                    <a:ea typeface="Cambria Math" panose="02040503050406030204" pitchFamily="18" charset="0"/>
                                  </a:rPr>
                                  <m:t>𝑣</m:t>
                                </m:r>
                              </m:sub>
                            </m:sSub>
                            <m:r>
                              <m:rPr>
                                <m:nor/>
                              </m:rPr>
                              <a:rPr lang="en-US" sz="2900">
                                <a:latin typeface="Cambria Math" panose="02040503050406030204" pitchFamily="18" charset="0"/>
                                <a:ea typeface="Cambria Math" panose="02040503050406030204" pitchFamily="18" charset="0"/>
                              </a:rPr>
                              <m:t>) </m:t>
                            </m:r>
                            <m:r>
                              <m:rPr>
                                <m:nor/>
                              </m:rPr>
                              <a:rPr lang="en-ZA" sz="2900">
                                <a:latin typeface="Cambria Math" panose="02040503050406030204" pitchFamily="18" charset="0"/>
                              </a:rPr>
                              <m:t>if</m:t>
                            </m:r>
                            <m:r>
                              <m:rPr>
                                <m:nor/>
                              </m:rPr>
                              <a:rPr lang="en-US" sz="2900">
                                <a:latin typeface="Cambria Math" panose="02040503050406030204" pitchFamily="18" charset="0"/>
                              </a:rPr>
                              <m:t> </m:t>
                            </m:r>
                            <m:sSub>
                              <m:sSubPr>
                                <m:ctrlPr>
                                  <a:rPr lang="en-US" sz="2900" i="1">
                                    <a:latin typeface="Cambria Math" panose="02040503050406030204" pitchFamily="18" charset="0"/>
                                  </a:rPr>
                                </m:ctrlPr>
                              </m:sSubPr>
                              <m:e>
                                <m:r>
                                  <a:rPr lang="en-US" sz="2900" i="1">
                                    <a:latin typeface="Cambria Math" panose="02040503050406030204" pitchFamily="18" charset="0"/>
                                  </a:rPr>
                                  <m:t>𝑠</m:t>
                                </m:r>
                              </m:e>
                              <m:sub>
                                <m:r>
                                  <a:rPr lang="en-US" sz="2900" i="1">
                                    <a:latin typeface="Cambria Math" panose="02040503050406030204" pitchFamily="18" charset="0"/>
                                  </a:rPr>
                                  <m:t>𝑖</m:t>
                                </m:r>
                              </m:sub>
                            </m:sSub>
                            <m:r>
                              <a:rPr lang="en-US" sz="2900" i="1">
                                <a:latin typeface="Cambria Math" panose="02040503050406030204" pitchFamily="18" charset="0"/>
                              </a:rPr>
                              <m:t>=</m:t>
                            </m:r>
                            <m:sSub>
                              <m:sSubPr>
                                <m:ctrlPr>
                                  <a:rPr lang="en-US" sz="2900" i="1">
                                    <a:latin typeface="Cambria Math" panose="02040503050406030204" pitchFamily="18" charset="0"/>
                                  </a:rPr>
                                </m:ctrlPr>
                              </m:sSubPr>
                              <m:e>
                                <m:r>
                                  <a:rPr lang="en-US" sz="2900" i="1">
                                    <a:latin typeface="Cambria Math" panose="02040503050406030204" pitchFamily="18" charset="0"/>
                                  </a:rPr>
                                  <m:t>𝑠</m:t>
                                </m:r>
                              </m:e>
                              <m:sub>
                                <m:r>
                                  <a:rPr lang="en-US" sz="2900" i="1">
                                    <a:latin typeface="Cambria Math" panose="02040503050406030204" pitchFamily="18" charset="0"/>
                                  </a:rPr>
                                  <m:t>𝑗</m:t>
                                </m:r>
                              </m:sub>
                            </m:sSub>
                            <m:r>
                              <a:rPr lang="en-US" sz="2900" i="1">
                                <a:latin typeface="Cambria Math" panose="02040503050406030204" pitchFamily="18" charset="0"/>
                              </a:rPr>
                              <m:t> </m:t>
                            </m:r>
                          </m:e>
                          <m:e>
                            <m:r>
                              <a:rPr lang="en-US" sz="2900" i="1">
                                <a:latin typeface="Cambria Math" panose="02040503050406030204" pitchFamily="18" charset="0"/>
                                <a:ea typeface="Cambria Math" panose="02040503050406030204" pitchFamily="18" charset="0"/>
                              </a:rPr>
                              <m:t>𝜇</m:t>
                            </m:r>
                            <m:d>
                              <m:dPr>
                                <m:ctrlPr>
                                  <a:rPr lang="en-US" sz="2900" i="1">
                                    <a:latin typeface="Cambria Math" panose="02040503050406030204" pitchFamily="18" charset="0"/>
                                  </a:rPr>
                                </m:ctrlPr>
                              </m:dPr>
                              <m:e>
                                <m:sSub>
                                  <m:sSubPr>
                                    <m:ctrlPr>
                                      <a:rPr lang="en-US" sz="2900" i="1">
                                        <a:latin typeface="Cambria Math" panose="02040503050406030204" pitchFamily="18" charset="0"/>
                                      </a:rPr>
                                    </m:ctrlPr>
                                  </m:sSubPr>
                                  <m:e>
                                    <m:r>
                                      <a:rPr lang="en-US" sz="2900" i="1">
                                        <a:latin typeface="Cambria Math" panose="02040503050406030204" pitchFamily="18" charset="0"/>
                                      </a:rPr>
                                      <m:t>𝑥</m:t>
                                    </m:r>
                                  </m:e>
                                  <m:sub>
                                    <m:r>
                                      <a:rPr lang="en-US" sz="2900" i="1">
                                        <a:latin typeface="Cambria Math" panose="02040503050406030204" pitchFamily="18" charset="0"/>
                                      </a:rPr>
                                      <m:t>𝑖</m:t>
                                    </m:r>
                                  </m:sub>
                                </m:sSub>
                                <m:r>
                                  <a:rPr lang="en-US" sz="2900" i="1">
                                    <a:latin typeface="Cambria Math" panose="02040503050406030204" pitchFamily="18" charset="0"/>
                                  </a:rPr>
                                  <m:t>,</m:t>
                                </m:r>
                                <m:sSub>
                                  <m:sSubPr>
                                    <m:ctrlPr>
                                      <a:rPr lang="en-US" sz="2900" i="1">
                                        <a:latin typeface="Cambria Math" panose="02040503050406030204" pitchFamily="18" charset="0"/>
                                      </a:rPr>
                                    </m:ctrlPr>
                                  </m:sSubPr>
                                  <m:e>
                                    <m:r>
                                      <a:rPr lang="en-US" sz="2900" i="1">
                                        <a:latin typeface="Cambria Math" panose="02040503050406030204" pitchFamily="18" charset="0"/>
                                      </a:rPr>
                                      <m:t>𝑥</m:t>
                                    </m:r>
                                  </m:e>
                                  <m:sub>
                                    <m:r>
                                      <a:rPr lang="en-US" sz="2900" i="1">
                                        <a:latin typeface="Cambria Math" panose="02040503050406030204" pitchFamily="18" charset="0"/>
                                      </a:rPr>
                                      <m:t>𝑗</m:t>
                                    </m:r>
                                  </m:sub>
                                </m:sSub>
                              </m:e>
                            </m:d>
                            <m:r>
                              <a:rPr lang="en-US" sz="2900" i="1">
                                <a:latin typeface="Cambria Math" panose="02040503050406030204" pitchFamily="18" charset="0"/>
                              </a:rPr>
                              <m:t>(</m:t>
                            </m:r>
                            <m:sSub>
                              <m:sSubPr>
                                <m:ctrlPr>
                                  <a:rPr lang="en-US" sz="2900" i="1">
                                    <a:latin typeface="Cambria Math" panose="02040503050406030204" pitchFamily="18" charset="0"/>
                                  </a:rPr>
                                </m:ctrlPr>
                              </m:sSubPr>
                              <m:e>
                                <m:r>
                                  <a:rPr lang="en-US" sz="2900" i="1">
                                    <a:latin typeface="Cambria Math" panose="02040503050406030204" pitchFamily="18" charset="0"/>
                                    <a:ea typeface="Cambria Math" panose="02040503050406030204" pitchFamily="18" charset="0"/>
                                  </a:rPr>
                                  <m:t>𝜃</m:t>
                                </m:r>
                              </m:e>
                              <m:sub>
                                <m:r>
                                  <a:rPr lang="en-US" sz="2900" i="1">
                                    <a:latin typeface="Cambria Math" panose="02040503050406030204" pitchFamily="18" charset="0"/>
                                  </a:rPr>
                                  <m:t>𝑝</m:t>
                                </m:r>
                              </m:sub>
                            </m:sSub>
                            <m:r>
                              <a:rPr lang="en-US" sz="2900" i="1">
                                <a:latin typeface="Cambria Math" panose="02040503050406030204" pitchFamily="18" charset="0"/>
                              </a:rPr>
                              <m:t>+</m:t>
                            </m:r>
                            <m:sSub>
                              <m:sSubPr>
                                <m:ctrlPr>
                                  <a:rPr lang="en-US" sz="2900" i="1">
                                    <a:latin typeface="Cambria Math" panose="02040503050406030204" pitchFamily="18" charset="0"/>
                                  </a:rPr>
                                </m:ctrlPr>
                              </m:sSubPr>
                              <m:e>
                                <m:r>
                                  <a:rPr lang="en-US" sz="2900" i="1">
                                    <a:latin typeface="Cambria Math" panose="02040503050406030204" pitchFamily="18" charset="0"/>
                                    <a:ea typeface="Cambria Math" panose="02040503050406030204" pitchFamily="18" charset="0"/>
                                  </a:rPr>
                                  <m:t>𝜃</m:t>
                                </m:r>
                              </m:e>
                              <m:sub>
                                <m:r>
                                  <a:rPr lang="en-US" sz="2900" i="1">
                                    <a:latin typeface="Cambria Math" panose="02040503050406030204" pitchFamily="18" charset="0"/>
                                    <a:ea typeface="Cambria Math" panose="02040503050406030204" pitchFamily="18" charset="0"/>
                                  </a:rPr>
                                  <m:t>𝑣</m:t>
                                </m:r>
                              </m:sub>
                            </m:sSub>
                            <m:func>
                              <m:funcPr>
                                <m:ctrlPr>
                                  <a:rPr lang="en-US" sz="2900" i="1">
                                    <a:latin typeface="Cambria Math" panose="02040503050406030204" pitchFamily="18" charset="0"/>
                                  </a:rPr>
                                </m:ctrlPr>
                              </m:funcPr>
                              <m:fName>
                                <m:r>
                                  <m:rPr>
                                    <m:sty m:val="p"/>
                                  </m:rPr>
                                  <a:rPr lang="en-US" sz="2900">
                                    <a:latin typeface="Cambria Math" panose="02040503050406030204" pitchFamily="18" charset="0"/>
                                  </a:rPr>
                                  <m:t>exp</m:t>
                                </m:r>
                              </m:fName>
                              <m:e>
                                <m:d>
                                  <m:dPr>
                                    <m:ctrlPr>
                                      <a:rPr lang="en-US" sz="2900" i="1">
                                        <a:latin typeface="Cambria Math" panose="02040503050406030204" pitchFamily="18" charset="0"/>
                                      </a:rPr>
                                    </m:ctrlPr>
                                  </m:dPr>
                                  <m:e>
                                    <m:r>
                                      <a:rPr lang="en-US" sz="2900" i="1">
                                        <a:latin typeface="Cambria Math" panose="02040503050406030204" pitchFamily="18" charset="0"/>
                                      </a:rPr>
                                      <m:t>−</m:t>
                                    </m:r>
                                    <m:sSub>
                                      <m:sSubPr>
                                        <m:ctrlPr>
                                          <a:rPr lang="en-US" sz="2900" i="1">
                                            <a:latin typeface="Cambria Math" panose="02040503050406030204" pitchFamily="18" charset="0"/>
                                          </a:rPr>
                                        </m:ctrlPr>
                                      </m:sSubPr>
                                      <m:e>
                                        <m:r>
                                          <a:rPr lang="en-US" sz="2900" i="1">
                                            <a:latin typeface="Cambria Math" panose="02040503050406030204" pitchFamily="18" charset="0"/>
                                            <a:ea typeface="Cambria Math" panose="02040503050406030204" pitchFamily="18" charset="0"/>
                                          </a:rPr>
                                          <m:t>𝜃</m:t>
                                        </m:r>
                                      </m:e>
                                      <m:sub>
                                        <m:r>
                                          <a:rPr lang="en-US" sz="2900" i="1">
                                            <a:latin typeface="Cambria Math" panose="02040503050406030204" pitchFamily="18" charset="0"/>
                                            <a:ea typeface="Cambria Math" panose="02040503050406030204" pitchFamily="18" charset="0"/>
                                          </a:rPr>
                                          <m:t>𝛽</m:t>
                                        </m:r>
                                      </m:sub>
                                    </m:sSub>
                                    <m:sSup>
                                      <m:sSupPr>
                                        <m:ctrlPr>
                                          <a:rPr lang="en-US" sz="2900" i="1">
                                            <a:latin typeface="Cambria Math" panose="02040503050406030204" pitchFamily="18" charset="0"/>
                                          </a:rPr>
                                        </m:ctrlPr>
                                      </m:sSupPr>
                                      <m:e>
                                        <m:d>
                                          <m:dPr>
                                            <m:begChr m:val="|"/>
                                            <m:endChr m:val="|"/>
                                            <m:ctrlPr>
                                              <a:rPr lang="en-US" sz="2900" i="1">
                                                <a:solidFill>
                                                  <a:srgbClr val="404040"/>
                                                </a:solidFill>
                                                <a:latin typeface="Cambria Math" panose="02040503050406030204" pitchFamily="18" charset="0"/>
                                              </a:rPr>
                                            </m:ctrlPr>
                                          </m:dPr>
                                          <m:e>
                                            <m:sSub>
                                              <m:sSubPr>
                                                <m:ctrlPr>
                                                  <a:rPr lang="en-GB" sz="2900" i="1">
                                                    <a:solidFill>
                                                      <a:srgbClr val="404040"/>
                                                    </a:solidFill>
                                                    <a:latin typeface="Cambria Math" panose="02040503050406030204" pitchFamily="18" charset="0"/>
                                                  </a:rPr>
                                                </m:ctrlPr>
                                              </m:sSubPr>
                                              <m:e>
                                                <m:r>
                                                  <a:rPr lang="en-US" sz="2900" i="1">
                                                    <a:solidFill>
                                                      <a:srgbClr val="404040"/>
                                                    </a:solidFill>
                                                    <a:latin typeface="Cambria Math" panose="02040503050406030204" pitchFamily="18" charset="0"/>
                                                  </a:rPr>
                                                  <m:t>𝐶</m:t>
                                                </m:r>
                                              </m:e>
                                              <m:sub>
                                                <m:sSub>
                                                  <m:sSubPr>
                                                    <m:ctrlPr>
                                                      <a:rPr lang="en-US" sz="2900" i="1">
                                                        <a:solidFill>
                                                          <a:srgbClr val="404040"/>
                                                        </a:solidFill>
                                                        <a:latin typeface="Cambria Math" panose="02040503050406030204" pitchFamily="18" charset="0"/>
                                                      </a:rPr>
                                                    </m:ctrlPr>
                                                  </m:sSubPr>
                                                  <m:e>
                                                    <m:r>
                                                      <a:rPr lang="en-US" sz="2900" i="1">
                                                        <a:solidFill>
                                                          <a:srgbClr val="404040"/>
                                                        </a:solidFill>
                                                        <a:latin typeface="Cambria Math" panose="02040503050406030204" pitchFamily="18" charset="0"/>
                                                      </a:rPr>
                                                      <m:t>𝑠</m:t>
                                                    </m:r>
                                                  </m:e>
                                                  <m:sub>
                                                    <m:r>
                                                      <a:rPr lang="en-US" sz="2900" i="1">
                                                        <a:solidFill>
                                                          <a:srgbClr val="404040"/>
                                                        </a:solidFill>
                                                        <a:latin typeface="Cambria Math" panose="02040503050406030204" pitchFamily="18" charset="0"/>
                                                      </a:rPr>
                                                      <m:t>𝑖</m:t>
                                                    </m:r>
                                                  </m:sub>
                                                </m:sSub>
                                              </m:sub>
                                            </m:sSub>
                                            <m:r>
                                              <a:rPr lang="en-US" sz="2900" i="1">
                                                <a:solidFill>
                                                  <a:srgbClr val="404040"/>
                                                </a:solidFill>
                                                <a:latin typeface="Cambria Math" panose="02040503050406030204" pitchFamily="18" charset="0"/>
                                              </a:rPr>
                                              <m:t>−</m:t>
                                            </m:r>
                                            <m:sSub>
                                              <m:sSubPr>
                                                <m:ctrlPr>
                                                  <a:rPr lang="en-GB" sz="2900" i="1">
                                                    <a:solidFill>
                                                      <a:srgbClr val="404040"/>
                                                    </a:solidFill>
                                                    <a:latin typeface="Cambria Math" panose="02040503050406030204" pitchFamily="18" charset="0"/>
                                                  </a:rPr>
                                                </m:ctrlPr>
                                              </m:sSubPr>
                                              <m:e>
                                                <m:r>
                                                  <a:rPr lang="en-US" sz="2900" i="1">
                                                    <a:solidFill>
                                                      <a:srgbClr val="404040"/>
                                                    </a:solidFill>
                                                    <a:latin typeface="Cambria Math" panose="02040503050406030204" pitchFamily="18" charset="0"/>
                                                  </a:rPr>
                                                  <m:t>𝐶</m:t>
                                                </m:r>
                                              </m:e>
                                              <m:sub>
                                                <m:sSub>
                                                  <m:sSubPr>
                                                    <m:ctrlPr>
                                                      <a:rPr lang="en-US" sz="2900" i="1">
                                                        <a:solidFill>
                                                          <a:srgbClr val="404040"/>
                                                        </a:solidFill>
                                                        <a:latin typeface="Cambria Math" panose="02040503050406030204" pitchFamily="18" charset="0"/>
                                                      </a:rPr>
                                                    </m:ctrlPr>
                                                  </m:sSubPr>
                                                  <m:e>
                                                    <m:r>
                                                      <a:rPr lang="en-US" sz="2900" i="1">
                                                        <a:solidFill>
                                                          <a:srgbClr val="404040"/>
                                                        </a:solidFill>
                                                        <a:latin typeface="Cambria Math" panose="02040503050406030204" pitchFamily="18" charset="0"/>
                                                      </a:rPr>
                                                      <m:t>𝑠</m:t>
                                                    </m:r>
                                                  </m:e>
                                                  <m:sub>
                                                    <m:r>
                                                      <a:rPr lang="en-US" sz="2900" i="1">
                                                        <a:solidFill>
                                                          <a:srgbClr val="404040"/>
                                                        </a:solidFill>
                                                        <a:latin typeface="Cambria Math" panose="02040503050406030204" pitchFamily="18" charset="0"/>
                                                      </a:rPr>
                                                      <m:t>𝑗</m:t>
                                                    </m:r>
                                                  </m:sub>
                                                </m:sSub>
                                              </m:sub>
                                            </m:sSub>
                                          </m:e>
                                        </m:d>
                                      </m:e>
                                      <m:sup>
                                        <m:r>
                                          <a:rPr lang="en-US" sz="2900" i="1">
                                            <a:latin typeface="Cambria Math" panose="02040503050406030204" pitchFamily="18" charset="0"/>
                                          </a:rPr>
                                          <m:t>2</m:t>
                                        </m:r>
                                      </m:sup>
                                    </m:sSup>
                                  </m:e>
                                </m:d>
                              </m:e>
                            </m:func>
                            <m:r>
                              <m:rPr>
                                <m:nor/>
                              </m:rPr>
                              <a:rPr lang="en-US" sz="2900">
                                <a:latin typeface="Cambria Math" panose="02040503050406030204" pitchFamily="18" charset="0"/>
                              </a:rPr>
                              <m:t> </m:t>
                            </m:r>
                            <m:r>
                              <m:rPr>
                                <m:nor/>
                              </m:rPr>
                              <a:rPr lang="en-ZA" sz="2900">
                                <a:latin typeface="Cambria Math" panose="02040503050406030204" pitchFamily="18" charset="0"/>
                              </a:rPr>
                              <m:t>otherwise</m:t>
                            </m:r>
                            <m:r>
                              <m:rPr>
                                <m:nor/>
                              </m:rPr>
                              <a:rPr lang="en-ZA" sz="2900">
                                <a:latin typeface="Cambria Math" panose="02040503050406030204" pitchFamily="18" charset="0"/>
                              </a:rPr>
                              <m:t>   </m:t>
                            </m:r>
                          </m:e>
                        </m:eqArr>
                      </m:e>
                    </m:d>
                  </m:oMath>
                </a14:m>
                <a:endParaRPr lang="en-US" sz="2900" dirty="0">
                  <a:solidFill>
                    <a:srgbClr val="404040"/>
                  </a:solidFill>
                </a:endParaRPr>
              </a:p>
              <a:p>
                <a:pPr lvl="2">
                  <a:buFont typeface="Wingdings" panose="05000000000000000000" pitchFamily="2" charset="2"/>
                  <a:buChar char="§"/>
                </a:pPr>
                <a14:m>
                  <m:oMath xmlns:m="http://schemas.openxmlformats.org/officeDocument/2006/math">
                    <m:sSub>
                      <m:sSubPr>
                        <m:ctrlPr>
                          <a:rPr lang="en-US" sz="2900" b="1" i="1" smtClean="0">
                            <a:solidFill>
                              <a:schemeClr val="accent1"/>
                            </a:solidFill>
                            <a:latin typeface="Cambria Math" panose="02040503050406030204" pitchFamily="18" charset="0"/>
                            <a:ea typeface="Cambria Math" panose="02040503050406030204" pitchFamily="18" charset="0"/>
                          </a:rPr>
                        </m:ctrlPr>
                      </m:sSubPr>
                      <m:e>
                        <m:r>
                          <a:rPr lang="en-US" sz="2900" b="1" i="1">
                            <a:solidFill>
                              <a:schemeClr val="accent1"/>
                            </a:solidFill>
                            <a:latin typeface="Cambria Math" panose="02040503050406030204" pitchFamily="18" charset="0"/>
                            <a:ea typeface="Cambria Math" panose="02040503050406030204" pitchFamily="18" charset="0"/>
                          </a:rPr>
                          <m:t>   </m:t>
                        </m:r>
                        <m:r>
                          <a:rPr lang="en-ZA" sz="2900" b="1" i="1">
                            <a:solidFill>
                              <a:schemeClr val="accent1"/>
                            </a:solidFill>
                            <a:latin typeface="Cambria Math" panose="02040503050406030204" pitchFamily="18" charset="0"/>
                            <a:ea typeface="Cambria Math" panose="02040503050406030204" pitchFamily="18" charset="0"/>
                          </a:rPr>
                          <m:t>𝝍</m:t>
                        </m:r>
                      </m:e>
                      <m:sub>
                        <m:r>
                          <a:rPr lang="en-US" sz="2900" b="1" i="1">
                            <a:solidFill>
                              <a:schemeClr val="accent1"/>
                            </a:solidFill>
                            <a:latin typeface="Cambria Math" panose="02040503050406030204" pitchFamily="18" charset="0"/>
                            <a:ea typeface="Cambria Math" panose="02040503050406030204" pitchFamily="18" charset="0"/>
                          </a:rPr>
                          <m:t>𝒊</m:t>
                        </m:r>
                        <m:r>
                          <a:rPr lang="en-US" sz="2900" b="1" i="1">
                            <a:solidFill>
                              <a:schemeClr val="accent1"/>
                            </a:solidFill>
                            <a:latin typeface="Cambria Math" panose="02040503050406030204" pitchFamily="18" charset="0"/>
                            <a:ea typeface="Cambria Math" panose="02040503050406030204" pitchFamily="18" charset="0"/>
                          </a:rPr>
                          <m:t>,</m:t>
                        </m:r>
                        <m:r>
                          <a:rPr lang="en-US" sz="2900" b="1" i="1">
                            <a:solidFill>
                              <a:schemeClr val="accent1"/>
                            </a:solidFill>
                            <a:latin typeface="Cambria Math" panose="02040503050406030204" pitchFamily="18" charset="0"/>
                            <a:ea typeface="Cambria Math" panose="02040503050406030204" pitchFamily="18" charset="0"/>
                          </a:rPr>
                          <m:t>𝒋</m:t>
                        </m:r>
                      </m:sub>
                    </m:sSub>
                    <m:d>
                      <m:dPr>
                        <m:ctrlPr>
                          <a:rPr lang="en-US" sz="2900" b="1" i="1">
                            <a:solidFill>
                              <a:schemeClr val="accent1"/>
                            </a:solidFill>
                            <a:latin typeface="Cambria Math" panose="02040503050406030204" pitchFamily="18" charset="0"/>
                            <a:ea typeface="Cambria Math" panose="02040503050406030204" pitchFamily="18" charset="0"/>
                          </a:rPr>
                        </m:ctrlPr>
                      </m:dPr>
                      <m:e>
                        <m:sSub>
                          <m:sSubPr>
                            <m:ctrlPr>
                              <a:rPr lang="en-US" sz="2900" b="1" i="1">
                                <a:solidFill>
                                  <a:schemeClr val="accent1"/>
                                </a:solidFill>
                                <a:latin typeface="Cambria Math" panose="02040503050406030204" pitchFamily="18" charset="0"/>
                                <a:ea typeface="Cambria Math" panose="02040503050406030204" pitchFamily="18" charset="0"/>
                              </a:rPr>
                            </m:ctrlPr>
                          </m:sSubPr>
                          <m:e>
                            <m:r>
                              <a:rPr lang="en-US" sz="2900" b="1" i="1">
                                <a:solidFill>
                                  <a:schemeClr val="accent1"/>
                                </a:solidFill>
                                <a:latin typeface="Cambria Math" panose="02040503050406030204" pitchFamily="18" charset="0"/>
                                <a:ea typeface="Cambria Math" panose="02040503050406030204" pitchFamily="18" charset="0"/>
                              </a:rPr>
                              <m:t>𝒙</m:t>
                            </m:r>
                          </m:e>
                          <m:sub>
                            <m:r>
                              <a:rPr lang="en-US" sz="2900" b="1" i="1">
                                <a:solidFill>
                                  <a:schemeClr val="accent1"/>
                                </a:solidFill>
                                <a:latin typeface="Cambria Math" panose="02040503050406030204" pitchFamily="18" charset="0"/>
                                <a:ea typeface="Cambria Math" panose="02040503050406030204" pitchFamily="18" charset="0"/>
                              </a:rPr>
                              <m:t>𝒊</m:t>
                            </m:r>
                          </m:sub>
                        </m:sSub>
                        <m:r>
                          <a:rPr lang="en-US" sz="2900" b="1" i="1">
                            <a:solidFill>
                              <a:schemeClr val="accent1"/>
                            </a:solidFill>
                            <a:latin typeface="Cambria Math" panose="02040503050406030204" pitchFamily="18" charset="0"/>
                            <a:ea typeface="Cambria Math" panose="02040503050406030204" pitchFamily="18" charset="0"/>
                          </a:rPr>
                          <m:t>,</m:t>
                        </m:r>
                        <m:sSub>
                          <m:sSubPr>
                            <m:ctrlPr>
                              <a:rPr lang="en-US" sz="2900" b="1" i="1">
                                <a:solidFill>
                                  <a:schemeClr val="accent1"/>
                                </a:solidFill>
                                <a:latin typeface="Cambria Math" panose="02040503050406030204" pitchFamily="18" charset="0"/>
                                <a:ea typeface="Cambria Math" panose="02040503050406030204" pitchFamily="18" charset="0"/>
                              </a:rPr>
                            </m:ctrlPr>
                          </m:sSubPr>
                          <m:e>
                            <m:r>
                              <a:rPr lang="en-US" sz="2900" b="1" i="1">
                                <a:solidFill>
                                  <a:schemeClr val="accent1"/>
                                </a:solidFill>
                                <a:latin typeface="Cambria Math" panose="02040503050406030204" pitchFamily="18" charset="0"/>
                                <a:ea typeface="Cambria Math" panose="02040503050406030204" pitchFamily="18" charset="0"/>
                              </a:rPr>
                              <m:t>𝒙</m:t>
                            </m:r>
                          </m:e>
                          <m:sub>
                            <m:r>
                              <a:rPr lang="en-US" sz="2900" b="1" i="1">
                                <a:solidFill>
                                  <a:schemeClr val="accent1"/>
                                </a:solidFill>
                                <a:latin typeface="Cambria Math" panose="02040503050406030204" pitchFamily="18" charset="0"/>
                                <a:ea typeface="Cambria Math" panose="02040503050406030204" pitchFamily="18" charset="0"/>
                              </a:rPr>
                              <m:t>𝒋</m:t>
                            </m:r>
                          </m:sub>
                        </m:sSub>
                      </m:e>
                    </m:d>
                    <m:r>
                      <a:rPr lang="en-US" sz="2900" b="1" i="1" smtClean="0">
                        <a:solidFill>
                          <a:schemeClr val="accent1"/>
                        </a:solidFill>
                        <a:latin typeface="Cambria Math" panose="02040503050406030204" pitchFamily="18" charset="0"/>
                        <a:ea typeface="Cambria Math" panose="02040503050406030204" pitchFamily="18" charset="0"/>
                      </a:rPr>
                      <m:t>(</m:t>
                    </m:r>
                    <m:sSub>
                      <m:sSubPr>
                        <m:ctrlPr>
                          <a:rPr lang="en-US" sz="2900" b="1" i="1">
                            <a:solidFill>
                              <a:schemeClr val="accent1"/>
                            </a:solidFill>
                            <a:latin typeface="Cambria Math" panose="02040503050406030204" pitchFamily="18" charset="0"/>
                            <a:ea typeface="Cambria Math" panose="02040503050406030204" pitchFamily="18" charset="0"/>
                          </a:rPr>
                        </m:ctrlPr>
                      </m:sSubPr>
                      <m:e>
                        <m:r>
                          <a:rPr lang="en-US" sz="2900" b="1" i="1">
                            <a:solidFill>
                              <a:schemeClr val="accent1"/>
                            </a:solidFill>
                            <a:latin typeface="Cambria Math" panose="02040503050406030204" pitchFamily="18" charset="0"/>
                            <a:ea typeface="Cambria Math" panose="02040503050406030204" pitchFamily="18" charset="0"/>
                          </a:rPr>
                          <m:t>𝒔</m:t>
                        </m:r>
                      </m:e>
                      <m:sub>
                        <m:r>
                          <a:rPr lang="en-US" sz="2900" b="1" i="1">
                            <a:solidFill>
                              <a:schemeClr val="accent1"/>
                            </a:solidFill>
                            <a:latin typeface="Cambria Math" panose="02040503050406030204" pitchFamily="18" charset="0"/>
                            <a:ea typeface="Cambria Math" panose="02040503050406030204" pitchFamily="18" charset="0"/>
                          </a:rPr>
                          <m:t>𝒊</m:t>
                        </m:r>
                      </m:sub>
                    </m:sSub>
                    <m:r>
                      <a:rPr lang="en-US" sz="2900" b="1" i="1">
                        <a:solidFill>
                          <a:schemeClr val="accent1"/>
                        </a:solidFill>
                        <a:latin typeface="Cambria Math" panose="02040503050406030204" pitchFamily="18" charset="0"/>
                        <a:ea typeface="Cambria Math" panose="02040503050406030204" pitchFamily="18" charset="0"/>
                      </a:rPr>
                      <m:t>=</m:t>
                    </m:r>
                    <m:sSub>
                      <m:sSubPr>
                        <m:ctrlPr>
                          <a:rPr lang="en-US" sz="2900" b="1" i="1">
                            <a:solidFill>
                              <a:schemeClr val="accent1"/>
                            </a:solidFill>
                            <a:latin typeface="Cambria Math" panose="02040503050406030204" pitchFamily="18" charset="0"/>
                            <a:ea typeface="Cambria Math" panose="02040503050406030204" pitchFamily="18" charset="0"/>
                          </a:rPr>
                        </m:ctrlPr>
                      </m:sSubPr>
                      <m:e>
                        <m:r>
                          <a:rPr lang="en-US" sz="2900" b="1" i="1">
                            <a:solidFill>
                              <a:schemeClr val="accent1"/>
                            </a:solidFill>
                            <a:latin typeface="Cambria Math" panose="02040503050406030204" pitchFamily="18" charset="0"/>
                            <a:ea typeface="Cambria Math" panose="02040503050406030204" pitchFamily="18" charset="0"/>
                          </a:rPr>
                          <m:t>𝒔</m:t>
                        </m:r>
                      </m:e>
                      <m:sub>
                        <m:r>
                          <a:rPr lang="en-US" sz="2900" b="1" i="1">
                            <a:solidFill>
                              <a:schemeClr val="accent1"/>
                            </a:solidFill>
                            <a:latin typeface="Cambria Math" panose="02040503050406030204" pitchFamily="18" charset="0"/>
                            <a:ea typeface="Cambria Math" panose="02040503050406030204" pitchFamily="18" charset="0"/>
                          </a:rPr>
                          <m:t>𝒋</m:t>
                        </m:r>
                      </m:sub>
                    </m:sSub>
                    <m:r>
                      <a:rPr lang="en-US" sz="2900" b="1" i="1" smtClean="0">
                        <a:solidFill>
                          <a:schemeClr val="accent1"/>
                        </a:solidFill>
                        <a:latin typeface="Cambria Math" panose="02040503050406030204" pitchFamily="18" charset="0"/>
                        <a:ea typeface="Cambria Math" panose="02040503050406030204" pitchFamily="18" charset="0"/>
                      </a:rPr>
                      <m:t>)≥</m:t>
                    </m:r>
                  </m:oMath>
                </a14:m>
                <a:r>
                  <a:rPr lang="en-US" sz="2900" b="1" dirty="0">
                    <a:solidFill>
                      <a:schemeClr val="accent1"/>
                    </a:solidFill>
                    <a:latin typeface="Cambria Math" panose="02040503050406030204" pitchFamily="18" charset="0"/>
                    <a:ea typeface="Cambria Math" panose="02040503050406030204" pitchFamily="18" charset="0"/>
                  </a:rPr>
                  <a:t> </a:t>
                </a:r>
                <a14:m>
                  <m:oMath xmlns:m="http://schemas.openxmlformats.org/officeDocument/2006/math">
                    <m:sSub>
                      <m:sSubPr>
                        <m:ctrlPr>
                          <a:rPr lang="en-US" sz="2900" b="1" i="1">
                            <a:solidFill>
                              <a:schemeClr val="accent1"/>
                            </a:solidFill>
                            <a:latin typeface="Cambria Math" panose="02040503050406030204" pitchFamily="18" charset="0"/>
                            <a:ea typeface="Cambria Math" panose="02040503050406030204" pitchFamily="18" charset="0"/>
                          </a:rPr>
                        </m:ctrlPr>
                      </m:sSubPr>
                      <m:e>
                        <m:r>
                          <a:rPr lang="en-US" sz="2900" b="1" i="1">
                            <a:solidFill>
                              <a:schemeClr val="accent1"/>
                            </a:solidFill>
                            <a:latin typeface="Cambria Math" panose="02040503050406030204" pitchFamily="18" charset="0"/>
                            <a:ea typeface="Cambria Math" panose="02040503050406030204" pitchFamily="18" charset="0"/>
                          </a:rPr>
                          <m:t>   </m:t>
                        </m:r>
                        <m:r>
                          <a:rPr lang="en-ZA" sz="2900" b="1" i="1">
                            <a:solidFill>
                              <a:schemeClr val="accent1"/>
                            </a:solidFill>
                            <a:latin typeface="Cambria Math" panose="02040503050406030204" pitchFamily="18" charset="0"/>
                            <a:ea typeface="Cambria Math" panose="02040503050406030204" pitchFamily="18" charset="0"/>
                          </a:rPr>
                          <m:t>𝝍</m:t>
                        </m:r>
                      </m:e>
                      <m:sub>
                        <m:r>
                          <a:rPr lang="en-US" sz="2900" b="1" i="1">
                            <a:solidFill>
                              <a:schemeClr val="accent1"/>
                            </a:solidFill>
                            <a:latin typeface="Cambria Math" panose="02040503050406030204" pitchFamily="18" charset="0"/>
                            <a:ea typeface="Cambria Math" panose="02040503050406030204" pitchFamily="18" charset="0"/>
                          </a:rPr>
                          <m:t>𝒊</m:t>
                        </m:r>
                        <m:r>
                          <a:rPr lang="en-US" sz="2900" b="1" i="1">
                            <a:solidFill>
                              <a:schemeClr val="accent1"/>
                            </a:solidFill>
                            <a:latin typeface="Cambria Math" panose="02040503050406030204" pitchFamily="18" charset="0"/>
                            <a:ea typeface="Cambria Math" panose="02040503050406030204" pitchFamily="18" charset="0"/>
                          </a:rPr>
                          <m:t>,</m:t>
                        </m:r>
                        <m:r>
                          <a:rPr lang="en-US" sz="2900" b="1" i="1">
                            <a:solidFill>
                              <a:schemeClr val="accent1"/>
                            </a:solidFill>
                            <a:latin typeface="Cambria Math" panose="02040503050406030204" pitchFamily="18" charset="0"/>
                            <a:ea typeface="Cambria Math" panose="02040503050406030204" pitchFamily="18" charset="0"/>
                          </a:rPr>
                          <m:t>𝒋</m:t>
                        </m:r>
                      </m:sub>
                    </m:sSub>
                    <m:d>
                      <m:dPr>
                        <m:ctrlPr>
                          <a:rPr lang="en-US" sz="2900" b="1" i="1">
                            <a:solidFill>
                              <a:schemeClr val="accent1"/>
                            </a:solidFill>
                            <a:latin typeface="Cambria Math" panose="02040503050406030204" pitchFamily="18" charset="0"/>
                            <a:ea typeface="Cambria Math" panose="02040503050406030204" pitchFamily="18" charset="0"/>
                          </a:rPr>
                        </m:ctrlPr>
                      </m:dPr>
                      <m:e>
                        <m:sSub>
                          <m:sSubPr>
                            <m:ctrlPr>
                              <a:rPr lang="en-US" sz="2900" b="1" i="1">
                                <a:solidFill>
                                  <a:schemeClr val="accent1"/>
                                </a:solidFill>
                                <a:latin typeface="Cambria Math" panose="02040503050406030204" pitchFamily="18" charset="0"/>
                                <a:ea typeface="Cambria Math" panose="02040503050406030204" pitchFamily="18" charset="0"/>
                              </a:rPr>
                            </m:ctrlPr>
                          </m:sSubPr>
                          <m:e>
                            <m:r>
                              <a:rPr lang="en-US" sz="2900" b="1" i="1">
                                <a:solidFill>
                                  <a:schemeClr val="accent1"/>
                                </a:solidFill>
                                <a:latin typeface="Cambria Math" panose="02040503050406030204" pitchFamily="18" charset="0"/>
                                <a:ea typeface="Cambria Math" panose="02040503050406030204" pitchFamily="18" charset="0"/>
                              </a:rPr>
                              <m:t>𝒙</m:t>
                            </m:r>
                          </m:e>
                          <m:sub>
                            <m:r>
                              <a:rPr lang="en-US" sz="2900" b="1" i="1">
                                <a:solidFill>
                                  <a:schemeClr val="accent1"/>
                                </a:solidFill>
                                <a:latin typeface="Cambria Math" panose="02040503050406030204" pitchFamily="18" charset="0"/>
                                <a:ea typeface="Cambria Math" panose="02040503050406030204" pitchFamily="18" charset="0"/>
                              </a:rPr>
                              <m:t>𝒊</m:t>
                            </m:r>
                          </m:sub>
                        </m:sSub>
                        <m:r>
                          <a:rPr lang="en-US" sz="2900" b="1" i="1">
                            <a:solidFill>
                              <a:schemeClr val="accent1"/>
                            </a:solidFill>
                            <a:latin typeface="Cambria Math" panose="02040503050406030204" pitchFamily="18" charset="0"/>
                            <a:ea typeface="Cambria Math" panose="02040503050406030204" pitchFamily="18" charset="0"/>
                          </a:rPr>
                          <m:t>,</m:t>
                        </m:r>
                        <m:sSub>
                          <m:sSubPr>
                            <m:ctrlPr>
                              <a:rPr lang="en-US" sz="2900" b="1" i="1">
                                <a:solidFill>
                                  <a:schemeClr val="accent1"/>
                                </a:solidFill>
                                <a:latin typeface="Cambria Math" panose="02040503050406030204" pitchFamily="18" charset="0"/>
                                <a:ea typeface="Cambria Math" panose="02040503050406030204" pitchFamily="18" charset="0"/>
                              </a:rPr>
                            </m:ctrlPr>
                          </m:sSubPr>
                          <m:e>
                            <m:r>
                              <a:rPr lang="en-US" sz="2900" b="1" i="1">
                                <a:solidFill>
                                  <a:schemeClr val="accent1"/>
                                </a:solidFill>
                                <a:latin typeface="Cambria Math" panose="02040503050406030204" pitchFamily="18" charset="0"/>
                                <a:ea typeface="Cambria Math" panose="02040503050406030204" pitchFamily="18" charset="0"/>
                              </a:rPr>
                              <m:t>𝒙</m:t>
                            </m:r>
                          </m:e>
                          <m:sub>
                            <m:r>
                              <a:rPr lang="en-US" sz="2900" b="1" i="1">
                                <a:solidFill>
                                  <a:schemeClr val="accent1"/>
                                </a:solidFill>
                                <a:latin typeface="Cambria Math" panose="02040503050406030204" pitchFamily="18" charset="0"/>
                                <a:ea typeface="Cambria Math" panose="02040503050406030204" pitchFamily="18" charset="0"/>
                              </a:rPr>
                              <m:t>𝒋</m:t>
                            </m:r>
                          </m:sub>
                        </m:sSub>
                      </m:e>
                    </m:d>
                    <m:r>
                      <a:rPr lang="en-US" sz="2900" b="1" i="1">
                        <a:solidFill>
                          <a:schemeClr val="accent1"/>
                        </a:solidFill>
                        <a:latin typeface="Cambria Math" panose="02040503050406030204" pitchFamily="18" charset="0"/>
                        <a:ea typeface="Cambria Math" panose="02040503050406030204" pitchFamily="18" charset="0"/>
                      </a:rPr>
                      <m:t>(</m:t>
                    </m:r>
                    <m:sSub>
                      <m:sSubPr>
                        <m:ctrlPr>
                          <a:rPr lang="en-US" sz="2900" b="1" i="1">
                            <a:solidFill>
                              <a:schemeClr val="accent1"/>
                            </a:solidFill>
                            <a:latin typeface="Cambria Math" panose="02040503050406030204" pitchFamily="18" charset="0"/>
                            <a:ea typeface="Cambria Math" panose="02040503050406030204" pitchFamily="18" charset="0"/>
                          </a:rPr>
                        </m:ctrlPr>
                      </m:sSubPr>
                      <m:e>
                        <m:r>
                          <a:rPr lang="en-US" sz="2900" b="1" i="1">
                            <a:solidFill>
                              <a:schemeClr val="accent1"/>
                            </a:solidFill>
                            <a:latin typeface="Cambria Math" panose="02040503050406030204" pitchFamily="18" charset="0"/>
                            <a:ea typeface="Cambria Math" panose="02040503050406030204" pitchFamily="18" charset="0"/>
                          </a:rPr>
                          <m:t>𝒔</m:t>
                        </m:r>
                      </m:e>
                      <m:sub>
                        <m:r>
                          <a:rPr lang="en-US" sz="2900" b="1" i="1">
                            <a:solidFill>
                              <a:schemeClr val="accent1"/>
                            </a:solidFill>
                            <a:latin typeface="Cambria Math" panose="02040503050406030204" pitchFamily="18" charset="0"/>
                            <a:ea typeface="Cambria Math" panose="02040503050406030204" pitchFamily="18" charset="0"/>
                          </a:rPr>
                          <m:t>𝒊</m:t>
                        </m:r>
                      </m:sub>
                    </m:sSub>
                    <m:r>
                      <a:rPr lang="en-US" sz="2900" b="1" i="1" smtClean="0">
                        <a:solidFill>
                          <a:schemeClr val="accent1"/>
                        </a:solidFill>
                        <a:latin typeface="Cambria Math" panose="02040503050406030204" pitchFamily="18" charset="0"/>
                        <a:ea typeface="Cambria Math" panose="02040503050406030204" pitchFamily="18" charset="0"/>
                      </a:rPr>
                      <m:t>≠</m:t>
                    </m:r>
                    <m:sSub>
                      <m:sSubPr>
                        <m:ctrlPr>
                          <a:rPr lang="en-US" sz="2900" b="1" i="1">
                            <a:solidFill>
                              <a:schemeClr val="accent1"/>
                            </a:solidFill>
                            <a:latin typeface="Cambria Math" panose="02040503050406030204" pitchFamily="18" charset="0"/>
                            <a:ea typeface="Cambria Math" panose="02040503050406030204" pitchFamily="18" charset="0"/>
                          </a:rPr>
                        </m:ctrlPr>
                      </m:sSubPr>
                      <m:e>
                        <m:r>
                          <a:rPr lang="en-US" sz="2900" b="1" i="1">
                            <a:solidFill>
                              <a:schemeClr val="accent1"/>
                            </a:solidFill>
                            <a:latin typeface="Cambria Math" panose="02040503050406030204" pitchFamily="18" charset="0"/>
                            <a:ea typeface="Cambria Math" panose="02040503050406030204" pitchFamily="18" charset="0"/>
                          </a:rPr>
                          <m:t>𝒔</m:t>
                        </m:r>
                      </m:e>
                      <m:sub>
                        <m:r>
                          <a:rPr lang="en-US" sz="2900" b="1" i="1" smtClean="0">
                            <a:solidFill>
                              <a:schemeClr val="accent1"/>
                            </a:solidFill>
                            <a:latin typeface="Cambria Math" panose="02040503050406030204" pitchFamily="18" charset="0"/>
                            <a:ea typeface="Cambria Math" panose="02040503050406030204" pitchFamily="18" charset="0"/>
                          </a:rPr>
                          <m:t>𝒋</m:t>
                        </m:r>
                      </m:sub>
                    </m:sSub>
                    <m:r>
                      <a:rPr lang="en-US" sz="2900" b="1" i="1">
                        <a:solidFill>
                          <a:schemeClr val="accent1"/>
                        </a:solidFill>
                        <a:latin typeface="Cambria Math" panose="02040503050406030204" pitchFamily="18" charset="0"/>
                        <a:ea typeface="Cambria Math" panose="02040503050406030204" pitchFamily="18" charset="0"/>
                      </a:rPr>
                      <m:t>)</m:t>
                    </m:r>
                  </m:oMath>
                </a14:m>
                <a:r>
                  <a:rPr lang="en-US" sz="2900" b="1" dirty="0">
                    <a:solidFill>
                      <a:schemeClr val="accent1"/>
                    </a:solidFill>
                    <a:latin typeface="Cambria Math" panose="02040503050406030204" pitchFamily="18" charset="0"/>
                    <a:ea typeface="Cambria Math" panose="02040503050406030204" pitchFamily="18" charset="0"/>
                  </a:rPr>
                  <a:t>, </a:t>
                </a:r>
                <a:r>
                  <a:rPr lang="en-US" sz="2900" b="1" dirty="0">
                    <a:solidFill>
                      <a:schemeClr val="accent1"/>
                    </a:solidFill>
                  </a:rPr>
                  <a:t>which  satisfy the condition</a:t>
                </a:r>
              </a:p>
              <a:p>
                <a:pPr marL="1314450" lvl="3" indent="0">
                  <a:buNone/>
                </a:pPr>
                <a:endParaRPr lang="en-US" dirty="0"/>
              </a:p>
              <a:p>
                <a:pPr marL="1314450" lvl="3" indent="0">
                  <a:buNone/>
                </a:pPr>
                <a:endParaRPr lang="en-US" dirty="0"/>
              </a:p>
              <a:p>
                <a:pPr marL="1314450" lvl="3" indent="0">
                  <a:buNone/>
                </a:pPr>
                <a:endParaRPr lang="en-US" dirty="0"/>
              </a:p>
            </p:txBody>
          </p:sp>
        </mc:Choice>
        <mc:Fallback>
          <p:sp>
            <p:nvSpPr>
              <p:cNvPr id="7" name="Content Placeholder 2">
                <a:extLst>
                  <a:ext uri="{FF2B5EF4-FFF2-40B4-BE49-F238E27FC236}">
                    <a16:creationId xmlns:a16="http://schemas.microsoft.com/office/drawing/2014/main" id="{3E502339-3E99-0A4B-AEDF-4D1572BA0532}"/>
                  </a:ext>
                </a:extLst>
              </p:cNvPr>
              <p:cNvSpPr txBox="1">
                <a:spLocks noRot="1" noChangeAspect="1" noMove="1" noResize="1" noEditPoints="1" noAdjustHandles="1" noChangeArrowheads="1" noChangeShapeType="1" noTextEdit="1"/>
              </p:cNvSpPr>
              <p:nvPr/>
            </p:nvSpPr>
            <p:spPr>
              <a:xfrm>
                <a:off x="457200" y="1268786"/>
                <a:ext cx="8026400" cy="3329340"/>
              </a:xfrm>
              <a:prstGeom prst="rect">
                <a:avLst/>
              </a:prstGeom>
              <a:blipFill>
                <a:blip r:embed="rId3"/>
                <a:stretch>
                  <a:fillRect l="-316" t="-5323" b="-78327"/>
                </a:stretch>
              </a:blipFill>
            </p:spPr>
            <p:txBody>
              <a:bodyPr/>
              <a:lstStyle/>
              <a:p>
                <a:r>
                  <a:rPr lang="en-US">
                    <a:noFill/>
                  </a:rPr>
                  <a:t> </a:t>
                </a:r>
              </a:p>
            </p:txBody>
          </p:sp>
        </mc:Fallback>
      </mc:AlternateContent>
      <p:sp>
        <p:nvSpPr>
          <p:cNvPr id="8" name="TextBox 7">
            <a:extLst>
              <a:ext uri="{FF2B5EF4-FFF2-40B4-BE49-F238E27FC236}">
                <a16:creationId xmlns:a16="http://schemas.microsoft.com/office/drawing/2014/main" id="{4ECC7276-333A-C84D-AC04-E2044332C7FF}"/>
              </a:ext>
            </a:extLst>
          </p:cNvPr>
          <p:cNvSpPr txBox="1"/>
          <p:nvPr/>
        </p:nvSpPr>
        <p:spPr>
          <a:xfrm>
            <a:off x="1279185" y="235731"/>
            <a:ext cx="6565569" cy="1015663"/>
          </a:xfrm>
          <a:prstGeom prst="rect">
            <a:avLst/>
          </a:prstGeom>
          <a:noFill/>
        </p:spPr>
        <p:txBody>
          <a:bodyPr wrap="square" rtlCol="0">
            <a:spAutoFit/>
          </a:bodyPr>
          <a:lstStyle/>
          <a:p>
            <a:pPr algn="ctr"/>
            <a:r>
              <a:rPr lang="en-US" sz="3600" b="1" dirty="0"/>
              <a:t>SP-Pairwise Potential</a:t>
            </a:r>
          </a:p>
          <a:p>
            <a:pPr algn="ctr"/>
            <a:r>
              <a:rPr lang="en-US" sz="2400" b="1" dirty="0"/>
              <a:t>Conceptual Proof</a:t>
            </a:r>
          </a:p>
        </p:txBody>
      </p:sp>
    </p:spTree>
    <p:extLst>
      <p:ext uri="{BB962C8B-B14F-4D97-AF65-F5344CB8AC3E}">
        <p14:creationId xmlns:p14="http://schemas.microsoft.com/office/powerpoint/2010/main" val="24810581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279185" y="235731"/>
            <a:ext cx="6565569" cy="1015663"/>
          </a:xfrm>
          <a:prstGeom prst="rect">
            <a:avLst/>
          </a:prstGeom>
          <a:noFill/>
        </p:spPr>
        <p:txBody>
          <a:bodyPr wrap="square" rtlCol="0">
            <a:spAutoFit/>
          </a:bodyPr>
          <a:lstStyle/>
          <a:p>
            <a:pPr algn="ctr"/>
            <a:r>
              <a:rPr lang="en-US" sz="3600" b="1" dirty="0"/>
              <a:t>SP-Pairwise Potential</a:t>
            </a:r>
          </a:p>
          <a:p>
            <a:pPr algn="ctr"/>
            <a:r>
              <a:rPr lang="en-US" sz="2400" b="1" dirty="0"/>
              <a:t>Mathematical Proof</a:t>
            </a:r>
          </a:p>
        </p:txBody>
      </p:sp>
      <mc:AlternateContent xmlns:mc="http://schemas.openxmlformats.org/markup-compatibility/2006" xmlns:a14="http://schemas.microsoft.com/office/drawing/2010/main">
        <mc:Choice Requires="a14">
          <p:sp>
            <p:nvSpPr>
              <p:cNvPr id="7" name="Content Placeholder 2">
                <a:extLst>
                  <a:ext uri="{FF2B5EF4-FFF2-40B4-BE49-F238E27FC236}">
                    <a16:creationId xmlns:a16="http://schemas.microsoft.com/office/drawing/2014/main" id="{3E502339-3E99-0A4B-AEDF-4D1572BA0532}"/>
                  </a:ext>
                </a:extLst>
              </p:cNvPr>
              <p:cNvSpPr txBox="1">
                <a:spLocks/>
              </p:cNvSpPr>
              <p:nvPr/>
            </p:nvSpPr>
            <p:spPr>
              <a:xfrm>
                <a:off x="457200" y="1268787"/>
                <a:ext cx="8026400" cy="3105427"/>
              </a:xfrm>
              <a:prstGeom prst="rect">
                <a:avLst/>
              </a:prstGeom>
            </p:spPr>
            <p:txBody>
              <a:bodyPr>
                <a:normAutofit fontScale="625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Font typeface="Wingdings" panose="05000000000000000000" pitchFamily="2" charset="2"/>
                  <a:buChar char="§"/>
                </a:pPr>
                <a:r>
                  <a:rPr lang="en-GB" sz="2100" dirty="0"/>
                  <a:t>Rewrite the </a:t>
                </a:r>
                <a:r>
                  <a:rPr lang="en-GB" sz="2100" dirty="0" err="1"/>
                  <a:t>sp</a:t>
                </a:r>
                <a:r>
                  <a:rPr lang="en-GB" sz="2100" dirty="0"/>
                  <a:t>-pairwise term into intra and extra term</a:t>
                </a:r>
              </a:p>
              <a:p>
                <a:pPr marL="0" indent="0" algn="ctr">
                  <a:buNone/>
                </a:pPr>
                <a14:m>
                  <m:oMath xmlns:m="http://schemas.openxmlformats.org/officeDocument/2006/math">
                    <m:nary>
                      <m:naryPr>
                        <m:chr m:val="∑"/>
                        <m:supHide m:val="on"/>
                        <m:ctrlPr>
                          <a:rPr lang="en-GB" sz="2200" i="1">
                            <a:solidFill>
                              <a:srgbClr val="404040"/>
                            </a:solidFill>
                            <a:latin typeface="Cambria Math" panose="02040503050406030204" pitchFamily="18" charset="0"/>
                          </a:rPr>
                        </m:ctrlPr>
                      </m:naryPr>
                      <m:sub>
                        <m:r>
                          <m:rPr>
                            <m:brk m:alnAt="7"/>
                          </m:rPr>
                          <a:rPr lang="en-US" sz="2200" i="1">
                            <a:solidFill>
                              <a:srgbClr val="404040"/>
                            </a:solidFill>
                            <a:latin typeface="Cambria Math" panose="02040503050406030204" pitchFamily="18" charset="0"/>
                          </a:rPr>
                          <m:t>(</m:t>
                        </m:r>
                        <m:r>
                          <a:rPr lang="en-US" sz="2200" i="1">
                            <a:solidFill>
                              <a:srgbClr val="404040"/>
                            </a:solidFill>
                            <a:latin typeface="Cambria Math" panose="02040503050406030204" pitchFamily="18" charset="0"/>
                          </a:rPr>
                          <m:t>𝑖</m:t>
                        </m:r>
                        <m:r>
                          <a:rPr lang="en-US" sz="2200" i="1">
                            <a:solidFill>
                              <a:srgbClr val="404040"/>
                            </a:solidFill>
                            <a:latin typeface="Cambria Math" panose="02040503050406030204" pitchFamily="18" charset="0"/>
                          </a:rPr>
                          <m:t>,</m:t>
                        </m:r>
                        <m:r>
                          <a:rPr lang="en-US" sz="2200" i="1">
                            <a:solidFill>
                              <a:srgbClr val="404040"/>
                            </a:solidFill>
                            <a:latin typeface="Cambria Math" panose="02040503050406030204" pitchFamily="18" charset="0"/>
                          </a:rPr>
                          <m:t>𝑗</m:t>
                        </m:r>
                        <m:r>
                          <a:rPr lang="en-US" sz="2200" i="1">
                            <a:solidFill>
                              <a:srgbClr val="404040"/>
                            </a:solidFill>
                            <a:latin typeface="Cambria Math" panose="02040503050406030204" pitchFamily="18" charset="0"/>
                          </a:rPr>
                          <m:t>)∈</m:t>
                        </m:r>
                        <m:r>
                          <a:rPr lang="en-US" sz="2200" i="1">
                            <a:solidFill>
                              <a:srgbClr val="404040"/>
                            </a:solidFill>
                            <a:latin typeface="Cambria Math" panose="02040503050406030204" pitchFamily="18" charset="0"/>
                          </a:rPr>
                          <m:t>𝜀</m:t>
                        </m:r>
                      </m:sub>
                      <m:sup/>
                      <m:e>
                        <m:sSubSup>
                          <m:sSubSupPr>
                            <m:ctrlPr>
                              <a:rPr lang="en-ZA" sz="2200" i="1">
                                <a:solidFill>
                                  <a:srgbClr val="404040"/>
                                </a:solidFill>
                                <a:latin typeface="Cambria Math" panose="02040503050406030204" pitchFamily="18" charset="0"/>
                              </a:rPr>
                            </m:ctrlPr>
                          </m:sSubSupPr>
                          <m:e>
                            <m:r>
                              <a:rPr lang="en-ZA" sz="2200" i="1">
                                <a:solidFill>
                                  <a:srgbClr val="404040"/>
                                </a:solidFill>
                                <a:latin typeface="Cambria Math" panose="02040503050406030204" pitchFamily="18" charset="0"/>
                              </a:rPr>
                              <m:t>𝜓</m:t>
                            </m:r>
                          </m:e>
                          <m:sub>
                            <m:r>
                              <a:rPr lang="en-US" sz="2200" i="1">
                                <a:solidFill>
                                  <a:srgbClr val="404040"/>
                                </a:solidFill>
                                <a:latin typeface="Cambria Math" panose="02040503050406030204" pitchFamily="18" charset="0"/>
                              </a:rPr>
                              <m:t>𝑖𝑗</m:t>
                            </m:r>
                          </m:sub>
                          <m:sup>
                            <m:r>
                              <a:rPr lang="en-ZA" sz="2200" i="1">
                                <a:solidFill>
                                  <a:srgbClr val="404040"/>
                                </a:solidFill>
                                <a:latin typeface="Cambria Math" panose="02040503050406030204" pitchFamily="18" charset="0"/>
                              </a:rPr>
                              <m:t>𝑆𝑃</m:t>
                            </m:r>
                          </m:sup>
                        </m:sSubSup>
                        <m:d>
                          <m:dPr>
                            <m:ctrlPr>
                              <a:rPr lang="en-GB" sz="2200" i="1">
                                <a:solidFill>
                                  <a:srgbClr val="404040"/>
                                </a:solidFill>
                                <a:latin typeface="Cambria Math" panose="02040503050406030204" pitchFamily="18" charset="0"/>
                              </a:rPr>
                            </m:ctrlPr>
                          </m:dPr>
                          <m:e>
                            <m:sSub>
                              <m:sSubPr>
                                <m:ctrlPr>
                                  <a:rPr lang="en-US" sz="2200" i="1">
                                    <a:solidFill>
                                      <a:srgbClr val="404040"/>
                                    </a:solidFill>
                                    <a:latin typeface="Cambria Math" panose="02040503050406030204" pitchFamily="18" charset="0"/>
                                  </a:rPr>
                                </m:ctrlPr>
                              </m:sSubPr>
                              <m:e>
                                <m:r>
                                  <a:rPr lang="en-US" sz="2200" i="1">
                                    <a:solidFill>
                                      <a:srgbClr val="404040"/>
                                    </a:solidFill>
                                    <a:latin typeface="Cambria Math" panose="02040503050406030204" pitchFamily="18" charset="0"/>
                                  </a:rPr>
                                  <m:t>𝑥</m:t>
                                </m:r>
                              </m:e>
                              <m:sub>
                                <m:r>
                                  <a:rPr lang="en-US" sz="2200" i="1">
                                    <a:solidFill>
                                      <a:srgbClr val="404040"/>
                                    </a:solidFill>
                                    <a:latin typeface="Cambria Math" panose="02040503050406030204" pitchFamily="18" charset="0"/>
                                  </a:rPr>
                                  <m:t>𝑖</m:t>
                                </m:r>
                              </m:sub>
                            </m:sSub>
                            <m:r>
                              <a:rPr lang="en-US" sz="2200" i="1">
                                <a:solidFill>
                                  <a:srgbClr val="404040"/>
                                </a:solidFill>
                                <a:latin typeface="Cambria Math" panose="02040503050406030204" pitchFamily="18" charset="0"/>
                              </a:rPr>
                              <m:t>,</m:t>
                            </m:r>
                            <m:sSub>
                              <m:sSubPr>
                                <m:ctrlPr>
                                  <a:rPr lang="en-US" sz="2200" i="1">
                                    <a:solidFill>
                                      <a:srgbClr val="404040"/>
                                    </a:solidFill>
                                    <a:latin typeface="Cambria Math" panose="02040503050406030204" pitchFamily="18" charset="0"/>
                                  </a:rPr>
                                </m:ctrlPr>
                              </m:sSubPr>
                              <m:e>
                                <m:r>
                                  <a:rPr lang="en-US" sz="2200" i="1">
                                    <a:solidFill>
                                      <a:srgbClr val="404040"/>
                                    </a:solidFill>
                                    <a:latin typeface="Cambria Math" panose="02040503050406030204" pitchFamily="18" charset="0"/>
                                  </a:rPr>
                                  <m:t>𝑥</m:t>
                                </m:r>
                              </m:e>
                              <m:sub>
                                <m:r>
                                  <a:rPr lang="en-US" sz="2200" i="1">
                                    <a:solidFill>
                                      <a:srgbClr val="404040"/>
                                    </a:solidFill>
                                    <a:latin typeface="Cambria Math" panose="02040503050406030204" pitchFamily="18" charset="0"/>
                                  </a:rPr>
                                  <m:t>𝑗</m:t>
                                </m:r>
                              </m:sub>
                            </m:sSub>
                          </m:e>
                        </m:d>
                      </m:e>
                    </m:nary>
                  </m:oMath>
                </a14:m>
                <a:r>
                  <a:rPr lang="en-GB" sz="2200" i="1" dirty="0">
                    <a:solidFill>
                      <a:srgbClr val="404040"/>
                    </a:solidFill>
                    <a:latin typeface="Cambria Math" panose="02040503050406030204" pitchFamily="18" charset="0"/>
                  </a:rPr>
                  <a:t>= </a:t>
                </a:r>
                <a14:m>
                  <m:oMath xmlns:m="http://schemas.openxmlformats.org/officeDocument/2006/math">
                    <m:nary>
                      <m:naryPr>
                        <m:chr m:val="∑"/>
                        <m:supHide m:val="on"/>
                        <m:ctrlPr>
                          <a:rPr lang="en-GB" sz="2200" i="1">
                            <a:solidFill>
                              <a:srgbClr val="404040"/>
                            </a:solidFill>
                            <a:latin typeface="Cambria Math" panose="02040503050406030204" pitchFamily="18" charset="0"/>
                          </a:rPr>
                        </m:ctrlPr>
                      </m:naryPr>
                      <m:sub>
                        <m:r>
                          <m:rPr>
                            <m:brk m:alnAt="7"/>
                          </m:rPr>
                          <a:rPr lang="en-US" sz="2200" i="1">
                            <a:solidFill>
                              <a:srgbClr val="404040"/>
                            </a:solidFill>
                            <a:latin typeface="Cambria Math" panose="02040503050406030204" pitchFamily="18" charset="0"/>
                          </a:rPr>
                          <m:t>(</m:t>
                        </m:r>
                        <m:r>
                          <a:rPr lang="en-US" sz="2200" i="1">
                            <a:solidFill>
                              <a:srgbClr val="404040"/>
                            </a:solidFill>
                            <a:latin typeface="Cambria Math" panose="02040503050406030204" pitchFamily="18" charset="0"/>
                          </a:rPr>
                          <m:t>𝑖</m:t>
                        </m:r>
                        <m:r>
                          <a:rPr lang="en-US" sz="2200" i="1">
                            <a:solidFill>
                              <a:srgbClr val="404040"/>
                            </a:solidFill>
                            <a:latin typeface="Cambria Math" panose="02040503050406030204" pitchFamily="18" charset="0"/>
                          </a:rPr>
                          <m:t>,</m:t>
                        </m:r>
                        <m:r>
                          <a:rPr lang="en-US" sz="2200" i="1">
                            <a:solidFill>
                              <a:srgbClr val="404040"/>
                            </a:solidFill>
                            <a:latin typeface="Cambria Math" panose="02040503050406030204" pitchFamily="18" charset="0"/>
                          </a:rPr>
                          <m:t>𝑗</m:t>
                        </m:r>
                        <m:r>
                          <a:rPr lang="en-US" sz="2200" i="1">
                            <a:solidFill>
                              <a:srgbClr val="404040"/>
                            </a:solidFill>
                            <a:latin typeface="Cambria Math" panose="02040503050406030204" pitchFamily="18" charset="0"/>
                          </a:rPr>
                          <m:t>)∈</m:t>
                        </m:r>
                        <m:sSub>
                          <m:sSubPr>
                            <m:ctrlPr>
                              <a:rPr lang="en-US" sz="2200" i="1">
                                <a:solidFill>
                                  <a:srgbClr val="404040"/>
                                </a:solidFill>
                                <a:latin typeface="Cambria Math" panose="02040503050406030204" pitchFamily="18" charset="0"/>
                              </a:rPr>
                            </m:ctrlPr>
                          </m:sSubPr>
                          <m:e>
                            <m:r>
                              <a:rPr lang="en-US" sz="2200" i="1">
                                <a:solidFill>
                                  <a:srgbClr val="404040"/>
                                </a:solidFill>
                                <a:latin typeface="Cambria Math" panose="02040503050406030204" pitchFamily="18" charset="0"/>
                              </a:rPr>
                              <m:t>𝜀</m:t>
                            </m:r>
                          </m:e>
                          <m:sub>
                            <m:r>
                              <a:rPr lang="en-US" sz="2200" i="1">
                                <a:solidFill>
                                  <a:srgbClr val="404040"/>
                                </a:solidFill>
                                <a:latin typeface="Cambria Math" panose="02040503050406030204" pitchFamily="18" charset="0"/>
                              </a:rPr>
                              <m:t>𝑖𝑛</m:t>
                            </m:r>
                          </m:sub>
                        </m:sSub>
                      </m:sub>
                      <m:sup/>
                      <m:e>
                        <m:sSub>
                          <m:sSubPr>
                            <m:ctrlPr>
                              <a:rPr lang="en-GB" sz="2200" i="1">
                                <a:solidFill>
                                  <a:srgbClr val="404040"/>
                                </a:solidFill>
                                <a:latin typeface="Cambria Math" panose="02040503050406030204" pitchFamily="18" charset="0"/>
                              </a:rPr>
                            </m:ctrlPr>
                          </m:sSubPr>
                          <m:e>
                            <m:r>
                              <a:rPr lang="en-ZA" sz="2200" i="1">
                                <a:solidFill>
                                  <a:srgbClr val="404040"/>
                                </a:solidFill>
                                <a:latin typeface="Cambria Math" panose="02040503050406030204" pitchFamily="18" charset="0"/>
                              </a:rPr>
                              <m:t>𝜓</m:t>
                            </m:r>
                          </m:e>
                          <m:sub>
                            <m:r>
                              <a:rPr lang="en-US" sz="2200" i="1">
                                <a:solidFill>
                                  <a:srgbClr val="404040"/>
                                </a:solidFill>
                                <a:latin typeface="Cambria Math" panose="02040503050406030204" pitchFamily="18" charset="0"/>
                              </a:rPr>
                              <m:t>𝑖𝑛</m:t>
                            </m:r>
                          </m:sub>
                        </m:sSub>
                        <m:d>
                          <m:dPr>
                            <m:ctrlPr>
                              <a:rPr lang="en-US" sz="2200" i="1">
                                <a:solidFill>
                                  <a:srgbClr val="404040"/>
                                </a:solidFill>
                                <a:latin typeface="Cambria Math" panose="02040503050406030204" pitchFamily="18" charset="0"/>
                              </a:rPr>
                            </m:ctrlPr>
                          </m:dPr>
                          <m:e>
                            <m:sSub>
                              <m:sSubPr>
                                <m:ctrlPr>
                                  <a:rPr lang="en-US" sz="2200" i="1">
                                    <a:solidFill>
                                      <a:srgbClr val="404040"/>
                                    </a:solidFill>
                                    <a:latin typeface="Cambria Math" panose="02040503050406030204" pitchFamily="18" charset="0"/>
                                  </a:rPr>
                                </m:ctrlPr>
                              </m:sSubPr>
                              <m:e>
                                <m:r>
                                  <a:rPr lang="en-US" sz="2200" i="1">
                                    <a:solidFill>
                                      <a:srgbClr val="404040"/>
                                    </a:solidFill>
                                    <a:latin typeface="Cambria Math" panose="02040503050406030204" pitchFamily="18" charset="0"/>
                                  </a:rPr>
                                  <m:t>𝑥</m:t>
                                </m:r>
                              </m:e>
                              <m:sub>
                                <m:r>
                                  <a:rPr lang="en-US" sz="2200" i="1">
                                    <a:solidFill>
                                      <a:srgbClr val="404040"/>
                                    </a:solidFill>
                                    <a:latin typeface="Cambria Math" panose="02040503050406030204" pitchFamily="18" charset="0"/>
                                  </a:rPr>
                                  <m:t>𝑖</m:t>
                                </m:r>
                              </m:sub>
                            </m:sSub>
                            <m:r>
                              <a:rPr lang="en-US" sz="2200" i="1">
                                <a:solidFill>
                                  <a:srgbClr val="404040"/>
                                </a:solidFill>
                                <a:latin typeface="Cambria Math" panose="02040503050406030204" pitchFamily="18" charset="0"/>
                              </a:rPr>
                              <m:t>,</m:t>
                            </m:r>
                            <m:sSub>
                              <m:sSubPr>
                                <m:ctrlPr>
                                  <a:rPr lang="en-US" sz="2200" i="1">
                                    <a:solidFill>
                                      <a:srgbClr val="404040"/>
                                    </a:solidFill>
                                    <a:latin typeface="Cambria Math" panose="02040503050406030204" pitchFamily="18" charset="0"/>
                                  </a:rPr>
                                </m:ctrlPr>
                              </m:sSubPr>
                              <m:e>
                                <m:r>
                                  <a:rPr lang="en-US" sz="2200" i="1">
                                    <a:solidFill>
                                      <a:srgbClr val="404040"/>
                                    </a:solidFill>
                                    <a:latin typeface="Cambria Math" panose="02040503050406030204" pitchFamily="18" charset="0"/>
                                  </a:rPr>
                                  <m:t>𝑥</m:t>
                                </m:r>
                              </m:e>
                              <m:sub>
                                <m:r>
                                  <a:rPr lang="en-US" sz="2200" i="1">
                                    <a:solidFill>
                                      <a:srgbClr val="404040"/>
                                    </a:solidFill>
                                    <a:latin typeface="Cambria Math" panose="02040503050406030204" pitchFamily="18" charset="0"/>
                                  </a:rPr>
                                  <m:t>𝑗</m:t>
                                </m:r>
                              </m:sub>
                            </m:sSub>
                          </m:e>
                        </m:d>
                        <m:r>
                          <a:rPr lang="en-US" sz="2200" i="1">
                            <a:solidFill>
                              <a:srgbClr val="404040"/>
                            </a:solidFill>
                            <a:latin typeface="Cambria Math" panose="02040503050406030204" pitchFamily="18" charset="0"/>
                          </a:rPr>
                          <m:t>+</m:t>
                        </m:r>
                        <m:nary>
                          <m:naryPr>
                            <m:chr m:val="∑"/>
                            <m:supHide m:val="on"/>
                            <m:ctrlPr>
                              <a:rPr lang="en-GB" sz="2200" i="1">
                                <a:solidFill>
                                  <a:srgbClr val="404040"/>
                                </a:solidFill>
                                <a:latin typeface="Cambria Math" panose="02040503050406030204" pitchFamily="18" charset="0"/>
                              </a:rPr>
                            </m:ctrlPr>
                          </m:naryPr>
                          <m:sub>
                            <m:r>
                              <m:rPr>
                                <m:brk m:alnAt="7"/>
                              </m:rPr>
                              <a:rPr lang="en-US" sz="2200" i="1">
                                <a:solidFill>
                                  <a:srgbClr val="404040"/>
                                </a:solidFill>
                                <a:latin typeface="Cambria Math" panose="02040503050406030204" pitchFamily="18" charset="0"/>
                              </a:rPr>
                              <m:t>(</m:t>
                            </m:r>
                            <m:r>
                              <a:rPr lang="en-US" sz="2200" i="1">
                                <a:solidFill>
                                  <a:srgbClr val="404040"/>
                                </a:solidFill>
                                <a:latin typeface="Cambria Math" panose="02040503050406030204" pitchFamily="18" charset="0"/>
                              </a:rPr>
                              <m:t>𝑖</m:t>
                            </m:r>
                            <m:r>
                              <a:rPr lang="en-US" sz="2200" i="1">
                                <a:solidFill>
                                  <a:srgbClr val="404040"/>
                                </a:solidFill>
                                <a:latin typeface="Cambria Math" panose="02040503050406030204" pitchFamily="18" charset="0"/>
                              </a:rPr>
                              <m:t>,</m:t>
                            </m:r>
                            <m:r>
                              <a:rPr lang="en-US" sz="2200" i="1">
                                <a:solidFill>
                                  <a:srgbClr val="404040"/>
                                </a:solidFill>
                                <a:latin typeface="Cambria Math" panose="02040503050406030204" pitchFamily="18" charset="0"/>
                              </a:rPr>
                              <m:t>𝑗</m:t>
                            </m:r>
                            <m:r>
                              <a:rPr lang="en-US" sz="2200" i="1">
                                <a:solidFill>
                                  <a:srgbClr val="404040"/>
                                </a:solidFill>
                                <a:latin typeface="Cambria Math" panose="02040503050406030204" pitchFamily="18" charset="0"/>
                              </a:rPr>
                              <m:t>)∈</m:t>
                            </m:r>
                            <m:sSub>
                              <m:sSubPr>
                                <m:ctrlPr>
                                  <a:rPr lang="en-US" sz="2200" i="1">
                                    <a:solidFill>
                                      <a:srgbClr val="404040"/>
                                    </a:solidFill>
                                    <a:latin typeface="Cambria Math" panose="02040503050406030204" pitchFamily="18" charset="0"/>
                                  </a:rPr>
                                </m:ctrlPr>
                              </m:sSubPr>
                              <m:e>
                                <m:r>
                                  <a:rPr lang="en-US" sz="2200" i="1">
                                    <a:solidFill>
                                      <a:srgbClr val="404040"/>
                                    </a:solidFill>
                                    <a:latin typeface="Cambria Math" panose="02040503050406030204" pitchFamily="18" charset="0"/>
                                  </a:rPr>
                                  <m:t>𝜀</m:t>
                                </m:r>
                              </m:e>
                              <m:sub>
                                <m:r>
                                  <a:rPr lang="en-US" sz="2200" i="1">
                                    <a:solidFill>
                                      <a:srgbClr val="404040"/>
                                    </a:solidFill>
                                    <a:latin typeface="Cambria Math" panose="02040503050406030204" pitchFamily="18" charset="0"/>
                                  </a:rPr>
                                  <m:t>𝑒𝑥</m:t>
                                </m:r>
                              </m:sub>
                            </m:sSub>
                          </m:sub>
                          <m:sup/>
                          <m:e>
                            <m:sSub>
                              <m:sSubPr>
                                <m:ctrlPr>
                                  <a:rPr lang="en-GB" sz="2200" i="1">
                                    <a:solidFill>
                                      <a:srgbClr val="404040"/>
                                    </a:solidFill>
                                    <a:latin typeface="Cambria Math" panose="02040503050406030204" pitchFamily="18" charset="0"/>
                                  </a:rPr>
                                </m:ctrlPr>
                              </m:sSubPr>
                              <m:e>
                                <m:r>
                                  <a:rPr lang="en-ZA" sz="2200" i="1">
                                    <a:solidFill>
                                      <a:srgbClr val="404040"/>
                                    </a:solidFill>
                                    <a:latin typeface="Cambria Math" panose="02040503050406030204" pitchFamily="18" charset="0"/>
                                  </a:rPr>
                                  <m:t>𝜓</m:t>
                                </m:r>
                              </m:e>
                              <m:sub>
                                <m:r>
                                  <a:rPr lang="en-US" sz="2200" i="1">
                                    <a:solidFill>
                                      <a:srgbClr val="404040"/>
                                    </a:solidFill>
                                    <a:latin typeface="Cambria Math" panose="02040503050406030204" pitchFamily="18" charset="0"/>
                                  </a:rPr>
                                  <m:t>𝑒𝑥</m:t>
                                </m:r>
                              </m:sub>
                            </m:sSub>
                            <m:d>
                              <m:dPr>
                                <m:ctrlPr>
                                  <a:rPr lang="en-US" sz="2200" i="1">
                                    <a:solidFill>
                                      <a:srgbClr val="404040"/>
                                    </a:solidFill>
                                    <a:latin typeface="Cambria Math" panose="02040503050406030204" pitchFamily="18" charset="0"/>
                                  </a:rPr>
                                </m:ctrlPr>
                              </m:dPr>
                              <m:e>
                                <m:sSub>
                                  <m:sSubPr>
                                    <m:ctrlPr>
                                      <a:rPr lang="en-US" sz="2200" i="1">
                                        <a:solidFill>
                                          <a:srgbClr val="404040"/>
                                        </a:solidFill>
                                        <a:latin typeface="Cambria Math" panose="02040503050406030204" pitchFamily="18" charset="0"/>
                                      </a:rPr>
                                    </m:ctrlPr>
                                  </m:sSubPr>
                                  <m:e>
                                    <m:r>
                                      <a:rPr lang="en-US" sz="2200" i="1">
                                        <a:solidFill>
                                          <a:srgbClr val="404040"/>
                                        </a:solidFill>
                                        <a:latin typeface="Cambria Math" panose="02040503050406030204" pitchFamily="18" charset="0"/>
                                      </a:rPr>
                                      <m:t>𝑥</m:t>
                                    </m:r>
                                  </m:e>
                                  <m:sub>
                                    <m:r>
                                      <a:rPr lang="en-US" sz="2200" i="1">
                                        <a:solidFill>
                                          <a:srgbClr val="404040"/>
                                        </a:solidFill>
                                        <a:latin typeface="Cambria Math" panose="02040503050406030204" pitchFamily="18" charset="0"/>
                                      </a:rPr>
                                      <m:t>𝑖</m:t>
                                    </m:r>
                                  </m:sub>
                                </m:sSub>
                                <m:r>
                                  <a:rPr lang="en-US" sz="2200" i="1">
                                    <a:solidFill>
                                      <a:srgbClr val="404040"/>
                                    </a:solidFill>
                                    <a:latin typeface="Cambria Math" panose="02040503050406030204" pitchFamily="18" charset="0"/>
                                  </a:rPr>
                                  <m:t>,</m:t>
                                </m:r>
                                <m:sSub>
                                  <m:sSubPr>
                                    <m:ctrlPr>
                                      <a:rPr lang="en-US" sz="2200" i="1">
                                        <a:solidFill>
                                          <a:srgbClr val="404040"/>
                                        </a:solidFill>
                                        <a:latin typeface="Cambria Math" panose="02040503050406030204" pitchFamily="18" charset="0"/>
                                      </a:rPr>
                                    </m:ctrlPr>
                                  </m:sSubPr>
                                  <m:e>
                                    <m:r>
                                      <a:rPr lang="en-US" sz="2200" i="1">
                                        <a:solidFill>
                                          <a:srgbClr val="404040"/>
                                        </a:solidFill>
                                        <a:latin typeface="Cambria Math" panose="02040503050406030204" pitchFamily="18" charset="0"/>
                                      </a:rPr>
                                      <m:t>𝑥</m:t>
                                    </m:r>
                                  </m:e>
                                  <m:sub>
                                    <m:r>
                                      <a:rPr lang="en-US" sz="2200" i="1">
                                        <a:solidFill>
                                          <a:srgbClr val="404040"/>
                                        </a:solidFill>
                                        <a:latin typeface="Cambria Math" panose="02040503050406030204" pitchFamily="18" charset="0"/>
                                      </a:rPr>
                                      <m:t>𝑗</m:t>
                                    </m:r>
                                  </m:sub>
                                </m:sSub>
                              </m:e>
                            </m:d>
                          </m:e>
                        </m:nary>
                      </m:e>
                    </m:nary>
                  </m:oMath>
                </a14:m>
                <a:r>
                  <a:rPr lang="en-GB" sz="2200" i="1" dirty="0">
                    <a:solidFill>
                      <a:srgbClr val="404040"/>
                    </a:solidFill>
                    <a:latin typeface="Cambria Math" panose="02040503050406030204" pitchFamily="18" charset="0"/>
                  </a:rPr>
                  <a:t> </a:t>
                </a:r>
              </a:p>
              <a:p>
                <a:pPr marL="0" indent="0" algn="ctr">
                  <a:buNone/>
                </a:pPr>
                <a14:m>
                  <m:oMath xmlns:m="http://schemas.openxmlformats.org/officeDocument/2006/math">
                    <m:nary>
                      <m:naryPr>
                        <m:chr m:val="∑"/>
                        <m:supHide m:val="on"/>
                        <m:ctrlPr>
                          <a:rPr lang="en-GB" sz="2200" i="1">
                            <a:solidFill>
                              <a:srgbClr val="404040"/>
                            </a:solidFill>
                            <a:latin typeface="Cambria Math" panose="02040503050406030204" pitchFamily="18" charset="0"/>
                          </a:rPr>
                        </m:ctrlPr>
                      </m:naryPr>
                      <m:sub>
                        <m:r>
                          <m:rPr>
                            <m:brk m:alnAt="7"/>
                          </m:rPr>
                          <a:rPr lang="en-US" sz="2200" i="1">
                            <a:solidFill>
                              <a:srgbClr val="404040"/>
                            </a:solidFill>
                            <a:latin typeface="Cambria Math" panose="02040503050406030204" pitchFamily="18" charset="0"/>
                          </a:rPr>
                          <m:t>(</m:t>
                        </m:r>
                        <m:r>
                          <a:rPr lang="en-US" sz="2200" i="1">
                            <a:solidFill>
                              <a:srgbClr val="404040"/>
                            </a:solidFill>
                            <a:latin typeface="Cambria Math" panose="02040503050406030204" pitchFamily="18" charset="0"/>
                          </a:rPr>
                          <m:t>𝑖</m:t>
                        </m:r>
                        <m:r>
                          <a:rPr lang="en-US" sz="2200" i="1">
                            <a:solidFill>
                              <a:srgbClr val="404040"/>
                            </a:solidFill>
                            <a:latin typeface="Cambria Math" panose="02040503050406030204" pitchFamily="18" charset="0"/>
                          </a:rPr>
                          <m:t>,</m:t>
                        </m:r>
                        <m:r>
                          <a:rPr lang="en-US" sz="2200" i="1">
                            <a:solidFill>
                              <a:srgbClr val="404040"/>
                            </a:solidFill>
                            <a:latin typeface="Cambria Math" panose="02040503050406030204" pitchFamily="18" charset="0"/>
                          </a:rPr>
                          <m:t>𝑗</m:t>
                        </m:r>
                        <m:r>
                          <a:rPr lang="en-US" sz="2200" i="1">
                            <a:solidFill>
                              <a:srgbClr val="404040"/>
                            </a:solidFill>
                            <a:latin typeface="Cambria Math" panose="02040503050406030204" pitchFamily="18" charset="0"/>
                          </a:rPr>
                          <m:t>)∈</m:t>
                        </m:r>
                        <m:sSub>
                          <m:sSubPr>
                            <m:ctrlPr>
                              <a:rPr lang="en-US" sz="2200" i="1">
                                <a:solidFill>
                                  <a:srgbClr val="404040"/>
                                </a:solidFill>
                                <a:latin typeface="Cambria Math" panose="02040503050406030204" pitchFamily="18" charset="0"/>
                              </a:rPr>
                            </m:ctrlPr>
                          </m:sSubPr>
                          <m:e>
                            <m:r>
                              <a:rPr lang="en-US" sz="2200" i="1">
                                <a:solidFill>
                                  <a:srgbClr val="404040"/>
                                </a:solidFill>
                                <a:latin typeface="Cambria Math" panose="02040503050406030204" pitchFamily="18" charset="0"/>
                              </a:rPr>
                              <m:t>𝜀</m:t>
                            </m:r>
                          </m:e>
                          <m:sub>
                            <m:r>
                              <a:rPr lang="en-US" sz="2200" i="1">
                                <a:solidFill>
                                  <a:srgbClr val="404040"/>
                                </a:solidFill>
                                <a:latin typeface="Cambria Math" panose="02040503050406030204" pitchFamily="18" charset="0"/>
                              </a:rPr>
                              <m:t>𝑖𝑛</m:t>
                            </m:r>
                          </m:sub>
                        </m:sSub>
                      </m:sub>
                      <m:sup/>
                      <m:e>
                        <m:sSub>
                          <m:sSubPr>
                            <m:ctrlPr>
                              <a:rPr lang="en-GB" sz="2200" i="1">
                                <a:solidFill>
                                  <a:srgbClr val="404040"/>
                                </a:solidFill>
                                <a:latin typeface="Cambria Math" panose="02040503050406030204" pitchFamily="18" charset="0"/>
                              </a:rPr>
                            </m:ctrlPr>
                          </m:sSubPr>
                          <m:e>
                            <m:r>
                              <a:rPr lang="en-ZA" sz="2200" i="1">
                                <a:solidFill>
                                  <a:srgbClr val="404040"/>
                                </a:solidFill>
                                <a:latin typeface="Cambria Math" panose="02040503050406030204" pitchFamily="18" charset="0"/>
                              </a:rPr>
                              <m:t>𝜓</m:t>
                            </m:r>
                          </m:e>
                          <m:sub>
                            <m:r>
                              <a:rPr lang="en-US" sz="2200" i="1">
                                <a:solidFill>
                                  <a:srgbClr val="404040"/>
                                </a:solidFill>
                                <a:latin typeface="Cambria Math" panose="02040503050406030204" pitchFamily="18" charset="0"/>
                              </a:rPr>
                              <m:t>𝑖𝑛</m:t>
                            </m:r>
                          </m:sub>
                        </m:sSub>
                        <m:d>
                          <m:dPr>
                            <m:ctrlPr>
                              <a:rPr lang="en-US" sz="2200" i="1">
                                <a:solidFill>
                                  <a:srgbClr val="404040"/>
                                </a:solidFill>
                                <a:latin typeface="Cambria Math" panose="02040503050406030204" pitchFamily="18" charset="0"/>
                              </a:rPr>
                            </m:ctrlPr>
                          </m:dPr>
                          <m:e>
                            <m:sSub>
                              <m:sSubPr>
                                <m:ctrlPr>
                                  <a:rPr lang="en-US" sz="2200" i="1">
                                    <a:solidFill>
                                      <a:srgbClr val="404040"/>
                                    </a:solidFill>
                                    <a:latin typeface="Cambria Math" panose="02040503050406030204" pitchFamily="18" charset="0"/>
                                  </a:rPr>
                                </m:ctrlPr>
                              </m:sSubPr>
                              <m:e>
                                <m:r>
                                  <a:rPr lang="en-US" sz="2200" i="1">
                                    <a:solidFill>
                                      <a:srgbClr val="404040"/>
                                    </a:solidFill>
                                    <a:latin typeface="Cambria Math" panose="02040503050406030204" pitchFamily="18" charset="0"/>
                                  </a:rPr>
                                  <m:t>𝑥</m:t>
                                </m:r>
                              </m:e>
                              <m:sub>
                                <m:r>
                                  <a:rPr lang="en-US" sz="2200" i="1">
                                    <a:solidFill>
                                      <a:srgbClr val="404040"/>
                                    </a:solidFill>
                                    <a:latin typeface="Cambria Math" panose="02040503050406030204" pitchFamily="18" charset="0"/>
                                  </a:rPr>
                                  <m:t>𝑖</m:t>
                                </m:r>
                              </m:sub>
                            </m:sSub>
                            <m:r>
                              <a:rPr lang="en-US" sz="2200" i="1">
                                <a:solidFill>
                                  <a:srgbClr val="404040"/>
                                </a:solidFill>
                                <a:latin typeface="Cambria Math" panose="02040503050406030204" pitchFamily="18" charset="0"/>
                              </a:rPr>
                              <m:t>,</m:t>
                            </m:r>
                            <m:sSub>
                              <m:sSubPr>
                                <m:ctrlPr>
                                  <a:rPr lang="en-US" sz="2200" i="1">
                                    <a:solidFill>
                                      <a:srgbClr val="404040"/>
                                    </a:solidFill>
                                    <a:latin typeface="Cambria Math" panose="02040503050406030204" pitchFamily="18" charset="0"/>
                                  </a:rPr>
                                </m:ctrlPr>
                              </m:sSubPr>
                              <m:e>
                                <m:r>
                                  <a:rPr lang="en-US" sz="2200" i="1">
                                    <a:solidFill>
                                      <a:srgbClr val="404040"/>
                                    </a:solidFill>
                                    <a:latin typeface="Cambria Math" panose="02040503050406030204" pitchFamily="18" charset="0"/>
                                  </a:rPr>
                                  <m:t>𝑥</m:t>
                                </m:r>
                              </m:e>
                              <m:sub>
                                <m:r>
                                  <a:rPr lang="en-US" sz="2200" i="1">
                                    <a:solidFill>
                                      <a:srgbClr val="404040"/>
                                    </a:solidFill>
                                    <a:latin typeface="Cambria Math" panose="02040503050406030204" pitchFamily="18" charset="0"/>
                                  </a:rPr>
                                  <m:t>𝑗</m:t>
                                </m:r>
                              </m:sub>
                            </m:sSub>
                          </m:e>
                        </m:d>
                      </m:e>
                    </m:nary>
                  </m:oMath>
                </a14:m>
                <a:r>
                  <a:rPr lang="en-GB" sz="2200" i="1" dirty="0">
                    <a:solidFill>
                      <a:srgbClr val="404040"/>
                    </a:solidFill>
                    <a:latin typeface="Cambria Math" panose="02040503050406030204" pitchFamily="18" charset="0"/>
                  </a:rPr>
                  <a:t>=</a:t>
                </a:r>
                <a14:m>
                  <m:oMath xmlns:m="http://schemas.openxmlformats.org/officeDocument/2006/math">
                    <m:nary>
                      <m:naryPr>
                        <m:chr m:val="∑"/>
                        <m:supHide m:val="on"/>
                        <m:ctrlPr>
                          <a:rPr lang="en-GB" sz="2200" i="1" dirty="0">
                            <a:solidFill>
                              <a:srgbClr val="404040"/>
                            </a:solidFill>
                            <a:latin typeface="Cambria Math" panose="02040503050406030204" pitchFamily="18" charset="0"/>
                          </a:rPr>
                        </m:ctrlPr>
                      </m:naryPr>
                      <m:sub>
                        <m:r>
                          <m:rPr>
                            <m:brk m:alnAt="7"/>
                          </m:rPr>
                          <a:rPr lang="en-US" sz="2200" i="1" dirty="0">
                            <a:solidFill>
                              <a:srgbClr val="404040"/>
                            </a:solidFill>
                            <a:latin typeface="Cambria Math" panose="02040503050406030204" pitchFamily="18" charset="0"/>
                          </a:rPr>
                          <m:t>𝑐</m:t>
                        </m:r>
                        <m:r>
                          <a:rPr lang="en-US" sz="2200" i="1" dirty="0">
                            <a:solidFill>
                              <a:srgbClr val="404040"/>
                            </a:solidFill>
                            <a:latin typeface="Cambria Math" panose="02040503050406030204" pitchFamily="18" charset="0"/>
                          </a:rPr>
                          <m:t>∈</m:t>
                        </m:r>
                        <m:r>
                          <a:rPr lang="en-US" sz="2200" i="1" dirty="0">
                            <a:solidFill>
                              <a:srgbClr val="404040"/>
                            </a:solidFill>
                            <a:latin typeface="Cambria Math" panose="02040503050406030204" pitchFamily="18" charset="0"/>
                          </a:rPr>
                          <m:t>𝑆</m:t>
                        </m:r>
                      </m:sub>
                      <m:sup/>
                      <m:e>
                        <m:nary>
                          <m:naryPr>
                            <m:chr m:val="∑"/>
                            <m:limLoc m:val="subSup"/>
                            <m:supHide m:val="on"/>
                            <m:ctrlPr>
                              <a:rPr lang="en-GB" sz="2200" i="1" dirty="0">
                                <a:solidFill>
                                  <a:srgbClr val="404040"/>
                                </a:solidFill>
                                <a:latin typeface="Cambria Math" panose="02040503050406030204" pitchFamily="18" charset="0"/>
                              </a:rPr>
                            </m:ctrlPr>
                          </m:naryPr>
                          <m:sub>
                            <m:r>
                              <m:rPr>
                                <m:brk m:alnAt="9"/>
                              </m:rPr>
                              <a:rPr lang="en-US" sz="2200" i="1" dirty="0">
                                <a:solidFill>
                                  <a:srgbClr val="404040"/>
                                </a:solidFill>
                                <a:latin typeface="Cambria Math" panose="02040503050406030204" pitchFamily="18" charset="0"/>
                              </a:rPr>
                              <m:t>(</m:t>
                            </m:r>
                            <m:r>
                              <a:rPr lang="en-US" sz="2200" i="1" dirty="0">
                                <a:solidFill>
                                  <a:srgbClr val="404040"/>
                                </a:solidFill>
                                <a:latin typeface="Cambria Math" panose="02040503050406030204" pitchFamily="18" charset="0"/>
                              </a:rPr>
                              <m:t>𝑖</m:t>
                            </m:r>
                            <m:r>
                              <a:rPr lang="en-US" sz="2200" i="1" dirty="0">
                                <a:solidFill>
                                  <a:srgbClr val="404040"/>
                                </a:solidFill>
                                <a:latin typeface="Cambria Math" panose="02040503050406030204" pitchFamily="18" charset="0"/>
                              </a:rPr>
                              <m:t>,</m:t>
                            </m:r>
                            <m:r>
                              <a:rPr lang="en-US" sz="2200" i="1" dirty="0">
                                <a:solidFill>
                                  <a:srgbClr val="404040"/>
                                </a:solidFill>
                                <a:latin typeface="Cambria Math" panose="02040503050406030204" pitchFamily="18" charset="0"/>
                              </a:rPr>
                              <m:t>𝑗</m:t>
                            </m:r>
                            <m:r>
                              <a:rPr lang="en-US" sz="2200" i="1" dirty="0">
                                <a:solidFill>
                                  <a:srgbClr val="404040"/>
                                </a:solidFill>
                                <a:latin typeface="Cambria Math" panose="02040503050406030204" pitchFamily="18" charset="0"/>
                              </a:rPr>
                              <m:t>)∈</m:t>
                            </m:r>
                            <m:r>
                              <a:rPr lang="en-US" sz="2200" i="1" dirty="0">
                                <a:solidFill>
                                  <a:srgbClr val="404040"/>
                                </a:solidFill>
                                <a:latin typeface="Cambria Math" panose="02040503050406030204" pitchFamily="18" charset="0"/>
                              </a:rPr>
                              <m:t>𝑐</m:t>
                            </m:r>
                          </m:sub>
                          <m:sup/>
                          <m:e>
                            <m:sSub>
                              <m:sSubPr>
                                <m:ctrlPr>
                                  <a:rPr lang="en-GB" sz="2200" i="1">
                                    <a:solidFill>
                                      <a:srgbClr val="404040"/>
                                    </a:solidFill>
                                    <a:latin typeface="Cambria Math" panose="02040503050406030204" pitchFamily="18" charset="0"/>
                                  </a:rPr>
                                </m:ctrlPr>
                              </m:sSubPr>
                              <m:e>
                                <m:r>
                                  <a:rPr lang="en-ZA" sz="2200" i="1">
                                    <a:solidFill>
                                      <a:srgbClr val="404040"/>
                                    </a:solidFill>
                                    <a:latin typeface="Cambria Math" panose="02040503050406030204" pitchFamily="18" charset="0"/>
                                  </a:rPr>
                                  <m:t>𝜓</m:t>
                                </m:r>
                              </m:e>
                              <m:sub>
                                <m:r>
                                  <a:rPr lang="en-US" sz="2200" i="1">
                                    <a:solidFill>
                                      <a:srgbClr val="404040"/>
                                    </a:solidFill>
                                    <a:latin typeface="Cambria Math" panose="02040503050406030204" pitchFamily="18" charset="0"/>
                                  </a:rPr>
                                  <m:t>𝑖𝑛</m:t>
                                </m:r>
                              </m:sub>
                            </m:sSub>
                            <m:r>
                              <a:rPr lang="en-US" sz="2200" i="1">
                                <a:solidFill>
                                  <a:srgbClr val="404040"/>
                                </a:solidFill>
                                <a:latin typeface="Cambria Math" panose="02040503050406030204" pitchFamily="18" charset="0"/>
                              </a:rPr>
                              <m:t>(</m:t>
                            </m:r>
                            <m:sSub>
                              <m:sSubPr>
                                <m:ctrlPr>
                                  <a:rPr lang="en-US" sz="2200" i="1">
                                    <a:solidFill>
                                      <a:srgbClr val="404040"/>
                                    </a:solidFill>
                                    <a:latin typeface="Cambria Math" panose="02040503050406030204" pitchFamily="18" charset="0"/>
                                  </a:rPr>
                                </m:ctrlPr>
                              </m:sSubPr>
                              <m:e>
                                <m:r>
                                  <a:rPr lang="en-US" sz="2200" i="1">
                                    <a:solidFill>
                                      <a:srgbClr val="404040"/>
                                    </a:solidFill>
                                    <a:latin typeface="Cambria Math" panose="02040503050406030204" pitchFamily="18" charset="0"/>
                                  </a:rPr>
                                  <m:t>𝑥</m:t>
                                </m:r>
                              </m:e>
                              <m:sub>
                                <m:r>
                                  <a:rPr lang="en-US" sz="2200" i="1">
                                    <a:solidFill>
                                      <a:srgbClr val="404040"/>
                                    </a:solidFill>
                                    <a:latin typeface="Cambria Math" panose="02040503050406030204" pitchFamily="18" charset="0"/>
                                  </a:rPr>
                                  <m:t>𝑖</m:t>
                                </m:r>
                              </m:sub>
                            </m:sSub>
                            <m:r>
                              <a:rPr lang="en-US" sz="2200" i="1">
                                <a:solidFill>
                                  <a:srgbClr val="404040"/>
                                </a:solidFill>
                                <a:latin typeface="Cambria Math" panose="02040503050406030204" pitchFamily="18" charset="0"/>
                              </a:rPr>
                              <m:t>,</m:t>
                            </m:r>
                            <m:sSub>
                              <m:sSubPr>
                                <m:ctrlPr>
                                  <a:rPr lang="en-US" sz="2200" i="1">
                                    <a:solidFill>
                                      <a:srgbClr val="404040"/>
                                    </a:solidFill>
                                    <a:latin typeface="Cambria Math" panose="02040503050406030204" pitchFamily="18" charset="0"/>
                                  </a:rPr>
                                </m:ctrlPr>
                              </m:sSubPr>
                              <m:e>
                                <m:r>
                                  <a:rPr lang="en-US" sz="2200" i="1">
                                    <a:solidFill>
                                      <a:srgbClr val="404040"/>
                                    </a:solidFill>
                                    <a:latin typeface="Cambria Math" panose="02040503050406030204" pitchFamily="18" charset="0"/>
                                  </a:rPr>
                                  <m:t>𝑥</m:t>
                                </m:r>
                              </m:e>
                              <m:sub>
                                <m:r>
                                  <a:rPr lang="en-US" sz="2200" i="1">
                                    <a:solidFill>
                                      <a:srgbClr val="404040"/>
                                    </a:solidFill>
                                    <a:latin typeface="Cambria Math" panose="02040503050406030204" pitchFamily="18" charset="0"/>
                                  </a:rPr>
                                  <m:t>𝑗</m:t>
                                </m:r>
                              </m:sub>
                            </m:sSub>
                            <m:r>
                              <a:rPr lang="en-US" sz="2200" i="1">
                                <a:solidFill>
                                  <a:srgbClr val="404040"/>
                                </a:solidFill>
                                <a:latin typeface="Cambria Math" panose="02040503050406030204" pitchFamily="18" charset="0"/>
                              </a:rPr>
                              <m:t>)</m:t>
                            </m:r>
                          </m:e>
                        </m:nary>
                      </m:e>
                    </m:nary>
                  </m:oMath>
                </a14:m>
                <a:endParaRPr lang="en-GB" sz="2200" i="1" dirty="0">
                  <a:solidFill>
                    <a:srgbClr val="404040"/>
                  </a:solidFill>
                  <a:latin typeface="Cambria Math" panose="02040503050406030204" pitchFamily="18" charset="0"/>
                </a:endParaRPr>
              </a:p>
              <a:p>
                <a:pPr>
                  <a:buFont typeface="Wingdings" panose="05000000000000000000" pitchFamily="2" charset="2"/>
                  <a:buChar char="§"/>
                </a:pPr>
                <a:endParaRPr lang="en-GB" sz="2100" dirty="0">
                  <a:solidFill>
                    <a:srgbClr val="404040"/>
                  </a:solidFill>
                </a:endParaRPr>
              </a:p>
              <a:p>
                <a:pPr>
                  <a:buFont typeface="Wingdings" panose="05000000000000000000" pitchFamily="2" charset="2"/>
                  <a:buChar char="§"/>
                </a:pPr>
                <a14:m>
                  <m:oMath xmlns:m="http://schemas.openxmlformats.org/officeDocument/2006/math">
                    <m:nary>
                      <m:naryPr>
                        <m:chr m:val="∑"/>
                        <m:limLoc m:val="subSup"/>
                        <m:supHide m:val="on"/>
                        <m:ctrlPr>
                          <a:rPr lang="en-GB" sz="2100" i="1">
                            <a:latin typeface="Cambria Math" panose="02040503050406030204" pitchFamily="18" charset="0"/>
                          </a:rPr>
                        </m:ctrlPr>
                      </m:naryPr>
                      <m:sub>
                        <m:r>
                          <m:rPr>
                            <m:brk m:alnAt="9"/>
                          </m:rPr>
                          <a:rPr lang="en-US" sz="2100">
                            <a:latin typeface="Cambria Math" panose="02040503050406030204" pitchFamily="18" charset="0"/>
                          </a:rPr>
                          <m:t>(</m:t>
                        </m:r>
                        <m:r>
                          <a:rPr lang="en-US" sz="2100">
                            <a:latin typeface="Cambria Math" panose="02040503050406030204" pitchFamily="18" charset="0"/>
                          </a:rPr>
                          <m:t>𝑖</m:t>
                        </m:r>
                        <m:r>
                          <a:rPr lang="en-US" sz="2100">
                            <a:latin typeface="Cambria Math" panose="02040503050406030204" pitchFamily="18" charset="0"/>
                          </a:rPr>
                          <m:t>,</m:t>
                        </m:r>
                        <m:r>
                          <a:rPr lang="en-US" sz="2100">
                            <a:latin typeface="Cambria Math" panose="02040503050406030204" pitchFamily="18" charset="0"/>
                          </a:rPr>
                          <m:t>𝑗</m:t>
                        </m:r>
                        <m:r>
                          <a:rPr lang="en-US" sz="2100">
                            <a:latin typeface="Cambria Math" panose="02040503050406030204" pitchFamily="18" charset="0"/>
                          </a:rPr>
                          <m:t>)∈</m:t>
                        </m:r>
                        <m:r>
                          <a:rPr lang="en-US" sz="2100">
                            <a:latin typeface="Cambria Math" panose="02040503050406030204" pitchFamily="18" charset="0"/>
                          </a:rPr>
                          <m:t>𝑐</m:t>
                        </m:r>
                      </m:sub>
                      <m:sup/>
                      <m:e>
                        <m:sSub>
                          <m:sSubPr>
                            <m:ctrlPr>
                              <a:rPr lang="en-GB" sz="2100" i="1">
                                <a:latin typeface="Cambria Math" panose="02040503050406030204" pitchFamily="18" charset="0"/>
                              </a:rPr>
                            </m:ctrlPr>
                          </m:sSubPr>
                          <m:e>
                            <m:r>
                              <a:rPr lang="en-ZA" sz="2100">
                                <a:latin typeface="Cambria Math" panose="02040503050406030204" pitchFamily="18" charset="0"/>
                              </a:rPr>
                              <m:t>𝜓</m:t>
                            </m:r>
                          </m:e>
                          <m:sub>
                            <m:r>
                              <a:rPr lang="en-US" sz="2100">
                                <a:latin typeface="Cambria Math" panose="02040503050406030204" pitchFamily="18" charset="0"/>
                              </a:rPr>
                              <m:t>𝑖𝑛</m:t>
                            </m:r>
                          </m:sub>
                        </m:sSub>
                        <m:r>
                          <a:rPr lang="en-US" sz="2100">
                            <a:latin typeface="Cambria Math" panose="02040503050406030204" pitchFamily="18" charset="0"/>
                          </a:rPr>
                          <m:t>(</m:t>
                        </m:r>
                        <m:sSub>
                          <m:sSubPr>
                            <m:ctrlPr>
                              <a:rPr lang="en-US" sz="2100" i="1">
                                <a:latin typeface="Cambria Math" panose="02040503050406030204" pitchFamily="18" charset="0"/>
                              </a:rPr>
                            </m:ctrlPr>
                          </m:sSubPr>
                          <m:e>
                            <m:r>
                              <a:rPr lang="en-US" sz="2100">
                                <a:latin typeface="Cambria Math" panose="02040503050406030204" pitchFamily="18" charset="0"/>
                              </a:rPr>
                              <m:t>𝑥</m:t>
                            </m:r>
                          </m:e>
                          <m:sub>
                            <m:r>
                              <a:rPr lang="en-US" sz="2100">
                                <a:latin typeface="Cambria Math" panose="02040503050406030204" pitchFamily="18" charset="0"/>
                              </a:rPr>
                              <m:t>𝑖</m:t>
                            </m:r>
                          </m:sub>
                        </m:sSub>
                        <m:r>
                          <a:rPr lang="en-US" sz="2100">
                            <a:latin typeface="Cambria Math" panose="02040503050406030204" pitchFamily="18" charset="0"/>
                          </a:rPr>
                          <m:t>,</m:t>
                        </m:r>
                        <m:sSub>
                          <m:sSubPr>
                            <m:ctrlPr>
                              <a:rPr lang="en-US" sz="2100" i="1">
                                <a:latin typeface="Cambria Math" panose="02040503050406030204" pitchFamily="18" charset="0"/>
                              </a:rPr>
                            </m:ctrlPr>
                          </m:sSubPr>
                          <m:e>
                            <m:r>
                              <a:rPr lang="en-US" sz="2100">
                                <a:latin typeface="Cambria Math" panose="02040503050406030204" pitchFamily="18" charset="0"/>
                              </a:rPr>
                              <m:t>𝑥</m:t>
                            </m:r>
                          </m:e>
                          <m:sub>
                            <m:r>
                              <a:rPr lang="en-US" sz="2100">
                                <a:latin typeface="Cambria Math" panose="02040503050406030204" pitchFamily="18" charset="0"/>
                              </a:rPr>
                              <m:t>𝑗</m:t>
                            </m:r>
                          </m:sub>
                        </m:sSub>
                        <m:r>
                          <a:rPr lang="en-US" sz="2100">
                            <a:latin typeface="Cambria Math" panose="02040503050406030204" pitchFamily="18" charset="0"/>
                          </a:rPr>
                          <m:t>)</m:t>
                        </m:r>
                      </m:e>
                    </m:nary>
                  </m:oMath>
                </a14:m>
                <a:r>
                  <a:rPr lang="en-GB" sz="2100" dirty="0"/>
                  <a:t>=</a:t>
                </a:r>
                <a14:m>
                  <m:oMath xmlns:m="http://schemas.openxmlformats.org/officeDocument/2006/math">
                    <m:sSub>
                      <m:sSubPr>
                        <m:ctrlPr>
                          <a:rPr lang="en-GB" sz="2100" i="1" dirty="0">
                            <a:latin typeface="Cambria Math" panose="02040503050406030204" pitchFamily="18" charset="0"/>
                          </a:rPr>
                        </m:ctrlPr>
                      </m:sSubPr>
                      <m:e>
                        <m:r>
                          <a:rPr lang="en-US" sz="2100" dirty="0">
                            <a:latin typeface="Cambria Math" panose="02040503050406030204" pitchFamily="18" charset="0"/>
                          </a:rPr>
                          <m:t>𝑁</m:t>
                        </m:r>
                      </m:e>
                      <m:sub>
                        <m:r>
                          <a:rPr lang="en-US" sz="2100" dirty="0">
                            <a:latin typeface="Cambria Math" panose="02040503050406030204" pitchFamily="18" charset="0"/>
                          </a:rPr>
                          <m:t>𝑖</m:t>
                        </m:r>
                      </m:sub>
                    </m:sSub>
                    <m:r>
                      <a:rPr lang="en-US" sz="2100" dirty="0">
                        <a:latin typeface="Cambria Math" panose="02040503050406030204" pitchFamily="18" charset="0"/>
                      </a:rPr>
                      <m:t>(</m:t>
                    </m:r>
                    <m:sSub>
                      <m:sSubPr>
                        <m:ctrlPr>
                          <a:rPr lang="en-US" sz="2100" i="1" dirty="0">
                            <a:latin typeface="Cambria Math" panose="02040503050406030204" pitchFamily="18" charset="0"/>
                          </a:rPr>
                        </m:ctrlPr>
                      </m:sSubPr>
                      <m:e>
                        <m:r>
                          <a:rPr lang="en-US" sz="2100" dirty="0">
                            <a:latin typeface="Cambria Math" panose="02040503050406030204" pitchFamily="18" charset="0"/>
                          </a:rPr>
                          <m:t>𝑋</m:t>
                        </m:r>
                      </m:e>
                      <m:sub>
                        <m:r>
                          <a:rPr lang="en-US" sz="2100" dirty="0">
                            <a:latin typeface="Cambria Math" panose="02040503050406030204" pitchFamily="18" charset="0"/>
                          </a:rPr>
                          <m:t>𝑐</m:t>
                        </m:r>
                      </m:sub>
                    </m:sSub>
                    <m:r>
                      <a:rPr lang="en-US" sz="2100" dirty="0">
                        <a:latin typeface="Cambria Math" panose="02040503050406030204" pitchFamily="18" charset="0"/>
                      </a:rPr>
                      <m:t>)</m:t>
                    </m:r>
                  </m:oMath>
                </a14:m>
                <a:r>
                  <a:rPr lang="en-GB" sz="2100" dirty="0"/>
                  <a:t>(</a:t>
                </a:r>
                <a14:m>
                  <m:oMath xmlns:m="http://schemas.openxmlformats.org/officeDocument/2006/math">
                    <m:sSub>
                      <m:sSubPr>
                        <m:ctrlPr>
                          <a:rPr lang="en-US" sz="2100" i="1">
                            <a:latin typeface="Cambria Math" panose="02040503050406030204" pitchFamily="18" charset="0"/>
                          </a:rPr>
                        </m:ctrlPr>
                      </m:sSubPr>
                      <m:e>
                        <m:r>
                          <a:rPr lang="en-US" sz="2100">
                            <a:latin typeface="Cambria Math" panose="02040503050406030204" pitchFamily="18" charset="0"/>
                          </a:rPr>
                          <m:t>𝜃</m:t>
                        </m:r>
                      </m:e>
                      <m:sub>
                        <m:r>
                          <a:rPr lang="en-US" sz="2100">
                            <a:latin typeface="Cambria Math" panose="02040503050406030204" pitchFamily="18" charset="0"/>
                          </a:rPr>
                          <m:t>𝑝</m:t>
                        </m:r>
                      </m:sub>
                    </m:sSub>
                    <m:r>
                      <a:rPr lang="en-US" sz="2100">
                        <a:latin typeface="Cambria Math" panose="02040503050406030204" pitchFamily="18" charset="0"/>
                      </a:rPr>
                      <m:t>+</m:t>
                    </m:r>
                    <m:sSub>
                      <m:sSubPr>
                        <m:ctrlPr>
                          <a:rPr lang="en-US" sz="2100" i="1">
                            <a:latin typeface="Cambria Math" panose="02040503050406030204" pitchFamily="18" charset="0"/>
                          </a:rPr>
                        </m:ctrlPr>
                      </m:sSubPr>
                      <m:e>
                        <m:r>
                          <a:rPr lang="en-US" sz="2100">
                            <a:latin typeface="Cambria Math" panose="02040503050406030204" pitchFamily="18" charset="0"/>
                          </a:rPr>
                          <m:t>𝜃</m:t>
                        </m:r>
                      </m:e>
                      <m:sub>
                        <m:r>
                          <a:rPr lang="en-US" sz="2100">
                            <a:latin typeface="Cambria Math" panose="02040503050406030204" pitchFamily="18" charset="0"/>
                          </a:rPr>
                          <m:t>𝑣</m:t>
                        </m:r>
                      </m:sub>
                    </m:sSub>
                  </m:oMath>
                </a14:m>
                <a:r>
                  <a:rPr lang="en-GB" sz="2100" dirty="0"/>
                  <a:t>), </a:t>
                </a:r>
                <a14:m>
                  <m:oMath xmlns:m="http://schemas.openxmlformats.org/officeDocument/2006/math">
                    <m:sSub>
                      <m:sSubPr>
                        <m:ctrlPr>
                          <a:rPr lang="en-GB" sz="2100" i="1" dirty="0">
                            <a:latin typeface="Cambria Math" panose="02040503050406030204" pitchFamily="18" charset="0"/>
                          </a:rPr>
                        </m:ctrlPr>
                      </m:sSubPr>
                      <m:e>
                        <m:r>
                          <a:rPr lang="en-US" sz="2100" dirty="0">
                            <a:latin typeface="Cambria Math" panose="02040503050406030204" pitchFamily="18" charset="0"/>
                          </a:rPr>
                          <m:t>𝑁</m:t>
                        </m:r>
                      </m:e>
                      <m:sub>
                        <m:r>
                          <a:rPr lang="en-US" sz="2100" dirty="0">
                            <a:latin typeface="Cambria Math" panose="02040503050406030204" pitchFamily="18" charset="0"/>
                          </a:rPr>
                          <m:t>𝑖</m:t>
                        </m:r>
                      </m:sub>
                    </m:sSub>
                    <m:r>
                      <a:rPr lang="en-US" sz="2100" dirty="0">
                        <a:latin typeface="Cambria Math" panose="02040503050406030204" pitchFamily="18" charset="0"/>
                      </a:rPr>
                      <m:t>(</m:t>
                    </m:r>
                    <m:sSub>
                      <m:sSubPr>
                        <m:ctrlPr>
                          <a:rPr lang="en-US" sz="2100" i="1" dirty="0">
                            <a:latin typeface="Cambria Math" panose="02040503050406030204" pitchFamily="18" charset="0"/>
                          </a:rPr>
                        </m:ctrlPr>
                      </m:sSubPr>
                      <m:e>
                        <m:r>
                          <a:rPr lang="en-US" sz="2100" dirty="0">
                            <a:latin typeface="Cambria Math" panose="02040503050406030204" pitchFamily="18" charset="0"/>
                          </a:rPr>
                          <m:t>𝑋</m:t>
                        </m:r>
                      </m:e>
                      <m:sub>
                        <m:r>
                          <a:rPr lang="en-US" sz="2100" dirty="0">
                            <a:latin typeface="Cambria Math" panose="02040503050406030204" pitchFamily="18" charset="0"/>
                          </a:rPr>
                          <m:t>𝑐</m:t>
                        </m:r>
                      </m:sub>
                    </m:sSub>
                    <m:r>
                      <a:rPr lang="en-US" sz="2100" dirty="0">
                        <a:latin typeface="Cambria Math" panose="02040503050406030204" pitchFamily="18" charset="0"/>
                      </a:rPr>
                      <m:t>) </m:t>
                    </m:r>
                  </m:oMath>
                </a14:m>
                <a:r>
                  <a:rPr lang="en-GB" sz="2100" dirty="0"/>
                  <a:t>denotes the number of edges that take different label inside clique </a:t>
                </a:r>
                <a14:m>
                  <m:oMath xmlns:m="http://schemas.openxmlformats.org/officeDocument/2006/math">
                    <m:r>
                      <a:rPr lang="en-US" sz="2100">
                        <a:latin typeface="Cambria Math" panose="02040503050406030204" pitchFamily="18" charset="0"/>
                      </a:rPr>
                      <m:t>𝑐</m:t>
                    </m:r>
                  </m:oMath>
                </a14:m>
                <a:r>
                  <a:rPr lang="en-GB" sz="2100" dirty="0"/>
                  <a:t>, and let </a:t>
                </a:r>
                <a14:m>
                  <m:oMath xmlns:m="http://schemas.openxmlformats.org/officeDocument/2006/math">
                    <m:sSub>
                      <m:sSubPr>
                        <m:ctrlPr>
                          <a:rPr lang="en-GB" sz="2100" i="1">
                            <a:latin typeface="Cambria Math" panose="02040503050406030204" pitchFamily="18" charset="0"/>
                          </a:rPr>
                        </m:ctrlPr>
                      </m:sSubPr>
                      <m:e>
                        <m:r>
                          <a:rPr lang="en-GB" sz="2100">
                            <a:latin typeface="Cambria Math" panose="02040503050406030204" pitchFamily="18" charset="0"/>
                          </a:rPr>
                          <m:t>𝛾</m:t>
                        </m:r>
                      </m:e>
                      <m:sub>
                        <m:r>
                          <a:rPr lang="en-US" sz="2100">
                            <a:latin typeface="Cambria Math" panose="02040503050406030204" pitchFamily="18" charset="0"/>
                          </a:rPr>
                          <m:t>𝑚𝑎𝑥</m:t>
                        </m:r>
                      </m:sub>
                    </m:sSub>
                    <m:r>
                      <a:rPr lang="en-US" sz="2100">
                        <a:latin typeface="Cambria Math" panose="02040503050406030204" pitchFamily="18" charset="0"/>
                      </a:rPr>
                      <m:t>=|</m:t>
                    </m:r>
                    <m:r>
                      <a:rPr lang="en-US" sz="2100">
                        <a:latin typeface="Cambria Math" panose="02040503050406030204" pitchFamily="18" charset="0"/>
                      </a:rPr>
                      <m:t>𝑐</m:t>
                    </m:r>
                    <m:r>
                      <a:rPr lang="en-US" sz="2100">
                        <a:latin typeface="Cambria Math" panose="02040503050406030204" pitchFamily="18" charset="0"/>
                      </a:rPr>
                      <m:t>|(</m:t>
                    </m:r>
                    <m:sSub>
                      <m:sSubPr>
                        <m:ctrlPr>
                          <a:rPr lang="en-US" sz="2100" i="1">
                            <a:latin typeface="Cambria Math" panose="02040503050406030204" pitchFamily="18" charset="0"/>
                          </a:rPr>
                        </m:ctrlPr>
                      </m:sSubPr>
                      <m:e>
                        <m:r>
                          <a:rPr lang="en-US" sz="2100">
                            <a:latin typeface="Cambria Math" panose="02040503050406030204" pitchFamily="18" charset="0"/>
                          </a:rPr>
                          <m:t>𝜃</m:t>
                        </m:r>
                      </m:e>
                      <m:sub>
                        <m:r>
                          <a:rPr lang="en-US" sz="2100">
                            <a:latin typeface="Cambria Math" panose="02040503050406030204" pitchFamily="18" charset="0"/>
                          </a:rPr>
                          <m:t>𝑝</m:t>
                        </m:r>
                      </m:sub>
                    </m:sSub>
                    <m:r>
                      <a:rPr lang="en-US" sz="2100">
                        <a:latin typeface="Cambria Math" panose="02040503050406030204" pitchFamily="18" charset="0"/>
                      </a:rPr>
                      <m:t>+</m:t>
                    </m:r>
                    <m:sSub>
                      <m:sSubPr>
                        <m:ctrlPr>
                          <a:rPr lang="en-US" sz="2100" i="1">
                            <a:latin typeface="Cambria Math" panose="02040503050406030204" pitchFamily="18" charset="0"/>
                          </a:rPr>
                        </m:ctrlPr>
                      </m:sSubPr>
                      <m:e>
                        <m:r>
                          <a:rPr lang="en-US" sz="2100">
                            <a:latin typeface="Cambria Math" panose="02040503050406030204" pitchFamily="18" charset="0"/>
                          </a:rPr>
                          <m:t>𝜃</m:t>
                        </m:r>
                      </m:e>
                      <m:sub>
                        <m:r>
                          <a:rPr lang="en-US" sz="2100">
                            <a:latin typeface="Cambria Math" panose="02040503050406030204" pitchFamily="18" charset="0"/>
                          </a:rPr>
                          <m:t>𝑣</m:t>
                        </m:r>
                      </m:sub>
                    </m:sSub>
                    <m:r>
                      <a:rPr lang="en-US" sz="2100">
                        <a:latin typeface="Cambria Math" panose="02040503050406030204" pitchFamily="18" charset="0"/>
                      </a:rPr>
                      <m:t>)</m:t>
                    </m:r>
                  </m:oMath>
                </a14:m>
                <a:r>
                  <a:rPr lang="en-GB" sz="2100" dirty="0"/>
                  <a:t>, with substitution: </a:t>
                </a:r>
              </a:p>
              <a:p>
                <a:pPr marL="0" indent="0">
                  <a:buNone/>
                </a:pPr>
                <a14:m>
                  <m:oMathPara xmlns:m="http://schemas.openxmlformats.org/officeDocument/2006/math">
                    <m:oMathParaPr>
                      <m:jc m:val="centerGroup"/>
                    </m:oMathParaPr>
                    <m:oMath xmlns:m="http://schemas.openxmlformats.org/officeDocument/2006/math">
                      <m:nary>
                        <m:naryPr>
                          <m:chr m:val="∑"/>
                          <m:limLoc m:val="subSup"/>
                          <m:supHide m:val="on"/>
                          <m:ctrlPr>
                            <a:rPr lang="en-GB" sz="2200" i="1">
                              <a:solidFill>
                                <a:srgbClr val="404040"/>
                              </a:solidFill>
                              <a:latin typeface="Cambria Math" panose="02040503050406030204" pitchFamily="18" charset="0"/>
                            </a:rPr>
                          </m:ctrlPr>
                        </m:naryPr>
                        <m:sub>
                          <m:r>
                            <m:rPr>
                              <m:brk m:alnAt="9"/>
                            </m:rPr>
                            <a:rPr lang="en-US" sz="2200" i="1">
                              <a:solidFill>
                                <a:srgbClr val="404040"/>
                              </a:solidFill>
                              <a:latin typeface="Cambria Math" panose="02040503050406030204" pitchFamily="18" charset="0"/>
                            </a:rPr>
                            <m:t>(</m:t>
                          </m:r>
                          <m:r>
                            <a:rPr lang="en-US" sz="2200" i="1">
                              <a:solidFill>
                                <a:srgbClr val="404040"/>
                              </a:solidFill>
                              <a:latin typeface="Cambria Math" panose="02040503050406030204" pitchFamily="18" charset="0"/>
                            </a:rPr>
                            <m:t>𝑖</m:t>
                          </m:r>
                          <m:r>
                            <a:rPr lang="en-US" sz="2200" i="1">
                              <a:solidFill>
                                <a:srgbClr val="404040"/>
                              </a:solidFill>
                              <a:latin typeface="Cambria Math" panose="02040503050406030204" pitchFamily="18" charset="0"/>
                            </a:rPr>
                            <m:t>,</m:t>
                          </m:r>
                          <m:r>
                            <a:rPr lang="en-US" sz="2200" i="1">
                              <a:solidFill>
                                <a:srgbClr val="404040"/>
                              </a:solidFill>
                              <a:latin typeface="Cambria Math" panose="02040503050406030204" pitchFamily="18" charset="0"/>
                            </a:rPr>
                            <m:t>𝑗</m:t>
                          </m:r>
                          <m:r>
                            <a:rPr lang="en-US" sz="2200" i="1">
                              <a:solidFill>
                                <a:srgbClr val="404040"/>
                              </a:solidFill>
                              <a:latin typeface="Cambria Math" panose="02040503050406030204" pitchFamily="18" charset="0"/>
                            </a:rPr>
                            <m:t>)∈</m:t>
                          </m:r>
                          <m:r>
                            <a:rPr lang="en-US" sz="2200" i="1">
                              <a:solidFill>
                                <a:srgbClr val="404040"/>
                              </a:solidFill>
                              <a:latin typeface="Cambria Math" panose="02040503050406030204" pitchFamily="18" charset="0"/>
                              <a:ea typeface="Cambria Math" panose="02040503050406030204" pitchFamily="18" charset="0"/>
                            </a:rPr>
                            <m:t>𝑐</m:t>
                          </m:r>
                        </m:sub>
                        <m:sup/>
                        <m:e>
                          <m:sSub>
                            <m:sSubPr>
                              <m:ctrlPr>
                                <a:rPr lang="en-GB" sz="2200" i="1">
                                  <a:solidFill>
                                    <a:srgbClr val="404040"/>
                                  </a:solidFill>
                                  <a:latin typeface="Cambria Math" panose="02040503050406030204" pitchFamily="18" charset="0"/>
                                </a:rPr>
                              </m:ctrlPr>
                            </m:sSubPr>
                            <m:e>
                              <m:r>
                                <a:rPr lang="en-ZA" sz="2200" i="1">
                                  <a:latin typeface="Cambria Math" panose="02040503050406030204" pitchFamily="18" charset="0"/>
                                </a:rPr>
                                <m:t>𝜓</m:t>
                              </m:r>
                            </m:e>
                            <m:sub>
                              <m:r>
                                <a:rPr lang="en-US" sz="2200" i="1">
                                  <a:solidFill>
                                    <a:srgbClr val="404040"/>
                                  </a:solidFill>
                                  <a:latin typeface="Cambria Math" panose="02040503050406030204" pitchFamily="18" charset="0"/>
                                </a:rPr>
                                <m:t>𝑖𝑛</m:t>
                              </m:r>
                            </m:sub>
                          </m:sSub>
                          <m:r>
                            <a:rPr lang="en-US" sz="2200" i="1">
                              <a:solidFill>
                                <a:srgbClr val="404040"/>
                              </a:solidFill>
                              <a:latin typeface="Cambria Math" panose="02040503050406030204" pitchFamily="18" charset="0"/>
                            </a:rPr>
                            <m:t>(</m:t>
                          </m:r>
                          <m:sSub>
                            <m:sSubPr>
                              <m:ctrlPr>
                                <a:rPr lang="en-US" sz="2200" i="1">
                                  <a:solidFill>
                                    <a:srgbClr val="404040"/>
                                  </a:solidFill>
                                  <a:latin typeface="Cambria Math" panose="02040503050406030204" pitchFamily="18" charset="0"/>
                                </a:rPr>
                              </m:ctrlPr>
                            </m:sSubPr>
                            <m:e>
                              <m:r>
                                <a:rPr lang="en-US" sz="2200" i="1">
                                  <a:solidFill>
                                    <a:srgbClr val="404040"/>
                                  </a:solidFill>
                                  <a:latin typeface="Cambria Math" panose="02040503050406030204" pitchFamily="18" charset="0"/>
                                </a:rPr>
                                <m:t>𝑥</m:t>
                              </m:r>
                            </m:e>
                            <m:sub>
                              <m:r>
                                <a:rPr lang="en-US" sz="2200" i="1">
                                  <a:solidFill>
                                    <a:srgbClr val="404040"/>
                                  </a:solidFill>
                                  <a:latin typeface="Cambria Math" panose="02040503050406030204" pitchFamily="18" charset="0"/>
                                </a:rPr>
                                <m:t>𝑖</m:t>
                              </m:r>
                            </m:sub>
                          </m:sSub>
                          <m:r>
                            <a:rPr lang="en-US" sz="2200" i="1">
                              <a:solidFill>
                                <a:srgbClr val="404040"/>
                              </a:solidFill>
                              <a:latin typeface="Cambria Math" panose="02040503050406030204" pitchFamily="18" charset="0"/>
                            </a:rPr>
                            <m:t>,</m:t>
                          </m:r>
                          <m:sSub>
                            <m:sSubPr>
                              <m:ctrlPr>
                                <a:rPr lang="en-US" sz="2200" i="1">
                                  <a:solidFill>
                                    <a:srgbClr val="404040"/>
                                  </a:solidFill>
                                  <a:latin typeface="Cambria Math" panose="02040503050406030204" pitchFamily="18" charset="0"/>
                                </a:rPr>
                              </m:ctrlPr>
                            </m:sSubPr>
                            <m:e>
                              <m:r>
                                <a:rPr lang="en-US" sz="2200" i="1">
                                  <a:solidFill>
                                    <a:srgbClr val="404040"/>
                                  </a:solidFill>
                                  <a:latin typeface="Cambria Math" panose="02040503050406030204" pitchFamily="18" charset="0"/>
                                </a:rPr>
                                <m:t>𝑥</m:t>
                              </m:r>
                            </m:e>
                            <m:sub>
                              <m:r>
                                <a:rPr lang="en-US" sz="2200" i="1">
                                  <a:solidFill>
                                    <a:srgbClr val="404040"/>
                                  </a:solidFill>
                                  <a:latin typeface="Cambria Math" panose="02040503050406030204" pitchFamily="18" charset="0"/>
                                </a:rPr>
                                <m:t>𝑗</m:t>
                              </m:r>
                            </m:sub>
                          </m:sSub>
                          <m:r>
                            <a:rPr lang="en-US" sz="2200" i="1">
                              <a:solidFill>
                                <a:srgbClr val="404040"/>
                              </a:solidFill>
                              <a:latin typeface="Cambria Math" panose="02040503050406030204" pitchFamily="18" charset="0"/>
                            </a:rPr>
                            <m:t>)</m:t>
                          </m:r>
                        </m:e>
                      </m:nary>
                      <m:r>
                        <a:rPr lang="en-ZA" sz="2200" i="1">
                          <a:latin typeface="Cambria Math" panose="02040503050406030204" pitchFamily="18" charset="0"/>
                        </a:rPr>
                        <m:t>= </m:t>
                      </m:r>
                      <m:d>
                        <m:dPr>
                          <m:begChr m:val="{"/>
                          <m:endChr m:val=""/>
                          <m:ctrlPr>
                            <a:rPr lang="en-ZA" sz="2200" i="1">
                              <a:latin typeface="Cambria Math" panose="02040503050406030204" pitchFamily="18" charset="0"/>
                            </a:rPr>
                          </m:ctrlPr>
                        </m:dPr>
                        <m:e>
                          <m:eqArr>
                            <m:eqArrPr>
                              <m:ctrlPr>
                                <a:rPr lang="en-ZA" sz="2200" i="1" smtClean="0">
                                  <a:latin typeface="Cambria Math" panose="02040503050406030204" pitchFamily="18" charset="0"/>
                                </a:rPr>
                              </m:ctrlPr>
                            </m:eqArrPr>
                            <m:e>
                              <m:f>
                                <m:fPr>
                                  <m:ctrlPr>
                                    <a:rPr lang="en-ZA" sz="2200" i="1" smtClean="0">
                                      <a:latin typeface="Cambria Math" panose="02040503050406030204" pitchFamily="18" charset="0"/>
                                    </a:rPr>
                                  </m:ctrlPr>
                                </m:fPr>
                                <m:num>
                                  <m:sSub>
                                    <m:sSubPr>
                                      <m:ctrlPr>
                                        <a:rPr lang="en-GB" sz="2200" i="1" dirty="0">
                                          <a:solidFill>
                                            <a:srgbClr val="404040"/>
                                          </a:solidFill>
                                          <a:latin typeface="Cambria Math" panose="02040503050406030204" pitchFamily="18" charset="0"/>
                                        </a:rPr>
                                      </m:ctrlPr>
                                    </m:sSubPr>
                                    <m:e>
                                      <m:r>
                                        <a:rPr lang="en-US" sz="2200" i="1" dirty="0">
                                          <a:solidFill>
                                            <a:srgbClr val="404040"/>
                                          </a:solidFill>
                                          <a:latin typeface="Cambria Math" panose="02040503050406030204" pitchFamily="18" charset="0"/>
                                        </a:rPr>
                                        <m:t>𝑁</m:t>
                                      </m:r>
                                    </m:e>
                                    <m:sub>
                                      <m:r>
                                        <a:rPr lang="en-US" sz="2200" i="1" dirty="0">
                                          <a:solidFill>
                                            <a:srgbClr val="404040"/>
                                          </a:solidFill>
                                          <a:latin typeface="Cambria Math" panose="02040503050406030204" pitchFamily="18" charset="0"/>
                                        </a:rPr>
                                        <m:t>𝑖</m:t>
                                      </m:r>
                                    </m:sub>
                                  </m:sSub>
                                  <m:d>
                                    <m:dPr>
                                      <m:ctrlPr>
                                        <a:rPr lang="en-US" sz="2200" i="1" dirty="0">
                                          <a:solidFill>
                                            <a:srgbClr val="404040"/>
                                          </a:solidFill>
                                          <a:latin typeface="Cambria Math" panose="02040503050406030204" pitchFamily="18" charset="0"/>
                                        </a:rPr>
                                      </m:ctrlPr>
                                    </m:dPr>
                                    <m:e>
                                      <m:sSub>
                                        <m:sSubPr>
                                          <m:ctrlPr>
                                            <a:rPr lang="en-US" sz="2200" i="1" dirty="0">
                                              <a:solidFill>
                                                <a:srgbClr val="404040"/>
                                              </a:solidFill>
                                              <a:latin typeface="Cambria Math" panose="02040503050406030204" pitchFamily="18" charset="0"/>
                                            </a:rPr>
                                          </m:ctrlPr>
                                        </m:sSubPr>
                                        <m:e>
                                          <m:r>
                                            <a:rPr lang="en-US" sz="2200" i="1" dirty="0">
                                              <a:solidFill>
                                                <a:srgbClr val="404040"/>
                                              </a:solidFill>
                                              <a:latin typeface="Cambria Math" panose="02040503050406030204" pitchFamily="18" charset="0"/>
                                            </a:rPr>
                                            <m:t>𝑋</m:t>
                                          </m:r>
                                        </m:e>
                                        <m:sub>
                                          <m:r>
                                            <a:rPr lang="en-US" sz="2200" i="1" dirty="0">
                                              <a:solidFill>
                                                <a:srgbClr val="404040"/>
                                              </a:solidFill>
                                              <a:latin typeface="Cambria Math" panose="02040503050406030204" pitchFamily="18" charset="0"/>
                                            </a:rPr>
                                            <m:t>𝑐</m:t>
                                          </m:r>
                                        </m:sub>
                                      </m:sSub>
                                    </m:e>
                                  </m:d>
                                </m:num>
                                <m:den>
                                  <m:d>
                                    <m:dPr>
                                      <m:begChr m:val="|"/>
                                      <m:endChr m:val="|"/>
                                      <m:ctrlPr>
                                        <a:rPr lang="en-US" sz="2200" b="0" i="1" smtClean="0">
                                          <a:latin typeface="Cambria Math" panose="02040503050406030204" pitchFamily="18" charset="0"/>
                                        </a:rPr>
                                      </m:ctrlPr>
                                    </m:dPr>
                                    <m:e>
                                      <m:r>
                                        <a:rPr lang="en-US" sz="2200" b="0" i="1" smtClean="0">
                                          <a:latin typeface="Cambria Math" panose="02040503050406030204" pitchFamily="18" charset="0"/>
                                        </a:rPr>
                                        <m:t>𝑐</m:t>
                                      </m:r>
                                    </m:e>
                                  </m:d>
                                </m:den>
                              </m:f>
                              <m:sSub>
                                <m:sSubPr>
                                  <m:ctrlPr>
                                    <a:rPr lang="en-GB" sz="2200" i="1">
                                      <a:solidFill>
                                        <a:srgbClr val="404040"/>
                                      </a:solidFill>
                                      <a:latin typeface="Cambria Math" panose="02040503050406030204" pitchFamily="18" charset="0"/>
                                    </a:rPr>
                                  </m:ctrlPr>
                                </m:sSubPr>
                                <m:e>
                                  <m:r>
                                    <a:rPr lang="en-US" sz="2200" b="0" i="1" smtClean="0">
                                      <a:solidFill>
                                        <a:srgbClr val="404040"/>
                                      </a:solidFill>
                                      <a:latin typeface="Cambria Math" panose="02040503050406030204" pitchFamily="18" charset="0"/>
                                    </a:rPr>
                                    <m:t> </m:t>
                                  </m:r>
                                  <m:r>
                                    <a:rPr lang="en-GB" sz="2200" i="1">
                                      <a:solidFill>
                                        <a:srgbClr val="404040"/>
                                      </a:solidFill>
                                      <a:latin typeface="Cambria Math" panose="02040503050406030204" pitchFamily="18" charset="0"/>
                                      <a:ea typeface="Cambria Math" panose="02040503050406030204" pitchFamily="18" charset="0"/>
                                    </a:rPr>
                                    <m:t>𝛾</m:t>
                                  </m:r>
                                </m:e>
                                <m:sub>
                                  <m:r>
                                    <a:rPr lang="en-US" sz="2200" i="1">
                                      <a:solidFill>
                                        <a:srgbClr val="404040"/>
                                      </a:solidFill>
                                      <a:latin typeface="Cambria Math" panose="02040503050406030204" pitchFamily="18" charset="0"/>
                                    </a:rPr>
                                    <m:t>𝑚𝑎𝑥</m:t>
                                  </m:r>
                                </m:sub>
                              </m:sSub>
                              <m:r>
                                <m:rPr>
                                  <m:nor/>
                                </m:rPr>
                                <a:rPr lang="en-US" sz="2200" b="0" i="0" smtClean="0">
                                  <a:solidFill>
                                    <a:srgbClr val="404040"/>
                                  </a:solidFill>
                                  <a:latin typeface="Cambria Math" panose="02040503050406030204" pitchFamily="18" charset="0"/>
                                </a:rPr>
                                <m:t> </m:t>
                              </m:r>
                              <m:r>
                                <m:rPr>
                                  <m:nor/>
                                </m:rPr>
                                <a:rPr lang="en-ZA" sz="2200">
                                  <a:latin typeface="Cambria Math" panose="02040503050406030204" pitchFamily="18" charset="0"/>
                                </a:rPr>
                                <m:t>if</m:t>
                              </m:r>
                              <m:sSub>
                                <m:sSubPr>
                                  <m:ctrlPr>
                                    <a:rPr lang="en-GB" sz="2200" i="1" dirty="0">
                                      <a:solidFill>
                                        <a:srgbClr val="404040"/>
                                      </a:solidFill>
                                      <a:latin typeface="Cambria Math" panose="02040503050406030204" pitchFamily="18" charset="0"/>
                                    </a:rPr>
                                  </m:ctrlPr>
                                </m:sSubPr>
                                <m:e>
                                  <m:r>
                                    <a:rPr lang="en-US" sz="2200" b="0" i="1" dirty="0" smtClean="0">
                                      <a:solidFill>
                                        <a:srgbClr val="404040"/>
                                      </a:solidFill>
                                      <a:latin typeface="Cambria Math" panose="02040503050406030204" pitchFamily="18" charset="0"/>
                                    </a:rPr>
                                    <m:t>  </m:t>
                                  </m:r>
                                  <m:r>
                                    <a:rPr lang="en-US" sz="2200" i="1" dirty="0">
                                      <a:solidFill>
                                        <a:srgbClr val="404040"/>
                                      </a:solidFill>
                                      <a:latin typeface="Cambria Math" panose="02040503050406030204" pitchFamily="18" charset="0"/>
                                    </a:rPr>
                                    <m:t>𝑁</m:t>
                                  </m:r>
                                </m:e>
                                <m:sub>
                                  <m:r>
                                    <a:rPr lang="en-US" sz="2200" i="1" dirty="0">
                                      <a:solidFill>
                                        <a:srgbClr val="404040"/>
                                      </a:solidFill>
                                      <a:latin typeface="Cambria Math" panose="02040503050406030204" pitchFamily="18" charset="0"/>
                                    </a:rPr>
                                    <m:t>𝑖</m:t>
                                  </m:r>
                                </m:sub>
                              </m:sSub>
                              <m:d>
                                <m:dPr>
                                  <m:ctrlPr>
                                    <a:rPr lang="en-US" sz="2200" i="1" dirty="0">
                                      <a:solidFill>
                                        <a:srgbClr val="404040"/>
                                      </a:solidFill>
                                      <a:latin typeface="Cambria Math" panose="02040503050406030204" pitchFamily="18" charset="0"/>
                                    </a:rPr>
                                  </m:ctrlPr>
                                </m:dPr>
                                <m:e>
                                  <m:sSub>
                                    <m:sSubPr>
                                      <m:ctrlPr>
                                        <a:rPr lang="en-US" sz="2200" i="1" dirty="0">
                                          <a:solidFill>
                                            <a:srgbClr val="404040"/>
                                          </a:solidFill>
                                          <a:latin typeface="Cambria Math" panose="02040503050406030204" pitchFamily="18" charset="0"/>
                                        </a:rPr>
                                      </m:ctrlPr>
                                    </m:sSubPr>
                                    <m:e>
                                      <m:r>
                                        <a:rPr lang="en-US" sz="2200" i="1" dirty="0">
                                          <a:solidFill>
                                            <a:srgbClr val="404040"/>
                                          </a:solidFill>
                                          <a:latin typeface="Cambria Math" panose="02040503050406030204" pitchFamily="18" charset="0"/>
                                        </a:rPr>
                                        <m:t>𝑋</m:t>
                                      </m:r>
                                    </m:e>
                                    <m:sub>
                                      <m:r>
                                        <a:rPr lang="en-US" sz="2200" i="1" dirty="0">
                                          <a:solidFill>
                                            <a:srgbClr val="404040"/>
                                          </a:solidFill>
                                          <a:latin typeface="Cambria Math" panose="02040503050406030204" pitchFamily="18" charset="0"/>
                                        </a:rPr>
                                        <m:t>𝑐</m:t>
                                      </m:r>
                                    </m:sub>
                                  </m:sSub>
                                </m:e>
                              </m:d>
                              <m:r>
                                <a:rPr lang="en-US" sz="2200" b="0" i="1" dirty="0" smtClean="0">
                                  <a:solidFill>
                                    <a:srgbClr val="404040"/>
                                  </a:solidFill>
                                  <a:latin typeface="Cambria Math" panose="02040503050406030204" pitchFamily="18" charset="0"/>
                                </a:rPr>
                                <m:t>&lt;</m:t>
                              </m:r>
                              <m:r>
                                <a:rPr lang="en-US" sz="2200" i="1">
                                  <a:latin typeface="Cambria Math" panose="02040503050406030204" pitchFamily="18" charset="0"/>
                                </a:rPr>
                                <m:t>|</m:t>
                              </m:r>
                              <m:r>
                                <a:rPr lang="en-US" sz="2200" i="1">
                                  <a:latin typeface="Cambria Math" panose="02040503050406030204" pitchFamily="18" charset="0"/>
                                </a:rPr>
                                <m:t>𝑐</m:t>
                              </m:r>
                              <m:r>
                                <a:rPr lang="en-US" sz="2200" b="0" i="1" smtClean="0">
                                  <a:latin typeface="Cambria Math" panose="02040503050406030204" pitchFamily="18" charset="0"/>
                                </a:rPr>
                                <m:t>|</m:t>
                              </m:r>
                            </m:e>
                            <m:e>
                              <m:sSub>
                                <m:sSubPr>
                                  <m:ctrlPr>
                                    <a:rPr lang="en-GB" sz="2200" i="1">
                                      <a:solidFill>
                                        <a:srgbClr val="404040"/>
                                      </a:solidFill>
                                      <a:latin typeface="Cambria Math" panose="02040503050406030204" pitchFamily="18" charset="0"/>
                                    </a:rPr>
                                  </m:ctrlPr>
                                </m:sSubPr>
                                <m:e>
                                  <m:r>
                                    <a:rPr lang="en-GB" sz="2200" i="1">
                                      <a:solidFill>
                                        <a:srgbClr val="404040"/>
                                      </a:solidFill>
                                      <a:latin typeface="Cambria Math" panose="02040503050406030204" pitchFamily="18" charset="0"/>
                                      <a:ea typeface="Cambria Math" panose="02040503050406030204" pitchFamily="18" charset="0"/>
                                    </a:rPr>
                                    <m:t>𝛾</m:t>
                                  </m:r>
                                </m:e>
                                <m:sub>
                                  <m:r>
                                    <a:rPr lang="en-US" sz="2200" i="1">
                                      <a:solidFill>
                                        <a:srgbClr val="404040"/>
                                      </a:solidFill>
                                      <a:latin typeface="Cambria Math" panose="02040503050406030204" pitchFamily="18" charset="0"/>
                                    </a:rPr>
                                    <m:t>𝑚𝑎𝑥</m:t>
                                  </m:r>
                                </m:sub>
                              </m:sSub>
                              <m:r>
                                <m:rPr>
                                  <m:nor/>
                                </m:rPr>
                                <a:rPr lang="en-US" sz="2200" b="0" i="0" smtClean="0">
                                  <a:solidFill>
                                    <a:srgbClr val="404040"/>
                                  </a:solidFill>
                                  <a:latin typeface="Cambria Math" panose="02040503050406030204" pitchFamily="18" charset="0"/>
                                </a:rPr>
                                <m:t>,   </m:t>
                              </m:r>
                              <m:r>
                                <m:rPr>
                                  <m:nor/>
                                </m:rPr>
                                <a:rPr lang="en-US" sz="2200" b="0" i="0" smtClean="0">
                                  <a:latin typeface="Cambria Math" panose="02040503050406030204" pitchFamily="18" charset="0"/>
                                </a:rPr>
                                <m:t> </m:t>
                              </m:r>
                              <m:r>
                                <m:rPr>
                                  <m:nor/>
                                </m:rPr>
                                <a:rPr lang="en-ZA" sz="2200">
                                  <a:latin typeface="Cambria Math" panose="02040503050406030204" pitchFamily="18" charset="0"/>
                                </a:rPr>
                                <m:t>otherwise</m:t>
                              </m:r>
                              <m:r>
                                <m:rPr>
                                  <m:nor/>
                                </m:rPr>
                                <a:rPr lang="en-ZA" sz="2200">
                                  <a:latin typeface="Cambria Math" panose="02040503050406030204" pitchFamily="18" charset="0"/>
                                </a:rPr>
                                <m:t>   </m:t>
                              </m:r>
                            </m:e>
                          </m:eqArr>
                        </m:e>
                      </m:d>
                    </m:oMath>
                  </m:oMathPara>
                </a14:m>
                <a:endParaRPr lang="en-GB" sz="2200" dirty="0">
                  <a:solidFill>
                    <a:srgbClr val="404040"/>
                  </a:solidFill>
                </a:endParaRPr>
              </a:p>
              <a:p>
                <a:pPr lvl="1">
                  <a:buFont typeface="Wingdings" panose="05000000000000000000" pitchFamily="2" charset="2"/>
                  <a:buChar char="§"/>
                </a:pPr>
                <a:endParaRPr lang="en-GB" sz="1700" dirty="0">
                  <a:solidFill>
                    <a:srgbClr val="404040"/>
                  </a:solidFill>
                </a:endParaRPr>
              </a:p>
              <a:p>
                <a:pPr marL="400050">
                  <a:buFont typeface="Wingdings" panose="05000000000000000000" pitchFamily="2" charset="2"/>
                  <a:buChar char="§"/>
                </a:pPr>
                <a:r>
                  <a:rPr lang="en-GB" sz="2200" b="1" dirty="0">
                    <a:solidFill>
                      <a:schemeClr val="accent1"/>
                    </a:solidFill>
                  </a:rPr>
                  <a:t>Intra-potentials </a:t>
                </a:r>
                <a:r>
                  <a:rPr lang="en-US" sz="2200" b="1" dirty="0">
                    <a:solidFill>
                      <a:schemeClr val="accent1"/>
                    </a:solidFill>
                  </a:rPr>
                  <a:t>equivalent to Robust </a:t>
                </a:r>
                <a14:m>
                  <m:oMath xmlns:m="http://schemas.openxmlformats.org/officeDocument/2006/math">
                    <m:sSup>
                      <m:sSupPr>
                        <m:ctrlPr>
                          <a:rPr lang="en-US" sz="2200" b="1" i="1" dirty="0">
                            <a:solidFill>
                              <a:schemeClr val="accent1"/>
                            </a:solidFill>
                            <a:latin typeface="Cambria Math" panose="02040503050406030204" pitchFamily="18" charset="0"/>
                          </a:rPr>
                        </m:ctrlPr>
                      </m:sSupPr>
                      <m:e>
                        <m:r>
                          <a:rPr lang="en-US" sz="2200" b="1" dirty="0">
                            <a:solidFill>
                              <a:schemeClr val="accent1"/>
                            </a:solidFill>
                            <a:latin typeface="Cambria Math" panose="02040503050406030204" pitchFamily="18" charset="0"/>
                          </a:rPr>
                          <m:t>𝑷</m:t>
                        </m:r>
                      </m:e>
                      <m:sup>
                        <m:r>
                          <a:rPr lang="en-US" sz="2200" b="1" dirty="0">
                            <a:solidFill>
                              <a:schemeClr val="accent1"/>
                            </a:solidFill>
                            <a:latin typeface="Cambria Math" panose="02040503050406030204" pitchFamily="18" charset="0"/>
                          </a:rPr>
                          <m:t>𝑵</m:t>
                        </m:r>
                      </m:sup>
                    </m:sSup>
                    <m:r>
                      <a:rPr lang="en-US" sz="2200" b="1" dirty="0">
                        <a:solidFill>
                          <a:schemeClr val="accent1"/>
                        </a:solidFill>
                        <a:latin typeface="Cambria Math" panose="02040503050406030204" pitchFamily="18" charset="0"/>
                      </a:rPr>
                      <m:t> </m:t>
                    </m:r>
                  </m:oMath>
                </a14:m>
                <a:r>
                  <a:rPr lang="en-US" sz="2200" b="1" dirty="0">
                    <a:solidFill>
                      <a:schemeClr val="accent1"/>
                    </a:solidFill>
                  </a:rPr>
                  <a:t>Potts Model</a:t>
                </a:r>
              </a:p>
              <a:p>
                <a:pPr marL="400050">
                  <a:buFont typeface="Wingdings" panose="05000000000000000000" pitchFamily="2" charset="2"/>
                  <a:buChar char="§"/>
                </a:pPr>
                <a:r>
                  <a:rPr lang="en-US" sz="2200" b="1" dirty="0">
                    <a:solidFill>
                      <a:schemeClr val="accent1"/>
                    </a:solidFill>
                  </a:rPr>
                  <a:t>Extra-potentials help enforce consistency between segments, which applies cross-segment appearance consistency!</a:t>
                </a:r>
                <a:endParaRPr lang="en-GB" sz="2200" b="1" dirty="0">
                  <a:solidFill>
                    <a:schemeClr val="accent1"/>
                  </a:solidFill>
                </a:endParaRPr>
              </a:p>
              <a:p>
                <a:pPr marL="457200" lvl="1" indent="0">
                  <a:buNone/>
                </a:pPr>
                <a:endParaRPr lang="en-GB" sz="1700" dirty="0">
                  <a:solidFill>
                    <a:srgbClr val="404040"/>
                  </a:solidFill>
                </a:endParaRPr>
              </a:p>
              <a:p>
                <a:pPr marL="0" indent="0">
                  <a:buNone/>
                </a:pPr>
                <a:endParaRPr lang="en-US" dirty="0">
                  <a:solidFill>
                    <a:srgbClr val="404040"/>
                  </a:solidFill>
                </a:endParaRPr>
              </a:p>
            </p:txBody>
          </p:sp>
        </mc:Choice>
        <mc:Fallback xmlns="">
          <p:sp>
            <p:nvSpPr>
              <p:cNvPr id="7" name="Content Placeholder 2">
                <a:extLst>
                  <a:ext uri="{FF2B5EF4-FFF2-40B4-BE49-F238E27FC236}">
                    <a16:creationId xmlns:a16="http://schemas.microsoft.com/office/drawing/2014/main" id="{3E502339-3E99-0A4B-AEDF-4D1572BA0532}"/>
                  </a:ext>
                </a:extLst>
              </p:cNvPr>
              <p:cNvSpPr txBox="1">
                <a:spLocks noRot="1" noChangeAspect="1" noMove="1" noResize="1" noEditPoints="1" noAdjustHandles="1" noChangeArrowheads="1" noChangeShapeType="1" noTextEdit="1"/>
              </p:cNvSpPr>
              <p:nvPr/>
            </p:nvSpPr>
            <p:spPr>
              <a:xfrm>
                <a:off x="457200" y="1268787"/>
                <a:ext cx="8026400" cy="3105427"/>
              </a:xfrm>
              <a:prstGeom prst="rect">
                <a:avLst/>
              </a:prstGeom>
              <a:blipFill>
                <a:blip r:embed="rId3"/>
                <a:stretch>
                  <a:fillRect t="-17959" b="-53469"/>
                </a:stretch>
              </a:blipFill>
            </p:spPr>
            <p:txBody>
              <a:bodyPr/>
              <a:lstStyle/>
              <a:p>
                <a:r>
                  <a:rPr lang="en-US">
                    <a:noFill/>
                  </a:rPr>
                  <a:t> </a:t>
                </a:r>
              </a:p>
            </p:txBody>
          </p:sp>
        </mc:Fallback>
      </mc:AlternateContent>
      <p:sp>
        <p:nvSpPr>
          <p:cNvPr id="3" name="AutoShape 4" descr="http://www.sciweavers.org/upload/Tex2Img_1537822788/render.png">
            <a:extLst>
              <a:ext uri="{FF2B5EF4-FFF2-40B4-BE49-F238E27FC236}">
                <a16:creationId xmlns:a16="http://schemas.microsoft.com/office/drawing/2014/main" id="{0E848492-2060-1F44-8997-7B42C42721C2}"/>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6" descr="http://www.sciweavers.org/upload/Tex2Img_1537822788/render.png">
            <a:extLst>
              <a:ext uri="{FF2B5EF4-FFF2-40B4-BE49-F238E27FC236}">
                <a16:creationId xmlns:a16="http://schemas.microsoft.com/office/drawing/2014/main" id="{5CCAD3EC-5501-E745-8A81-C6CC00A46278}"/>
              </a:ext>
            </a:extLst>
          </p:cNvPr>
          <p:cNvSpPr>
            <a:spLocks noChangeAspect="1" noChangeArrowheads="1"/>
          </p:cNvSpPr>
          <p:nvPr/>
        </p:nvSpPr>
        <p:spPr bwMode="auto">
          <a:xfrm>
            <a:off x="4572000" y="25717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7489099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279185" y="235731"/>
            <a:ext cx="6565569" cy="646331"/>
          </a:xfrm>
          <a:prstGeom prst="rect">
            <a:avLst/>
          </a:prstGeom>
          <a:noFill/>
        </p:spPr>
        <p:txBody>
          <a:bodyPr wrap="square" rtlCol="0">
            <a:spAutoFit/>
          </a:bodyPr>
          <a:lstStyle/>
          <a:p>
            <a:pPr algn="ctr"/>
            <a:r>
              <a:rPr lang="en-US" sz="3600" b="1" dirty="0">
                <a:solidFill>
                  <a:srgbClr val="000000"/>
                </a:solidFill>
              </a:rPr>
              <a:t>Overview</a:t>
            </a:r>
          </a:p>
        </p:txBody>
      </p:sp>
      <p:sp>
        <p:nvSpPr>
          <p:cNvPr id="7" name="Content Placeholder 2">
            <a:extLst>
              <a:ext uri="{FF2B5EF4-FFF2-40B4-BE49-F238E27FC236}">
                <a16:creationId xmlns:a16="http://schemas.microsoft.com/office/drawing/2014/main" id="{D30FCBD8-493F-7749-8D33-A9D8845BB9E2}"/>
              </a:ext>
            </a:extLst>
          </p:cNvPr>
          <p:cNvSpPr txBox="1">
            <a:spLocks/>
          </p:cNvSpPr>
          <p:nvPr/>
        </p:nvSpPr>
        <p:spPr>
          <a:xfrm>
            <a:off x="457199" y="1271569"/>
            <a:ext cx="7213601" cy="2948763"/>
          </a:xfrm>
          <a:prstGeom prst="rect">
            <a:avLst/>
          </a:prstGeom>
        </p:spPr>
        <p:txBody>
          <a:bodyPr vert="horz" lIns="91440" tIns="45720" rIns="91440" bIns="45720" rtlCol="0">
            <a:normAutofit fontScale="5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nSpc>
                <a:spcPct val="120000"/>
              </a:lnSpc>
              <a:buFont typeface="Wingdings" charset="2"/>
              <a:buChar char="§"/>
            </a:pPr>
            <a:r>
              <a:rPr lang="en-US" dirty="0">
                <a:solidFill>
                  <a:schemeClr val="tx1">
                    <a:lumMod val="75000"/>
                    <a:lumOff val="25000"/>
                  </a:schemeClr>
                </a:solidFill>
              </a:rPr>
              <a:t>Introduction</a:t>
            </a:r>
          </a:p>
          <a:p>
            <a:pPr>
              <a:lnSpc>
                <a:spcPct val="120000"/>
              </a:lnSpc>
              <a:buFont typeface="Wingdings" charset="2"/>
              <a:buChar char="§"/>
            </a:pPr>
            <a:r>
              <a:rPr lang="en-US" dirty="0">
                <a:solidFill>
                  <a:schemeClr val="tx1">
                    <a:lumMod val="75000"/>
                    <a:lumOff val="25000"/>
                  </a:schemeClr>
                </a:solidFill>
              </a:rPr>
              <a:t>Conditional</a:t>
            </a:r>
            <a:r>
              <a:rPr lang="en-US" b="1" dirty="0">
                <a:solidFill>
                  <a:srgbClr val="FF0000"/>
                </a:solidFill>
              </a:rPr>
              <a:t> </a:t>
            </a:r>
            <a:r>
              <a:rPr lang="en-US" dirty="0">
                <a:solidFill>
                  <a:schemeClr val="tx1">
                    <a:lumMod val="75000"/>
                    <a:lumOff val="25000"/>
                  </a:schemeClr>
                </a:solidFill>
              </a:rPr>
              <a:t>Random Field</a:t>
            </a:r>
          </a:p>
          <a:p>
            <a:pPr lvl="1">
              <a:lnSpc>
                <a:spcPct val="120000"/>
              </a:lnSpc>
              <a:buFont typeface="Wingdings" charset="2"/>
              <a:buChar char="§"/>
            </a:pPr>
            <a:r>
              <a:rPr lang="en-US" sz="2700" dirty="0">
                <a:solidFill>
                  <a:schemeClr val="tx1">
                    <a:lumMod val="75000"/>
                    <a:lumOff val="25000"/>
                  </a:schemeClr>
                </a:solidFill>
              </a:rPr>
              <a:t>Conventional Higher-order Potentials</a:t>
            </a:r>
          </a:p>
          <a:p>
            <a:pPr lvl="1">
              <a:lnSpc>
                <a:spcPct val="120000"/>
              </a:lnSpc>
              <a:buFont typeface="Wingdings" charset="2"/>
              <a:buChar char="§"/>
            </a:pPr>
            <a:r>
              <a:rPr lang="en-US" sz="2700" dirty="0">
                <a:solidFill>
                  <a:schemeClr val="tx1">
                    <a:lumMod val="75000"/>
                    <a:lumOff val="25000"/>
                  </a:schemeClr>
                </a:solidFill>
              </a:rPr>
              <a:t>Inference and Learning</a:t>
            </a:r>
          </a:p>
          <a:p>
            <a:pPr>
              <a:lnSpc>
                <a:spcPct val="120000"/>
              </a:lnSpc>
              <a:buFont typeface="Wingdings" charset="2"/>
              <a:buChar char="§"/>
            </a:pPr>
            <a:r>
              <a:rPr lang="en-US" dirty="0">
                <a:solidFill>
                  <a:schemeClr val="tx1">
                    <a:lumMod val="75000"/>
                    <a:lumOff val="25000"/>
                  </a:schemeClr>
                </a:solidFill>
              </a:rPr>
              <a:t>SP-enhanced CRFs</a:t>
            </a:r>
          </a:p>
          <a:p>
            <a:pPr lvl="1">
              <a:lnSpc>
                <a:spcPct val="120000"/>
              </a:lnSpc>
              <a:buFont typeface="Wingdings" pitchFamily="2" charset="2"/>
              <a:buChar char="§"/>
            </a:pPr>
            <a:r>
              <a:rPr lang="en-US" sz="2700" dirty="0">
                <a:solidFill>
                  <a:schemeClr val="tx1">
                    <a:lumMod val="75000"/>
                    <a:lumOff val="25000"/>
                  </a:schemeClr>
                </a:solidFill>
              </a:rPr>
              <a:t>SP-pairwise Potential</a:t>
            </a:r>
          </a:p>
          <a:p>
            <a:pPr lvl="1">
              <a:lnSpc>
                <a:spcPct val="120000"/>
              </a:lnSpc>
              <a:buFont typeface="Wingdings" pitchFamily="2" charset="2"/>
              <a:buChar char="§"/>
            </a:pPr>
            <a:r>
              <a:rPr lang="en-US" b="1" dirty="0">
                <a:solidFill>
                  <a:schemeClr val="accent1"/>
                </a:solidFill>
              </a:rPr>
              <a:t>Inference and Learning</a:t>
            </a:r>
          </a:p>
          <a:p>
            <a:pPr>
              <a:lnSpc>
                <a:spcPct val="120000"/>
              </a:lnSpc>
              <a:buFont typeface="Wingdings" charset="2"/>
              <a:buChar char="§"/>
            </a:pPr>
            <a:r>
              <a:rPr lang="en-US" dirty="0">
                <a:solidFill>
                  <a:schemeClr val="tx1">
                    <a:lumMod val="75000"/>
                    <a:lumOff val="25000"/>
                  </a:schemeClr>
                </a:solidFill>
              </a:rPr>
              <a:t>Experimental Results</a:t>
            </a:r>
          </a:p>
          <a:p>
            <a:pPr>
              <a:lnSpc>
                <a:spcPct val="120000"/>
              </a:lnSpc>
              <a:buFont typeface="Wingdings" charset="2"/>
              <a:buChar char="§"/>
            </a:pPr>
            <a:r>
              <a:rPr lang="en-US" dirty="0">
                <a:solidFill>
                  <a:schemeClr val="tx1">
                    <a:lumMod val="75000"/>
                    <a:lumOff val="25000"/>
                  </a:schemeClr>
                </a:solidFill>
              </a:rPr>
              <a:t>Conclusions </a:t>
            </a:r>
          </a:p>
        </p:txBody>
      </p:sp>
    </p:spTree>
    <p:extLst>
      <p:ext uri="{BB962C8B-B14F-4D97-AF65-F5344CB8AC3E}">
        <p14:creationId xmlns:p14="http://schemas.microsoft.com/office/powerpoint/2010/main" val="4819772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C79707F7-83D9-E44B-B03F-9CAE4BA3FA0A}"/>
              </a:ext>
            </a:extLst>
          </p:cNvPr>
          <p:cNvSpPr txBox="1">
            <a:spLocks/>
          </p:cNvSpPr>
          <p:nvPr/>
        </p:nvSpPr>
        <p:spPr>
          <a:xfrm>
            <a:off x="457200" y="1325059"/>
            <a:ext cx="8026400" cy="3223664"/>
          </a:xfrm>
          <a:prstGeom prst="rect">
            <a:avLst/>
          </a:prstGeom>
        </p:spPr>
        <p:txBody>
          <a:bodyPr>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endParaRPr lang="en-US" dirty="0">
              <a:solidFill>
                <a:srgbClr val="404040"/>
              </a:solidFill>
            </a:endParaRPr>
          </a:p>
          <a:p>
            <a:pPr marL="0" indent="0">
              <a:buNone/>
            </a:pPr>
            <a:endParaRPr lang="en-US" dirty="0">
              <a:solidFill>
                <a:srgbClr val="404040"/>
              </a:solidFill>
            </a:endParaRPr>
          </a:p>
          <a:p>
            <a:pPr marL="0" indent="0">
              <a:buNone/>
            </a:pPr>
            <a:endParaRPr lang="en-US" dirty="0">
              <a:solidFill>
                <a:srgbClr val="404040"/>
              </a:solidFill>
            </a:endParaRPr>
          </a:p>
        </p:txBody>
      </p:sp>
      <mc:AlternateContent xmlns:mc="http://schemas.openxmlformats.org/markup-compatibility/2006">
        <mc:Choice xmlns:a14="http://schemas.microsoft.com/office/drawing/2010/main" Requires="a14">
          <p:sp>
            <p:nvSpPr>
              <p:cNvPr id="6" name="Content Placeholder 2">
                <a:extLst>
                  <a:ext uri="{FF2B5EF4-FFF2-40B4-BE49-F238E27FC236}">
                    <a16:creationId xmlns:a16="http://schemas.microsoft.com/office/drawing/2014/main" id="{6904588B-53C5-1944-805D-17FF1FA47A27}"/>
                  </a:ext>
                </a:extLst>
              </p:cNvPr>
              <p:cNvSpPr txBox="1">
                <a:spLocks/>
              </p:cNvSpPr>
              <p:nvPr/>
            </p:nvSpPr>
            <p:spPr>
              <a:xfrm>
                <a:off x="546463" y="1216109"/>
                <a:ext cx="8102600" cy="3191768"/>
              </a:xfrm>
              <a:prstGeom prst="rect">
                <a:avLst/>
              </a:prstGeom>
            </p:spPr>
            <p:txBody>
              <a:bodyPr>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nSpc>
                    <a:spcPct val="80000"/>
                  </a:lnSpc>
                  <a:buFont typeface="Wingdings" pitchFamily="2" charset="2"/>
                  <a:buChar char="§"/>
                </a:pPr>
                <a:r>
                  <a:rPr lang="en-US" sz="1600" b="1" dirty="0"/>
                  <a:t>Inference</a:t>
                </a:r>
              </a:p>
              <a:p>
                <a:pPr lvl="1">
                  <a:buFont typeface="Wingdings" panose="05000000000000000000" pitchFamily="2" charset="2"/>
                  <a:buChar char="§"/>
                </a:pPr>
                <a:r>
                  <a:rPr lang="en-US" sz="1400" dirty="0">
                    <a:solidFill>
                      <a:srgbClr val="404040"/>
                    </a:solidFill>
                  </a:rPr>
                  <a:t>Define SP-Pairwise potential as [</a:t>
                </a:r>
                <a:r>
                  <a:rPr lang="en-US" sz="1400" dirty="0" err="1">
                    <a:solidFill>
                      <a:srgbClr val="404040"/>
                    </a:solidFill>
                  </a:rPr>
                  <a:t>Krahenbuhl</a:t>
                </a:r>
                <a:r>
                  <a:rPr lang="en-US" sz="1400" dirty="0">
                    <a:solidFill>
                      <a:srgbClr val="404040"/>
                    </a:solidFill>
                  </a:rPr>
                  <a:t> 2011]:</a:t>
                </a:r>
              </a:p>
              <a:p>
                <a:pPr marL="400050" lvl="1" indent="0" algn="ctr">
                  <a:buNone/>
                </a:pPr>
                <a14:m>
                  <m:oMath xmlns:m="http://schemas.openxmlformats.org/officeDocument/2006/math">
                    <m:sSubSup>
                      <m:sSubSupPr>
                        <m:ctrlPr>
                          <a:rPr lang="en-US" sz="1400" i="1" smtClean="0">
                            <a:solidFill>
                              <a:srgbClr val="404040"/>
                            </a:solidFill>
                            <a:latin typeface="Cambria Math" panose="02040503050406030204" pitchFamily="18" charset="0"/>
                          </a:rPr>
                        </m:ctrlPr>
                      </m:sSubSupPr>
                      <m:e>
                        <m:r>
                          <a:rPr lang="en-ZA" sz="1400" i="1">
                            <a:solidFill>
                              <a:srgbClr val="404040"/>
                            </a:solidFill>
                            <a:latin typeface="Cambria Math" panose="02040503050406030204" pitchFamily="18" charset="0"/>
                          </a:rPr>
                          <m:t>𝜓</m:t>
                        </m:r>
                      </m:e>
                      <m:sub>
                        <m:r>
                          <a:rPr lang="en-US" sz="1400" b="0" i="1" smtClean="0">
                            <a:solidFill>
                              <a:srgbClr val="404040"/>
                            </a:solidFill>
                            <a:latin typeface="Cambria Math" panose="02040503050406030204" pitchFamily="18" charset="0"/>
                          </a:rPr>
                          <m:t>𝑖𝑗</m:t>
                        </m:r>
                      </m:sub>
                      <m:sup>
                        <m:r>
                          <a:rPr lang="en-US" sz="1400" b="0" i="1" smtClean="0">
                            <a:solidFill>
                              <a:srgbClr val="404040"/>
                            </a:solidFill>
                            <a:latin typeface="Cambria Math" panose="02040503050406030204" pitchFamily="18" charset="0"/>
                          </a:rPr>
                          <m:t>𝑆𝑃</m:t>
                        </m:r>
                      </m:sup>
                    </m:sSubSup>
                    <m:r>
                      <a:rPr lang="en-US" sz="1400" b="0" i="1" smtClean="0">
                        <a:solidFill>
                          <a:srgbClr val="404040"/>
                        </a:solidFill>
                        <a:latin typeface="Cambria Math" panose="02040503050406030204" pitchFamily="18" charset="0"/>
                      </a:rPr>
                      <m:t>(</m:t>
                    </m:r>
                    <m:sSub>
                      <m:sSubPr>
                        <m:ctrlPr>
                          <a:rPr lang="en-US" sz="1400" i="1">
                            <a:solidFill>
                              <a:srgbClr val="404040"/>
                            </a:solidFill>
                            <a:latin typeface="Cambria Math" panose="02040503050406030204" pitchFamily="18" charset="0"/>
                            <a:ea typeface="Cambria Math" panose="02040503050406030204" pitchFamily="18" charset="0"/>
                          </a:rPr>
                        </m:ctrlPr>
                      </m:sSubPr>
                      <m:e>
                        <m:r>
                          <a:rPr lang="en-US" sz="1400" i="1">
                            <a:solidFill>
                              <a:srgbClr val="404040"/>
                            </a:solidFill>
                            <a:latin typeface="Cambria Math" panose="02040503050406030204" pitchFamily="18" charset="0"/>
                            <a:ea typeface="Cambria Math" panose="02040503050406030204" pitchFamily="18" charset="0"/>
                          </a:rPr>
                          <m:t>𝑥</m:t>
                        </m:r>
                      </m:e>
                      <m:sub>
                        <m:r>
                          <a:rPr lang="en-US" sz="1400" i="1">
                            <a:solidFill>
                              <a:srgbClr val="404040"/>
                            </a:solidFill>
                            <a:latin typeface="Cambria Math" panose="02040503050406030204" pitchFamily="18" charset="0"/>
                            <a:ea typeface="Cambria Math" panose="02040503050406030204" pitchFamily="18" charset="0"/>
                          </a:rPr>
                          <m:t>𝑖</m:t>
                        </m:r>
                      </m:sub>
                    </m:sSub>
                    <m:r>
                      <a:rPr lang="en-US" sz="1400" i="1">
                        <a:solidFill>
                          <a:srgbClr val="404040"/>
                        </a:solidFill>
                        <a:latin typeface="Cambria Math" panose="02040503050406030204" pitchFamily="18" charset="0"/>
                        <a:ea typeface="Cambria Math" panose="02040503050406030204" pitchFamily="18" charset="0"/>
                      </a:rPr>
                      <m:t>,</m:t>
                    </m:r>
                    <m:sSub>
                      <m:sSubPr>
                        <m:ctrlPr>
                          <a:rPr lang="en-US" sz="1400" i="1">
                            <a:solidFill>
                              <a:srgbClr val="404040"/>
                            </a:solidFill>
                            <a:latin typeface="Cambria Math" panose="02040503050406030204" pitchFamily="18" charset="0"/>
                            <a:ea typeface="Cambria Math" panose="02040503050406030204" pitchFamily="18" charset="0"/>
                          </a:rPr>
                        </m:ctrlPr>
                      </m:sSubPr>
                      <m:e>
                        <m:r>
                          <a:rPr lang="en-US" sz="1400" i="1">
                            <a:solidFill>
                              <a:srgbClr val="404040"/>
                            </a:solidFill>
                            <a:latin typeface="Cambria Math" panose="02040503050406030204" pitchFamily="18" charset="0"/>
                            <a:ea typeface="Cambria Math" panose="02040503050406030204" pitchFamily="18" charset="0"/>
                          </a:rPr>
                          <m:t>𝑥</m:t>
                        </m:r>
                      </m:e>
                      <m:sub>
                        <m:r>
                          <a:rPr lang="en-US" sz="1400" i="1">
                            <a:solidFill>
                              <a:srgbClr val="404040"/>
                            </a:solidFill>
                            <a:latin typeface="Cambria Math" panose="02040503050406030204" pitchFamily="18" charset="0"/>
                            <a:ea typeface="Cambria Math" panose="02040503050406030204" pitchFamily="18" charset="0"/>
                          </a:rPr>
                          <m:t>𝑗</m:t>
                        </m:r>
                      </m:sub>
                    </m:sSub>
                    <m:r>
                      <a:rPr lang="en-US" sz="1400" b="0" i="1" smtClean="0">
                        <a:solidFill>
                          <a:srgbClr val="404040"/>
                        </a:solidFill>
                        <a:latin typeface="Cambria Math" panose="02040503050406030204" pitchFamily="18" charset="0"/>
                        <a:ea typeface="Cambria Math" panose="02040503050406030204" pitchFamily="18" charset="0"/>
                      </a:rPr>
                      <m:t>;</m:t>
                    </m:r>
                    <m:sSub>
                      <m:sSubPr>
                        <m:ctrlPr>
                          <a:rPr lang="en-US" sz="1400" i="1" smtClean="0">
                            <a:solidFill>
                              <a:srgbClr val="404040"/>
                            </a:solidFill>
                            <a:latin typeface="Cambria Math" panose="02040503050406030204" pitchFamily="18" charset="0"/>
                            <a:ea typeface="Cambria Math" panose="02040503050406030204" pitchFamily="18" charset="0"/>
                          </a:rPr>
                        </m:ctrlPr>
                      </m:sSubPr>
                      <m:e>
                        <m:r>
                          <a:rPr lang="en-US" sz="1400" b="0" i="1" smtClean="0">
                            <a:solidFill>
                              <a:srgbClr val="404040"/>
                            </a:solidFill>
                            <a:latin typeface="Cambria Math" panose="02040503050406030204" pitchFamily="18" charset="0"/>
                            <a:ea typeface="Cambria Math" panose="02040503050406030204" pitchFamily="18" charset="0"/>
                          </a:rPr>
                          <m:t>𝐷</m:t>
                        </m:r>
                      </m:e>
                      <m:sub>
                        <m:r>
                          <a:rPr lang="en-US" sz="1400" b="0" i="1" smtClean="0">
                            <a:solidFill>
                              <a:srgbClr val="404040"/>
                            </a:solidFill>
                            <a:latin typeface="Cambria Math" panose="02040503050406030204" pitchFamily="18" charset="0"/>
                            <a:ea typeface="Cambria Math" panose="02040503050406030204" pitchFamily="18" charset="0"/>
                          </a:rPr>
                          <m:t>𝑠</m:t>
                        </m:r>
                      </m:sub>
                    </m:sSub>
                    <m:r>
                      <a:rPr lang="en-US" sz="1400" b="0" i="1" smtClean="0">
                        <a:solidFill>
                          <a:srgbClr val="404040"/>
                        </a:solidFill>
                        <a:latin typeface="Cambria Math" panose="02040503050406030204" pitchFamily="18" charset="0"/>
                      </a:rPr>
                      <m:t>)=</m:t>
                    </m:r>
                  </m:oMath>
                </a14:m>
                <a:r>
                  <a:rPr lang="en-US" sz="1400" dirty="0">
                    <a:solidFill>
                      <a:srgbClr val="404040"/>
                    </a:solidFill>
                    <a:ea typeface="Cambria Math" panose="02040503050406030204" pitchFamily="18" charset="0"/>
                  </a:rPr>
                  <a:t> </a:t>
                </a:r>
                <a14:m>
                  <m:oMath xmlns:m="http://schemas.openxmlformats.org/officeDocument/2006/math">
                    <m:sSub>
                      <m:sSubPr>
                        <m:ctrlPr>
                          <a:rPr lang="en-US" sz="1400" i="1">
                            <a:solidFill>
                              <a:srgbClr val="404040"/>
                            </a:solidFill>
                            <a:latin typeface="Cambria Math" panose="02040503050406030204" pitchFamily="18" charset="0"/>
                            <a:ea typeface="Cambria Math" panose="02040503050406030204" pitchFamily="18" charset="0"/>
                          </a:rPr>
                        </m:ctrlPr>
                      </m:sSubPr>
                      <m:e>
                        <m:r>
                          <a:rPr lang="en-US" sz="1400" i="1">
                            <a:solidFill>
                              <a:srgbClr val="404040"/>
                            </a:solidFill>
                            <a:latin typeface="Cambria Math" panose="02040503050406030204" pitchFamily="18" charset="0"/>
                            <a:ea typeface="Cambria Math" panose="02040503050406030204" pitchFamily="18" charset="0"/>
                          </a:rPr>
                          <m:t>𝜇</m:t>
                        </m:r>
                      </m:e>
                      <m:sub>
                        <m:r>
                          <a:rPr lang="en-US" sz="1400" i="1">
                            <a:solidFill>
                              <a:srgbClr val="404040"/>
                            </a:solidFill>
                            <a:latin typeface="Cambria Math" panose="02040503050406030204" pitchFamily="18" charset="0"/>
                            <a:ea typeface="Cambria Math" panose="02040503050406030204" pitchFamily="18" charset="0"/>
                          </a:rPr>
                          <m:t>𝑠</m:t>
                        </m:r>
                      </m:sub>
                    </m:sSub>
                    <m:d>
                      <m:dPr>
                        <m:ctrlPr>
                          <a:rPr lang="en-US" sz="1400" i="1">
                            <a:solidFill>
                              <a:srgbClr val="404040"/>
                            </a:solidFill>
                            <a:latin typeface="Cambria Math" panose="02040503050406030204" pitchFamily="18" charset="0"/>
                            <a:ea typeface="Cambria Math" panose="02040503050406030204" pitchFamily="18" charset="0"/>
                          </a:rPr>
                        </m:ctrlPr>
                      </m:dPr>
                      <m:e>
                        <m:sSub>
                          <m:sSubPr>
                            <m:ctrlPr>
                              <a:rPr lang="en-US" sz="1400" i="1">
                                <a:solidFill>
                                  <a:srgbClr val="404040"/>
                                </a:solidFill>
                                <a:latin typeface="Cambria Math" panose="02040503050406030204" pitchFamily="18" charset="0"/>
                                <a:ea typeface="Cambria Math" panose="02040503050406030204" pitchFamily="18" charset="0"/>
                              </a:rPr>
                            </m:ctrlPr>
                          </m:sSubPr>
                          <m:e>
                            <m:r>
                              <a:rPr lang="en-US" sz="1400" i="1">
                                <a:solidFill>
                                  <a:srgbClr val="404040"/>
                                </a:solidFill>
                                <a:latin typeface="Cambria Math" panose="02040503050406030204" pitchFamily="18" charset="0"/>
                                <a:ea typeface="Cambria Math" panose="02040503050406030204" pitchFamily="18" charset="0"/>
                              </a:rPr>
                              <m:t>𝑥</m:t>
                            </m:r>
                          </m:e>
                          <m:sub>
                            <m:r>
                              <a:rPr lang="en-US" sz="1400" i="1">
                                <a:solidFill>
                                  <a:srgbClr val="404040"/>
                                </a:solidFill>
                                <a:latin typeface="Cambria Math" panose="02040503050406030204" pitchFamily="18" charset="0"/>
                                <a:ea typeface="Cambria Math" panose="02040503050406030204" pitchFamily="18" charset="0"/>
                              </a:rPr>
                              <m:t>𝑖</m:t>
                            </m:r>
                          </m:sub>
                        </m:sSub>
                        <m:r>
                          <a:rPr lang="en-US" sz="1400" i="1">
                            <a:solidFill>
                              <a:srgbClr val="404040"/>
                            </a:solidFill>
                            <a:latin typeface="Cambria Math" panose="02040503050406030204" pitchFamily="18" charset="0"/>
                            <a:ea typeface="Cambria Math" panose="02040503050406030204" pitchFamily="18" charset="0"/>
                          </a:rPr>
                          <m:t>,</m:t>
                        </m:r>
                        <m:sSub>
                          <m:sSubPr>
                            <m:ctrlPr>
                              <a:rPr lang="en-US" sz="1400" i="1">
                                <a:solidFill>
                                  <a:srgbClr val="404040"/>
                                </a:solidFill>
                                <a:latin typeface="Cambria Math" panose="02040503050406030204" pitchFamily="18" charset="0"/>
                                <a:ea typeface="Cambria Math" panose="02040503050406030204" pitchFamily="18" charset="0"/>
                              </a:rPr>
                            </m:ctrlPr>
                          </m:sSubPr>
                          <m:e>
                            <m:r>
                              <a:rPr lang="en-US" sz="1400" i="1">
                                <a:solidFill>
                                  <a:srgbClr val="404040"/>
                                </a:solidFill>
                                <a:latin typeface="Cambria Math" panose="02040503050406030204" pitchFamily="18" charset="0"/>
                                <a:ea typeface="Cambria Math" panose="02040503050406030204" pitchFamily="18" charset="0"/>
                              </a:rPr>
                              <m:t>𝑥</m:t>
                            </m:r>
                          </m:e>
                          <m:sub>
                            <m:r>
                              <a:rPr lang="en-US" sz="1400" i="1">
                                <a:solidFill>
                                  <a:srgbClr val="404040"/>
                                </a:solidFill>
                                <a:latin typeface="Cambria Math" panose="02040503050406030204" pitchFamily="18" charset="0"/>
                                <a:ea typeface="Cambria Math" panose="02040503050406030204" pitchFamily="18" charset="0"/>
                              </a:rPr>
                              <m:t>𝑗</m:t>
                            </m:r>
                          </m:sub>
                        </m:sSub>
                      </m:e>
                    </m:d>
                  </m:oMath>
                </a14:m>
                <a:r>
                  <a:rPr lang="en-US" sz="1400" dirty="0">
                    <a:solidFill>
                      <a:srgbClr val="404040"/>
                    </a:solidFill>
                  </a:rPr>
                  <a:t> </a:t>
                </a:r>
                <a14:m>
                  <m:oMath xmlns:m="http://schemas.openxmlformats.org/officeDocument/2006/math">
                    <m:sSubSup>
                      <m:sSubSupPr>
                        <m:ctrlPr>
                          <a:rPr lang="en-US" sz="1400" i="1" smtClean="0">
                            <a:solidFill>
                              <a:srgbClr val="404040"/>
                            </a:solidFill>
                            <a:latin typeface="Cambria Math" panose="02040503050406030204" pitchFamily="18" charset="0"/>
                          </a:rPr>
                        </m:ctrlPr>
                      </m:sSubSupPr>
                      <m:e>
                        <m:r>
                          <a:rPr lang="en-US" sz="1400" i="1">
                            <a:solidFill>
                              <a:srgbClr val="404040"/>
                            </a:solidFill>
                            <a:latin typeface="Cambria Math" panose="02040503050406030204" pitchFamily="18" charset="0"/>
                            <a:ea typeface="Cambria Math" panose="02040503050406030204" pitchFamily="18" charset="0"/>
                          </a:rPr>
                          <m:t>𝜔</m:t>
                        </m:r>
                      </m:e>
                      <m:sub>
                        <m:r>
                          <a:rPr lang="en-US" sz="1400" i="1">
                            <a:solidFill>
                              <a:srgbClr val="404040"/>
                            </a:solidFill>
                            <a:latin typeface="Cambria Math" panose="02040503050406030204" pitchFamily="18" charset="0"/>
                          </a:rPr>
                          <m:t>𝑠</m:t>
                        </m:r>
                      </m:sub>
                      <m:sup>
                        <m:r>
                          <a:rPr lang="en-US" sz="1400" i="1">
                            <a:solidFill>
                              <a:srgbClr val="404040"/>
                            </a:solidFill>
                            <a:latin typeface="Cambria Math" panose="02040503050406030204" pitchFamily="18" charset="0"/>
                          </a:rPr>
                          <m:t>(1)</m:t>
                        </m:r>
                      </m:sup>
                    </m:sSubSup>
                    <m:r>
                      <m:rPr>
                        <m:sty m:val="p"/>
                      </m:rPr>
                      <a:rPr lang="en-US" sz="1400" b="0" i="0" smtClean="0">
                        <a:solidFill>
                          <a:srgbClr val="404040"/>
                        </a:solidFill>
                        <a:latin typeface="Cambria Math" panose="02040503050406030204" pitchFamily="18" charset="0"/>
                      </a:rPr>
                      <m:t>exp</m:t>
                    </m:r>
                    <m:r>
                      <a:rPr lang="en-US" sz="1400" b="0" i="1" smtClean="0">
                        <a:solidFill>
                          <a:srgbClr val="404040"/>
                        </a:solidFill>
                        <a:latin typeface="Cambria Math" panose="02040503050406030204" pitchFamily="18" charset="0"/>
                      </a:rPr>
                      <m:t>⁡(−</m:t>
                    </m:r>
                    <m:f>
                      <m:fPr>
                        <m:ctrlPr>
                          <a:rPr lang="en-US" sz="1400" b="0" i="1" smtClean="0">
                            <a:solidFill>
                              <a:srgbClr val="404040"/>
                            </a:solidFill>
                            <a:latin typeface="Cambria Math" panose="02040503050406030204" pitchFamily="18" charset="0"/>
                          </a:rPr>
                        </m:ctrlPr>
                      </m:fPr>
                      <m:num>
                        <m:sSup>
                          <m:sSupPr>
                            <m:ctrlPr>
                              <a:rPr lang="en-US" sz="1400" b="0" i="1" smtClean="0">
                                <a:solidFill>
                                  <a:srgbClr val="404040"/>
                                </a:solidFill>
                                <a:latin typeface="Cambria Math" panose="02040503050406030204" pitchFamily="18" charset="0"/>
                              </a:rPr>
                            </m:ctrlPr>
                          </m:sSupPr>
                          <m:e>
                            <m:r>
                              <a:rPr lang="en-US" sz="1400" b="0" i="1" smtClean="0">
                                <a:solidFill>
                                  <a:srgbClr val="404040"/>
                                </a:solidFill>
                                <a:latin typeface="Cambria Math" panose="02040503050406030204" pitchFamily="18" charset="0"/>
                              </a:rPr>
                              <m:t>|</m:t>
                            </m:r>
                            <m:sSub>
                              <m:sSubPr>
                                <m:ctrlPr>
                                  <a:rPr lang="en-US" sz="1400" i="1">
                                    <a:solidFill>
                                      <a:srgbClr val="404040"/>
                                    </a:solidFill>
                                    <a:latin typeface="Cambria Math" panose="02040503050406030204" pitchFamily="18" charset="0"/>
                                  </a:rPr>
                                </m:ctrlPr>
                              </m:sSubPr>
                              <m:e>
                                <m:r>
                                  <a:rPr lang="en-US" sz="1400" i="1">
                                    <a:solidFill>
                                      <a:srgbClr val="404040"/>
                                    </a:solidFill>
                                    <a:latin typeface="Cambria Math" panose="02040503050406030204" pitchFamily="18" charset="0"/>
                                  </a:rPr>
                                  <m:t>𝑃</m:t>
                                </m:r>
                              </m:e>
                              <m:sub>
                                <m:r>
                                  <a:rPr lang="en-US" sz="1400" i="1">
                                    <a:solidFill>
                                      <a:srgbClr val="404040"/>
                                    </a:solidFill>
                                    <a:latin typeface="Cambria Math" panose="02040503050406030204" pitchFamily="18" charset="0"/>
                                  </a:rPr>
                                  <m:t>𝑖</m:t>
                                </m:r>
                              </m:sub>
                            </m:sSub>
                            <m:r>
                              <a:rPr lang="en-US" sz="1400" b="0" i="1" smtClean="0">
                                <a:solidFill>
                                  <a:srgbClr val="404040"/>
                                </a:solidFill>
                                <a:latin typeface="Cambria Math" panose="02040503050406030204" pitchFamily="18" charset="0"/>
                              </a:rPr>
                              <m:t>−</m:t>
                            </m:r>
                            <m:sSub>
                              <m:sSubPr>
                                <m:ctrlPr>
                                  <a:rPr lang="en-US" sz="1400" i="1">
                                    <a:solidFill>
                                      <a:srgbClr val="404040"/>
                                    </a:solidFill>
                                    <a:latin typeface="Cambria Math" panose="02040503050406030204" pitchFamily="18" charset="0"/>
                                  </a:rPr>
                                </m:ctrlPr>
                              </m:sSubPr>
                              <m:e>
                                <m:r>
                                  <a:rPr lang="en-US" sz="1400" i="1">
                                    <a:solidFill>
                                      <a:srgbClr val="404040"/>
                                    </a:solidFill>
                                    <a:latin typeface="Cambria Math" panose="02040503050406030204" pitchFamily="18" charset="0"/>
                                  </a:rPr>
                                  <m:t>𝑃</m:t>
                                </m:r>
                              </m:e>
                              <m:sub>
                                <m:r>
                                  <a:rPr lang="en-US" sz="1400" b="0" i="1" smtClean="0">
                                    <a:solidFill>
                                      <a:srgbClr val="404040"/>
                                    </a:solidFill>
                                    <a:latin typeface="Cambria Math" panose="02040503050406030204" pitchFamily="18" charset="0"/>
                                  </a:rPr>
                                  <m:t>𝑗</m:t>
                                </m:r>
                              </m:sub>
                            </m:sSub>
                            <m:r>
                              <a:rPr lang="en-US" sz="1400" b="0" i="1" smtClean="0">
                                <a:solidFill>
                                  <a:srgbClr val="404040"/>
                                </a:solidFill>
                                <a:latin typeface="Cambria Math" panose="02040503050406030204" pitchFamily="18" charset="0"/>
                              </a:rPr>
                              <m:t>|</m:t>
                            </m:r>
                          </m:e>
                          <m:sup>
                            <m:r>
                              <a:rPr lang="en-US" sz="1400" b="0" i="1" smtClean="0">
                                <a:solidFill>
                                  <a:srgbClr val="404040"/>
                                </a:solidFill>
                                <a:latin typeface="Cambria Math" panose="02040503050406030204" pitchFamily="18" charset="0"/>
                              </a:rPr>
                              <m:t>2</m:t>
                            </m:r>
                          </m:sup>
                        </m:sSup>
                      </m:num>
                      <m:den>
                        <m:r>
                          <a:rPr lang="en-US" sz="1400" b="0" i="1" smtClean="0">
                            <a:solidFill>
                              <a:srgbClr val="404040"/>
                            </a:solidFill>
                            <a:latin typeface="Cambria Math" panose="02040503050406030204" pitchFamily="18" charset="0"/>
                          </a:rPr>
                          <m:t>2</m:t>
                        </m:r>
                        <m:sSup>
                          <m:sSupPr>
                            <m:ctrlPr>
                              <a:rPr lang="en-US" sz="1400" b="0" i="1" smtClean="0">
                                <a:solidFill>
                                  <a:srgbClr val="404040"/>
                                </a:solidFill>
                                <a:latin typeface="Cambria Math" panose="02040503050406030204" pitchFamily="18" charset="0"/>
                              </a:rPr>
                            </m:ctrlPr>
                          </m:sSupPr>
                          <m:e>
                            <m:sSubSup>
                              <m:sSubSupPr>
                                <m:ctrlPr>
                                  <a:rPr lang="en-US" sz="1400" i="1">
                                    <a:solidFill>
                                      <a:srgbClr val="404040"/>
                                    </a:solidFill>
                                    <a:latin typeface="Cambria Math" panose="02040503050406030204" pitchFamily="18" charset="0"/>
                                  </a:rPr>
                                </m:ctrlPr>
                              </m:sSubSupPr>
                              <m:e>
                                <m:r>
                                  <a:rPr lang="en-US" sz="1400" i="1" smtClean="0">
                                    <a:solidFill>
                                      <a:srgbClr val="404040"/>
                                    </a:solidFill>
                                    <a:latin typeface="Cambria Math" panose="02040503050406030204" pitchFamily="18" charset="0"/>
                                    <a:ea typeface="Cambria Math" panose="02040503050406030204" pitchFamily="18" charset="0"/>
                                  </a:rPr>
                                  <m:t>𝜃</m:t>
                                </m:r>
                              </m:e>
                              <m:sub>
                                <m:r>
                                  <a:rPr lang="en-US" sz="1400" i="1">
                                    <a:solidFill>
                                      <a:srgbClr val="404040"/>
                                    </a:solidFill>
                                    <a:latin typeface="Cambria Math" panose="02040503050406030204" pitchFamily="18" charset="0"/>
                                  </a:rPr>
                                  <m:t>𝑎</m:t>
                                </m:r>
                              </m:sub>
                              <m:sup>
                                <m:r>
                                  <a:rPr lang="en-US" sz="1400" i="1">
                                    <a:solidFill>
                                      <a:srgbClr val="404040"/>
                                    </a:solidFill>
                                    <a:latin typeface="Cambria Math" panose="02040503050406030204" pitchFamily="18" charset="0"/>
                                  </a:rPr>
                                  <m:t>𝑠</m:t>
                                </m:r>
                              </m:sup>
                            </m:sSubSup>
                          </m:e>
                          <m:sup>
                            <m:r>
                              <a:rPr lang="en-US" sz="1400" b="0" i="1" smtClean="0">
                                <a:solidFill>
                                  <a:srgbClr val="404040"/>
                                </a:solidFill>
                                <a:latin typeface="Cambria Math" panose="02040503050406030204" pitchFamily="18" charset="0"/>
                              </a:rPr>
                              <m:t>2</m:t>
                            </m:r>
                          </m:sup>
                        </m:sSup>
                      </m:den>
                    </m:f>
                  </m:oMath>
                </a14:m>
                <a:r>
                  <a:rPr lang="en-US" sz="1400" dirty="0">
                    <a:solidFill>
                      <a:srgbClr val="404040"/>
                    </a:solidFill>
                  </a:rPr>
                  <a:t> </a:t>
                </a:r>
                <a14:m>
                  <m:oMath xmlns:m="http://schemas.openxmlformats.org/officeDocument/2006/math">
                    <m:r>
                      <a:rPr lang="en-US" sz="1400" i="1">
                        <a:solidFill>
                          <a:srgbClr val="404040"/>
                        </a:solidFill>
                        <a:latin typeface="Cambria Math" panose="02040503050406030204" pitchFamily="18" charset="0"/>
                      </a:rPr>
                      <m:t>−</m:t>
                    </m:r>
                    <m:f>
                      <m:fPr>
                        <m:ctrlPr>
                          <a:rPr lang="en-US" sz="1400" i="1">
                            <a:solidFill>
                              <a:srgbClr val="404040"/>
                            </a:solidFill>
                            <a:latin typeface="Cambria Math" panose="02040503050406030204" pitchFamily="18" charset="0"/>
                          </a:rPr>
                        </m:ctrlPr>
                      </m:fPr>
                      <m:num>
                        <m:sSup>
                          <m:sSupPr>
                            <m:ctrlPr>
                              <a:rPr lang="en-US" sz="1400" i="1">
                                <a:solidFill>
                                  <a:srgbClr val="404040"/>
                                </a:solidFill>
                                <a:latin typeface="Cambria Math" panose="02040503050406030204" pitchFamily="18" charset="0"/>
                              </a:rPr>
                            </m:ctrlPr>
                          </m:sSupPr>
                          <m:e>
                            <m:r>
                              <a:rPr lang="en-US" sz="1400" i="1">
                                <a:solidFill>
                                  <a:srgbClr val="404040"/>
                                </a:solidFill>
                                <a:latin typeface="Cambria Math" panose="02040503050406030204" pitchFamily="18" charset="0"/>
                              </a:rPr>
                              <m:t>|</m:t>
                            </m:r>
                            <m:sSub>
                              <m:sSubPr>
                                <m:ctrlPr>
                                  <a:rPr lang="en-GB" sz="1400" i="1">
                                    <a:solidFill>
                                      <a:srgbClr val="404040"/>
                                    </a:solidFill>
                                    <a:latin typeface="Cambria Math" panose="02040503050406030204" pitchFamily="18" charset="0"/>
                                  </a:rPr>
                                </m:ctrlPr>
                              </m:sSubPr>
                              <m:e>
                                <m:r>
                                  <a:rPr lang="en-US" sz="1400" i="1">
                                    <a:solidFill>
                                      <a:srgbClr val="404040"/>
                                    </a:solidFill>
                                    <a:latin typeface="Cambria Math" panose="02040503050406030204" pitchFamily="18" charset="0"/>
                                  </a:rPr>
                                  <m:t>𝐶</m:t>
                                </m:r>
                              </m:e>
                              <m:sub>
                                <m:sSub>
                                  <m:sSubPr>
                                    <m:ctrlPr>
                                      <a:rPr lang="en-US" sz="1400" i="1">
                                        <a:solidFill>
                                          <a:srgbClr val="404040"/>
                                        </a:solidFill>
                                        <a:latin typeface="Cambria Math" panose="02040503050406030204" pitchFamily="18" charset="0"/>
                                      </a:rPr>
                                    </m:ctrlPr>
                                  </m:sSubPr>
                                  <m:e>
                                    <m:r>
                                      <a:rPr lang="en-US" sz="1400" i="1">
                                        <a:solidFill>
                                          <a:srgbClr val="404040"/>
                                        </a:solidFill>
                                        <a:latin typeface="Cambria Math" panose="02040503050406030204" pitchFamily="18" charset="0"/>
                                      </a:rPr>
                                      <m:t>𝑠</m:t>
                                    </m:r>
                                  </m:e>
                                  <m:sub>
                                    <m:r>
                                      <a:rPr lang="en-US" sz="1400" i="1">
                                        <a:solidFill>
                                          <a:srgbClr val="404040"/>
                                        </a:solidFill>
                                        <a:latin typeface="Cambria Math" panose="02040503050406030204" pitchFamily="18" charset="0"/>
                                      </a:rPr>
                                      <m:t>𝑖</m:t>
                                    </m:r>
                                  </m:sub>
                                </m:sSub>
                              </m:sub>
                            </m:sSub>
                            <m:r>
                              <a:rPr lang="en-US" sz="1400" i="1">
                                <a:solidFill>
                                  <a:srgbClr val="404040"/>
                                </a:solidFill>
                                <a:latin typeface="Cambria Math" panose="02040503050406030204" pitchFamily="18" charset="0"/>
                              </a:rPr>
                              <m:t>−</m:t>
                            </m:r>
                            <m:sSub>
                              <m:sSubPr>
                                <m:ctrlPr>
                                  <a:rPr lang="en-GB" sz="1400" i="1">
                                    <a:solidFill>
                                      <a:srgbClr val="404040"/>
                                    </a:solidFill>
                                    <a:latin typeface="Cambria Math" panose="02040503050406030204" pitchFamily="18" charset="0"/>
                                  </a:rPr>
                                </m:ctrlPr>
                              </m:sSubPr>
                              <m:e>
                                <m:r>
                                  <a:rPr lang="en-US" sz="1400" i="1">
                                    <a:solidFill>
                                      <a:srgbClr val="404040"/>
                                    </a:solidFill>
                                    <a:latin typeface="Cambria Math" panose="02040503050406030204" pitchFamily="18" charset="0"/>
                                  </a:rPr>
                                  <m:t>𝐶</m:t>
                                </m:r>
                              </m:e>
                              <m:sub>
                                <m:sSub>
                                  <m:sSubPr>
                                    <m:ctrlPr>
                                      <a:rPr lang="en-US" sz="1400" i="1">
                                        <a:solidFill>
                                          <a:srgbClr val="404040"/>
                                        </a:solidFill>
                                        <a:latin typeface="Cambria Math" panose="02040503050406030204" pitchFamily="18" charset="0"/>
                                      </a:rPr>
                                    </m:ctrlPr>
                                  </m:sSubPr>
                                  <m:e>
                                    <m:r>
                                      <a:rPr lang="en-US" sz="1400" i="1">
                                        <a:solidFill>
                                          <a:srgbClr val="404040"/>
                                        </a:solidFill>
                                        <a:latin typeface="Cambria Math" panose="02040503050406030204" pitchFamily="18" charset="0"/>
                                      </a:rPr>
                                      <m:t>𝑠</m:t>
                                    </m:r>
                                  </m:e>
                                  <m:sub>
                                    <m:r>
                                      <a:rPr lang="en-US" sz="1400" i="1">
                                        <a:solidFill>
                                          <a:srgbClr val="404040"/>
                                        </a:solidFill>
                                        <a:latin typeface="Cambria Math" panose="02040503050406030204" pitchFamily="18" charset="0"/>
                                      </a:rPr>
                                      <m:t>𝑗</m:t>
                                    </m:r>
                                  </m:sub>
                                </m:sSub>
                              </m:sub>
                            </m:sSub>
                            <m:r>
                              <a:rPr lang="en-US" sz="1400" i="1">
                                <a:solidFill>
                                  <a:srgbClr val="404040"/>
                                </a:solidFill>
                                <a:latin typeface="Cambria Math" panose="02040503050406030204" pitchFamily="18" charset="0"/>
                              </a:rPr>
                              <m:t>|</m:t>
                            </m:r>
                          </m:e>
                          <m:sup>
                            <m:r>
                              <a:rPr lang="en-US" sz="1400" i="1">
                                <a:solidFill>
                                  <a:srgbClr val="404040"/>
                                </a:solidFill>
                                <a:latin typeface="Cambria Math" panose="02040503050406030204" pitchFamily="18" charset="0"/>
                              </a:rPr>
                              <m:t>2</m:t>
                            </m:r>
                          </m:sup>
                        </m:sSup>
                      </m:num>
                      <m:den>
                        <m:r>
                          <a:rPr lang="en-US" sz="1400" i="1">
                            <a:solidFill>
                              <a:srgbClr val="404040"/>
                            </a:solidFill>
                            <a:latin typeface="Cambria Math" panose="02040503050406030204" pitchFamily="18" charset="0"/>
                          </a:rPr>
                          <m:t>2</m:t>
                        </m:r>
                        <m:sSup>
                          <m:sSupPr>
                            <m:ctrlPr>
                              <a:rPr lang="en-US" sz="1400" i="1">
                                <a:solidFill>
                                  <a:srgbClr val="404040"/>
                                </a:solidFill>
                                <a:latin typeface="Cambria Math" panose="02040503050406030204" pitchFamily="18" charset="0"/>
                              </a:rPr>
                            </m:ctrlPr>
                          </m:sSupPr>
                          <m:e>
                            <m:sSubSup>
                              <m:sSubSupPr>
                                <m:ctrlPr>
                                  <a:rPr lang="en-US" sz="1400" i="1">
                                    <a:solidFill>
                                      <a:srgbClr val="404040"/>
                                    </a:solidFill>
                                    <a:latin typeface="Cambria Math" panose="02040503050406030204" pitchFamily="18" charset="0"/>
                                  </a:rPr>
                                </m:ctrlPr>
                              </m:sSubSupPr>
                              <m:e>
                                <m:r>
                                  <a:rPr lang="en-US" sz="1400" i="1">
                                    <a:solidFill>
                                      <a:srgbClr val="404040"/>
                                    </a:solidFill>
                                    <a:latin typeface="Cambria Math" panose="02040503050406030204" pitchFamily="18" charset="0"/>
                                    <a:ea typeface="Cambria Math" panose="02040503050406030204" pitchFamily="18" charset="0"/>
                                  </a:rPr>
                                  <m:t>𝜃</m:t>
                                </m:r>
                              </m:e>
                              <m:sub>
                                <m:r>
                                  <a:rPr lang="en-US" sz="1400" i="1">
                                    <a:solidFill>
                                      <a:srgbClr val="404040"/>
                                    </a:solidFill>
                                    <a:latin typeface="Cambria Math" panose="02040503050406030204" pitchFamily="18" charset="0"/>
                                    <a:ea typeface="Cambria Math" panose="02040503050406030204" pitchFamily="18" charset="0"/>
                                  </a:rPr>
                                  <m:t>𝛽</m:t>
                                </m:r>
                              </m:sub>
                              <m:sup>
                                <m:r>
                                  <a:rPr lang="en-US" sz="1400" i="1">
                                    <a:solidFill>
                                      <a:srgbClr val="404040"/>
                                    </a:solidFill>
                                    <a:latin typeface="Cambria Math" panose="02040503050406030204" pitchFamily="18" charset="0"/>
                                  </a:rPr>
                                  <m:t>𝑠</m:t>
                                </m:r>
                              </m:sup>
                            </m:sSubSup>
                          </m:e>
                          <m:sup>
                            <m:r>
                              <a:rPr lang="en-US" sz="1400" i="1">
                                <a:solidFill>
                                  <a:srgbClr val="404040"/>
                                </a:solidFill>
                                <a:latin typeface="Cambria Math" panose="02040503050406030204" pitchFamily="18" charset="0"/>
                              </a:rPr>
                              <m:t>2</m:t>
                            </m:r>
                          </m:sup>
                        </m:sSup>
                      </m:den>
                    </m:f>
                  </m:oMath>
                </a14:m>
                <a:r>
                  <a:rPr lang="en-US" sz="1400" dirty="0">
                    <a:solidFill>
                      <a:srgbClr val="404040"/>
                    </a:solidFill>
                  </a:rPr>
                  <a:t>)</a:t>
                </a:r>
              </a:p>
              <a:p>
                <a:pPr lvl="1">
                  <a:buFont typeface="Wingdings" panose="05000000000000000000" pitchFamily="2" charset="2"/>
                  <a:buChar char="§"/>
                </a:pPr>
                <a:r>
                  <a:rPr lang="en-US" sz="1400" dirty="0">
                    <a:solidFill>
                      <a:srgbClr val="404040"/>
                    </a:solidFill>
                  </a:rPr>
                  <a:t>Set </a:t>
                </a:r>
                <a14:m>
                  <m:oMath xmlns:m="http://schemas.openxmlformats.org/officeDocument/2006/math">
                    <m:sSubSup>
                      <m:sSubSupPr>
                        <m:ctrlPr>
                          <a:rPr lang="en-US" sz="1400" i="1" smtClean="0">
                            <a:solidFill>
                              <a:srgbClr val="404040"/>
                            </a:solidFill>
                            <a:latin typeface="Cambria Math" panose="02040503050406030204" pitchFamily="18" charset="0"/>
                          </a:rPr>
                        </m:ctrlPr>
                      </m:sSubSupPr>
                      <m:e>
                        <m:r>
                          <a:rPr lang="en-US" sz="1400" i="1">
                            <a:solidFill>
                              <a:srgbClr val="404040"/>
                            </a:solidFill>
                            <a:latin typeface="Cambria Math" panose="02040503050406030204" pitchFamily="18" charset="0"/>
                            <a:ea typeface="Cambria Math" panose="02040503050406030204" pitchFamily="18" charset="0"/>
                          </a:rPr>
                          <m:t>𝜃</m:t>
                        </m:r>
                      </m:e>
                      <m:sub>
                        <m:r>
                          <a:rPr lang="en-US" sz="1400" i="1" smtClean="0">
                            <a:solidFill>
                              <a:srgbClr val="404040"/>
                            </a:solidFill>
                            <a:latin typeface="Cambria Math" panose="02040503050406030204" pitchFamily="18" charset="0"/>
                            <a:ea typeface="Cambria Math" panose="02040503050406030204" pitchFamily="18" charset="0"/>
                          </a:rPr>
                          <m:t>𝛽</m:t>
                        </m:r>
                      </m:sub>
                      <m:sup>
                        <m:r>
                          <a:rPr lang="en-US" sz="1400" i="1">
                            <a:solidFill>
                              <a:srgbClr val="404040"/>
                            </a:solidFill>
                            <a:latin typeface="Cambria Math" panose="02040503050406030204" pitchFamily="18" charset="0"/>
                          </a:rPr>
                          <m:t>𝑠</m:t>
                        </m:r>
                      </m:sup>
                    </m:sSubSup>
                    <m:r>
                      <a:rPr lang="en-US" sz="1400" i="1" smtClean="0">
                        <a:solidFill>
                          <a:srgbClr val="404040"/>
                        </a:solidFill>
                        <a:latin typeface="Cambria Math" panose="02040503050406030204" pitchFamily="18" charset="0"/>
                        <a:ea typeface="Cambria Math" panose="02040503050406030204" pitchFamily="18" charset="0"/>
                      </a:rPr>
                      <m:t>=</m:t>
                    </m:r>
                    <m:sSub>
                      <m:sSubPr>
                        <m:ctrlPr>
                          <a:rPr lang="en-US" sz="1400" i="1" smtClean="0">
                            <a:solidFill>
                              <a:srgbClr val="404040"/>
                            </a:solidFill>
                            <a:latin typeface="Cambria Math" panose="02040503050406030204" pitchFamily="18" charset="0"/>
                            <a:ea typeface="Cambria Math" panose="02040503050406030204" pitchFamily="18" charset="0"/>
                          </a:rPr>
                        </m:ctrlPr>
                      </m:sSubPr>
                      <m:e>
                        <m:r>
                          <a:rPr lang="en-US" sz="1400" i="1" smtClean="0">
                            <a:solidFill>
                              <a:srgbClr val="404040"/>
                            </a:solidFill>
                            <a:latin typeface="Cambria Math" panose="02040503050406030204" pitchFamily="18" charset="0"/>
                            <a:ea typeface="Cambria Math" panose="02040503050406030204" pitchFamily="18" charset="0"/>
                          </a:rPr>
                          <m:t>𝜃</m:t>
                        </m:r>
                      </m:e>
                      <m:sub>
                        <m:r>
                          <a:rPr lang="en-US" sz="1400" i="1" smtClean="0">
                            <a:solidFill>
                              <a:srgbClr val="404040"/>
                            </a:solidFill>
                            <a:latin typeface="Cambria Math" panose="02040503050406030204" pitchFamily="18" charset="0"/>
                            <a:ea typeface="Cambria Math" panose="02040503050406030204" pitchFamily="18" charset="0"/>
                          </a:rPr>
                          <m:t>𝛽</m:t>
                        </m:r>
                      </m:sub>
                    </m:sSub>
                    <m:r>
                      <a:rPr lang="en-US" sz="1400" b="0" i="1" smtClean="0">
                        <a:solidFill>
                          <a:srgbClr val="404040"/>
                        </a:solidFill>
                        <a:latin typeface="Cambria Math" panose="02040503050406030204" pitchFamily="18" charset="0"/>
                        <a:ea typeface="Cambria Math" panose="02040503050406030204" pitchFamily="18" charset="0"/>
                      </a:rPr>
                      <m:t>, </m:t>
                    </m:r>
                    <m:sSub>
                      <m:sSubPr>
                        <m:ctrlPr>
                          <a:rPr lang="en-US" sz="1400" b="0" i="1" smtClean="0">
                            <a:solidFill>
                              <a:srgbClr val="404040"/>
                            </a:solidFill>
                            <a:latin typeface="Cambria Math" panose="02040503050406030204" pitchFamily="18" charset="0"/>
                            <a:ea typeface="Cambria Math" panose="02040503050406030204" pitchFamily="18" charset="0"/>
                          </a:rPr>
                        </m:ctrlPr>
                      </m:sSubPr>
                      <m:e>
                        <m:r>
                          <a:rPr lang="en-US" sz="1400" b="0" i="1" smtClean="0">
                            <a:solidFill>
                              <a:srgbClr val="404040"/>
                            </a:solidFill>
                            <a:latin typeface="Cambria Math" panose="02040503050406030204" pitchFamily="18" charset="0"/>
                            <a:ea typeface="Cambria Math" panose="02040503050406030204" pitchFamily="18" charset="0"/>
                          </a:rPr>
                          <m:t>𝜇</m:t>
                        </m:r>
                      </m:e>
                      <m:sub>
                        <m:r>
                          <a:rPr lang="en-US" sz="1400" b="0" i="1" smtClean="0">
                            <a:solidFill>
                              <a:srgbClr val="404040"/>
                            </a:solidFill>
                            <a:latin typeface="Cambria Math" panose="02040503050406030204" pitchFamily="18" charset="0"/>
                            <a:ea typeface="Cambria Math" panose="02040503050406030204" pitchFamily="18" charset="0"/>
                          </a:rPr>
                          <m:t>𝑠</m:t>
                        </m:r>
                      </m:sub>
                    </m:sSub>
                    <m:d>
                      <m:dPr>
                        <m:ctrlPr>
                          <a:rPr lang="en-US" sz="1400" b="0" i="1" smtClean="0">
                            <a:solidFill>
                              <a:srgbClr val="404040"/>
                            </a:solidFill>
                            <a:latin typeface="Cambria Math" panose="02040503050406030204" pitchFamily="18" charset="0"/>
                            <a:ea typeface="Cambria Math" panose="02040503050406030204" pitchFamily="18" charset="0"/>
                          </a:rPr>
                        </m:ctrlPr>
                      </m:dPr>
                      <m:e>
                        <m:sSub>
                          <m:sSubPr>
                            <m:ctrlPr>
                              <a:rPr lang="en-US" sz="1400" b="0" i="1" smtClean="0">
                                <a:solidFill>
                                  <a:srgbClr val="404040"/>
                                </a:solidFill>
                                <a:latin typeface="Cambria Math" panose="02040503050406030204" pitchFamily="18" charset="0"/>
                                <a:ea typeface="Cambria Math" panose="02040503050406030204" pitchFamily="18" charset="0"/>
                              </a:rPr>
                            </m:ctrlPr>
                          </m:sSubPr>
                          <m:e>
                            <m:r>
                              <a:rPr lang="en-US" sz="1400" b="0" i="1" smtClean="0">
                                <a:solidFill>
                                  <a:srgbClr val="404040"/>
                                </a:solidFill>
                                <a:latin typeface="Cambria Math" panose="02040503050406030204" pitchFamily="18" charset="0"/>
                                <a:ea typeface="Cambria Math" panose="02040503050406030204" pitchFamily="18" charset="0"/>
                              </a:rPr>
                              <m:t>𝑥</m:t>
                            </m:r>
                          </m:e>
                          <m:sub>
                            <m:r>
                              <a:rPr lang="en-US" sz="1400" b="0" i="1" smtClean="0">
                                <a:solidFill>
                                  <a:srgbClr val="404040"/>
                                </a:solidFill>
                                <a:latin typeface="Cambria Math" panose="02040503050406030204" pitchFamily="18" charset="0"/>
                                <a:ea typeface="Cambria Math" panose="02040503050406030204" pitchFamily="18" charset="0"/>
                              </a:rPr>
                              <m:t>𝑖</m:t>
                            </m:r>
                          </m:sub>
                        </m:sSub>
                        <m:r>
                          <a:rPr lang="en-US" sz="1400" b="0" i="1" smtClean="0">
                            <a:solidFill>
                              <a:srgbClr val="404040"/>
                            </a:solidFill>
                            <a:latin typeface="Cambria Math" panose="02040503050406030204" pitchFamily="18" charset="0"/>
                            <a:ea typeface="Cambria Math" panose="02040503050406030204" pitchFamily="18" charset="0"/>
                          </a:rPr>
                          <m:t>,</m:t>
                        </m:r>
                        <m:sSub>
                          <m:sSubPr>
                            <m:ctrlPr>
                              <a:rPr lang="en-US" sz="1400" b="0" i="1" smtClean="0">
                                <a:solidFill>
                                  <a:srgbClr val="404040"/>
                                </a:solidFill>
                                <a:latin typeface="Cambria Math" panose="02040503050406030204" pitchFamily="18" charset="0"/>
                                <a:ea typeface="Cambria Math" panose="02040503050406030204" pitchFamily="18" charset="0"/>
                              </a:rPr>
                            </m:ctrlPr>
                          </m:sSubPr>
                          <m:e>
                            <m:r>
                              <a:rPr lang="en-US" sz="1400" b="0" i="1" smtClean="0">
                                <a:solidFill>
                                  <a:srgbClr val="404040"/>
                                </a:solidFill>
                                <a:latin typeface="Cambria Math" panose="02040503050406030204" pitchFamily="18" charset="0"/>
                                <a:ea typeface="Cambria Math" panose="02040503050406030204" pitchFamily="18" charset="0"/>
                              </a:rPr>
                              <m:t>𝑥</m:t>
                            </m:r>
                          </m:e>
                          <m:sub>
                            <m:r>
                              <a:rPr lang="en-US" sz="1400" b="0" i="1" smtClean="0">
                                <a:solidFill>
                                  <a:srgbClr val="404040"/>
                                </a:solidFill>
                                <a:latin typeface="Cambria Math" panose="02040503050406030204" pitchFamily="18" charset="0"/>
                                <a:ea typeface="Cambria Math" panose="02040503050406030204" pitchFamily="18" charset="0"/>
                              </a:rPr>
                              <m:t>𝑗</m:t>
                            </m:r>
                          </m:sub>
                        </m:sSub>
                      </m:e>
                    </m:d>
                    <m:r>
                      <a:rPr lang="en-US" sz="1400" b="0" i="1" smtClean="0">
                        <a:solidFill>
                          <a:srgbClr val="404040"/>
                        </a:solidFill>
                        <a:latin typeface="Cambria Math" panose="02040503050406030204" pitchFamily="18" charset="0"/>
                        <a:ea typeface="Cambria Math" panose="02040503050406030204" pitchFamily="18" charset="0"/>
                      </a:rPr>
                      <m:t>=</m:t>
                    </m:r>
                    <m:r>
                      <a:rPr lang="en-US" sz="1400" b="0" i="1" smtClean="0">
                        <a:solidFill>
                          <a:srgbClr val="404040"/>
                        </a:solidFill>
                        <a:latin typeface="Cambria Math" panose="02040503050406030204" pitchFamily="18" charset="0"/>
                        <a:ea typeface="Cambria Math" panose="02040503050406030204" pitchFamily="18" charset="0"/>
                      </a:rPr>
                      <m:t>𝜇</m:t>
                    </m:r>
                    <m:d>
                      <m:dPr>
                        <m:ctrlPr>
                          <a:rPr lang="en-US" sz="1400" b="0" i="1" smtClean="0">
                            <a:solidFill>
                              <a:srgbClr val="404040"/>
                            </a:solidFill>
                            <a:latin typeface="Cambria Math" panose="02040503050406030204" pitchFamily="18" charset="0"/>
                            <a:ea typeface="Cambria Math" panose="02040503050406030204" pitchFamily="18" charset="0"/>
                          </a:rPr>
                        </m:ctrlPr>
                      </m:dPr>
                      <m:e>
                        <m:sSub>
                          <m:sSubPr>
                            <m:ctrlPr>
                              <a:rPr lang="en-US" sz="1400" i="1">
                                <a:solidFill>
                                  <a:srgbClr val="404040"/>
                                </a:solidFill>
                                <a:latin typeface="Cambria Math" panose="02040503050406030204" pitchFamily="18" charset="0"/>
                                <a:ea typeface="Cambria Math" panose="02040503050406030204" pitchFamily="18" charset="0"/>
                              </a:rPr>
                            </m:ctrlPr>
                          </m:sSubPr>
                          <m:e>
                            <m:r>
                              <a:rPr lang="en-US" sz="1400" i="1">
                                <a:solidFill>
                                  <a:srgbClr val="404040"/>
                                </a:solidFill>
                                <a:latin typeface="Cambria Math" panose="02040503050406030204" pitchFamily="18" charset="0"/>
                                <a:ea typeface="Cambria Math" panose="02040503050406030204" pitchFamily="18" charset="0"/>
                              </a:rPr>
                              <m:t>𝑥</m:t>
                            </m:r>
                          </m:e>
                          <m:sub>
                            <m:r>
                              <a:rPr lang="en-US" sz="1400" i="1">
                                <a:solidFill>
                                  <a:srgbClr val="404040"/>
                                </a:solidFill>
                                <a:latin typeface="Cambria Math" panose="02040503050406030204" pitchFamily="18" charset="0"/>
                                <a:ea typeface="Cambria Math" panose="02040503050406030204" pitchFamily="18" charset="0"/>
                              </a:rPr>
                              <m:t>𝑖</m:t>
                            </m:r>
                          </m:sub>
                        </m:sSub>
                        <m:r>
                          <a:rPr lang="en-US" sz="1400" i="1">
                            <a:solidFill>
                              <a:srgbClr val="404040"/>
                            </a:solidFill>
                            <a:latin typeface="Cambria Math" panose="02040503050406030204" pitchFamily="18" charset="0"/>
                            <a:ea typeface="Cambria Math" panose="02040503050406030204" pitchFamily="18" charset="0"/>
                          </a:rPr>
                          <m:t>,</m:t>
                        </m:r>
                        <m:sSub>
                          <m:sSubPr>
                            <m:ctrlPr>
                              <a:rPr lang="en-US" sz="1400" i="1">
                                <a:solidFill>
                                  <a:srgbClr val="404040"/>
                                </a:solidFill>
                                <a:latin typeface="Cambria Math" panose="02040503050406030204" pitchFamily="18" charset="0"/>
                                <a:ea typeface="Cambria Math" panose="02040503050406030204" pitchFamily="18" charset="0"/>
                              </a:rPr>
                            </m:ctrlPr>
                          </m:sSubPr>
                          <m:e>
                            <m:r>
                              <a:rPr lang="en-US" sz="1400" i="1">
                                <a:solidFill>
                                  <a:srgbClr val="404040"/>
                                </a:solidFill>
                                <a:latin typeface="Cambria Math" panose="02040503050406030204" pitchFamily="18" charset="0"/>
                                <a:ea typeface="Cambria Math" panose="02040503050406030204" pitchFamily="18" charset="0"/>
                              </a:rPr>
                              <m:t>𝑥</m:t>
                            </m:r>
                          </m:e>
                          <m:sub>
                            <m:r>
                              <a:rPr lang="en-US" sz="1400" i="1">
                                <a:solidFill>
                                  <a:srgbClr val="404040"/>
                                </a:solidFill>
                                <a:latin typeface="Cambria Math" panose="02040503050406030204" pitchFamily="18" charset="0"/>
                                <a:ea typeface="Cambria Math" panose="02040503050406030204" pitchFamily="18" charset="0"/>
                              </a:rPr>
                              <m:t>𝑗</m:t>
                            </m:r>
                          </m:sub>
                        </m:sSub>
                      </m:e>
                    </m:d>
                  </m:oMath>
                </a14:m>
                <a:r>
                  <a:rPr lang="en-US" sz="1400" dirty="0">
                    <a:solidFill>
                      <a:srgbClr val="404040"/>
                    </a:solidFill>
                  </a:rPr>
                  <a:t> because pixel and </a:t>
                </a:r>
                <a:r>
                  <a:rPr lang="en-US" sz="1400" dirty="0" err="1">
                    <a:solidFill>
                      <a:srgbClr val="404040"/>
                    </a:solidFill>
                  </a:rPr>
                  <a:t>superpixels</a:t>
                </a:r>
                <a:r>
                  <a:rPr lang="en-US" sz="1400" dirty="0">
                    <a:solidFill>
                      <a:srgbClr val="404040"/>
                    </a:solidFill>
                  </a:rPr>
                  <a:t> are isomorphic</a:t>
                </a:r>
              </a:p>
              <a:p>
                <a:pPr lvl="1">
                  <a:buFont typeface="Wingdings" panose="05000000000000000000" pitchFamily="2" charset="2"/>
                  <a:buChar char="§"/>
                </a:pPr>
                <a:r>
                  <a:rPr lang="en-US" sz="1400" dirty="0">
                    <a:solidFill>
                      <a:srgbClr val="404040"/>
                    </a:solidFill>
                  </a:rPr>
                  <a:t>Therefore, only </a:t>
                </a:r>
                <a14:m>
                  <m:oMath xmlns:m="http://schemas.openxmlformats.org/officeDocument/2006/math">
                    <m:sSubSup>
                      <m:sSubSupPr>
                        <m:ctrlPr>
                          <a:rPr lang="en-US" sz="1400" i="1" smtClean="0">
                            <a:solidFill>
                              <a:srgbClr val="404040"/>
                            </a:solidFill>
                            <a:latin typeface="Cambria Math" panose="02040503050406030204" pitchFamily="18" charset="0"/>
                          </a:rPr>
                        </m:ctrlPr>
                      </m:sSubSupPr>
                      <m:e>
                        <m:r>
                          <a:rPr lang="en-US" sz="1400" i="1" smtClean="0">
                            <a:solidFill>
                              <a:srgbClr val="404040"/>
                            </a:solidFill>
                            <a:latin typeface="Cambria Math" panose="02040503050406030204" pitchFamily="18" charset="0"/>
                            <a:ea typeface="Cambria Math" panose="02040503050406030204" pitchFamily="18" charset="0"/>
                          </a:rPr>
                          <m:t>𝜔</m:t>
                        </m:r>
                      </m:e>
                      <m:sub>
                        <m:r>
                          <a:rPr lang="en-US" sz="1400" b="0" i="1" smtClean="0">
                            <a:solidFill>
                              <a:srgbClr val="404040"/>
                            </a:solidFill>
                            <a:latin typeface="Cambria Math" panose="02040503050406030204" pitchFamily="18" charset="0"/>
                          </a:rPr>
                          <m:t>𝑠</m:t>
                        </m:r>
                      </m:sub>
                      <m:sup>
                        <m:r>
                          <a:rPr lang="en-US" sz="1400" b="0" i="1" smtClean="0">
                            <a:solidFill>
                              <a:srgbClr val="404040"/>
                            </a:solidFill>
                            <a:latin typeface="Cambria Math" panose="02040503050406030204" pitchFamily="18" charset="0"/>
                          </a:rPr>
                          <m:t>(1)</m:t>
                        </m:r>
                      </m:sup>
                    </m:sSubSup>
                    <m:sSubSup>
                      <m:sSubSupPr>
                        <m:ctrlPr>
                          <a:rPr lang="en-US" sz="1400" i="1" smtClean="0">
                            <a:solidFill>
                              <a:srgbClr val="404040"/>
                            </a:solidFill>
                            <a:latin typeface="Cambria Math" panose="02040503050406030204" pitchFamily="18" charset="0"/>
                          </a:rPr>
                        </m:ctrlPr>
                      </m:sSubSupPr>
                      <m:e>
                        <m:r>
                          <a:rPr lang="en-US" sz="1400" b="0" i="1" smtClean="0">
                            <a:solidFill>
                              <a:srgbClr val="404040"/>
                            </a:solidFill>
                            <a:latin typeface="Cambria Math" panose="02040503050406030204" pitchFamily="18" charset="0"/>
                          </a:rPr>
                          <m:t>, </m:t>
                        </m:r>
                        <m:r>
                          <a:rPr lang="en-US" sz="1400" i="1" smtClean="0">
                            <a:solidFill>
                              <a:srgbClr val="404040"/>
                            </a:solidFill>
                            <a:latin typeface="Cambria Math" panose="02040503050406030204" pitchFamily="18" charset="0"/>
                            <a:ea typeface="Cambria Math" panose="02040503050406030204" pitchFamily="18" charset="0"/>
                          </a:rPr>
                          <m:t>𝜃</m:t>
                        </m:r>
                      </m:e>
                      <m:sub>
                        <m:r>
                          <a:rPr lang="en-US" sz="1400" b="0" i="1" smtClean="0">
                            <a:solidFill>
                              <a:srgbClr val="404040"/>
                            </a:solidFill>
                            <a:latin typeface="Cambria Math" panose="02040503050406030204" pitchFamily="18" charset="0"/>
                          </a:rPr>
                          <m:t>𝑎</m:t>
                        </m:r>
                      </m:sub>
                      <m:sup>
                        <m:r>
                          <a:rPr lang="en-US" sz="1400" b="0" i="1" smtClean="0">
                            <a:solidFill>
                              <a:srgbClr val="404040"/>
                            </a:solidFill>
                            <a:latin typeface="Cambria Math" panose="02040503050406030204" pitchFamily="18" charset="0"/>
                          </a:rPr>
                          <m:t>𝑠</m:t>
                        </m:r>
                      </m:sup>
                    </m:sSubSup>
                  </m:oMath>
                </a14:m>
                <a:r>
                  <a:rPr lang="en-US" sz="1400" dirty="0">
                    <a:solidFill>
                      <a:srgbClr val="404040"/>
                    </a:solidFill>
                  </a:rPr>
                  <a:t>  needed to be learned to upgrade from  pairwise CRFs to SP-enhanced CRFs.  </a:t>
                </a:r>
              </a:p>
              <a:p>
                <a:pPr lvl="1">
                  <a:buFont typeface="Wingdings" panose="05000000000000000000" pitchFamily="2" charset="2"/>
                  <a:buChar char="§"/>
                </a:pPr>
                <a:r>
                  <a:rPr lang="en-GB" sz="1400" dirty="0">
                    <a:solidFill>
                      <a:srgbClr val="404040"/>
                    </a:solidFill>
                  </a:rPr>
                  <a:t>Use filter-based mean-field message passing approximation, replace </a:t>
                </a:r>
                <a14:m>
                  <m:oMath xmlns:m="http://schemas.openxmlformats.org/officeDocument/2006/math">
                    <m:r>
                      <a:rPr lang="en-US" sz="1400">
                        <a:solidFill>
                          <a:srgbClr val="404040"/>
                        </a:solidFill>
                        <a:latin typeface="Cambria Math" panose="02040503050406030204" pitchFamily="18" charset="0"/>
                      </a:rPr>
                      <m:t>𝑘</m:t>
                    </m:r>
                    <m:r>
                      <a:rPr lang="en-US" sz="1400">
                        <a:solidFill>
                          <a:srgbClr val="404040"/>
                        </a:solidFill>
                        <a:latin typeface="Cambria Math" panose="02040503050406030204" pitchFamily="18" charset="0"/>
                      </a:rPr>
                      <m:t>(</m:t>
                    </m:r>
                    <m:sSub>
                      <m:sSubPr>
                        <m:ctrlPr>
                          <a:rPr lang="en-US" sz="1400" i="1">
                            <a:solidFill>
                              <a:srgbClr val="404040"/>
                            </a:solidFill>
                            <a:latin typeface="Cambria Math" panose="02040503050406030204" pitchFamily="18" charset="0"/>
                          </a:rPr>
                        </m:ctrlPr>
                      </m:sSubPr>
                      <m:e>
                        <m:r>
                          <a:rPr lang="en-US" sz="1400">
                            <a:solidFill>
                              <a:srgbClr val="404040"/>
                            </a:solidFill>
                            <a:latin typeface="Cambria Math" panose="02040503050406030204" pitchFamily="18" charset="0"/>
                          </a:rPr>
                          <m:t>𝑓</m:t>
                        </m:r>
                      </m:e>
                      <m:sub>
                        <m:r>
                          <a:rPr lang="en-US" sz="1400">
                            <a:solidFill>
                              <a:srgbClr val="404040"/>
                            </a:solidFill>
                            <a:latin typeface="Cambria Math" panose="02040503050406030204" pitchFamily="18" charset="0"/>
                          </a:rPr>
                          <m:t>𝑖</m:t>
                        </m:r>
                      </m:sub>
                    </m:sSub>
                    <m:r>
                      <a:rPr lang="en-US" sz="1400">
                        <a:solidFill>
                          <a:srgbClr val="404040"/>
                        </a:solidFill>
                        <a:latin typeface="Cambria Math" panose="02040503050406030204" pitchFamily="18" charset="0"/>
                      </a:rPr>
                      <m:t>, </m:t>
                    </m:r>
                    <m:sSub>
                      <m:sSubPr>
                        <m:ctrlPr>
                          <a:rPr lang="en-US" sz="1400" i="1">
                            <a:solidFill>
                              <a:srgbClr val="404040"/>
                            </a:solidFill>
                            <a:latin typeface="Cambria Math" panose="02040503050406030204" pitchFamily="18" charset="0"/>
                          </a:rPr>
                        </m:ctrlPr>
                      </m:sSubPr>
                      <m:e>
                        <m:r>
                          <a:rPr lang="en-US" sz="1400">
                            <a:solidFill>
                              <a:srgbClr val="404040"/>
                            </a:solidFill>
                            <a:latin typeface="Cambria Math" panose="02040503050406030204" pitchFamily="18" charset="0"/>
                          </a:rPr>
                          <m:t>𝑓</m:t>
                        </m:r>
                      </m:e>
                      <m:sub>
                        <m:r>
                          <a:rPr lang="en-US" sz="1400">
                            <a:solidFill>
                              <a:srgbClr val="404040"/>
                            </a:solidFill>
                            <a:latin typeface="Cambria Math" panose="02040503050406030204" pitchFamily="18" charset="0"/>
                          </a:rPr>
                          <m:t>𝑗</m:t>
                        </m:r>
                      </m:sub>
                    </m:sSub>
                    <m:r>
                      <a:rPr lang="en-US" sz="1400">
                        <a:solidFill>
                          <a:srgbClr val="404040"/>
                        </a:solidFill>
                        <a:latin typeface="Cambria Math" panose="02040503050406030204" pitchFamily="18" charset="0"/>
                      </a:rPr>
                      <m:t>)</m:t>
                    </m:r>
                  </m:oMath>
                </a14:m>
                <a:r>
                  <a:rPr lang="en-GB" sz="1400" dirty="0">
                    <a:solidFill>
                      <a:srgbClr val="404040"/>
                    </a:solidFill>
                  </a:rPr>
                  <a:t> with</a:t>
                </a:r>
                <a14:m>
                  <m:oMath xmlns:m="http://schemas.openxmlformats.org/officeDocument/2006/math">
                    <m:r>
                      <a:rPr lang="en-US" sz="1400">
                        <a:solidFill>
                          <a:srgbClr val="404040"/>
                        </a:solidFill>
                        <a:latin typeface="Cambria Math" panose="02040503050406030204" pitchFamily="18" charset="0"/>
                      </a:rPr>
                      <m:t> </m:t>
                    </m:r>
                    <m:r>
                      <a:rPr lang="en-US" sz="1400">
                        <a:solidFill>
                          <a:srgbClr val="404040"/>
                        </a:solidFill>
                        <a:latin typeface="Cambria Math" panose="02040503050406030204" pitchFamily="18" charset="0"/>
                      </a:rPr>
                      <m:t>𝑘</m:t>
                    </m:r>
                    <m:r>
                      <a:rPr lang="en-US" sz="1400">
                        <a:solidFill>
                          <a:srgbClr val="404040"/>
                        </a:solidFill>
                        <a:latin typeface="Cambria Math" panose="02040503050406030204" pitchFamily="18" charset="0"/>
                      </a:rPr>
                      <m:t>(</m:t>
                    </m:r>
                    <m:sSub>
                      <m:sSubPr>
                        <m:ctrlPr>
                          <a:rPr lang="en-US" sz="1400" i="1">
                            <a:solidFill>
                              <a:srgbClr val="404040"/>
                            </a:solidFill>
                            <a:latin typeface="Cambria Math" panose="02040503050406030204" pitchFamily="18" charset="0"/>
                          </a:rPr>
                        </m:ctrlPr>
                      </m:sSubPr>
                      <m:e>
                        <m:r>
                          <a:rPr lang="en-US" sz="1400">
                            <a:solidFill>
                              <a:srgbClr val="404040"/>
                            </a:solidFill>
                            <a:latin typeface="Cambria Math" panose="02040503050406030204" pitchFamily="18" charset="0"/>
                          </a:rPr>
                          <m:t>𝑓</m:t>
                        </m:r>
                      </m:e>
                      <m:sub>
                        <m:r>
                          <a:rPr lang="en-US" sz="1400">
                            <a:solidFill>
                              <a:srgbClr val="404040"/>
                            </a:solidFill>
                            <a:latin typeface="Cambria Math" panose="02040503050406030204" pitchFamily="18" charset="0"/>
                          </a:rPr>
                          <m:t>𝑖</m:t>
                        </m:r>
                      </m:sub>
                    </m:sSub>
                    <m:r>
                      <a:rPr lang="en-US" sz="1400">
                        <a:solidFill>
                          <a:srgbClr val="404040"/>
                        </a:solidFill>
                        <a:latin typeface="Cambria Math" panose="02040503050406030204" pitchFamily="18" charset="0"/>
                      </a:rPr>
                      <m:t>, </m:t>
                    </m:r>
                    <m:sSub>
                      <m:sSubPr>
                        <m:ctrlPr>
                          <a:rPr lang="en-US" sz="1400" i="1">
                            <a:solidFill>
                              <a:srgbClr val="404040"/>
                            </a:solidFill>
                            <a:latin typeface="Cambria Math" panose="02040503050406030204" pitchFamily="18" charset="0"/>
                          </a:rPr>
                        </m:ctrlPr>
                      </m:sSubPr>
                      <m:e>
                        <m:r>
                          <a:rPr lang="en-US" sz="1400">
                            <a:solidFill>
                              <a:srgbClr val="404040"/>
                            </a:solidFill>
                            <a:latin typeface="Cambria Math" panose="02040503050406030204" pitchFamily="18" charset="0"/>
                          </a:rPr>
                          <m:t>𝑓</m:t>
                        </m:r>
                      </m:e>
                      <m:sub>
                        <m:r>
                          <a:rPr lang="en-US" sz="1400">
                            <a:solidFill>
                              <a:srgbClr val="404040"/>
                            </a:solidFill>
                            <a:latin typeface="Cambria Math" panose="02040503050406030204" pitchFamily="18" charset="0"/>
                          </a:rPr>
                          <m:t>𝑗</m:t>
                        </m:r>
                      </m:sub>
                    </m:sSub>
                    <m:r>
                      <a:rPr lang="en-US" sz="1400">
                        <a:solidFill>
                          <a:srgbClr val="404040"/>
                        </a:solidFill>
                        <a:latin typeface="Cambria Math" panose="02040503050406030204" pitchFamily="18" charset="0"/>
                      </a:rPr>
                      <m:t>)</m:t>
                    </m:r>
                  </m:oMath>
                </a14:m>
                <a:r>
                  <a:rPr lang="en-GB" sz="1400" dirty="0">
                    <a:solidFill>
                      <a:srgbClr val="404040"/>
                    </a:solidFill>
                  </a:rPr>
                  <a:t>+</a:t>
                </a:r>
                <a14:m>
                  <m:oMath xmlns:m="http://schemas.openxmlformats.org/officeDocument/2006/math">
                    <m:sSub>
                      <m:sSubPr>
                        <m:ctrlPr>
                          <a:rPr lang="en-GB" sz="1400" i="1" dirty="0">
                            <a:solidFill>
                              <a:srgbClr val="404040"/>
                            </a:solidFill>
                            <a:latin typeface="Cambria Math" panose="02040503050406030204" pitchFamily="18" charset="0"/>
                          </a:rPr>
                        </m:ctrlPr>
                      </m:sSubPr>
                      <m:e>
                        <m:r>
                          <a:rPr lang="en-US" sz="1400" dirty="0">
                            <a:solidFill>
                              <a:srgbClr val="404040"/>
                            </a:solidFill>
                            <a:latin typeface="Cambria Math" panose="02040503050406030204" pitchFamily="18" charset="0"/>
                          </a:rPr>
                          <m:t>𝑘</m:t>
                        </m:r>
                      </m:e>
                      <m:sub>
                        <m:r>
                          <a:rPr lang="en-US" sz="1400" dirty="0">
                            <a:solidFill>
                              <a:srgbClr val="404040"/>
                            </a:solidFill>
                            <a:latin typeface="Cambria Math" panose="02040503050406030204" pitchFamily="18" charset="0"/>
                          </a:rPr>
                          <m:t>𝑠</m:t>
                        </m:r>
                      </m:sub>
                    </m:sSub>
                    <m:r>
                      <a:rPr lang="en-US" sz="1400" dirty="0">
                        <a:solidFill>
                          <a:srgbClr val="404040"/>
                        </a:solidFill>
                        <a:latin typeface="Cambria Math" panose="02040503050406030204" pitchFamily="18" charset="0"/>
                      </a:rPr>
                      <m:t>(</m:t>
                    </m:r>
                    <m:sSub>
                      <m:sSubPr>
                        <m:ctrlPr>
                          <a:rPr lang="en-US" sz="1400" i="1">
                            <a:solidFill>
                              <a:srgbClr val="404040"/>
                            </a:solidFill>
                            <a:latin typeface="Cambria Math" panose="02040503050406030204" pitchFamily="18" charset="0"/>
                          </a:rPr>
                        </m:ctrlPr>
                      </m:sSubPr>
                      <m:e>
                        <m:r>
                          <a:rPr lang="en-US" sz="1400">
                            <a:solidFill>
                              <a:srgbClr val="404040"/>
                            </a:solidFill>
                            <a:latin typeface="Cambria Math" panose="02040503050406030204" pitchFamily="18" charset="0"/>
                          </a:rPr>
                          <m:t>𝑓</m:t>
                        </m:r>
                      </m:e>
                      <m:sub>
                        <m:r>
                          <a:rPr lang="en-US" sz="1400">
                            <a:solidFill>
                              <a:srgbClr val="404040"/>
                            </a:solidFill>
                            <a:latin typeface="Cambria Math" panose="02040503050406030204" pitchFamily="18" charset="0"/>
                          </a:rPr>
                          <m:t>𝑖</m:t>
                        </m:r>
                      </m:sub>
                    </m:sSub>
                    <m:r>
                      <a:rPr lang="en-US" sz="1400">
                        <a:solidFill>
                          <a:srgbClr val="404040"/>
                        </a:solidFill>
                        <a:latin typeface="Cambria Math" panose="02040503050406030204" pitchFamily="18" charset="0"/>
                      </a:rPr>
                      <m:t>, </m:t>
                    </m:r>
                    <m:sSub>
                      <m:sSubPr>
                        <m:ctrlPr>
                          <a:rPr lang="en-US" sz="1400" i="1">
                            <a:solidFill>
                              <a:srgbClr val="404040"/>
                            </a:solidFill>
                            <a:latin typeface="Cambria Math" panose="02040503050406030204" pitchFamily="18" charset="0"/>
                          </a:rPr>
                        </m:ctrlPr>
                      </m:sSubPr>
                      <m:e>
                        <m:r>
                          <a:rPr lang="en-US" sz="1400">
                            <a:solidFill>
                              <a:srgbClr val="404040"/>
                            </a:solidFill>
                            <a:latin typeface="Cambria Math" panose="02040503050406030204" pitchFamily="18" charset="0"/>
                          </a:rPr>
                          <m:t>𝑓</m:t>
                        </m:r>
                      </m:e>
                      <m:sub>
                        <m:r>
                          <a:rPr lang="en-US" sz="1400">
                            <a:solidFill>
                              <a:srgbClr val="404040"/>
                            </a:solidFill>
                            <a:latin typeface="Cambria Math" panose="02040503050406030204" pitchFamily="18" charset="0"/>
                          </a:rPr>
                          <m:t>𝑗</m:t>
                        </m:r>
                      </m:sub>
                    </m:sSub>
                    <m:r>
                      <a:rPr lang="en-US" sz="1400" dirty="0">
                        <a:solidFill>
                          <a:srgbClr val="404040"/>
                        </a:solidFill>
                        <a:latin typeface="Cambria Math" panose="02040503050406030204" pitchFamily="18" charset="0"/>
                      </a:rPr>
                      <m:t>)</m:t>
                    </m:r>
                  </m:oMath>
                </a14:m>
                <a:r>
                  <a:rPr lang="en-GB" sz="1400" dirty="0">
                    <a:solidFill>
                      <a:srgbClr val="404040"/>
                    </a:solidFill>
                  </a:rPr>
                  <a:t>. </a:t>
                </a:r>
              </a:p>
              <a:p>
                <a:pPr marL="400050" lvl="1" indent="0" algn="ctr">
                  <a:buNone/>
                </a:pPr>
                <a14:m>
                  <m:oMath xmlns:m="http://schemas.openxmlformats.org/officeDocument/2006/math">
                    <m:sSub>
                      <m:sSubPr>
                        <m:ctrlPr>
                          <a:rPr lang="en-GB" sz="1400" i="1" smtClean="0">
                            <a:solidFill>
                              <a:srgbClr val="404040"/>
                            </a:solidFill>
                            <a:latin typeface="Cambria Math" panose="02040503050406030204" pitchFamily="18" charset="0"/>
                          </a:rPr>
                        </m:ctrlPr>
                      </m:sSubPr>
                      <m:e>
                        <m:r>
                          <a:rPr lang="en-US" sz="1400" b="0" i="1" smtClean="0">
                            <a:solidFill>
                              <a:srgbClr val="404040"/>
                            </a:solidFill>
                            <a:latin typeface="Cambria Math" panose="02040503050406030204" pitchFamily="18" charset="0"/>
                          </a:rPr>
                          <m:t>𝑄</m:t>
                        </m:r>
                      </m:e>
                      <m:sub>
                        <m:r>
                          <a:rPr lang="en-US" sz="1400" b="0" i="1" smtClean="0">
                            <a:solidFill>
                              <a:srgbClr val="404040"/>
                            </a:solidFill>
                            <a:latin typeface="Cambria Math" panose="02040503050406030204" pitchFamily="18" charset="0"/>
                          </a:rPr>
                          <m:t>𝑖</m:t>
                        </m:r>
                      </m:sub>
                    </m:sSub>
                    <m:d>
                      <m:dPr>
                        <m:ctrlPr>
                          <a:rPr lang="en-US" sz="1400" b="0" i="1" smtClean="0">
                            <a:solidFill>
                              <a:srgbClr val="404040"/>
                            </a:solidFill>
                            <a:latin typeface="Cambria Math" panose="02040503050406030204" pitchFamily="18" charset="0"/>
                          </a:rPr>
                        </m:ctrlPr>
                      </m:dPr>
                      <m:e>
                        <m:sSub>
                          <m:sSubPr>
                            <m:ctrlPr>
                              <a:rPr lang="en-GB" sz="1400" i="1">
                                <a:solidFill>
                                  <a:srgbClr val="404040"/>
                                </a:solidFill>
                                <a:latin typeface="Cambria Math" panose="02040503050406030204" pitchFamily="18" charset="0"/>
                              </a:rPr>
                            </m:ctrlPr>
                          </m:sSubPr>
                          <m:e>
                            <m:r>
                              <a:rPr lang="en-US" sz="1400" b="0" i="1" smtClean="0">
                                <a:solidFill>
                                  <a:srgbClr val="404040"/>
                                </a:solidFill>
                                <a:latin typeface="Cambria Math" panose="02040503050406030204" pitchFamily="18" charset="0"/>
                              </a:rPr>
                              <m:t>𝑥</m:t>
                            </m:r>
                          </m:e>
                          <m:sub>
                            <m:r>
                              <a:rPr lang="en-US" sz="1400" i="1">
                                <a:solidFill>
                                  <a:srgbClr val="404040"/>
                                </a:solidFill>
                                <a:latin typeface="Cambria Math" panose="02040503050406030204" pitchFamily="18" charset="0"/>
                              </a:rPr>
                              <m:t>𝑖</m:t>
                            </m:r>
                          </m:sub>
                        </m:sSub>
                        <m:r>
                          <a:rPr lang="en-US" sz="1400" b="0" i="1" smtClean="0">
                            <a:solidFill>
                              <a:srgbClr val="404040"/>
                            </a:solidFill>
                            <a:latin typeface="Cambria Math" panose="02040503050406030204" pitchFamily="18" charset="0"/>
                          </a:rPr>
                          <m:t>=</m:t>
                        </m:r>
                        <m:r>
                          <a:rPr lang="en-US" sz="1400" b="0" i="1" smtClean="0">
                            <a:solidFill>
                              <a:srgbClr val="404040"/>
                            </a:solidFill>
                            <a:latin typeface="Cambria Math" panose="02040503050406030204" pitchFamily="18" charset="0"/>
                          </a:rPr>
                          <m:t>𝑙</m:t>
                        </m:r>
                      </m:e>
                    </m:d>
                    <m:r>
                      <a:rPr lang="en-US" sz="1400" b="0" i="1" smtClean="0">
                        <a:solidFill>
                          <a:srgbClr val="404040"/>
                        </a:solidFill>
                        <a:latin typeface="Cambria Math" panose="02040503050406030204" pitchFamily="18" charset="0"/>
                      </a:rPr>
                      <m:t>=</m:t>
                    </m:r>
                    <m:f>
                      <m:fPr>
                        <m:ctrlPr>
                          <a:rPr lang="en-US" sz="1400" b="0" i="1" smtClean="0">
                            <a:solidFill>
                              <a:srgbClr val="404040"/>
                            </a:solidFill>
                            <a:latin typeface="Cambria Math" panose="02040503050406030204" pitchFamily="18" charset="0"/>
                          </a:rPr>
                        </m:ctrlPr>
                      </m:fPr>
                      <m:num>
                        <m:r>
                          <a:rPr lang="en-US" sz="1400" b="0" i="1" smtClean="0">
                            <a:solidFill>
                              <a:srgbClr val="404040"/>
                            </a:solidFill>
                            <a:latin typeface="Cambria Math" panose="02040503050406030204" pitchFamily="18" charset="0"/>
                          </a:rPr>
                          <m:t>1</m:t>
                        </m:r>
                      </m:num>
                      <m:den>
                        <m:sSub>
                          <m:sSubPr>
                            <m:ctrlPr>
                              <a:rPr lang="en-US" sz="1400" b="0" i="1" smtClean="0">
                                <a:solidFill>
                                  <a:srgbClr val="404040"/>
                                </a:solidFill>
                                <a:latin typeface="Cambria Math" panose="02040503050406030204" pitchFamily="18" charset="0"/>
                              </a:rPr>
                            </m:ctrlPr>
                          </m:sSubPr>
                          <m:e>
                            <m:r>
                              <a:rPr lang="en-US" sz="1400" b="0" i="1" smtClean="0">
                                <a:solidFill>
                                  <a:srgbClr val="404040"/>
                                </a:solidFill>
                                <a:latin typeface="Cambria Math" panose="02040503050406030204" pitchFamily="18" charset="0"/>
                              </a:rPr>
                              <m:t>𝑍</m:t>
                            </m:r>
                          </m:e>
                          <m:sub>
                            <m:r>
                              <a:rPr lang="en-US" sz="1400" b="0" i="1" smtClean="0">
                                <a:solidFill>
                                  <a:srgbClr val="404040"/>
                                </a:solidFill>
                                <a:latin typeface="Cambria Math" panose="02040503050406030204" pitchFamily="18" charset="0"/>
                              </a:rPr>
                              <m:t>𝑖</m:t>
                            </m:r>
                          </m:sub>
                        </m:sSub>
                      </m:den>
                    </m:f>
                    <m:r>
                      <a:rPr lang="en-US" sz="1400" b="0" i="1" smtClean="0">
                        <a:solidFill>
                          <a:srgbClr val="404040"/>
                        </a:solidFill>
                        <a:latin typeface="Cambria Math" panose="02040503050406030204" pitchFamily="18" charset="0"/>
                      </a:rPr>
                      <m:t>{−</m:t>
                    </m:r>
                    <m:sSub>
                      <m:sSubPr>
                        <m:ctrlPr>
                          <a:rPr lang="en-US" sz="1400" b="0" i="1" smtClean="0">
                            <a:solidFill>
                              <a:srgbClr val="404040"/>
                            </a:solidFill>
                            <a:latin typeface="Cambria Math" panose="02040503050406030204" pitchFamily="18" charset="0"/>
                          </a:rPr>
                        </m:ctrlPr>
                      </m:sSubPr>
                      <m:e>
                        <m:r>
                          <a:rPr lang="en-ZA" sz="1400" i="1">
                            <a:solidFill>
                              <a:srgbClr val="404040"/>
                            </a:solidFill>
                            <a:latin typeface="Cambria Math" panose="02040503050406030204" pitchFamily="18" charset="0"/>
                          </a:rPr>
                          <m:t>𝜓</m:t>
                        </m:r>
                      </m:e>
                      <m:sub>
                        <m:r>
                          <a:rPr lang="en-US" sz="1400" b="0" i="1" smtClean="0">
                            <a:solidFill>
                              <a:srgbClr val="404040"/>
                            </a:solidFill>
                            <a:latin typeface="Cambria Math" panose="02040503050406030204" pitchFamily="18" charset="0"/>
                          </a:rPr>
                          <m:t>𝑢</m:t>
                        </m:r>
                      </m:sub>
                    </m:sSub>
                    <m:r>
                      <a:rPr lang="en-US" sz="1400" b="0" i="1" smtClean="0">
                        <a:solidFill>
                          <a:srgbClr val="404040"/>
                        </a:solidFill>
                        <a:latin typeface="Cambria Math" panose="02040503050406030204" pitchFamily="18" charset="0"/>
                      </a:rPr>
                      <m:t>(</m:t>
                    </m:r>
                    <m:sSub>
                      <m:sSubPr>
                        <m:ctrlPr>
                          <a:rPr lang="en-US" sz="1400" i="1">
                            <a:solidFill>
                              <a:srgbClr val="404040"/>
                            </a:solidFill>
                            <a:latin typeface="Cambria Math" panose="02040503050406030204" pitchFamily="18" charset="0"/>
                            <a:ea typeface="Cambria Math" panose="02040503050406030204" pitchFamily="18" charset="0"/>
                          </a:rPr>
                        </m:ctrlPr>
                      </m:sSubPr>
                      <m:e>
                        <m:r>
                          <a:rPr lang="en-US" sz="1400" i="1">
                            <a:solidFill>
                              <a:srgbClr val="404040"/>
                            </a:solidFill>
                            <a:latin typeface="Cambria Math" panose="02040503050406030204" pitchFamily="18" charset="0"/>
                            <a:ea typeface="Cambria Math" panose="02040503050406030204" pitchFamily="18" charset="0"/>
                          </a:rPr>
                          <m:t>𝑥</m:t>
                        </m:r>
                      </m:e>
                      <m:sub>
                        <m:r>
                          <a:rPr lang="en-US" sz="1400" i="1">
                            <a:solidFill>
                              <a:srgbClr val="404040"/>
                            </a:solidFill>
                            <a:latin typeface="Cambria Math" panose="02040503050406030204" pitchFamily="18" charset="0"/>
                            <a:ea typeface="Cambria Math" panose="02040503050406030204" pitchFamily="18" charset="0"/>
                          </a:rPr>
                          <m:t>𝑖</m:t>
                        </m:r>
                      </m:sub>
                    </m:sSub>
                    <m:r>
                      <a:rPr lang="en-US" sz="1400" b="0" i="1" smtClean="0">
                        <a:solidFill>
                          <a:srgbClr val="404040"/>
                        </a:solidFill>
                        <a:latin typeface="Cambria Math" panose="02040503050406030204" pitchFamily="18" charset="0"/>
                      </a:rPr>
                      <m:t>)</m:t>
                    </m:r>
                  </m:oMath>
                </a14:m>
                <a:r>
                  <a:rPr lang="en-US" sz="1400" dirty="0">
                    <a:solidFill>
                      <a:srgbClr val="404040"/>
                    </a:solidFill>
                  </a:rPr>
                  <a:t>-</a:t>
                </a:r>
                <a14:m>
                  <m:oMath xmlns:m="http://schemas.openxmlformats.org/officeDocument/2006/math">
                    <m:nary>
                      <m:naryPr>
                        <m:chr m:val="∑"/>
                        <m:supHide m:val="on"/>
                        <m:ctrlPr>
                          <a:rPr lang="en-US" sz="1400" i="1" dirty="0" smtClean="0">
                            <a:solidFill>
                              <a:srgbClr val="404040"/>
                            </a:solidFill>
                            <a:latin typeface="Cambria Math" panose="02040503050406030204" pitchFamily="18" charset="0"/>
                          </a:rPr>
                        </m:ctrlPr>
                      </m:naryPr>
                      <m:sub>
                        <m:sSup>
                          <m:sSupPr>
                            <m:ctrlPr>
                              <a:rPr lang="en-US" sz="1400" i="1" dirty="0" smtClean="0">
                                <a:solidFill>
                                  <a:srgbClr val="404040"/>
                                </a:solidFill>
                                <a:latin typeface="Cambria Math" panose="02040503050406030204" pitchFamily="18" charset="0"/>
                              </a:rPr>
                            </m:ctrlPr>
                          </m:sSupPr>
                          <m:e>
                            <m:r>
                              <a:rPr lang="en-US" sz="1400" b="0" i="1" dirty="0" smtClean="0">
                                <a:solidFill>
                                  <a:srgbClr val="404040"/>
                                </a:solidFill>
                                <a:latin typeface="Cambria Math" panose="02040503050406030204" pitchFamily="18" charset="0"/>
                              </a:rPr>
                              <m:t>𝑙</m:t>
                            </m:r>
                          </m:e>
                          <m:sup>
                            <m:r>
                              <a:rPr lang="en-US" sz="1400" b="0" i="1" dirty="0" smtClean="0">
                                <a:solidFill>
                                  <a:srgbClr val="404040"/>
                                </a:solidFill>
                                <a:latin typeface="Cambria Math" panose="02040503050406030204" pitchFamily="18" charset="0"/>
                              </a:rPr>
                              <m:t>′</m:t>
                            </m:r>
                          </m:sup>
                        </m:sSup>
                        <m:r>
                          <m:rPr>
                            <m:brk m:alnAt="7"/>
                          </m:rPr>
                          <a:rPr lang="en-US" sz="1400" i="1" dirty="0" smtClean="0">
                            <a:solidFill>
                              <a:srgbClr val="404040"/>
                            </a:solidFill>
                            <a:latin typeface="Cambria Math" panose="02040503050406030204" pitchFamily="18" charset="0"/>
                            <a:ea typeface="Cambria Math" panose="02040503050406030204" pitchFamily="18" charset="0"/>
                          </a:rPr>
                          <m:t>∈</m:t>
                        </m:r>
                        <m:r>
                          <a:rPr lang="en-US" sz="1400" b="0" i="1" dirty="0" smtClean="0">
                            <a:solidFill>
                              <a:srgbClr val="404040"/>
                            </a:solidFill>
                            <a:latin typeface="Cambria Math" panose="02040503050406030204" pitchFamily="18" charset="0"/>
                            <a:ea typeface="Cambria Math" panose="02040503050406030204" pitchFamily="18" charset="0"/>
                          </a:rPr>
                          <m:t>𝐿</m:t>
                        </m:r>
                      </m:sub>
                      <m:sup/>
                      <m:e>
                        <m:r>
                          <a:rPr lang="en-US" sz="1400" i="1" dirty="0" smtClean="0">
                            <a:solidFill>
                              <a:srgbClr val="404040"/>
                            </a:solidFill>
                            <a:latin typeface="Cambria Math" panose="02040503050406030204" pitchFamily="18" charset="0"/>
                            <a:ea typeface="Cambria Math" panose="02040503050406030204" pitchFamily="18" charset="0"/>
                          </a:rPr>
                          <m:t>𝜇</m:t>
                        </m:r>
                        <m:r>
                          <a:rPr lang="en-US" sz="1400" b="0" i="1" dirty="0" smtClean="0">
                            <a:solidFill>
                              <a:srgbClr val="404040"/>
                            </a:solidFill>
                            <a:latin typeface="Cambria Math" panose="02040503050406030204" pitchFamily="18" charset="0"/>
                            <a:ea typeface="Cambria Math" panose="02040503050406030204" pitchFamily="18" charset="0"/>
                          </a:rPr>
                          <m:t>(</m:t>
                        </m:r>
                        <m:r>
                          <a:rPr lang="en-US" sz="1400" b="0" i="1" dirty="0" smtClean="0">
                            <a:solidFill>
                              <a:srgbClr val="404040"/>
                            </a:solidFill>
                            <a:latin typeface="Cambria Math" panose="02040503050406030204" pitchFamily="18" charset="0"/>
                            <a:ea typeface="Cambria Math" panose="02040503050406030204" pitchFamily="18" charset="0"/>
                          </a:rPr>
                          <m:t>𝑙</m:t>
                        </m:r>
                        <m:r>
                          <a:rPr lang="en-US" sz="1400" b="0" i="1" dirty="0" smtClean="0">
                            <a:solidFill>
                              <a:srgbClr val="404040"/>
                            </a:solidFill>
                            <a:latin typeface="Cambria Math" panose="02040503050406030204" pitchFamily="18" charset="0"/>
                            <a:ea typeface="Cambria Math" panose="02040503050406030204" pitchFamily="18" charset="0"/>
                          </a:rPr>
                          <m:t>,</m:t>
                        </m:r>
                        <m:sSup>
                          <m:sSupPr>
                            <m:ctrlPr>
                              <a:rPr lang="en-US" sz="1400" b="0" i="1" dirty="0" smtClean="0">
                                <a:solidFill>
                                  <a:srgbClr val="404040"/>
                                </a:solidFill>
                                <a:latin typeface="Cambria Math" panose="02040503050406030204" pitchFamily="18" charset="0"/>
                                <a:ea typeface="Cambria Math" panose="02040503050406030204" pitchFamily="18" charset="0"/>
                              </a:rPr>
                            </m:ctrlPr>
                          </m:sSupPr>
                          <m:e>
                            <m:r>
                              <a:rPr lang="en-US" sz="1400" b="0" i="1" dirty="0" smtClean="0">
                                <a:solidFill>
                                  <a:srgbClr val="404040"/>
                                </a:solidFill>
                                <a:latin typeface="Cambria Math" panose="02040503050406030204" pitchFamily="18" charset="0"/>
                                <a:ea typeface="Cambria Math" panose="02040503050406030204" pitchFamily="18" charset="0"/>
                              </a:rPr>
                              <m:t>𝑙</m:t>
                            </m:r>
                          </m:e>
                          <m:sup>
                            <m:r>
                              <a:rPr lang="en-US" sz="1400" b="0" i="1" dirty="0" smtClean="0">
                                <a:solidFill>
                                  <a:srgbClr val="404040"/>
                                </a:solidFill>
                                <a:latin typeface="Cambria Math" panose="02040503050406030204" pitchFamily="18" charset="0"/>
                                <a:ea typeface="Cambria Math" panose="02040503050406030204" pitchFamily="18" charset="0"/>
                              </a:rPr>
                              <m:t>′</m:t>
                            </m:r>
                          </m:sup>
                        </m:sSup>
                        <m:r>
                          <a:rPr lang="en-US" sz="1400" b="0" i="1" dirty="0" smtClean="0">
                            <a:solidFill>
                              <a:srgbClr val="404040"/>
                            </a:solidFill>
                            <a:latin typeface="Cambria Math" panose="02040503050406030204" pitchFamily="18" charset="0"/>
                            <a:ea typeface="Cambria Math" panose="02040503050406030204" pitchFamily="18" charset="0"/>
                          </a:rPr>
                          <m:t>)</m:t>
                        </m:r>
                      </m:e>
                    </m:nary>
                  </m:oMath>
                </a14:m>
                <a:r>
                  <a:rPr lang="en-US" sz="1400" dirty="0">
                    <a:solidFill>
                      <a:srgbClr val="404040"/>
                    </a:solidFill>
                  </a:rPr>
                  <a:t> </a:t>
                </a:r>
                <a14:m>
                  <m:oMath xmlns:m="http://schemas.openxmlformats.org/officeDocument/2006/math">
                    <m:r>
                      <a:rPr lang="en-US" sz="1400">
                        <a:solidFill>
                          <a:srgbClr val="404040"/>
                        </a:solidFill>
                        <a:latin typeface="Cambria Math" panose="02040503050406030204" pitchFamily="18" charset="0"/>
                      </a:rPr>
                      <m:t>𝑘</m:t>
                    </m:r>
                    <m:r>
                      <a:rPr lang="en-US" sz="1400">
                        <a:solidFill>
                          <a:srgbClr val="404040"/>
                        </a:solidFill>
                        <a:latin typeface="Cambria Math" panose="02040503050406030204" pitchFamily="18" charset="0"/>
                      </a:rPr>
                      <m:t>(</m:t>
                    </m:r>
                    <m:sSub>
                      <m:sSubPr>
                        <m:ctrlPr>
                          <a:rPr lang="en-US" sz="1400" i="1">
                            <a:solidFill>
                              <a:srgbClr val="404040"/>
                            </a:solidFill>
                            <a:latin typeface="Cambria Math" panose="02040503050406030204" pitchFamily="18" charset="0"/>
                          </a:rPr>
                        </m:ctrlPr>
                      </m:sSubPr>
                      <m:e>
                        <m:r>
                          <a:rPr lang="en-US" sz="1400">
                            <a:solidFill>
                              <a:srgbClr val="404040"/>
                            </a:solidFill>
                            <a:latin typeface="Cambria Math" panose="02040503050406030204" pitchFamily="18" charset="0"/>
                          </a:rPr>
                          <m:t>𝑓</m:t>
                        </m:r>
                      </m:e>
                      <m:sub>
                        <m:r>
                          <a:rPr lang="en-US" sz="1400">
                            <a:solidFill>
                              <a:srgbClr val="404040"/>
                            </a:solidFill>
                            <a:latin typeface="Cambria Math" panose="02040503050406030204" pitchFamily="18" charset="0"/>
                          </a:rPr>
                          <m:t>𝑖</m:t>
                        </m:r>
                      </m:sub>
                    </m:sSub>
                    <m:r>
                      <a:rPr lang="en-US" sz="1400">
                        <a:solidFill>
                          <a:srgbClr val="404040"/>
                        </a:solidFill>
                        <a:latin typeface="Cambria Math" panose="02040503050406030204" pitchFamily="18" charset="0"/>
                      </a:rPr>
                      <m:t>, </m:t>
                    </m:r>
                    <m:sSub>
                      <m:sSubPr>
                        <m:ctrlPr>
                          <a:rPr lang="en-US" sz="1400" i="1">
                            <a:solidFill>
                              <a:srgbClr val="404040"/>
                            </a:solidFill>
                            <a:latin typeface="Cambria Math" panose="02040503050406030204" pitchFamily="18" charset="0"/>
                          </a:rPr>
                        </m:ctrlPr>
                      </m:sSubPr>
                      <m:e>
                        <m:r>
                          <a:rPr lang="en-US" sz="1400">
                            <a:solidFill>
                              <a:srgbClr val="404040"/>
                            </a:solidFill>
                            <a:latin typeface="Cambria Math" panose="02040503050406030204" pitchFamily="18" charset="0"/>
                          </a:rPr>
                          <m:t>𝑓</m:t>
                        </m:r>
                      </m:e>
                      <m:sub>
                        <m:r>
                          <a:rPr lang="en-US" sz="1400">
                            <a:solidFill>
                              <a:srgbClr val="404040"/>
                            </a:solidFill>
                            <a:latin typeface="Cambria Math" panose="02040503050406030204" pitchFamily="18" charset="0"/>
                          </a:rPr>
                          <m:t>𝑗</m:t>
                        </m:r>
                      </m:sub>
                    </m:sSub>
                    <m:r>
                      <a:rPr lang="en-US" sz="1400">
                        <a:solidFill>
                          <a:srgbClr val="404040"/>
                        </a:solidFill>
                        <a:latin typeface="Cambria Math" panose="02040503050406030204" pitchFamily="18" charset="0"/>
                      </a:rPr>
                      <m:t>)</m:t>
                    </m:r>
                  </m:oMath>
                </a14:m>
                <a:r>
                  <a:rPr lang="en-GB" sz="1400" dirty="0">
                    <a:solidFill>
                      <a:srgbClr val="404040"/>
                    </a:solidFill>
                  </a:rPr>
                  <a:t> </a:t>
                </a:r>
                <a14:m>
                  <m:oMath xmlns:m="http://schemas.openxmlformats.org/officeDocument/2006/math">
                    <m:sSub>
                      <m:sSubPr>
                        <m:ctrlPr>
                          <a:rPr lang="en-GB" sz="1400" i="1">
                            <a:solidFill>
                              <a:srgbClr val="404040"/>
                            </a:solidFill>
                            <a:latin typeface="Cambria Math" panose="02040503050406030204" pitchFamily="18" charset="0"/>
                          </a:rPr>
                        </m:ctrlPr>
                      </m:sSubPr>
                      <m:e>
                        <m:r>
                          <a:rPr lang="en-US" sz="1400" i="1">
                            <a:solidFill>
                              <a:srgbClr val="404040"/>
                            </a:solidFill>
                            <a:latin typeface="Cambria Math" panose="02040503050406030204" pitchFamily="18" charset="0"/>
                          </a:rPr>
                          <m:t>𝑄</m:t>
                        </m:r>
                      </m:e>
                      <m:sub>
                        <m:r>
                          <a:rPr lang="en-US" sz="1400" b="0" i="1" smtClean="0">
                            <a:solidFill>
                              <a:srgbClr val="404040"/>
                            </a:solidFill>
                            <a:latin typeface="Cambria Math" panose="02040503050406030204" pitchFamily="18" charset="0"/>
                          </a:rPr>
                          <m:t>𝑗</m:t>
                        </m:r>
                      </m:sub>
                    </m:sSub>
                    <m:d>
                      <m:dPr>
                        <m:ctrlPr>
                          <a:rPr lang="en-US" sz="1400" i="1">
                            <a:solidFill>
                              <a:srgbClr val="404040"/>
                            </a:solidFill>
                            <a:latin typeface="Cambria Math" panose="02040503050406030204" pitchFamily="18" charset="0"/>
                          </a:rPr>
                        </m:ctrlPr>
                      </m:dPr>
                      <m:e>
                        <m:sSup>
                          <m:sSupPr>
                            <m:ctrlPr>
                              <a:rPr lang="en-US" sz="1400" i="1" dirty="0">
                                <a:solidFill>
                                  <a:srgbClr val="404040"/>
                                </a:solidFill>
                                <a:latin typeface="Cambria Math" panose="02040503050406030204" pitchFamily="18" charset="0"/>
                                <a:ea typeface="Cambria Math" panose="02040503050406030204" pitchFamily="18" charset="0"/>
                              </a:rPr>
                            </m:ctrlPr>
                          </m:sSupPr>
                          <m:e>
                            <m:r>
                              <a:rPr lang="en-US" sz="1400" i="1" dirty="0">
                                <a:solidFill>
                                  <a:srgbClr val="404040"/>
                                </a:solidFill>
                                <a:latin typeface="Cambria Math" panose="02040503050406030204" pitchFamily="18" charset="0"/>
                                <a:ea typeface="Cambria Math" panose="02040503050406030204" pitchFamily="18" charset="0"/>
                              </a:rPr>
                              <m:t>𝑙</m:t>
                            </m:r>
                          </m:e>
                          <m:sup>
                            <m:r>
                              <a:rPr lang="en-US" sz="1400" i="1" dirty="0">
                                <a:solidFill>
                                  <a:srgbClr val="404040"/>
                                </a:solidFill>
                                <a:latin typeface="Cambria Math" panose="02040503050406030204" pitchFamily="18" charset="0"/>
                                <a:ea typeface="Cambria Math" panose="02040503050406030204" pitchFamily="18" charset="0"/>
                              </a:rPr>
                              <m:t>′</m:t>
                            </m:r>
                          </m:sup>
                        </m:sSup>
                      </m:e>
                    </m:d>
                  </m:oMath>
                </a14:m>
                <a:r>
                  <a:rPr lang="en-US" sz="1400" dirty="0">
                    <a:solidFill>
                      <a:srgbClr val="404040"/>
                    </a:solidFill>
                  </a:rPr>
                  <a:t>}</a:t>
                </a:r>
              </a:p>
            </p:txBody>
          </p:sp>
        </mc:Choice>
        <mc:Fallback>
          <p:sp>
            <p:nvSpPr>
              <p:cNvPr id="6" name="Content Placeholder 2">
                <a:extLst>
                  <a:ext uri="{FF2B5EF4-FFF2-40B4-BE49-F238E27FC236}">
                    <a16:creationId xmlns:a16="http://schemas.microsoft.com/office/drawing/2014/main" id="{6904588B-53C5-1944-805D-17FF1FA47A27}"/>
                  </a:ext>
                </a:extLst>
              </p:cNvPr>
              <p:cNvSpPr txBox="1">
                <a:spLocks noRot="1" noChangeAspect="1" noMove="1" noResize="1" noEditPoints="1" noAdjustHandles="1" noChangeArrowheads="1" noChangeShapeType="1" noTextEdit="1"/>
              </p:cNvSpPr>
              <p:nvPr/>
            </p:nvSpPr>
            <p:spPr>
              <a:xfrm>
                <a:off x="546463" y="1216109"/>
                <a:ext cx="8102600" cy="3191768"/>
              </a:xfrm>
              <a:prstGeom prst="rect">
                <a:avLst/>
              </a:prstGeom>
              <a:blipFill>
                <a:blip r:embed="rId3"/>
                <a:stretch>
                  <a:fillRect l="-313" t="-2390" b="-3187"/>
                </a:stretch>
              </a:blipFill>
            </p:spPr>
            <p:txBody>
              <a:bodyPr/>
              <a:lstStyle/>
              <a:p>
                <a:r>
                  <a:rPr lang="en-US">
                    <a:noFill/>
                  </a:rPr>
                  <a:t> </a:t>
                </a:r>
              </a:p>
            </p:txBody>
          </p:sp>
        </mc:Fallback>
      </mc:AlternateContent>
      <p:sp>
        <p:nvSpPr>
          <p:cNvPr id="14" name="TextBox 13">
            <a:extLst>
              <a:ext uri="{FF2B5EF4-FFF2-40B4-BE49-F238E27FC236}">
                <a16:creationId xmlns:a16="http://schemas.microsoft.com/office/drawing/2014/main" id="{D3F6B92E-1050-954B-8785-C565FAF98C10}"/>
              </a:ext>
            </a:extLst>
          </p:cNvPr>
          <p:cNvSpPr txBox="1"/>
          <p:nvPr/>
        </p:nvSpPr>
        <p:spPr>
          <a:xfrm>
            <a:off x="1279185" y="235731"/>
            <a:ext cx="6565569" cy="646331"/>
          </a:xfrm>
          <a:prstGeom prst="rect">
            <a:avLst/>
          </a:prstGeom>
          <a:noFill/>
        </p:spPr>
        <p:txBody>
          <a:bodyPr wrap="square" rtlCol="0">
            <a:spAutoFit/>
          </a:bodyPr>
          <a:lstStyle/>
          <a:p>
            <a:pPr algn="ctr"/>
            <a:r>
              <a:rPr lang="en-US" sz="3600" b="1" dirty="0">
                <a:solidFill>
                  <a:srgbClr val="000000"/>
                </a:solidFill>
              </a:rPr>
              <a:t>Inference and Learning</a:t>
            </a:r>
          </a:p>
        </p:txBody>
      </p:sp>
    </p:spTree>
    <p:extLst>
      <p:ext uri="{BB962C8B-B14F-4D97-AF65-F5344CB8AC3E}">
        <p14:creationId xmlns:p14="http://schemas.microsoft.com/office/powerpoint/2010/main" val="3743923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C79707F7-83D9-E44B-B03F-9CAE4BA3FA0A}"/>
              </a:ext>
            </a:extLst>
          </p:cNvPr>
          <p:cNvSpPr txBox="1">
            <a:spLocks/>
          </p:cNvSpPr>
          <p:nvPr/>
        </p:nvSpPr>
        <p:spPr>
          <a:xfrm>
            <a:off x="457200" y="1325059"/>
            <a:ext cx="8026400" cy="3223664"/>
          </a:xfrm>
          <a:prstGeom prst="rect">
            <a:avLst/>
          </a:prstGeom>
        </p:spPr>
        <p:txBody>
          <a:bodyPr>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endParaRPr lang="en-US" dirty="0">
              <a:solidFill>
                <a:srgbClr val="404040"/>
              </a:solidFill>
            </a:endParaRPr>
          </a:p>
          <a:p>
            <a:pPr marL="0" indent="0">
              <a:buNone/>
            </a:pPr>
            <a:endParaRPr lang="en-US" dirty="0">
              <a:solidFill>
                <a:srgbClr val="404040"/>
              </a:solidFill>
            </a:endParaRPr>
          </a:p>
          <a:p>
            <a:pPr marL="0" indent="0">
              <a:buNone/>
            </a:pPr>
            <a:endParaRPr lang="en-US" dirty="0">
              <a:solidFill>
                <a:srgbClr val="404040"/>
              </a:solidFill>
            </a:endParaRPr>
          </a:p>
        </p:txBody>
      </p:sp>
      <mc:AlternateContent xmlns:mc="http://schemas.openxmlformats.org/markup-compatibility/2006" xmlns:a14="http://schemas.microsoft.com/office/drawing/2010/main">
        <mc:Choice Requires="a14">
          <p:sp>
            <p:nvSpPr>
              <p:cNvPr id="6" name="Content Placeholder 2">
                <a:extLst>
                  <a:ext uri="{FF2B5EF4-FFF2-40B4-BE49-F238E27FC236}">
                    <a16:creationId xmlns:a16="http://schemas.microsoft.com/office/drawing/2014/main" id="{6904588B-53C5-1944-805D-17FF1FA47A27}"/>
                  </a:ext>
                </a:extLst>
              </p:cNvPr>
              <p:cNvSpPr txBox="1">
                <a:spLocks/>
              </p:cNvSpPr>
              <p:nvPr/>
            </p:nvSpPr>
            <p:spPr>
              <a:xfrm>
                <a:off x="533400" y="1216109"/>
                <a:ext cx="8102600" cy="2860031"/>
              </a:xfrm>
              <a:prstGeom prst="rect">
                <a:avLst/>
              </a:prstGeom>
            </p:spPr>
            <p:txBody>
              <a:bodyPr>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nSpc>
                    <a:spcPct val="80000"/>
                  </a:lnSpc>
                  <a:buFont typeface="Wingdings" pitchFamily="2" charset="2"/>
                  <a:buChar char="§"/>
                </a:pPr>
                <a:r>
                  <a:rPr lang="en-US" sz="1800" b="1" dirty="0"/>
                  <a:t>Learning</a:t>
                </a:r>
              </a:p>
              <a:p>
                <a:pPr lvl="1">
                  <a:buFont typeface="Wingdings" panose="05000000000000000000" pitchFamily="2" charset="2"/>
                  <a:buChar char="§"/>
                </a:pPr>
                <a:r>
                  <a:rPr lang="en-US" sz="1600" dirty="0">
                    <a:solidFill>
                      <a:srgbClr val="404040"/>
                    </a:solidFill>
                  </a:rPr>
                  <a:t>For </a:t>
                </a:r>
                <a:r>
                  <a:rPr lang="en-US" sz="1600" dirty="0" err="1">
                    <a:solidFill>
                      <a:srgbClr val="404040"/>
                    </a:solidFill>
                  </a:rPr>
                  <a:t>DenseCRF</a:t>
                </a:r>
                <a:r>
                  <a:rPr lang="en-US" sz="1600" dirty="0">
                    <a:solidFill>
                      <a:srgbClr val="404040"/>
                    </a:solidFill>
                  </a:rPr>
                  <a:t> [</a:t>
                </a:r>
                <a:r>
                  <a:rPr lang="en-US" sz="1600" dirty="0" err="1">
                    <a:solidFill>
                      <a:srgbClr val="404040"/>
                    </a:solidFill>
                  </a:rPr>
                  <a:t>Krahenbuhl</a:t>
                </a:r>
                <a:r>
                  <a:rPr lang="en-US" sz="1600" dirty="0">
                    <a:solidFill>
                      <a:srgbClr val="404040"/>
                    </a:solidFill>
                  </a:rPr>
                  <a:t> 2011],   with Potts model, we set </a:t>
                </a:r>
                <a14:m>
                  <m:oMath xmlns:m="http://schemas.openxmlformats.org/officeDocument/2006/math">
                    <m:r>
                      <a:rPr lang="en-US" sz="1600" i="1">
                        <a:solidFill>
                          <a:srgbClr val="404040"/>
                        </a:solidFill>
                        <a:latin typeface="Cambria Math" panose="02040503050406030204" pitchFamily="18" charset="0"/>
                        <a:ea typeface="Cambria Math" panose="02040503050406030204" pitchFamily="18" charset="0"/>
                      </a:rPr>
                      <m:t>𝜇</m:t>
                    </m:r>
                    <m:d>
                      <m:dPr>
                        <m:ctrlPr>
                          <a:rPr lang="en-US" sz="1600" i="1">
                            <a:solidFill>
                              <a:srgbClr val="404040"/>
                            </a:solidFill>
                            <a:latin typeface="Cambria Math" panose="02040503050406030204" pitchFamily="18" charset="0"/>
                            <a:ea typeface="Cambria Math" panose="02040503050406030204" pitchFamily="18" charset="0"/>
                          </a:rPr>
                        </m:ctrlPr>
                      </m:dPr>
                      <m:e>
                        <m:sSub>
                          <m:sSubPr>
                            <m:ctrlPr>
                              <a:rPr lang="en-US" sz="1600" i="1">
                                <a:solidFill>
                                  <a:srgbClr val="404040"/>
                                </a:solidFill>
                                <a:latin typeface="Cambria Math" panose="02040503050406030204" pitchFamily="18" charset="0"/>
                                <a:ea typeface="Cambria Math" panose="02040503050406030204" pitchFamily="18" charset="0"/>
                              </a:rPr>
                            </m:ctrlPr>
                          </m:sSubPr>
                          <m:e>
                            <m:r>
                              <a:rPr lang="en-US" sz="1600" i="1">
                                <a:solidFill>
                                  <a:srgbClr val="404040"/>
                                </a:solidFill>
                                <a:latin typeface="Cambria Math" panose="02040503050406030204" pitchFamily="18" charset="0"/>
                                <a:ea typeface="Cambria Math" panose="02040503050406030204" pitchFamily="18" charset="0"/>
                              </a:rPr>
                              <m:t>𝑥</m:t>
                            </m:r>
                          </m:e>
                          <m:sub>
                            <m:r>
                              <a:rPr lang="en-US" sz="1600" i="1">
                                <a:solidFill>
                                  <a:srgbClr val="404040"/>
                                </a:solidFill>
                                <a:latin typeface="Cambria Math" panose="02040503050406030204" pitchFamily="18" charset="0"/>
                                <a:ea typeface="Cambria Math" panose="02040503050406030204" pitchFamily="18" charset="0"/>
                              </a:rPr>
                              <m:t>𝑖</m:t>
                            </m:r>
                          </m:sub>
                        </m:sSub>
                        <m:r>
                          <a:rPr lang="en-US" sz="1600" i="1">
                            <a:solidFill>
                              <a:srgbClr val="404040"/>
                            </a:solidFill>
                            <a:latin typeface="Cambria Math" panose="02040503050406030204" pitchFamily="18" charset="0"/>
                            <a:ea typeface="Cambria Math" panose="02040503050406030204" pitchFamily="18" charset="0"/>
                          </a:rPr>
                          <m:t>,</m:t>
                        </m:r>
                        <m:sSub>
                          <m:sSubPr>
                            <m:ctrlPr>
                              <a:rPr lang="en-US" sz="1600" i="1">
                                <a:solidFill>
                                  <a:srgbClr val="404040"/>
                                </a:solidFill>
                                <a:latin typeface="Cambria Math" panose="02040503050406030204" pitchFamily="18" charset="0"/>
                                <a:ea typeface="Cambria Math" panose="02040503050406030204" pitchFamily="18" charset="0"/>
                              </a:rPr>
                            </m:ctrlPr>
                          </m:sSubPr>
                          <m:e>
                            <m:r>
                              <a:rPr lang="en-US" sz="1600" i="1">
                                <a:solidFill>
                                  <a:srgbClr val="404040"/>
                                </a:solidFill>
                                <a:latin typeface="Cambria Math" panose="02040503050406030204" pitchFamily="18" charset="0"/>
                                <a:ea typeface="Cambria Math" panose="02040503050406030204" pitchFamily="18" charset="0"/>
                              </a:rPr>
                              <m:t>𝑥</m:t>
                            </m:r>
                          </m:e>
                          <m:sub>
                            <m:r>
                              <a:rPr lang="en-US" sz="1600" i="1">
                                <a:solidFill>
                                  <a:srgbClr val="404040"/>
                                </a:solidFill>
                                <a:latin typeface="Cambria Math" panose="02040503050406030204" pitchFamily="18" charset="0"/>
                                <a:ea typeface="Cambria Math" panose="02040503050406030204" pitchFamily="18" charset="0"/>
                              </a:rPr>
                              <m:t>𝑗</m:t>
                            </m:r>
                          </m:sub>
                        </m:sSub>
                      </m:e>
                    </m:d>
                    <m:r>
                      <a:rPr lang="en-US" sz="1600" b="0" i="1" smtClean="0">
                        <a:solidFill>
                          <a:srgbClr val="404040"/>
                        </a:solidFill>
                        <a:latin typeface="Cambria Math" panose="02040503050406030204" pitchFamily="18" charset="0"/>
                        <a:ea typeface="Cambria Math" panose="02040503050406030204" pitchFamily="18" charset="0"/>
                      </a:rPr>
                      <m:t>=</m:t>
                    </m:r>
                    <m:sSub>
                      <m:sSubPr>
                        <m:ctrlPr>
                          <a:rPr lang="en-US" sz="1600" b="0" i="1" smtClean="0">
                            <a:solidFill>
                              <a:srgbClr val="404040"/>
                            </a:solidFill>
                            <a:latin typeface="Cambria Math" panose="02040503050406030204" pitchFamily="18" charset="0"/>
                            <a:ea typeface="Cambria Math" panose="02040503050406030204" pitchFamily="18" charset="0"/>
                          </a:rPr>
                        </m:ctrlPr>
                      </m:sSubPr>
                      <m:e>
                        <m:r>
                          <a:rPr lang="en-US" sz="1600" b="0" i="1" smtClean="0">
                            <a:solidFill>
                              <a:srgbClr val="404040"/>
                            </a:solidFill>
                            <a:latin typeface="Cambria Math" panose="02040503050406030204" pitchFamily="18" charset="0"/>
                            <a:ea typeface="Cambria Math" panose="02040503050406030204" pitchFamily="18" charset="0"/>
                          </a:rPr>
                          <m:t>1</m:t>
                        </m:r>
                      </m:e>
                      <m:sub>
                        <m:r>
                          <a:rPr lang="en-US" sz="1600" b="0" i="1" smtClean="0">
                            <a:solidFill>
                              <a:srgbClr val="404040"/>
                            </a:solidFill>
                            <a:latin typeface="Cambria Math" panose="02040503050406030204" pitchFamily="18" charset="0"/>
                            <a:ea typeface="Cambria Math" panose="02040503050406030204" pitchFamily="18" charset="0"/>
                          </a:rPr>
                          <m:t>[</m:t>
                        </m:r>
                        <m:sSub>
                          <m:sSubPr>
                            <m:ctrlPr>
                              <a:rPr lang="en-US" sz="1600" b="0" i="1" smtClean="0">
                                <a:solidFill>
                                  <a:srgbClr val="404040"/>
                                </a:solidFill>
                                <a:latin typeface="Cambria Math" panose="02040503050406030204" pitchFamily="18" charset="0"/>
                                <a:ea typeface="Cambria Math" panose="02040503050406030204" pitchFamily="18" charset="0"/>
                              </a:rPr>
                            </m:ctrlPr>
                          </m:sSubPr>
                          <m:e>
                            <m:r>
                              <a:rPr lang="en-US" sz="1600" b="0" i="1" smtClean="0">
                                <a:solidFill>
                                  <a:srgbClr val="404040"/>
                                </a:solidFill>
                                <a:latin typeface="Cambria Math" panose="02040503050406030204" pitchFamily="18" charset="0"/>
                                <a:ea typeface="Cambria Math" panose="02040503050406030204" pitchFamily="18" charset="0"/>
                              </a:rPr>
                              <m:t>𝑥</m:t>
                            </m:r>
                          </m:e>
                          <m:sub>
                            <m:r>
                              <a:rPr lang="en-US" sz="1600" b="0" i="1" smtClean="0">
                                <a:solidFill>
                                  <a:srgbClr val="404040"/>
                                </a:solidFill>
                                <a:latin typeface="Cambria Math" panose="02040503050406030204" pitchFamily="18" charset="0"/>
                                <a:ea typeface="Cambria Math" panose="02040503050406030204" pitchFamily="18" charset="0"/>
                              </a:rPr>
                              <m:t>𝑖</m:t>
                            </m:r>
                          </m:sub>
                        </m:sSub>
                        <m:r>
                          <a:rPr lang="en-US" sz="1600" b="0" i="1" smtClean="0">
                            <a:solidFill>
                              <a:srgbClr val="404040"/>
                            </a:solidFill>
                            <a:latin typeface="Cambria Math" panose="02040503050406030204" pitchFamily="18" charset="0"/>
                            <a:ea typeface="Cambria Math" panose="02040503050406030204" pitchFamily="18" charset="0"/>
                          </a:rPr>
                          <m:t>≠</m:t>
                        </m:r>
                        <m:sSub>
                          <m:sSubPr>
                            <m:ctrlPr>
                              <a:rPr lang="en-US" sz="1600" i="1">
                                <a:solidFill>
                                  <a:srgbClr val="404040"/>
                                </a:solidFill>
                                <a:latin typeface="Cambria Math" panose="02040503050406030204" pitchFamily="18" charset="0"/>
                                <a:ea typeface="Cambria Math" panose="02040503050406030204" pitchFamily="18" charset="0"/>
                              </a:rPr>
                            </m:ctrlPr>
                          </m:sSubPr>
                          <m:e>
                            <m:r>
                              <a:rPr lang="en-US" sz="1600" i="1">
                                <a:solidFill>
                                  <a:srgbClr val="404040"/>
                                </a:solidFill>
                                <a:latin typeface="Cambria Math" panose="02040503050406030204" pitchFamily="18" charset="0"/>
                                <a:ea typeface="Cambria Math" panose="02040503050406030204" pitchFamily="18" charset="0"/>
                              </a:rPr>
                              <m:t>𝑥</m:t>
                            </m:r>
                          </m:e>
                          <m:sub>
                            <m:r>
                              <a:rPr lang="en-US" sz="1600" b="0" i="1" smtClean="0">
                                <a:solidFill>
                                  <a:srgbClr val="404040"/>
                                </a:solidFill>
                                <a:latin typeface="Cambria Math" panose="02040503050406030204" pitchFamily="18" charset="0"/>
                                <a:ea typeface="Cambria Math" panose="02040503050406030204" pitchFamily="18" charset="0"/>
                              </a:rPr>
                              <m:t>𝑗</m:t>
                            </m:r>
                          </m:sub>
                        </m:sSub>
                        <m:r>
                          <a:rPr lang="en-US" sz="1600" b="0" i="1" smtClean="0">
                            <a:solidFill>
                              <a:srgbClr val="404040"/>
                            </a:solidFill>
                            <a:latin typeface="Cambria Math" panose="02040503050406030204" pitchFamily="18" charset="0"/>
                            <a:ea typeface="Cambria Math" panose="02040503050406030204" pitchFamily="18" charset="0"/>
                          </a:rPr>
                          <m:t>]</m:t>
                        </m:r>
                      </m:sub>
                    </m:sSub>
                  </m:oMath>
                </a14:m>
                <a:r>
                  <a:rPr lang="en-US" sz="1600" dirty="0">
                    <a:solidFill>
                      <a:srgbClr val="404040"/>
                    </a:solidFill>
                  </a:rPr>
                  <a:t>, for </a:t>
                </a:r>
                <a14:m>
                  <m:oMath xmlns:m="http://schemas.openxmlformats.org/officeDocument/2006/math">
                    <m:sSubSup>
                      <m:sSubSupPr>
                        <m:ctrlPr>
                          <a:rPr lang="en-US" sz="1600" i="1">
                            <a:solidFill>
                              <a:srgbClr val="404040"/>
                            </a:solidFill>
                            <a:latin typeface="Cambria Math" panose="02040503050406030204" pitchFamily="18" charset="0"/>
                          </a:rPr>
                        </m:ctrlPr>
                      </m:sSubSupPr>
                      <m:e>
                        <m:r>
                          <a:rPr lang="en-US" sz="1600" i="1">
                            <a:solidFill>
                              <a:srgbClr val="404040"/>
                            </a:solidFill>
                            <a:latin typeface="Cambria Math" panose="02040503050406030204" pitchFamily="18" charset="0"/>
                            <a:ea typeface="Cambria Math" panose="02040503050406030204" pitchFamily="18" charset="0"/>
                          </a:rPr>
                          <m:t>𝜔</m:t>
                        </m:r>
                      </m:e>
                      <m:sub>
                        <m:r>
                          <a:rPr lang="en-US" sz="1600" i="1">
                            <a:solidFill>
                              <a:srgbClr val="404040"/>
                            </a:solidFill>
                            <a:latin typeface="Cambria Math" panose="02040503050406030204" pitchFamily="18" charset="0"/>
                          </a:rPr>
                          <m:t>𝑠</m:t>
                        </m:r>
                      </m:sub>
                      <m:sup>
                        <m:r>
                          <a:rPr lang="en-US" sz="1600" i="1">
                            <a:solidFill>
                              <a:srgbClr val="404040"/>
                            </a:solidFill>
                            <a:latin typeface="Cambria Math" panose="02040503050406030204" pitchFamily="18" charset="0"/>
                          </a:rPr>
                          <m:t>(1)</m:t>
                        </m:r>
                      </m:sup>
                    </m:sSubSup>
                    <m:sSubSup>
                      <m:sSubSupPr>
                        <m:ctrlPr>
                          <a:rPr lang="en-US" sz="1600" i="1">
                            <a:solidFill>
                              <a:srgbClr val="404040"/>
                            </a:solidFill>
                            <a:latin typeface="Cambria Math" panose="02040503050406030204" pitchFamily="18" charset="0"/>
                          </a:rPr>
                        </m:ctrlPr>
                      </m:sSubSupPr>
                      <m:e>
                        <m:r>
                          <a:rPr lang="en-US" sz="1600" i="1">
                            <a:solidFill>
                              <a:srgbClr val="404040"/>
                            </a:solidFill>
                            <a:latin typeface="Cambria Math" panose="02040503050406030204" pitchFamily="18" charset="0"/>
                          </a:rPr>
                          <m:t>, </m:t>
                        </m:r>
                        <m:r>
                          <a:rPr lang="en-US" sz="1600" i="1">
                            <a:solidFill>
                              <a:srgbClr val="404040"/>
                            </a:solidFill>
                            <a:latin typeface="Cambria Math" panose="02040503050406030204" pitchFamily="18" charset="0"/>
                            <a:ea typeface="Cambria Math" panose="02040503050406030204" pitchFamily="18" charset="0"/>
                          </a:rPr>
                          <m:t>𝜃</m:t>
                        </m:r>
                      </m:e>
                      <m:sub>
                        <m:r>
                          <a:rPr lang="en-US" sz="1600" i="1">
                            <a:solidFill>
                              <a:srgbClr val="404040"/>
                            </a:solidFill>
                            <a:latin typeface="Cambria Math" panose="02040503050406030204" pitchFamily="18" charset="0"/>
                          </a:rPr>
                          <m:t>𝑎</m:t>
                        </m:r>
                      </m:sub>
                      <m:sup>
                        <m:r>
                          <a:rPr lang="en-US" sz="1600" i="1">
                            <a:solidFill>
                              <a:srgbClr val="404040"/>
                            </a:solidFill>
                            <a:latin typeface="Cambria Math" panose="02040503050406030204" pitchFamily="18" charset="0"/>
                          </a:rPr>
                          <m:t>𝑠</m:t>
                        </m:r>
                      </m:sup>
                    </m:sSubSup>
                  </m:oMath>
                </a14:m>
                <a:r>
                  <a:rPr lang="en-US" sz="1600" dirty="0">
                    <a:solidFill>
                      <a:srgbClr val="404040"/>
                    </a:solidFill>
                  </a:rPr>
                  <a:t> , grid search is used to learn. </a:t>
                </a:r>
              </a:p>
              <a:p>
                <a:pPr lvl="1">
                  <a:buFont typeface="Wingdings" panose="05000000000000000000" pitchFamily="2" charset="2"/>
                  <a:buChar char="§"/>
                </a:pPr>
                <a:r>
                  <a:rPr lang="en-US" sz="1600" b="1" dirty="0">
                    <a:solidFill>
                      <a:srgbClr val="404040"/>
                    </a:solidFill>
                  </a:rPr>
                  <a:t>Upgrade</a:t>
                </a:r>
                <a:r>
                  <a:rPr lang="en-US" sz="1600" dirty="0">
                    <a:solidFill>
                      <a:srgbClr val="404040"/>
                    </a:solidFill>
                  </a:rPr>
                  <a:t>: For </a:t>
                </a:r>
                <a:r>
                  <a:rPr lang="en-US" sz="1600" dirty="0" err="1">
                    <a:solidFill>
                      <a:srgbClr val="404040"/>
                    </a:solidFill>
                  </a:rPr>
                  <a:t>CRFasRNN</a:t>
                </a:r>
                <a:r>
                  <a:rPr lang="en-US" sz="1600" dirty="0">
                    <a:solidFill>
                      <a:srgbClr val="404040"/>
                    </a:solidFill>
                  </a:rPr>
                  <a:t>[Zheng 2015],  with a pre-trained model, </a:t>
                </a:r>
                <a14:m>
                  <m:oMath xmlns:m="http://schemas.openxmlformats.org/officeDocument/2006/math">
                    <m:sSubSup>
                      <m:sSubSupPr>
                        <m:ctrlPr>
                          <a:rPr lang="en-US" sz="1600" i="1">
                            <a:solidFill>
                              <a:srgbClr val="404040"/>
                            </a:solidFill>
                            <a:latin typeface="Cambria Math" panose="02040503050406030204" pitchFamily="18" charset="0"/>
                          </a:rPr>
                        </m:ctrlPr>
                      </m:sSubSupPr>
                      <m:e>
                        <m:r>
                          <a:rPr lang="en-US" sz="1600" i="1">
                            <a:solidFill>
                              <a:srgbClr val="404040"/>
                            </a:solidFill>
                            <a:latin typeface="Cambria Math" panose="02040503050406030204" pitchFamily="18" charset="0"/>
                            <a:ea typeface="Cambria Math" panose="02040503050406030204" pitchFamily="18" charset="0"/>
                          </a:rPr>
                          <m:t>𝜔</m:t>
                        </m:r>
                      </m:e>
                      <m:sub>
                        <m:r>
                          <a:rPr lang="en-US" sz="1600" i="1">
                            <a:solidFill>
                              <a:srgbClr val="404040"/>
                            </a:solidFill>
                            <a:latin typeface="Cambria Math" panose="02040503050406030204" pitchFamily="18" charset="0"/>
                          </a:rPr>
                          <m:t>𝑠</m:t>
                        </m:r>
                      </m:sub>
                      <m:sup>
                        <m:r>
                          <a:rPr lang="en-US" sz="1600" i="1">
                            <a:solidFill>
                              <a:srgbClr val="404040"/>
                            </a:solidFill>
                            <a:latin typeface="Cambria Math" panose="02040503050406030204" pitchFamily="18" charset="0"/>
                          </a:rPr>
                          <m:t>(1)</m:t>
                        </m:r>
                      </m:sup>
                    </m:sSubSup>
                    <m:r>
                      <a:rPr lang="en-US" sz="1600" b="0" i="1" smtClean="0">
                        <a:solidFill>
                          <a:srgbClr val="404040"/>
                        </a:solidFill>
                        <a:latin typeface="Cambria Math" panose="02040503050406030204" pitchFamily="18" charset="0"/>
                      </a:rPr>
                      <m:t>=</m:t>
                    </m:r>
                    <m:r>
                      <a:rPr lang="en-US" sz="1600" b="0" i="1" smtClean="0">
                        <a:solidFill>
                          <a:srgbClr val="404040"/>
                        </a:solidFill>
                        <a:latin typeface="Cambria Math" panose="02040503050406030204" pitchFamily="18" charset="0"/>
                      </a:rPr>
                      <m:t>𝑟</m:t>
                    </m:r>
                    <m:sSup>
                      <m:sSupPr>
                        <m:ctrlPr>
                          <a:rPr lang="en-US" sz="1600" b="0" i="1" smtClean="0">
                            <a:solidFill>
                              <a:srgbClr val="404040"/>
                            </a:solidFill>
                            <a:latin typeface="Cambria Math" panose="02040503050406030204" pitchFamily="18" charset="0"/>
                          </a:rPr>
                        </m:ctrlPr>
                      </m:sSupPr>
                      <m:e>
                        <m:r>
                          <a:rPr lang="en-US" sz="1600" b="0" i="1" smtClean="0">
                            <a:solidFill>
                              <a:srgbClr val="404040"/>
                            </a:solidFill>
                            <a:latin typeface="Cambria Math" panose="02040503050406030204" pitchFamily="18" charset="0"/>
                            <a:ea typeface="Cambria Math" panose="02040503050406030204" pitchFamily="18" charset="0"/>
                          </a:rPr>
                          <m:t>𝜔</m:t>
                        </m:r>
                      </m:e>
                      <m:sup>
                        <m:r>
                          <a:rPr lang="en-US" sz="1600" b="0" i="1" smtClean="0">
                            <a:solidFill>
                              <a:srgbClr val="404040"/>
                            </a:solidFill>
                            <a:latin typeface="Cambria Math" panose="02040503050406030204" pitchFamily="18" charset="0"/>
                          </a:rPr>
                          <m:t>(1)</m:t>
                        </m:r>
                      </m:sup>
                    </m:sSup>
                    <m:r>
                      <a:rPr lang="en-US" sz="1600" b="0" i="0" smtClean="0">
                        <a:solidFill>
                          <a:srgbClr val="404040"/>
                        </a:solidFill>
                        <a:latin typeface="Cambria Math" panose="02040503050406030204" pitchFamily="18" charset="0"/>
                      </a:rPr>
                      <m:t>, </m:t>
                    </m:r>
                    <m:r>
                      <m:rPr>
                        <m:sty m:val="p"/>
                      </m:rPr>
                      <a:rPr lang="en-US" sz="1600" b="0" i="0" smtClean="0">
                        <a:solidFill>
                          <a:srgbClr val="404040"/>
                        </a:solidFill>
                        <a:latin typeface="Cambria Math" panose="02040503050406030204" pitchFamily="18" charset="0"/>
                      </a:rPr>
                      <m:t>r</m:t>
                    </m:r>
                    <m:r>
                      <a:rPr lang="en-US" sz="1600" b="0" i="1" smtClean="0">
                        <a:solidFill>
                          <a:srgbClr val="404040"/>
                        </a:solidFill>
                        <a:latin typeface="Cambria Math" panose="02040503050406030204" pitchFamily="18" charset="0"/>
                        <a:ea typeface="Cambria Math" panose="02040503050406030204" pitchFamily="18" charset="0"/>
                      </a:rPr>
                      <m:t>∈</m:t>
                    </m:r>
                    <m:d>
                      <m:dPr>
                        <m:endChr m:val="]"/>
                        <m:ctrlPr>
                          <a:rPr lang="en-US" sz="1600" b="0" i="1" smtClean="0">
                            <a:solidFill>
                              <a:srgbClr val="404040"/>
                            </a:solidFill>
                            <a:latin typeface="Cambria Math" panose="02040503050406030204" pitchFamily="18" charset="0"/>
                            <a:ea typeface="Cambria Math" panose="02040503050406030204" pitchFamily="18" charset="0"/>
                          </a:rPr>
                        </m:ctrlPr>
                      </m:dPr>
                      <m:e>
                        <m:r>
                          <a:rPr lang="en-US" sz="1600" b="0" i="1" smtClean="0">
                            <a:solidFill>
                              <a:srgbClr val="404040"/>
                            </a:solidFill>
                            <a:latin typeface="Cambria Math" panose="02040503050406030204" pitchFamily="18" charset="0"/>
                            <a:ea typeface="Cambria Math" panose="02040503050406030204" pitchFamily="18" charset="0"/>
                          </a:rPr>
                          <m:t>0,1</m:t>
                        </m:r>
                      </m:e>
                    </m:d>
                    <m:r>
                      <a:rPr lang="en-US" sz="1600" b="0" i="1" smtClean="0">
                        <a:solidFill>
                          <a:srgbClr val="404040"/>
                        </a:solidFill>
                        <a:latin typeface="Cambria Math" panose="02040503050406030204" pitchFamily="18" charset="0"/>
                        <a:ea typeface="Cambria Math" panose="02040503050406030204" pitchFamily="18" charset="0"/>
                      </a:rPr>
                      <m:t>.</m:t>
                    </m:r>
                  </m:oMath>
                </a14:m>
                <a:r>
                  <a:rPr lang="en-US" sz="1600" dirty="0">
                    <a:solidFill>
                      <a:srgbClr val="404040"/>
                    </a:solidFill>
                  </a:rPr>
                  <a:t> For </a:t>
                </a:r>
                <a14:m>
                  <m:oMath xmlns:m="http://schemas.openxmlformats.org/officeDocument/2006/math">
                    <m:r>
                      <m:rPr>
                        <m:sty m:val="p"/>
                      </m:rPr>
                      <a:rPr lang="en-US" sz="1600" i="1" dirty="0">
                        <a:solidFill>
                          <a:srgbClr val="404040"/>
                        </a:solidFill>
                        <a:latin typeface="Cambria Math" panose="02040503050406030204" pitchFamily="18" charset="0"/>
                        <a:ea typeface="Cambria Math" panose="02040503050406030204" pitchFamily="18" charset="0"/>
                      </a:rPr>
                      <m:t>r</m:t>
                    </m:r>
                    <m:sSubSup>
                      <m:sSubSupPr>
                        <m:ctrlPr>
                          <a:rPr lang="en-US" sz="1600" i="1">
                            <a:solidFill>
                              <a:srgbClr val="404040"/>
                            </a:solidFill>
                            <a:latin typeface="Cambria Math" panose="02040503050406030204" pitchFamily="18" charset="0"/>
                          </a:rPr>
                        </m:ctrlPr>
                      </m:sSubSupPr>
                      <m:e>
                        <m:r>
                          <a:rPr lang="en-US" sz="1600" i="1">
                            <a:solidFill>
                              <a:srgbClr val="404040"/>
                            </a:solidFill>
                            <a:latin typeface="Cambria Math" panose="02040503050406030204" pitchFamily="18" charset="0"/>
                          </a:rPr>
                          <m:t>, </m:t>
                        </m:r>
                        <m:r>
                          <a:rPr lang="en-US" sz="1600" b="0" i="1" smtClean="0">
                            <a:solidFill>
                              <a:srgbClr val="404040"/>
                            </a:solidFill>
                            <a:latin typeface="Cambria Math" panose="02040503050406030204" pitchFamily="18" charset="0"/>
                          </a:rPr>
                          <m:t> </m:t>
                        </m:r>
                        <m:r>
                          <a:rPr lang="en-US" sz="1600" i="1">
                            <a:solidFill>
                              <a:srgbClr val="404040"/>
                            </a:solidFill>
                            <a:latin typeface="Cambria Math" panose="02040503050406030204" pitchFamily="18" charset="0"/>
                            <a:ea typeface="Cambria Math" panose="02040503050406030204" pitchFamily="18" charset="0"/>
                          </a:rPr>
                          <m:t>𝜃</m:t>
                        </m:r>
                      </m:e>
                      <m:sub>
                        <m:r>
                          <a:rPr lang="en-US" sz="1600" i="1">
                            <a:solidFill>
                              <a:srgbClr val="404040"/>
                            </a:solidFill>
                            <a:latin typeface="Cambria Math" panose="02040503050406030204" pitchFamily="18" charset="0"/>
                          </a:rPr>
                          <m:t>𝑎</m:t>
                        </m:r>
                      </m:sub>
                      <m:sup>
                        <m:r>
                          <a:rPr lang="en-US" sz="1600" i="1">
                            <a:solidFill>
                              <a:srgbClr val="404040"/>
                            </a:solidFill>
                            <a:latin typeface="Cambria Math" panose="02040503050406030204" pitchFamily="18" charset="0"/>
                          </a:rPr>
                          <m:t>𝑠</m:t>
                        </m:r>
                      </m:sup>
                    </m:sSubSup>
                  </m:oMath>
                </a14:m>
                <a:r>
                  <a:rPr lang="en-US" sz="1600" dirty="0">
                    <a:solidFill>
                      <a:srgbClr val="404040"/>
                    </a:solidFill>
                  </a:rPr>
                  <a:t> , grid search is used to learn. </a:t>
                </a:r>
              </a:p>
              <a:p>
                <a:endParaRPr lang="en-US" sz="1600" dirty="0">
                  <a:solidFill>
                    <a:srgbClr val="404040"/>
                  </a:solidFill>
                </a:endParaRPr>
              </a:p>
            </p:txBody>
          </p:sp>
        </mc:Choice>
        <mc:Fallback xmlns="">
          <p:sp>
            <p:nvSpPr>
              <p:cNvPr id="6" name="Content Placeholder 2">
                <a:extLst>
                  <a:ext uri="{FF2B5EF4-FFF2-40B4-BE49-F238E27FC236}">
                    <a16:creationId xmlns:a16="http://schemas.microsoft.com/office/drawing/2014/main" id="{6904588B-53C5-1944-805D-17FF1FA47A27}"/>
                  </a:ext>
                </a:extLst>
              </p:cNvPr>
              <p:cNvSpPr txBox="1">
                <a:spLocks noRot="1" noChangeAspect="1" noMove="1" noResize="1" noEditPoints="1" noAdjustHandles="1" noChangeArrowheads="1" noChangeShapeType="1" noTextEdit="1"/>
              </p:cNvSpPr>
              <p:nvPr/>
            </p:nvSpPr>
            <p:spPr>
              <a:xfrm>
                <a:off x="533400" y="1216109"/>
                <a:ext cx="8102600" cy="2860031"/>
              </a:xfrm>
              <a:prstGeom prst="rect">
                <a:avLst/>
              </a:prstGeom>
              <a:blipFill>
                <a:blip r:embed="rId3"/>
                <a:stretch>
                  <a:fillRect l="-469" t="-3556"/>
                </a:stretch>
              </a:blipFill>
            </p:spPr>
            <p:txBody>
              <a:bodyPr/>
              <a:lstStyle/>
              <a:p>
                <a:r>
                  <a:rPr lang="en-US">
                    <a:noFill/>
                  </a:rPr>
                  <a:t> </a:t>
                </a:r>
              </a:p>
            </p:txBody>
          </p:sp>
        </mc:Fallback>
      </mc:AlternateContent>
      <p:sp>
        <p:nvSpPr>
          <p:cNvPr id="14" name="TextBox 13">
            <a:extLst>
              <a:ext uri="{FF2B5EF4-FFF2-40B4-BE49-F238E27FC236}">
                <a16:creationId xmlns:a16="http://schemas.microsoft.com/office/drawing/2014/main" id="{D3F6B92E-1050-954B-8785-C565FAF98C10}"/>
              </a:ext>
            </a:extLst>
          </p:cNvPr>
          <p:cNvSpPr txBox="1"/>
          <p:nvPr/>
        </p:nvSpPr>
        <p:spPr>
          <a:xfrm>
            <a:off x="1279185" y="235731"/>
            <a:ext cx="6565569" cy="646331"/>
          </a:xfrm>
          <a:prstGeom prst="rect">
            <a:avLst/>
          </a:prstGeom>
          <a:noFill/>
        </p:spPr>
        <p:txBody>
          <a:bodyPr wrap="square" rtlCol="0">
            <a:spAutoFit/>
          </a:bodyPr>
          <a:lstStyle/>
          <a:p>
            <a:pPr algn="ctr"/>
            <a:r>
              <a:rPr lang="en-US" sz="3600" b="1" dirty="0">
                <a:solidFill>
                  <a:srgbClr val="000000"/>
                </a:solidFill>
              </a:rPr>
              <a:t>Inference and Learning</a:t>
            </a:r>
          </a:p>
        </p:txBody>
      </p:sp>
    </p:spTree>
    <p:extLst>
      <p:ext uri="{BB962C8B-B14F-4D97-AF65-F5344CB8AC3E}">
        <p14:creationId xmlns:p14="http://schemas.microsoft.com/office/powerpoint/2010/main" val="8707962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279185" y="235731"/>
            <a:ext cx="6565569" cy="646331"/>
          </a:xfrm>
          <a:prstGeom prst="rect">
            <a:avLst/>
          </a:prstGeom>
          <a:noFill/>
        </p:spPr>
        <p:txBody>
          <a:bodyPr wrap="square" rtlCol="0">
            <a:spAutoFit/>
          </a:bodyPr>
          <a:lstStyle/>
          <a:p>
            <a:pPr algn="ctr"/>
            <a:r>
              <a:rPr lang="en-US" sz="3600" b="1" dirty="0">
                <a:solidFill>
                  <a:srgbClr val="000000"/>
                </a:solidFill>
              </a:rPr>
              <a:t>Overview</a:t>
            </a:r>
          </a:p>
        </p:txBody>
      </p:sp>
      <p:sp>
        <p:nvSpPr>
          <p:cNvPr id="7" name="Content Placeholder 2">
            <a:extLst>
              <a:ext uri="{FF2B5EF4-FFF2-40B4-BE49-F238E27FC236}">
                <a16:creationId xmlns:a16="http://schemas.microsoft.com/office/drawing/2014/main" id="{D30FCBD8-493F-7749-8D33-A9D8845BB9E2}"/>
              </a:ext>
            </a:extLst>
          </p:cNvPr>
          <p:cNvSpPr txBox="1">
            <a:spLocks/>
          </p:cNvSpPr>
          <p:nvPr/>
        </p:nvSpPr>
        <p:spPr>
          <a:xfrm>
            <a:off x="457199" y="1271569"/>
            <a:ext cx="7213601" cy="2948763"/>
          </a:xfrm>
          <a:prstGeom prst="rect">
            <a:avLst/>
          </a:prstGeom>
        </p:spPr>
        <p:txBody>
          <a:bodyPr vert="horz" lIns="91440" tIns="45720" rIns="91440" bIns="45720" rtlCol="0">
            <a:normAutofit fontScale="5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nSpc>
                <a:spcPct val="120000"/>
              </a:lnSpc>
              <a:buFont typeface="Wingdings" charset="2"/>
              <a:buChar char="§"/>
            </a:pPr>
            <a:r>
              <a:rPr lang="en-US" dirty="0">
                <a:solidFill>
                  <a:schemeClr val="tx1">
                    <a:lumMod val="75000"/>
                    <a:lumOff val="25000"/>
                  </a:schemeClr>
                </a:solidFill>
              </a:rPr>
              <a:t>Introduction</a:t>
            </a:r>
          </a:p>
          <a:p>
            <a:pPr>
              <a:lnSpc>
                <a:spcPct val="120000"/>
              </a:lnSpc>
              <a:buFont typeface="Wingdings" charset="2"/>
              <a:buChar char="§"/>
            </a:pPr>
            <a:r>
              <a:rPr lang="en-US" dirty="0">
                <a:solidFill>
                  <a:schemeClr val="tx1">
                    <a:lumMod val="75000"/>
                    <a:lumOff val="25000"/>
                  </a:schemeClr>
                </a:solidFill>
              </a:rPr>
              <a:t>Conditional</a:t>
            </a:r>
            <a:r>
              <a:rPr lang="en-US" b="1" dirty="0">
                <a:solidFill>
                  <a:srgbClr val="FF0000"/>
                </a:solidFill>
              </a:rPr>
              <a:t> </a:t>
            </a:r>
            <a:r>
              <a:rPr lang="en-US" dirty="0">
                <a:solidFill>
                  <a:schemeClr val="tx1">
                    <a:lumMod val="75000"/>
                    <a:lumOff val="25000"/>
                  </a:schemeClr>
                </a:solidFill>
              </a:rPr>
              <a:t>Random Field</a:t>
            </a:r>
          </a:p>
          <a:p>
            <a:pPr lvl="1">
              <a:lnSpc>
                <a:spcPct val="120000"/>
              </a:lnSpc>
              <a:buFont typeface="Wingdings" charset="2"/>
              <a:buChar char="§"/>
            </a:pPr>
            <a:r>
              <a:rPr lang="en-US" sz="2700" dirty="0">
                <a:solidFill>
                  <a:schemeClr val="tx1">
                    <a:lumMod val="75000"/>
                    <a:lumOff val="25000"/>
                  </a:schemeClr>
                </a:solidFill>
              </a:rPr>
              <a:t>Conventional Higher-order Potentials</a:t>
            </a:r>
          </a:p>
          <a:p>
            <a:pPr lvl="1">
              <a:lnSpc>
                <a:spcPct val="120000"/>
              </a:lnSpc>
              <a:buFont typeface="Wingdings" charset="2"/>
              <a:buChar char="§"/>
            </a:pPr>
            <a:r>
              <a:rPr lang="en-US" sz="2700" dirty="0">
                <a:solidFill>
                  <a:schemeClr val="tx1">
                    <a:lumMod val="75000"/>
                    <a:lumOff val="25000"/>
                  </a:schemeClr>
                </a:solidFill>
              </a:rPr>
              <a:t>Inference and Learning</a:t>
            </a:r>
          </a:p>
          <a:p>
            <a:pPr>
              <a:lnSpc>
                <a:spcPct val="120000"/>
              </a:lnSpc>
              <a:buFont typeface="Wingdings" charset="2"/>
              <a:buChar char="§"/>
            </a:pPr>
            <a:r>
              <a:rPr lang="en-US" dirty="0">
                <a:solidFill>
                  <a:schemeClr val="tx1">
                    <a:lumMod val="75000"/>
                    <a:lumOff val="25000"/>
                  </a:schemeClr>
                </a:solidFill>
              </a:rPr>
              <a:t>SP-enhanced CRFs</a:t>
            </a:r>
          </a:p>
          <a:p>
            <a:pPr lvl="1">
              <a:lnSpc>
                <a:spcPct val="120000"/>
              </a:lnSpc>
              <a:buFont typeface="Wingdings" pitchFamily="2" charset="2"/>
              <a:buChar char="§"/>
            </a:pPr>
            <a:r>
              <a:rPr lang="en-US" sz="2700" dirty="0">
                <a:solidFill>
                  <a:schemeClr val="tx1">
                    <a:lumMod val="75000"/>
                    <a:lumOff val="25000"/>
                  </a:schemeClr>
                </a:solidFill>
              </a:rPr>
              <a:t>SP-pairwise Potential</a:t>
            </a:r>
          </a:p>
          <a:p>
            <a:pPr lvl="1">
              <a:lnSpc>
                <a:spcPct val="120000"/>
              </a:lnSpc>
              <a:buFont typeface="Wingdings" pitchFamily="2" charset="2"/>
              <a:buChar char="§"/>
            </a:pPr>
            <a:r>
              <a:rPr lang="en-US" sz="2700" dirty="0">
                <a:solidFill>
                  <a:schemeClr val="tx1">
                    <a:lumMod val="75000"/>
                    <a:lumOff val="25000"/>
                  </a:schemeClr>
                </a:solidFill>
              </a:rPr>
              <a:t>Inference and Learning</a:t>
            </a:r>
          </a:p>
          <a:p>
            <a:pPr>
              <a:lnSpc>
                <a:spcPct val="120000"/>
              </a:lnSpc>
              <a:buFont typeface="Wingdings" charset="2"/>
              <a:buChar char="§"/>
            </a:pPr>
            <a:r>
              <a:rPr lang="en-US" b="1" dirty="0">
                <a:solidFill>
                  <a:schemeClr val="accent1"/>
                </a:solidFill>
              </a:rPr>
              <a:t>Experimental Results</a:t>
            </a:r>
          </a:p>
          <a:p>
            <a:pPr>
              <a:lnSpc>
                <a:spcPct val="120000"/>
              </a:lnSpc>
              <a:buFont typeface="Wingdings" charset="2"/>
              <a:buChar char="§"/>
            </a:pPr>
            <a:r>
              <a:rPr lang="en-US" dirty="0">
                <a:solidFill>
                  <a:schemeClr val="tx1">
                    <a:lumMod val="75000"/>
                    <a:lumOff val="25000"/>
                  </a:schemeClr>
                </a:solidFill>
              </a:rPr>
              <a:t>Conclusions </a:t>
            </a:r>
          </a:p>
        </p:txBody>
      </p:sp>
    </p:spTree>
    <p:extLst>
      <p:ext uri="{BB962C8B-B14F-4D97-AF65-F5344CB8AC3E}">
        <p14:creationId xmlns:p14="http://schemas.microsoft.com/office/powerpoint/2010/main" val="12002842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279185" y="235731"/>
            <a:ext cx="6565569" cy="646331"/>
          </a:xfrm>
          <a:prstGeom prst="rect">
            <a:avLst/>
          </a:prstGeom>
          <a:noFill/>
        </p:spPr>
        <p:txBody>
          <a:bodyPr wrap="square" rtlCol="0">
            <a:spAutoFit/>
          </a:bodyPr>
          <a:lstStyle/>
          <a:p>
            <a:pPr algn="ctr"/>
            <a:r>
              <a:rPr lang="en-US" sz="3600" b="1" dirty="0">
                <a:solidFill>
                  <a:srgbClr val="000000"/>
                </a:solidFill>
              </a:rPr>
              <a:t>Overview</a:t>
            </a:r>
          </a:p>
        </p:txBody>
      </p:sp>
      <p:sp>
        <p:nvSpPr>
          <p:cNvPr id="7" name="Content Placeholder 2">
            <a:extLst>
              <a:ext uri="{FF2B5EF4-FFF2-40B4-BE49-F238E27FC236}">
                <a16:creationId xmlns:a16="http://schemas.microsoft.com/office/drawing/2014/main" id="{D30FCBD8-493F-7749-8D33-A9D8845BB9E2}"/>
              </a:ext>
            </a:extLst>
          </p:cNvPr>
          <p:cNvSpPr txBox="1">
            <a:spLocks/>
          </p:cNvSpPr>
          <p:nvPr/>
        </p:nvSpPr>
        <p:spPr>
          <a:xfrm>
            <a:off x="457199" y="1231813"/>
            <a:ext cx="7213601" cy="2948763"/>
          </a:xfrm>
          <a:prstGeom prst="rect">
            <a:avLst/>
          </a:prstGeom>
        </p:spPr>
        <p:txBody>
          <a:bodyPr vert="horz" lIns="91440" tIns="45720" rIns="91440" bIns="45720" rtlCol="0">
            <a:normAutofit fontScale="5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nSpc>
                <a:spcPct val="120000"/>
              </a:lnSpc>
              <a:buFont typeface="Wingdings" charset="2"/>
              <a:buChar char="§"/>
            </a:pPr>
            <a:r>
              <a:rPr lang="en-US" b="1" dirty="0">
                <a:solidFill>
                  <a:schemeClr val="accent1"/>
                </a:solidFill>
              </a:rPr>
              <a:t>Introduction</a:t>
            </a:r>
          </a:p>
          <a:p>
            <a:pPr>
              <a:lnSpc>
                <a:spcPct val="120000"/>
              </a:lnSpc>
              <a:buFont typeface="Wingdings" charset="2"/>
              <a:buChar char="§"/>
            </a:pPr>
            <a:r>
              <a:rPr lang="en-US" dirty="0">
                <a:solidFill>
                  <a:schemeClr val="tx1">
                    <a:lumMod val="75000"/>
                    <a:lumOff val="25000"/>
                  </a:schemeClr>
                </a:solidFill>
              </a:rPr>
              <a:t>Conditional Random Field</a:t>
            </a:r>
          </a:p>
          <a:p>
            <a:pPr lvl="1">
              <a:lnSpc>
                <a:spcPct val="120000"/>
              </a:lnSpc>
              <a:buFont typeface="Wingdings" charset="2"/>
              <a:buChar char="§"/>
            </a:pPr>
            <a:r>
              <a:rPr lang="en-US" sz="2700" dirty="0">
                <a:solidFill>
                  <a:schemeClr val="tx1">
                    <a:lumMod val="75000"/>
                    <a:lumOff val="25000"/>
                  </a:schemeClr>
                </a:solidFill>
              </a:rPr>
              <a:t>Conventional Higher-order Potentials</a:t>
            </a:r>
          </a:p>
          <a:p>
            <a:pPr lvl="1">
              <a:lnSpc>
                <a:spcPct val="120000"/>
              </a:lnSpc>
              <a:buFont typeface="Wingdings" charset="2"/>
              <a:buChar char="§"/>
            </a:pPr>
            <a:r>
              <a:rPr lang="en-US" dirty="0">
                <a:solidFill>
                  <a:schemeClr val="tx1">
                    <a:lumMod val="75000"/>
                    <a:lumOff val="25000"/>
                  </a:schemeClr>
                </a:solidFill>
              </a:rPr>
              <a:t>Inference and Learning</a:t>
            </a:r>
          </a:p>
          <a:p>
            <a:pPr>
              <a:lnSpc>
                <a:spcPct val="120000"/>
              </a:lnSpc>
              <a:buFont typeface="Wingdings" charset="2"/>
              <a:buChar char="§"/>
            </a:pPr>
            <a:r>
              <a:rPr lang="en-US" dirty="0">
                <a:solidFill>
                  <a:schemeClr val="tx1">
                    <a:lumMod val="75000"/>
                    <a:lumOff val="25000"/>
                  </a:schemeClr>
                </a:solidFill>
              </a:rPr>
              <a:t>SP-enhanced CRFs</a:t>
            </a:r>
          </a:p>
          <a:p>
            <a:pPr lvl="1">
              <a:lnSpc>
                <a:spcPct val="120000"/>
              </a:lnSpc>
              <a:buFont typeface="Wingdings" pitchFamily="2" charset="2"/>
              <a:buChar char="§"/>
            </a:pPr>
            <a:r>
              <a:rPr lang="en-US" dirty="0">
                <a:solidFill>
                  <a:schemeClr val="tx1">
                    <a:lumMod val="75000"/>
                    <a:lumOff val="25000"/>
                  </a:schemeClr>
                </a:solidFill>
              </a:rPr>
              <a:t>SP-pairwise Potential</a:t>
            </a:r>
          </a:p>
          <a:p>
            <a:pPr lvl="1">
              <a:lnSpc>
                <a:spcPct val="120000"/>
              </a:lnSpc>
              <a:buFont typeface="Wingdings" pitchFamily="2" charset="2"/>
              <a:buChar char="§"/>
            </a:pPr>
            <a:r>
              <a:rPr lang="en-US" dirty="0">
                <a:solidFill>
                  <a:schemeClr val="tx1">
                    <a:lumMod val="75000"/>
                    <a:lumOff val="25000"/>
                  </a:schemeClr>
                </a:solidFill>
              </a:rPr>
              <a:t>Inference and Learning</a:t>
            </a:r>
          </a:p>
          <a:p>
            <a:pPr>
              <a:lnSpc>
                <a:spcPct val="120000"/>
              </a:lnSpc>
              <a:buFont typeface="Wingdings" charset="2"/>
              <a:buChar char="§"/>
            </a:pPr>
            <a:r>
              <a:rPr lang="en-US" dirty="0">
                <a:solidFill>
                  <a:schemeClr val="tx1">
                    <a:lumMod val="75000"/>
                    <a:lumOff val="25000"/>
                  </a:schemeClr>
                </a:solidFill>
              </a:rPr>
              <a:t>Experimental Results</a:t>
            </a:r>
          </a:p>
          <a:p>
            <a:pPr>
              <a:lnSpc>
                <a:spcPct val="120000"/>
              </a:lnSpc>
              <a:buFont typeface="Wingdings" charset="2"/>
              <a:buChar char="§"/>
            </a:pPr>
            <a:r>
              <a:rPr lang="en-US" dirty="0">
                <a:solidFill>
                  <a:schemeClr val="tx1">
                    <a:lumMod val="75000"/>
                    <a:lumOff val="25000"/>
                  </a:schemeClr>
                </a:solidFill>
              </a:rPr>
              <a:t>Conclusions </a:t>
            </a:r>
          </a:p>
        </p:txBody>
      </p:sp>
    </p:spTree>
    <p:extLst>
      <p:ext uri="{BB962C8B-B14F-4D97-AF65-F5344CB8AC3E}">
        <p14:creationId xmlns:p14="http://schemas.microsoft.com/office/powerpoint/2010/main" val="6136962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279185" y="235731"/>
            <a:ext cx="6565569" cy="646331"/>
          </a:xfrm>
          <a:prstGeom prst="rect">
            <a:avLst/>
          </a:prstGeom>
          <a:noFill/>
        </p:spPr>
        <p:txBody>
          <a:bodyPr wrap="square" rtlCol="0">
            <a:spAutoFit/>
          </a:bodyPr>
          <a:lstStyle/>
          <a:p>
            <a:pPr algn="ctr"/>
            <a:r>
              <a:rPr lang="en-US" sz="3600" b="1" dirty="0"/>
              <a:t>Experimental Results</a:t>
            </a:r>
          </a:p>
        </p:txBody>
      </p:sp>
      <p:sp>
        <p:nvSpPr>
          <p:cNvPr id="7" name="Content Placeholder 2">
            <a:extLst>
              <a:ext uri="{FF2B5EF4-FFF2-40B4-BE49-F238E27FC236}">
                <a16:creationId xmlns:a16="http://schemas.microsoft.com/office/drawing/2014/main" id="{3E502339-3E99-0A4B-AEDF-4D1572BA0532}"/>
              </a:ext>
            </a:extLst>
          </p:cNvPr>
          <p:cNvSpPr txBox="1">
            <a:spLocks/>
          </p:cNvSpPr>
          <p:nvPr/>
        </p:nvSpPr>
        <p:spPr>
          <a:xfrm>
            <a:off x="457200" y="1325059"/>
            <a:ext cx="8026400" cy="3223664"/>
          </a:xfrm>
          <a:prstGeom prst="rect">
            <a:avLst/>
          </a:prstGeom>
        </p:spPr>
        <p:txBody>
          <a:bodyPr>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endParaRPr lang="en-US" dirty="0">
              <a:solidFill>
                <a:srgbClr val="404040"/>
              </a:solidFill>
            </a:endParaRPr>
          </a:p>
        </p:txBody>
      </p:sp>
      <p:sp>
        <p:nvSpPr>
          <p:cNvPr id="3" name="AutoShape 4" descr="http://www.sciweavers.org/upload/Tex2Img_1537822788/render.png">
            <a:extLst>
              <a:ext uri="{FF2B5EF4-FFF2-40B4-BE49-F238E27FC236}">
                <a16:creationId xmlns:a16="http://schemas.microsoft.com/office/drawing/2014/main" id="{0E848492-2060-1F44-8997-7B42C42721C2}"/>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6" descr="http://www.sciweavers.org/upload/Tex2Img_1537822788/render.png">
            <a:extLst>
              <a:ext uri="{FF2B5EF4-FFF2-40B4-BE49-F238E27FC236}">
                <a16:creationId xmlns:a16="http://schemas.microsoft.com/office/drawing/2014/main" id="{5CCAD3EC-5501-E745-8A81-C6CC00A46278}"/>
              </a:ext>
            </a:extLst>
          </p:cNvPr>
          <p:cNvSpPr>
            <a:spLocks noChangeAspect="1" noChangeArrowheads="1"/>
          </p:cNvSpPr>
          <p:nvPr/>
        </p:nvSpPr>
        <p:spPr bwMode="auto">
          <a:xfrm>
            <a:off x="4572000" y="25717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 name="Rectangle 1">
            <a:extLst>
              <a:ext uri="{FF2B5EF4-FFF2-40B4-BE49-F238E27FC236}">
                <a16:creationId xmlns:a16="http://schemas.microsoft.com/office/drawing/2014/main" id="{57D05638-CC4B-7845-BF0A-E77E5710750D}"/>
              </a:ext>
            </a:extLst>
          </p:cNvPr>
          <p:cNvSpPr/>
          <p:nvPr/>
        </p:nvSpPr>
        <p:spPr>
          <a:xfrm>
            <a:off x="567919" y="1330022"/>
            <a:ext cx="4572000" cy="369332"/>
          </a:xfrm>
          <a:prstGeom prst="rect">
            <a:avLst/>
          </a:prstGeom>
        </p:spPr>
        <p:txBody>
          <a:bodyPr>
            <a:spAutoFit/>
          </a:bodyPr>
          <a:lstStyle/>
          <a:p>
            <a:pPr marL="285750" indent="-285750">
              <a:buFont typeface="Wingdings" pitchFamily="2" charset="2"/>
              <a:buChar char="§"/>
            </a:pPr>
            <a:r>
              <a:rPr lang="en-US" b="1" dirty="0"/>
              <a:t>Evaluation on </a:t>
            </a:r>
            <a:r>
              <a:rPr lang="en-US" b="1" dirty="0" err="1"/>
              <a:t>DenseCRF</a:t>
            </a:r>
            <a:endParaRPr lang="en-US" b="1" dirty="0"/>
          </a:p>
        </p:txBody>
      </p:sp>
      <p:pic>
        <p:nvPicPr>
          <p:cNvPr id="8" name="Picture 7">
            <a:extLst>
              <a:ext uri="{FF2B5EF4-FFF2-40B4-BE49-F238E27FC236}">
                <a16:creationId xmlns:a16="http://schemas.microsoft.com/office/drawing/2014/main" id="{A4F922F3-FFF2-2449-BF88-BF39B8955FCE}"/>
              </a:ext>
            </a:extLst>
          </p:cNvPr>
          <p:cNvPicPr>
            <a:picLocks noChangeAspect="1"/>
          </p:cNvPicPr>
          <p:nvPr/>
        </p:nvPicPr>
        <p:blipFill>
          <a:blip r:embed="rId3"/>
          <a:stretch>
            <a:fillRect/>
          </a:stretch>
        </p:blipFill>
        <p:spPr>
          <a:xfrm>
            <a:off x="732281" y="1792414"/>
            <a:ext cx="3982212" cy="1863471"/>
          </a:xfrm>
          <a:prstGeom prst="rect">
            <a:avLst/>
          </a:prstGeom>
        </p:spPr>
      </p:pic>
      <p:pic>
        <p:nvPicPr>
          <p:cNvPr id="5" name="Picture 4">
            <a:extLst>
              <a:ext uri="{FF2B5EF4-FFF2-40B4-BE49-F238E27FC236}">
                <a16:creationId xmlns:a16="http://schemas.microsoft.com/office/drawing/2014/main" id="{AD31D09B-5A2D-4D52-9183-848F6CB1BACA}"/>
              </a:ext>
            </a:extLst>
          </p:cNvPr>
          <p:cNvPicPr>
            <a:picLocks noChangeAspect="1"/>
          </p:cNvPicPr>
          <p:nvPr/>
        </p:nvPicPr>
        <p:blipFill>
          <a:blip r:embed="rId4"/>
          <a:stretch>
            <a:fillRect/>
          </a:stretch>
        </p:blipFill>
        <p:spPr>
          <a:xfrm>
            <a:off x="4760764" y="1379255"/>
            <a:ext cx="4135755" cy="2550795"/>
          </a:xfrm>
          <a:prstGeom prst="rect">
            <a:avLst/>
          </a:prstGeom>
        </p:spPr>
      </p:pic>
      <p:sp>
        <p:nvSpPr>
          <p:cNvPr id="9" name="Rectangle: Rounded Corners 8">
            <a:extLst>
              <a:ext uri="{FF2B5EF4-FFF2-40B4-BE49-F238E27FC236}">
                <a16:creationId xmlns:a16="http://schemas.microsoft.com/office/drawing/2014/main" id="{3B3FE627-7B2B-48FA-AF1C-D555344B24F5}"/>
              </a:ext>
            </a:extLst>
          </p:cNvPr>
          <p:cNvSpPr/>
          <p:nvPr/>
        </p:nvSpPr>
        <p:spPr>
          <a:xfrm>
            <a:off x="6491923" y="2454955"/>
            <a:ext cx="304800" cy="180647"/>
          </a:xfrm>
          <a:prstGeom prst="roundRect">
            <a:avLst/>
          </a:prstGeom>
          <a:noFill/>
          <a:ln w="1905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Rounded Corners 10">
            <a:extLst>
              <a:ext uri="{FF2B5EF4-FFF2-40B4-BE49-F238E27FC236}">
                <a16:creationId xmlns:a16="http://schemas.microsoft.com/office/drawing/2014/main" id="{6A001F7C-2E7A-4667-9D20-68E86462747C}"/>
              </a:ext>
            </a:extLst>
          </p:cNvPr>
          <p:cNvSpPr/>
          <p:nvPr/>
        </p:nvSpPr>
        <p:spPr>
          <a:xfrm>
            <a:off x="7159977" y="2455744"/>
            <a:ext cx="304800" cy="180647"/>
          </a:xfrm>
          <a:prstGeom prst="roundRect">
            <a:avLst/>
          </a:prstGeom>
          <a:noFill/>
          <a:ln w="1905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Rounded Corners 11">
            <a:extLst>
              <a:ext uri="{FF2B5EF4-FFF2-40B4-BE49-F238E27FC236}">
                <a16:creationId xmlns:a16="http://schemas.microsoft.com/office/drawing/2014/main" id="{137B5D8E-58DE-4D50-AFBE-2E2E6AA86DE8}"/>
              </a:ext>
            </a:extLst>
          </p:cNvPr>
          <p:cNvSpPr/>
          <p:nvPr/>
        </p:nvSpPr>
        <p:spPr>
          <a:xfrm>
            <a:off x="5800885" y="2426708"/>
            <a:ext cx="304800" cy="180647"/>
          </a:xfrm>
          <a:prstGeom prst="roundRect">
            <a:avLst/>
          </a:prstGeom>
          <a:noFill/>
          <a:ln w="19050">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Rounded Corners 12">
            <a:extLst>
              <a:ext uri="{FF2B5EF4-FFF2-40B4-BE49-F238E27FC236}">
                <a16:creationId xmlns:a16="http://schemas.microsoft.com/office/drawing/2014/main" id="{C8A1DB6F-AA8D-454A-9A04-6A56A4E93519}"/>
              </a:ext>
            </a:extLst>
          </p:cNvPr>
          <p:cNvSpPr/>
          <p:nvPr/>
        </p:nvSpPr>
        <p:spPr>
          <a:xfrm>
            <a:off x="7834926" y="2430650"/>
            <a:ext cx="304800" cy="180647"/>
          </a:xfrm>
          <a:prstGeom prst="roundRect">
            <a:avLst/>
          </a:prstGeom>
          <a:noFill/>
          <a:ln w="19050">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Rounded Corners 13">
            <a:extLst>
              <a:ext uri="{FF2B5EF4-FFF2-40B4-BE49-F238E27FC236}">
                <a16:creationId xmlns:a16="http://schemas.microsoft.com/office/drawing/2014/main" id="{F7270B4D-9DA1-4DA7-A168-1DDA71F2597D}"/>
              </a:ext>
            </a:extLst>
          </p:cNvPr>
          <p:cNvSpPr/>
          <p:nvPr/>
        </p:nvSpPr>
        <p:spPr>
          <a:xfrm>
            <a:off x="6828640" y="1379255"/>
            <a:ext cx="662411" cy="1920994"/>
          </a:xfrm>
          <a:prstGeom prst="roundRect">
            <a:avLst/>
          </a:prstGeom>
          <a:noFill/>
          <a:ln w="1905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823705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nodePh="1">
                                  <p:stCondLst>
                                    <p:cond delay="0"/>
                                  </p:stCondLst>
                                  <p:endCondLst>
                                    <p:cond evt="begin" delay="0">
                                      <p:tn val="5"/>
                                    </p:cond>
                                  </p:end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p:tgtEl>
                                          <p:spTgt spid="7">
                                            <p:txEl>
                                              <p:pRg st="0" end="0"/>
                                            </p:txEl>
                                          </p:spTgt>
                                        </p:tgtEl>
                                        <p:attrNameLst>
                                          <p:attrName>ppt_y</p:attrName>
                                        </p:attrNameLst>
                                      </p:cBhvr>
                                      <p:tavLst>
                                        <p:tav tm="0">
                                          <p:val>
                                            <p:strVal val="#ppt_y+#ppt_h*1.125000"/>
                                          </p:val>
                                        </p:tav>
                                        <p:tav tm="100000">
                                          <p:val>
                                            <p:strVal val="#ppt_y"/>
                                          </p:val>
                                        </p:tav>
                                      </p:tavLst>
                                    </p:anim>
                                    <p:animEffect transition="in" filter="wipe(up)">
                                      <p:cBhvr>
                                        <p:cTn id="8"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bldLvl="2"/>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279185" y="235731"/>
            <a:ext cx="6565569" cy="646331"/>
          </a:xfrm>
          <a:prstGeom prst="rect">
            <a:avLst/>
          </a:prstGeom>
          <a:noFill/>
        </p:spPr>
        <p:txBody>
          <a:bodyPr wrap="square" rtlCol="0">
            <a:spAutoFit/>
          </a:bodyPr>
          <a:lstStyle/>
          <a:p>
            <a:pPr algn="ctr"/>
            <a:r>
              <a:rPr lang="en-US" sz="3600" b="1" dirty="0"/>
              <a:t>Experimental Results</a:t>
            </a:r>
          </a:p>
        </p:txBody>
      </p:sp>
      <p:sp>
        <p:nvSpPr>
          <p:cNvPr id="7" name="Content Placeholder 2">
            <a:extLst>
              <a:ext uri="{FF2B5EF4-FFF2-40B4-BE49-F238E27FC236}">
                <a16:creationId xmlns:a16="http://schemas.microsoft.com/office/drawing/2014/main" id="{3E502339-3E99-0A4B-AEDF-4D1572BA0532}"/>
              </a:ext>
            </a:extLst>
          </p:cNvPr>
          <p:cNvSpPr txBox="1">
            <a:spLocks/>
          </p:cNvSpPr>
          <p:nvPr/>
        </p:nvSpPr>
        <p:spPr>
          <a:xfrm>
            <a:off x="457200" y="1325059"/>
            <a:ext cx="8026400" cy="3223664"/>
          </a:xfrm>
          <a:prstGeom prst="rect">
            <a:avLst/>
          </a:prstGeom>
        </p:spPr>
        <p:txBody>
          <a:bodyPr>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endParaRPr lang="en-US" dirty="0">
              <a:solidFill>
                <a:srgbClr val="404040"/>
              </a:solidFill>
            </a:endParaRPr>
          </a:p>
        </p:txBody>
      </p:sp>
      <p:sp>
        <p:nvSpPr>
          <p:cNvPr id="3" name="AutoShape 4" descr="http://www.sciweavers.org/upload/Tex2Img_1537822788/render.png">
            <a:extLst>
              <a:ext uri="{FF2B5EF4-FFF2-40B4-BE49-F238E27FC236}">
                <a16:creationId xmlns:a16="http://schemas.microsoft.com/office/drawing/2014/main" id="{0E848492-2060-1F44-8997-7B42C42721C2}"/>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6" descr="http://www.sciweavers.org/upload/Tex2Img_1537822788/render.png">
            <a:extLst>
              <a:ext uri="{FF2B5EF4-FFF2-40B4-BE49-F238E27FC236}">
                <a16:creationId xmlns:a16="http://schemas.microsoft.com/office/drawing/2014/main" id="{5CCAD3EC-5501-E745-8A81-C6CC00A46278}"/>
              </a:ext>
            </a:extLst>
          </p:cNvPr>
          <p:cNvSpPr>
            <a:spLocks noChangeAspect="1" noChangeArrowheads="1"/>
          </p:cNvSpPr>
          <p:nvPr/>
        </p:nvSpPr>
        <p:spPr bwMode="auto">
          <a:xfrm>
            <a:off x="4572000" y="25717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 name="Rectangle 1">
            <a:extLst>
              <a:ext uri="{FF2B5EF4-FFF2-40B4-BE49-F238E27FC236}">
                <a16:creationId xmlns:a16="http://schemas.microsoft.com/office/drawing/2014/main" id="{57D05638-CC4B-7845-BF0A-E77E5710750D}"/>
              </a:ext>
            </a:extLst>
          </p:cNvPr>
          <p:cNvSpPr/>
          <p:nvPr/>
        </p:nvSpPr>
        <p:spPr>
          <a:xfrm>
            <a:off x="272497" y="1330022"/>
            <a:ext cx="4572000" cy="369332"/>
          </a:xfrm>
          <a:prstGeom prst="rect">
            <a:avLst/>
          </a:prstGeom>
        </p:spPr>
        <p:txBody>
          <a:bodyPr>
            <a:spAutoFit/>
          </a:bodyPr>
          <a:lstStyle/>
          <a:p>
            <a:pPr marL="285750" indent="-285750">
              <a:buFont typeface="Wingdings" panose="05000000000000000000" pitchFamily="2" charset="2"/>
              <a:buChar char="§"/>
            </a:pPr>
            <a:r>
              <a:rPr lang="en-US" b="1" dirty="0"/>
              <a:t>Evaluation on CRF-RNN</a:t>
            </a:r>
          </a:p>
        </p:txBody>
      </p:sp>
      <p:pic>
        <p:nvPicPr>
          <p:cNvPr id="12" name="Picture 11">
            <a:extLst>
              <a:ext uri="{FF2B5EF4-FFF2-40B4-BE49-F238E27FC236}">
                <a16:creationId xmlns:a16="http://schemas.microsoft.com/office/drawing/2014/main" id="{159F7628-E993-324D-A350-2124E57BE043}"/>
              </a:ext>
            </a:extLst>
          </p:cNvPr>
          <p:cNvPicPr>
            <a:picLocks noChangeAspect="1"/>
          </p:cNvPicPr>
          <p:nvPr/>
        </p:nvPicPr>
        <p:blipFill>
          <a:blip r:embed="rId3"/>
          <a:stretch>
            <a:fillRect/>
          </a:stretch>
        </p:blipFill>
        <p:spPr>
          <a:xfrm>
            <a:off x="257175" y="2061972"/>
            <a:ext cx="4514850" cy="1324356"/>
          </a:xfrm>
          <a:prstGeom prst="rect">
            <a:avLst/>
          </a:prstGeom>
        </p:spPr>
      </p:pic>
      <p:pic>
        <p:nvPicPr>
          <p:cNvPr id="5" name="Picture 4">
            <a:extLst>
              <a:ext uri="{FF2B5EF4-FFF2-40B4-BE49-F238E27FC236}">
                <a16:creationId xmlns:a16="http://schemas.microsoft.com/office/drawing/2014/main" id="{9102D7B4-FC12-4CCE-9B33-9731A5F5BC54}"/>
              </a:ext>
            </a:extLst>
          </p:cNvPr>
          <p:cNvPicPr>
            <a:picLocks noChangeAspect="1"/>
          </p:cNvPicPr>
          <p:nvPr/>
        </p:nvPicPr>
        <p:blipFill>
          <a:blip r:embed="rId4"/>
          <a:stretch>
            <a:fillRect/>
          </a:stretch>
        </p:blipFill>
        <p:spPr>
          <a:xfrm>
            <a:off x="4772025" y="1302448"/>
            <a:ext cx="4326636" cy="2843403"/>
          </a:xfrm>
          <a:prstGeom prst="rect">
            <a:avLst/>
          </a:prstGeom>
        </p:spPr>
      </p:pic>
      <p:sp>
        <p:nvSpPr>
          <p:cNvPr id="10" name="Rectangle: Rounded Corners 9">
            <a:extLst>
              <a:ext uri="{FF2B5EF4-FFF2-40B4-BE49-F238E27FC236}">
                <a16:creationId xmlns:a16="http://schemas.microsoft.com/office/drawing/2014/main" id="{2A756B4A-F8F4-4476-9A38-ECD016A65079}"/>
              </a:ext>
            </a:extLst>
          </p:cNvPr>
          <p:cNvSpPr/>
          <p:nvPr/>
        </p:nvSpPr>
        <p:spPr>
          <a:xfrm>
            <a:off x="6926316" y="1219200"/>
            <a:ext cx="1051035" cy="2375337"/>
          </a:xfrm>
          <a:prstGeom prst="roundRect">
            <a:avLst/>
          </a:prstGeom>
          <a:noFill/>
          <a:ln w="1905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290273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nodePh="1">
                                  <p:stCondLst>
                                    <p:cond delay="0"/>
                                  </p:stCondLst>
                                  <p:endCondLst>
                                    <p:cond evt="begin" delay="0">
                                      <p:tn val="5"/>
                                    </p:cond>
                                  </p:end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p:tgtEl>
                                          <p:spTgt spid="7">
                                            <p:txEl>
                                              <p:pRg st="0" end="0"/>
                                            </p:txEl>
                                          </p:spTgt>
                                        </p:tgtEl>
                                        <p:attrNameLst>
                                          <p:attrName>ppt_y</p:attrName>
                                        </p:attrNameLst>
                                      </p:cBhvr>
                                      <p:tavLst>
                                        <p:tav tm="0">
                                          <p:val>
                                            <p:strVal val="#ppt_y+#ppt_h*1.125000"/>
                                          </p:val>
                                        </p:tav>
                                        <p:tav tm="100000">
                                          <p:val>
                                            <p:strVal val="#ppt_y"/>
                                          </p:val>
                                        </p:tav>
                                      </p:tavLst>
                                    </p:anim>
                                    <p:animEffect transition="in" filter="wipe(up)">
                                      <p:cBhvr>
                                        <p:cTn id="8"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bldLvl="2"/>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279185" y="235731"/>
            <a:ext cx="6565569" cy="646331"/>
          </a:xfrm>
          <a:prstGeom prst="rect">
            <a:avLst/>
          </a:prstGeom>
          <a:noFill/>
        </p:spPr>
        <p:txBody>
          <a:bodyPr wrap="square" rtlCol="0">
            <a:spAutoFit/>
          </a:bodyPr>
          <a:lstStyle/>
          <a:p>
            <a:pPr algn="ctr"/>
            <a:r>
              <a:rPr lang="en-US" sz="3600" b="1" dirty="0">
                <a:solidFill>
                  <a:srgbClr val="000000"/>
                </a:solidFill>
              </a:rPr>
              <a:t>Overview</a:t>
            </a:r>
          </a:p>
        </p:txBody>
      </p:sp>
      <p:sp>
        <p:nvSpPr>
          <p:cNvPr id="7" name="Content Placeholder 2">
            <a:extLst>
              <a:ext uri="{FF2B5EF4-FFF2-40B4-BE49-F238E27FC236}">
                <a16:creationId xmlns:a16="http://schemas.microsoft.com/office/drawing/2014/main" id="{D30FCBD8-493F-7749-8D33-A9D8845BB9E2}"/>
              </a:ext>
            </a:extLst>
          </p:cNvPr>
          <p:cNvSpPr txBox="1">
            <a:spLocks/>
          </p:cNvSpPr>
          <p:nvPr/>
        </p:nvSpPr>
        <p:spPr>
          <a:xfrm>
            <a:off x="457199" y="1271569"/>
            <a:ext cx="7213601" cy="2948763"/>
          </a:xfrm>
          <a:prstGeom prst="rect">
            <a:avLst/>
          </a:prstGeom>
        </p:spPr>
        <p:txBody>
          <a:bodyPr vert="horz" lIns="91440" tIns="45720" rIns="91440" bIns="45720" rtlCol="0">
            <a:normAutofit fontScale="5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nSpc>
                <a:spcPct val="120000"/>
              </a:lnSpc>
              <a:buFont typeface="Wingdings" charset="2"/>
              <a:buChar char="§"/>
            </a:pPr>
            <a:r>
              <a:rPr lang="en-US" dirty="0">
                <a:solidFill>
                  <a:schemeClr val="tx1">
                    <a:lumMod val="75000"/>
                    <a:lumOff val="25000"/>
                  </a:schemeClr>
                </a:solidFill>
              </a:rPr>
              <a:t>Introduction</a:t>
            </a:r>
          </a:p>
          <a:p>
            <a:pPr>
              <a:lnSpc>
                <a:spcPct val="120000"/>
              </a:lnSpc>
              <a:buFont typeface="Wingdings" charset="2"/>
              <a:buChar char="§"/>
            </a:pPr>
            <a:r>
              <a:rPr lang="en-US" dirty="0">
                <a:solidFill>
                  <a:schemeClr val="tx1">
                    <a:lumMod val="75000"/>
                    <a:lumOff val="25000"/>
                  </a:schemeClr>
                </a:solidFill>
              </a:rPr>
              <a:t>Conditional</a:t>
            </a:r>
            <a:r>
              <a:rPr lang="en-US" b="1" dirty="0">
                <a:solidFill>
                  <a:srgbClr val="FF0000"/>
                </a:solidFill>
              </a:rPr>
              <a:t> </a:t>
            </a:r>
            <a:r>
              <a:rPr lang="en-US" dirty="0">
                <a:solidFill>
                  <a:schemeClr val="tx1">
                    <a:lumMod val="75000"/>
                    <a:lumOff val="25000"/>
                  </a:schemeClr>
                </a:solidFill>
              </a:rPr>
              <a:t>Random Field</a:t>
            </a:r>
          </a:p>
          <a:p>
            <a:pPr lvl="1">
              <a:lnSpc>
                <a:spcPct val="120000"/>
              </a:lnSpc>
              <a:buFont typeface="Wingdings" charset="2"/>
              <a:buChar char="§"/>
            </a:pPr>
            <a:r>
              <a:rPr lang="en-US" sz="2700" dirty="0">
                <a:solidFill>
                  <a:schemeClr val="tx1">
                    <a:lumMod val="75000"/>
                    <a:lumOff val="25000"/>
                  </a:schemeClr>
                </a:solidFill>
              </a:rPr>
              <a:t>Conventional Higher-order Potentials</a:t>
            </a:r>
          </a:p>
          <a:p>
            <a:pPr lvl="1">
              <a:lnSpc>
                <a:spcPct val="120000"/>
              </a:lnSpc>
              <a:buFont typeface="Wingdings" charset="2"/>
              <a:buChar char="§"/>
            </a:pPr>
            <a:r>
              <a:rPr lang="en-US" sz="2700" dirty="0">
                <a:solidFill>
                  <a:schemeClr val="tx1">
                    <a:lumMod val="75000"/>
                    <a:lumOff val="25000"/>
                  </a:schemeClr>
                </a:solidFill>
              </a:rPr>
              <a:t>Inference and Learning</a:t>
            </a:r>
          </a:p>
          <a:p>
            <a:pPr>
              <a:lnSpc>
                <a:spcPct val="120000"/>
              </a:lnSpc>
              <a:buFont typeface="Wingdings" charset="2"/>
              <a:buChar char="§"/>
            </a:pPr>
            <a:r>
              <a:rPr lang="en-US" dirty="0">
                <a:solidFill>
                  <a:schemeClr val="tx1">
                    <a:lumMod val="75000"/>
                    <a:lumOff val="25000"/>
                  </a:schemeClr>
                </a:solidFill>
              </a:rPr>
              <a:t>SP-enhanced CRFs</a:t>
            </a:r>
          </a:p>
          <a:p>
            <a:pPr lvl="1">
              <a:lnSpc>
                <a:spcPct val="120000"/>
              </a:lnSpc>
              <a:buFont typeface="Wingdings" pitchFamily="2" charset="2"/>
              <a:buChar char="§"/>
            </a:pPr>
            <a:r>
              <a:rPr lang="en-US" sz="2700" dirty="0">
                <a:solidFill>
                  <a:schemeClr val="tx1">
                    <a:lumMod val="75000"/>
                    <a:lumOff val="25000"/>
                  </a:schemeClr>
                </a:solidFill>
              </a:rPr>
              <a:t>SP-pairwise Potential</a:t>
            </a:r>
          </a:p>
          <a:p>
            <a:pPr lvl="1">
              <a:lnSpc>
                <a:spcPct val="120000"/>
              </a:lnSpc>
              <a:buFont typeface="Wingdings" pitchFamily="2" charset="2"/>
              <a:buChar char="§"/>
            </a:pPr>
            <a:r>
              <a:rPr lang="en-US" sz="2700" dirty="0">
                <a:solidFill>
                  <a:schemeClr val="tx1">
                    <a:lumMod val="75000"/>
                    <a:lumOff val="25000"/>
                  </a:schemeClr>
                </a:solidFill>
              </a:rPr>
              <a:t>Inference and Learning</a:t>
            </a:r>
          </a:p>
          <a:p>
            <a:pPr>
              <a:lnSpc>
                <a:spcPct val="120000"/>
              </a:lnSpc>
              <a:buFont typeface="Wingdings" charset="2"/>
              <a:buChar char="§"/>
            </a:pPr>
            <a:r>
              <a:rPr lang="en-US" sz="3300" dirty="0">
                <a:solidFill>
                  <a:schemeClr val="tx1">
                    <a:lumMod val="75000"/>
                    <a:lumOff val="25000"/>
                  </a:schemeClr>
                </a:solidFill>
              </a:rPr>
              <a:t>Experimental Results</a:t>
            </a:r>
          </a:p>
          <a:p>
            <a:pPr>
              <a:lnSpc>
                <a:spcPct val="120000"/>
              </a:lnSpc>
              <a:buFont typeface="Wingdings" charset="2"/>
              <a:buChar char="§"/>
            </a:pPr>
            <a:r>
              <a:rPr lang="en-US" b="1" dirty="0">
                <a:solidFill>
                  <a:schemeClr val="accent1"/>
                </a:solidFill>
              </a:rPr>
              <a:t>Conclusions </a:t>
            </a:r>
          </a:p>
        </p:txBody>
      </p:sp>
    </p:spTree>
    <p:extLst>
      <p:ext uri="{BB962C8B-B14F-4D97-AF65-F5344CB8AC3E}">
        <p14:creationId xmlns:p14="http://schemas.microsoft.com/office/powerpoint/2010/main" val="33286074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279185" y="235731"/>
            <a:ext cx="6565569" cy="646331"/>
          </a:xfrm>
          <a:prstGeom prst="rect">
            <a:avLst/>
          </a:prstGeom>
          <a:noFill/>
        </p:spPr>
        <p:txBody>
          <a:bodyPr wrap="square" rtlCol="0">
            <a:spAutoFit/>
          </a:bodyPr>
          <a:lstStyle/>
          <a:p>
            <a:pPr algn="ctr"/>
            <a:r>
              <a:rPr lang="en-US" sz="3600" b="1" dirty="0"/>
              <a:t>Conclusions</a:t>
            </a:r>
          </a:p>
        </p:txBody>
      </p:sp>
      <p:sp>
        <p:nvSpPr>
          <p:cNvPr id="7" name="Content Placeholder 2">
            <a:extLst>
              <a:ext uri="{FF2B5EF4-FFF2-40B4-BE49-F238E27FC236}">
                <a16:creationId xmlns:a16="http://schemas.microsoft.com/office/drawing/2014/main" id="{3E502339-3E99-0A4B-AEDF-4D1572BA0532}"/>
              </a:ext>
            </a:extLst>
          </p:cNvPr>
          <p:cNvSpPr txBox="1">
            <a:spLocks/>
          </p:cNvSpPr>
          <p:nvPr/>
        </p:nvSpPr>
        <p:spPr>
          <a:xfrm>
            <a:off x="457200" y="1325059"/>
            <a:ext cx="8026400" cy="2341503"/>
          </a:xfrm>
          <a:prstGeom prst="rect">
            <a:avLst/>
          </a:prstGeom>
        </p:spPr>
        <p:txBody>
          <a:bodyPr>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endParaRPr lang="en-US" dirty="0">
              <a:solidFill>
                <a:srgbClr val="404040"/>
              </a:solidFill>
            </a:endParaRPr>
          </a:p>
        </p:txBody>
      </p:sp>
      <p:sp>
        <p:nvSpPr>
          <p:cNvPr id="3" name="AutoShape 4" descr="http://www.sciweavers.org/upload/Tex2Img_1537822788/render.png">
            <a:extLst>
              <a:ext uri="{FF2B5EF4-FFF2-40B4-BE49-F238E27FC236}">
                <a16:creationId xmlns:a16="http://schemas.microsoft.com/office/drawing/2014/main" id="{0E848492-2060-1F44-8997-7B42C42721C2}"/>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6" descr="http://www.sciweavers.org/upload/Tex2Img_1537822788/render.png">
            <a:extLst>
              <a:ext uri="{FF2B5EF4-FFF2-40B4-BE49-F238E27FC236}">
                <a16:creationId xmlns:a16="http://schemas.microsoft.com/office/drawing/2014/main" id="{5CCAD3EC-5501-E745-8A81-C6CC00A46278}"/>
              </a:ext>
            </a:extLst>
          </p:cNvPr>
          <p:cNvSpPr>
            <a:spLocks noChangeAspect="1" noChangeArrowheads="1"/>
          </p:cNvSpPr>
          <p:nvPr/>
        </p:nvSpPr>
        <p:spPr bwMode="auto">
          <a:xfrm>
            <a:off x="4572000" y="25717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Content Placeholder 2">
            <a:extLst>
              <a:ext uri="{FF2B5EF4-FFF2-40B4-BE49-F238E27FC236}">
                <a16:creationId xmlns:a16="http://schemas.microsoft.com/office/drawing/2014/main" id="{2DE8B654-F2EA-4542-BC00-40B9A479F81A}"/>
              </a:ext>
            </a:extLst>
          </p:cNvPr>
          <p:cNvSpPr txBox="1">
            <a:spLocks/>
          </p:cNvSpPr>
          <p:nvPr/>
        </p:nvSpPr>
        <p:spPr>
          <a:xfrm>
            <a:off x="457199" y="1271570"/>
            <a:ext cx="7213601" cy="2394992"/>
          </a:xfrm>
          <a:prstGeom prst="rect">
            <a:avLst/>
          </a:prstGeom>
        </p:spPr>
        <p:txBody>
          <a:bodyPr vert="horz" lIns="91440" tIns="45720" rIns="91440" bIns="45720" rtlCol="0">
            <a:normAutofit fontScale="5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nSpc>
                <a:spcPct val="120000"/>
              </a:lnSpc>
              <a:buFont typeface="Wingdings" pitchFamily="2" charset="2"/>
              <a:buChar char="§"/>
            </a:pPr>
            <a:r>
              <a:rPr lang="en-US" dirty="0">
                <a:solidFill>
                  <a:schemeClr val="tx1">
                    <a:lumMod val="75000"/>
                    <a:lumOff val="25000"/>
                  </a:schemeClr>
                </a:solidFill>
              </a:rPr>
              <a:t>SP-enhanced pairwise CRF is the first of such pairwise CRFs  to incorporate </a:t>
            </a:r>
            <a:r>
              <a:rPr lang="en-US" dirty="0" err="1">
                <a:solidFill>
                  <a:schemeClr val="tx1">
                    <a:lumMod val="75000"/>
                    <a:lumOff val="25000"/>
                  </a:schemeClr>
                </a:solidFill>
              </a:rPr>
              <a:t>superpixel</a:t>
            </a:r>
            <a:r>
              <a:rPr lang="en-US" dirty="0">
                <a:solidFill>
                  <a:schemeClr val="tx1">
                    <a:lumMod val="75000"/>
                    <a:lumOff val="25000"/>
                  </a:schemeClr>
                </a:solidFill>
              </a:rPr>
              <a:t> higher-order cues</a:t>
            </a:r>
          </a:p>
          <a:p>
            <a:pPr>
              <a:lnSpc>
                <a:spcPct val="120000"/>
              </a:lnSpc>
              <a:buFont typeface="Wingdings" pitchFamily="2" charset="2"/>
              <a:buChar char="§"/>
            </a:pPr>
            <a:r>
              <a:rPr lang="en-US" dirty="0">
                <a:solidFill>
                  <a:schemeClr val="tx1">
                    <a:lumMod val="75000"/>
                    <a:lumOff val="25000"/>
                  </a:schemeClr>
                </a:solidFill>
              </a:rPr>
              <a:t>Introduced the SP-Pairwise potentials for fully connected CRF family.</a:t>
            </a:r>
          </a:p>
          <a:p>
            <a:pPr>
              <a:lnSpc>
                <a:spcPct val="120000"/>
              </a:lnSpc>
              <a:buFont typeface="Wingdings" pitchFamily="2" charset="2"/>
              <a:buChar char="§"/>
            </a:pPr>
            <a:r>
              <a:rPr lang="en-US" dirty="0">
                <a:solidFill>
                  <a:schemeClr val="tx1">
                    <a:lumMod val="75000"/>
                    <a:lumOff val="25000"/>
                  </a:schemeClr>
                </a:solidFill>
              </a:rPr>
              <a:t>The proposed is easy to train, but yet effective and efficient</a:t>
            </a:r>
          </a:p>
          <a:p>
            <a:pPr>
              <a:lnSpc>
                <a:spcPct val="120000"/>
              </a:lnSpc>
              <a:buFont typeface="Wingdings" charset="2"/>
              <a:buChar char="§"/>
            </a:pPr>
            <a:r>
              <a:rPr lang="en-US" dirty="0">
                <a:solidFill>
                  <a:schemeClr val="tx1">
                    <a:lumMod val="75000"/>
                    <a:lumOff val="25000"/>
                  </a:schemeClr>
                </a:solidFill>
              </a:rPr>
              <a:t>More possible applications: Instance Segmentation, Depth Estimation, Stereo and Optical Flow, Denoising etc.</a:t>
            </a:r>
          </a:p>
          <a:p>
            <a:pPr>
              <a:lnSpc>
                <a:spcPct val="120000"/>
              </a:lnSpc>
              <a:buFont typeface="Wingdings" pitchFamily="2" charset="2"/>
              <a:buChar char="§"/>
            </a:pPr>
            <a:endParaRPr lang="en-US" dirty="0">
              <a:solidFill>
                <a:schemeClr val="tx1">
                  <a:lumMod val="75000"/>
                  <a:lumOff val="25000"/>
                </a:schemeClr>
              </a:solidFill>
            </a:endParaRPr>
          </a:p>
          <a:p>
            <a:pPr>
              <a:lnSpc>
                <a:spcPct val="120000"/>
              </a:lnSpc>
              <a:buFont typeface="Wingdings" pitchFamily="2" charset="2"/>
              <a:buChar char="§"/>
            </a:pPr>
            <a:endParaRPr lang="en-US" dirty="0">
              <a:solidFill>
                <a:schemeClr val="tx1">
                  <a:lumMod val="75000"/>
                  <a:lumOff val="25000"/>
                </a:schemeClr>
              </a:solidFill>
            </a:endParaRPr>
          </a:p>
        </p:txBody>
      </p:sp>
      <p:sp>
        <p:nvSpPr>
          <p:cNvPr id="2" name="TextBox 1">
            <a:extLst>
              <a:ext uri="{FF2B5EF4-FFF2-40B4-BE49-F238E27FC236}">
                <a16:creationId xmlns:a16="http://schemas.microsoft.com/office/drawing/2014/main" id="{E494E65F-9817-4E35-BF0F-1A1B0A432A6A}"/>
              </a:ext>
            </a:extLst>
          </p:cNvPr>
          <p:cNvSpPr txBox="1"/>
          <p:nvPr/>
        </p:nvSpPr>
        <p:spPr>
          <a:xfrm>
            <a:off x="777766" y="3815255"/>
            <a:ext cx="6684579" cy="584775"/>
          </a:xfrm>
          <a:prstGeom prst="rect">
            <a:avLst/>
          </a:prstGeom>
          <a:noFill/>
        </p:spPr>
        <p:txBody>
          <a:bodyPr wrap="square" rtlCol="0">
            <a:spAutoFit/>
          </a:bodyPr>
          <a:lstStyle/>
          <a:p>
            <a:r>
              <a:rPr lang="en-US" sz="1600" b="1" dirty="0"/>
              <a:t>Code is available here: https://github.com/liyin2015/superpixel_crfasrnn</a:t>
            </a:r>
          </a:p>
        </p:txBody>
      </p:sp>
    </p:spTree>
    <p:extLst>
      <p:ext uri="{BB962C8B-B14F-4D97-AF65-F5344CB8AC3E}">
        <p14:creationId xmlns:p14="http://schemas.microsoft.com/office/powerpoint/2010/main" val="2918988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nodePh="1">
                                  <p:stCondLst>
                                    <p:cond delay="0"/>
                                  </p:stCondLst>
                                  <p:endCondLst>
                                    <p:cond evt="begin" delay="0">
                                      <p:tn val="5"/>
                                    </p:cond>
                                  </p:end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p:tgtEl>
                                          <p:spTgt spid="7">
                                            <p:txEl>
                                              <p:pRg st="0" end="0"/>
                                            </p:txEl>
                                          </p:spTgt>
                                        </p:tgtEl>
                                        <p:attrNameLst>
                                          <p:attrName>ppt_y</p:attrName>
                                        </p:attrNameLst>
                                      </p:cBhvr>
                                      <p:tavLst>
                                        <p:tav tm="0">
                                          <p:val>
                                            <p:strVal val="#ppt_y+#ppt_h*1.125000"/>
                                          </p:val>
                                        </p:tav>
                                        <p:tav tm="100000">
                                          <p:val>
                                            <p:strVal val="#ppt_y"/>
                                          </p:val>
                                        </p:tav>
                                      </p:tavLst>
                                    </p:anim>
                                    <p:animEffect transition="in" filter="wipe(up)">
                                      <p:cBhvr>
                                        <p:cTn id="8"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bldLvl="2"/>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181253" y="2371626"/>
            <a:ext cx="2623199" cy="523220"/>
          </a:xfrm>
          <a:prstGeom prst="rect">
            <a:avLst/>
          </a:prstGeom>
          <a:noFill/>
        </p:spPr>
        <p:txBody>
          <a:bodyPr wrap="square" rtlCol="0">
            <a:spAutoFit/>
          </a:bodyPr>
          <a:lstStyle/>
          <a:p>
            <a:pPr>
              <a:lnSpc>
                <a:spcPct val="80000"/>
              </a:lnSpc>
            </a:pPr>
            <a:r>
              <a:rPr lang="en-US" sz="3500" b="1" dirty="0">
                <a:latin typeface="Arial"/>
              </a:rPr>
              <a:t>Thank you!</a:t>
            </a:r>
          </a:p>
        </p:txBody>
      </p:sp>
      <p:pic>
        <p:nvPicPr>
          <p:cNvPr id="9" name="Picture 8">
            <a:extLst>
              <a:ext uri="{FF2B5EF4-FFF2-40B4-BE49-F238E27FC236}">
                <a16:creationId xmlns:a16="http://schemas.microsoft.com/office/drawing/2014/main" id="{26A40527-5A5E-5D4E-A57E-E959C4CF6099}"/>
              </a:ext>
            </a:extLst>
          </p:cNvPr>
          <p:cNvPicPr>
            <a:picLocks noChangeAspect="1"/>
          </p:cNvPicPr>
          <p:nvPr/>
        </p:nvPicPr>
        <p:blipFill>
          <a:blip r:embed="rId3"/>
          <a:stretch>
            <a:fillRect/>
          </a:stretch>
        </p:blipFill>
        <p:spPr>
          <a:xfrm>
            <a:off x="6969725" y="0"/>
            <a:ext cx="1428750" cy="1428750"/>
          </a:xfrm>
          <a:prstGeom prst="rect">
            <a:avLst/>
          </a:prstGeom>
        </p:spPr>
      </p:pic>
    </p:spTree>
    <p:extLst>
      <p:ext uri="{BB962C8B-B14F-4D97-AF65-F5344CB8AC3E}">
        <p14:creationId xmlns:p14="http://schemas.microsoft.com/office/powerpoint/2010/main" val="30234679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3"/>
          <a:srcRect/>
          <a:stretch>
            <a:fillRect/>
          </a:stretch>
        </a:blipFill>
        <a:effectLst/>
      </p:bgPr>
    </p:bg>
    <p:spTree>
      <p:nvGrpSpPr>
        <p:cNvPr id="1" name=""/>
        <p:cNvGrpSpPr/>
        <p:nvPr/>
      </p:nvGrpSpPr>
      <p:grpSpPr>
        <a:xfrm>
          <a:off x="0" y="0"/>
          <a:ext cx="0" cy="0"/>
          <a:chOff x="0" y="0"/>
          <a:chExt cx="0" cy="0"/>
        </a:xfrm>
      </p:grpSpPr>
      <p:sp>
        <p:nvSpPr>
          <p:cNvPr id="5" name="TextBox 4"/>
          <p:cNvSpPr txBox="1"/>
          <p:nvPr/>
        </p:nvSpPr>
        <p:spPr>
          <a:xfrm>
            <a:off x="1279185" y="235731"/>
            <a:ext cx="6565569" cy="646331"/>
          </a:xfrm>
          <a:prstGeom prst="rect">
            <a:avLst/>
          </a:prstGeom>
          <a:noFill/>
        </p:spPr>
        <p:txBody>
          <a:bodyPr wrap="square" rtlCol="0">
            <a:spAutoFit/>
          </a:bodyPr>
          <a:lstStyle/>
          <a:p>
            <a:pPr algn="ctr"/>
            <a:r>
              <a:rPr lang="en-US" sz="3600" b="1">
                <a:solidFill>
                  <a:srgbClr val="000000"/>
                </a:solidFill>
              </a:rPr>
              <a:t>Introduction</a:t>
            </a:r>
            <a:endParaRPr lang="en-US" sz="3600" b="1" dirty="0">
              <a:solidFill>
                <a:srgbClr val="000000"/>
              </a:solidFill>
            </a:endParaRPr>
          </a:p>
        </p:txBody>
      </p:sp>
      <p:sp>
        <p:nvSpPr>
          <p:cNvPr id="7" name="Content Placeholder 2">
            <a:extLst>
              <a:ext uri="{FF2B5EF4-FFF2-40B4-BE49-F238E27FC236}">
                <a16:creationId xmlns:a16="http://schemas.microsoft.com/office/drawing/2014/main" id="{D30FCBD8-493F-7749-8D33-A9D8845BB9E2}"/>
              </a:ext>
            </a:extLst>
          </p:cNvPr>
          <p:cNvSpPr txBox="1">
            <a:spLocks/>
          </p:cNvSpPr>
          <p:nvPr/>
        </p:nvSpPr>
        <p:spPr>
          <a:xfrm>
            <a:off x="457200" y="1271569"/>
            <a:ext cx="4038600" cy="3260674"/>
          </a:xfrm>
          <a:prstGeom prst="rect">
            <a:avLst/>
          </a:prstGeom>
        </p:spPr>
        <p:txBody>
          <a:bodyPr vert="horz" lIns="91440" tIns="45720" rIns="91440" bIns="45720" rtlCol="0">
            <a:normAutofit fontScale="5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nSpc>
                <a:spcPct val="120000"/>
              </a:lnSpc>
              <a:buFont typeface="Wingdings" charset="2"/>
              <a:buChar char="§"/>
            </a:pPr>
            <a:r>
              <a:rPr lang="en-US" b="1" dirty="0"/>
              <a:t>Semantic Segmentation</a:t>
            </a:r>
          </a:p>
          <a:p>
            <a:pPr lvl="1">
              <a:lnSpc>
                <a:spcPct val="120000"/>
              </a:lnSpc>
              <a:buFont typeface="Wingdings" charset="2"/>
              <a:buChar char="§"/>
            </a:pPr>
            <a:r>
              <a:rPr lang="en-US" dirty="0">
                <a:solidFill>
                  <a:schemeClr val="tx1">
                    <a:lumMod val="75000"/>
                    <a:lumOff val="25000"/>
                  </a:schemeClr>
                </a:solidFill>
              </a:rPr>
              <a:t>Labelling the category of every pixel within an image</a:t>
            </a:r>
          </a:p>
          <a:p>
            <a:pPr lvl="1">
              <a:lnSpc>
                <a:spcPct val="120000"/>
              </a:lnSpc>
              <a:buFont typeface="Wingdings" charset="2"/>
              <a:buChar char="§"/>
            </a:pPr>
            <a:r>
              <a:rPr lang="en-US" dirty="0">
                <a:solidFill>
                  <a:schemeClr val="tx1">
                    <a:lumMod val="75000"/>
                    <a:lumOff val="25000"/>
                  </a:schemeClr>
                </a:solidFill>
              </a:rPr>
              <a:t>A key step for scene understanding</a:t>
            </a:r>
          </a:p>
          <a:p>
            <a:pPr>
              <a:lnSpc>
                <a:spcPct val="120000"/>
              </a:lnSpc>
              <a:buFont typeface="Wingdings" charset="2"/>
              <a:buChar char="§"/>
            </a:pPr>
            <a:r>
              <a:rPr lang="en-US" b="1" dirty="0"/>
              <a:t>Applications</a:t>
            </a:r>
          </a:p>
          <a:p>
            <a:pPr lvl="1">
              <a:lnSpc>
                <a:spcPct val="120000"/>
              </a:lnSpc>
              <a:buFont typeface="Wingdings" charset="2"/>
              <a:buChar char="§"/>
            </a:pPr>
            <a:r>
              <a:rPr lang="en-US" dirty="0">
                <a:solidFill>
                  <a:schemeClr val="tx1">
                    <a:lumMod val="75000"/>
                    <a:lumOff val="25000"/>
                  </a:schemeClr>
                </a:solidFill>
              </a:rPr>
              <a:t>Autonomous driving </a:t>
            </a:r>
          </a:p>
          <a:p>
            <a:pPr lvl="1">
              <a:lnSpc>
                <a:spcPct val="120000"/>
              </a:lnSpc>
              <a:buFont typeface="Wingdings" charset="2"/>
              <a:buChar char="§"/>
            </a:pPr>
            <a:r>
              <a:rPr lang="en-US" dirty="0">
                <a:solidFill>
                  <a:schemeClr val="tx1">
                    <a:lumMod val="75000"/>
                    <a:lumOff val="25000"/>
                  </a:schemeClr>
                </a:solidFill>
              </a:rPr>
              <a:t>Computer-aided Medical Diagnosis</a:t>
            </a:r>
          </a:p>
          <a:p>
            <a:pPr lvl="1">
              <a:lnSpc>
                <a:spcPct val="120000"/>
              </a:lnSpc>
              <a:buFont typeface="Wingdings" charset="2"/>
              <a:buChar char="§"/>
            </a:pPr>
            <a:r>
              <a:rPr lang="en-US" dirty="0">
                <a:solidFill>
                  <a:schemeClr val="tx1">
                    <a:lumMod val="75000"/>
                    <a:lumOff val="25000"/>
                  </a:schemeClr>
                </a:solidFill>
              </a:rPr>
              <a:t>Robotics Perception</a:t>
            </a:r>
          </a:p>
          <a:p>
            <a:pPr>
              <a:lnSpc>
                <a:spcPct val="120000"/>
              </a:lnSpc>
              <a:buFont typeface="Wingdings" charset="2"/>
              <a:buChar char="§"/>
            </a:pPr>
            <a:r>
              <a:rPr lang="en-US" sz="3300" b="1" dirty="0"/>
              <a:t>Conditional Random Fields</a:t>
            </a:r>
          </a:p>
          <a:p>
            <a:pPr lvl="1">
              <a:lnSpc>
                <a:spcPct val="120000"/>
              </a:lnSpc>
              <a:buFont typeface="Wingdings" charset="2"/>
              <a:buChar char="§"/>
            </a:pPr>
            <a:r>
              <a:rPr lang="en-US" sz="2700" dirty="0">
                <a:solidFill>
                  <a:schemeClr val="tx1">
                    <a:lumMod val="75000"/>
                    <a:lumOff val="25000"/>
                  </a:schemeClr>
                </a:solidFill>
              </a:rPr>
              <a:t>CRF is useful because the output from deep learning is blobby</a:t>
            </a:r>
          </a:p>
        </p:txBody>
      </p:sp>
      <p:pic>
        <p:nvPicPr>
          <p:cNvPr id="3" name="Picture 2">
            <a:extLst>
              <a:ext uri="{FF2B5EF4-FFF2-40B4-BE49-F238E27FC236}">
                <a16:creationId xmlns:a16="http://schemas.microsoft.com/office/drawing/2014/main" id="{71175877-F9BB-094C-954C-159B2CCC5D5C}"/>
              </a:ext>
            </a:extLst>
          </p:cNvPr>
          <p:cNvPicPr>
            <a:picLocks noChangeAspect="1"/>
          </p:cNvPicPr>
          <p:nvPr/>
        </p:nvPicPr>
        <p:blipFill>
          <a:blip r:embed="rId4"/>
          <a:stretch>
            <a:fillRect/>
          </a:stretch>
        </p:blipFill>
        <p:spPr>
          <a:xfrm>
            <a:off x="4702580" y="1370959"/>
            <a:ext cx="1848583" cy="1391412"/>
          </a:xfrm>
          <a:prstGeom prst="rect">
            <a:avLst/>
          </a:prstGeom>
        </p:spPr>
      </p:pic>
      <p:pic>
        <p:nvPicPr>
          <p:cNvPr id="9" name="Picture 8">
            <a:extLst>
              <a:ext uri="{FF2B5EF4-FFF2-40B4-BE49-F238E27FC236}">
                <a16:creationId xmlns:a16="http://schemas.microsoft.com/office/drawing/2014/main" id="{CA095603-ECB5-8F4D-BBF3-E2A8134C2FB1}"/>
              </a:ext>
            </a:extLst>
          </p:cNvPr>
          <p:cNvPicPr>
            <a:picLocks noChangeAspect="1"/>
          </p:cNvPicPr>
          <p:nvPr/>
        </p:nvPicPr>
        <p:blipFill>
          <a:blip r:embed="rId5"/>
          <a:stretch>
            <a:fillRect/>
          </a:stretch>
        </p:blipFill>
        <p:spPr>
          <a:xfrm>
            <a:off x="6628010" y="1328221"/>
            <a:ext cx="1848583" cy="1411605"/>
          </a:xfrm>
          <a:prstGeom prst="rect">
            <a:avLst/>
          </a:prstGeom>
        </p:spPr>
      </p:pic>
      <p:pic>
        <p:nvPicPr>
          <p:cNvPr id="4" name="Picture 3" descr="A close up of a toy&#10;&#10;Description generated with high confidence">
            <a:extLst>
              <a:ext uri="{FF2B5EF4-FFF2-40B4-BE49-F238E27FC236}">
                <a16:creationId xmlns:a16="http://schemas.microsoft.com/office/drawing/2014/main" id="{D1C294EA-E165-4CEF-B444-961EAD3E402D}"/>
              </a:ext>
            </a:extLst>
          </p:cNvPr>
          <p:cNvPicPr>
            <a:picLocks noChangeAspect="1"/>
          </p:cNvPicPr>
          <p:nvPr/>
        </p:nvPicPr>
        <p:blipFill>
          <a:blip r:embed="rId6"/>
          <a:stretch>
            <a:fillRect/>
          </a:stretch>
        </p:blipFill>
        <p:spPr>
          <a:xfrm>
            <a:off x="4690821" y="2845340"/>
            <a:ext cx="3785772" cy="1526963"/>
          </a:xfrm>
          <a:prstGeom prst="rect">
            <a:avLst/>
          </a:prstGeom>
        </p:spPr>
      </p:pic>
    </p:spTree>
    <p:extLst>
      <p:ext uri="{BB962C8B-B14F-4D97-AF65-F5344CB8AC3E}">
        <p14:creationId xmlns:p14="http://schemas.microsoft.com/office/powerpoint/2010/main" val="223701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279185" y="235731"/>
            <a:ext cx="6565569" cy="646331"/>
          </a:xfrm>
          <a:prstGeom prst="rect">
            <a:avLst/>
          </a:prstGeom>
          <a:noFill/>
        </p:spPr>
        <p:txBody>
          <a:bodyPr wrap="square" rtlCol="0">
            <a:spAutoFit/>
          </a:bodyPr>
          <a:lstStyle/>
          <a:p>
            <a:pPr algn="ctr"/>
            <a:r>
              <a:rPr lang="en-US" sz="3600" b="1" dirty="0">
                <a:solidFill>
                  <a:srgbClr val="000000"/>
                </a:solidFill>
              </a:rPr>
              <a:t>Overview</a:t>
            </a:r>
          </a:p>
        </p:txBody>
      </p:sp>
      <p:sp>
        <p:nvSpPr>
          <p:cNvPr id="7" name="Content Placeholder 2">
            <a:extLst>
              <a:ext uri="{FF2B5EF4-FFF2-40B4-BE49-F238E27FC236}">
                <a16:creationId xmlns:a16="http://schemas.microsoft.com/office/drawing/2014/main" id="{D30FCBD8-493F-7749-8D33-A9D8845BB9E2}"/>
              </a:ext>
            </a:extLst>
          </p:cNvPr>
          <p:cNvSpPr txBox="1">
            <a:spLocks/>
          </p:cNvSpPr>
          <p:nvPr/>
        </p:nvSpPr>
        <p:spPr>
          <a:xfrm>
            <a:off x="631153" y="1192055"/>
            <a:ext cx="7213601" cy="2948763"/>
          </a:xfrm>
          <a:prstGeom prst="rect">
            <a:avLst/>
          </a:prstGeom>
        </p:spPr>
        <p:txBody>
          <a:bodyPr vert="horz" lIns="91440" tIns="45720" rIns="91440" bIns="45720" rtlCol="0">
            <a:normAutofit fontScale="5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nSpc>
                <a:spcPct val="120000"/>
              </a:lnSpc>
              <a:buFont typeface="Wingdings" charset="2"/>
              <a:buChar char="§"/>
            </a:pPr>
            <a:r>
              <a:rPr lang="en-US" dirty="0">
                <a:solidFill>
                  <a:schemeClr val="tx1">
                    <a:lumMod val="75000"/>
                    <a:lumOff val="25000"/>
                  </a:schemeClr>
                </a:solidFill>
              </a:rPr>
              <a:t>Introduction</a:t>
            </a:r>
          </a:p>
          <a:p>
            <a:pPr>
              <a:lnSpc>
                <a:spcPct val="120000"/>
              </a:lnSpc>
              <a:buFont typeface="Wingdings" charset="2"/>
              <a:buChar char="§"/>
            </a:pPr>
            <a:r>
              <a:rPr lang="en-US" b="1" dirty="0">
                <a:solidFill>
                  <a:schemeClr val="accent1"/>
                </a:solidFill>
              </a:rPr>
              <a:t>Conditional Random Field</a:t>
            </a:r>
          </a:p>
          <a:p>
            <a:pPr lvl="1">
              <a:lnSpc>
                <a:spcPct val="120000"/>
              </a:lnSpc>
              <a:buFont typeface="Wingdings" charset="2"/>
              <a:buChar char="§"/>
            </a:pPr>
            <a:r>
              <a:rPr lang="en-US" sz="2700" dirty="0">
                <a:solidFill>
                  <a:schemeClr val="tx1">
                    <a:lumMod val="75000"/>
                    <a:lumOff val="25000"/>
                  </a:schemeClr>
                </a:solidFill>
              </a:rPr>
              <a:t>Conventional Higher-order Potentials</a:t>
            </a:r>
          </a:p>
          <a:p>
            <a:pPr lvl="1">
              <a:lnSpc>
                <a:spcPct val="120000"/>
              </a:lnSpc>
              <a:buFont typeface="Wingdings" charset="2"/>
              <a:buChar char="§"/>
            </a:pPr>
            <a:r>
              <a:rPr lang="en-US" dirty="0">
                <a:solidFill>
                  <a:schemeClr val="tx1">
                    <a:lumMod val="75000"/>
                    <a:lumOff val="25000"/>
                  </a:schemeClr>
                </a:solidFill>
              </a:rPr>
              <a:t>Inference and Learning</a:t>
            </a:r>
          </a:p>
          <a:p>
            <a:pPr>
              <a:lnSpc>
                <a:spcPct val="120000"/>
              </a:lnSpc>
              <a:buFont typeface="Wingdings" charset="2"/>
              <a:buChar char="§"/>
            </a:pPr>
            <a:r>
              <a:rPr lang="en-US" dirty="0">
                <a:solidFill>
                  <a:schemeClr val="tx1">
                    <a:lumMod val="75000"/>
                    <a:lumOff val="25000"/>
                  </a:schemeClr>
                </a:solidFill>
              </a:rPr>
              <a:t>SP-enhanced CRFs</a:t>
            </a:r>
          </a:p>
          <a:p>
            <a:pPr lvl="1">
              <a:lnSpc>
                <a:spcPct val="120000"/>
              </a:lnSpc>
              <a:buFont typeface="Wingdings" pitchFamily="2" charset="2"/>
              <a:buChar char="§"/>
            </a:pPr>
            <a:r>
              <a:rPr lang="en-US" dirty="0">
                <a:solidFill>
                  <a:schemeClr val="tx1">
                    <a:lumMod val="75000"/>
                    <a:lumOff val="25000"/>
                  </a:schemeClr>
                </a:solidFill>
              </a:rPr>
              <a:t>SP-pairwise Potential</a:t>
            </a:r>
          </a:p>
          <a:p>
            <a:pPr lvl="1">
              <a:lnSpc>
                <a:spcPct val="120000"/>
              </a:lnSpc>
              <a:buFont typeface="Wingdings" pitchFamily="2" charset="2"/>
              <a:buChar char="§"/>
            </a:pPr>
            <a:r>
              <a:rPr lang="en-US" dirty="0">
                <a:solidFill>
                  <a:schemeClr val="tx1">
                    <a:lumMod val="75000"/>
                    <a:lumOff val="25000"/>
                  </a:schemeClr>
                </a:solidFill>
              </a:rPr>
              <a:t>Inference and Learning</a:t>
            </a:r>
          </a:p>
          <a:p>
            <a:pPr>
              <a:lnSpc>
                <a:spcPct val="120000"/>
              </a:lnSpc>
              <a:buFont typeface="Wingdings" charset="2"/>
              <a:buChar char="§"/>
            </a:pPr>
            <a:r>
              <a:rPr lang="en-US" dirty="0">
                <a:solidFill>
                  <a:schemeClr val="tx1">
                    <a:lumMod val="75000"/>
                    <a:lumOff val="25000"/>
                  </a:schemeClr>
                </a:solidFill>
              </a:rPr>
              <a:t>Experimental Results</a:t>
            </a:r>
          </a:p>
          <a:p>
            <a:pPr>
              <a:lnSpc>
                <a:spcPct val="120000"/>
              </a:lnSpc>
              <a:buFont typeface="Wingdings" charset="2"/>
              <a:buChar char="§"/>
            </a:pPr>
            <a:r>
              <a:rPr lang="en-US" dirty="0">
                <a:solidFill>
                  <a:schemeClr val="tx1">
                    <a:lumMod val="75000"/>
                    <a:lumOff val="25000"/>
                  </a:schemeClr>
                </a:solidFill>
              </a:rPr>
              <a:t>Conclusions </a:t>
            </a:r>
          </a:p>
        </p:txBody>
      </p:sp>
    </p:spTree>
    <p:extLst>
      <p:ext uri="{BB962C8B-B14F-4D97-AF65-F5344CB8AC3E}">
        <p14:creationId xmlns:p14="http://schemas.microsoft.com/office/powerpoint/2010/main" val="33083748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3"/>
          <a:srcRect/>
          <a:stretch>
            <a:fillRect/>
          </a:stretch>
        </a:blipFill>
        <a:effectLst/>
      </p:bgPr>
    </p:bg>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sz="half" idx="1"/>
              </p:nvPr>
            </p:nvSpPr>
            <p:spPr>
              <a:xfrm>
                <a:off x="482456" y="1004173"/>
                <a:ext cx="7755147" cy="1949037"/>
              </a:xfrm>
            </p:spPr>
            <p:txBody>
              <a:bodyPr>
                <a:normAutofit fontScale="47500" lnSpcReduction="20000"/>
              </a:bodyPr>
              <a:lstStyle/>
              <a:p>
                <a:pPr marL="0" indent="0">
                  <a:lnSpc>
                    <a:spcPct val="120000"/>
                  </a:lnSpc>
                  <a:spcBef>
                    <a:spcPts val="0"/>
                  </a:spcBef>
                  <a:buFont typeface="Wingdings" charset="2"/>
                  <a:buChar char="§"/>
                </a:pPr>
                <a:r>
                  <a:rPr lang="en-US" sz="4300" dirty="0">
                    <a:solidFill>
                      <a:schemeClr val="tx1"/>
                    </a:solidFill>
                  </a:rPr>
                  <a:t>Let  </a:t>
                </a:r>
                <a14:m>
                  <m:oMath xmlns:m="http://schemas.openxmlformats.org/officeDocument/2006/math">
                    <m:r>
                      <m:rPr>
                        <m:sty m:val="p"/>
                      </m:rPr>
                      <a:rPr lang="en-US" altLang="zh-CN" sz="4300" i="1" dirty="0">
                        <a:solidFill>
                          <a:schemeClr val="tx1"/>
                        </a:solidFill>
                        <a:latin typeface="Cambria Math" panose="02040503050406030204" pitchFamily="18" charset="0"/>
                      </a:rPr>
                      <m:t>G</m:t>
                    </m:r>
                  </m:oMath>
                </a14:m>
                <a:r>
                  <a:rPr lang="en-US" sz="4300" dirty="0">
                    <a:solidFill>
                      <a:schemeClr val="tx1"/>
                    </a:solidFill>
                  </a:rPr>
                  <a:t> be a factor graph over a discrete random variable </a:t>
                </a:r>
                <a14:m>
                  <m:oMath xmlns:m="http://schemas.openxmlformats.org/officeDocument/2006/math">
                    <m:r>
                      <a:rPr lang="en-US" sz="4300" b="0" i="1" smtClean="0">
                        <a:solidFill>
                          <a:schemeClr val="tx1"/>
                        </a:solidFill>
                        <a:latin typeface="Cambria Math" panose="02040503050406030204" pitchFamily="18" charset="0"/>
                      </a:rPr>
                      <m:t>𝑋</m:t>
                    </m:r>
                  </m:oMath>
                </a14:m>
                <a:r>
                  <a:rPr lang="en-US" sz="4300" dirty="0">
                    <a:solidFill>
                      <a:schemeClr val="tx1"/>
                    </a:solidFill>
                  </a:rPr>
                  <a:t>. Given the prior image </a:t>
                </a:r>
                <a14:m>
                  <m:oMath xmlns:m="http://schemas.openxmlformats.org/officeDocument/2006/math">
                    <m:r>
                      <a:rPr lang="en-US" sz="4300" b="0" i="1" smtClean="0">
                        <a:solidFill>
                          <a:schemeClr val="tx1"/>
                        </a:solidFill>
                        <a:latin typeface="Cambria Math" panose="02040503050406030204" pitchFamily="18" charset="0"/>
                      </a:rPr>
                      <m:t>𝐷</m:t>
                    </m:r>
                  </m:oMath>
                </a14:m>
                <a:r>
                  <a:rPr lang="en-US" sz="4300" dirty="0">
                    <a:solidFill>
                      <a:schemeClr val="tx1"/>
                    </a:solidFill>
                  </a:rPr>
                  <a:t>, </a:t>
                </a:r>
                <a14:m>
                  <m:oMath xmlns:m="http://schemas.openxmlformats.org/officeDocument/2006/math">
                    <m:r>
                      <a:rPr lang="en-US" sz="4300" b="0" i="1" smtClean="0">
                        <a:solidFill>
                          <a:schemeClr val="tx1"/>
                        </a:solidFill>
                        <a:latin typeface="Cambria Math" panose="02040503050406030204" pitchFamily="18" charset="0"/>
                      </a:rPr>
                      <m:t>𝑃</m:t>
                    </m:r>
                    <m:r>
                      <a:rPr lang="en-US" sz="4300" b="0" i="1" smtClean="0">
                        <a:solidFill>
                          <a:schemeClr val="tx1"/>
                        </a:solidFill>
                        <a:latin typeface="Cambria Math" panose="02040503050406030204" pitchFamily="18" charset="0"/>
                      </a:rPr>
                      <m:t>(</m:t>
                    </m:r>
                    <m:r>
                      <a:rPr lang="en-US" sz="4300" b="0" i="1" smtClean="0">
                        <a:solidFill>
                          <a:schemeClr val="tx1"/>
                        </a:solidFill>
                        <a:latin typeface="Cambria Math" panose="02040503050406030204" pitchFamily="18" charset="0"/>
                      </a:rPr>
                      <m:t>𝑋</m:t>
                    </m:r>
                    <m:r>
                      <a:rPr lang="en-US" sz="4300" b="0" i="1" smtClean="0">
                        <a:solidFill>
                          <a:schemeClr val="tx1"/>
                        </a:solidFill>
                        <a:latin typeface="Cambria Math" panose="02040503050406030204" pitchFamily="18" charset="0"/>
                      </a:rPr>
                      <m:t>|</m:t>
                    </m:r>
                    <m:r>
                      <a:rPr lang="en-US" sz="4300" b="0" i="1" smtClean="0">
                        <a:solidFill>
                          <a:schemeClr val="tx1"/>
                        </a:solidFill>
                        <a:latin typeface="Cambria Math" panose="02040503050406030204" pitchFamily="18" charset="0"/>
                      </a:rPr>
                      <m:t>𝐷</m:t>
                    </m:r>
                    <m:r>
                      <a:rPr lang="en-US" sz="4300" b="0" i="1" smtClean="0">
                        <a:solidFill>
                          <a:schemeClr val="tx1"/>
                        </a:solidFill>
                        <a:latin typeface="Cambria Math" panose="02040503050406030204" pitchFamily="18" charset="0"/>
                      </a:rPr>
                      <m:t>)</m:t>
                    </m:r>
                  </m:oMath>
                </a14:m>
                <a:r>
                  <a:rPr lang="en-US" sz="4300" dirty="0">
                    <a:solidFill>
                      <a:schemeClr val="tx1"/>
                    </a:solidFill>
                  </a:rPr>
                  <a:t> is CRF</a:t>
                </a:r>
              </a:p>
              <a:p>
                <a:pPr marL="400050" lvl="2" indent="0">
                  <a:lnSpc>
                    <a:spcPct val="120000"/>
                  </a:lnSpc>
                  <a:spcBef>
                    <a:spcPts val="0"/>
                  </a:spcBef>
                  <a:buFont typeface="Wingdings" charset="2"/>
                  <a:buChar char="§"/>
                </a:pPr>
                <a:r>
                  <a:rPr lang="en-GB" sz="3400" dirty="0">
                    <a:solidFill>
                      <a:schemeClr val="tx1">
                        <a:lumMod val="75000"/>
                        <a:lumOff val="25000"/>
                      </a:schemeClr>
                    </a:solidFill>
                  </a:rPr>
                  <a:t> Each </a:t>
                </a:r>
                <a14:m>
                  <m:oMath xmlns:m="http://schemas.openxmlformats.org/officeDocument/2006/math">
                    <m:sSub>
                      <m:sSubPr>
                        <m:ctrlPr>
                          <a:rPr lang="en-GB" sz="3400" i="1">
                            <a:solidFill>
                              <a:schemeClr val="tx1">
                                <a:lumMod val="75000"/>
                                <a:lumOff val="25000"/>
                              </a:schemeClr>
                            </a:solidFill>
                            <a:latin typeface="Cambria Math" panose="02040503050406030204" pitchFamily="18" charset="0"/>
                          </a:rPr>
                        </m:ctrlPr>
                      </m:sSubPr>
                      <m:e>
                        <m:r>
                          <a:rPr lang="en-GB" sz="3400">
                            <a:solidFill>
                              <a:schemeClr val="tx1">
                                <a:lumMod val="75000"/>
                                <a:lumOff val="25000"/>
                              </a:schemeClr>
                            </a:solidFill>
                            <a:latin typeface="Cambria Math" panose="02040503050406030204" pitchFamily="18" charset="0"/>
                          </a:rPr>
                          <m:t>𝑋</m:t>
                        </m:r>
                      </m:e>
                      <m:sub>
                        <m:r>
                          <a:rPr lang="en-GB" sz="3400">
                            <a:solidFill>
                              <a:schemeClr val="tx1">
                                <a:lumMod val="75000"/>
                                <a:lumOff val="25000"/>
                              </a:schemeClr>
                            </a:solidFill>
                            <a:latin typeface="Cambria Math" panose="02040503050406030204" pitchFamily="18" charset="0"/>
                          </a:rPr>
                          <m:t>𝑖</m:t>
                        </m:r>
                      </m:sub>
                    </m:sSub>
                  </m:oMath>
                </a14:m>
                <a:r>
                  <a:rPr lang="en-GB" sz="3400" dirty="0">
                    <a:solidFill>
                      <a:schemeClr val="tx1">
                        <a:lumMod val="75000"/>
                        <a:lumOff val="25000"/>
                      </a:schemeClr>
                    </a:solidFill>
                  </a:rPr>
                  <a:t> takes a value from the label set </a:t>
                </a:r>
                <a14:m>
                  <m:oMath xmlns:m="http://schemas.openxmlformats.org/officeDocument/2006/math">
                    <m:r>
                      <a:rPr lang="en-GB" sz="3400">
                        <a:solidFill>
                          <a:schemeClr val="tx1">
                            <a:lumMod val="75000"/>
                            <a:lumOff val="25000"/>
                          </a:schemeClr>
                        </a:solidFill>
                        <a:latin typeface="Cambria Math" panose="02040503050406030204" pitchFamily="18" charset="0"/>
                      </a:rPr>
                      <m:t>ℒ</m:t>
                    </m:r>
                  </m:oMath>
                </a14:m>
                <a:endParaRPr lang="en-GB" sz="3400" dirty="0">
                  <a:solidFill>
                    <a:schemeClr val="tx1">
                      <a:lumMod val="75000"/>
                      <a:lumOff val="25000"/>
                    </a:schemeClr>
                  </a:solidFill>
                </a:endParaRPr>
              </a:p>
              <a:p>
                <a:pPr marL="400050" lvl="2" indent="0">
                  <a:lnSpc>
                    <a:spcPct val="120000"/>
                  </a:lnSpc>
                  <a:spcBef>
                    <a:spcPts val="0"/>
                  </a:spcBef>
                  <a:buFont typeface="Wingdings" charset="2"/>
                  <a:buChar char="§"/>
                </a:pPr>
                <a:r>
                  <a:rPr lang="en-GB" sz="3400" dirty="0">
                    <a:solidFill>
                      <a:schemeClr val="tx1">
                        <a:lumMod val="75000"/>
                        <a:lumOff val="25000"/>
                      </a:schemeClr>
                    </a:solidFill>
                  </a:rPr>
                  <a:t> The random variables are connected to form a clique. </a:t>
                </a:r>
              </a:p>
              <a:p>
                <a:pPr marL="400050" lvl="2" indent="0">
                  <a:lnSpc>
                    <a:spcPct val="120000"/>
                  </a:lnSpc>
                  <a:spcBef>
                    <a:spcPts val="0"/>
                  </a:spcBef>
                  <a:buFont typeface="Wingdings" charset="2"/>
                  <a:buChar char="§"/>
                </a:pPr>
                <a:r>
                  <a:rPr lang="en-GB" sz="3400" dirty="0">
                    <a:solidFill>
                      <a:schemeClr val="tx1">
                        <a:lumMod val="75000"/>
                        <a:lumOff val="25000"/>
                      </a:schemeClr>
                    </a:solidFill>
                  </a:rPr>
                  <a:t> The most probable assignment obtained by minimizing the Gibbs energy function. </a:t>
                </a:r>
                <a:endParaRPr lang="en-US" sz="3400" dirty="0">
                  <a:solidFill>
                    <a:schemeClr val="tx1">
                      <a:lumMod val="75000"/>
                      <a:lumOff val="25000"/>
                    </a:schemeClr>
                  </a:solidFill>
                </a:endParaRPr>
              </a:p>
            </p:txBody>
          </p:sp>
        </mc:Choice>
        <mc:Fallback xmlns="">
          <p:sp>
            <p:nvSpPr>
              <p:cNvPr id="3" name="Content Placeholder 2"/>
              <p:cNvSpPr>
                <a:spLocks noGrp="1" noRot="1" noChangeAspect="1" noMove="1" noResize="1" noEditPoints="1" noAdjustHandles="1" noChangeArrowheads="1" noChangeShapeType="1" noTextEdit="1"/>
              </p:cNvSpPr>
              <p:nvPr>
                <p:ph sz="half" idx="1"/>
              </p:nvPr>
            </p:nvSpPr>
            <p:spPr>
              <a:xfrm>
                <a:off x="482456" y="1004173"/>
                <a:ext cx="7755147" cy="1949037"/>
              </a:xfrm>
              <a:blipFill>
                <a:blip r:embed="rId4"/>
                <a:stretch>
                  <a:fillRect l="-654" t="-1290"/>
                </a:stretch>
              </a:blipFill>
            </p:spPr>
            <p:txBody>
              <a:bodyPr/>
              <a:lstStyle/>
              <a:p>
                <a:r>
                  <a:rPr lang="en-US">
                    <a:noFill/>
                  </a:rPr>
                  <a:t> </a:t>
                </a:r>
              </a:p>
            </p:txBody>
          </p:sp>
        </mc:Fallback>
      </mc:AlternateContent>
      <p:sp>
        <p:nvSpPr>
          <p:cNvPr id="7" name="TextBox 6"/>
          <p:cNvSpPr txBox="1"/>
          <p:nvPr/>
        </p:nvSpPr>
        <p:spPr>
          <a:xfrm>
            <a:off x="1279185" y="235731"/>
            <a:ext cx="6565569" cy="646331"/>
          </a:xfrm>
          <a:prstGeom prst="rect">
            <a:avLst/>
          </a:prstGeom>
          <a:noFill/>
        </p:spPr>
        <p:txBody>
          <a:bodyPr wrap="square" rtlCol="0">
            <a:spAutoFit/>
          </a:bodyPr>
          <a:lstStyle/>
          <a:p>
            <a:pPr algn="ctr"/>
            <a:r>
              <a:rPr lang="en-US" sz="3600" b="1" dirty="0">
                <a:solidFill>
                  <a:srgbClr val="000000"/>
                </a:solidFill>
              </a:rPr>
              <a:t>Conditional Random Field</a:t>
            </a:r>
          </a:p>
        </p:txBody>
      </p:sp>
      <p:sp>
        <p:nvSpPr>
          <p:cNvPr id="14" name="TextBox 13">
            <a:extLst>
              <a:ext uri="{FF2B5EF4-FFF2-40B4-BE49-F238E27FC236}">
                <a16:creationId xmlns:a16="http://schemas.microsoft.com/office/drawing/2014/main" id="{826AAECE-568E-4807-BCD0-DB16A11E7EEF}"/>
              </a:ext>
            </a:extLst>
          </p:cNvPr>
          <p:cNvSpPr txBox="1"/>
          <p:nvPr/>
        </p:nvSpPr>
        <p:spPr>
          <a:xfrm>
            <a:off x="189556" y="4145680"/>
            <a:ext cx="2830023" cy="261610"/>
          </a:xfrm>
          <a:prstGeom prst="rect">
            <a:avLst/>
          </a:prstGeom>
          <a:noFill/>
        </p:spPr>
        <p:txBody>
          <a:bodyPr wrap="square" rtlCol="0">
            <a:spAutoFit/>
          </a:bodyPr>
          <a:lstStyle/>
          <a:p>
            <a:pPr algn="ctr"/>
            <a:r>
              <a:rPr lang="en-US" sz="1100" dirty="0"/>
              <a:t>Heatmap from the pixel-wise classifier</a:t>
            </a:r>
          </a:p>
        </p:txBody>
      </p:sp>
      <p:sp>
        <p:nvSpPr>
          <p:cNvPr id="15" name="TextBox 14">
            <a:extLst>
              <a:ext uri="{FF2B5EF4-FFF2-40B4-BE49-F238E27FC236}">
                <a16:creationId xmlns:a16="http://schemas.microsoft.com/office/drawing/2014/main" id="{98D7D778-F99A-428F-AFB4-04F47DA5FD68}"/>
              </a:ext>
            </a:extLst>
          </p:cNvPr>
          <p:cNvSpPr txBox="1"/>
          <p:nvPr/>
        </p:nvSpPr>
        <p:spPr>
          <a:xfrm>
            <a:off x="2293025" y="4169750"/>
            <a:ext cx="2744171" cy="261610"/>
          </a:xfrm>
          <a:prstGeom prst="rect">
            <a:avLst/>
          </a:prstGeom>
          <a:noFill/>
        </p:spPr>
        <p:txBody>
          <a:bodyPr wrap="square" rtlCol="0">
            <a:spAutoFit/>
          </a:bodyPr>
          <a:lstStyle/>
          <a:p>
            <a:pPr algn="ctr"/>
            <a:r>
              <a:rPr lang="en-US" sz="1100" dirty="0"/>
              <a:t>CRF modelling</a:t>
            </a:r>
          </a:p>
        </p:txBody>
      </p:sp>
      <p:sp>
        <p:nvSpPr>
          <p:cNvPr id="16" name="TextBox 15">
            <a:extLst>
              <a:ext uri="{FF2B5EF4-FFF2-40B4-BE49-F238E27FC236}">
                <a16:creationId xmlns:a16="http://schemas.microsoft.com/office/drawing/2014/main" id="{809CF8AC-CA9C-44B9-BDD0-6BB8434C228B}"/>
              </a:ext>
            </a:extLst>
          </p:cNvPr>
          <p:cNvSpPr txBox="1"/>
          <p:nvPr/>
        </p:nvSpPr>
        <p:spPr>
          <a:xfrm>
            <a:off x="4360030" y="4163203"/>
            <a:ext cx="2866023" cy="261610"/>
          </a:xfrm>
          <a:prstGeom prst="rect">
            <a:avLst/>
          </a:prstGeom>
          <a:noFill/>
        </p:spPr>
        <p:txBody>
          <a:bodyPr wrap="square" rtlCol="0">
            <a:spAutoFit/>
          </a:bodyPr>
          <a:lstStyle/>
          <a:p>
            <a:pPr algn="ctr"/>
            <a:r>
              <a:rPr lang="en-US" sz="1100" dirty="0"/>
              <a:t>Output after the CRF inference</a:t>
            </a:r>
          </a:p>
        </p:txBody>
      </p:sp>
      <p:pic>
        <p:nvPicPr>
          <p:cNvPr id="4" name="Picture 3">
            <a:extLst>
              <a:ext uri="{FF2B5EF4-FFF2-40B4-BE49-F238E27FC236}">
                <a16:creationId xmlns:a16="http://schemas.microsoft.com/office/drawing/2014/main" id="{94AE184A-6FF6-A04A-8B22-543F850C19B7}"/>
              </a:ext>
            </a:extLst>
          </p:cNvPr>
          <p:cNvPicPr>
            <a:picLocks noChangeAspect="1"/>
          </p:cNvPicPr>
          <p:nvPr/>
        </p:nvPicPr>
        <p:blipFill>
          <a:blip r:embed="rId5"/>
          <a:stretch>
            <a:fillRect/>
          </a:stretch>
        </p:blipFill>
        <p:spPr>
          <a:xfrm>
            <a:off x="1112410" y="2953210"/>
            <a:ext cx="5105400" cy="1168400"/>
          </a:xfrm>
          <a:prstGeom prst="rect">
            <a:avLst/>
          </a:prstGeom>
        </p:spPr>
      </p:pic>
    </p:spTree>
    <p:extLst>
      <p:ext uri="{BB962C8B-B14F-4D97-AF65-F5344CB8AC3E}">
        <p14:creationId xmlns:p14="http://schemas.microsoft.com/office/powerpoint/2010/main" val="875309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22960" y="1151466"/>
                <a:ext cx="7543800" cy="3321143"/>
              </a:xfrm>
            </p:spPr>
            <p:txBody>
              <a:bodyPr>
                <a:normAutofit/>
              </a:bodyPr>
              <a:lstStyle/>
              <a:p>
                <a:pPr>
                  <a:buFont typeface="Wingdings" pitchFamily="2" charset="2"/>
                  <a:buChar char="§"/>
                </a:pPr>
                <a:r>
                  <a:rPr lang="en-ZA" sz="2000" b="1" dirty="0"/>
                  <a:t>Gibbs Energy Function</a:t>
                </a:r>
              </a:p>
              <a:p>
                <a:pPr marL="0" indent="0" algn="ctr">
                  <a:buNone/>
                </a:pPr>
                <a14:m>
                  <m:oMathPara xmlns:m="http://schemas.openxmlformats.org/officeDocument/2006/math">
                    <m:oMathParaPr>
                      <m:jc m:val="centerGroup"/>
                    </m:oMathParaPr>
                    <m:oMath xmlns:m="http://schemas.openxmlformats.org/officeDocument/2006/math">
                      <m:r>
                        <m:rPr>
                          <m:sty m:val="p"/>
                        </m:rPr>
                        <a:rPr lang="en-ZA" sz="1800" i="0">
                          <a:latin typeface="Cambria Math" panose="02040503050406030204" pitchFamily="18" charset="0"/>
                        </a:rPr>
                        <m:t>E</m:t>
                      </m:r>
                      <m:d>
                        <m:dPr>
                          <m:ctrlPr>
                            <a:rPr lang="en-ZA" sz="1800" i="1">
                              <a:latin typeface="Cambria Math" panose="02040503050406030204" pitchFamily="18" charset="0"/>
                            </a:rPr>
                          </m:ctrlPr>
                        </m:dPr>
                        <m:e>
                          <m:r>
                            <m:rPr>
                              <m:sty m:val="p"/>
                            </m:rPr>
                            <a:rPr lang="en-ZA" sz="1800" i="0">
                              <a:latin typeface="Cambria Math" panose="02040503050406030204" pitchFamily="18" charset="0"/>
                            </a:rPr>
                            <m:t>x</m:t>
                          </m:r>
                          <m:r>
                            <a:rPr lang="en-US" sz="1800" i="0">
                              <a:latin typeface="Cambria Math" panose="02040503050406030204" pitchFamily="18" charset="0"/>
                            </a:rPr>
                            <m:t>|</m:t>
                          </m:r>
                          <m:r>
                            <m:rPr>
                              <m:sty m:val="p"/>
                            </m:rPr>
                            <a:rPr lang="en-US" sz="1800" i="0">
                              <a:latin typeface="Cambria Math" panose="02040503050406030204" pitchFamily="18" charset="0"/>
                            </a:rPr>
                            <m:t>D</m:t>
                          </m:r>
                        </m:e>
                      </m:d>
                      <m:r>
                        <a:rPr lang="en-ZA" sz="1800" i="0">
                          <a:latin typeface="Cambria Math" panose="02040503050406030204" pitchFamily="18" charset="0"/>
                        </a:rPr>
                        <m:t>=</m:t>
                      </m:r>
                      <m:nary>
                        <m:naryPr>
                          <m:chr m:val="∑"/>
                          <m:supHide m:val="on"/>
                          <m:ctrlPr>
                            <a:rPr lang="en-ZA" sz="1800" i="1">
                              <a:latin typeface="Cambria Math" panose="02040503050406030204" pitchFamily="18" charset="0"/>
                            </a:rPr>
                          </m:ctrlPr>
                        </m:naryPr>
                        <m:sub>
                          <m:r>
                            <m:rPr>
                              <m:sty m:val="p"/>
                            </m:rPr>
                            <a:rPr lang="en-ZA" sz="1800" i="0">
                              <a:latin typeface="Cambria Math" panose="02040503050406030204" pitchFamily="18" charset="0"/>
                            </a:rPr>
                            <m:t>c</m:t>
                          </m:r>
                          <m:r>
                            <a:rPr lang="en-ZA" sz="1800" i="0">
                              <a:latin typeface="Cambria Math" panose="02040503050406030204" pitchFamily="18" charset="0"/>
                            </a:rPr>
                            <m:t>∈</m:t>
                          </m:r>
                          <m:r>
                            <m:rPr>
                              <m:sty m:val="p"/>
                            </m:rPr>
                            <a:rPr lang="en-ZA" sz="1800" i="0">
                              <a:latin typeface="Cambria Math" panose="02040503050406030204" pitchFamily="18" charset="0"/>
                            </a:rPr>
                            <m:t>C</m:t>
                          </m:r>
                        </m:sub>
                        <m:sup/>
                        <m:e>
                          <m:sSub>
                            <m:sSubPr>
                              <m:ctrlPr>
                                <a:rPr lang="en-ZA" sz="1800" i="1">
                                  <a:latin typeface="Cambria Math" panose="02040503050406030204" pitchFamily="18" charset="0"/>
                                </a:rPr>
                              </m:ctrlPr>
                            </m:sSubPr>
                            <m:e>
                              <m:r>
                                <a:rPr lang="en-ZA" sz="1800" i="1">
                                  <a:latin typeface="Cambria Math" panose="02040503050406030204" pitchFamily="18" charset="0"/>
                                </a:rPr>
                                <m:t>𝜓</m:t>
                              </m:r>
                            </m:e>
                            <m:sub>
                              <m:r>
                                <m:rPr>
                                  <m:sty m:val="p"/>
                                </m:rPr>
                                <a:rPr lang="en-ZA" sz="1800" i="0">
                                  <a:latin typeface="Cambria Math" panose="02040503050406030204" pitchFamily="18" charset="0"/>
                                </a:rPr>
                                <m:t>c</m:t>
                              </m:r>
                            </m:sub>
                          </m:sSub>
                          <m:r>
                            <a:rPr lang="en-ZA" sz="1800" i="0">
                              <a:latin typeface="Cambria Math" panose="02040503050406030204" pitchFamily="18" charset="0"/>
                            </a:rPr>
                            <m:t>(</m:t>
                          </m:r>
                          <m:sSub>
                            <m:sSubPr>
                              <m:ctrlPr>
                                <a:rPr lang="en-ZA" sz="1800" i="1">
                                  <a:latin typeface="Cambria Math" panose="02040503050406030204" pitchFamily="18" charset="0"/>
                                </a:rPr>
                              </m:ctrlPr>
                            </m:sSubPr>
                            <m:e>
                              <m:r>
                                <m:rPr>
                                  <m:sty m:val="p"/>
                                </m:rPr>
                                <a:rPr lang="en-ZA" sz="1800" i="0">
                                  <a:latin typeface="Cambria Math" panose="02040503050406030204" pitchFamily="18" charset="0"/>
                                </a:rPr>
                                <m:t>x</m:t>
                              </m:r>
                            </m:e>
                            <m:sub>
                              <m:r>
                                <m:rPr>
                                  <m:sty m:val="p"/>
                                </m:rPr>
                                <a:rPr lang="en-ZA" sz="1800" i="0">
                                  <a:latin typeface="Cambria Math" panose="02040503050406030204" pitchFamily="18" charset="0"/>
                                </a:rPr>
                                <m:t>c</m:t>
                              </m:r>
                            </m:sub>
                          </m:sSub>
                          <m:r>
                            <a:rPr lang="en-US" sz="1800" i="0">
                              <a:latin typeface="Cambria Math" panose="02040503050406030204" pitchFamily="18" charset="0"/>
                            </a:rPr>
                            <m:t>|</m:t>
                          </m:r>
                          <m:r>
                            <m:rPr>
                              <m:sty m:val="p"/>
                            </m:rPr>
                            <a:rPr lang="en-US" sz="1800" i="0">
                              <a:latin typeface="Cambria Math" panose="02040503050406030204" pitchFamily="18" charset="0"/>
                            </a:rPr>
                            <m:t>D</m:t>
                          </m:r>
                          <m:r>
                            <a:rPr lang="en-ZA" sz="1800" i="0">
                              <a:latin typeface="Cambria Math" panose="02040503050406030204" pitchFamily="18" charset="0"/>
                            </a:rPr>
                            <m:t>)</m:t>
                          </m:r>
                        </m:e>
                      </m:nary>
                      <m:r>
                        <a:rPr lang="en-ZA" sz="1800" i="0">
                          <a:latin typeface="Cambria Math" panose="02040503050406030204" pitchFamily="18" charset="0"/>
                        </a:rPr>
                        <m:t> </m:t>
                      </m:r>
                    </m:oMath>
                  </m:oMathPara>
                </a14:m>
                <a:endParaRPr lang="en-ZA" sz="1800" dirty="0">
                  <a:latin typeface="Cambria Math" panose="02040503050406030204" pitchFamily="18" charset="0"/>
                </a:endParaRPr>
              </a:p>
              <a:p>
                <a:pPr>
                  <a:buFont typeface="Wingdings" pitchFamily="2" charset="2"/>
                  <a:buChar char="§"/>
                </a:pPr>
                <a:r>
                  <a:rPr lang="en-ZA" sz="2000" b="1" dirty="0"/>
                  <a:t>Potentials</a:t>
                </a:r>
              </a:p>
              <a:p>
                <a:pPr lvl="1">
                  <a:buFont typeface="Wingdings" pitchFamily="2" charset="2"/>
                  <a:buChar char="§"/>
                </a:pPr>
                <a:r>
                  <a:rPr lang="en-ZA" sz="1600" dirty="0"/>
                  <a:t>Unary potential defined over clique of one pixel:  </a:t>
                </a:r>
              </a:p>
              <a:p>
                <a:pPr marL="457200" lvl="1" indent="0">
                  <a:buNone/>
                </a:pPr>
                <a14:m>
                  <m:oMathPara xmlns:m="http://schemas.openxmlformats.org/officeDocument/2006/math">
                    <m:oMathParaPr>
                      <m:jc m:val="centerGroup"/>
                    </m:oMathParaPr>
                    <m:oMath xmlns:m="http://schemas.openxmlformats.org/officeDocument/2006/math">
                      <m:nary>
                        <m:naryPr>
                          <m:chr m:val="∑"/>
                          <m:supHide m:val="on"/>
                          <m:ctrlPr>
                            <a:rPr lang="en-ZA" sz="1600" i="1">
                              <a:latin typeface="Cambria Math" panose="02040503050406030204" pitchFamily="18" charset="0"/>
                            </a:rPr>
                          </m:ctrlPr>
                        </m:naryPr>
                        <m:sub>
                          <m:r>
                            <m:rPr>
                              <m:brk m:alnAt="7"/>
                            </m:rPr>
                            <a:rPr lang="en-ZA" sz="1600" i="1">
                              <a:latin typeface="Cambria Math" panose="02040503050406030204" pitchFamily="18" charset="0"/>
                            </a:rPr>
                            <m:t>𝑖</m:t>
                          </m:r>
                        </m:sub>
                        <m:sup/>
                        <m:e>
                          <m:sSubSup>
                            <m:sSubSupPr>
                              <m:ctrlPr>
                                <a:rPr lang="en-ZA" sz="1600" i="1">
                                  <a:latin typeface="Cambria Math" panose="02040503050406030204" pitchFamily="18" charset="0"/>
                                </a:rPr>
                              </m:ctrlPr>
                            </m:sSubSupPr>
                            <m:e>
                              <m:r>
                                <a:rPr lang="en-ZA" sz="1600" i="1">
                                  <a:latin typeface="Cambria Math" panose="02040503050406030204" pitchFamily="18" charset="0"/>
                                </a:rPr>
                                <m:t>𝜓</m:t>
                              </m:r>
                            </m:e>
                            <m:sub>
                              <m:r>
                                <a:rPr lang="en-ZA" sz="1600" i="1">
                                  <a:latin typeface="Cambria Math" panose="02040503050406030204" pitchFamily="18" charset="0"/>
                                </a:rPr>
                                <m:t>𝑖</m:t>
                              </m:r>
                            </m:sub>
                            <m:sup>
                              <m:r>
                                <a:rPr lang="en-ZA" sz="1600" i="1">
                                  <a:latin typeface="Cambria Math" panose="02040503050406030204" pitchFamily="18" charset="0"/>
                                </a:rPr>
                                <m:t>𝑈</m:t>
                              </m:r>
                            </m:sup>
                          </m:sSubSup>
                          <m:r>
                            <a:rPr lang="en-ZA" sz="1600" i="1">
                              <a:latin typeface="Cambria Math" panose="02040503050406030204" pitchFamily="18" charset="0"/>
                            </a:rPr>
                            <m:t>(</m:t>
                          </m:r>
                          <m:sSub>
                            <m:sSubPr>
                              <m:ctrlPr>
                                <a:rPr lang="en-ZA" sz="1600" i="1">
                                  <a:latin typeface="Cambria Math" panose="02040503050406030204" pitchFamily="18" charset="0"/>
                                </a:rPr>
                              </m:ctrlPr>
                            </m:sSubPr>
                            <m:e>
                              <m:r>
                                <a:rPr lang="en-ZA" sz="1600" i="1">
                                  <a:latin typeface="Cambria Math" panose="02040503050406030204" pitchFamily="18" charset="0"/>
                                </a:rPr>
                                <m:t>𝑥</m:t>
                              </m:r>
                            </m:e>
                            <m:sub>
                              <m:r>
                                <a:rPr lang="en-ZA" sz="1600" i="1">
                                  <a:latin typeface="Cambria Math" panose="02040503050406030204" pitchFamily="18" charset="0"/>
                                </a:rPr>
                                <m:t>𝑖</m:t>
                              </m:r>
                            </m:sub>
                          </m:sSub>
                          <m:r>
                            <a:rPr lang="en-ZA" sz="1600" i="1">
                              <a:latin typeface="Cambria Math" panose="02040503050406030204" pitchFamily="18" charset="0"/>
                            </a:rPr>
                            <m:t>)</m:t>
                          </m:r>
                        </m:e>
                      </m:nary>
                    </m:oMath>
                  </m:oMathPara>
                </a14:m>
                <a:endParaRPr lang="en-ZA" sz="1600" dirty="0"/>
              </a:p>
              <a:p>
                <a:pPr lvl="1">
                  <a:buFont typeface="Wingdings" pitchFamily="2" charset="2"/>
                  <a:buChar char="§"/>
                </a:pPr>
                <a:r>
                  <a:rPr lang="en-ZA" sz="1600" dirty="0"/>
                  <a:t>Pairwise potential defined over clique of two pixels: </a:t>
                </a:r>
                <a:endParaRPr lang="en-US" sz="1600" i="1" dirty="0"/>
              </a:p>
              <a:p>
                <a:pPr marL="457200" lvl="1" indent="0" algn="ctr">
                  <a:buNone/>
                </a:pPr>
                <a14:m>
                  <m:oMath xmlns:m="http://schemas.openxmlformats.org/officeDocument/2006/math">
                    <m:nary>
                      <m:naryPr>
                        <m:chr m:val="∑"/>
                        <m:supHide m:val="on"/>
                        <m:ctrlPr>
                          <a:rPr lang="en-ZA" sz="1600" i="1">
                            <a:latin typeface="Cambria Math" panose="02040503050406030204" pitchFamily="18" charset="0"/>
                            <a:ea typeface="Cambria Math" panose="02040503050406030204" pitchFamily="18" charset="0"/>
                          </a:rPr>
                        </m:ctrlPr>
                      </m:naryPr>
                      <m:sub>
                        <m:r>
                          <m:rPr>
                            <m:brk m:alnAt="7"/>
                          </m:rPr>
                          <a:rPr lang="en-ZA" sz="1600" i="1">
                            <a:latin typeface="Cambria Math" panose="02040503050406030204" pitchFamily="18" charset="0"/>
                            <a:ea typeface="Cambria Math" panose="02040503050406030204" pitchFamily="18" charset="0"/>
                          </a:rPr>
                          <m:t>𝑖</m:t>
                        </m:r>
                        <m:r>
                          <a:rPr lang="en-ZA" sz="1600" i="1">
                            <a:latin typeface="Cambria Math" panose="02040503050406030204" pitchFamily="18" charset="0"/>
                            <a:ea typeface="Cambria Math" panose="02040503050406030204" pitchFamily="18" charset="0"/>
                          </a:rPr>
                          <m:t>&lt;</m:t>
                        </m:r>
                        <m:r>
                          <a:rPr lang="en-ZA" sz="1600" i="1">
                            <a:latin typeface="Cambria Math" panose="02040503050406030204" pitchFamily="18" charset="0"/>
                            <a:ea typeface="Cambria Math" panose="02040503050406030204" pitchFamily="18" charset="0"/>
                          </a:rPr>
                          <m:t>𝑗</m:t>
                        </m:r>
                      </m:sub>
                      <m:sup/>
                      <m:e>
                        <m:sSubSup>
                          <m:sSubSupPr>
                            <m:ctrlPr>
                              <a:rPr lang="en-ZA" sz="1600" i="1">
                                <a:latin typeface="Cambria Math" panose="02040503050406030204" pitchFamily="18" charset="0"/>
                                <a:ea typeface="Cambria Math" panose="02040503050406030204" pitchFamily="18" charset="0"/>
                              </a:rPr>
                            </m:ctrlPr>
                          </m:sSubSupPr>
                          <m:e>
                            <m:r>
                              <a:rPr lang="en-ZA" sz="1600" i="1">
                                <a:latin typeface="Cambria Math" panose="02040503050406030204" pitchFamily="18" charset="0"/>
                                <a:ea typeface="Cambria Math" panose="02040503050406030204" pitchFamily="18" charset="0"/>
                              </a:rPr>
                              <m:t>𝜓</m:t>
                            </m:r>
                          </m:e>
                          <m:sub>
                            <m:r>
                              <a:rPr lang="en-ZA" sz="1600" i="1">
                                <a:latin typeface="Cambria Math" panose="02040503050406030204" pitchFamily="18" charset="0"/>
                                <a:ea typeface="Cambria Math" panose="02040503050406030204" pitchFamily="18" charset="0"/>
                              </a:rPr>
                              <m:t>𝑖</m:t>
                            </m:r>
                            <m:r>
                              <a:rPr lang="en-ZA" sz="1600" i="1">
                                <a:latin typeface="Cambria Math" panose="02040503050406030204" pitchFamily="18" charset="0"/>
                                <a:ea typeface="Cambria Math" panose="02040503050406030204" pitchFamily="18" charset="0"/>
                              </a:rPr>
                              <m:t>,</m:t>
                            </m:r>
                            <m:r>
                              <a:rPr lang="en-ZA" sz="1600" i="1">
                                <a:latin typeface="Cambria Math" panose="02040503050406030204" pitchFamily="18" charset="0"/>
                                <a:ea typeface="Cambria Math" panose="02040503050406030204" pitchFamily="18" charset="0"/>
                              </a:rPr>
                              <m:t>𝑗</m:t>
                            </m:r>
                          </m:sub>
                          <m:sup>
                            <m:r>
                              <a:rPr lang="en-ZA" sz="1600" i="1">
                                <a:latin typeface="Cambria Math" panose="02040503050406030204" pitchFamily="18" charset="0"/>
                                <a:ea typeface="Cambria Math" panose="02040503050406030204" pitchFamily="18" charset="0"/>
                              </a:rPr>
                              <m:t>𝑃</m:t>
                            </m:r>
                          </m:sup>
                        </m:sSubSup>
                        <m:r>
                          <a:rPr lang="en-ZA" sz="1600" i="1">
                            <a:latin typeface="Cambria Math" panose="02040503050406030204" pitchFamily="18" charset="0"/>
                            <a:ea typeface="Cambria Math" panose="02040503050406030204" pitchFamily="18" charset="0"/>
                          </a:rPr>
                          <m:t>(</m:t>
                        </m:r>
                        <m:sSub>
                          <m:sSubPr>
                            <m:ctrlPr>
                              <a:rPr lang="en-ZA" sz="1600" i="1">
                                <a:latin typeface="Cambria Math" panose="02040503050406030204" pitchFamily="18" charset="0"/>
                                <a:ea typeface="Cambria Math" panose="02040503050406030204" pitchFamily="18" charset="0"/>
                              </a:rPr>
                            </m:ctrlPr>
                          </m:sSubPr>
                          <m:e>
                            <m:r>
                              <a:rPr lang="en-ZA" sz="1600" i="1">
                                <a:latin typeface="Cambria Math" panose="02040503050406030204" pitchFamily="18" charset="0"/>
                                <a:ea typeface="Cambria Math" panose="02040503050406030204" pitchFamily="18" charset="0"/>
                              </a:rPr>
                              <m:t>𝑥</m:t>
                            </m:r>
                          </m:e>
                          <m:sub>
                            <m:r>
                              <a:rPr lang="en-ZA" sz="1600" i="1">
                                <a:latin typeface="Cambria Math" panose="02040503050406030204" pitchFamily="18" charset="0"/>
                                <a:ea typeface="Cambria Math" panose="02040503050406030204" pitchFamily="18" charset="0"/>
                              </a:rPr>
                              <m:t>𝑖</m:t>
                            </m:r>
                          </m:sub>
                        </m:sSub>
                        <m:r>
                          <a:rPr lang="en-ZA" sz="1600" i="1">
                            <a:latin typeface="Cambria Math" panose="02040503050406030204" pitchFamily="18" charset="0"/>
                            <a:ea typeface="Cambria Math" panose="02040503050406030204" pitchFamily="18" charset="0"/>
                          </a:rPr>
                          <m:t>, </m:t>
                        </m:r>
                        <m:sSub>
                          <m:sSubPr>
                            <m:ctrlPr>
                              <a:rPr lang="en-ZA" sz="1600" i="1">
                                <a:latin typeface="Cambria Math" panose="02040503050406030204" pitchFamily="18" charset="0"/>
                                <a:ea typeface="Cambria Math" panose="02040503050406030204" pitchFamily="18" charset="0"/>
                              </a:rPr>
                            </m:ctrlPr>
                          </m:sSubPr>
                          <m:e>
                            <m:r>
                              <a:rPr lang="en-ZA" sz="1600" i="1">
                                <a:latin typeface="Cambria Math" panose="02040503050406030204" pitchFamily="18" charset="0"/>
                                <a:ea typeface="Cambria Math" panose="02040503050406030204" pitchFamily="18" charset="0"/>
                              </a:rPr>
                              <m:t>𝑥</m:t>
                            </m:r>
                          </m:e>
                          <m:sub>
                            <m:r>
                              <a:rPr lang="en-ZA" sz="1600" i="1">
                                <a:latin typeface="Cambria Math" panose="02040503050406030204" pitchFamily="18" charset="0"/>
                                <a:ea typeface="Cambria Math" panose="02040503050406030204" pitchFamily="18" charset="0"/>
                              </a:rPr>
                              <m:t>𝑗</m:t>
                            </m:r>
                          </m:sub>
                        </m:sSub>
                        <m:r>
                          <a:rPr lang="en-ZA" sz="1600" i="1">
                            <a:latin typeface="Cambria Math" panose="02040503050406030204" pitchFamily="18" charset="0"/>
                            <a:ea typeface="Cambria Math" panose="02040503050406030204" pitchFamily="18" charset="0"/>
                          </a:rPr>
                          <m:t>)</m:t>
                        </m:r>
                      </m:e>
                    </m:nary>
                  </m:oMath>
                </a14:m>
                <a:r>
                  <a:rPr lang="en-ZA" sz="1600" dirty="0">
                    <a:latin typeface="Cambria Math" panose="02040503050406030204" pitchFamily="18" charset="0"/>
                    <a:ea typeface="Cambria Math" panose="02040503050406030204" pitchFamily="18" charset="0"/>
                  </a:rPr>
                  <a:t>  [</a:t>
                </a:r>
                <a:r>
                  <a:rPr lang="en-GB" sz="1600" dirty="0">
                    <a:latin typeface="Cambria Math" panose="02040503050406030204" pitchFamily="18" charset="0"/>
                    <a:ea typeface="Cambria Math" panose="02040503050406030204" pitchFamily="18" charset="0"/>
                  </a:rPr>
                  <a:t>Shotton, 2006, Zheng, 2015] </a:t>
                </a:r>
                <a:endParaRPr lang="en-ZA" sz="1600" dirty="0">
                  <a:latin typeface="Cambria Math" panose="02040503050406030204" pitchFamily="18" charset="0"/>
                  <a:ea typeface="Cambria Math" panose="02040503050406030204" pitchFamily="18" charset="0"/>
                </a:endParaRPr>
              </a:p>
              <a:p>
                <a:pPr algn="ctr"/>
                <a:endParaRPr lang="en-ZA" dirty="0"/>
              </a:p>
              <a:p>
                <a:pPr algn="ctr"/>
                <a:endParaRPr lang="en-ZA" dirty="0"/>
              </a:p>
              <a:p>
                <a:pPr algn="ctr"/>
                <a:endParaRPr lang="en-ZA" dirty="0"/>
              </a:p>
              <a:p>
                <a:pPr marL="0" indent="0">
                  <a:buNone/>
                </a:pPr>
                <a:endParaRPr lang="en-GB"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22960" y="1151466"/>
                <a:ext cx="7543800" cy="3321143"/>
              </a:xfrm>
              <a:blipFill>
                <a:blip r:embed="rId3"/>
                <a:stretch>
                  <a:fillRect l="-727" t="-917" b="-5505"/>
                </a:stretch>
              </a:blipFill>
            </p:spPr>
            <p:txBody>
              <a:bodyPr/>
              <a:lstStyle/>
              <a:p>
                <a:r>
                  <a:rPr lang="en-US">
                    <a:noFill/>
                  </a:rPr>
                  <a:t> </a:t>
                </a:r>
              </a:p>
            </p:txBody>
          </p:sp>
        </mc:Fallback>
      </mc:AlternateContent>
      <p:sp>
        <p:nvSpPr>
          <p:cNvPr id="11" name="TextBox 10">
            <a:extLst>
              <a:ext uri="{FF2B5EF4-FFF2-40B4-BE49-F238E27FC236}">
                <a16:creationId xmlns:a16="http://schemas.microsoft.com/office/drawing/2014/main" id="{0818A6E9-AE14-5A4A-918A-945C092F5690}"/>
              </a:ext>
            </a:extLst>
          </p:cNvPr>
          <p:cNvSpPr txBox="1"/>
          <p:nvPr/>
        </p:nvSpPr>
        <p:spPr>
          <a:xfrm>
            <a:off x="1279185" y="235731"/>
            <a:ext cx="6565569" cy="646331"/>
          </a:xfrm>
          <a:prstGeom prst="rect">
            <a:avLst/>
          </a:prstGeom>
          <a:noFill/>
        </p:spPr>
        <p:txBody>
          <a:bodyPr wrap="square" rtlCol="0">
            <a:spAutoFit/>
          </a:bodyPr>
          <a:lstStyle/>
          <a:p>
            <a:pPr algn="ctr"/>
            <a:r>
              <a:rPr lang="en-US" sz="3600" b="1" dirty="0">
                <a:solidFill>
                  <a:srgbClr val="000000"/>
                </a:solidFill>
              </a:rPr>
              <a:t>Conditional Random Field</a:t>
            </a:r>
          </a:p>
        </p:txBody>
      </p:sp>
    </p:spTree>
    <p:extLst>
      <p:ext uri="{BB962C8B-B14F-4D97-AF65-F5344CB8AC3E}">
        <p14:creationId xmlns:p14="http://schemas.microsoft.com/office/powerpoint/2010/main" val="21425756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279185" y="235731"/>
            <a:ext cx="6565569" cy="646331"/>
          </a:xfrm>
          <a:prstGeom prst="rect">
            <a:avLst/>
          </a:prstGeom>
          <a:noFill/>
        </p:spPr>
        <p:txBody>
          <a:bodyPr wrap="square" rtlCol="0">
            <a:spAutoFit/>
          </a:bodyPr>
          <a:lstStyle/>
          <a:p>
            <a:pPr algn="ctr"/>
            <a:r>
              <a:rPr lang="en-US" sz="3600" b="1" dirty="0">
                <a:solidFill>
                  <a:srgbClr val="000000"/>
                </a:solidFill>
              </a:rPr>
              <a:t>Overview</a:t>
            </a:r>
          </a:p>
        </p:txBody>
      </p:sp>
      <p:sp>
        <p:nvSpPr>
          <p:cNvPr id="7" name="Content Placeholder 2">
            <a:extLst>
              <a:ext uri="{FF2B5EF4-FFF2-40B4-BE49-F238E27FC236}">
                <a16:creationId xmlns:a16="http://schemas.microsoft.com/office/drawing/2014/main" id="{D30FCBD8-493F-7749-8D33-A9D8845BB9E2}"/>
              </a:ext>
            </a:extLst>
          </p:cNvPr>
          <p:cNvSpPr txBox="1">
            <a:spLocks/>
          </p:cNvSpPr>
          <p:nvPr/>
        </p:nvSpPr>
        <p:spPr>
          <a:xfrm>
            <a:off x="457199" y="1231813"/>
            <a:ext cx="7213601" cy="2948763"/>
          </a:xfrm>
          <a:prstGeom prst="rect">
            <a:avLst/>
          </a:prstGeom>
        </p:spPr>
        <p:txBody>
          <a:bodyPr vert="horz" lIns="91440" tIns="45720" rIns="91440" bIns="45720" rtlCol="0">
            <a:normAutofit fontScale="5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nSpc>
                <a:spcPct val="120000"/>
              </a:lnSpc>
              <a:buFont typeface="Wingdings" charset="2"/>
              <a:buChar char="§"/>
            </a:pPr>
            <a:r>
              <a:rPr lang="en-US" dirty="0">
                <a:solidFill>
                  <a:schemeClr val="tx1">
                    <a:lumMod val="75000"/>
                    <a:lumOff val="25000"/>
                  </a:schemeClr>
                </a:solidFill>
              </a:rPr>
              <a:t>Introduction</a:t>
            </a:r>
          </a:p>
          <a:p>
            <a:pPr>
              <a:lnSpc>
                <a:spcPct val="120000"/>
              </a:lnSpc>
              <a:buFont typeface="Wingdings" charset="2"/>
              <a:buChar char="§"/>
            </a:pPr>
            <a:r>
              <a:rPr lang="en-US" dirty="0">
                <a:solidFill>
                  <a:schemeClr val="tx1">
                    <a:lumMod val="75000"/>
                    <a:lumOff val="25000"/>
                  </a:schemeClr>
                </a:solidFill>
              </a:rPr>
              <a:t>Conditional</a:t>
            </a:r>
            <a:r>
              <a:rPr lang="en-US" b="1" dirty="0">
                <a:solidFill>
                  <a:srgbClr val="FF0000"/>
                </a:solidFill>
              </a:rPr>
              <a:t> </a:t>
            </a:r>
            <a:r>
              <a:rPr lang="en-US" dirty="0">
                <a:solidFill>
                  <a:schemeClr val="tx1">
                    <a:lumMod val="75000"/>
                    <a:lumOff val="25000"/>
                  </a:schemeClr>
                </a:solidFill>
              </a:rPr>
              <a:t>Random Field</a:t>
            </a:r>
          </a:p>
          <a:p>
            <a:pPr lvl="1">
              <a:lnSpc>
                <a:spcPct val="120000"/>
              </a:lnSpc>
              <a:buFont typeface="Wingdings" charset="2"/>
              <a:buChar char="§"/>
            </a:pPr>
            <a:r>
              <a:rPr lang="en-US" b="1" dirty="0">
                <a:solidFill>
                  <a:schemeClr val="accent1"/>
                </a:solidFill>
              </a:rPr>
              <a:t>Conventional Higher-order Potentials</a:t>
            </a:r>
          </a:p>
          <a:p>
            <a:pPr lvl="1">
              <a:lnSpc>
                <a:spcPct val="120000"/>
              </a:lnSpc>
              <a:buFont typeface="Wingdings" charset="2"/>
              <a:buChar char="§"/>
            </a:pPr>
            <a:r>
              <a:rPr lang="en-US" dirty="0">
                <a:solidFill>
                  <a:schemeClr val="tx1">
                    <a:lumMod val="75000"/>
                    <a:lumOff val="25000"/>
                  </a:schemeClr>
                </a:solidFill>
              </a:rPr>
              <a:t>Inference and Learning</a:t>
            </a:r>
          </a:p>
          <a:p>
            <a:pPr>
              <a:lnSpc>
                <a:spcPct val="120000"/>
              </a:lnSpc>
              <a:buFont typeface="Wingdings" charset="2"/>
              <a:buChar char="§"/>
            </a:pPr>
            <a:r>
              <a:rPr lang="en-US" dirty="0">
                <a:solidFill>
                  <a:schemeClr val="tx1">
                    <a:lumMod val="75000"/>
                    <a:lumOff val="25000"/>
                  </a:schemeClr>
                </a:solidFill>
              </a:rPr>
              <a:t>SP-enhanced CRFs</a:t>
            </a:r>
          </a:p>
          <a:p>
            <a:pPr lvl="1">
              <a:lnSpc>
                <a:spcPct val="120000"/>
              </a:lnSpc>
              <a:buFont typeface="Wingdings" pitchFamily="2" charset="2"/>
              <a:buChar char="§"/>
            </a:pPr>
            <a:r>
              <a:rPr lang="en-US" dirty="0">
                <a:solidFill>
                  <a:schemeClr val="tx1">
                    <a:lumMod val="75000"/>
                    <a:lumOff val="25000"/>
                  </a:schemeClr>
                </a:solidFill>
              </a:rPr>
              <a:t>SP-pairwise Potential</a:t>
            </a:r>
          </a:p>
          <a:p>
            <a:pPr lvl="1">
              <a:lnSpc>
                <a:spcPct val="120000"/>
              </a:lnSpc>
              <a:buFont typeface="Wingdings" pitchFamily="2" charset="2"/>
              <a:buChar char="§"/>
            </a:pPr>
            <a:r>
              <a:rPr lang="en-US" dirty="0">
                <a:solidFill>
                  <a:schemeClr val="tx1">
                    <a:lumMod val="75000"/>
                    <a:lumOff val="25000"/>
                  </a:schemeClr>
                </a:solidFill>
              </a:rPr>
              <a:t>Inference and Learning</a:t>
            </a:r>
          </a:p>
          <a:p>
            <a:pPr>
              <a:lnSpc>
                <a:spcPct val="120000"/>
              </a:lnSpc>
              <a:buFont typeface="Wingdings" charset="2"/>
              <a:buChar char="§"/>
            </a:pPr>
            <a:r>
              <a:rPr lang="en-US" dirty="0">
                <a:solidFill>
                  <a:schemeClr val="tx1">
                    <a:lumMod val="75000"/>
                    <a:lumOff val="25000"/>
                  </a:schemeClr>
                </a:solidFill>
              </a:rPr>
              <a:t>Experimental Results</a:t>
            </a:r>
          </a:p>
          <a:p>
            <a:pPr>
              <a:lnSpc>
                <a:spcPct val="120000"/>
              </a:lnSpc>
              <a:buFont typeface="Wingdings" charset="2"/>
              <a:buChar char="§"/>
            </a:pPr>
            <a:r>
              <a:rPr lang="en-US" dirty="0">
                <a:solidFill>
                  <a:schemeClr val="tx1">
                    <a:lumMod val="75000"/>
                    <a:lumOff val="25000"/>
                  </a:schemeClr>
                </a:solidFill>
              </a:rPr>
              <a:t>Conclusions </a:t>
            </a:r>
          </a:p>
        </p:txBody>
      </p:sp>
    </p:spTree>
    <p:extLst>
      <p:ext uri="{BB962C8B-B14F-4D97-AF65-F5344CB8AC3E}">
        <p14:creationId xmlns:p14="http://schemas.microsoft.com/office/powerpoint/2010/main" val="6327313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0818A6E9-AE14-5A4A-918A-945C092F5690}"/>
              </a:ext>
            </a:extLst>
          </p:cNvPr>
          <p:cNvSpPr txBox="1"/>
          <p:nvPr/>
        </p:nvSpPr>
        <p:spPr>
          <a:xfrm>
            <a:off x="152400" y="235731"/>
            <a:ext cx="8991600" cy="646331"/>
          </a:xfrm>
          <a:prstGeom prst="rect">
            <a:avLst/>
          </a:prstGeom>
          <a:noFill/>
        </p:spPr>
        <p:txBody>
          <a:bodyPr wrap="square" rtlCol="0">
            <a:spAutoFit/>
          </a:bodyPr>
          <a:lstStyle/>
          <a:p>
            <a:pPr algn="ctr"/>
            <a:r>
              <a:rPr lang="en-US" sz="3600" b="1" dirty="0">
                <a:solidFill>
                  <a:srgbClr val="000000"/>
                </a:solidFill>
              </a:rPr>
              <a:t>Conventional Higher-order Potentials</a:t>
            </a:r>
          </a:p>
        </p:txBody>
      </p:sp>
      <mc:AlternateContent xmlns:mc="http://schemas.openxmlformats.org/markup-compatibility/2006" xmlns:a14="http://schemas.microsoft.com/office/drawing/2010/main">
        <mc:Choice Requires="a14">
          <p:sp>
            <p:nvSpPr>
              <p:cNvPr id="9" name="Content Placeholder 2">
                <a:extLst>
                  <a:ext uri="{FF2B5EF4-FFF2-40B4-BE49-F238E27FC236}">
                    <a16:creationId xmlns:a16="http://schemas.microsoft.com/office/drawing/2014/main" id="{5CA87198-F682-6D45-8178-AB8127FDDB8D}"/>
                  </a:ext>
                </a:extLst>
              </p:cNvPr>
              <p:cNvSpPr>
                <a:spLocks noGrp="1"/>
              </p:cNvSpPr>
              <p:nvPr>
                <p:ph sz="half" idx="1"/>
              </p:nvPr>
            </p:nvSpPr>
            <p:spPr>
              <a:xfrm>
                <a:off x="504714" y="1090404"/>
                <a:ext cx="8161867" cy="3441839"/>
              </a:xfrm>
            </p:spPr>
            <p:txBody>
              <a:bodyPr>
                <a:noAutofit/>
              </a:bodyPr>
              <a:lstStyle/>
              <a:p>
                <a:pPr>
                  <a:lnSpc>
                    <a:spcPct val="120000"/>
                  </a:lnSpc>
                  <a:spcBef>
                    <a:spcPts val="0"/>
                  </a:spcBef>
                  <a:buFont typeface="Wingdings" panose="05000000000000000000" pitchFamily="2" charset="2"/>
                  <a:buChar char="§"/>
                </a:pPr>
                <a:r>
                  <a:rPr lang="en-US" sz="1400" b="1" dirty="0"/>
                  <a:t>Higher-order potential defined over clique of more than two pixels. Be able to model higher level consistency</a:t>
                </a:r>
              </a:p>
              <a:p>
                <a:pPr marL="971550" lvl="2" indent="-171450">
                  <a:lnSpc>
                    <a:spcPct val="120000"/>
                  </a:lnSpc>
                  <a:spcBef>
                    <a:spcPts val="0"/>
                  </a:spcBef>
                  <a:buFont typeface="Arial" panose="020B0604020202020204" pitchFamily="34" charset="0"/>
                  <a:buChar char="•"/>
                </a:pPr>
                <a:r>
                  <a:rPr lang="en-US" sz="1100" dirty="0">
                    <a:solidFill>
                      <a:schemeClr val="tx1">
                        <a:lumMod val="75000"/>
                        <a:lumOff val="25000"/>
                      </a:schemeClr>
                    </a:solidFill>
                  </a:rPr>
                  <a:t>E.g. region-level appearance consistency (</a:t>
                </a:r>
                <a:r>
                  <a:rPr lang="en-US" sz="1100" dirty="0" err="1">
                    <a:solidFill>
                      <a:schemeClr val="tx1">
                        <a:lumMod val="75000"/>
                        <a:lumOff val="25000"/>
                      </a:schemeClr>
                    </a:solidFill>
                  </a:rPr>
                  <a:t>superpixel</a:t>
                </a:r>
                <a:r>
                  <a:rPr lang="en-US" sz="1100" dirty="0">
                    <a:solidFill>
                      <a:schemeClr val="tx1">
                        <a:lumMod val="75000"/>
                        <a:lumOff val="25000"/>
                      </a:schemeClr>
                    </a:solidFill>
                  </a:rPr>
                  <a:t>), co-occurrence of objects</a:t>
                </a:r>
              </a:p>
              <a:p>
                <a:pPr>
                  <a:lnSpc>
                    <a:spcPct val="120000"/>
                  </a:lnSpc>
                  <a:spcBef>
                    <a:spcPts val="0"/>
                  </a:spcBef>
                  <a:buFont typeface="Wingdings" panose="05000000000000000000" pitchFamily="2" charset="2"/>
                  <a:buChar char="§"/>
                </a:pPr>
                <a:r>
                  <a:rPr lang="en-US" sz="1400" b="1" dirty="0"/>
                  <a:t>Superpixel potential </a:t>
                </a:r>
              </a:p>
              <a:p>
                <a:pPr marL="400050" lvl="1" indent="0" algn="ctr">
                  <a:lnSpc>
                    <a:spcPct val="120000"/>
                  </a:lnSpc>
                  <a:spcBef>
                    <a:spcPts val="0"/>
                  </a:spcBef>
                  <a:buNone/>
                </a:pPr>
                <a14:m>
                  <m:oMath xmlns:m="http://schemas.openxmlformats.org/officeDocument/2006/math">
                    <m:nary>
                      <m:naryPr>
                        <m:chr m:val="∑"/>
                        <m:supHide m:val="on"/>
                        <m:ctrlPr>
                          <a:rPr lang="en-GB" sz="1300" i="1">
                            <a:latin typeface="Cambria Math" panose="02040503050406030204" pitchFamily="18" charset="0"/>
                            <a:ea typeface="Cambria Math" panose="02040503050406030204" pitchFamily="18" charset="0"/>
                          </a:rPr>
                        </m:ctrlPr>
                      </m:naryPr>
                      <m:sub>
                        <m:r>
                          <a:rPr lang="en-GB" sz="1300" i="1">
                            <a:latin typeface="Cambria Math" panose="02040503050406030204" pitchFamily="18" charset="0"/>
                            <a:ea typeface="Cambria Math" panose="02040503050406030204" pitchFamily="18" charset="0"/>
                          </a:rPr>
                          <m:t>𝑠</m:t>
                        </m:r>
                      </m:sub>
                      <m:sup/>
                      <m:e>
                        <m:sSubSup>
                          <m:sSubSupPr>
                            <m:ctrlPr>
                              <a:rPr lang="en-GB" sz="1300" i="1">
                                <a:latin typeface="Cambria Math" panose="02040503050406030204" pitchFamily="18" charset="0"/>
                                <a:ea typeface="Cambria Math" panose="02040503050406030204" pitchFamily="18" charset="0"/>
                              </a:rPr>
                            </m:ctrlPr>
                          </m:sSubSupPr>
                          <m:e>
                            <m:r>
                              <a:rPr lang="en-GB" sz="1300" i="1">
                                <a:latin typeface="Cambria Math" panose="02040503050406030204" pitchFamily="18" charset="0"/>
                                <a:ea typeface="Cambria Math" panose="02040503050406030204" pitchFamily="18" charset="0"/>
                              </a:rPr>
                              <m:t>𝜓</m:t>
                            </m:r>
                          </m:e>
                          <m:sub>
                            <m:r>
                              <a:rPr lang="en-GB" sz="1300" b="1" i="1">
                                <a:latin typeface="Cambria Math" panose="02040503050406030204" pitchFamily="18" charset="0"/>
                                <a:ea typeface="Cambria Math" panose="02040503050406030204" pitchFamily="18" charset="0"/>
                              </a:rPr>
                              <m:t>𝒔</m:t>
                            </m:r>
                          </m:sub>
                          <m:sup>
                            <m:r>
                              <a:rPr lang="en-GB" sz="1300" i="1">
                                <a:latin typeface="Cambria Math" panose="02040503050406030204" pitchFamily="18" charset="0"/>
                                <a:ea typeface="Cambria Math" panose="02040503050406030204" pitchFamily="18" charset="0"/>
                              </a:rPr>
                              <m:t>𝑠𝑝</m:t>
                            </m:r>
                          </m:sup>
                        </m:sSubSup>
                        <m:r>
                          <a:rPr lang="en-GB" sz="1300" i="1">
                            <a:latin typeface="Cambria Math" panose="02040503050406030204" pitchFamily="18" charset="0"/>
                            <a:ea typeface="Cambria Math" panose="02040503050406030204" pitchFamily="18" charset="0"/>
                          </a:rPr>
                          <m:t>(</m:t>
                        </m:r>
                        <m:sSub>
                          <m:sSubPr>
                            <m:ctrlPr>
                              <a:rPr lang="en-GB" sz="1300" i="1">
                                <a:latin typeface="Cambria Math" panose="02040503050406030204" pitchFamily="18" charset="0"/>
                                <a:ea typeface="Cambria Math" panose="02040503050406030204" pitchFamily="18" charset="0"/>
                              </a:rPr>
                            </m:ctrlPr>
                          </m:sSubPr>
                          <m:e>
                            <m:r>
                              <a:rPr lang="en-GB" sz="1300" b="1" i="1">
                                <a:latin typeface="Cambria Math" panose="02040503050406030204" pitchFamily="18" charset="0"/>
                                <a:ea typeface="Cambria Math" panose="02040503050406030204" pitchFamily="18" charset="0"/>
                              </a:rPr>
                              <m:t>𝒙</m:t>
                            </m:r>
                          </m:e>
                          <m:sub>
                            <m:r>
                              <a:rPr lang="en-GB" sz="1300" i="1">
                                <a:latin typeface="Cambria Math" panose="02040503050406030204" pitchFamily="18" charset="0"/>
                                <a:ea typeface="Cambria Math" panose="02040503050406030204" pitchFamily="18" charset="0"/>
                              </a:rPr>
                              <m:t>𝑠</m:t>
                            </m:r>
                          </m:sub>
                        </m:sSub>
                      </m:e>
                    </m:nary>
                    <m:r>
                      <a:rPr lang="en-GB" sz="1300" i="1">
                        <a:latin typeface="Cambria Math" panose="02040503050406030204" pitchFamily="18" charset="0"/>
                        <a:ea typeface="Cambria Math" panose="02040503050406030204" pitchFamily="18" charset="0"/>
                      </a:rPr>
                      <m:t>)</m:t>
                    </m:r>
                  </m:oMath>
                </a14:m>
                <a:r>
                  <a:rPr lang="en-GB" sz="1300" dirty="0">
                    <a:latin typeface="Cambria Math" panose="02040503050406030204" pitchFamily="18" charset="0"/>
                    <a:ea typeface="Cambria Math" panose="02040503050406030204" pitchFamily="18" charset="0"/>
                  </a:rPr>
                  <a:t>  [ Kohli, 2009, Arnab, 2016] </a:t>
                </a:r>
              </a:p>
              <a:p>
                <a:pPr marL="0" indent="0">
                  <a:lnSpc>
                    <a:spcPct val="120000"/>
                  </a:lnSpc>
                  <a:spcBef>
                    <a:spcPts val="0"/>
                  </a:spcBef>
                  <a:buNone/>
                </a:pPr>
                <a:endParaRPr lang="en-US" sz="1100" dirty="0">
                  <a:solidFill>
                    <a:schemeClr val="tx1">
                      <a:lumMod val="75000"/>
                      <a:lumOff val="25000"/>
                    </a:schemeClr>
                  </a:solidFill>
                </a:endParaRPr>
              </a:p>
              <a:p>
                <a:pPr lvl="1">
                  <a:buFont typeface="Wingdings" pitchFamily="2" charset="2"/>
                  <a:buChar char="§"/>
                </a:pPr>
                <a:r>
                  <a:rPr lang="en-ZA" sz="1100" dirty="0">
                    <a:solidFill>
                      <a:srgbClr val="404040"/>
                    </a:solidFill>
                  </a:rPr>
                  <a:t> </a:t>
                </a:r>
                <a14:m>
                  <m:oMath xmlns:m="http://schemas.openxmlformats.org/officeDocument/2006/math">
                    <m:sSup>
                      <m:sSupPr>
                        <m:ctrlPr>
                          <a:rPr lang="en-US" sz="1100" i="1" dirty="0">
                            <a:solidFill>
                              <a:srgbClr val="404040"/>
                            </a:solidFill>
                            <a:latin typeface="Cambria Math" panose="02040503050406030204" pitchFamily="18" charset="0"/>
                          </a:rPr>
                        </m:ctrlPr>
                      </m:sSupPr>
                      <m:e>
                        <m:r>
                          <a:rPr lang="en-US" sz="1100" dirty="0">
                            <a:solidFill>
                              <a:srgbClr val="404040"/>
                            </a:solidFill>
                            <a:latin typeface="Cambria Math" panose="02040503050406030204" pitchFamily="18" charset="0"/>
                          </a:rPr>
                          <m:t>𝑃</m:t>
                        </m:r>
                      </m:e>
                      <m:sup>
                        <m:r>
                          <a:rPr lang="en-US" sz="1100" dirty="0">
                            <a:solidFill>
                              <a:srgbClr val="404040"/>
                            </a:solidFill>
                            <a:latin typeface="Cambria Math" panose="02040503050406030204" pitchFamily="18" charset="0"/>
                          </a:rPr>
                          <m:t>𝑁</m:t>
                        </m:r>
                      </m:sup>
                    </m:sSup>
                  </m:oMath>
                </a14:m>
                <a:r>
                  <a:rPr lang="en-ZA" sz="1100" dirty="0">
                    <a:solidFill>
                      <a:srgbClr val="404040"/>
                    </a:solidFill>
                  </a:rPr>
                  <a:t> Potts Model [Kohli 2007,  Arnab 2016 ]: </a:t>
                </a:r>
                <a:endParaRPr lang="en-US" sz="1100" dirty="0">
                  <a:solidFill>
                    <a:srgbClr val="404040"/>
                  </a:solidFill>
                </a:endParaRPr>
              </a:p>
              <a:p>
                <a:pPr marL="457200" lvl="1" indent="0">
                  <a:buNone/>
                </a:pPr>
                <a14:m>
                  <m:oMathPara xmlns:m="http://schemas.openxmlformats.org/officeDocument/2006/math">
                    <m:oMathParaPr>
                      <m:jc m:val="centerGroup"/>
                    </m:oMathParaPr>
                    <m:oMath xmlns:m="http://schemas.openxmlformats.org/officeDocument/2006/math">
                      <m:sSubSup>
                        <m:sSubSupPr>
                          <m:ctrlPr>
                            <a:rPr lang="en-ZA" sz="1300" i="1">
                              <a:latin typeface="Cambria Math" panose="02040503050406030204" pitchFamily="18" charset="0"/>
                            </a:rPr>
                          </m:ctrlPr>
                        </m:sSubSupPr>
                        <m:e>
                          <m:r>
                            <a:rPr lang="en-ZA" sz="1300" i="1">
                              <a:latin typeface="Cambria Math" panose="02040503050406030204" pitchFamily="18" charset="0"/>
                            </a:rPr>
                            <m:t>𝜓</m:t>
                          </m:r>
                        </m:e>
                        <m:sub>
                          <m:r>
                            <a:rPr lang="en-ZA" sz="1300" i="1">
                              <a:latin typeface="Cambria Math" panose="02040503050406030204" pitchFamily="18" charset="0"/>
                            </a:rPr>
                            <m:t>𝑠</m:t>
                          </m:r>
                        </m:sub>
                        <m:sup>
                          <m:r>
                            <a:rPr lang="en-ZA" sz="1300" i="1">
                              <a:latin typeface="Cambria Math" panose="02040503050406030204" pitchFamily="18" charset="0"/>
                            </a:rPr>
                            <m:t>𝑆𝑃</m:t>
                          </m:r>
                        </m:sup>
                      </m:sSubSup>
                      <m:d>
                        <m:dPr>
                          <m:ctrlPr>
                            <a:rPr lang="en-GB" sz="1300" i="1">
                              <a:latin typeface="Cambria Math" panose="02040503050406030204" pitchFamily="18" charset="0"/>
                            </a:rPr>
                          </m:ctrlPr>
                        </m:dPr>
                        <m:e>
                          <m:sSub>
                            <m:sSubPr>
                              <m:ctrlPr>
                                <a:rPr lang="en-GB" sz="1300" i="1">
                                  <a:latin typeface="Cambria Math" panose="02040503050406030204" pitchFamily="18" charset="0"/>
                                </a:rPr>
                              </m:ctrlPr>
                            </m:sSubPr>
                            <m:e>
                              <m:r>
                                <a:rPr lang="en-GB" sz="1300" b="1" i="1">
                                  <a:latin typeface="Cambria Math" panose="02040503050406030204" pitchFamily="18" charset="0"/>
                                </a:rPr>
                                <m:t>𝒙</m:t>
                              </m:r>
                            </m:e>
                            <m:sub>
                              <m:r>
                                <a:rPr lang="en-GB" sz="1300" i="1">
                                  <a:latin typeface="Cambria Math" panose="02040503050406030204" pitchFamily="18" charset="0"/>
                                </a:rPr>
                                <m:t>𝑠</m:t>
                              </m:r>
                            </m:sub>
                          </m:sSub>
                        </m:e>
                      </m:d>
                      <m:r>
                        <a:rPr lang="en-ZA" sz="1300" i="1">
                          <a:latin typeface="Cambria Math" panose="02040503050406030204" pitchFamily="18" charset="0"/>
                        </a:rPr>
                        <m:t>= </m:t>
                      </m:r>
                      <m:d>
                        <m:dPr>
                          <m:begChr m:val="{"/>
                          <m:endChr m:val=""/>
                          <m:ctrlPr>
                            <a:rPr lang="en-ZA" sz="1300" i="1">
                              <a:latin typeface="Cambria Math" panose="02040503050406030204" pitchFamily="18" charset="0"/>
                            </a:rPr>
                          </m:ctrlPr>
                        </m:dPr>
                        <m:e>
                          <m:eqArr>
                            <m:eqArrPr>
                              <m:ctrlPr>
                                <a:rPr lang="en-ZA" sz="1300" i="1">
                                  <a:latin typeface="Cambria Math" panose="02040503050406030204" pitchFamily="18" charset="0"/>
                                </a:rPr>
                              </m:ctrlPr>
                            </m:eqArrPr>
                            <m:e>
                              <m:r>
                                <a:rPr lang="en-US" sz="1300" b="0" i="1" smtClean="0">
                                  <a:latin typeface="Cambria Math" panose="02040503050406030204" pitchFamily="18" charset="0"/>
                                </a:rPr>
                                <m:t>0</m:t>
                              </m:r>
                              <m:r>
                                <a:rPr lang="en-ZA" sz="1300" i="1">
                                  <a:latin typeface="Cambria Math" panose="02040503050406030204" pitchFamily="18" charset="0"/>
                                </a:rPr>
                                <m:t>  </m:t>
                              </m:r>
                              <m:r>
                                <m:rPr>
                                  <m:nor/>
                                </m:rPr>
                                <a:rPr lang="en-ZA" sz="1300">
                                  <a:latin typeface="Cambria Math" panose="02040503050406030204" pitchFamily="18" charset="0"/>
                                </a:rPr>
                                <m:t>if</m:t>
                              </m:r>
                              <m:r>
                                <m:rPr>
                                  <m:nor/>
                                </m:rPr>
                                <a:rPr lang="en-ZA" sz="1300">
                                  <a:latin typeface="Cambria Math" panose="02040503050406030204" pitchFamily="18" charset="0"/>
                                </a:rPr>
                                <m:t> </m:t>
                              </m:r>
                              <m:r>
                                <m:rPr>
                                  <m:nor/>
                                </m:rPr>
                                <a:rPr lang="en-ZA" sz="1300">
                                  <a:latin typeface="Cambria Math" panose="02040503050406030204" pitchFamily="18" charset="0"/>
                                </a:rPr>
                                <m:t>all</m:t>
                              </m:r>
                              <m:r>
                                <m:rPr>
                                  <m:nor/>
                                </m:rPr>
                                <a:rPr lang="en-ZA" sz="1300">
                                  <a:latin typeface="Cambria Math" panose="02040503050406030204" pitchFamily="18" charset="0"/>
                                </a:rPr>
                                <m:t> </m:t>
                              </m:r>
                              <m:sSubSup>
                                <m:sSubSupPr>
                                  <m:ctrlPr>
                                    <a:rPr lang="en-ZA" sz="1300" i="1">
                                      <a:latin typeface="Cambria Math" panose="02040503050406030204" pitchFamily="18" charset="0"/>
                                    </a:rPr>
                                  </m:ctrlPr>
                                </m:sSubSupPr>
                                <m:e>
                                  <m:r>
                                    <a:rPr lang="en-ZA" sz="1300" i="1">
                                      <a:latin typeface="Cambria Math" panose="02040503050406030204" pitchFamily="18" charset="0"/>
                                    </a:rPr>
                                    <m:t>𝑥</m:t>
                                  </m:r>
                                </m:e>
                                <m:sub>
                                  <m:r>
                                    <a:rPr lang="en-ZA" sz="1300" i="1">
                                      <a:latin typeface="Cambria Math" panose="02040503050406030204" pitchFamily="18" charset="0"/>
                                    </a:rPr>
                                    <m:t>𝑠</m:t>
                                  </m:r>
                                </m:sub>
                                <m:sup>
                                  <m:d>
                                    <m:dPr>
                                      <m:ctrlPr>
                                        <a:rPr lang="en-ZA" sz="1300" i="1">
                                          <a:latin typeface="Cambria Math" panose="02040503050406030204" pitchFamily="18" charset="0"/>
                                        </a:rPr>
                                      </m:ctrlPr>
                                    </m:dPr>
                                    <m:e>
                                      <m:r>
                                        <a:rPr lang="en-ZA" sz="1300" i="1">
                                          <a:latin typeface="Cambria Math" panose="02040503050406030204" pitchFamily="18" charset="0"/>
                                        </a:rPr>
                                        <m:t>𝑖</m:t>
                                      </m:r>
                                    </m:e>
                                  </m:d>
                                </m:sup>
                              </m:sSubSup>
                              <m:r>
                                <a:rPr lang="en-ZA" sz="1300" i="1">
                                  <a:latin typeface="Cambria Math" panose="02040503050406030204" pitchFamily="18" charset="0"/>
                                </a:rPr>
                                <m:t>=</m:t>
                              </m:r>
                              <m:r>
                                <a:rPr lang="en-ZA" sz="1300" i="1">
                                  <a:latin typeface="Cambria Math" panose="02040503050406030204" pitchFamily="18" charset="0"/>
                                </a:rPr>
                                <m:t>𝑙</m:t>
                              </m:r>
                            </m:e>
                            <m:e>
                              <m:sSubSup>
                                <m:sSubSupPr>
                                  <m:ctrlPr>
                                    <a:rPr lang="en-ZA" sz="1300" i="1" smtClean="0">
                                      <a:latin typeface="Cambria Math" panose="02040503050406030204" pitchFamily="18" charset="0"/>
                                    </a:rPr>
                                  </m:ctrlPr>
                                </m:sSubSupPr>
                                <m:e>
                                  <m:r>
                                    <a:rPr lang="en-ZA" sz="1300" i="1" smtClean="0">
                                      <a:latin typeface="Cambria Math" panose="02040503050406030204" pitchFamily="18" charset="0"/>
                                      <a:ea typeface="Cambria Math" panose="02040503050406030204" pitchFamily="18" charset="0"/>
                                    </a:rPr>
                                    <m:t>𝜃</m:t>
                                  </m:r>
                                </m:e>
                                <m:sub>
                                  <m:r>
                                    <a:rPr lang="en-US" sz="1300" b="0" i="1" smtClean="0">
                                      <a:latin typeface="Cambria Math" panose="02040503050406030204" pitchFamily="18" charset="0"/>
                                    </a:rPr>
                                    <m:t>𝑝</m:t>
                                  </m:r>
                                </m:sub>
                                <m:sup>
                                  <m:r>
                                    <a:rPr lang="en-US" sz="1300" b="0" i="1" smtClean="0">
                                      <a:latin typeface="Cambria Math" panose="02040503050406030204" pitchFamily="18" charset="0"/>
                                    </a:rPr>
                                    <m:t>h</m:t>
                                  </m:r>
                                </m:sup>
                              </m:sSubSup>
                              <m:sSup>
                                <m:sSupPr>
                                  <m:ctrlPr>
                                    <a:rPr lang="en-ZA" sz="1300" i="1" smtClean="0">
                                      <a:latin typeface="Cambria Math" panose="02040503050406030204" pitchFamily="18" charset="0"/>
                                    </a:rPr>
                                  </m:ctrlPr>
                                </m:sSupPr>
                                <m:e>
                                  <m:r>
                                    <a:rPr lang="en-US" sz="1300" b="0" i="1" smtClean="0">
                                      <a:latin typeface="Cambria Math" panose="02040503050406030204" pitchFamily="18" charset="0"/>
                                    </a:rPr>
                                    <m:t>|</m:t>
                                  </m:r>
                                  <m:r>
                                    <a:rPr lang="en-US" sz="1300" b="0" i="1" smtClean="0">
                                      <a:latin typeface="Cambria Math" panose="02040503050406030204" pitchFamily="18" charset="0"/>
                                    </a:rPr>
                                    <m:t>𝑐</m:t>
                                  </m:r>
                                  <m:r>
                                    <a:rPr lang="en-US" sz="1300" b="0" i="1" smtClean="0">
                                      <a:latin typeface="Cambria Math" panose="02040503050406030204" pitchFamily="18" charset="0"/>
                                    </a:rPr>
                                    <m:t>|</m:t>
                                  </m:r>
                                </m:e>
                                <m:sup>
                                  <m:sSub>
                                    <m:sSubPr>
                                      <m:ctrlPr>
                                        <a:rPr lang="en-ZA" sz="1300" i="1" smtClean="0">
                                          <a:latin typeface="Cambria Math" panose="02040503050406030204" pitchFamily="18" charset="0"/>
                                        </a:rPr>
                                      </m:ctrlPr>
                                    </m:sSubPr>
                                    <m:e>
                                      <m:r>
                                        <a:rPr lang="en-ZA" sz="1300" i="1" smtClean="0">
                                          <a:latin typeface="Cambria Math" panose="02040503050406030204" pitchFamily="18" charset="0"/>
                                          <a:ea typeface="Cambria Math" panose="02040503050406030204" pitchFamily="18" charset="0"/>
                                        </a:rPr>
                                        <m:t>𝜃</m:t>
                                      </m:r>
                                    </m:e>
                                    <m:sub>
                                      <m:r>
                                        <a:rPr lang="en-ZA" sz="1300" i="1" smtClean="0">
                                          <a:latin typeface="Cambria Math" panose="02040503050406030204" pitchFamily="18" charset="0"/>
                                          <a:ea typeface="Cambria Math" panose="02040503050406030204" pitchFamily="18" charset="0"/>
                                        </a:rPr>
                                        <m:t>𝛼</m:t>
                                      </m:r>
                                    </m:sub>
                                  </m:sSub>
                                </m:sup>
                              </m:sSup>
                              <m:r>
                                <a:rPr lang="en-US" sz="1300" b="0" i="1" smtClean="0">
                                  <a:latin typeface="Cambria Math" panose="02040503050406030204" pitchFamily="18" charset="0"/>
                                </a:rPr>
                                <m:t>     </m:t>
                              </m:r>
                              <m:r>
                                <m:rPr>
                                  <m:nor/>
                                </m:rPr>
                                <a:rPr lang="en-ZA" sz="1300">
                                  <a:latin typeface="Cambria Math" panose="02040503050406030204" pitchFamily="18" charset="0"/>
                                </a:rPr>
                                <m:t>otherwise</m:t>
                              </m:r>
                              <m:r>
                                <m:rPr>
                                  <m:nor/>
                                </m:rPr>
                                <a:rPr lang="en-ZA" sz="1300">
                                  <a:latin typeface="Cambria Math" panose="02040503050406030204" pitchFamily="18" charset="0"/>
                                </a:rPr>
                                <m:t>   </m:t>
                              </m:r>
                            </m:e>
                          </m:eqArr>
                        </m:e>
                      </m:d>
                      <m:r>
                        <a:rPr lang="en-US" sz="1300" b="0" i="1" smtClean="0">
                          <a:latin typeface="Cambria Math" panose="02040503050406030204" pitchFamily="18" charset="0"/>
                        </a:rPr>
                        <m:t> ,  </m:t>
                      </m:r>
                      <m:sSubSup>
                        <m:sSubSupPr>
                          <m:ctrlPr>
                            <a:rPr lang="en-ZA" sz="1300" i="1">
                              <a:latin typeface="Cambria Math" panose="02040503050406030204" pitchFamily="18" charset="0"/>
                            </a:rPr>
                          </m:ctrlPr>
                        </m:sSubSupPr>
                        <m:e>
                          <m:r>
                            <a:rPr lang="en-ZA" sz="1300" i="1">
                              <a:latin typeface="Cambria Math" panose="02040503050406030204" pitchFamily="18" charset="0"/>
                            </a:rPr>
                            <m:t>𝜓</m:t>
                          </m:r>
                        </m:e>
                        <m:sub>
                          <m:r>
                            <a:rPr lang="en-ZA" sz="1300" i="1">
                              <a:latin typeface="Cambria Math" panose="02040503050406030204" pitchFamily="18" charset="0"/>
                            </a:rPr>
                            <m:t>𝑠</m:t>
                          </m:r>
                        </m:sub>
                        <m:sup>
                          <m:r>
                            <a:rPr lang="en-ZA" sz="1300" i="1">
                              <a:latin typeface="Cambria Math" panose="02040503050406030204" pitchFamily="18" charset="0"/>
                            </a:rPr>
                            <m:t>𝑆𝑃</m:t>
                          </m:r>
                        </m:sup>
                      </m:sSubSup>
                      <m:r>
                        <a:rPr lang="en-GB" sz="1300" i="1">
                          <a:latin typeface="Cambria Math" panose="02040503050406030204" pitchFamily="18" charset="0"/>
                        </a:rPr>
                        <m:t>(</m:t>
                      </m:r>
                      <m:sSub>
                        <m:sSubPr>
                          <m:ctrlPr>
                            <a:rPr lang="en-GB" sz="1300" i="1" smtClean="0">
                              <a:latin typeface="Cambria Math" panose="02040503050406030204" pitchFamily="18" charset="0"/>
                            </a:rPr>
                          </m:ctrlPr>
                        </m:sSubPr>
                        <m:e>
                          <m:r>
                            <a:rPr lang="en-GB" sz="1300" b="1" i="1">
                              <a:latin typeface="Cambria Math" panose="02040503050406030204" pitchFamily="18" charset="0"/>
                            </a:rPr>
                            <m:t>𝒙</m:t>
                          </m:r>
                        </m:e>
                        <m:sub>
                          <m:r>
                            <a:rPr lang="en-GB" sz="1300" i="1">
                              <a:latin typeface="Cambria Math" panose="02040503050406030204" pitchFamily="18" charset="0"/>
                            </a:rPr>
                            <m:t>𝑠</m:t>
                          </m:r>
                        </m:sub>
                      </m:sSub>
                      <m:r>
                        <a:rPr lang="en-US" sz="1300" b="0" i="1" smtClean="0">
                          <a:latin typeface="Cambria Math" panose="02040503050406030204" pitchFamily="18" charset="0"/>
                        </a:rPr>
                        <m:t>)</m:t>
                      </m:r>
                      <m:r>
                        <a:rPr lang="en-ZA" sz="1300" i="1">
                          <a:latin typeface="Cambria Math" panose="02040503050406030204" pitchFamily="18" charset="0"/>
                        </a:rPr>
                        <m:t>= </m:t>
                      </m:r>
                      <m:d>
                        <m:dPr>
                          <m:begChr m:val="{"/>
                          <m:endChr m:val=""/>
                          <m:ctrlPr>
                            <a:rPr lang="en-ZA" sz="1300" i="1">
                              <a:latin typeface="Cambria Math" panose="02040503050406030204" pitchFamily="18" charset="0"/>
                            </a:rPr>
                          </m:ctrlPr>
                        </m:dPr>
                        <m:e>
                          <m:eqArr>
                            <m:eqArrPr>
                              <m:ctrlPr>
                                <a:rPr lang="en-ZA" sz="1300" i="1">
                                  <a:latin typeface="Cambria Math" panose="02040503050406030204" pitchFamily="18" charset="0"/>
                                </a:rPr>
                              </m:ctrlPr>
                            </m:eqArrPr>
                            <m:e>
                              <m:sSub>
                                <m:sSubPr>
                                  <m:ctrlPr>
                                    <a:rPr lang="en-ZA" sz="1300" i="1">
                                      <a:latin typeface="Cambria Math" panose="02040503050406030204" pitchFamily="18" charset="0"/>
                                    </a:rPr>
                                  </m:ctrlPr>
                                </m:sSubPr>
                                <m:e>
                                  <m:r>
                                    <a:rPr lang="en-ZA" sz="1300" i="1">
                                      <a:latin typeface="Cambria Math" panose="02040503050406030204" pitchFamily="18" charset="0"/>
                                    </a:rPr>
                                    <m:t>𝑤</m:t>
                                  </m:r>
                                </m:e>
                                <m:sub>
                                  <m:r>
                                    <a:rPr lang="en-ZA" sz="1300" i="1">
                                      <a:latin typeface="Cambria Math" panose="02040503050406030204" pitchFamily="18" charset="0"/>
                                    </a:rPr>
                                    <m:t>𝑙𝑜𝑤</m:t>
                                  </m:r>
                                </m:sub>
                              </m:sSub>
                              <m:d>
                                <m:dPr>
                                  <m:ctrlPr>
                                    <a:rPr lang="en-ZA" sz="1300" i="1">
                                      <a:latin typeface="Cambria Math" panose="02040503050406030204" pitchFamily="18" charset="0"/>
                                    </a:rPr>
                                  </m:ctrlPr>
                                </m:dPr>
                                <m:e>
                                  <m:r>
                                    <a:rPr lang="en-ZA" sz="1300" i="1">
                                      <a:latin typeface="Cambria Math" panose="02040503050406030204" pitchFamily="18" charset="0"/>
                                    </a:rPr>
                                    <m:t>𝑙</m:t>
                                  </m:r>
                                </m:e>
                              </m:d>
                              <m:r>
                                <a:rPr lang="en-ZA" sz="1300" i="1">
                                  <a:latin typeface="Cambria Math" panose="02040503050406030204" pitchFamily="18" charset="0"/>
                                </a:rPr>
                                <m:t>   </m:t>
                              </m:r>
                              <m:r>
                                <m:rPr>
                                  <m:nor/>
                                </m:rPr>
                                <a:rPr lang="en-ZA" sz="1300">
                                  <a:latin typeface="Cambria Math" panose="02040503050406030204" pitchFamily="18" charset="0"/>
                                </a:rPr>
                                <m:t>if</m:t>
                              </m:r>
                              <m:r>
                                <m:rPr>
                                  <m:nor/>
                                </m:rPr>
                                <a:rPr lang="en-ZA" sz="1300">
                                  <a:latin typeface="Cambria Math" panose="02040503050406030204" pitchFamily="18" charset="0"/>
                                </a:rPr>
                                <m:t> </m:t>
                              </m:r>
                              <m:r>
                                <m:rPr>
                                  <m:nor/>
                                </m:rPr>
                                <a:rPr lang="en-ZA" sz="1300">
                                  <a:latin typeface="Cambria Math" panose="02040503050406030204" pitchFamily="18" charset="0"/>
                                </a:rPr>
                                <m:t>all</m:t>
                              </m:r>
                              <m:r>
                                <m:rPr>
                                  <m:nor/>
                                </m:rPr>
                                <a:rPr lang="en-ZA" sz="1300">
                                  <a:latin typeface="Cambria Math" panose="02040503050406030204" pitchFamily="18" charset="0"/>
                                </a:rPr>
                                <m:t> </m:t>
                              </m:r>
                              <m:sSubSup>
                                <m:sSubSupPr>
                                  <m:ctrlPr>
                                    <a:rPr lang="en-ZA" sz="1300" i="1">
                                      <a:latin typeface="Cambria Math" panose="02040503050406030204" pitchFamily="18" charset="0"/>
                                    </a:rPr>
                                  </m:ctrlPr>
                                </m:sSubSupPr>
                                <m:e>
                                  <m:r>
                                    <a:rPr lang="en-ZA" sz="1300" i="1">
                                      <a:latin typeface="Cambria Math" panose="02040503050406030204" pitchFamily="18" charset="0"/>
                                    </a:rPr>
                                    <m:t>𝑥</m:t>
                                  </m:r>
                                </m:e>
                                <m:sub>
                                  <m:r>
                                    <a:rPr lang="en-ZA" sz="1300" i="1">
                                      <a:latin typeface="Cambria Math" panose="02040503050406030204" pitchFamily="18" charset="0"/>
                                    </a:rPr>
                                    <m:t>𝑠</m:t>
                                  </m:r>
                                </m:sub>
                                <m:sup>
                                  <m:r>
                                    <a:rPr lang="en-ZA" sz="1300" i="1">
                                      <a:latin typeface="Cambria Math" panose="02040503050406030204" pitchFamily="18" charset="0"/>
                                    </a:rPr>
                                    <m:t>(</m:t>
                                  </m:r>
                                  <m:r>
                                    <a:rPr lang="en-ZA" sz="1300" i="1">
                                      <a:latin typeface="Cambria Math" panose="02040503050406030204" pitchFamily="18" charset="0"/>
                                    </a:rPr>
                                    <m:t>𝑖</m:t>
                                  </m:r>
                                  <m:r>
                                    <a:rPr lang="en-ZA" sz="1300" i="1">
                                      <a:latin typeface="Cambria Math" panose="02040503050406030204" pitchFamily="18" charset="0"/>
                                    </a:rPr>
                                    <m:t>)</m:t>
                                  </m:r>
                                </m:sup>
                              </m:sSubSup>
                              <m:r>
                                <a:rPr lang="en-ZA" sz="1300" i="1">
                                  <a:latin typeface="Cambria Math" panose="02040503050406030204" pitchFamily="18" charset="0"/>
                                </a:rPr>
                                <m:t>=</m:t>
                              </m:r>
                              <m:r>
                                <a:rPr lang="en-ZA" sz="1300" i="1">
                                  <a:latin typeface="Cambria Math" panose="02040503050406030204" pitchFamily="18" charset="0"/>
                                </a:rPr>
                                <m:t>𝑙</m:t>
                              </m:r>
                            </m:e>
                            <m:e>
                              <m:sSub>
                                <m:sSubPr>
                                  <m:ctrlPr>
                                    <a:rPr lang="en-ZA" sz="1300" i="1">
                                      <a:latin typeface="Cambria Math" panose="02040503050406030204" pitchFamily="18" charset="0"/>
                                    </a:rPr>
                                  </m:ctrlPr>
                                </m:sSubPr>
                                <m:e>
                                  <m:r>
                                    <a:rPr lang="en-ZA" sz="1300" i="1">
                                      <a:latin typeface="Cambria Math" panose="02040503050406030204" pitchFamily="18" charset="0"/>
                                    </a:rPr>
                                    <m:t>𝑤</m:t>
                                  </m:r>
                                </m:e>
                                <m:sub>
                                  <m:r>
                                    <a:rPr lang="en-ZA" sz="1300" i="1">
                                      <a:latin typeface="Cambria Math" panose="02040503050406030204" pitchFamily="18" charset="0"/>
                                    </a:rPr>
                                    <m:t>h𝑖𝑔h</m:t>
                                  </m:r>
                                </m:sub>
                              </m:sSub>
                              <m:r>
                                <a:rPr lang="en-ZA" sz="1300" i="1">
                                  <a:latin typeface="Cambria Math" panose="02040503050406030204" pitchFamily="18" charset="0"/>
                                </a:rPr>
                                <m:t>      </m:t>
                              </m:r>
                              <m:r>
                                <m:rPr>
                                  <m:nor/>
                                </m:rPr>
                                <a:rPr lang="en-ZA" sz="1300">
                                  <a:latin typeface="Cambria Math" panose="02040503050406030204" pitchFamily="18" charset="0"/>
                                </a:rPr>
                                <m:t>otherwise</m:t>
                              </m:r>
                              <m:r>
                                <m:rPr>
                                  <m:nor/>
                                </m:rPr>
                                <a:rPr lang="en-ZA" sz="1300">
                                  <a:latin typeface="Cambria Math" panose="02040503050406030204" pitchFamily="18" charset="0"/>
                                </a:rPr>
                                <m:t>   </m:t>
                              </m:r>
                            </m:e>
                          </m:eqArr>
                        </m:e>
                      </m:d>
                    </m:oMath>
                  </m:oMathPara>
                </a14:m>
                <a:endParaRPr lang="en-US" sz="1300" dirty="0">
                  <a:solidFill>
                    <a:srgbClr val="404040"/>
                  </a:solidFill>
                </a:endParaRPr>
              </a:p>
              <a:p>
                <a:pPr lvl="1">
                  <a:buFont typeface="Wingdings" pitchFamily="2" charset="2"/>
                  <a:buChar char="§"/>
                </a:pPr>
                <a:r>
                  <a:rPr lang="en-US" sz="1100" dirty="0">
                    <a:solidFill>
                      <a:srgbClr val="404040"/>
                    </a:solidFill>
                  </a:rPr>
                  <a:t>Robust </a:t>
                </a:r>
                <a14:m>
                  <m:oMath xmlns:m="http://schemas.openxmlformats.org/officeDocument/2006/math">
                    <m:sSup>
                      <m:sSupPr>
                        <m:ctrlPr>
                          <a:rPr lang="en-US" sz="1100" i="1" dirty="0">
                            <a:solidFill>
                              <a:schemeClr val="tx1">
                                <a:lumMod val="75000"/>
                                <a:lumOff val="25000"/>
                              </a:schemeClr>
                            </a:solidFill>
                            <a:latin typeface="Cambria Math" panose="02040503050406030204" pitchFamily="18" charset="0"/>
                          </a:rPr>
                        </m:ctrlPr>
                      </m:sSupPr>
                      <m:e>
                        <m:r>
                          <a:rPr lang="en-US" sz="1100" i="1" dirty="0">
                            <a:solidFill>
                              <a:schemeClr val="tx1">
                                <a:lumMod val="75000"/>
                                <a:lumOff val="25000"/>
                              </a:schemeClr>
                            </a:solidFill>
                            <a:latin typeface="Cambria Math" panose="02040503050406030204" pitchFamily="18" charset="0"/>
                          </a:rPr>
                          <m:t>𝑃</m:t>
                        </m:r>
                      </m:e>
                      <m:sup>
                        <m:r>
                          <a:rPr lang="en-US" sz="1100" i="1" dirty="0">
                            <a:solidFill>
                              <a:schemeClr val="tx1">
                                <a:lumMod val="75000"/>
                                <a:lumOff val="25000"/>
                              </a:schemeClr>
                            </a:solidFill>
                            <a:latin typeface="Cambria Math" panose="02040503050406030204" pitchFamily="18" charset="0"/>
                          </a:rPr>
                          <m:t>𝑁</m:t>
                        </m:r>
                      </m:sup>
                    </m:sSup>
                  </m:oMath>
                </a14:m>
                <a:r>
                  <a:rPr lang="en-US" sz="1100" dirty="0">
                    <a:solidFill>
                      <a:srgbClr val="404040"/>
                    </a:solidFill>
                  </a:rPr>
                  <a:t> Potts Model [Kohli 2009]: </a:t>
                </a:r>
              </a:p>
              <a:p>
                <a:pPr marL="457200" lvl="1" indent="0">
                  <a:buNone/>
                </a:pPr>
                <a14:m>
                  <m:oMathPara xmlns:m="http://schemas.openxmlformats.org/officeDocument/2006/math">
                    <m:oMathParaPr>
                      <m:jc m:val="centerGroup"/>
                    </m:oMathParaPr>
                    <m:oMath xmlns:m="http://schemas.openxmlformats.org/officeDocument/2006/math">
                      <m:sSubSup>
                        <m:sSubSupPr>
                          <m:ctrlPr>
                            <a:rPr lang="en-ZA" sz="1300" i="1">
                              <a:latin typeface="Cambria Math" panose="02040503050406030204" pitchFamily="18" charset="0"/>
                            </a:rPr>
                          </m:ctrlPr>
                        </m:sSubSupPr>
                        <m:e>
                          <m:r>
                            <a:rPr lang="en-ZA" sz="1300" i="1">
                              <a:latin typeface="Cambria Math" panose="02040503050406030204" pitchFamily="18" charset="0"/>
                            </a:rPr>
                            <m:t>𝜓</m:t>
                          </m:r>
                        </m:e>
                        <m:sub>
                          <m:r>
                            <a:rPr lang="en-ZA" sz="1300" i="1">
                              <a:latin typeface="Cambria Math" panose="02040503050406030204" pitchFamily="18" charset="0"/>
                            </a:rPr>
                            <m:t>𝑠</m:t>
                          </m:r>
                        </m:sub>
                        <m:sup>
                          <m:r>
                            <a:rPr lang="en-ZA" sz="1300" i="1">
                              <a:latin typeface="Cambria Math" panose="02040503050406030204" pitchFamily="18" charset="0"/>
                            </a:rPr>
                            <m:t>𝑆𝑃</m:t>
                          </m:r>
                        </m:sup>
                      </m:sSubSup>
                      <m:r>
                        <a:rPr lang="en-GB" sz="1300" i="1">
                          <a:latin typeface="Cambria Math" panose="02040503050406030204" pitchFamily="18" charset="0"/>
                        </a:rPr>
                        <m:t>(</m:t>
                      </m:r>
                      <m:sSub>
                        <m:sSubPr>
                          <m:ctrlPr>
                            <a:rPr lang="en-GB" sz="1300" i="1">
                              <a:latin typeface="Cambria Math" panose="02040503050406030204" pitchFamily="18" charset="0"/>
                            </a:rPr>
                          </m:ctrlPr>
                        </m:sSubPr>
                        <m:e>
                          <m:r>
                            <a:rPr lang="en-GB" sz="1300" b="1" i="1">
                              <a:latin typeface="Cambria Math" panose="02040503050406030204" pitchFamily="18" charset="0"/>
                            </a:rPr>
                            <m:t>𝒙</m:t>
                          </m:r>
                        </m:e>
                        <m:sub>
                          <m:r>
                            <a:rPr lang="en-GB" sz="1300" i="1">
                              <a:latin typeface="Cambria Math" panose="02040503050406030204" pitchFamily="18" charset="0"/>
                            </a:rPr>
                            <m:t>𝑠</m:t>
                          </m:r>
                        </m:sub>
                      </m:sSub>
                      <m:r>
                        <a:rPr lang="en-US" sz="1300" i="1">
                          <a:latin typeface="Cambria Math" panose="02040503050406030204" pitchFamily="18" charset="0"/>
                        </a:rPr>
                        <m:t>)</m:t>
                      </m:r>
                      <m:r>
                        <a:rPr lang="en-ZA" sz="1300" i="1">
                          <a:latin typeface="Cambria Math" panose="02040503050406030204" pitchFamily="18" charset="0"/>
                        </a:rPr>
                        <m:t>= </m:t>
                      </m:r>
                      <m:d>
                        <m:dPr>
                          <m:begChr m:val="{"/>
                          <m:endChr m:val=""/>
                          <m:ctrlPr>
                            <a:rPr lang="en-ZA" sz="1300" i="1">
                              <a:latin typeface="Cambria Math" panose="02040503050406030204" pitchFamily="18" charset="0"/>
                            </a:rPr>
                          </m:ctrlPr>
                        </m:dPr>
                        <m:e>
                          <m:eqArr>
                            <m:eqArrPr>
                              <m:ctrlPr>
                                <a:rPr lang="en-ZA" sz="1300" i="1">
                                  <a:latin typeface="Cambria Math" panose="02040503050406030204" pitchFamily="18" charset="0"/>
                                </a:rPr>
                              </m:ctrlPr>
                            </m:eqArrPr>
                            <m:e>
                              <m:f>
                                <m:fPr>
                                  <m:ctrlPr>
                                    <a:rPr lang="en-ZA" sz="1300" i="1" smtClean="0">
                                      <a:latin typeface="Cambria Math" panose="02040503050406030204" pitchFamily="18" charset="0"/>
                                    </a:rPr>
                                  </m:ctrlPr>
                                </m:fPr>
                                <m:num>
                                  <m:sSub>
                                    <m:sSubPr>
                                      <m:ctrlPr>
                                        <a:rPr lang="en-ZA" sz="1300" i="1" smtClean="0">
                                          <a:latin typeface="Cambria Math" panose="02040503050406030204" pitchFamily="18" charset="0"/>
                                        </a:rPr>
                                      </m:ctrlPr>
                                    </m:sSubPr>
                                    <m:e>
                                      <m:r>
                                        <a:rPr lang="en-US" sz="1300" b="0" i="1" smtClean="0">
                                          <a:latin typeface="Cambria Math" panose="02040503050406030204" pitchFamily="18" charset="0"/>
                                        </a:rPr>
                                        <m:t>𝑁</m:t>
                                      </m:r>
                                    </m:e>
                                    <m:sub>
                                      <m:r>
                                        <a:rPr lang="en-US" sz="1300" b="0" i="1" smtClean="0">
                                          <a:latin typeface="Cambria Math" panose="02040503050406030204" pitchFamily="18" charset="0"/>
                                        </a:rPr>
                                        <m:t>𝑖</m:t>
                                      </m:r>
                                    </m:sub>
                                  </m:sSub>
                                  <m:r>
                                    <a:rPr lang="en-US" sz="1300" b="0" i="1" smtClean="0">
                                      <a:latin typeface="Cambria Math" panose="02040503050406030204" pitchFamily="18" charset="0"/>
                                    </a:rPr>
                                    <m:t>(</m:t>
                                  </m:r>
                                  <m:sSub>
                                    <m:sSubPr>
                                      <m:ctrlPr>
                                        <a:rPr lang="en-GB" sz="1300" i="1">
                                          <a:latin typeface="Cambria Math" panose="02040503050406030204" pitchFamily="18" charset="0"/>
                                        </a:rPr>
                                      </m:ctrlPr>
                                    </m:sSubPr>
                                    <m:e>
                                      <m:r>
                                        <a:rPr lang="en-GB" sz="1300" b="1" i="1">
                                          <a:latin typeface="Cambria Math" panose="02040503050406030204" pitchFamily="18" charset="0"/>
                                        </a:rPr>
                                        <m:t>𝒙</m:t>
                                      </m:r>
                                    </m:e>
                                    <m:sub>
                                      <m:r>
                                        <a:rPr lang="en-GB" sz="1300" i="1">
                                          <a:latin typeface="Cambria Math" panose="02040503050406030204" pitchFamily="18" charset="0"/>
                                        </a:rPr>
                                        <m:t>𝑠</m:t>
                                      </m:r>
                                    </m:sub>
                                  </m:sSub>
                                  <m:r>
                                    <a:rPr lang="en-US" sz="1300" b="0" i="1" smtClean="0">
                                      <a:latin typeface="Cambria Math" panose="02040503050406030204" pitchFamily="18" charset="0"/>
                                    </a:rPr>
                                    <m:t>)</m:t>
                                  </m:r>
                                </m:num>
                                <m:den>
                                  <m:r>
                                    <a:rPr lang="en-US" sz="1300" b="0" i="1" smtClean="0">
                                      <a:latin typeface="Cambria Math" panose="02040503050406030204" pitchFamily="18" charset="0"/>
                                    </a:rPr>
                                    <m:t>𝑄</m:t>
                                  </m:r>
                                </m:den>
                              </m:f>
                              <m:sSub>
                                <m:sSubPr>
                                  <m:ctrlPr>
                                    <a:rPr lang="en-ZA" sz="1300" i="1">
                                      <a:latin typeface="Cambria Math" panose="02040503050406030204" pitchFamily="18" charset="0"/>
                                    </a:rPr>
                                  </m:ctrlPr>
                                </m:sSubPr>
                                <m:e>
                                  <m:r>
                                    <a:rPr lang="en-ZA" sz="1300" i="1">
                                      <a:latin typeface="Cambria Math" panose="02040503050406030204" pitchFamily="18" charset="0"/>
                                      <a:ea typeface="Cambria Math" panose="02040503050406030204" pitchFamily="18" charset="0"/>
                                    </a:rPr>
                                    <m:t>𝛾</m:t>
                                  </m:r>
                                </m:e>
                                <m:sub>
                                  <m:r>
                                    <a:rPr lang="en-US" sz="1300" i="1">
                                      <a:latin typeface="Cambria Math" panose="02040503050406030204" pitchFamily="18" charset="0"/>
                                    </a:rPr>
                                    <m:t>𝑚𝑎𝑥</m:t>
                                  </m:r>
                                </m:sub>
                              </m:sSub>
                              <m:r>
                                <m:rPr>
                                  <m:nor/>
                                </m:rPr>
                                <a:rPr lang="en-US" sz="1300">
                                  <a:latin typeface="Cambria Math" panose="02040503050406030204" pitchFamily="18" charset="0"/>
                                </a:rPr>
                                <m:t>  </m:t>
                              </m:r>
                              <m:r>
                                <m:rPr>
                                  <m:nor/>
                                </m:rPr>
                                <a:rPr lang="en-ZA" sz="1300">
                                  <a:latin typeface="Cambria Math" panose="02040503050406030204" pitchFamily="18" charset="0"/>
                                </a:rPr>
                                <m:t>if</m:t>
                              </m:r>
                              <m:sSub>
                                <m:sSubPr>
                                  <m:ctrlPr>
                                    <a:rPr lang="en-ZA" sz="1300" i="1">
                                      <a:latin typeface="Cambria Math" panose="02040503050406030204" pitchFamily="18" charset="0"/>
                                    </a:rPr>
                                  </m:ctrlPr>
                                </m:sSubPr>
                                <m:e>
                                  <m:r>
                                    <a:rPr lang="en-US" sz="1300" b="0" i="1" smtClean="0">
                                      <a:latin typeface="Cambria Math" panose="02040503050406030204" pitchFamily="18" charset="0"/>
                                    </a:rPr>
                                    <m:t>  </m:t>
                                  </m:r>
                                  <m:r>
                                    <a:rPr lang="en-US" sz="1300" i="1">
                                      <a:latin typeface="Cambria Math" panose="02040503050406030204" pitchFamily="18" charset="0"/>
                                    </a:rPr>
                                    <m:t>𝑁</m:t>
                                  </m:r>
                                </m:e>
                                <m:sub>
                                  <m:r>
                                    <a:rPr lang="en-US" sz="1300" i="1">
                                      <a:latin typeface="Cambria Math" panose="02040503050406030204" pitchFamily="18" charset="0"/>
                                    </a:rPr>
                                    <m:t>𝑖</m:t>
                                  </m:r>
                                </m:sub>
                              </m:sSub>
                              <m:r>
                                <a:rPr lang="en-US" sz="1300" i="1">
                                  <a:latin typeface="Cambria Math" panose="02040503050406030204" pitchFamily="18" charset="0"/>
                                </a:rPr>
                                <m:t>(</m:t>
                              </m:r>
                              <m:sSub>
                                <m:sSubPr>
                                  <m:ctrlPr>
                                    <a:rPr lang="en-GB" sz="1300" i="1">
                                      <a:latin typeface="Cambria Math" panose="02040503050406030204" pitchFamily="18" charset="0"/>
                                    </a:rPr>
                                  </m:ctrlPr>
                                </m:sSubPr>
                                <m:e>
                                  <m:r>
                                    <a:rPr lang="en-GB" sz="1300" b="1" i="1">
                                      <a:latin typeface="Cambria Math" panose="02040503050406030204" pitchFamily="18" charset="0"/>
                                    </a:rPr>
                                    <m:t>𝒙</m:t>
                                  </m:r>
                                </m:e>
                                <m:sub>
                                  <m:r>
                                    <a:rPr lang="en-GB" sz="1300" i="1">
                                      <a:latin typeface="Cambria Math" panose="02040503050406030204" pitchFamily="18" charset="0"/>
                                    </a:rPr>
                                    <m:t>𝑠</m:t>
                                  </m:r>
                                </m:sub>
                              </m:sSub>
                              <m:r>
                                <a:rPr lang="en-US" sz="1300" i="1">
                                  <a:latin typeface="Cambria Math" panose="02040503050406030204" pitchFamily="18" charset="0"/>
                                </a:rPr>
                                <m:t>)</m:t>
                              </m:r>
                              <m:r>
                                <a:rPr lang="en-US" sz="1300" i="1">
                                  <a:latin typeface="Cambria Math" panose="02040503050406030204" pitchFamily="18" charset="0"/>
                                  <a:ea typeface="Cambria Math" panose="02040503050406030204" pitchFamily="18" charset="0"/>
                                </a:rPr>
                                <m:t>&lt;</m:t>
                              </m:r>
                              <m:r>
                                <a:rPr lang="en-US" sz="1300" b="0" i="1" smtClean="0">
                                  <a:latin typeface="Cambria Math" panose="02040503050406030204" pitchFamily="18" charset="0"/>
                                  <a:ea typeface="Cambria Math" panose="02040503050406030204" pitchFamily="18" charset="0"/>
                                </a:rPr>
                                <m:t>𝑄</m:t>
                              </m:r>
                            </m:e>
                            <m:e>
                              <m:sSub>
                                <m:sSubPr>
                                  <m:ctrlPr>
                                    <a:rPr lang="en-ZA" sz="1300" i="1">
                                      <a:latin typeface="Cambria Math" panose="02040503050406030204" pitchFamily="18" charset="0"/>
                                    </a:rPr>
                                  </m:ctrlPr>
                                </m:sSubPr>
                                <m:e>
                                  <m:r>
                                    <a:rPr lang="en-ZA" sz="1300" i="1">
                                      <a:latin typeface="Cambria Math" panose="02040503050406030204" pitchFamily="18" charset="0"/>
                                      <a:ea typeface="Cambria Math" panose="02040503050406030204" pitchFamily="18" charset="0"/>
                                    </a:rPr>
                                    <m:t>𝛾</m:t>
                                  </m:r>
                                </m:e>
                                <m:sub>
                                  <m:r>
                                    <a:rPr lang="en-US" sz="1300" i="1">
                                      <a:latin typeface="Cambria Math" panose="02040503050406030204" pitchFamily="18" charset="0"/>
                                    </a:rPr>
                                    <m:t>𝑚𝑎𝑥</m:t>
                                  </m:r>
                                </m:sub>
                              </m:sSub>
                              <m:r>
                                <a:rPr lang="en-ZA" sz="1300" i="1">
                                  <a:latin typeface="Cambria Math" panose="02040503050406030204" pitchFamily="18" charset="0"/>
                                </a:rPr>
                                <m:t>      </m:t>
                              </m:r>
                              <m:r>
                                <m:rPr>
                                  <m:nor/>
                                </m:rPr>
                                <a:rPr lang="en-ZA" sz="1300">
                                  <a:latin typeface="Cambria Math" panose="02040503050406030204" pitchFamily="18" charset="0"/>
                                </a:rPr>
                                <m:t>otherwise</m:t>
                              </m:r>
                              <m:r>
                                <m:rPr>
                                  <m:nor/>
                                </m:rPr>
                                <a:rPr lang="en-ZA" sz="1300">
                                  <a:latin typeface="Cambria Math" panose="02040503050406030204" pitchFamily="18" charset="0"/>
                                </a:rPr>
                                <m:t>   </m:t>
                              </m:r>
                            </m:e>
                          </m:eqArr>
                        </m:e>
                      </m:d>
                    </m:oMath>
                  </m:oMathPara>
                </a14:m>
                <a:endParaRPr lang="en-US" sz="1300" dirty="0">
                  <a:solidFill>
                    <a:srgbClr val="404040"/>
                  </a:solidFill>
                </a:endParaRPr>
              </a:p>
            </p:txBody>
          </p:sp>
        </mc:Choice>
        <mc:Fallback xmlns="">
          <p:sp>
            <p:nvSpPr>
              <p:cNvPr id="9" name="Content Placeholder 2">
                <a:extLst>
                  <a:ext uri="{FF2B5EF4-FFF2-40B4-BE49-F238E27FC236}">
                    <a16:creationId xmlns:a16="http://schemas.microsoft.com/office/drawing/2014/main" id="{5CA87198-F682-6D45-8178-AB8127FDDB8D}"/>
                  </a:ext>
                </a:extLst>
              </p:cNvPr>
              <p:cNvSpPr>
                <a:spLocks noGrp="1" noRot="1" noChangeAspect="1" noMove="1" noResize="1" noEditPoints="1" noAdjustHandles="1" noChangeArrowheads="1" noChangeShapeType="1" noTextEdit="1"/>
              </p:cNvSpPr>
              <p:nvPr>
                <p:ph sz="half" idx="1"/>
              </p:nvPr>
            </p:nvSpPr>
            <p:spPr>
              <a:xfrm>
                <a:off x="504714" y="1090404"/>
                <a:ext cx="8161867" cy="3441839"/>
              </a:xfrm>
              <a:blipFill>
                <a:blip r:embed="rId3"/>
                <a:stretch>
                  <a:fillRect l="-156" b="-6580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9DBE7436-0D01-4B5D-A69F-52A4706DFBB5}"/>
                  </a:ext>
                </a:extLst>
              </p:cNvPr>
              <p:cNvSpPr txBox="1"/>
              <p:nvPr/>
            </p:nvSpPr>
            <p:spPr>
              <a:xfrm>
                <a:off x="6023113" y="3362692"/>
                <a:ext cx="2774374" cy="1169551"/>
              </a:xfrm>
              <a:prstGeom prst="rect">
                <a:avLst/>
              </a:prstGeom>
              <a:noFill/>
            </p:spPr>
            <p:txBody>
              <a:bodyPr wrap="square" rtlCol="0">
                <a:spAutoFit/>
              </a:bodyPr>
              <a:lstStyle/>
              <a:p>
                <a:pPr marL="171450" indent="-171450">
                  <a:buFont typeface="Wingdings" panose="05000000000000000000" pitchFamily="2" charset="2"/>
                  <a:buChar char="v"/>
                </a:pPr>
                <a14:m>
                  <m:oMath xmlns:m="http://schemas.openxmlformats.org/officeDocument/2006/math">
                    <m:d>
                      <m:dPr>
                        <m:begChr m:val="|"/>
                        <m:endChr m:val="|"/>
                        <m:ctrlPr>
                          <a:rPr lang="en-US" sz="1000" b="0" i="1" smtClean="0">
                            <a:solidFill>
                              <a:schemeClr val="bg1">
                                <a:lumMod val="50000"/>
                              </a:schemeClr>
                            </a:solidFill>
                            <a:latin typeface="Cambria Math" panose="02040503050406030204" pitchFamily="18" charset="0"/>
                          </a:rPr>
                        </m:ctrlPr>
                      </m:dPr>
                      <m:e>
                        <m:r>
                          <a:rPr lang="en-US" sz="1000" b="0" i="1" smtClean="0">
                            <a:solidFill>
                              <a:schemeClr val="bg1">
                                <a:lumMod val="50000"/>
                              </a:schemeClr>
                            </a:solidFill>
                            <a:latin typeface="Cambria Math" panose="02040503050406030204" pitchFamily="18" charset="0"/>
                          </a:rPr>
                          <m:t>𝑐</m:t>
                        </m:r>
                      </m:e>
                    </m:d>
                  </m:oMath>
                </a14:m>
                <a:r>
                  <a:rPr lang="en-US" sz="1000" i="1" dirty="0">
                    <a:solidFill>
                      <a:schemeClr val="bg1">
                        <a:lumMod val="50000"/>
                      </a:schemeClr>
                    </a:solidFill>
                  </a:rPr>
                  <a:t> is the number of pixels constituting </a:t>
                </a:r>
                <a:r>
                  <a:rPr lang="en-US" sz="1000" i="1" dirty="0" err="1">
                    <a:solidFill>
                      <a:schemeClr val="bg1">
                        <a:lumMod val="50000"/>
                      </a:schemeClr>
                    </a:solidFill>
                  </a:rPr>
                  <a:t>superpixel</a:t>
                </a:r>
                <a:r>
                  <a:rPr lang="en-US" sz="1000" i="1" dirty="0">
                    <a:solidFill>
                      <a:schemeClr val="bg1">
                        <a:lumMod val="50000"/>
                      </a:schemeClr>
                    </a:solidFill>
                  </a:rPr>
                  <a:t> </a:t>
                </a:r>
                <a14:m>
                  <m:oMath xmlns:m="http://schemas.openxmlformats.org/officeDocument/2006/math">
                    <m:r>
                      <a:rPr lang="en-US" sz="1000" b="0" i="1" smtClean="0">
                        <a:solidFill>
                          <a:schemeClr val="bg1">
                            <a:lumMod val="50000"/>
                          </a:schemeClr>
                        </a:solidFill>
                        <a:latin typeface="Cambria Math" panose="02040503050406030204" pitchFamily="18" charset="0"/>
                      </a:rPr>
                      <m:t>𝑠</m:t>
                    </m:r>
                  </m:oMath>
                </a14:m>
                <a:endParaRPr lang="en-US" sz="1000" b="0" i="1" dirty="0">
                  <a:solidFill>
                    <a:schemeClr val="bg1">
                      <a:lumMod val="50000"/>
                    </a:schemeClr>
                  </a:solidFill>
                </a:endParaRPr>
              </a:p>
              <a:p>
                <a:pPr marL="171450" indent="-171450">
                  <a:buFont typeface="Wingdings" panose="05000000000000000000" pitchFamily="2" charset="2"/>
                  <a:buChar char="v"/>
                </a:pPr>
                <a14:m>
                  <m:oMath xmlns:m="http://schemas.openxmlformats.org/officeDocument/2006/math">
                    <m:sSub>
                      <m:sSubPr>
                        <m:ctrlPr>
                          <a:rPr lang="en-ZA" sz="1000" i="1">
                            <a:solidFill>
                              <a:schemeClr val="bg1">
                                <a:lumMod val="50000"/>
                              </a:schemeClr>
                            </a:solidFill>
                            <a:latin typeface="Cambria Math" panose="02040503050406030204" pitchFamily="18" charset="0"/>
                          </a:rPr>
                        </m:ctrlPr>
                      </m:sSubPr>
                      <m:e>
                        <m:r>
                          <a:rPr lang="en-US" sz="1000" i="1">
                            <a:solidFill>
                              <a:schemeClr val="bg1">
                                <a:lumMod val="50000"/>
                              </a:schemeClr>
                            </a:solidFill>
                            <a:latin typeface="Cambria Math" panose="02040503050406030204" pitchFamily="18" charset="0"/>
                          </a:rPr>
                          <m:t>𝑁</m:t>
                        </m:r>
                      </m:e>
                      <m:sub>
                        <m:r>
                          <a:rPr lang="en-US" sz="1000" i="1">
                            <a:solidFill>
                              <a:schemeClr val="bg1">
                                <a:lumMod val="50000"/>
                              </a:schemeClr>
                            </a:solidFill>
                            <a:latin typeface="Cambria Math" panose="02040503050406030204" pitchFamily="18" charset="0"/>
                          </a:rPr>
                          <m:t>𝑖</m:t>
                        </m:r>
                      </m:sub>
                    </m:sSub>
                    <m:r>
                      <a:rPr lang="en-US" sz="1000" i="1">
                        <a:solidFill>
                          <a:schemeClr val="bg1">
                            <a:lumMod val="50000"/>
                          </a:schemeClr>
                        </a:solidFill>
                        <a:latin typeface="Cambria Math" panose="02040503050406030204" pitchFamily="18" charset="0"/>
                      </a:rPr>
                      <m:t>(</m:t>
                    </m:r>
                    <m:sSub>
                      <m:sSubPr>
                        <m:ctrlPr>
                          <a:rPr lang="en-GB" sz="1000" i="1">
                            <a:solidFill>
                              <a:schemeClr val="bg1">
                                <a:lumMod val="50000"/>
                              </a:schemeClr>
                            </a:solidFill>
                            <a:latin typeface="Cambria Math" panose="02040503050406030204" pitchFamily="18" charset="0"/>
                          </a:rPr>
                        </m:ctrlPr>
                      </m:sSubPr>
                      <m:e>
                        <m:r>
                          <a:rPr lang="en-GB" sz="1000" b="1" i="1">
                            <a:solidFill>
                              <a:schemeClr val="bg1">
                                <a:lumMod val="50000"/>
                              </a:schemeClr>
                            </a:solidFill>
                            <a:latin typeface="Cambria Math" panose="02040503050406030204" pitchFamily="18" charset="0"/>
                          </a:rPr>
                          <m:t>𝒙</m:t>
                        </m:r>
                      </m:e>
                      <m:sub>
                        <m:r>
                          <a:rPr lang="en-GB" sz="1000" i="1">
                            <a:solidFill>
                              <a:schemeClr val="bg1">
                                <a:lumMod val="50000"/>
                              </a:schemeClr>
                            </a:solidFill>
                            <a:latin typeface="Cambria Math" panose="02040503050406030204" pitchFamily="18" charset="0"/>
                          </a:rPr>
                          <m:t>𝑠</m:t>
                        </m:r>
                      </m:sub>
                    </m:sSub>
                    <m:r>
                      <a:rPr lang="en-US" sz="1000" i="1">
                        <a:solidFill>
                          <a:schemeClr val="bg1">
                            <a:lumMod val="50000"/>
                          </a:schemeClr>
                        </a:solidFill>
                        <a:latin typeface="Cambria Math" panose="02040503050406030204" pitchFamily="18" charset="0"/>
                      </a:rPr>
                      <m:t>)</m:t>
                    </m:r>
                  </m:oMath>
                </a14:m>
                <a:r>
                  <a:rPr lang="en-US" sz="1000" i="1" dirty="0">
                    <a:solidFill>
                      <a:schemeClr val="bg1">
                        <a:lumMod val="50000"/>
                      </a:schemeClr>
                    </a:solidFill>
                  </a:rPr>
                  <a:t> denotes the number of variables in the clique </a:t>
                </a:r>
                <a14:m>
                  <m:oMath xmlns:m="http://schemas.openxmlformats.org/officeDocument/2006/math">
                    <m:r>
                      <a:rPr lang="en-US" sz="1000" i="1">
                        <a:solidFill>
                          <a:schemeClr val="bg1">
                            <a:lumMod val="50000"/>
                          </a:schemeClr>
                        </a:solidFill>
                        <a:latin typeface="Cambria Math" panose="02040503050406030204" pitchFamily="18" charset="0"/>
                      </a:rPr>
                      <m:t>𝑠</m:t>
                    </m:r>
                  </m:oMath>
                </a14:m>
                <a:r>
                  <a:rPr lang="en-US" sz="1000" i="1" dirty="0">
                    <a:solidFill>
                      <a:schemeClr val="bg1">
                        <a:lumMod val="50000"/>
                      </a:schemeClr>
                    </a:solidFill>
                  </a:rPr>
                  <a:t> not taking the dominant label</a:t>
                </a:r>
              </a:p>
              <a:p>
                <a:pPr marL="171450" indent="-171450">
                  <a:buFont typeface="Wingdings" panose="05000000000000000000" pitchFamily="2" charset="2"/>
                  <a:buChar char="v"/>
                </a:pPr>
                <a14:m>
                  <m:oMath xmlns:m="http://schemas.openxmlformats.org/officeDocument/2006/math">
                    <m:r>
                      <a:rPr lang="en-US" sz="1000" i="1">
                        <a:solidFill>
                          <a:schemeClr val="bg1">
                            <a:lumMod val="50000"/>
                          </a:schemeClr>
                        </a:solidFill>
                        <a:latin typeface="Cambria Math" panose="02040503050406030204" pitchFamily="18" charset="0"/>
                        <a:ea typeface="Cambria Math" panose="02040503050406030204" pitchFamily="18" charset="0"/>
                      </a:rPr>
                      <m:t>𝑄</m:t>
                    </m:r>
                  </m:oMath>
                </a14:m>
                <a:r>
                  <a:rPr lang="en-US" sz="1000" i="1" dirty="0">
                    <a:solidFill>
                      <a:schemeClr val="bg1">
                        <a:lumMod val="50000"/>
                      </a:schemeClr>
                    </a:solidFill>
                  </a:rPr>
                  <a:t> is the truncation parameter which controls the rigidity of the higher order clique potential</a:t>
                </a:r>
              </a:p>
            </p:txBody>
          </p:sp>
        </mc:Choice>
        <mc:Fallback xmlns="">
          <p:sp>
            <p:nvSpPr>
              <p:cNvPr id="5" name="TextBox 4">
                <a:extLst>
                  <a:ext uri="{FF2B5EF4-FFF2-40B4-BE49-F238E27FC236}">
                    <a16:creationId xmlns:a16="http://schemas.microsoft.com/office/drawing/2014/main" id="{9DBE7436-0D01-4B5D-A69F-52A4706DFBB5}"/>
                  </a:ext>
                </a:extLst>
              </p:cNvPr>
              <p:cNvSpPr txBox="1">
                <a:spLocks noRot="1" noChangeAspect="1" noMove="1" noResize="1" noEditPoints="1" noAdjustHandles="1" noChangeArrowheads="1" noChangeShapeType="1" noTextEdit="1"/>
              </p:cNvSpPr>
              <p:nvPr/>
            </p:nvSpPr>
            <p:spPr>
              <a:xfrm>
                <a:off x="6023113" y="3362692"/>
                <a:ext cx="2774374" cy="1169551"/>
              </a:xfrm>
              <a:prstGeom prst="rect">
                <a:avLst/>
              </a:prstGeom>
              <a:blipFill>
                <a:blip r:embed="rId4"/>
                <a:stretch>
                  <a:fillRect b="-1075"/>
                </a:stretch>
              </a:blipFill>
            </p:spPr>
            <p:txBody>
              <a:bodyPr/>
              <a:lstStyle/>
              <a:p>
                <a:r>
                  <a:rPr lang="en-US">
                    <a:noFill/>
                  </a:rPr>
                  <a:t> </a:t>
                </a:r>
              </a:p>
            </p:txBody>
          </p:sp>
        </mc:Fallback>
      </mc:AlternateContent>
    </p:spTree>
    <p:extLst>
      <p:ext uri="{BB962C8B-B14F-4D97-AF65-F5344CB8AC3E}">
        <p14:creationId xmlns:p14="http://schemas.microsoft.com/office/powerpoint/2010/main" val="37497905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279185" y="235731"/>
            <a:ext cx="6565569" cy="646331"/>
          </a:xfrm>
          <a:prstGeom prst="rect">
            <a:avLst/>
          </a:prstGeom>
          <a:noFill/>
        </p:spPr>
        <p:txBody>
          <a:bodyPr wrap="square" rtlCol="0">
            <a:spAutoFit/>
          </a:bodyPr>
          <a:lstStyle/>
          <a:p>
            <a:pPr algn="ctr"/>
            <a:r>
              <a:rPr lang="en-US" sz="3600" b="1" dirty="0">
                <a:solidFill>
                  <a:srgbClr val="000000"/>
                </a:solidFill>
              </a:rPr>
              <a:t>Overview</a:t>
            </a:r>
          </a:p>
        </p:txBody>
      </p:sp>
      <p:sp>
        <p:nvSpPr>
          <p:cNvPr id="7" name="Content Placeholder 2">
            <a:extLst>
              <a:ext uri="{FF2B5EF4-FFF2-40B4-BE49-F238E27FC236}">
                <a16:creationId xmlns:a16="http://schemas.microsoft.com/office/drawing/2014/main" id="{D30FCBD8-493F-7749-8D33-A9D8845BB9E2}"/>
              </a:ext>
            </a:extLst>
          </p:cNvPr>
          <p:cNvSpPr txBox="1">
            <a:spLocks/>
          </p:cNvSpPr>
          <p:nvPr/>
        </p:nvSpPr>
        <p:spPr>
          <a:xfrm>
            <a:off x="457199" y="1271569"/>
            <a:ext cx="7213601" cy="2948763"/>
          </a:xfrm>
          <a:prstGeom prst="rect">
            <a:avLst/>
          </a:prstGeom>
        </p:spPr>
        <p:txBody>
          <a:bodyPr vert="horz" lIns="91440" tIns="45720" rIns="91440" bIns="45720" rtlCol="0">
            <a:normAutofit fontScale="5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nSpc>
                <a:spcPct val="120000"/>
              </a:lnSpc>
              <a:buFont typeface="Wingdings" charset="2"/>
              <a:buChar char="§"/>
            </a:pPr>
            <a:r>
              <a:rPr lang="en-US" dirty="0">
                <a:solidFill>
                  <a:schemeClr val="tx1">
                    <a:lumMod val="75000"/>
                    <a:lumOff val="25000"/>
                  </a:schemeClr>
                </a:solidFill>
              </a:rPr>
              <a:t>Introduction</a:t>
            </a:r>
          </a:p>
          <a:p>
            <a:pPr>
              <a:lnSpc>
                <a:spcPct val="120000"/>
              </a:lnSpc>
              <a:buFont typeface="Wingdings" charset="2"/>
              <a:buChar char="§"/>
            </a:pPr>
            <a:r>
              <a:rPr lang="en-US" dirty="0">
                <a:solidFill>
                  <a:schemeClr val="tx1">
                    <a:lumMod val="75000"/>
                    <a:lumOff val="25000"/>
                  </a:schemeClr>
                </a:solidFill>
              </a:rPr>
              <a:t>Conditional</a:t>
            </a:r>
            <a:r>
              <a:rPr lang="en-US" b="1" dirty="0">
                <a:solidFill>
                  <a:srgbClr val="FF0000"/>
                </a:solidFill>
              </a:rPr>
              <a:t> </a:t>
            </a:r>
            <a:r>
              <a:rPr lang="en-US" dirty="0">
                <a:solidFill>
                  <a:schemeClr val="tx1">
                    <a:lumMod val="75000"/>
                    <a:lumOff val="25000"/>
                  </a:schemeClr>
                </a:solidFill>
              </a:rPr>
              <a:t>Random Field</a:t>
            </a:r>
          </a:p>
          <a:p>
            <a:pPr lvl="1">
              <a:lnSpc>
                <a:spcPct val="120000"/>
              </a:lnSpc>
              <a:buFont typeface="Wingdings" charset="2"/>
              <a:buChar char="§"/>
            </a:pPr>
            <a:r>
              <a:rPr lang="en-US" sz="2700" dirty="0">
                <a:solidFill>
                  <a:schemeClr val="tx1">
                    <a:lumMod val="75000"/>
                    <a:lumOff val="25000"/>
                  </a:schemeClr>
                </a:solidFill>
              </a:rPr>
              <a:t>Conventional Higher-order Potentials</a:t>
            </a:r>
          </a:p>
          <a:p>
            <a:pPr lvl="1">
              <a:lnSpc>
                <a:spcPct val="120000"/>
              </a:lnSpc>
              <a:buFont typeface="Wingdings" charset="2"/>
              <a:buChar char="§"/>
            </a:pPr>
            <a:r>
              <a:rPr lang="en-US" b="1" dirty="0">
                <a:solidFill>
                  <a:schemeClr val="accent1"/>
                </a:solidFill>
              </a:rPr>
              <a:t>Inference and Learning</a:t>
            </a:r>
          </a:p>
          <a:p>
            <a:pPr>
              <a:lnSpc>
                <a:spcPct val="120000"/>
              </a:lnSpc>
              <a:buFont typeface="Wingdings" charset="2"/>
              <a:buChar char="§"/>
            </a:pPr>
            <a:r>
              <a:rPr lang="en-US" dirty="0">
                <a:solidFill>
                  <a:schemeClr val="tx1">
                    <a:lumMod val="75000"/>
                    <a:lumOff val="25000"/>
                  </a:schemeClr>
                </a:solidFill>
              </a:rPr>
              <a:t>SP-enhanced CRFs</a:t>
            </a:r>
          </a:p>
          <a:p>
            <a:pPr lvl="1">
              <a:lnSpc>
                <a:spcPct val="120000"/>
              </a:lnSpc>
              <a:buFont typeface="Wingdings" pitchFamily="2" charset="2"/>
              <a:buChar char="§"/>
            </a:pPr>
            <a:r>
              <a:rPr lang="en-US" dirty="0">
                <a:solidFill>
                  <a:schemeClr val="tx1">
                    <a:lumMod val="75000"/>
                    <a:lumOff val="25000"/>
                  </a:schemeClr>
                </a:solidFill>
              </a:rPr>
              <a:t>SP-pairwise Potential</a:t>
            </a:r>
          </a:p>
          <a:p>
            <a:pPr lvl="1">
              <a:lnSpc>
                <a:spcPct val="120000"/>
              </a:lnSpc>
              <a:buFont typeface="Wingdings" pitchFamily="2" charset="2"/>
              <a:buChar char="§"/>
            </a:pPr>
            <a:r>
              <a:rPr lang="en-US" dirty="0">
                <a:solidFill>
                  <a:schemeClr val="tx1">
                    <a:lumMod val="75000"/>
                    <a:lumOff val="25000"/>
                  </a:schemeClr>
                </a:solidFill>
              </a:rPr>
              <a:t>Inference and Learning</a:t>
            </a:r>
          </a:p>
          <a:p>
            <a:pPr>
              <a:lnSpc>
                <a:spcPct val="120000"/>
              </a:lnSpc>
              <a:buFont typeface="Wingdings" charset="2"/>
              <a:buChar char="§"/>
            </a:pPr>
            <a:r>
              <a:rPr lang="en-US" dirty="0">
                <a:solidFill>
                  <a:schemeClr val="tx1">
                    <a:lumMod val="75000"/>
                    <a:lumOff val="25000"/>
                  </a:schemeClr>
                </a:solidFill>
              </a:rPr>
              <a:t>Experimental Results</a:t>
            </a:r>
          </a:p>
          <a:p>
            <a:pPr>
              <a:lnSpc>
                <a:spcPct val="120000"/>
              </a:lnSpc>
              <a:buFont typeface="Wingdings" charset="2"/>
              <a:buChar char="§"/>
            </a:pPr>
            <a:r>
              <a:rPr lang="en-US" dirty="0">
                <a:solidFill>
                  <a:schemeClr val="tx1">
                    <a:lumMod val="75000"/>
                    <a:lumOff val="25000"/>
                  </a:schemeClr>
                </a:solidFill>
              </a:rPr>
              <a:t>Conclusions </a:t>
            </a:r>
          </a:p>
        </p:txBody>
      </p:sp>
    </p:spTree>
    <p:extLst>
      <p:ext uri="{BB962C8B-B14F-4D97-AF65-F5344CB8AC3E}">
        <p14:creationId xmlns:p14="http://schemas.microsoft.com/office/powerpoint/2010/main" val="23820970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7389</TotalTime>
  <Words>3235</Words>
  <Application>Microsoft Macintosh PowerPoint</Application>
  <PresentationFormat>On-screen Show (16:9)</PresentationFormat>
  <Paragraphs>309</Paragraphs>
  <Slides>24</Slides>
  <Notes>21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等线</vt:lpstr>
      <vt:lpstr>黑体</vt:lpstr>
      <vt:lpstr>Arial</vt:lpstr>
      <vt:lpstr>Calibri</vt:lpstr>
      <vt:lpstr>Cambria Math</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Inference and Learning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University of Texas at Arlington</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Mike Tackett</dc:creator>
  <cp:lastModifiedBy>Sulimowicz, Li Yin</cp:lastModifiedBy>
  <cp:revision>236</cp:revision>
  <dcterms:created xsi:type="dcterms:W3CDTF">2013-10-16T17:47:49Z</dcterms:created>
  <dcterms:modified xsi:type="dcterms:W3CDTF">2018-10-06T06:11:42Z</dcterms:modified>
</cp:coreProperties>
</file>