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7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无预处理</c:v>
          </c:tx>
          <c:spPr>
            <a:ln w="9525"/>
          </c:spPr>
          <c:marker>
            <c:symbol val="none"/>
          </c:marker>
          <c:val>
            <c:numRef>
              <c:f>工作表1!$A$1:$A$10</c:f>
              <c:numCache>
                <c:formatCode>General</c:formatCode>
                <c:ptCount val="10"/>
                <c:pt idx="0">
                  <c:v>0.872955</c:v>
                </c:pt>
                <c:pt idx="1">
                  <c:v>0.866086</c:v>
                </c:pt>
                <c:pt idx="2">
                  <c:v>0.856693</c:v>
                </c:pt>
                <c:pt idx="3">
                  <c:v>0.859733</c:v>
                </c:pt>
                <c:pt idx="4">
                  <c:v>0.854898</c:v>
                </c:pt>
                <c:pt idx="5">
                  <c:v>0.854874</c:v>
                </c:pt>
                <c:pt idx="6">
                  <c:v>0.85832</c:v>
                </c:pt>
                <c:pt idx="7">
                  <c:v>0.859185</c:v>
                </c:pt>
                <c:pt idx="8">
                  <c:v>0.850543</c:v>
                </c:pt>
                <c:pt idx="9">
                  <c:v>0.845304</c:v>
                </c:pt>
              </c:numCache>
            </c:numRef>
          </c:val>
          <c:smooth val="0"/>
        </c:ser>
        <c:ser>
          <c:idx val="1"/>
          <c:order val="1"/>
          <c:tx>
            <c:v>去除停用词，词根还原</c:v>
          </c:tx>
          <c:spPr>
            <a:ln w="9525"/>
          </c:spPr>
          <c:marker>
            <c:symbol val="none"/>
          </c:marker>
          <c:val>
            <c:numRef>
              <c:f>工作表1!$B$1:$B$10</c:f>
              <c:numCache>
                <c:formatCode>General</c:formatCode>
                <c:ptCount val="10"/>
                <c:pt idx="0">
                  <c:v>0.867841</c:v>
                </c:pt>
                <c:pt idx="1">
                  <c:v>0.859769</c:v>
                </c:pt>
                <c:pt idx="2">
                  <c:v>0.842873</c:v>
                </c:pt>
                <c:pt idx="3">
                  <c:v>0.86971</c:v>
                </c:pt>
                <c:pt idx="4">
                  <c:v>0.869309</c:v>
                </c:pt>
                <c:pt idx="5">
                  <c:v>0.86182</c:v>
                </c:pt>
                <c:pt idx="6">
                  <c:v>0.854966</c:v>
                </c:pt>
                <c:pt idx="7">
                  <c:v>0.863921</c:v>
                </c:pt>
                <c:pt idx="8">
                  <c:v>0.855764</c:v>
                </c:pt>
                <c:pt idx="9">
                  <c:v>0.863158</c:v>
                </c:pt>
              </c:numCache>
            </c:numRef>
          </c:val>
          <c:smooth val="0"/>
        </c:ser>
        <c:ser>
          <c:idx val="2"/>
          <c:order val="2"/>
          <c:tx>
            <c:v>词根还原，不去停用词</c:v>
          </c:tx>
          <c:spPr>
            <a:ln w="9525"/>
          </c:spPr>
          <c:marker>
            <c:symbol val="none"/>
          </c:marker>
          <c:val>
            <c:numRef>
              <c:f>工作表1!$C$1:$C$10</c:f>
              <c:numCache>
                <c:formatCode>General</c:formatCode>
                <c:ptCount val="10"/>
                <c:pt idx="0">
                  <c:v>0.847127</c:v>
                </c:pt>
                <c:pt idx="1">
                  <c:v>0.842345</c:v>
                </c:pt>
                <c:pt idx="2">
                  <c:v>0.846774</c:v>
                </c:pt>
                <c:pt idx="3">
                  <c:v>0.846154</c:v>
                </c:pt>
                <c:pt idx="4">
                  <c:v>0.86251</c:v>
                </c:pt>
                <c:pt idx="5">
                  <c:v>0.853763</c:v>
                </c:pt>
                <c:pt idx="6">
                  <c:v>0.849567</c:v>
                </c:pt>
                <c:pt idx="7">
                  <c:v>0.855519</c:v>
                </c:pt>
                <c:pt idx="8">
                  <c:v>0.850027</c:v>
                </c:pt>
                <c:pt idx="9">
                  <c:v>0.846522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4735032"/>
        <c:axId val="-2124612312"/>
      </c:lineChart>
      <c:catAx>
        <c:axId val="-212473503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4612312"/>
        <c:crosses val="autoZero"/>
        <c:auto val="1"/>
        <c:lblAlgn val="ctr"/>
        <c:lblOffset val="100"/>
        <c:noMultiLvlLbl val="0"/>
      </c:catAx>
      <c:valAx>
        <c:axId val="-2124612312"/>
        <c:scaling>
          <c:orientation val="minMax"/>
          <c:min val="0.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47350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38394981981369"/>
          <c:y val="0.296847409863241"/>
          <c:w val="0.329222479091589"/>
          <c:h val="0.406305180273518"/>
        </c:manualLayout>
      </c:layout>
      <c:overlay val="0"/>
    </c:legend>
    <c:plotVisOnly val="1"/>
    <c:dispBlanksAs val="gap"/>
    <c:showDLblsOverMax val="0"/>
  </c:chart>
  <c:spPr>
    <a:ln w="9525" cmpd="sng"/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E541-0788-5645-88E8-38970D8E2BCA}" type="datetimeFigureOut">
              <a:rPr kumimoji="1" lang="zh-CN" altLang="en-US" smtClean="0"/>
              <a:t>3/5/15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5B5B-5532-3D47-BC54-D31D6D07EE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35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E541-0788-5645-88E8-38970D8E2BCA}" type="datetimeFigureOut">
              <a:rPr kumimoji="1" lang="zh-CN" altLang="en-US" smtClean="0"/>
              <a:t>3/5/15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5B5B-5532-3D47-BC54-D31D6D07EE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E541-0788-5645-88E8-38970D8E2BCA}" type="datetimeFigureOut">
              <a:rPr kumimoji="1" lang="zh-CN" altLang="en-US" smtClean="0"/>
              <a:t>3/5/15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5B5B-5532-3D47-BC54-D31D6D07EE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940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E541-0788-5645-88E8-38970D8E2BCA}" type="datetimeFigureOut">
              <a:rPr kumimoji="1" lang="zh-CN" altLang="en-US" smtClean="0"/>
              <a:t>3/5/15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5B5B-5532-3D47-BC54-D31D6D07EE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453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E541-0788-5645-88E8-38970D8E2BCA}" type="datetimeFigureOut">
              <a:rPr kumimoji="1" lang="zh-CN" altLang="en-US" smtClean="0"/>
              <a:t>3/5/15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5B5B-5532-3D47-BC54-D31D6D07EE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52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E541-0788-5645-88E8-38970D8E2BCA}" type="datetimeFigureOut">
              <a:rPr kumimoji="1" lang="zh-CN" altLang="en-US" smtClean="0"/>
              <a:t>3/5/15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5B5B-5532-3D47-BC54-D31D6D07EE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562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E541-0788-5645-88E8-38970D8E2BCA}" type="datetimeFigureOut">
              <a:rPr kumimoji="1" lang="zh-CN" altLang="en-US" smtClean="0"/>
              <a:t>3/5/15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5B5B-5532-3D47-BC54-D31D6D07EE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854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E541-0788-5645-88E8-38970D8E2BCA}" type="datetimeFigureOut">
              <a:rPr kumimoji="1" lang="zh-CN" altLang="en-US" smtClean="0"/>
              <a:t>3/5/15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5B5B-5532-3D47-BC54-D31D6D07EE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810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E541-0788-5645-88E8-38970D8E2BCA}" type="datetimeFigureOut">
              <a:rPr kumimoji="1" lang="zh-CN" altLang="en-US" smtClean="0"/>
              <a:t>3/5/15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5B5B-5532-3D47-BC54-D31D6D07EE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536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E541-0788-5645-88E8-38970D8E2BCA}" type="datetimeFigureOut">
              <a:rPr kumimoji="1" lang="zh-CN" altLang="en-US" smtClean="0"/>
              <a:t>3/5/15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5B5B-5532-3D47-BC54-D31D6D07EE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65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E541-0788-5645-88E8-38970D8E2BCA}" type="datetimeFigureOut">
              <a:rPr kumimoji="1" lang="zh-CN" altLang="en-US" smtClean="0"/>
              <a:t>3/5/15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5B5B-5532-3D47-BC54-D31D6D07EE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182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7E541-0788-5645-88E8-38970D8E2BCA}" type="datetimeFigureOut">
              <a:rPr kumimoji="1" lang="zh-CN" altLang="en-US" smtClean="0"/>
              <a:t>3/5/15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05B5B-5532-3D47-BC54-D31D6D07EE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356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73762"/>
            <a:ext cx="8229600" cy="5352402"/>
          </a:xfrm>
        </p:spPr>
        <p:txBody>
          <a:bodyPr/>
          <a:lstStyle/>
          <a:p>
            <a:r>
              <a:rPr kumimoji="1" lang="zh-CN" altLang="en-US" sz="2800" dirty="0" smtClean="0"/>
              <a:t>朴素贝叶斯模型</a:t>
            </a: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034" y="1715770"/>
            <a:ext cx="4234006" cy="1053879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614694"/>
              </p:ext>
            </p:extLst>
          </p:nvPr>
        </p:nvGraphicFramePr>
        <p:xfrm>
          <a:off x="1500188" y="3094038"/>
          <a:ext cx="6564312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4" imgW="3632200" imgH="622300" progId="Equation.DSMT4">
                  <p:embed/>
                </p:oleObj>
              </mc:Choice>
              <mc:Fallback>
                <p:oleObj name="Equation" r:id="rId4" imgW="3632200" imgH="622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0188" y="3094038"/>
                        <a:ext cx="6564312" cy="1125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560845"/>
              </p:ext>
            </p:extLst>
          </p:nvPr>
        </p:nvGraphicFramePr>
        <p:xfrm>
          <a:off x="1075275" y="4552511"/>
          <a:ext cx="2315518" cy="1573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6" imgW="1308100" imgH="889000" progId="Equation.DSMT4">
                  <p:embed/>
                </p:oleObj>
              </mc:Choice>
              <mc:Fallback>
                <p:oleObj name="Equation" r:id="rId6" imgW="1308100" imgH="889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75275" y="4552511"/>
                        <a:ext cx="2315518" cy="1573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592722"/>
              </p:ext>
            </p:extLst>
          </p:nvPr>
        </p:nvGraphicFramePr>
        <p:xfrm>
          <a:off x="4076909" y="4730158"/>
          <a:ext cx="4283920" cy="974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8" imgW="2679700" imgH="609600" progId="Equation.DSMT4">
                  <p:embed/>
                </p:oleObj>
              </mc:Choice>
              <mc:Fallback>
                <p:oleObj name="Equation" r:id="rId8" imgW="2679700" imgH="60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76909" y="4730158"/>
                        <a:ext cx="4283920" cy="9745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697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08098"/>
            <a:ext cx="8229600" cy="5318066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算法实现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 </a:t>
            </a:r>
            <a:r>
              <a:rPr kumimoji="1" lang="en-US" altLang="zh-CN" sz="2600" dirty="0" smtClean="0"/>
              <a:t>train()</a:t>
            </a:r>
            <a:r>
              <a:rPr kumimoji="1" lang="en-US" altLang="zh-CN" sz="2400" dirty="0" smtClean="0"/>
              <a:t>{</a:t>
            </a:r>
          </a:p>
          <a:p>
            <a:pPr marL="457200" lvl="1" indent="0">
              <a:buNone/>
            </a:pP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1.</a:t>
            </a:r>
            <a:r>
              <a:rPr kumimoji="1" lang="zh-CN" altLang="en-US" sz="2000" dirty="0" smtClean="0"/>
              <a:t>依次扫描每个文件，生成（</a:t>
            </a:r>
            <a:r>
              <a:rPr kumimoji="1" lang="en-US" altLang="zh-CN" sz="2000" dirty="0" smtClean="0"/>
              <a:t>0,1</a:t>
            </a:r>
            <a:r>
              <a:rPr kumimoji="1" lang="zh-CN" altLang="en-US" sz="2000" dirty="0" smtClean="0"/>
              <a:t>）的随机数</a:t>
            </a:r>
            <a:r>
              <a:rPr kumimoji="1" lang="en-US" altLang="zh-CN" sz="2000" dirty="0" err="1" smtClean="0"/>
              <a:t>rd</a:t>
            </a:r>
            <a:r>
              <a:rPr kumimoji="1" lang="zh-CN" altLang="en-US" sz="2000" dirty="0" smtClean="0"/>
              <a:t>，当</a:t>
            </a:r>
            <a:r>
              <a:rPr kumimoji="1" lang="en-US" altLang="zh-CN" sz="2000" dirty="0" err="1" smtClean="0"/>
              <a:t>rd</a:t>
            </a:r>
            <a:r>
              <a:rPr kumimoji="1" lang="zh-CN" altLang="en-US" sz="2000" dirty="0" smtClean="0"/>
              <a:t>大于</a:t>
            </a:r>
            <a:r>
              <a:rPr kumimoji="1" lang="zh-CN" altLang="zh-CN" sz="2000" dirty="0" smtClean="0"/>
              <a:t>0</a:t>
            </a:r>
            <a:r>
              <a:rPr kumimoji="1" lang="en-US" altLang="zh-CN" sz="2000" dirty="0" smtClean="0"/>
              <a:t>.9</a:t>
            </a:r>
            <a:r>
              <a:rPr kumimoji="1" lang="zh-CN" altLang="en-US" sz="2000" dirty="0" smtClean="0"/>
              <a:t>时文件进入测试集，否则执行</a:t>
            </a:r>
            <a:r>
              <a:rPr kumimoji="1" lang="en-US" altLang="zh-CN" sz="2000" dirty="0" smtClean="0"/>
              <a:t>2</a:t>
            </a:r>
          </a:p>
          <a:p>
            <a:pPr marL="457200" lvl="1" indent="0">
              <a:buNone/>
            </a:pPr>
            <a:r>
              <a:rPr kumimoji="1" lang="zh-CN" altLang="zh-CN" sz="2000" dirty="0" smtClean="0"/>
              <a:t>2</a:t>
            </a:r>
            <a:r>
              <a:rPr kumimoji="1" lang="en-US" altLang="zh-CN" sz="2000" dirty="0" smtClean="0"/>
              <a:t>.</a:t>
            </a:r>
            <a:r>
              <a:rPr kumimoji="1" lang="zh-CN" altLang="en-US" sz="2000" dirty="0" smtClean="0"/>
              <a:t>扫描文件中每个词，增加这个类别的字典的该词的计数</a:t>
            </a:r>
            <a:r>
              <a:rPr kumimoji="1" lang="en-US" altLang="zh-CN" sz="2000" dirty="0" err="1" smtClean="0"/>
              <a:t>dict</a:t>
            </a:r>
            <a:r>
              <a:rPr kumimoji="1" lang="en-US" altLang="zh-CN" sz="2000" dirty="0" smtClean="0"/>
              <a:t>[c</a:t>
            </a:r>
            <a:r>
              <a:rPr kumimoji="1" lang="en-US" altLang="zh-CN" sz="2000" baseline="-25000" dirty="0" smtClean="0"/>
              <a:t>i</a:t>
            </a:r>
            <a:r>
              <a:rPr kumimoji="1" lang="en-US" altLang="zh-CN" sz="2000" dirty="0" smtClean="0"/>
              <a:t>][</a:t>
            </a:r>
            <a:r>
              <a:rPr kumimoji="1" lang="en-US" altLang="zh-CN" sz="2000" dirty="0" err="1" smtClean="0"/>
              <a:t>v</a:t>
            </a:r>
            <a:r>
              <a:rPr kumimoji="1" lang="en-US" altLang="zh-CN" sz="2000" baseline="-25000" dirty="0" err="1" smtClean="0"/>
              <a:t>j</a:t>
            </a:r>
            <a:r>
              <a:rPr kumimoji="1" lang="en-US" altLang="zh-CN" sz="2000" dirty="0" smtClean="0"/>
              <a:t>]</a:t>
            </a:r>
          </a:p>
          <a:p>
            <a:pPr marL="457200" lvl="1" indent="0">
              <a:buNone/>
            </a:pPr>
            <a:r>
              <a:rPr kumimoji="1" lang="zh-CN" altLang="zh-CN" sz="2000" dirty="0" smtClean="0"/>
              <a:t>3</a:t>
            </a:r>
            <a:r>
              <a:rPr kumimoji="1" lang="en-US" altLang="zh-CN" sz="2000" dirty="0" smtClean="0"/>
              <a:t>.</a:t>
            </a:r>
            <a:r>
              <a:rPr kumimoji="1" lang="zh-CN" altLang="en-US" sz="2000" dirty="0" smtClean="0"/>
              <a:t>扫描完所有文件后</a:t>
            </a:r>
            <a:r>
              <a:rPr kumimoji="1" lang="en-US" altLang="zh-CN" sz="2000" dirty="0" smtClean="0"/>
              <a:t>, P(c</a:t>
            </a:r>
            <a:r>
              <a:rPr kumimoji="1" lang="en-US" altLang="zh-CN" sz="2000" baseline="-25000" dirty="0" smtClean="0"/>
              <a:t>i</a:t>
            </a:r>
            <a:r>
              <a:rPr kumimoji="1" lang="en-US" altLang="zh-CN" sz="2000" dirty="0" smtClean="0"/>
              <a:t>)=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(</a:t>
            </a:r>
            <a:r>
              <a:rPr kumimoji="1" lang="en-US" altLang="zh-CN" sz="2000" dirty="0" err="1" smtClean="0"/>
              <a:t>wordCount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dict</a:t>
            </a:r>
            <a:r>
              <a:rPr kumimoji="1" lang="en-US" altLang="zh-CN" sz="2000" dirty="0" smtClean="0"/>
              <a:t>[c</a:t>
            </a:r>
            <a:r>
              <a:rPr kumimoji="1" lang="en-US" altLang="zh-CN" sz="2000" baseline="-25000" dirty="0" smtClean="0"/>
              <a:t>i</a:t>
            </a:r>
            <a:r>
              <a:rPr kumimoji="1" lang="en-US" altLang="zh-CN" sz="2000" dirty="0" smtClean="0"/>
              <a:t>])/sum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wordCount</a:t>
            </a:r>
            <a:r>
              <a:rPr kumimoji="1" lang="zh-CN" altLang="en-US" sz="2000" dirty="0" smtClean="0"/>
              <a:t> 。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}</a:t>
            </a:r>
          </a:p>
          <a:p>
            <a:pPr marL="0" indent="0">
              <a:buNone/>
            </a:pPr>
            <a:r>
              <a:rPr kumimoji="1" lang="zh-CN" altLang="zh-CN" sz="2400" dirty="0"/>
              <a:t> </a:t>
            </a:r>
            <a:r>
              <a:rPr kumimoji="1" lang="zh-CN" altLang="en-US" sz="2400" dirty="0" smtClean="0"/>
              <a:t> </a:t>
            </a:r>
            <a:r>
              <a:rPr kumimoji="1" lang="en-US" altLang="zh-CN" sz="2600" dirty="0" smtClean="0"/>
              <a:t>test{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 smtClean="0"/>
              <a:t>	1.</a:t>
            </a:r>
            <a:r>
              <a:rPr kumimoji="1" lang="zh-CN" altLang="en-US" sz="2000" dirty="0" smtClean="0"/>
              <a:t>扫描测试集中的文件的每个单词，计算文件的</a:t>
            </a:r>
            <a:r>
              <a:rPr kumimoji="1" lang="en-US" altLang="zh-CN" sz="2000" dirty="0" smtClean="0"/>
              <a:t>likelihood</a:t>
            </a:r>
          </a:p>
          <a:p>
            <a:pPr marL="400050" lvl="1" indent="0">
              <a:buNone/>
            </a:pPr>
            <a:r>
              <a:rPr kumimoji="1" lang="zh-CN" altLang="en-US" sz="2000" dirty="0"/>
              <a:t> </a:t>
            </a:r>
            <a:endParaRPr kumimoji="1" lang="en-US" altLang="zh-CN" sz="2000" dirty="0" smtClean="0"/>
          </a:p>
          <a:p>
            <a:pPr marL="400050" lvl="1" indent="0">
              <a:buNone/>
            </a:pPr>
            <a:endParaRPr kumimoji="1" lang="en-US" altLang="zh-CN" sz="2000" dirty="0"/>
          </a:p>
          <a:p>
            <a:pPr marL="400050" lvl="1" indent="0">
              <a:buNone/>
            </a:pPr>
            <a:r>
              <a:rPr kumimoji="1" lang="zh-CN" altLang="en-US" sz="2000" dirty="0" smtClean="0"/>
              <a:t>  </a:t>
            </a:r>
            <a:r>
              <a:rPr kumimoji="1" lang="en-US" altLang="zh-CN" sz="2000" dirty="0" smtClean="0"/>
              <a:t>2.</a:t>
            </a:r>
            <a:r>
              <a:rPr kumimoji="1" lang="zh-CN" altLang="en-US" sz="2000" dirty="0" smtClean="0"/>
              <a:t>文件的预测类别为</a:t>
            </a:r>
            <a:r>
              <a:rPr kumimoji="1" lang="en-US" altLang="zh-CN" sz="2000" dirty="0" err="1" smtClean="0"/>
              <a:t>logP</a:t>
            </a:r>
            <a:r>
              <a:rPr kumimoji="1" lang="en-US" altLang="zh-CN" sz="2000" dirty="0" smtClean="0"/>
              <a:t>(</a:t>
            </a:r>
            <a:r>
              <a:rPr kumimoji="1" lang="en-US" altLang="zh-CN" sz="2000" dirty="0" err="1" smtClean="0"/>
              <a:t>x|c</a:t>
            </a:r>
            <a:r>
              <a:rPr kumimoji="1" lang="en-US" altLang="zh-CN" sz="2000" baseline="-25000" dirty="0" err="1" smtClean="0"/>
              <a:t>i</a:t>
            </a:r>
            <a:r>
              <a:rPr kumimoji="1" lang="en-US" altLang="zh-CN" sz="2000" dirty="0" smtClean="0"/>
              <a:t>)P(c</a:t>
            </a:r>
            <a:r>
              <a:rPr kumimoji="1" lang="en-US" altLang="zh-CN" sz="2000" baseline="-25000" dirty="0" smtClean="0"/>
              <a:t>i</a:t>
            </a:r>
            <a:r>
              <a:rPr kumimoji="1" lang="en-US" altLang="zh-CN" sz="2000" dirty="0" smtClean="0"/>
              <a:t>)</a:t>
            </a:r>
            <a:r>
              <a:rPr kumimoji="1" lang="zh-CN" altLang="en-US" sz="2000" dirty="0" smtClean="0"/>
              <a:t> 最大的类别</a:t>
            </a:r>
            <a:r>
              <a:rPr kumimoji="1" lang="en-US" altLang="zh-CN" sz="2000" dirty="0" smtClean="0"/>
              <a:t>c</a:t>
            </a:r>
            <a:r>
              <a:rPr kumimoji="1" lang="en-US" altLang="zh-CN" sz="2000" baseline="-25000" dirty="0" smtClean="0"/>
              <a:t>i</a:t>
            </a:r>
          </a:p>
          <a:p>
            <a:pPr marL="0" indent="0">
              <a:buNone/>
            </a:pPr>
            <a:r>
              <a:rPr kumimoji="1" lang="en-US" altLang="zh-CN" sz="2000" dirty="0" smtClean="0"/>
              <a:t>	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3.</a:t>
            </a:r>
            <a:r>
              <a:rPr kumimoji="1" lang="zh-CN" altLang="en-US" sz="2000" dirty="0" smtClean="0"/>
              <a:t>计算正确率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zh-CN" altLang="zh-CN" sz="2600" dirty="0" smtClean="0"/>
              <a:t>}</a:t>
            </a:r>
            <a:endParaRPr kumimoji="1" lang="en-US" altLang="zh-CN" sz="2600" dirty="0" smtClean="0"/>
          </a:p>
          <a:p>
            <a:pPr marL="0" indent="0">
              <a:buNone/>
            </a:pPr>
            <a:r>
              <a:rPr kumimoji="1" lang="zh-CN" altLang="en-US" dirty="0" smtClean="0"/>
              <a:t>  </a:t>
            </a:r>
            <a:endParaRPr kumimoji="1"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946508"/>
              </p:ext>
            </p:extLst>
          </p:nvPr>
        </p:nvGraphicFramePr>
        <p:xfrm>
          <a:off x="923943" y="3751263"/>
          <a:ext cx="66865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6299200" imgH="622300" progId="Equation.DSMT4">
                  <p:embed/>
                </p:oleObj>
              </mc:Choice>
              <mc:Fallback>
                <p:oleObj name="Equation" r:id="rId3" imgW="6299200" imgH="622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3943" y="3751263"/>
                        <a:ext cx="668655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1161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1036"/>
            <a:ext cx="8229600" cy="5295128"/>
          </a:xfrm>
        </p:spPr>
        <p:txBody>
          <a:bodyPr/>
          <a:lstStyle/>
          <a:p>
            <a:r>
              <a:rPr kumimoji="1" lang="zh-CN" altLang="en-US" dirty="0" smtClean="0"/>
              <a:t>结果</a:t>
            </a:r>
            <a:endParaRPr kumimoji="1" lang="zh-CN" altLang="en-US" dirty="0"/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730019"/>
              </p:ext>
            </p:extLst>
          </p:nvPr>
        </p:nvGraphicFramePr>
        <p:xfrm>
          <a:off x="1972447" y="1936555"/>
          <a:ext cx="4706240" cy="3016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678687" y="2933927"/>
            <a:ext cx="940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0.8578</a:t>
            </a:r>
          </a:p>
          <a:p>
            <a:r>
              <a:rPr kumimoji="1" lang="en-US" altLang="zh-CN" dirty="0" smtClean="0"/>
              <a:t>0.8609</a:t>
            </a:r>
          </a:p>
          <a:p>
            <a:r>
              <a:rPr kumimoji="1" lang="zh-CN" altLang="zh-CN" dirty="0" smtClean="0"/>
              <a:t>0</a:t>
            </a:r>
            <a:r>
              <a:rPr kumimoji="1" lang="en-US" altLang="zh-CN" dirty="0" smtClean="0"/>
              <a:t>.8500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741399" y="24025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均值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578804" y="2402519"/>
            <a:ext cx="11601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字典大小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zh-CN" dirty="0" smtClean="0"/>
              <a:t>6</a:t>
            </a:r>
            <a:r>
              <a:rPr kumimoji="1" lang="en-US" altLang="zh-CN" dirty="0" smtClean="0"/>
              <a:t>.4e6</a:t>
            </a:r>
          </a:p>
          <a:p>
            <a:r>
              <a:rPr kumimoji="1" lang="en-US" altLang="zh-CN" dirty="0" smtClean="0"/>
              <a:t>2.1e6</a:t>
            </a:r>
            <a:endParaRPr kumimoji="1" lang="en-US" altLang="zh-CN" dirty="0"/>
          </a:p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2.2e6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174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93</Words>
  <Application>Microsoft Macintosh PowerPoint</Application>
  <PresentationFormat>全屏显示(4:3)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Office 主题</vt:lpstr>
      <vt:lpstr>MathType 6.0 Equation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Yinan Li</dc:creator>
  <cp:lastModifiedBy>Yinan Li</cp:lastModifiedBy>
  <cp:revision>11</cp:revision>
  <dcterms:created xsi:type="dcterms:W3CDTF">2015-05-03T04:55:16Z</dcterms:created>
  <dcterms:modified xsi:type="dcterms:W3CDTF">2015-05-04T03:55:36Z</dcterms:modified>
</cp:coreProperties>
</file>