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3" r:id="rId4"/>
    <p:sldId id="258" r:id="rId5"/>
    <p:sldId id="265" r:id="rId6"/>
    <p:sldId id="264" r:id="rId7"/>
    <p:sldId id="261" r:id="rId8"/>
    <p:sldId id="257" r:id="rId9"/>
    <p:sldId id="259" r:id="rId10"/>
    <p:sldId id="268" r:id="rId11"/>
    <p:sldId id="260" r:id="rId12"/>
    <p:sldId id="269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8DA8C-9D92-4F61-81EA-AC4D5524E4F8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9BAAB-070F-4CDC-B81E-B058D64A3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4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baseline="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6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6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9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8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7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ubuntu.com/Kernel/CrashdumpRecip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journal.com/article/6100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hyperlink" Target="http://www.linuxjournal.com/article/621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linux/l-sigdebug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Debug in </a:t>
            </a:r>
            <a:r>
              <a:rPr lang="en-US" altLang="zh-CN" dirty="0" err="1" smtClean="0">
                <a:solidFill>
                  <a:schemeClr val="accent1"/>
                </a:solidFill>
              </a:rPr>
              <a:t>linux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12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kdump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Kdump</a:t>
            </a:r>
            <a:r>
              <a:rPr lang="zh-CN" altLang="en-US" dirty="0">
                <a:solidFill>
                  <a:schemeClr val="accent1"/>
                </a:solidFill>
              </a:rPr>
              <a:t>是一个</a:t>
            </a:r>
            <a:r>
              <a:rPr lang="en-US" altLang="zh-CN" dirty="0">
                <a:solidFill>
                  <a:schemeClr val="accent1"/>
                </a:solidFill>
              </a:rPr>
              <a:t>Linux</a:t>
            </a:r>
            <a:r>
              <a:rPr lang="zh-CN" altLang="en-US" dirty="0">
                <a:solidFill>
                  <a:schemeClr val="accent1"/>
                </a:solidFill>
              </a:rPr>
              <a:t>内核崩溃转储机制，这个机制的原理是在内存中保留一块区域，这块区域用来存放</a:t>
            </a:r>
            <a:r>
              <a:rPr lang="en-US" altLang="zh-CN" dirty="0">
                <a:solidFill>
                  <a:schemeClr val="accent1"/>
                </a:solidFill>
              </a:rPr>
              <a:t>capture kernel</a:t>
            </a:r>
            <a:r>
              <a:rPr lang="zh-CN" altLang="en-US" dirty="0">
                <a:solidFill>
                  <a:schemeClr val="accent1"/>
                </a:solidFill>
              </a:rPr>
              <a:t>，当前的内核发生</a:t>
            </a:r>
            <a:r>
              <a:rPr lang="en-US" altLang="zh-CN" dirty="0">
                <a:solidFill>
                  <a:schemeClr val="accent1"/>
                </a:solidFill>
              </a:rPr>
              <a:t>crash</a:t>
            </a:r>
            <a:r>
              <a:rPr lang="zh-CN" altLang="en-US" dirty="0">
                <a:solidFill>
                  <a:schemeClr val="accent1"/>
                </a:solidFill>
              </a:rPr>
              <a:t>后，通过</a:t>
            </a:r>
            <a:r>
              <a:rPr lang="en-US" altLang="zh-CN" dirty="0" err="1">
                <a:solidFill>
                  <a:schemeClr val="accent1"/>
                </a:solidFill>
              </a:rPr>
              <a:t>kexec</a:t>
            </a:r>
            <a:r>
              <a:rPr lang="zh-CN" altLang="en-US" dirty="0">
                <a:solidFill>
                  <a:schemeClr val="accent1"/>
                </a:solidFill>
              </a:rPr>
              <a:t>把保留区域的</a:t>
            </a:r>
            <a:r>
              <a:rPr lang="en-US" altLang="zh-CN" dirty="0">
                <a:solidFill>
                  <a:schemeClr val="accent1"/>
                </a:solidFill>
              </a:rPr>
              <a:t>capture kernel</a:t>
            </a:r>
            <a:r>
              <a:rPr lang="zh-CN" altLang="en-US" dirty="0">
                <a:solidFill>
                  <a:schemeClr val="accent1"/>
                </a:solidFill>
              </a:rPr>
              <a:t>运行起来，由</a:t>
            </a:r>
            <a:r>
              <a:rPr lang="en-US" altLang="zh-CN" dirty="0">
                <a:solidFill>
                  <a:schemeClr val="accent1"/>
                </a:solidFill>
              </a:rPr>
              <a:t>capture kernel</a:t>
            </a:r>
            <a:r>
              <a:rPr lang="zh-CN" altLang="en-US" dirty="0">
                <a:solidFill>
                  <a:schemeClr val="accent1"/>
                </a:solidFill>
              </a:rPr>
              <a:t>负责把</a:t>
            </a:r>
            <a:r>
              <a:rPr lang="en-US" altLang="zh-CN" dirty="0">
                <a:solidFill>
                  <a:schemeClr val="accent1"/>
                </a:solidFill>
              </a:rPr>
              <a:t>crash kernel</a:t>
            </a:r>
            <a:r>
              <a:rPr lang="zh-CN" altLang="en-US" dirty="0">
                <a:solidFill>
                  <a:schemeClr val="accent1"/>
                </a:solidFill>
              </a:rPr>
              <a:t>的完整信息</a:t>
            </a:r>
            <a:r>
              <a:rPr lang="en-US" altLang="zh-CN" dirty="0">
                <a:solidFill>
                  <a:schemeClr val="accent1"/>
                </a:solidFill>
              </a:rPr>
              <a:t>--</a:t>
            </a:r>
            <a:r>
              <a:rPr lang="zh-CN" altLang="en-US" dirty="0">
                <a:solidFill>
                  <a:schemeClr val="accent1"/>
                </a:solidFill>
              </a:rPr>
              <a:t>包括</a:t>
            </a:r>
            <a:r>
              <a:rPr lang="en-US" altLang="zh-CN" dirty="0">
                <a:solidFill>
                  <a:schemeClr val="accent1"/>
                </a:solidFill>
              </a:rPr>
              <a:t>CPU</a:t>
            </a:r>
            <a:r>
              <a:rPr lang="zh-CN" altLang="en-US" dirty="0">
                <a:solidFill>
                  <a:schemeClr val="accent1"/>
                </a:solidFill>
              </a:rPr>
              <a:t>寄存器、堆栈数据等</a:t>
            </a:r>
            <a:r>
              <a:rPr lang="en-US" altLang="zh-CN" dirty="0">
                <a:solidFill>
                  <a:schemeClr val="accent1"/>
                </a:solidFill>
              </a:rPr>
              <a:t>--</a:t>
            </a:r>
            <a:r>
              <a:rPr lang="zh-CN" altLang="en-US" dirty="0">
                <a:solidFill>
                  <a:schemeClr val="accent1"/>
                </a:solidFill>
              </a:rPr>
              <a:t>转储到文件中，文件的存放位置可以是本地磁盘，也可以是网络</a:t>
            </a:r>
            <a:r>
              <a:rPr lang="zh-CN" altLang="en-US" dirty="0" smtClean="0">
                <a:solidFill>
                  <a:schemeClr val="accent1"/>
                </a:solidFill>
              </a:rPr>
              <a:t>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altLang="zh-CN" dirty="0" smtClean="0">
                <a:solidFill>
                  <a:schemeClr val="accent1"/>
                </a:solidFill>
                <a:hlinkClick r:id="rId3"/>
              </a:rPr>
              <a:t>wiki.ubuntu.com/Kernel/CrashdumpRecipe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1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ABI(Application binary interface)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定义数据类型大小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定义函数调用中：寄存器，栈如何使用，参数如何传递。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定义操作系统接口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定义</a:t>
            </a:r>
            <a:r>
              <a:rPr lang="en-US" altLang="zh-CN" dirty="0" smtClean="0">
                <a:solidFill>
                  <a:schemeClr val="accent1"/>
                </a:solidFill>
              </a:rPr>
              <a:t>dwarf</a:t>
            </a:r>
            <a:r>
              <a:rPr lang="zh-CN" altLang="en-US" dirty="0" smtClean="0">
                <a:solidFill>
                  <a:schemeClr val="accent1"/>
                </a:solidFill>
              </a:rPr>
              <a:t>版本。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定义栈回溯算法。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定义可执行文件格式。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定义程序链接方式。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Related code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477775"/>
              </p:ext>
            </p:extLst>
          </p:nvPr>
        </p:nvGraphicFramePr>
        <p:xfrm>
          <a:off x="3702050" y="3086100"/>
          <a:ext cx="173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Packager Shell Object" showAsIcon="1" r:id="rId4" imgW="1739160" imgH="685440" progId="Package">
                  <p:embed/>
                </p:oleObj>
              </mc:Choice>
              <mc:Fallback>
                <p:oleObj name="Packager Shell Object" showAsIcon="1" r:id="rId4" imgW="17391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2050" y="3086100"/>
                        <a:ext cx="1739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811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9600"/>
            <a:ext cx="9144000" cy="457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638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问题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2" descr="C:\Users\linfeng.DEV\Pictures\bullet_ques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3352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5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1371600" y="1268760"/>
            <a:ext cx="6400800" cy="437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accent1"/>
                </a:solidFill>
              </a:rPr>
              <a:t>1. GDB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2. </a:t>
            </a:r>
            <a:r>
              <a:rPr lang="en-US" altLang="zh-CN" dirty="0" err="1">
                <a:solidFill>
                  <a:schemeClr val="accent1"/>
                </a:solidFill>
              </a:rPr>
              <a:t>C</a:t>
            </a:r>
            <a:r>
              <a:rPr lang="en-US" altLang="zh-CN" dirty="0" err="1" smtClean="0">
                <a:solidFill>
                  <a:schemeClr val="accent1"/>
                </a:solidFill>
              </a:rPr>
              <a:t>oredump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3. Signal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4. Kernel Oops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5. ABI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08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GDB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556792"/>
            <a:ext cx="7355160" cy="452596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Gcc</a:t>
            </a:r>
            <a:r>
              <a:rPr lang="en-US" altLang="zh-CN" dirty="0" smtClean="0">
                <a:solidFill>
                  <a:schemeClr val="accent1"/>
                </a:solidFill>
              </a:rPr>
              <a:t> –g</a:t>
            </a:r>
            <a:r>
              <a:rPr lang="zh-CN" altLang="en-US" dirty="0" smtClean="0">
                <a:solidFill>
                  <a:schemeClr val="accent1"/>
                </a:solidFill>
              </a:rPr>
              <a:t> 参数 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Dwarf</a:t>
            </a:r>
            <a:r>
              <a:rPr lang="zh-CN" altLang="en-US" dirty="0">
                <a:solidFill>
                  <a:schemeClr val="accent1"/>
                </a:solidFill>
              </a:rPr>
              <a:t>信息：</a:t>
            </a:r>
            <a:r>
              <a:rPr lang="en-US" altLang="zh-CN" dirty="0" err="1">
                <a:solidFill>
                  <a:schemeClr val="accent1"/>
                </a:solidFill>
              </a:rPr>
              <a:t>objdump</a:t>
            </a:r>
            <a:r>
              <a:rPr lang="en-US" altLang="zh-CN" dirty="0">
                <a:solidFill>
                  <a:schemeClr val="accent1"/>
                </a:solidFill>
              </a:rPr>
              <a:t> –s </a:t>
            </a:r>
            <a:r>
              <a:rPr lang="en-US" altLang="zh-CN" dirty="0" smtClean="0">
                <a:solidFill>
                  <a:schemeClr val="accent1"/>
                </a:solidFill>
              </a:rPr>
              <a:t>executable</a:t>
            </a:r>
          </a:p>
          <a:p>
            <a:r>
              <a:rPr lang="en-US" altLang="zh-CN" dirty="0" smtClean="0">
                <a:solidFill>
                  <a:schemeClr val="accent1"/>
                </a:solidFill>
              </a:rPr>
              <a:t>Breakpoint</a:t>
            </a:r>
          </a:p>
          <a:p>
            <a:r>
              <a:rPr lang="en-US" altLang="zh-CN" dirty="0" err="1" smtClean="0">
                <a:solidFill>
                  <a:schemeClr val="accent1"/>
                </a:solidFill>
              </a:rPr>
              <a:t>Watchpoint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调用栈的</a:t>
            </a:r>
            <a:r>
              <a:rPr lang="en-US" altLang="zh-CN" dirty="0" err="1">
                <a:solidFill>
                  <a:schemeClr val="accent1"/>
                </a:solidFill>
              </a:rPr>
              <a:t>Backtrace</a:t>
            </a:r>
            <a:r>
              <a:rPr lang="en-US" altLang="zh-CN" dirty="0">
                <a:solidFill>
                  <a:schemeClr val="accent1"/>
                </a:solidFill>
              </a:rPr>
              <a:t>.</a:t>
            </a:r>
          </a:p>
          <a:p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0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GDB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204864"/>
            <a:ext cx="7688078" cy="33843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</a:rPr>
              <a:t>Call procedure(push rip, then jump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</a:p>
          <a:p>
            <a:pPr algn="just"/>
            <a:r>
              <a:rPr lang="en-US" altLang="zh-CN" dirty="0" smtClean="0">
                <a:solidFill>
                  <a:schemeClr val="accent1"/>
                </a:solidFill>
              </a:rPr>
              <a:t>Push %</a:t>
            </a:r>
            <a:r>
              <a:rPr lang="en-US" altLang="zh-CN" dirty="0" err="1" smtClean="0">
                <a:solidFill>
                  <a:schemeClr val="accent1"/>
                </a:solidFill>
              </a:rPr>
              <a:t>rbp</a:t>
            </a:r>
            <a:r>
              <a:rPr lang="en-US" altLang="zh-CN" dirty="0" smtClean="0">
                <a:solidFill>
                  <a:schemeClr val="accent1"/>
                </a:solidFill>
              </a:rPr>
              <a:t> (save </a:t>
            </a:r>
            <a:r>
              <a:rPr lang="en-US" altLang="zh-CN" dirty="0" err="1" smtClean="0">
                <a:solidFill>
                  <a:schemeClr val="accent1"/>
                </a:solidFill>
              </a:rPr>
              <a:t>rbp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</a:p>
          <a:p>
            <a:pPr algn="just"/>
            <a:r>
              <a:rPr lang="en-US" altLang="zh-CN" dirty="0" err="1" smtClean="0">
                <a:solidFill>
                  <a:schemeClr val="accent1"/>
                </a:solidFill>
              </a:rPr>
              <a:t>Mov</a:t>
            </a:r>
            <a:r>
              <a:rPr lang="en-US" altLang="zh-CN" dirty="0" smtClean="0">
                <a:solidFill>
                  <a:schemeClr val="accent1"/>
                </a:solidFill>
              </a:rPr>
              <a:t> %</a:t>
            </a:r>
            <a:r>
              <a:rPr lang="en-US" altLang="zh-CN" dirty="0" err="1" smtClean="0">
                <a:solidFill>
                  <a:schemeClr val="accent1"/>
                </a:solidFill>
              </a:rPr>
              <a:t>rsp</a:t>
            </a:r>
            <a:r>
              <a:rPr lang="en-US" altLang="zh-CN" dirty="0" smtClean="0">
                <a:solidFill>
                  <a:schemeClr val="accent1"/>
                </a:solidFill>
              </a:rPr>
              <a:t>,%</a:t>
            </a:r>
            <a:r>
              <a:rPr lang="en-US" altLang="zh-CN" dirty="0" err="1" smtClean="0">
                <a:solidFill>
                  <a:schemeClr val="accent1"/>
                </a:solidFill>
              </a:rPr>
              <a:t>rbp</a:t>
            </a:r>
            <a:r>
              <a:rPr lang="en-US" altLang="zh-CN" dirty="0" smtClean="0">
                <a:solidFill>
                  <a:schemeClr val="accent1"/>
                </a:solidFill>
              </a:rPr>
              <a:t>(save current </a:t>
            </a:r>
            <a:r>
              <a:rPr lang="en-US" altLang="zh-CN" dirty="0" err="1" smtClean="0">
                <a:solidFill>
                  <a:schemeClr val="accent1"/>
                </a:solidFill>
              </a:rPr>
              <a:t>rsp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</a:p>
          <a:p>
            <a:pPr algn="just"/>
            <a:r>
              <a:rPr lang="en-US" altLang="zh-CN" dirty="0" smtClean="0">
                <a:solidFill>
                  <a:schemeClr val="accent1"/>
                </a:solidFill>
              </a:rPr>
              <a:t>Sub $0x??,%</a:t>
            </a:r>
            <a:r>
              <a:rPr lang="en-US" altLang="zh-CN" dirty="0" err="1" smtClean="0">
                <a:solidFill>
                  <a:schemeClr val="accent1"/>
                </a:solidFill>
              </a:rPr>
              <a:t>rsp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algn="just"/>
            <a:r>
              <a:rPr lang="en-US" altLang="zh-CN" dirty="0" err="1" smtClean="0">
                <a:solidFill>
                  <a:schemeClr val="accent1"/>
                </a:solidFill>
              </a:rPr>
              <a:t>Leaveq</a:t>
            </a:r>
            <a:r>
              <a:rPr lang="en-US" altLang="zh-CN" dirty="0" smtClean="0">
                <a:solidFill>
                  <a:schemeClr val="accent1"/>
                </a:solidFill>
              </a:rPr>
              <a:t> (set </a:t>
            </a:r>
            <a:r>
              <a:rPr lang="en-US" altLang="zh-CN" dirty="0" err="1" smtClean="0">
                <a:solidFill>
                  <a:schemeClr val="accent1"/>
                </a:solidFill>
              </a:rPr>
              <a:t>rsp</a:t>
            </a:r>
            <a:r>
              <a:rPr lang="en-US" altLang="zh-CN" dirty="0" smtClean="0">
                <a:solidFill>
                  <a:schemeClr val="accent1"/>
                </a:solidFill>
              </a:rPr>
              <a:t>=</a:t>
            </a:r>
            <a:r>
              <a:rPr lang="en-US" altLang="zh-CN" dirty="0" err="1" smtClean="0">
                <a:solidFill>
                  <a:schemeClr val="accent1"/>
                </a:solidFill>
              </a:rPr>
              <a:t>rbp</a:t>
            </a:r>
            <a:r>
              <a:rPr lang="en-US" altLang="zh-CN" dirty="0" smtClean="0">
                <a:solidFill>
                  <a:schemeClr val="accent1"/>
                </a:solidFill>
              </a:rPr>
              <a:t>, pop </a:t>
            </a:r>
            <a:r>
              <a:rPr lang="en-US" altLang="zh-CN" dirty="0" err="1" smtClean="0">
                <a:solidFill>
                  <a:schemeClr val="accent1"/>
                </a:solidFill>
              </a:rPr>
              <a:t>rbp</a:t>
            </a:r>
            <a:r>
              <a:rPr lang="en-US" altLang="zh-CN" dirty="0" smtClean="0">
                <a:solidFill>
                  <a:schemeClr val="accent1"/>
                </a:solidFill>
              </a:rPr>
              <a:t>)</a:t>
            </a:r>
          </a:p>
          <a:p>
            <a:pPr algn="just"/>
            <a:r>
              <a:rPr lang="en-US" altLang="zh-CN" dirty="0" err="1" smtClean="0">
                <a:solidFill>
                  <a:schemeClr val="accent1"/>
                </a:solidFill>
              </a:rPr>
              <a:t>Retq</a:t>
            </a:r>
            <a:r>
              <a:rPr lang="en-US" altLang="zh-CN" dirty="0" smtClean="0">
                <a:solidFill>
                  <a:schemeClr val="accent1"/>
                </a:solidFill>
              </a:rPr>
              <a:t>   (pop rip)</a:t>
            </a:r>
          </a:p>
          <a:p>
            <a:pPr algn="just"/>
            <a:endParaRPr lang="en-US" altLang="zh-CN" dirty="0" smtClean="0">
              <a:solidFill>
                <a:schemeClr val="accent1"/>
              </a:solidFill>
            </a:endParaRPr>
          </a:p>
          <a:p>
            <a:pPr algn="just"/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297196"/>
            <a:ext cx="6967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How </a:t>
            </a:r>
            <a:r>
              <a:rPr lang="en-US" altLang="zh-CN" sz="3200" dirty="0" err="1" smtClean="0">
                <a:solidFill>
                  <a:schemeClr val="accent1"/>
                </a:solidFill>
              </a:rPr>
              <a:t>backtrace</a:t>
            </a:r>
            <a:r>
              <a:rPr lang="en-US" altLang="zh-CN" sz="3200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work(unwind the stack). </a:t>
            </a:r>
          </a:p>
        </p:txBody>
      </p:sp>
    </p:spTree>
    <p:extLst>
      <p:ext uri="{BB962C8B-B14F-4D97-AF65-F5344CB8AC3E}">
        <p14:creationId xmlns:p14="http://schemas.microsoft.com/office/powerpoint/2010/main" val="282757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ychen\Desktop\QQ图片20140612110445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448300" cy="382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GDB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Picture 2" descr="C:\Users\lychen\Desktop\QQ图片20140609140636.jp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84" y="1628800"/>
            <a:ext cx="3600450" cy="38544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glow>
              <a:schemeClr val="accent1">
                <a:alpha val="0"/>
              </a:schemeClr>
            </a:glow>
          </a:effectLst>
          <a:extLst/>
        </p:spPr>
      </p:pic>
    </p:spTree>
    <p:extLst>
      <p:ext uri="{BB962C8B-B14F-4D97-AF65-F5344CB8AC3E}">
        <p14:creationId xmlns:p14="http://schemas.microsoft.com/office/powerpoint/2010/main" val="51646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GDB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Gdb</a:t>
            </a:r>
            <a:r>
              <a:rPr lang="en-US" altLang="zh-CN" dirty="0">
                <a:solidFill>
                  <a:schemeClr val="accent1"/>
                </a:solidFill>
              </a:rPr>
              <a:t> based on </a:t>
            </a:r>
            <a:r>
              <a:rPr lang="en-US" altLang="zh-CN" dirty="0" err="1" smtClean="0">
                <a:solidFill>
                  <a:schemeClr val="accent1"/>
                </a:solidFill>
              </a:rPr>
              <a:t>Ptrace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PTRACE_SINGLESTEP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__</a:t>
            </a:r>
            <a:r>
              <a:rPr lang="en-US" altLang="zh-CN" dirty="0" err="1">
                <a:solidFill>
                  <a:schemeClr val="accent1"/>
                </a:solidFill>
              </a:rPr>
              <a:t>asm</a:t>
            </a:r>
            <a:r>
              <a:rPr lang="en-US" altLang="zh-CN" dirty="0">
                <a:solidFill>
                  <a:schemeClr val="accent1"/>
                </a:solidFill>
              </a:rPr>
              <a:t>__ volatile ("</a:t>
            </a:r>
            <a:r>
              <a:rPr lang="en-US" altLang="zh-CN" dirty="0" err="1">
                <a:solidFill>
                  <a:schemeClr val="accent1"/>
                </a:solidFill>
              </a:rPr>
              <a:t>int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$0x3</a:t>
            </a:r>
            <a:r>
              <a:rPr lang="en-US" altLang="zh-CN" dirty="0" smtClean="0">
                <a:solidFill>
                  <a:schemeClr val="accent1"/>
                </a:solidFill>
              </a:rPr>
              <a:t>"); is breakpoint</a:t>
            </a:r>
            <a:endParaRPr lang="zh-CN" altLang="en-US" dirty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Example: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accent1"/>
                </a:solidFill>
                <a:hlinkClick r:id="rId3"/>
              </a:rPr>
              <a:t>www.linuxjournal.com/article/6100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chemeClr val="accent1"/>
                </a:solidFill>
                <a:hlinkClick r:id="rId4"/>
              </a:rPr>
              <a:t>://</a:t>
            </a:r>
            <a:r>
              <a:rPr lang="en-US" altLang="zh-CN" dirty="0" smtClean="0">
                <a:solidFill>
                  <a:schemeClr val="accent1"/>
                </a:solidFill>
                <a:hlinkClick r:id="rId4"/>
              </a:rPr>
              <a:t>www.linuxjournal.com/article/6210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297196"/>
            <a:ext cx="5386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How </a:t>
            </a:r>
            <a:r>
              <a:rPr lang="en-US" altLang="zh-CN" sz="3200" dirty="0" smtClean="0">
                <a:solidFill>
                  <a:schemeClr val="accent1"/>
                </a:solidFill>
              </a:rPr>
              <a:t>breakpoint implemented. 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4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</a:rPr>
              <a:t>coredump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程序崩溃时的信息存储到</a:t>
            </a:r>
            <a:r>
              <a:rPr lang="en-US" altLang="zh-CN" dirty="0" err="1" smtClean="0">
                <a:solidFill>
                  <a:schemeClr val="accent1"/>
                </a:solidFill>
              </a:rPr>
              <a:t>coredump</a:t>
            </a:r>
            <a:r>
              <a:rPr lang="zh-CN" altLang="en-US" dirty="0" smtClean="0">
                <a:solidFill>
                  <a:schemeClr val="accent1"/>
                </a:solidFill>
              </a:rPr>
              <a:t>中。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使用如下命令打开</a:t>
            </a:r>
            <a:r>
              <a:rPr lang="en-US" altLang="zh-CN" dirty="0" err="1" smtClean="0">
                <a:solidFill>
                  <a:schemeClr val="accent1"/>
                </a:solidFill>
              </a:rPr>
              <a:t>coredump</a:t>
            </a:r>
            <a:r>
              <a:rPr lang="zh-CN" altLang="en-US" dirty="0" smtClean="0">
                <a:solidFill>
                  <a:schemeClr val="accent1"/>
                </a:solidFill>
              </a:rPr>
              <a:t>功能：</a:t>
            </a:r>
            <a:r>
              <a:rPr lang="en-US" altLang="zh-CN" dirty="0" err="1" smtClean="0">
                <a:solidFill>
                  <a:schemeClr val="accent1"/>
                </a:solidFill>
              </a:rPr>
              <a:t>ulimit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-c unlimited</a:t>
            </a:r>
          </a:p>
          <a:p>
            <a:r>
              <a:rPr lang="zh-CN" altLang="en-US" dirty="0" smtClean="0">
                <a:solidFill>
                  <a:schemeClr val="accent1"/>
                </a:solidFill>
              </a:rPr>
              <a:t>用</a:t>
            </a:r>
            <a:r>
              <a:rPr lang="en-US" altLang="zh-CN" dirty="0" err="1" smtClean="0">
                <a:solidFill>
                  <a:schemeClr val="accent1"/>
                </a:solidFill>
              </a:rPr>
              <a:t>gdb</a:t>
            </a:r>
            <a:r>
              <a:rPr lang="zh-CN" altLang="en-US" dirty="0" smtClean="0">
                <a:solidFill>
                  <a:schemeClr val="accent1"/>
                </a:solidFill>
              </a:rPr>
              <a:t>调试程序时，如果程序是带</a:t>
            </a:r>
            <a:r>
              <a:rPr lang="en-US" altLang="zh-CN" dirty="0" smtClean="0">
                <a:solidFill>
                  <a:schemeClr val="accent1"/>
                </a:solidFill>
              </a:rPr>
              <a:t>debug</a:t>
            </a:r>
            <a:r>
              <a:rPr lang="zh-CN" altLang="en-US" dirty="0" smtClean="0">
                <a:solidFill>
                  <a:schemeClr val="accent1"/>
                </a:solidFill>
              </a:rPr>
              <a:t>信息的，</a:t>
            </a:r>
            <a:r>
              <a:rPr lang="en-US" altLang="zh-CN" dirty="0" err="1" smtClean="0">
                <a:solidFill>
                  <a:schemeClr val="accent1"/>
                </a:solidFill>
              </a:rPr>
              <a:t>gdb</a:t>
            </a:r>
            <a:r>
              <a:rPr lang="zh-CN" altLang="en-US" dirty="0" smtClean="0">
                <a:solidFill>
                  <a:schemeClr val="accent1"/>
                </a:solidFill>
              </a:rPr>
              <a:t>显示的信息比较详细，否则可能需要通过汇编代码反推程序出错语句。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err="1" smtClean="0">
                <a:solidFill>
                  <a:schemeClr val="accent1"/>
                </a:solidFill>
              </a:rPr>
              <a:t>gdb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--core=core </a:t>
            </a:r>
            <a:r>
              <a:rPr lang="en-US" altLang="zh-CN" dirty="0" smtClean="0">
                <a:solidFill>
                  <a:schemeClr val="accent1"/>
                </a:solidFill>
              </a:rPr>
              <a:t>executable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2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Signal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Kill –l to list all the signals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给程序</a:t>
            </a:r>
            <a:r>
              <a:rPr lang="zh-CN" altLang="en-US" dirty="0" smtClean="0">
                <a:solidFill>
                  <a:schemeClr val="accent1"/>
                </a:solidFill>
              </a:rPr>
              <a:t>添加信号处理函数，打印出错状态详细信息。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Example for </a:t>
            </a:r>
            <a:r>
              <a:rPr lang="en-US" altLang="zh-CN" dirty="0" err="1" smtClean="0">
                <a:solidFill>
                  <a:schemeClr val="accent1"/>
                </a:solidFill>
              </a:rPr>
              <a:t>powerpc</a:t>
            </a:r>
            <a:r>
              <a:rPr lang="en-US" altLang="zh-CN" dirty="0" smtClean="0">
                <a:solidFill>
                  <a:schemeClr val="accent1"/>
                </a:solidFill>
              </a:rPr>
              <a:t> architecture: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hlinkClick r:id="rId3"/>
              </a:rPr>
              <a:t>http</a:t>
            </a:r>
            <a:r>
              <a:rPr lang="en-US" altLang="zh-CN" dirty="0">
                <a:solidFill>
                  <a:schemeClr val="accent1"/>
                </a:solidFill>
                <a:hlinkClick r:id="rId3"/>
              </a:rPr>
              <a:t>://</a:t>
            </a:r>
            <a:r>
              <a:rPr lang="en-US" altLang="zh-CN" dirty="0" smtClean="0">
                <a:solidFill>
                  <a:schemeClr val="accent1"/>
                </a:solidFill>
                <a:hlinkClick r:id="rId3"/>
              </a:rPr>
              <a:t>www.ibm.com/developerworks/cn/linux/l-sigdebug.html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080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Kernel oops.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23594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[  621.310588] Oops: 0002 [#1] SMP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621.310590] Modules linked in: mod(OF+) snd_intel8x0 snd_ac97_codec ac97_bus </a:t>
            </a:r>
            <a:r>
              <a:rPr lang="en-US" altLang="zh-CN" sz="1000" dirty="0" err="1">
                <a:solidFill>
                  <a:schemeClr val="accent1"/>
                </a:solidFill>
              </a:rPr>
              <a:t>snd_pcm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snd_page_alloc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snd_seq_midi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snd_seq_midi_event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snd_rawmidi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bnep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rfcomm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bluetooth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snd_seq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snd_seq_device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joydev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snd_timer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psmouse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serio_raw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snd</a:t>
            </a:r>
            <a:r>
              <a:rPr lang="en-US" altLang="zh-CN" sz="1000" dirty="0">
                <a:solidFill>
                  <a:schemeClr val="accent1"/>
                </a:solidFill>
              </a:rPr>
              <a:t> i2c_piix4 </a:t>
            </a:r>
            <a:r>
              <a:rPr lang="en-US" altLang="zh-CN" sz="1000" dirty="0" err="1">
                <a:solidFill>
                  <a:schemeClr val="accent1"/>
                </a:solidFill>
              </a:rPr>
              <a:t>mac_hid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parport_pc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soundcore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ppdev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lp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parport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hid_generic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usbhid</a:t>
            </a:r>
            <a:r>
              <a:rPr lang="en-US" altLang="zh-CN" sz="1000" dirty="0">
                <a:solidFill>
                  <a:schemeClr val="accent1"/>
                </a:solidFill>
              </a:rPr>
              <a:t> hid </a:t>
            </a:r>
            <a:r>
              <a:rPr lang="en-US" altLang="zh-CN" sz="1000" dirty="0" err="1">
                <a:solidFill>
                  <a:schemeClr val="accent1"/>
                </a:solidFill>
              </a:rPr>
              <a:t>ahci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libahci</a:t>
            </a:r>
            <a:r>
              <a:rPr lang="en-US" altLang="zh-CN" sz="1000" dirty="0">
                <a:solidFill>
                  <a:schemeClr val="accent1"/>
                </a:solidFill>
              </a:rPr>
              <a:t> e1000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621.310605] CPU: 0 PID: 3052 </a:t>
            </a:r>
            <a:r>
              <a:rPr lang="en-US" altLang="zh-CN" sz="1000" dirty="0" err="1">
                <a:solidFill>
                  <a:schemeClr val="accent1"/>
                </a:solidFill>
              </a:rPr>
              <a:t>Comm</a:t>
            </a:r>
            <a:r>
              <a:rPr lang="en-US" altLang="zh-CN" sz="1000" dirty="0">
                <a:solidFill>
                  <a:schemeClr val="accent1"/>
                </a:solidFill>
              </a:rPr>
              <a:t>: </a:t>
            </a:r>
            <a:r>
              <a:rPr lang="en-US" altLang="zh-CN" sz="1000" dirty="0" err="1">
                <a:solidFill>
                  <a:schemeClr val="accent1"/>
                </a:solidFill>
              </a:rPr>
              <a:t>systemd-udevd</a:t>
            </a:r>
            <a:r>
              <a:rPr lang="en-US" altLang="zh-CN" sz="1000" dirty="0">
                <a:solidFill>
                  <a:schemeClr val="accent1"/>
                </a:solidFill>
              </a:rPr>
              <a:t> Tainted: GF          O 3.13.0-24-generic #46-Ubuntu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621.310607] Hardware name: </a:t>
            </a:r>
            <a:r>
              <a:rPr lang="en-US" altLang="zh-CN" sz="1000" dirty="0" err="1">
                <a:solidFill>
                  <a:schemeClr val="accent1"/>
                </a:solidFill>
              </a:rPr>
              <a:t>innotek</a:t>
            </a:r>
            <a:r>
              <a:rPr lang="en-US" altLang="zh-CN" sz="1000" dirty="0">
                <a:solidFill>
                  <a:schemeClr val="accent1"/>
                </a:solidFill>
              </a:rPr>
              <a:t> GmbH </a:t>
            </a:r>
            <a:r>
              <a:rPr lang="en-US" altLang="zh-CN" sz="1000" dirty="0" err="1">
                <a:solidFill>
                  <a:schemeClr val="accent1"/>
                </a:solidFill>
              </a:rPr>
              <a:t>VirtualBox</a:t>
            </a:r>
            <a:r>
              <a:rPr lang="en-US" altLang="zh-CN" sz="1000" dirty="0">
                <a:solidFill>
                  <a:schemeClr val="accent1"/>
                </a:solidFill>
              </a:rPr>
              <a:t>/</a:t>
            </a:r>
            <a:r>
              <a:rPr lang="en-US" altLang="zh-CN" sz="1000" dirty="0" err="1">
                <a:solidFill>
                  <a:schemeClr val="accent1"/>
                </a:solidFill>
              </a:rPr>
              <a:t>VirtualBox</a:t>
            </a:r>
            <a:r>
              <a:rPr lang="en-US" altLang="zh-CN" sz="1000" dirty="0">
                <a:solidFill>
                  <a:schemeClr val="accent1"/>
                </a:solidFill>
              </a:rPr>
              <a:t>, BIOS </a:t>
            </a:r>
            <a:r>
              <a:rPr lang="en-US" altLang="zh-CN" sz="1000" dirty="0" err="1">
                <a:solidFill>
                  <a:schemeClr val="accent1"/>
                </a:solidFill>
              </a:rPr>
              <a:t>VirtualBox</a:t>
            </a:r>
            <a:r>
              <a:rPr lang="en-US" altLang="zh-CN" sz="1000" dirty="0">
                <a:solidFill>
                  <a:schemeClr val="accent1"/>
                </a:solidFill>
              </a:rPr>
              <a:t> 12/01/2006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621.310609] task: ffff8800691cdfc0 </a:t>
            </a:r>
            <a:r>
              <a:rPr lang="en-US" altLang="zh-CN" sz="1000" dirty="0" err="1">
                <a:solidFill>
                  <a:schemeClr val="accent1"/>
                </a:solidFill>
              </a:rPr>
              <a:t>ti</a:t>
            </a:r>
            <a:r>
              <a:rPr lang="en-US" altLang="zh-CN" sz="1000" dirty="0">
                <a:solidFill>
                  <a:schemeClr val="accent1"/>
                </a:solidFill>
              </a:rPr>
              <a:t>: ffff8800481a0000 </a:t>
            </a:r>
            <a:r>
              <a:rPr lang="en-US" altLang="zh-CN" sz="1000" dirty="0" err="1">
                <a:solidFill>
                  <a:schemeClr val="accent1"/>
                </a:solidFill>
              </a:rPr>
              <a:t>task.ti</a:t>
            </a:r>
            <a:r>
              <a:rPr lang="en-US" altLang="zh-CN" sz="1000" dirty="0">
                <a:solidFill>
                  <a:schemeClr val="accent1"/>
                </a:solidFill>
              </a:rPr>
              <a:t>: </a:t>
            </a:r>
            <a:r>
              <a:rPr lang="en-US" altLang="zh-CN" sz="1000" dirty="0" smtClean="0">
                <a:solidFill>
                  <a:schemeClr val="accent1"/>
                </a:solidFill>
              </a:rPr>
              <a:t>ffff8800481a0000</a:t>
            </a: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[  </a:t>
            </a:r>
            <a:r>
              <a:rPr lang="en-US" altLang="zh-CN" sz="1000" dirty="0">
                <a:solidFill>
                  <a:schemeClr val="accent1"/>
                </a:solidFill>
              </a:rPr>
              <a:t>621.310610] RIP: 0010:[&lt;ffffffff8136a67d&gt;]  [&lt;ffffffff8136a67d&gt;] memcpy+0xd/0x110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621.310612] RSP: 0018:ffff8800481a1bb0  EFLAGS: 00010046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621.310613] RAX: 0000000000000000 RBX: ffff88007ab33480 RCX: 0000000000000200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621.310614] RDX: 0000000000000000 RSI: ffffffffa12052c0 RDI: 0000000000000000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621.310615] RBP: ffff8800481a1bc8 R08: 0000000000000000 R09: ffff880078abdc00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621.310616] R10: 00000001fe200000 R11: fffffffe01e07f88 R12: ffff880078a36a20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621.310617] R13: ffff880078a36a20 R14: 0000000000000001 R15: 0000000000000000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621.310619] FS:  00007f952c47d880(0000) GS:ffff88007fc00000(0000) knlGS:0000000000000000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621.310620] CS:  0010 DS: 0000 ES: 0000 CR0: 0000000080050033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621.310621] CR2: 0000000000000000 CR3: 0000000061f17000 CR4: 00000000000006f0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621.310626] Stack: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621.310627]  ffffffffa02130a1 ffff880078a36a20 </a:t>
            </a:r>
            <a:r>
              <a:rPr lang="en-US" altLang="zh-CN" sz="1000" dirty="0" err="1">
                <a:solidFill>
                  <a:schemeClr val="accent1"/>
                </a:solidFill>
              </a:rPr>
              <a:t>ffff880078a36a20</a:t>
            </a:r>
            <a:r>
              <a:rPr lang="en-US" altLang="zh-CN" sz="1000" dirty="0">
                <a:solidFill>
                  <a:schemeClr val="accent1"/>
                </a:solidFill>
              </a:rPr>
              <a:t> ffff8800481a1be0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621.310629]  ffffffff813317d3 ffff8800481a1c30 ffff8800481a1c18 ffffffff8133188a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621.310631]  ffff8800481a1c30 0000000000000000 ffff880078a36a20 0000000000000001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621.310633] Call Trace: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621.310637]  [&lt;ffffffffa02130a1&gt;] ? simp_blkdev_do_request+0xa1/0xcb [mod]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621.310641]  [&lt;ffffffff813317d3&gt;] __blk_run_queue+0x33/0x40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621.310643]  [&lt;ffffffff8133188a&gt;] queue_unplugged+0x2a/0xa0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621.310645]  [&lt;ffffffff813350e0&gt;] blk_flush_plug_list+0x1f0/0x230</a:t>
            </a: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[  </a:t>
            </a:r>
            <a:r>
              <a:rPr lang="en-US" altLang="zh-CN" sz="1000" dirty="0">
                <a:solidFill>
                  <a:schemeClr val="accent1"/>
                </a:solidFill>
              </a:rPr>
              <a:t>621.310674] Code: 43 4e 5b 5d c3 66 0f 1f 84 00 00 00 00 00 e8 </a:t>
            </a:r>
            <a:r>
              <a:rPr lang="en-US" altLang="zh-CN" sz="1000" dirty="0" err="1">
                <a:solidFill>
                  <a:schemeClr val="accent1"/>
                </a:solidFill>
              </a:rPr>
              <a:t>fb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fb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ff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ff</a:t>
            </a:r>
            <a:r>
              <a:rPr lang="en-US" altLang="zh-CN" sz="1000" dirty="0">
                <a:solidFill>
                  <a:schemeClr val="accent1"/>
                </a:solidFill>
              </a:rPr>
              <a:t> </a:t>
            </a:r>
            <a:r>
              <a:rPr lang="en-US" altLang="zh-CN" sz="1000" dirty="0" err="1">
                <a:solidFill>
                  <a:schemeClr val="accent1"/>
                </a:solidFill>
              </a:rPr>
              <a:t>eb</a:t>
            </a:r>
            <a:r>
              <a:rPr lang="en-US" altLang="zh-CN" sz="1000" dirty="0">
                <a:solidFill>
                  <a:schemeClr val="accent1"/>
                </a:solidFill>
              </a:rPr>
              <a:t> e2 90 90 90 90 90 90 90 90 90 48 89 f8 48 89 d1 48 c1 e9 03 83 e2 07 &lt;f3&gt; 48 a5 89 d1 f3 a4 c3 20 4c 8b 06 4c 8b 4e 08 4c 8b 56 10 4c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621.310691] RIP  [&lt;ffffffff8136a67d&gt;] memcpy+0xd/0x110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621.310692]  RSP &lt;ffff8800481a1bb0&gt;</a:t>
            </a:r>
          </a:p>
          <a:p>
            <a:r>
              <a:rPr lang="en-US" altLang="zh-CN" sz="1000" dirty="0">
                <a:solidFill>
                  <a:schemeClr val="accent1"/>
                </a:solidFill>
              </a:rPr>
              <a:t>[  621.310693] CR2: 0000000000000000</a:t>
            </a:r>
          </a:p>
          <a:p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nimated_tab_slides_over_five_head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714</Words>
  <Application>Microsoft Office PowerPoint</Application>
  <PresentationFormat>全屏显示(4:3)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Animated_tab_slides_over_five_headers</vt:lpstr>
      <vt:lpstr>Packager Shell Object</vt:lpstr>
      <vt:lpstr>Debug in linux</vt:lpstr>
      <vt:lpstr>PowerPoint 演示文稿</vt:lpstr>
      <vt:lpstr>GDB</vt:lpstr>
      <vt:lpstr>GDB</vt:lpstr>
      <vt:lpstr>GDB</vt:lpstr>
      <vt:lpstr>GDB</vt:lpstr>
      <vt:lpstr>coredump</vt:lpstr>
      <vt:lpstr>Signal</vt:lpstr>
      <vt:lpstr>Kernel oops.</vt:lpstr>
      <vt:lpstr>kdump</vt:lpstr>
      <vt:lpstr>ABI(Application binary interface)</vt:lpstr>
      <vt:lpstr>Related 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lychen</dc:creator>
  <cp:lastModifiedBy>lychen</cp:lastModifiedBy>
  <cp:revision>150</cp:revision>
  <dcterms:created xsi:type="dcterms:W3CDTF">2014-06-05T01:23:06Z</dcterms:created>
  <dcterms:modified xsi:type="dcterms:W3CDTF">2014-06-13T07:44:03Z</dcterms:modified>
</cp:coreProperties>
</file>