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8" d="100"/>
          <a:sy n="78" d="100"/>
        </p:scale>
        <p:origin x="18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CC409-C213-43E9-AB1B-0C5E6AFDCF27}"/>
              </a:ext>
            </a:extLst>
          </p:cNvPr>
          <p:cNvSpPr>
            <a:spLocks noGrp="1"/>
          </p:cNvSpPr>
          <p:nvPr>
            <p:ph type="ctrTitle"/>
          </p:nvPr>
        </p:nvSpPr>
        <p:spPr>
          <a:xfrm>
            <a:off x="546185" y="1342848"/>
            <a:ext cx="9260602" cy="1646302"/>
          </a:xfrm>
        </p:spPr>
        <p:txBody>
          <a:bodyPr/>
          <a:lstStyle/>
          <a:p>
            <a:r>
              <a:rPr lang="zh-CN" altLang="zh-CN" sz="4400" dirty="0"/>
              <a:t>基于</a:t>
            </a:r>
            <a:r>
              <a:rPr lang="en-US" altLang="zh-CN" sz="4400" dirty="0"/>
              <a:t>LSH</a:t>
            </a:r>
            <a:r>
              <a:rPr lang="zh-CN" altLang="zh-CN" sz="4400" dirty="0"/>
              <a:t>的时间序列</a:t>
            </a:r>
            <a:r>
              <a:rPr lang="en-US" altLang="zh-CN" sz="4400" dirty="0"/>
              <a:t>DTW</a:t>
            </a:r>
            <a:r>
              <a:rPr lang="zh-CN" altLang="zh-CN" sz="4400" dirty="0"/>
              <a:t>相似性查询</a:t>
            </a:r>
            <a:endParaRPr lang="zh-CN" altLang="en-US" sz="4400" dirty="0"/>
          </a:p>
        </p:txBody>
      </p:sp>
      <p:sp>
        <p:nvSpPr>
          <p:cNvPr id="3" name="副标题 2">
            <a:extLst>
              <a:ext uri="{FF2B5EF4-FFF2-40B4-BE49-F238E27FC236}">
                <a16:creationId xmlns:a16="http://schemas.microsoft.com/office/drawing/2014/main" id="{6A209B2A-B64E-427A-BCE1-228A828065D9}"/>
              </a:ext>
            </a:extLst>
          </p:cNvPr>
          <p:cNvSpPr>
            <a:spLocks noGrp="1"/>
          </p:cNvSpPr>
          <p:nvPr>
            <p:ph type="subTitle" idx="1"/>
          </p:nvPr>
        </p:nvSpPr>
        <p:spPr/>
        <p:txBody>
          <a:bodyPr>
            <a:normAutofit/>
          </a:bodyPr>
          <a:lstStyle/>
          <a:p>
            <a:r>
              <a:rPr lang="zh-CN" altLang="en-US" sz="2400" dirty="0"/>
              <a:t>用到的数据结构：列表、哈希表</a:t>
            </a:r>
          </a:p>
        </p:txBody>
      </p:sp>
    </p:spTree>
    <p:extLst>
      <p:ext uri="{BB962C8B-B14F-4D97-AF65-F5344CB8AC3E}">
        <p14:creationId xmlns:p14="http://schemas.microsoft.com/office/powerpoint/2010/main" val="31061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8D619-7C66-4E57-B8CD-CB4B9CB069AE}"/>
              </a:ext>
            </a:extLst>
          </p:cNvPr>
          <p:cNvSpPr>
            <a:spLocks noGrp="1"/>
          </p:cNvSpPr>
          <p:nvPr>
            <p:ph type="title"/>
          </p:nvPr>
        </p:nvSpPr>
        <p:spPr/>
        <p:txBody>
          <a:bodyPr/>
          <a:lstStyle/>
          <a:p>
            <a:r>
              <a:rPr lang="en-US" altLang="zh-CN" dirty="0"/>
              <a:t>1</a:t>
            </a:r>
            <a:r>
              <a:rPr lang="zh-CN" altLang="en-US" dirty="0"/>
              <a:t>、</a:t>
            </a:r>
            <a:r>
              <a:rPr lang="zh-CN" altLang="zh-CN" dirty="0"/>
              <a:t>问题描述</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AA62120-C436-4D26-A284-3C4074D4E4DB}"/>
                  </a:ext>
                </a:extLst>
              </p:cNvPr>
              <p:cNvSpPr>
                <a:spLocks noGrp="1"/>
              </p:cNvSpPr>
              <p:nvPr>
                <p:ph sz="half" idx="1"/>
              </p:nvPr>
            </p:nvSpPr>
            <p:spPr>
              <a:xfrm>
                <a:off x="437994" y="1994893"/>
                <a:ext cx="4184035" cy="3880772"/>
              </a:xfrm>
            </p:spPr>
            <p:txBody>
              <a:bodyPr>
                <a:normAutofit fontScale="62500" lnSpcReduction="20000"/>
              </a:bodyPr>
              <a:lstStyle/>
              <a:p>
                <a:r>
                  <a:rPr lang="zh-CN" altLang="zh-CN" sz="2900" dirty="0"/>
                  <a:t>时间序列</a:t>
                </a:r>
                <a:r>
                  <a:rPr lang="en-US" altLang="zh-CN" sz="2900" dirty="0"/>
                  <a:t>: </a:t>
                </a:r>
                <a:r>
                  <a:rPr lang="zh-CN" altLang="zh-CN" sz="2900" dirty="0"/>
                  <a:t>时间序列</a:t>
                </a:r>
                <a14:m>
                  <m:oMath xmlns:m="http://schemas.openxmlformats.org/officeDocument/2006/math">
                    <m:r>
                      <a:rPr lang="en-US" altLang="zh-CN" sz="2900" i="1">
                        <a:latin typeface="Cambria Math" panose="02040503050406030204" pitchFamily="18" charset="0"/>
                      </a:rPr>
                      <m:t>𝑇</m:t>
                    </m:r>
                  </m:oMath>
                </a14:m>
                <a:r>
                  <a:rPr lang="zh-CN" altLang="zh-CN" sz="2900" dirty="0"/>
                  <a:t>是按相等的时间采样的数据点构成的序列，</a:t>
                </a:r>
                <a14:m>
                  <m:oMath xmlns:m="http://schemas.openxmlformats.org/officeDocument/2006/math">
                    <m:r>
                      <a:rPr lang="en-US" altLang="zh-CN" sz="2900" i="1">
                        <a:latin typeface="Cambria Math" panose="02040503050406030204" pitchFamily="18" charset="0"/>
                      </a:rPr>
                      <m:t>𝑇</m:t>
                    </m:r>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1</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2</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3</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𝑛</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𝑖</m:t>
                        </m:r>
                      </m:sub>
                    </m:sSub>
                    <m:r>
                      <a:rPr lang="en-US" altLang="zh-CN" sz="2900" i="1">
                        <a:latin typeface="Cambria Math" panose="02040503050406030204" pitchFamily="18" charset="0"/>
                      </a:rPr>
                      <m:t>(</m:t>
                    </m:r>
                    <m:r>
                      <a:rPr lang="en-US" altLang="zh-CN" sz="2900" i="1">
                        <a:latin typeface="Cambria Math" panose="02040503050406030204" pitchFamily="18" charset="0"/>
                      </a:rPr>
                      <m:t>𝑖</m:t>
                    </m:r>
                    <m:r>
                      <a:rPr lang="en-US" altLang="zh-CN" sz="2900" i="1">
                        <a:latin typeface="Cambria Math" panose="02040503050406030204" pitchFamily="18" charset="0"/>
                      </a:rPr>
                      <m:t>∈1,...,</m:t>
                    </m:r>
                    <m:r>
                      <a:rPr lang="en-US" altLang="zh-CN" sz="2900" i="1">
                        <a:latin typeface="Cambria Math" panose="02040503050406030204" pitchFamily="18" charset="0"/>
                      </a:rPr>
                      <m:t>𝑛</m:t>
                    </m:r>
                    <m:r>
                      <a:rPr lang="en-US" altLang="zh-CN" sz="2900" i="1">
                        <a:latin typeface="Cambria Math" panose="02040503050406030204" pitchFamily="18" charset="0"/>
                      </a:rPr>
                      <m:t>)</m:t>
                    </m:r>
                  </m:oMath>
                </a14:m>
                <a:r>
                  <a:rPr lang="zh-CN" altLang="zh-CN" sz="2900" dirty="0"/>
                  <a:t>是任意的实数，</a:t>
                </a:r>
                <a14:m>
                  <m:oMath xmlns:m="http://schemas.openxmlformats.org/officeDocument/2006/math">
                    <m:r>
                      <a:rPr lang="en-US" altLang="zh-CN" sz="2900" i="1">
                        <a:latin typeface="Cambria Math" panose="02040503050406030204" pitchFamily="18" charset="0"/>
                      </a:rPr>
                      <m:t>𝑛</m:t>
                    </m:r>
                  </m:oMath>
                </a14:m>
                <a:r>
                  <a:rPr lang="zh-CN" altLang="zh-CN" sz="2900" dirty="0"/>
                  <a:t>为时间序列的长度。</a:t>
                </a:r>
                <a:endParaRPr lang="en-US" altLang="zh-CN" sz="2900" dirty="0"/>
              </a:p>
              <a:p>
                <a:r>
                  <a:rPr lang="zh-CN" altLang="zh-CN" sz="2900" dirty="0"/>
                  <a:t>时间序列数据库</a:t>
                </a:r>
                <a:r>
                  <a:rPr lang="en-US" altLang="zh-CN" sz="2900" dirty="0"/>
                  <a:t>: </a:t>
                </a:r>
                <a:r>
                  <a:rPr lang="zh-CN" altLang="zh-CN" sz="2900" dirty="0"/>
                  <a:t>时间序列数据库</a:t>
                </a:r>
                <a14:m>
                  <m:oMath xmlns:m="http://schemas.openxmlformats.org/officeDocument/2006/math">
                    <m:r>
                      <a:rPr lang="en-US" altLang="zh-CN" sz="2900" i="1">
                        <a:latin typeface="Cambria Math" panose="02040503050406030204" pitchFamily="18" charset="0"/>
                      </a:rPr>
                      <m:t>𝑇𝑆</m:t>
                    </m:r>
                  </m:oMath>
                </a14:m>
                <a:r>
                  <a:rPr lang="zh-CN" altLang="zh-CN" sz="2900" dirty="0"/>
                  <a:t>是</a:t>
                </a:r>
                <a14:m>
                  <m:oMath xmlns:m="http://schemas.openxmlformats.org/officeDocument/2006/math">
                    <m:r>
                      <a:rPr lang="en-US" altLang="zh-CN" sz="2900" i="1">
                        <a:latin typeface="Cambria Math" panose="02040503050406030204" pitchFamily="18" charset="0"/>
                      </a:rPr>
                      <m:t>𝑁</m:t>
                    </m:r>
                  </m:oMath>
                </a14:m>
                <a:r>
                  <a:rPr lang="zh-CN" altLang="zh-CN" sz="2900" dirty="0"/>
                  <a:t>条时间序列的集合，</a:t>
                </a:r>
                <a14:m>
                  <m:oMath xmlns:m="http://schemas.openxmlformats.org/officeDocument/2006/math">
                    <m:r>
                      <a:rPr lang="en-US" altLang="zh-CN" sz="2900" i="1">
                        <a:latin typeface="Cambria Math" panose="02040503050406030204" pitchFamily="18" charset="0"/>
                      </a:rPr>
                      <m:t>𝑇𝑆</m:t>
                    </m:r>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1</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2</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3</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𝑛</m:t>
                        </m:r>
                      </m:sub>
                    </m:sSub>
                    <m:r>
                      <a:rPr lang="en-US" altLang="zh-CN" sz="2900" i="1">
                        <a:latin typeface="Cambria Math" panose="02040503050406030204" pitchFamily="18" charset="0"/>
                      </a:rPr>
                      <m:t>),</m:t>
                    </m:r>
                    <m:sSub>
                      <m:sSubPr>
                        <m:ctrlPr>
                          <a:rPr lang="zh-CN" altLang="zh-CN" sz="2900" i="1">
                            <a:latin typeface="Cambria Math" panose="02040503050406030204" pitchFamily="18" charset="0"/>
                          </a:rPr>
                        </m:ctrlPr>
                      </m:sSubPr>
                      <m:e>
                        <m:r>
                          <a:rPr lang="en-US" altLang="zh-CN" sz="2900" i="1">
                            <a:latin typeface="Cambria Math" panose="02040503050406030204" pitchFamily="18" charset="0"/>
                          </a:rPr>
                          <m:t>𝑡</m:t>
                        </m:r>
                      </m:e>
                      <m:sub>
                        <m:r>
                          <a:rPr lang="en-US" altLang="zh-CN" sz="2900" i="1">
                            <a:latin typeface="Cambria Math" panose="02040503050406030204" pitchFamily="18" charset="0"/>
                          </a:rPr>
                          <m:t>𝑖</m:t>
                        </m:r>
                      </m:sub>
                    </m:sSub>
                    <m:r>
                      <a:rPr lang="en-US" altLang="zh-CN" sz="2900" i="1">
                        <a:latin typeface="Cambria Math" panose="02040503050406030204" pitchFamily="18" charset="0"/>
                      </a:rPr>
                      <m:t>(</m:t>
                    </m:r>
                    <m:r>
                      <a:rPr lang="en-US" altLang="zh-CN" sz="2900" i="1">
                        <a:latin typeface="Cambria Math" panose="02040503050406030204" pitchFamily="18" charset="0"/>
                      </a:rPr>
                      <m:t>𝑖</m:t>
                    </m:r>
                    <m:r>
                      <a:rPr lang="en-US" altLang="zh-CN" sz="2900" i="1">
                        <a:latin typeface="Cambria Math" panose="02040503050406030204" pitchFamily="18" charset="0"/>
                      </a:rPr>
                      <m:t>∈1,...,</m:t>
                    </m:r>
                    <m:r>
                      <a:rPr lang="en-US" altLang="zh-CN" sz="2900" i="1">
                        <a:latin typeface="Cambria Math" panose="02040503050406030204" pitchFamily="18" charset="0"/>
                      </a:rPr>
                      <m:t>𝑛</m:t>
                    </m:r>
                    <m:r>
                      <a:rPr lang="en-US" altLang="zh-CN" sz="2900" i="1">
                        <a:latin typeface="Cambria Math" panose="02040503050406030204" pitchFamily="18" charset="0"/>
                      </a:rPr>
                      <m:t>)</m:t>
                    </m:r>
                  </m:oMath>
                </a14:m>
                <a:r>
                  <a:rPr lang="zh-CN" altLang="zh-CN" sz="2900" dirty="0"/>
                  <a:t>是一条长度为</a:t>
                </a:r>
                <a14:m>
                  <m:oMath xmlns:m="http://schemas.openxmlformats.org/officeDocument/2006/math">
                    <m:r>
                      <a:rPr lang="en-US" altLang="zh-CN" sz="2900" i="1">
                        <a:latin typeface="Cambria Math" panose="02040503050406030204" pitchFamily="18" charset="0"/>
                      </a:rPr>
                      <m:t>𝑛</m:t>
                    </m:r>
                  </m:oMath>
                </a14:m>
                <a:r>
                  <a:rPr lang="zh-CN" altLang="zh-CN" sz="2900" dirty="0"/>
                  <a:t>的时间序列。</a:t>
                </a:r>
                <a:endParaRPr lang="en-US" altLang="zh-CN" sz="2900" dirty="0"/>
              </a:p>
              <a:p>
                <a:r>
                  <a:rPr lang="zh-CN" altLang="zh-CN" sz="2900" dirty="0"/>
                  <a:t>时间序列相似性查询：给定一条查询序列</a:t>
                </a:r>
                <a14:m>
                  <m:oMath xmlns:m="http://schemas.openxmlformats.org/officeDocument/2006/math">
                    <m:r>
                      <a:rPr lang="en-US" altLang="zh-CN" sz="2900" i="1">
                        <a:latin typeface="Cambria Math" panose="02040503050406030204" pitchFamily="18" charset="0"/>
                      </a:rPr>
                      <m:t>𝑄</m:t>
                    </m:r>
                  </m:oMath>
                </a14:m>
                <a:r>
                  <a:rPr lang="zh-CN" altLang="zh-CN" sz="2900" dirty="0"/>
                  <a:t>、时间序列数据库</a:t>
                </a:r>
                <a14:m>
                  <m:oMath xmlns:m="http://schemas.openxmlformats.org/officeDocument/2006/math">
                    <m:r>
                      <a:rPr lang="en-US" altLang="zh-CN" sz="2900" i="1">
                        <a:latin typeface="Cambria Math" panose="02040503050406030204" pitchFamily="18" charset="0"/>
                      </a:rPr>
                      <m:t>𝑇𝑆</m:t>
                    </m:r>
                  </m:oMath>
                </a14:m>
                <a:r>
                  <a:rPr lang="zh-CN" altLang="zh-CN" sz="2900" dirty="0"/>
                  <a:t>、相似性度量函数</a:t>
                </a:r>
                <a14:m>
                  <m:oMath xmlns:m="http://schemas.openxmlformats.org/officeDocument/2006/math">
                    <m:r>
                      <a:rPr lang="en-US" altLang="zh-CN" sz="2900" i="1">
                        <a:latin typeface="Cambria Math" panose="02040503050406030204" pitchFamily="18" charset="0"/>
                      </a:rPr>
                      <m:t>𝑆𝐼𝑀</m:t>
                    </m:r>
                  </m:oMath>
                </a14:m>
                <a:r>
                  <a:rPr lang="zh-CN" altLang="zh-CN" sz="2900" dirty="0"/>
                  <a:t>和阈值</a:t>
                </a:r>
                <a14:m>
                  <m:oMath xmlns:m="http://schemas.openxmlformats.org/officeDocument/2006/math">
                    <m:r>
                      <a:rPr lang="en-US" altLang="zh-CN" sz="2900" i="1">
                        <a:latin typeface="Cambria Math" panose="02040503050406030204" pitchFamily="18" charset="0"/>
                      </a:rPr>
                      <m:t>𝜏</m:t>
                    </m:r>
                  </m:oMath>
                </a14:m>
                <a:r>
                  <a:rPr lang="zh-CN" altLang="zh-CN" sz="2900" dirty="0"/>
                  <a:t>，时间序列相似性查询是从时间序列数据库</a:t>
                </a:r>
                <a14:m>
                  <m:oMath xmlns:m="http://schemas.openxmlformats.org/officeDocument/2006/math">
                    <m:r>
                      <a:rPr lang="en-US" altLang="zh-CN" sz="2900" i="1">
                        <a:latin typeface="Cambria Math" panose="02040503050406030204" pitchFamily="18" charset="0"/>
                      </a:rPr>
                      <m:t>𝑇𝑆</m:t>
                    </m:r>
                  </m:oMath>
                </a14:m>
                <a:r>
                  <a:rPr lang="zh-CN" altLang="zh-CN" sz="2900" dirty="0"/>
                  <a:t>找到和查询序列</a:t>
                </a:r>
                <a14:m>
                  <m:oMath xmlns:m="http://schemas.openxmlformats.org/officeDocument/2006/math">
                    <m:r>
                      <a:rPr lang="en-US" altLang="zh-CN" sz="2900" i="1">
                        <a:latin typeface="Cambria Math" panose="02040503050406030204" pitchFamily="18" charset="0"/>
                      </a:rPr>
                      <m:t>𝑄</m:t>
                    </m:r>
                  </m:oMath>
                </a14:m>
                <a:r>
                  <a:rPr lang="zh-CN" altLang="zh-CN" sz="2900" dirty="0"/>
                  <a:t>相似程度大于等于</a:t>
                </a:r>
                <a14:m>
                  <m:oMath xmlns:m="http://schemas.openxmlformats.org/officeDocument/2006/math">
                    <m:r>
                      <a:rPr lang="en-US" altLang="zh-CN" sz="2900" i="1">
                        <a:latin typeface="Cambria Math" panose="02040503050406030204" pitchFamily="18" charset="0"/>
                      </a:rPr>
                      <m:t>𝜏</m:t>
                    </m:r>
                  </m:oMath>
                </a14:m>
                <a:r>
                  <a:rPr lang="zh-CN" altLang="zh-CN" sz="2900" dirty="0"/>
                  <a:t>的所有时间序列。即</a:t>
                </a:r>
              </a:p>
              <a:p>
                <a:pPr marL="0" indent="0">
                  <a:buNone/>
                </a:pPr>
                <a14:m>
                  <m:oMathPara xmlns:m="http://schemas.openxmlformats.org/officeDocument/2006/math">
                    <m:oMathParaPr>
                      <m:jc m:val="centerGroup"/>
                    </m:oMathParaPr>
                    <m:oMath xmlns:m="http://schemas.openxmlformats.org/officeDocument/2006/math">
                      <m:r>
                        <a:rPr lang="en-US" altLang="zh-CN" sz="2900" i="1">
                          <a:latin typeface="Cambria Math" panose="02040503050406030204" pitchFamily="18" charset="0"/>
                        </a:rPr>
                        <m:t>𝑅</m:t>
                      </m:r>
                      <m:r>
                        <a:rPr lang="en-US" altLang="zh-CN" sz="2900" i="1">
                          <a:latin typeface="Cambria Math" panose="02040503050406030204" pitchFamily="18" charset="0"/>
                        </a:rPr>
                        <m:t>={</m:t>
                      </m:r>
                      <m:r>
                        <a:rPr lang="en-US" altLang="zh-CN" sz="2900" i="1">
                          <a:latin typeface="Cambria Math" panose="02040503050406030204" pitchFamily="18" charset="0"/>
                        </a:rPr>
                        <m:t>𝐶</m:t>
                      </m:r>
                      <m:r>
                        <a:rPr lang="en-US" altLang="zh-CN" sz="2900" i="1">
                          <a:latin typeface="Cambria Math" panose="02040503050406030204" pitchFamily="18" charset="0"/>
                        </a:rPr>
                        <m:t>∈</m:t>
                      </m:r>
                      <m:r>
                        <a:rPr lang="en-US" altLang="zh-CN" sz="2900" i="1">
                          <a:latin typeface="Cambria Math" panose="02040503050406030204" pitchFamily="18" charset="0"/>
                        </a:rPr>
                        <m:t>𝑇𝑆</m:t>
                      </m:r>
                      <m:r>
                        <a:rPr lang="en-US" altLang="zh-CN" sz="2900" i="1">
                          <a:latin typeface="Cambria Math" panose="02040503050406030204" pitchFamily="18" charset="0"/>
                        </a:rPr>
                        <m:t>|</m:t>
                      </m:r>
                      <m:r>
                        <m:rPr>
                          <m:nor/>
                        </m:rPr>
                        <a:rPr lang="en-US" altLang="zh-CN" sz="2900"/>
                        <m:t>SIM</m:t>
                      </m:r>
                      <m:r>
                        <a:rPr lang="en-US" altLang="zh-CN" sz="2900" i="1">
                          <a:latin typeface="Cambria Math" panose="02040503050406030204" pitchFamily="18" charset="0"/>
                        </a:rPr>
                        <m:t>(</m:t>
                      </m:r>
                      <m:r>
                        <a:rPr lang="en-US" altLang="zh-CN" sz="2900" i="1">
                          <a:latin typeface="Cambria Math" panose="02040503050406030204" pitchFamily="18" charset="0"/>
                        </a:rPr>
                        <m:t>𝑄</m:t>
                      </m:r>
                      <m:r>
                        <a:rPr lang="en-US" altLang="zh-CN" sz="2900" i="1">
                          <a:latin typeface="Cambria Math" panose="02040503050406030204" pitchFamily="18" charset="0"/>
                        </a:rPr>
                        <m:t>,</m:t>
                      </m:r>
                      <m:r>
                        <a:rPr lang="en-US" altLang="zh-CN" sz="2900" i="1">
                          <a:latin typeface="Cambria Math" panose="02040503050406030204" pitchFamily="18" charset="0"/>
                        </a:rPr>
                        <m:t>𝐶</m:t>
                      </m:r>
                      <m:r>
                        <a:rPr lang="en-US" altLang="zh-CN" sz="2900" i="1">
                          <a:latin typeface="Cambria Math" panose="02040503050406030204" pitchFamily="18" charset="0"/>
                        </a:rPr>
                        <m:t>)≥</m:t>
                      </m:r>
                      <m:r>
                        <a:rPr lang="en-US" altLang="zh-CN" sz="2900" i="1">
                          <a:latin typeface="Cambria Math" panose="02040503050406030204" pitchFamily="18" charset="0"/>
                        </a:rPr>
                        <m:t>𝜏</m:t>
                      </m:r>
                      <m:r>
                        <a:rPr lang="en-US" altLang="zh-CN" sz="2900" i="1">
                          <a:latin typeface="Cambria Math" panose="02040503050406030204" pitchFamily="18" charset="0"/>
                        </a:rPr>
                        <m:t>}</m:t>
                      </m:r>
                    </m:oMath>
                  </m:oMathPara>
                </a14:m>
                <a:endParaRPr lang="zh-CN" altLang="zh-CN" sz="2900"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AA62120-C436-4D26-A284-3C4074D4E4DB}"/>
                  </a:ext>
                </a:extLst>
              </p:cNvPr>
              <p:cNvSpPr>
                <a:spLocks noGrp="1" noRot="1" noChangeAspect="1" noMove="1" noResize="1" noEditPoints="1" noAdjustHandles="1" noChangeArrowheads="1" noChangeShapeType="1" noTextEdit="1"/>
              </p:cNvSpPr>
              <p:nvPr>
                <p:ph sz="half" idx="1"/>
              </p:nvPr>
            </p:nvSpPr>
            <p:spPr>
              <a:xfrm>
                <a:off x="437994" y="1994893"/>
                <a:ext cx="4184035" cy="3880772"/>
              </a:xfrm>
              <a:blipFill>
                <a:blip r:embed="rId2"/>
                <a:stretch>
                  <a:fillRect l="-437" t="-2355" r="-11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47172656-90C9-45FC-9503-893C87C908C6}"/>
                  </a:ext>
                </a:extLst>
              </p:cNvPr>
              <p:cNvSpPr>
                <a:spLocks noGrp="1"/>
              </p:cNvSpPr>
              <p:nvPr>
                <p:ph sz="half" idx="2"/>
              </p:nvPr>
            </p:nvSpPr>
            <p:spPr>
              <a:xfrm>
                <a:off x="5059285" y="1930400"/>
                <a:ext cx="4472467" cy="4436592"/>
              </a:xfrm>
            </p:spPr>
            <p:txBody>
              <a:bodyPr>
                <a:noAutofit/>
              </a:bodyPr>
              <a:lstStyle/>
              <a:p>
                <a:r>
                  <a:rPr lang="zh-CN" altLang="zh-CN" dirty="0"/>
                  <a:t>局部敏感哈希：令</a:t>
                </a:r>
                <a14:m>
                  <m:oMath xmlns:m="http://schemas.openxmlformats.org/officeDocument/2006/math">
                    <m:r>
                      <a:rPr lang="en-US" altLang="zh-CN" i="1">
                        <a:latin typeface="Cambria Math" panose="02040503050406030204" pitchFamily="18" charset="0"/>
                      </a:rPr>
                      <m:t>𝑈</m:t>
                    </m:r>
                  </m:oMath>
                </a14:m>
                <a:r>
                  <a:rPr lang="zh-CN" altLang="zh-CN" dirty="0"/>
                  <a:t>对象的集合，</a:t>
                </a:r>
                <a14:m>
                  <m:oMath xmlns:m="http://schemas.openxmlformats.org/officeDocument/2006/math">
                    <m:r>
                      <a:rPr lang="en-US" altLang="zh-CN" i="1">
                        <a:latin typeface="Cambria Math" panose="02040503050406030204" pitchFamily="18" charset="0"/>
                      </a:rPr>
                      <m:t>𝑑</m:t>
                    </m:r>
                  </m:oMath>
                </a14:m>
                <a:r>
                  <a:rPr lang="zh-CN" altLang="zh-CN" dirty="0"/>
                  <a:t>为距离函数，对于哈希家族</a:t>
                </a:r>
                <a14:m>
                  <m:oMath xmlns:m="http://schemas.openxmlformats.org/officeDocument/2006/math">
                    <m:r>
                      <a:rPr lang="en-US" altLang="zh-CN" i="1">
                        <a:latin typeface="Cambria Math" panose="02040503050406030204" pitchFamily="18" charset="0"/>
                      </a:rPr>
                      <m:t>𝐻</m:t>
                    </m:r>
                  </m:oMath>
                </a14:m>
                <a:r>
                  <a:rPr lang="zh-CN" altLang="zh-CN" dirty="0"/>
                  <a:t>，如果任意两个对象</a:t>
                </a:r>
                <a14:m>
                  <m:oMath xmlns:m="http://schemas.openxmlformats.org/officeDocument/2006/math">
                    <m:r>
                      <a:rPr lang="en-US" altLang="zh-CN" i="1">
                        <a:latin typeface="Cambria Math" panose="02040503050406030204" pitchFamily="18" charset="0"/>
                      </a:rPr>
                      <m:t>𝑥</m:t>
                    </m:r>
                  </m:oMath>
                </a14:m>
                <a:r>
                  <a:rPr lang="zh-CN" altLang="zh-CN" dirty="0"/>
                  <a:t>、</a:t>
                </a:r>
                <a14:m>
                  <m:oMath xmlns:m="http://schemas.openxmlformats.org/officeDocument/2006/math">
                    <m:r>
                      <a:rPr lang="en-US" altLang="zh-CN" i="1">
                        <a:latin typeface="Cambria Math" panose="02040503050406030204" pitchFamily="18" charset="0"/>
                      </a:rPr>
                      <m:t>𝑦</m:t>
                    </m:r>
                  </m:oMath>
                </a14:m>
                <a:r>
                  <a:rPr lang="zh-CN" altLang="zh-CN" dirty="0"/>
                  <a:t>满足如下两个条件，则认为</a:t>
                </a:r>
                <a14:m>
                  <m:oMath xmlns:m="http://schemas.openxmlformats.org/officeDocument/2006/math">
                    <m:r>
                      <a:rPr lang="en-US" altLang="zh-CN" i="1">
                        <a:latin typeface="Cambria Math" panose="02040503050406030204" pitchFamily="18" charset="0"/>
                      </a:rPr>
                      <m:t>𝐻</m:t>
                    </m:r>
                  </m:oMath>
                </a14:m>
                <a:r>
                  <a:rPr lang="zh-CN" altLang="zh-CN" dirty="0"/>
                  <a:t>是</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1,</m:t>
                    </m:r>
                    <m:r>
                      <a:rPr lang="en-US" altLang="zh-CN" i="1">
                        <a:latin typeface="Cambria Math" panose="02040503050406030204" pitchFamily="18" charset="0"/>
                      </a:rPr>
                      <m:t>𝑑</m:t>
                    </m:r>
                    <m:r>
                      <a:rPr lang="en-US" altLang="zh-CN" i="1">
                        <a:latin typeface="Cambria Math" panose="02040503050406030204" pitchFamily="18" charset="0"/>
                      </a:rPr>
                      <m:t>2,</m:t>
                    </m:r>
                    <m:r>
                      <a:rPr lang="en-US" altLang="zh-CN" i="1">
                        <a:latin typeface="Cambria Math" panose="02040503050406030204" pitchFamily="18" charset="0"/>
                      </a:rPr>
                      <m:t>𝑝</m:t>
                    </m:r>
                    <m:r>
                      <a:rPr lang="en-US" altLang="zh-CN" i="1">
                        <a:latin typeface="Cambria Math" panose="02040503050406030204" pitchFamily="18" charset="0"/>
                      </a:rPr>
                      <m:t>1,</m:t>
                    </m:r>
                    <m:r>
                      <a:rPr lang="en-US" altLang="zh-CN" i="1">
                        <a:latin typeface="Cambria Math" panose="02040503050406030204" pitchFamily="18" charset="0"/>
                      </a:rPr>
                      <m:t>𝑝</m:t>
                    </m:r>
                    <m:r>
                      <a:rPr lang="en-US" altLang="zh-CN" i="1">
                        <a:latin typeface="Cambria Math" panose="02040503050406030204" pitchFamily="18" charset="0"/>
                      </a:rPr>
                      <m:t>2)</m:t>
                    </m:r>
                  </m:oMath>
                </a14:m>
                <a:r>
                  <a:rPr lang="zh-CN" altLang="zh-CN" dirty="0"/>
                  <a:t>敏感的： 如果</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1</m:t>
                    </m:r>
                  </m:oMath>
                </a14:m>
                <a:r>
                  <a:rPr lang="zh-CN" altLang="zh-CN" dirty="0"/>
                  <a:t>，则</a:t>
                </a:r>
                <a14:m>
                  <m:oMath xmlns:m="http://schemas.openxmlformats.org/officeDocument/2006/math">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zh-CN" altLang="zh-CN" dirty="0"/>
                  <a:t>的概率至少为</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1</m:t>
                    </m:r>
                  </m:oMath>
                </a14:m>
                <a:r>
                  <a:rPr lang="zh-CN" altLang="zh-CN" dirty="0"/>
                  <a:t>； 如果</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2</m:t>
                    </m:r>
                  </m:oMath>
                </a14:m>
                <a:r>
                  <a:rPr lang="zh-CN" altLang="zh-CN" dirty="0"/>
                  <a:t>，则</a:t>
                </a:r>
                <a14:m>
                  <m:oMath xmlns:m="http://schemas.openxmlformats.org/officeDocument/2006/math">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zh-CN" altLang="zh-CN" dirty="0"/>
                  <a:t>的概率至少为</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2</m:t>
                    </m:r>
                  </m:oMath>
                </a14:m>
                <a:r>
                  <a:rPr lang="zh-CN" altLang="zh-CN" dirty="0"/>
                  <a:t>； </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zh-CN" altLang="zh-CN" dirty="0"/>
                  <a:t>表示</a:t>
                </a:r>
                <a14:m>
                  <m:oMath xmlns:m="http://schemas.openxmlformats.org/officeDocument/2006/math">
                    <m:r>
                      <a:rPr lang="en-US" altLang="zh-CN" i="1">
                        <a:latin typeface="Cambria Math" panose="02040503050406030204" pitchFamily="18" charset="0"/>
                      </a:rPr>
                      <m:t>𝑥</m:t>
                    </m:r>
                  </m:oMath>
                </a14:m>
                <a:r>
                  <a:rPr lang="zh-CN" altLang="zh-CN" dirty="0"/>
                  <a:t>和</a:t>
                </a:r>
                <a14:m>
                  <m:oMath xmlns:m="http://schemas.openxmlformats.org/officeDocument/2006/math">
                    <m:r>
                      <a:rPr lang="en-US" altLang="zh-CN" i="1">
                        <a:latin typeface="Cambria Math" panose="02040503050406030204" pitchFamily="18" charset="0"/>
                      </a:rPr>
                      <m:t>𝑦</m:t>
                    </m:r>
                  </m:oMath>
                </a14:m>
                <a:r>
                  <a:rPr lang="zh-CN" altLang="zh-CN" dirty="0"/>
                  <a:t>之间的距离，</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1&lt;</m:t>
                    </m:r>
                    <m:r>
                      <a:rPr lang="en-US" altLang="zh-CN" i="1">
                        <a:latin typeface="Cambria Math" panose="02040503050406030204" pitchFamily="18" charset="0"/>
                      </a:rPr>
                      <m:t>𝑑</m:t>
                    </m:r>
                    <m:r>
                      <a:rPr lang="en-US" altLang="zh-CN" i="1">
                        <a:latin typeface="Cambria Math" panose="02040503050406030204" pitchFamily="18" charset="0"/>
                      </a:rPr>
                      <m:t>2</m:t>
                    </m:r>
                  </m:oMath>
                </a14:m>
                <a:r>
                  <a:rPr lang="zh-CN" altLang="zh-CN" dirty="0"/>
                  <a:t>，</a:t>
                </a:r>
                <a14:m>
                  <m:oMath xmlns:m="http://schemas.openxmlformats.org/officeDocument/2006/math">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zh-CN" dirty="0"/>
                  <a:t>和</a:t>
                </a:r>
                <a14:m>
                  <m:oMath xmlns:m="http://schemas.openxmlformats.org/officeDocument/2006/math">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zh-CN" altLang="zh-CN" dirty="0"/>
                  <a:t>表示对</a:t>
                </a:r>
                <a14:m>
                  <m:oMath xmlns:m="http://schemas.openxmlformats.org/officeDocument/2006/math">
                    <m:r>
                      <a:rPr lang="en-US" altLang="zh-CN" i="1">
                        <a:latin typeface="Cambria Math" panose="02040503050406030204" pitchFamily="18" charset="0"/>
                      </a:rPr>
                      <m:t>𝑥</m:t>
                    </m:r>
                  </m:oMath>
                </a14:m>
                <a:r>
                  <a:rPr lang="zh-CN" altLang="zh-CN" dirty="0"/>
                  <a:t>和</a:t>
                </a:r>
                <a14:m>
                  <m:oMath xmlns:m="http://schemas.openxmlformats.org/officeDocument/2006/math">
                    <m:r>
                      <a:rPr lang="en-US" altLang="zh-CN" i="1">
                        <a:latin typeface="Cambria Math" panose="02040503050406030204" pitchFamily="18" charset="0"/>
                      </a:rPr>
                      <m:t>𝑦</m:t>
                    </m:r>
                  </m:oMath>
                </a14:m>
                <a:r>
                  <a:rPr lang="zh-CN" altLang="zh-CN" dirty="0"/>
                  <a:t>进行</a:t>
                </a:r>
                <a:r>
                  <a:rPr lang="en-US" altLang="zh-CN" dirty="0"/>
                  <a:t>hash</a:t>
                </a:r>
                <a:r>
                  <a:rPr lang="zh-CN" altLang="zh-CN" dirty="0"/>
                  <a:t>变换，只有</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1&gt;</m:t>
                    </m:r>
                    <m:r>
                      <a:rPr lang="en-US" altLang="zh-CN" i="1">
                        <a:latin typeface="Cambria Math" panose="02040503050406030204" pitchFamily="18" charset="0"/>
                      </a:rPr>
                      <m:t>𝑝</m:t>
                    </m:r>
                    <m:r>
                      <a:rPr lang="en-US" altLang="zh-CN" i="1">
                        <a:latin typeface="Cambria Math" panose="02040503050406030204" pitchFamily="18" charset="0"/>
                      </a:rPr>
                      <m:t>2</m:t>
                    </m:r>
                  </m:oMath>
                </a14:m>
                <a:r>
                  <a:rPr lang="zh-CN" altLang="zh-CN" dirty="0"/>
                  <a:t>时</a:t>
                </a:r>
                <a14:m>
                  <m:oMath xmlns:m="http://schemas.openxmlformats.org/officeDocument/2006/math">
                    <m:r>
                      <a:rPr lang="en-US" altLang="zh-CN" i="1">
                        <a:latin typeface="Cambria Math" panose="02040503050406030204" pitchFamily="18" charset="0"/>
                      </a:rPr>
                      <m:t>𝐻</m:t>
                    </m:r>
                  </m:oMath>
                </a14:m>
                <a:r>
                  <a:rPr lang="zh-CN" altLang="zh-CN" dirty="0"/>
                  <a:t>才有意义。该论文采用汉明距离下的哈希函数：</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e>
                      </m:d>
                    </m:oMath>
                  </m:oMathPara>
                </a14:m>
                <a:endParaRPr lang="zh-CN" altLang="zh-CN" dirty="0"/>
              </a:p>
              <a:p>
                <a:pPr marL="0" indent="0">
                  <a:buNone/>
                </a:pPr>
                <a:r>
                  <a:rPr lang="en-US" altLang="zh-CN" dirty="0"/>
                  <a:t>     是</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1,</m:t>
                    </m:r>
                    <m:r>
                      <a:rPr lang="en-US" altLang="zh-CN" i="1">
                        <a:latin typeface="Cambria Math" panose="02040503050406030204" pitchFamily="18" charset="0"/>
                      </a:rPr>
                      <m:t>𝑑</m:t>
                    </m:r>
                    <m:r>
                      <a:rPr lang="en-US" altLang="zh-CN" i="1">
                        <a:latin typeface="Cambria Math" panose="02040503050406030204" pitchFamily="18" charset="0"/>
                      </a:rPr>
                      <m:t>2,1−</m:t>
                    </m:r>
                    <m:r>
                      <a:rPr lang="en-US" altLang="zh-CN" i="1">
                        <a:latin typeface="Cambria Math" panose="02040503050406030204" pitchFamily="18" charset="0"/>
                      </a:rPr>
                      <m:t>𝑑</m:t>
                    </m:r>
                    <m:r>
                      <a:rPr lang="en-US" altLang="zh-CN" i="1">
                        <a:latin typeface="Cambria Math" panose="02040503050406030204" pitchFamily="18" charset="0"/>
                      </a:rPr>
                      <m:t>1/</m:t>
                    </m:r>
                    <m:r>
                      <a:rPr lang="en-US" altLang="zh-CN" i="1">
                        <a:latin typeface="Cambria Math" panose="02040503050406030204" pitchFamily="18" charset="0"/>
                      </a:rPr>
                      <m:t>𝑚</m:t>
                    </m:r>
                    <m:r>
                      <a:rPr lang="en-US" altLang="zh-CN" i="1">
                        <a:latin typeface="Cambria Math" panose="02040503050406030204" pitchFamily="18" charset="0"/>
                      </a:rPr>
                      <m:t>,1−</m:t>
                    </m:r>
                    <m:r>
                      <a:rPr lang="en-US" altLang="zh-CN" i="1">
                        <a:latin typeface="Cambria Math" panose="02040503050406030204" pitchFamily="18" charset="0"/>
                      </a:rPr>
                      <m:t>𝑑</m:t>
                    </m:r>
                    <m:r>
                      <a:rPr lang="en-US" altLang="zh-CN" i="1">
                        <a:latin typeface="Cambria Math" panose="02040503050406030204" pitchFamily="18" charset="0"/>
                      </a:rPr>
                      <m:t>2/</m:t>
                    </m:r>
                    <m:r>
                      <a:rPr lang="en-US" altLang="zh-CN" i="1">
                        <a:latin typeface="Cambria Math" panose="02040503050406030204" pitchFamily="18" charset="0"/>
                      </a:rPr>
                      <m:t>𝑚</m:t>
                    </m:r>
                    <m:r>
                      <a:rPr lang="en-US" altLang="zh-CN" i="1">
                        <a:latin typeface="Cambria Math" panose="02040503050406030204" pitchFamily="18" charset="0"/>
                      </a:rPr>
                      <m:t>)</m:t>
                    </m:r>
                  </m:oMath>
                </a14:m>
                <a:r>
                  <a:rPr lang="en-US" altLang="zh-CN" dirty="0" err="1"/>
                  <a:t>敏感的</a:t>
                </a:r>
                <a:r>
                  <a:rPr lang="en-US" altLang="zh-CN" dirty="0"/>
                  <a:t>。</a:t>
                </a:r>
                <a:endParaRPr lang="zh-CN" altLang="zh-CN" dirty="0"/>
              </a:p>
              <a:p>
                <a:pPr marL="0" indent="0">
                  <a:buNone/>
                </a:pPr>
                <a:endParaRPr lang="zh-CN" altLang="en-US" dirty="0"/>
              </a:p>
            </p:txBody>
          </p:sp>
        </mc:Choice>
        <mc:Fallback xmlns="">
          <p:sp>
            <p:nvSpPr>
              <p:cNvPr id="4" name="内容占位符 3">
                <a:extLst>
                  <a:ext uri="{FF2B5EF4-FFF2-40B4-BE49-F238E27FC236}">
                    <a16:creationId xmlns:a16="http://schemas.microsoft.com/office/drawing/2014/main" id="{47172656-90C9-45FC-9503-893C87C908C6}"/>
                  </a:ext>
                </a:extLst>
              </p:cNvPr>
              <p:cNvSpPr>
                <a:spLocks noGrp="1" noRot="1" noChangeAspect="1" noMove="1" noResize="1" noEditPoints="1" noAdjustHandles="1" noChangeArrowheads="1" noChangeShapeType="1" noTextEdit="1"/>
              </p:cNvSpPr>
              <p:nvPr>
                <p:ph sz="half" idx="2"/>
              </p:nvPr>
            </p:nvSpPr>
            <p:spPr>
              <a:xfrm>
                <a:off x="5059285" y="1930400"/>
                <a:ext cx="4472467" cy="4436592"/>
              </a:xfrm>
              <a:blipFill>
                <a:blip r:embed="rId3"/>
                <a:stretch>
                  <a:fillRect l="-409" t="-688" r="-61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931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F98A4-A1CB-4F91-B8B8-102E475927A5}"/>
              </a:ext>
            </a:extLst>
          </p:cNvPr>
          <p:cNvSpPr>
            <a:spLocks noGrp="1"/>
          </p:cNvSpPr>
          <p:nvPr>
            <p:ph type="title"/>
          </p:nvPr>
        </p:nvSpPr>
        <p:spPr/>
        <p:txBody>
          <a:bodyPr/>
          <a:lstStyle/>
          <a:p>
            <a:r>
              <a:rPr lang="en-US" altLang="zh-CN" dirty="0"/>
              <a:t>1</a:t>
            </a:r>
            <a:r>
              <a:rPr lang="zh-CN" altLang="en-US" dirty="0"/>
              <a:t>、</a:t>
            </a:r>
            <a:r>
              <a:rPr lang="zh-CN" altLang="zh-CN" dirty="0"/>
              <a:t>问题描述</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DF21EA-D036-475B-926C-0A83B845C165}"/>
                  </a:ext>
                </a:extLst>
              </p:cNvPr>
              <p:cNvSpPr>
                <a:spLocks noGrp="1"/>
              </p:cNvSpPr>
              <p:nvPr>
                <p:ph idx="1"/>
              </p:nvPr>
            </p:nvSpPr>
            <p:spPr>
              <a:xfrm>
                <a:off x="479712" y="1694185"/>
                <a:ext cx="4876572" cy="3638794"/>
              </a:xfrm>
            </p:spPr>
            <p:txBody>
              <a:bodyPr>
                <a:noAutofit/>
              </a:bodyPr>
              <a:lstStyle/>
              <a:p>
                <a:r>
                  <a:rPr lang="zh-CN" altLang="zh-CN" dirty="0"/>
                  <a:t>动态时间弯曲：给定两条时间序列</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zh-CN" altLang="zh-CN" dirty="0"/>
                  <a:t>和</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zh-CN" dirty="0"/>
                  <a:t>，它们的动态时间弯曲距离定义为</a:t>
                </a:r>
                <a:r>
                  <a:rPr lang="en-US" altLang="zh-CN" dirty="0"/>
                  <a:t>:</a:t>
                </a:r>
                <a:endParaRPr lang="zh-CN"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(&lt;&gt;,&lt;&gt;)=0</m:t>
                      </m:r>
                    </m:oMath>
                  </m:oMathPara>
                </a14:m>
                <a:endParaRPr lang="zh-CN"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,&lt;&gt;)=</m:t>
                      </m:r>
                      <m:r>
                        <a:rPr lang="en-US" altLang="zh-CN" i="1">
                          <a:latin typeface="Cambria Math" panose="02040503050406030204" pitchFamily="18" charset="0"/>
                        </a:rPr>
                        <m:t>𝐷</m:t>
                      </m:r>
                      <m:r>
                        <a:rPr lang="en-US" altLang="zh-CN" i="1">
                          <a:latin typeface="Cambria Math" panose="02040503050406030204" pitchFamily="18" charset="0"/>
                        </a:rPr>
                        <m:t>(&lt;&gt;,</m:t>
                      </m:r>
                      <m:r>
                        <a:rPr lang="en-US" altLang="zh-CN" i="1">
                          <a:latin typeface="Cambria Math" panose="02040503050406030204" pitchFamily="18" charset="0"/>
                        </a:rPr>
                        <m:t>𝑌</m:t>
                      </m:r>
                      <m:r>
                        <a:rPr lang="en-US" altLang="zh-CN" i="1">
                          <a:latin typeface="Cambria Math" panose="02040503050406030204" pitchFamily="18" charset="0"/>
                        </a:rPr>
                        <m:t>)=∞</m:t>
                      </m:r>
                    </m:oMath>
                  </m:oMathPara>
                </a14:m>
                <a:endParaRPr lang="zh-CN" altLang="zh-CN" dirty="0"/>
              </a:p>
              <a:p>
                <a:pPr marL="0" indent="0">
                  <a:buNone/>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𝑑</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m:rPr>
                                <m:nor/>
                              </m:rPr>
                              <a:rPr lang="en-US" altLang="zh-CN"/>
                              <m:t>min</m:t>
                            </m:r>
                            <m:d>
                              <m:dPr>
                                <m:begChr m:val="{"/>
                                <m:endChr m:val=""/>
                                <m:ctrlPr>
                                  <a:rPr lang="zh-CN" altLang="zh-CN" i="1">
                                    <a:latin typeface="Cambria Math" panose="02040503050406030204" pitchFamily="18" charset="0"/>
                                  </a:rPr>
                                </m:ctrlPr>
                              </m:dPr>
                              <m:e>
                                <m:m>
                                  <m:mPr>
                                    <m:plcHide m:val="on"/>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𝑅𝑒𝑠𝑡</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e>
                                  </m:mr>
                                  <m:m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𝑅𝑒𝑠𝑡</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e>
                                  </m:mr>
                                  <m:m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𝑅𝑒𝑠𝑡</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𝑅𝑒𝑠𝑡</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e>
                                  </m:mr>
                                </m:m>
                              </m:e>
                            </m:d>
                          </m:e>
                        </m:mr>
                        <m:mr>
                          <m:e>
                            <m:r>
                              <a:rPr lang="en-US" altLang="zh-CN" i="1">
                                <a:latin typeface="Cambria Math" panose="02040503050406030204" pitchFamily="18" charset="0"/>
                              </a:rPr>
                              <m:t>  </m:t>
                            </m:r>
                            <m:m>
                              <m:mPr>
                                <m:plcHide m:val="on"/>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e>
                                <m:e>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𝑝</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𝑌</m:t>
                                  </m:r>
                                </m:e>
                              </m:mr>
                            </m:m>
                          </m:e>
                        </m:mr>
                      </m:m>
                    </m:oMath>
                  </m:oMathPara>
                </a14:m>
                <a:endParaRPr lang="zh-CN" altLang="zh-CN" dirty="0"/>
              </a:p>
              <a:p>
                <a:pPr marL="0" indent="0">
                  <a:buNone/>
                </a:pPr>
                <a14:m>
                  <m:oMath xmlns:m="http://schemas.openxmlformats.org/officeDocument/2006/math">
                    <m:r>
                      <a:rPr lang="en-US" altLang="zh-CN" i="1">
                        <a:latin typeface="Cambria Math" panose="02040503050406030204" pitchFamily="18" charset="0"/>
                      </a:rPr>
                      <m:t>&lt;&gt;</m:t>
                    </m:r>
                  </m:oMath>
                </a14:m>
                <a:r>
                  <a:rPr lang="zh-CN" altLang="zh-CN" dirty="0"/>
                  <a:t>表示空序列，</a:t>
                </a:r>
                <a14:m>
                  <m:oMath xmlns:m="http://schemas.openxmlformats.org/officeDocument/2006/math">
                    <m:r>
                      <a:rPr lang="en-US" altLang="zh-CN" i="1">
                        <a:latin typeface="Cambria Math" panose="02040503050406030204" pitchFamily="18" charset="0"/>
                      </a:rPr>
                      <m:t>𝑅𝑒𝑠𝑡</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oMath>
                </a14:m>
                <a:r>
                  <a:rPr lang="zh-CN" altLang="zh-CN" dirty="0"/>
                  <a:t>，</a:t>
                </a:r>
                <a14:m>
                  <m:oMath xmlns:m="http://schemas.openxmlformats.org/officeDocument/2006/math">
                    <m:r>
                      <a:rPr lang="en-US" altLang="zh-CN" i="1">
                        <a:latin typeface="Cambria Math" panose="02040503050406030204" pitchFamily="18" charset="0"/>
                      </a:rPr>
                      <m:t>𝑅𝑒𝑠𝑡</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oMath>
                </a14:m>
                <a:r>
                  <a:rPr lang="zh-CN" altLang="zh-CN" dirty="0"/>
                  <a:t>，</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zh-CN" altLang="zh-CN" dirty="0"/>
                  <a:t>表示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zh-CN" dirty="0"/>
                  <a:t>之间的距离。 动态时间弯曲距离就是利用动态规划的思想寻找一条具有最小弯曲代价的弯曲路径，时间复杂度为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𝑚𝑛</m:t>
                    </m:r>
                    <m:r>
                      <a:rPr lang="en-US" altLang="zh-CN" i="1">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6FDF21EA-D036-475B-926C-0A83B845C165}"/>
                  </a:ext>
                </a:extLst>
              </p:cNvPr>
              <p:cNvSpPr>
                <a:spLocks noGrp="1" noRot="1" noChangeAspect="1" noMove="1" noResize="1" noEditPoints="1" noAdjustHandles="1" noChangeArrowheads="1" noChangeShapeType="1" noTextEdit="1"/>
              </p:cNvSpPr>
              <p:nvPr>
                <p:ph idx="1"/>
              </p:nvPr>
            </p:nvSpPr>
            <p:spPr>
              <a:xfrm>
                <a:off x="479712" y="1694185"/>
                <a:ext cx="4876572" cy="3638794"/>
              </a:xfrm>
              <a:blipFill>
                <a:blip r:embed="rId2"/>
                <a:stretch>
                  <a:fillRect l="-1125" t="-838" r="-1000" b="-16918"/>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11E3C0D5-3DAB-4F39-9DC3-23A552C3C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827" y="765540"/>
            <a:ext cx="5538245" cy="49735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34FD1CE-A4EB-4752-A721-A36151099DE6}"/>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300" b="0" i="0" u="none" strike="noStrike" cap="none" normalizeH="0" baseline="0" dirty="0">
                <a:ln>
                  <a:noFill/>
                </a:ln>
                <a:solidFill>
                  <a:srgbClr val="000000"/>
                </a:solidFill>
                <a:effectLst/>
                <a:latin typeface="Arial" panose="020B0604020202020204" pitchFamily="34" charset="0"/>
                <a:ea typeface="MathJax_Math-italic"/>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6EE1BC1C-326B-4EAA-9427-83359978495D}"/>
              </a:ext>
            </a:extLst>
          </p:cNvPr>
          <p:cNvSpPr txBox="1"/>
          <p:nvPr/>
        </p:nvSpPr>
        <p:spPr>
          <a:xfrm>
            <a:off x="6435680" y="5895041"/>
            <a:ext cx="5676644" cy="646331"/>
          </a:xfrm>
          <a:prstGeom prst="rect">
            <a:avLst/>
          </a:prstGeom>
          <a:noFill/>
        </p:spPr>
        <p:txBody>
          <a:bodyPr wrap="square" rtlCol="0">
            <a:spAutoFit/>
          </a:bodyPr>
          <a:lstStyle/>
          <a:p>
            <a:r>
              <a:rPr lang="zh-CN" altLang="zh-CN" dirty="0">
                <a:solidFill>
                  <a:srgbClr val="000000"/>
                </a:solidFill>
                <a:latin typeface="Arial" panose="020B0604020202020204" pitchFamily="34" charset="0"/>
                <a:ea typeface="MathJax_Math-italic"/>
              </a:rPr>
              <a:t>D</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i</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j</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dij</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min</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D</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i</a:t>
            </a:r>
            <a:r>
              <a:rPr lang="zh-CN" altLang="zh-CN" dirty="0">
                <a:solidFill>
                  <a:srgbClr val="000000"/>
                </a:solidFill>
                <a:latin typeface="Arial" panose="020B0604020202020204" pitchFamily="34" charset="0"/>
                <a:ea typeface="MathJax_Main"/>
              </a:rPr>
              <a:t>−1,</a:t>
            </a:r>
            <a:r>
              <a:rPr lang="zh-CN" altLang="zh-CN" dirty="0">
                <a:solidFill>
                  <a:srgbClr val="000000"/>
                </a:solidFill>
                <a:latin typeface="Arial" panose="020B0604020202020204" pitchFamily="34" charset="0"/>
                <a:ea typeface="MathJax_Math-italic"/>
              </a:rPr>
              <a:t>j</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D</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i</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j</a:t>
            </a:r>
            <a:r>
              <a:rPr lang="zh-CN" altLang="zh-CN" dirty="0">
                <a:solidFill>
                  <a:srgbClr val="000000"/>
                </a:solidFill>
                <a:latin typeface="Arial" panose="020B0604020202020204" pitchFamily="34" charset="0"/>
                <a:ea typeface="MathJax_Main"/>
              </a:rPr>
              <a:t>−1),</a:t>
            </a:r>
            <a:r>
              <a:rPr lang="zh-CN" altLang="zh-CN" dirty="0">
                <a:solidFill>
                  <a:srgbClr val="000000"/>
                </a:solidFill>
                <a:latin typeface="Arial" panose="020B0604020202020204" pitchFamily="34" charset="0"/>
                <a:ea typeface="MathJax_Math-italic"/>
              </a:rPr>
              <a:t>D</a:t>
            </a:r>
            <a:r>
              <a:rPr lang="zh-CN" altLang="zh-CN" dirty="0">
                <a:solidFill>
                  <a:srgbClr val="000000"/>
                </a:solidFill>
                <a:latin typeface="Arial" panose="020B0604020202020204" pitchFamily="34" charset="0"/>
                <a:ea typeface="MathJax_Main"/>
              </a:rPr>
              <a:t>(</a:t>
            </a:r>
            <a:r>
              <a:rPr lang="zh-CN" altLang="zh-CN" dirty="0">
                <a:solidFill>
                  <a:srgbClr val="000000"/>
                </a:solidFill>
                <a:latin typeface="Arial" panose="020B0604020202020204" pitchFamily="34" charset="0"/>
                <a:ea typeface="MathJax_Math-italic"/>
              </a:rPr>
              <a:t>i</a:t>
            </a:r>
            <a:r>
              <a:rPr lang="zh-CN" altLang="zh-CN" dirty="0">
                <a:solidFill>
                  <a:srgbClr val="000000"/>
                </a:solidFill>
                <a:latin typeface="Arial" panose="020B0604020202020204" pitchFamily="34" charset="0"/>
                <a:ea typeface="MathJax_Main"/>
              </a:rPr>
              <a:t>−1,</a:t>
            </a:r>
            <a:r>
              <a:rPr lang="zh-CN" altLang="zh-CN" dirty="0">
                <a:solidFill>
                  <a:srgbClr val="000000"/>
                </a:solidFill>
                <a:latin typeface="Arial" panose="020B0604020202020204" pitchFamily="34" charset="0"/>
                <a:ea typeface="MathJax_Math-italic"/>
              </a:rPr>
              <a:t>j</a:t>
            </a:r>
            <a:r>
              <a:rPr lang="zh-CN" altLang="zh-CN" dirty="0">
                <a:solidFill>
                  <a:srgbClr val="000000"/>
                </a:solidFill>
                <a:latin typeface="Arial" panose="020B0604020202020204" pitchFamily="34" charset="0"/>
                <a:ea typeface="MathJax_Main"/>
              </a:rPr>
              <a:t>−1)]</a:t>
            </a:r>
            <a:br>
              <a:rPr lang="zh-CN" altLang="zh-CN" sz="800" dirty="0">
                <a:latin typeface="Arial" panose="020B0604020202020204" pitchFamily="34" charset="0"/>
              </a:rPr>
            </a:br>
            <a:endParaRPr lang="zh-CN" altLang="en-US" dirty="0"/>
          </a:p>
        </p:txBody>
      </p:sp>
    </p:spTree>
    <p:extLst>
      <p:ext uri="{BB962C8B-B14F-4D97-AF65-F5344CB8AC3E}">
        <p14:creationId xmlns:p14="http://schemas.microsoft.com/office/powerpoint/2010/main" val="140582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B94CB-2C97-4B58-ABA7-F5A2951BC353}"/>
              </a:ext>
            </a:extLst>
          </p:cNvPr>
          <p:cNvSpPr>
            <a:spLocks noGrp="1"/>
          </p:cNvSpPr>
          <p:nvPr>
            <p:ph type="title"/>
          </p:nvPr>
        </p:nvSpPr>
        <p:spPr>
          <a:xfrm>
            <a:off x="327530" y="272070"/>
            <a:ext cx="8596668" cy="1320800"/>
          </a:xfrm>
        </p:spPr>
        <p:txBody>
          <a:bodyPr/>
          <a:lstStyle/>
          <a:p>
            <a:r>
              <a:rPr lang="en-US" altLang="zh-CN" dirty="0"/>
              <a:t>2</a:t>
            </a:r>
            <a:r>
              <a:rPr lang="zh-CN" altLang="en-US" dirty="0"/>
              <a:t>、数据结构与算法描述</a:t>
            </a:r>
            <a:br>
              <a:rPr lang="zh-CN" altLang="zh-CN" b="1" dirty="0"/>
            </a:b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CE6D4EE-1636-42C3-A979-F36150C78FC5}"/>
                  </a:ext>
                </a:extLst>
              </p:cNvPr>
              <p:cNvSpPr txBox="1"/>
              <p:nvPr/>
            </p:nvSpPr>
            <p:spPr>
              <a:xfrm>
                <a:off x="374353" y="1129192"/>
                <a:ext cx="7235419" cy="5632311"/>
              </a:xfrm>
              <a:prstGeom prst="rect">
                <a:avLst/>
              </a:prstGeom>
              <a:noFill/>
            </p:spPr>
            <p:txBody>
              <a:bodyPr wrap="square" rtlCol="0">
                <a:spAutoFit/>
              </a:bodyPr>
              <a:lstStyle/>
              <a:p>
                <a:r>
                  <a:rPr lang="zh-CN" altLang="zh-CN" dirty="0"/>
                  <a:t>算法</a:t>
                </a:r>
                <a:r>
                  <a:rPr lang="en-US" altLang="zh-CN" dirty="0"/>
                  <a:t>1</a:t>
                </a:r>
                <a:r>
                  <a:rPr lang="zh-CN" altLang="zh-CN" dirty="0"/>
                  <a:t>． </a:t>
                </a:r>
                <a:r>
                  <a:rPr lang="en-US" altLang="zh-CN" dirty="0" err="1"/>
                  <a:t>TimeSeriesTranstoIDSequence</a:t>
                </a:r>
                <a:endParaRPr lang="zh-CN" altLang="zh-CN" dirty="0"/>
              </a:p>
              <a:p>
                <a:pPr latinLnBrk="1"/>
                <a:r>
                  <a:rPr lang="en-US" altLang="zh-CN" dirty="0"/>
                  <a:t>Input:</a:t>
                </a:r>
                <a:br>
                  <a:rPr lang="en-US" altLang="zh-CN" dirty="0"/>
                </a:br>
                <a:r>
                  <a:rPr lang="en-US" altLang="zh-CN" dirty="0"/>
                  <a:t>    S: time series </a:t>
                </a:r>
                <a:br>
                  <a:rPr lang="en-US" altLang="zh-CN" dirty="0"/>
                </a:br>
                <a:r>
                  <a:rPr lang="en-US" altLang="zh-CN" dirty="0"/>
                  <a:t>    COLUMN_NUM : parameter </a:t>
                </a:r>
                <a:br>
                  <a:rPr lang="en-US" altLang="zh-CN" dirty="0"/>
                </a:br>
                <a:r>
                  <a:rPr lang="en-US" altLang="zh-CN" dirty="0"/>
                  <a:t>    ROW_NUM : parameter</a:t>
                </a:r>
                <a:br>
                  <a:rPr lang="en-US" altLang="zh-CN" dirty="0"/>
                </a:br>
                <a:r>
                  <a:rPr lang="en-US" altLang="zh-CN" dirty="0"/>
                  <a:t>Output:</a:t>
                </a:r>
                <a:br>
                  <a:rPr lang="en-US" altLang="zh-CN" dirty="0"/>
                </a:br>
                <a:r>
                  <a:rPr lang="en-US" altLang="zh-CN" dirty="0"/>
                  <a:t>    S': ID sequence presentation of S</a:t>
                </a:r>
                <a:br>
                  <a:rPr lang="en-US" altLang="zh-CN" dirty="0"/>
                </a:br>
                <a:r>
                  <a:rPr lang="en-US" altLang="zh-CN" dirty="0" err="1"/>
                  <a:t>tempS←TimeSeriesNormalization</a:t>
                </a:r>
                <a:r>
                  <a:rPr lang="en-US" altLang="zh-CN" dirty="0"/>
                  <a:t>(S); # </a:t>
                </a:r>
                <a:r>
                  <a:rPr lang="zh-CN" altLang="zh-CN" dirty="0"/>
                  <a:t>对时间序列进行标准化</a:t>
                </a:r>
                <a:br>
                  <a:rPr lang="en-US" altLang="zh-CN" dirty="0"/>
                </a:br>
                <a:r>
                  <a:rPr lang="en-US" altLang="zh-CN" dirty="0" err="1"/>
                  <a:t>MaxMin←findMaxMin</a:t>
                </a:r>
                <a:r>
                  <a:rPr lang="en-US" altLang="zh-CN" dirty="0"/>
                  <a:t>(</a:t>
                </a:r>
                <a:r>
                  <a:rPr lang="en-US" altLang="zh-CN" dirty="0" err="1"/>
                  <a:t>tempS</a:t>
                </a:r>
                <a:r>
                  <a:rPr lang="en-US" altLang="zh-CN" dirty="0"/>
                  <a:t>);  # </a:t>
                </a:r>
                <a:r>
                  <a:rPr lang="zh-CN" altLang="zh-CN" dirty="0"/>
                  <a:t>查找出时间序列中的最大值与最小值</a:t>
                </a:r>
                <a:br>
                  <a:rPr lang="en-US" altLang="zh-CN" dirty="0"/>
                </a:br>
                <a:r>
                  <a:rPr lang="en-US" altLang="zh-CN" dirty="0"/>
                  <a:t>S'←</a:t>
                </a:r>
                <a14:m>
                  <m:oMath xmlns:m="http://schemas.openxmlformats.org/officeDocument/2006/math">
                    <m:r>
                      <a:rPr lang="en-US" altLang="zh-CN" i="1">
                        <a:latin typeface="Cambria Math" panose="02040503050406030204" pitchFamily="18" charset="0"/>
                      </a:rPr>
                      <m:t>⌀</m:t>
                    </m:r>
                  </m:oMath>
                </a14:m>
                <a:r>
                  <a:rPr lang="en-US" altLang="zh-CN" dirty="0"/>
                  <a:t>; </a:t>
                </a:r>
                <a:br>
                  <a:rPr lang="en-US" altLang="zh-CN" dirty="0"/>
                </a:br>
                <a:r>
                  <a:rPr lang="en-US" altLang="zh-CN" dirty="0"/>
                  <a:t>length←((</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𝑚𝑖𝑛</m:t>
                        </m:r>
                      </m:sub>
                    </m:sSub>
                  </m:oMath>
                </a14:m>
                <a:r>
                  <a:rPr lang="en-US" altLang="zh-CN" dirty="0"/>
                  <a:t>) / ROW_NUM) * 1.01;  # </a:t>
                </a:r>
                <a:r>
                  <a:rPr lang="zh-CN" altLang="zh-CN" dirty="0"/>
                  <a:t>计算桶的长度</a:t>
                </a:r>
                <a:br>
                  <a:rPr lang="en-US" altLang="zh-CN" dirty="0"/>
                </a:br>
                <a:r>
                  <a:rPr lang="en-US" altLang="zh-CN" dirty="0"/>
                  <a:t>width←((Length(S)-1) / COLUMN_NUM) * 1.01;  #</a:t>
                </a:r>
                <a:r>
                  <a:rPr lang="zh-CN" altLang="zh-CN" dirty="0"/>
                  <a:t>计算桶的宽度</a:t>
                </a:r>
                <a:br>
                  <a:rPr lang="en-US" altLang="zh-CN" dirty="0"/>
                </a:br>
                <a:r>
                  <a:rPr lang="en-US" altLang="zh-CN" dirty="0"/>
                  <a:t>for every point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en-US" altLang="zh-CN" dirty="0"/>
                  <a:t> of S do </a:t>
                </a:r>
                <a:br>
                  <a:rPr lang="en-US" altLang="zh-CN" dirty="0"/>
                </a:br>
                <a:r>
                  <a:rPr lang="en-US" altLang="zh-CN" dirty="0"/>
                  <a:t>    row = </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r>
                      <m:rPr>
                        <m:sty m:val="p"/>
                      </m:rPr>
                      <a:rPr lang="en-US" altLang="zh-CN">
                        <a:latin typeface="Cambria Math" panose="02040503050406030204" pitchFamily="18" charset="0"/>
                      </a:rPr>
                      <m:t>length</m:t>
                    </m:r>
                    <m:r>
                      <a:rPr lang="en-US" altLang="zh-CN" i="1">
                        <a:latin typeface="Cambria Math" panose="02040503050406030204" pitchFamily="18" charset="0"/>
                      </a:rPr>
                      <m:t>⌋</m:t>
                    </m:r>
                  </m:oMath>
                </a14:m>
                <a:r>
                  <a:rPr lang="en-US" altLang="zh-CN" dirty="0"/>
                  <a:t> + 1;</a:t>
                </a:r>
                <a:br>
                  <a:rPr lang="en-US" altLang="zh-CN" dirty="0"/>
                </a:br>
                <a:r>
                  <a:rPr lang="en-US" altLang="zh-CN" dirty="0"/>
                  <a:t>    col =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r>
                      <m:rPr>
                        <m:sty m:val="p"/>
                      </m:rPr>
                      <a:rPr lang="en-US" altLang="zh-CN">
                        <a:latin typeface="Cambria Math" panose="02040503050406030204" pitchFamily="18" charset="0"/>
                      </a:rPr>
                      <m:t>width</m:t>
                    </m:r>
                    <m:r>
                      <a:rPr lang="en-US" altLang="zh-CN" i="1">
                        <a:latin typeface="Cambria Math" panose="02040503050406030204" pitchFamily="18" charset="0"/>
                      </a:rPr>
                      <m:t>⌋</m:t>
                    </m:r>
                  </m:oMath>
                </a14:m>
                <a:r>
                  <a:rPr lang="en-US" altLang="zh-CN" dirty="0"/>
                  <a:t> + 1;</a:t>
                </a:r>
                <a:br>
                  <a:rPr lang="en-US" altLang="zh-CN" dirty="0"/>
                </a:br>
                <a:r>
                  <a:rPr lang="en-US" altLang="zh-CN" dirty="0"/>
                  <a:t>    </a:t>
                </a:r>
                <a14:m>
                  <m:oMath xmlns:m="http://schemas.openxmlformats.org/officeDocument/2006/math">
                    <m:r>
                      <a:rPr lang="en-US" altLang="zh-CN" i="1">
                        <a:latin typeface="Cambria Math" panose="02040503050406030204" pitchFamily="18" charset="0"/>
                      </a:rPr>
                      <m:t>𝐼</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oMath>
                </a14:m>
                <a:r>
                  <a:rPr lang="en-US" altLang="zh-CN" dirty="0"/>
                  <a:t> = (row - 1) * COLUMN_NUM + col; #</a:t>
                </a:r>
                <a:r>
                  <a:rPr lang="zh-CN" altLang="zh-CN" dirty="0"/>
                  <a:t>确定</a:t>
                </a:r>
                <a:r>
                  <a:rPr lang="en-US" altLang="zh-CN" dirty="0"/>
                  <a:t>ID</a:t>
                </a:r>
                <a:br>
                  <a:rPr lang="en-US" altLang="zh-CN" dirty="0"/>
                </a:br>
                <a:r>
                  <a:rPr lang="en-US" altLang="zh-CN" dirty="0"/>
                  <a:t>    S'←S'∪</a:t>
                </a:r>
                <a14:m>
                  <m:oMath xmlns:m="http://schemas.openxmlformats.org/officeDocument/2006/math">
                    <m:r>
                      <a:rPr lang="en-US" altLang="zh-CN" i="1">
                        <a:latin typeface="Cambria Math" panose="02040503050406030204" pitchFamily="18" charset="0"/>
                      </a:rPr>
                      <m:t>𝐼</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oMath>
                </a14:m>
                <a:r>
                  <a:rPr lang="en-US" altLang="zh-CN" dirty="0"/>
                  <a:t>;</a:t>
                </a:r>
                <a:br>
                  <a:rPr lang="en-US" altLang="zh-CN" dirty="0"/>
                </a:br>
                <a:r>
                  <a:rPr lang="en-US" altLang="zh-CN" dirty="0"/>
                  <a:t>end</a:t>
                </a:r>
                <a:br>
                  <a:rPr lang="en-US" altLang="zh-CN" dirty="0"/>
                </a:br>
                <a:r>
                  <a:rPr lang="en-US" altLang="zh-CN" dirty="0"/>
                  <a:t>return S';</a:t>
                </a:r>
                <a:endParaRPr lang="zh-CN" altLang="zh-CN" dirty="0"/>
              </a:p>
              <a:p>
                <a:endParaRPr lang="zh-CN" altLang="en-US" dirty="0"/>
              </a:p>
            </p:txBody>
          </p:sp>
        </mc:Choice>
        <mc:Fallback xmlns="">
          <p:sp>
            <p:nvSpPr>
              <p:cNvPr id="6" name="文本框 5">
                <a:extLst>
                  <a:ext uri="{FF2B5EF4-FFF2-40B4-BE49-F238E27FC236}">
                    <a16:creationId xmlns:a16="http://schemas.microsoft.com/office/drawing/2014/main" id="{7CE6D4EE-1636-42C3-A979-F36150C78FC5}"/>
                  </a:ext>
                </a:extLst>
              </p:cNvPr>
              <p:cNvSpPr txBox="1">
                <a:spLocks noRot="1" noChangeAspect="1" noMove="1" noResize="1" noEditPoints="1" noAdjustHandles="1" noChangeArrowheads="1" noChangeShapeType="1" noTextEdit="1"/>
              </p:cNvSpPr>
              <p:nvPr/>
            </p:nvSpPr>
            <p:spPr>
              <a:xfrm>
                <a:off x="374353" y="1129192"/>
                <a:ext cx="7235419" cy="5632311"/>
              </a:xfrm>
              <a:prstGeom prst="rect">
                <a:avLst/>
              </a:prstGeom>
              <a:blipFill>
                <a:blip r:embed="rId2"/>
                <a:stretch>
                  <a:fillRect l="-674" t="-758" r="-33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01F63C6-7E9F-4793-A502-0E280C7657E3}"/>
              </a:ext>
            </a:extLst>
          </p:cNvPr>
          <p:cNvSpPr txBox="1"/>
          <p:nvPr/>
        </p:nvSpPr>
        <p:spPr>
          <a:xfrm>
            <a:off x="7748980" y="1720840"/>
            <a:ext cx="2732867" cy="3416320"/>
          </a:xfrm>
          <a:prstGeom prst="rect">
            <a:avLst/>
          </a:prstGeom>
          <a:noFill/>
        </p:spPr>
        <p:txBody>
          <a:bodyPr wrap="square" rtlCol="0">
            <a:spAutoFit/>
          </a:bodyPr>
          <a:lstStyle/>
          <a:p>
            <a:r>
              <a:rPr lang="zh-CN" altLang="en-US" dirty="0"/>
              <a:t>时间序列经过</a:t>
            </a:r>
            <a:r>
              <a:rPr lang="en-US" altLang="zh-CN" dirty="0"/>
              <a:t>LSH hash function</a:t>
            </a:r>
            <a:r>
              <a:rPr lang="zh-CN" altLang="en-US" dirty="0"/>
              <a:t>哈希得到相应的桶号，将实数映射为整数。 </a:t>
            </a:r>
            <a:r>
              <a:rPr lang="en-US" altLang="zh-CN" dirty="0"/>
              <a:t>LSH</a:t>
            </a:r>
            <a:r>
              <a:rPr lang="zh-CN" altLang="en-US" dirty="0"/>
              <a:t>基本思想是：将原始数据空间中的两个相邻数据点通过相同的映射或投影变换（</a:t>
            </a:r>
            <a:r>
              <a:rPr lang="en-US" altLang="zh-CN" dirty="0"/>
              <a:t>projection</a:t>
            </a:r>
            <a:r>
              <a:rPr lang="zh-CN" altLang="en-US" dirty="0"/>
              <a:t>）后，这两个数据点在新的数据空间中仍然相邻的概率很大，而不相邻的数据点被映射到同一个桶的概率很小。</a:t>
            </a:r>
          </a:p>
        </p:txBody>
      </p:sp>
    </p:spTree>
    <p:extLst>
      <p:ext uri="{BB962C8B-B14F-4D97-AF65-F5344CB8AC3E}">
        <p14:creationId xmlns:p14="http://schemas.microsoft.com/office/powerpoint/2010/main" val="328036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6CC13-176A-4BEC-9E13-F77579631EBB}"/>
              </a:ext>
            </a:extLst>
          </p:cNvPr>
          <p:cNvSpPr>
            <a:spLocks noGrp="1"/>
          </p:cNvSpPr>
          <p:nvPr>
            <p:ph type="title"/>
          </p:nvPr>
        </p:nvSpPr>
        <p:spPr>
          <a:xfrm>
            <a:off x="290708" y="237976"/>
            <a:ext cx="8596668" cy="1320800"/>
          </a:xfrm>
        </p:spPr>
        <p:txBody>
          <a:bodyPr/>
          <a:lstStyle/>
          <a:p>
            <a:r>
              <a:rPr lang="en-US" altLang="zh-CN" dirty="0"/>
              <a:t>2</a:t>
            </a:r>
            <a:r>
              <a:rPr lang="zh-CN" altLang="en-US" dirty="0"/>
              <a:t>、数据结构与算法描述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AB07310-F306-426A-8D96-95272FE23C0D}"/>
                  </a:ext>
                </a:extLst>
              </p:cNvPr>
              <p:cNvSpPr txBox="1"/>
              <p:nvPr/>
            </p:nvSpPr>
            <p:spPr>
              <a:xfrm>
                <a:off x="380489" y="1047992"/>
                <a:ext cx="5326840" cy="5532477"/>
              </a:xfrm>
              <a:prstGeom prst="rect">
                <a:avLst/>
              </a:prstGeom>
              <a:noFill/>
            </p:spPr>
            <p:txBody>
              <a:bodyPr wrap="square" rtlCol="0">
                <a:spAutoFit/>
              </a:bodyPr>
              <a:lstStyle/>
              <a:p>
                <a:r>
                  <a:rPr lang="zh-CN" altLang="zh-CN" sz="1600" dirty="0"/>
                  <a:t>算法</a:t>
                </a:r>
                <a:r>
                  <a:rPr lang="en-US" altLang="zh-CN" sz="1600" dirty="0"/>
                  <a:t>3</a:t>
                </a:r>
                <a:r>
                  <a:rPr lang="zh-CN" altLang="zh-CN" sz="1600" dirty="0"/>
                  <a:t>．</a:t>
                </a:r>
                <a:r>
                  <a:rPr lang="en-US" altLang="zh-CN" sz="1600" dirty="0"/>
                  <a:t> </a:t>
                </a:r>
                <a:r>
                  <a:rPr lang="en-US" altLang="zh-CN" sz="1600" dirty="0" err="1"/>
                  <a:t>HashIDSequence</a:t>
                </a:r>
                <a:endParaRPr lang="zh-CN" altLang="zh-CN" sz="1600" dirty="0"/>
              </a:p>
              <a:p>
                <a:r>
                  <a:rPr lang="en-US" altLang="zh-CN" sz="1600" dirty="0"/>
                  <a:t>Input:</a:t>
                </a:r>
                <a:br>
                  <a:rPr lang="en-US" altLang="zh-CN" sz="1600" dirty="0"/>
                </a:br>
                <a:r>
                  <a:rPr lang="en-US" altLang="zh-CN" sz="1600" dirty="0"/>
                  <a:t>    S’: </a:t>
                </a:r>
                <a:r>
                  <a:rPr lang="en-US" altLang="zh-CN" sz="1600" dirty="0" err="1"/>
                  <a:t>IDSequence</a:t>
                </a:r>
                <a:br>
                  <a:rPr lang="en-US" altLang="zh-CN" sz="1600" dirty="0"/>
                </a:br>
                <a:r>
                  <a:rPr lang="en-US" altLang="zh-CN" sz="1600" dirty="0"/>
                  <a:t>    m: hash location number</a:t>
                </a:r>
                <a:br>
                  <a:rPr lang="en-US" altLang="zh-CN" sz="1600" dirty="0"/>
                </a:br>
                <a:r>
                  <a:rPr lang="en-US" altLang="zh-CN" sz="1600" dirty="0"/>
                  <a:t>Output:</a:t>
                </a:r>
                <a:br>
                  <a:rPr lang="en-US" altLang="zh-CN" sz="1600" dirty="0"/>
                </a:br>
                <a:r>
                  <a:rPr lang="en-US" altLang="zh-CN" sz="1600" dirty="0" err="1"/>
                  <a:t>HashS</a:t>
                </a:r>
                <a:r>
                  <a:rPr lang="en-US" altLang="zh-CN" sz="1600" dirty="0"/>
                  <a:t>: hashed representation of S’</a:t>
                </a:r>
                <a:br>
                  <a:rPr lang="en-US" altLang="zh-CN" sz="1600" dirty="0"/>
                </a:br>
                <a:r>
                  <a:rPr lang="en-US" altLang="zh-CN" sz="1600" dirty="0"/>
                  <a:t>hash←</a:t>
                </a:r>
                <a14:m>
                  <m:oMath xmlns:m="http://schemas.openxmlformats.org/officeDocument/2006/math">
                    <m:r>
                      <a:rPr lang="en-US" altLang="zh-CN" sz="1600" i="1">
                        <a:latin typeface="Cambria Math" panose="02040503050406030204" pitchFamily="18" charset="0"/>
                      </a:rPr>
                      <m:t>⌀</m:t>
                    </m:r>
                  </m:oMath>
                </a14:m>
                <a:r>
                  <a:rPr lang="en-US" altLang="zh-CN" sz="1600" dirty="0"/>
                  <a:t>;</a:t>
                </a:r>
                <a:br>
                  <a:rPr lang="en-US" altLang="zh-CN" sz="1600" dirty="0"/>
                </a:br>
                <a:r>
                  <a:rPr lang="en-US" altLang="zh-CN" sz="1600" dirty="0"/>
                  <a:t>for i←0 to m</a:t>
                </a:r>
                <a:br>
                  <a:rPr lang="en-US" altLang="zh-CN" sz="1600" dirty="0"/>
                </a:br>
                <a:r>
                  <a:rPr lang="en-US" altLang="zh-CN" sz="1600" dirty="0"/>
                  <a:t>    </a:t>
                </a:r>
                <a14:m>
                  <m:oMath xmlns:m="http://schemas.openxmlformats.org/officeDocument/2006/math">
                    <m:r>
                      <a:rPr lang="en-US" altLang="zh-CN" sz="1600" i="1">
                        <a:latin typeface="Cambria Math" panose="02040503050406030204" pitchFamily="18" charset="0"/>
                      </a:rPr>
                      <m:t>𝑛𝑢</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𝑖</m:t>
                        </m:r>
                      </m:sub>
                    </m:sSub>
                  </m:oMath>
                </a14:m>
                <a:r>
                  <a:rPr lang="en-US" altLang="zh-CN" sz="1600" dirty="0"/>
                  <a:t>$ ← random number(0~Length(S‘));#</a:t>
                </a:r>
                <a:r>
                  <a:rPr lang="zh-CN" altLang="zh-CN" sz="1600" dirty="0"/>
                  <a:t>产生随机数</a:t>
                </a:r>
                <a:br>
                  <a:rPr lang="en-US" altLang="zh-CN" sz="1600" dirty="0"/>
                </a:br>
                <a:r>
                  <a:rPr lang="en-US" altLang="zh-CN" sz="1600" dirty="0"/>
                  <a:t>    hash ← hash∪{</a:t>
                </a:r>
                <a14:m>
                  <m:oMath xmlns:m="http://schemas.openxmlformats.org/officeDocument/2006/math">
                    <m:r>
                      <a:rPr lang="en-US" altLang="zh-CN" sz="1600" i="1">
                        <a:latin typeface="Cambria Math" panose="02040503050406030204" pitchFamily="18" charset="0"/>
                      </a:rPr>
                      <m:t> </m:t>
                    </m:r>
                    <m:r>
                      <a:rPr lang="en-US" altLang="zh-CN" sz="1600" i="1">
                        <a:latin typeface="Cambria Math" panose="02040503050406030204" pitchFamily="18" charset="0"/>
                      </a:rPr>
                      <m:t>𝑛𝑢</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𝑖</m:t>
                        </m:r>
                      </m:sub>
                    </m:sSub>
                  </m:oMath>
                </a14:m>
                <a:r>
                  <a:rPr lang="en-US" altLang="zh-CN" sz="1600" dirty="0"/>
                  <a:t>};</a:t>
                </a:r>
                <a:br>
                  <a:rPr lang="en-US" altLang="zh-CN" sz="1600" dirty="0"/>
                </a:br>
                <a:r>
                  <a:rPr lang="en-US" altLang="zh-CN" sz="1600" dirty="0"/>
                  <a:t>    for j←0 to </a:t>
                </a:r>
                <a:r>
                  <a:rPr lang="en-US" altLang="zh-CN" sz="1600" dirty="0" err="1"/>
                  <a:t>i</a:t>
                </a:r>
                <a:br>
                  <a:rPr lang="en-US" altLang="zh-CN" sz="1600" dirty="0"/>
                </a:br>
                <a:r>
                  <a:rPr lang="en-US" altLang="zh-CN" sz="1600" dirty="0"/>
                  <a:t>        while </a:t>
                </a:r>
                <a14:m>
                  <m:oMath xmlns:m="http://schemas.openxmlformats.org/officeDocument/2006/math">
                    <m:r>
                      <a:rPr lang="en-US" altLang="zh-CN" sz="1600" i="1">
                        <a:latin typeface="Cambria Math" panose="02040503050406030204" pitchFamily="18" charset="0"/>
                      </a:rPr>
                      <m:t>h𝑎𝑠</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𝑗</m:t>
                        </m:r>
                      </m:sub>
                    </m:sSub>
                  </m:oMath>
                </a14:m>
                <a:r>
                  <a:rPr lang="en-US" altLang="zh-CN" sz="1600" dirty="0"/>
                  <a:t> == </a:t>
                </a:r>
                <a14:m>
                  <m:oMath xmlns:m="http://schemas.openxmlformats.org/officeDocument/2006/math">
                    <m:r>
                      <a:rPr lang="en-US" altLang="zh-CN" sz="1600" i="1">
                        <a:latin typeface="Cambria Math" panose="02040503050406030204" pitchFamily="18" charset="0"/>
                      </a:rPr>
                      <m:t>h𝑎𝑠</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𝑖</m:t>
                        </m:r>
                      </m:sub>
                    </m:sSub>
                  </m:oMath>
                </a14:m>
                <a:r>
                  <a:rPr lang="en-US" altLang="zh-CN" sz="1600" dirty="0"/>
                  <a:t> # </a:t>
                </a:r>
                <a:r>
                  <a:rPr lang="zh-CN" altLang="en-US" sz="1600" dirty="0"/>
                  <a:t>确保随机数不重复</a:t>
                </a:r>
                <a:br>
                  <a:rPr lang="en-US" altLang="zh-CN" sz="1600" dirty="0"/>
                </a:br>
                <a:r>
                  <a:rPr lang="en-US" altLang="zh-CN" sz="1600" dirty="0"/>
                  <a:t>            </a:t>
                </a:r>
                <a14:m>
                  <m:oMath xmlns:m="http://schemas.openxmlformats.org/officeDocument/2006/math">
                    <m:r>
                      <a:rPr lang="en-US" altLang="zh-CN" sz="1600" i="1">
                        <a:latin typeface="Cambria Math" panose="02040503050406030204" pitchFamily="18" charset="0"/>
                      </a:rPr>
                      <m:t>𝑛𝑢</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𝑖</m:t>
                        </m:r>
                      </m:sub>
                    </m:sSub>
                  </m:oMath>
                </a14:m>
                <a:r>
                  <a:rPr lang="en-US" altLang="zh-CN" sz="1600" dirty="0"/>
                  <a:t> ←random number(0~Length(S'));</a:t>
                </a:r>
                <a:br>
                  <a:rPr lang="en-US" altLang="zh-CN" sz="1600" dirty="0"/>
                </a:br>
                <a:r>
                  <a:rPr lang="en-US" altLang="zh-CN" sz="1600" dirty="0"/>
                  <a:t>        end</a:t>
                </a:r>
                <a:br>
                  <a:rPr lang="en-US" altLang="zh-CN" sz="1600" dirty="0"/>
                </a:br>
                <a:r>
                  <a:rPr lang="en-US" altLang="zh-CN" sz="1600" dirty="0"/>
                  <a:t>        </a:t>
                </a:r>
                <a:r>
                  <a:rPr lang="en-US" altLang="zh-CN" sz="1600" dirty="0" err="1"/>
                  <a:t>hash←hash</a:t>
                </a:r>
                <a:r>
                  <a:rPr lang="en-US" altLang="zh-CN" sz="1600" dirty="0"/>
                  <a:t>∪{</a:t>
                </a:r>
                <a14:m>
                  <m:oMath xmlns:m="http://schemas.openxmlformats.org/officeDocument/2006/math">
                    <m:r>
                      <a:rPr lang="en-US" altLang="zh-CN" sz="1600" i="1">
                        <a:latin typeface="Cambria Math" panose="02040503050406030204" pitchFamily="18" charset="0"/>
                      </a:rPr>
                      <m:t> </m:t>
                    </m:r>
                    <m:r>
                      <a:rPr lang="en-US" altLang="zh-CN" sz="1600" i="1">
                        <a:latin typeface="Cambria Math" panose="02040503050406030204" pitchFamily="18" charset="0"/>
                      </a:rPr>
                      <m:t>𝑛𝑢</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𝑖</m:t>
                        </m:r>
                      </m:sub>
                    </m:sSub>
                  </m:oMath>
                </a14:m>
                <a:r>
                  <a:rPr lang="en-US" altLang="zh-CN" sz="1600" dirty="0"/>
                  <a:t>};  # </a:t>
                </a:r>
                <a:r>
                  <a:rPr lang="zh-CN" altLang="zh-CN" sz="1600" dirty="0"/>
                  <a:t>替代原先的随机数</a:t>
                </a:r>
                <a:br>
                  <a:rPr lang="en-US" altLang="zh-CN" sz="1600" dirty="0"/>
                </a:br>
                <a:r>
                  <a:rPr lang="en-US" altLang="zh-CN" sz="1600" dirty="0"/>
                  <a:t>    end</a:t>
                </a:r>
                <a:br>
                  <a:rPr lang="en-US" altLang="zh-CN" sz="1600" dirty="0"/>
                </a:br>
                <a:r>
                  <a:rPr lang="en-US" altLang="zh-CN" sz="1600" dirty="0" err="1"/>
                  <a:t>end</a:t>
                </a:r>
                <a:br>
                  <a:rPr lang="en-US" altLang="zh-CN" sz="1600" dirty="0"/>
                </a:br>
                <a:r>
                  <a:rPr lang="en-US" altLang="zh-CN" sz="1600" dirty="0" err="1"/>
                  <a:t>HashS</a:t>
                </a:r>
                <a:r>
                  <a:rPr lang="en-US" altLang="zh-CN" sz="1600" dirty="0"/>
                  <a:t>←</a:t>
                </a:r>
                <a14:m>
                  <m:oMath xmlns:m="http://schemas.openxmlformats.org/officeDocument/2006/math">
                    <m:r>
                      <a:rPr lang="en-US" altLang="zh-CN" sz="1600" i="1">
                        <a:latin typeface="Cambria Math" panose="02040503050406030204" pitchFamily="18" charset="0"/>
                      </a:rPr>
                      <m:t>⌀</m:t>
                    </m:r>
                  </m:oMath>
                </a14:m>
                <a:r>
                  <a:rPr lang="en-US" altLang="zh-CN" sz="1600" dirty="0"/>
                  <a:t>;</a:t>
                </a:r>
                <a:br>
                  <a:rPr lang="en-US" altLang="zh-CN" sz="1600" dirty="0"/>
                </a:br>
                <a:r>
                  <a:rPr lang="en-US" altLang="zh-CN" sz="1600" dirty="0"/>
                  <a:t>for i←0 to m</a:t>
                </a:r>
                <a:br>
                  <a:rPr lang="en-US" altLang="zh-CN" sz="1600" dirty="0"/>
                </a:br>
                <a:r>
                  <a:rPr lang="en-US" altLang="zh-CN" sz="1600" dirty="0"/>
                  <a:t>    </a:t>
                </a:r>
                <a:r>
                  <a:rPr lang="en-US" altLang="zh-CN" sz="1600" dirty="0" err="1"/>
                  <a:t>HashS←HashS</a:t>
                </a:r>
                <a:r>
                  <a:rPr lang="en-US" altLang="zh-CN" sz="1600" dirty="0"/>
                  <a:t>∪{</a:t>
                </a:r>
                <a14:m>
                  <m:oMath xmlns:m="http://schemas.openxmlformats.org/officeDocument/2006/math">
                    <m:r>
                      <a:rPr lang="en-US" altLang="zh-CN" sz="1600" i="1">
                        <a:latin typeface="Cambria Math" panose="02040503050406030204" pitchFamily="18" charset="0"/>
                      </a:rPr>
                      <m:t> </m:t>
                    </m:r>
                    <m:r>
                      <a:rPr lang="en-US" altLang="zh-CN" sz="1600" i="1">
                        <a:latin typeface="Cambria Math" panose="02040503050406030204" pitchFamily="18" charset="0"/>
                      </a:rPr>
                      <m:t>𝑆</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e>
                      <m:sub>
                        <m:r>
                          <a:rPr lang="en-US" altLang="zh-CN" sz="1600" i="1">
                            <a:latin typeface="Cambria Math" panose="02040503050406030204" pitchFamily="18" charset="0"/>
                          </a:rPr>
                          <m:t>h𝑎𝑠h𝑖</m:t>
                        </m:r>
                      </m:sub>
                    </m:sSub>
                  </m:oMath>
                </a14:m>
                <a:r>
                  <a:rPr lang="en-US" altLang="zh-CN" sz="1600" dirty="0"/>
                  <a:t>};  # </a:t>
                </a:r>
                <a:r>
                  <a:rPr lang="zh-CN" altLang="zh-CN" sz="1600" dirty="0"/>
                  <a:t>产生哈希族</a:t>
                </a:r>
                <a:br>
                  <a:rPr lang="en-US" altLang="zh-CN" sz="1600" dirty="0"/>
                </a:br>
                <a:r>
                  <a:rPr lang="en-US" altLang="zh-CN" sz="1600" dirty="0"/>
                  <a:t>end</a:t>
                </a:r>
                <a:br>
                  <a:rPr lang="en-US" altLang="zh-CN" sz="1600" dirty="0"/>
                </a:br>
                <a:r>
                  <a:rPr lang="en-US" altLang="zh-CN" sz="1600" dirty="0"/>
                  <a:t>return </a:t>
                </a:r>
                <a:r>
                  <a:rPr lang="en-US" altLang="zh-CN" sz="1600" dirty="0" err="1"/>
                  <a:t>HashS</a:t>
                </a:r>
                <a:r>
                  <a:rPr lang="en-US" altLang="zh-CN" sz="1600" dirty="0"/>
                  <a:t>;</a:t>
                </a:r>
                <a:endParaRPr lang="zh-CN" altLang="en-US" sz="1600" dirty="0"/>
              </a:p>
            </p:txBody>
          </p:sp>
        </mc:Choice>
        <mc:Fallback xmlns="">
          <p:sp>
            <p:nvSpPr>
              <p:cNvPr id="4" name="文本框 3">
                <a:extLst>
                  <a:ext uri="{FF2B5EF4-FFF2-40B4-BE49-F238E27FC236}">
                    <a16:creationId xmlns:a16="http://schemas.microsoft.com/office/drawing/2014/main" id="{8AB07310-F306-426A-8D96-95272FE23C0D}"/>
                  </a:ext>
                </a:extLst>
              </p:cNvPr>
              <p:cNvSpPr txBox="1">
                <a:spLocks noRot="1" noChangeAspect="1" noMove="1" noResize="1" noEditPoints="1" noAdjustHandles="1" noChangeArrowheads="1" noChangeShapeType="1" noTextEdit="1"/>
              </p:cNvSpPr>
              <p:nvPr/>
            </p:nvSpPr>
            <p:spPr>
              <a:xfrm>
                <a:off x="380489" y="1047992"/>
                <a:ext cx="5326840" cy="5532477"/>
              </a:xfrm>
              <a:prstGeom prst="rect">
                <a:avLst/>
              </a:prstGeom>
              <a:blipFill>
                <a:blip r:embed="rId2"/>
                <a:stretch>
                  <a:fillRect l="-572" t="-551" b="-4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056307A-1184-46D7-BEE0-209C179DB1D0}"/>
                  </a:ext>
                </a:extLst>
              </p:cNvPr>
              <p:cNvSpPr txBox="1"/>
              <p:nvPr/>
            </p:nvSpPr>
            <p:spPr>
              <a:xfrm>
                <a:off x="6008038" y="1337848"/>
                <a:ext cx="3295522" cy="4524315"/>
              </a:xfrm>
              <a:prstGeom prst="rect">
                <a:avLst/>
              </a:prstGeom>
              <a:noFill/>
            </p:spPr>
            <p:txBody>
              <a:bodyPr wrap="square" rtlCol="0">
                <a:spAutoFit/>
              </a:bodyPr>
              <a:lstStyle/>
              <a:p>
                <a:r>
                  <a:rPr lang="zh-CN" altLang="en-US" dirty="0"/>
                  <a:t>从</a:t>
                </a:r>
                <a:r>
                  <a:rPr lang="en-US" altLang="zh-CN" dirty="0"/>
                  <a:t>ID </a:t>
                </a:r>
                <a:r>
                  <a:rPr lang="zh-CN" altLang="en-US" dirty="0"/>
                  <a:t>序列中随机选取某几个位置进行哈希，构成哈希家族。</a:t>
                </a:r>
                <a:endParaRPr lang="en-US" altLang="zh-CN" dirty="0"/>
              </a:p>
              <a:p>
                <a:endParaRPr lang="en-US" altLang="zh-CN" dirty="0"/>
              </a:p>
              <a:p>
                <a:r>
                  <a:rPr lang="zh-CN" altLang="zh-CN" dirty="0"/>
                  <a:t>数据库中的序列只要满足有一次的哈希家族和查询序列的相匹配，将该序列作为候选序列。然后计算该哈希族对应的原始序列和查询序列之间的</a:t>
                </a:r>
                <a:r>
                  <a:rPr lang="en-US" altLang="zh-CN" dirty="0"/>
                  <a:t>DTW</a:t>
                </a:r>
                <a:r>
                  <a:rPr lang="zh-CN" altLang="zh-CN" dirty="0"/>
                  <a:t>距离，如果二者的</a:t>
                </a:r>
                <a:r>
                  <a:rPr lang="en-US" altLang="zh-CN" dirty="0"/>
                  <a:t>DTW</a:t>
                </a:r>
                <a:r>
                  <a:rPr lang="zh-CN" altLang="zh-CN" dirty="0"/>
                  <a:t>距离小于或者等于阈值</a:t>
                </a:r>
                <a14:m>
                  <m:oMath xmlns:m="http://schemas.openxmlformats.org/officeDocument/2006/math">
                    <m:r>
                      <a:rPr lang="en-US" altLang="zh-CN" i="1">
                        <a:latin typeface="Cambria Math" panose="02040503050406030204" pitchFamily="18" charset="0"/>
                      </a:rPr>
                      <m:t>𝜏</m:t>
                    </m:r>
                  </m:oMath>
                </a14:m>
                <a:r>
                  <a:rPr lang="zh-CN" altLang="zh-CN" dirty="0"/>
                  <a:t>，则认为二者是相似的。</a:t>
                </a:r>
                <a:endParaRPr lang="en-US" altLang="zh-CN" dirty="0"/>
              </a:p>
              <a:p>
                <a:endParaRPr lang="en-US" altLang="zh-CN" dirty="0"/>
              </a:p>
              <a:p>
                <a:r>
                  <a:rPr lang="zh-CN" altLang="en-US" dirty="0"/>
                  <a:t>两个等长字符串之间的汉明距离：两个字符串对应位置的不同字符的个数。</a:t>
                </a:r>
                <a:endParaRPr lang="en-US" altLang="zh-CN" dirty="0"/>
              </a:p>
              <a:p>
                <a:endParaRPr lang="zh-CN" altLang="en-US" dirty="0"/>
              </a:p>
            </p:txBody>
          </p:sp>
        </mc:Choice>
        <mc:Fallback xmlns="">
          <p:sp>
            <p:nvSpPr>
              <p:cNvPr id="5" name="文本框 4">
                <a:extLst>
                  <a:ext uri="{FF2B5EF4-FFF2-40B4-BE49-F238E27FC236}">
                    <a16:creationId xmlns:a16="http://schemas.microsoft.com/office/drawing/2014/main" id="{3056307A-1184-46D7-BEE0-209C179DB1D0}"/>
                  </a:ext>
                </a:extLst>
              </p:cNvPr>
              <p:cNvSpPr txBox="1">
                <a:spLocks noRot="1" noChangeAspect="1" noMove="1" noResize="1" noEditPoints="1" noAdjustHandles="1" noChangeArrowheads="1" noChangeShapeType="1" noTextEdit="1"/>
              </p:cNvSpPr>
              <p:nvPr/>
            </p:nvSpPr>
            <p:spPr>
              <a:xfrm>
                <a:off x="6008038" y="1337848"/>
                <a:ext cx="3295522" cy="4524315"/>
              </a:xfrm>
              <a:prstGeom prst="rect">
                <a:avLst/>
              </a:prstGeom>
              <a:blipFill>
                <a:blip r:embed="rId3"/>
                <a:stretch>
                  <a:fillRect l="-1667" t="-942" r="-4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223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AD71F-73BC-4315-BC5D-B855AF6DE9B8}"/>
              </a:ext>
            </a:extLst>
          </p:cNvPr>
          <p:cNvSpPr>
            <a:spLocks noGrp="1"/>
          </p:cNvSpPr>
          <p:nvPr>
            <p:ph type="title"/>
          </p:nvPr>
        </p:nvSpPr>
        <p:spPr/>
        <p:txBody>
          <a:bodyPr/>
          <a:lstStyle/>
          <a:p>
            <a:r>
              <a:rPr lang="en-US" altLang="zh-CN" dirty="0"/>
              <a:t>3</a:t>
            </a:r>
            <a:r>
              <a:rPr lang="zh-CN" altLang="en-US" dirty="0"/>
              <a:t>、程序实现</a:t>
            </a:r>
          </a:p>
        </p:txBody>
      </p:sp>
      <p:sp>
        <p:nvSpPr>
          <p:cNvPr id="3" name="文本框 2">
            <a:extLst>
              <a:ext uri="{FF2B5EF4-FFF2-40B4-BE49-F238E27FC236}">
                <a16:creationId xmlns:a16="http://schemas.microsoft.com/office/drawing/2014/main" id="{22BE3BFC-7A4E-4C8B-AA6E-DD9539195129}"/>
              </a:ext>
            </a:extLst>
          </p:cNvPr>
          <p:cNvSpPr txBox="1"/>
          <p:nvPr/>
        </p:nvSpPr>
        <p:spPr>
          <a:xfrm>
            <a:off x="288434" y="1325573"/>
            <a:ext cx="7812290" cy="5632311"/>
          </a:xfrm>
          <a:prstGeom prst="rect">
            <a:avLst/>
          </a:prstGeom>
          <a:noFill/>
        </p:spPr>
        <p:txBody>
          <a:bodyPr wrap="square" rtlCol="0">
            <a:spAutoFit/>
          </a:bodyPr>
          <a:lstStyle/>
          <a:p>
            <a:r>
              <a:rPr lang="en-US" altLang="zh-CN" dirty="0"/>
              <a:t># </a:t>
            </a:r>
            <a:r>
              <a:rPr lang="en-US" altLang="zh-CN" dirty="0" err="1"/>
              <a:t>TimeSeriesTranstoIDSequence</a:t>
            </a:r>
            <a:br>
              <a:rPr lang="en-US" altLang="zh-CN" dirty="0"/>
            </a:br>
            <a:r>
              <a:rPr lang="en-US" altLang="zh-CN" dirty="0"/>
              <a:t>def </a:t>
            </a:r>
            <a:r>
              <a:rPr lang="en-US" altLang="zh-CN" dirty="0" err="1"/>
              <a:t>divCell</a:t>
            </a:r>
            <a:r>
              <a:rPr lang="en-US" altLang="zh-CN" dirty="0"/>
              <a:t>(data):</a:t>
            </a:r>
            <a:br>
              <a:rPr lang="en-US" altLang="zh-CN" dirty="0"/>
            </a:br>
            <a:r>
              <a:rPr lang="en-US" altLang="zh-CN" dirty="0"/>
              <a:t>    </a:t>
            </a:r>
            <a:r>
              <a:rPr lang="en-US" altLang="zh-CN" dirty="0" err="1"/>
              <a:t>seqID</a:t>
            </a:r>
            <a:r>
              <a:rPr lang="en-US" altLang="zh-CN" dirty="0"/>
              <a:t> = </a:t>
            </a:r>
            <a:r>
              <a:rPr lang="en-US" altLang="zh-CN" dirty="0" err="1"/>
              <a:t>np.zeros</a:t>
            </a:r>
            <a:r>
              <a:rPr lang="en-US" altLang="zh-CN" dirty="0"/>
              <a:t>(</a:t>
            </a:r>
            <a:r>
              <a:rPr lang="en-US" altLang="zh-CN" dirty="0" err="1"/>
              <a:t>data.shape</a:t>
            </a:r>
            <a:r>
              <a:rPr lang="en-US" altLang="zh-CN" dirty="0"/>
              <a:t>, </a:t>
            </a:r>
            <a:r>
              <a:rPr lang="en-US" altLang="zh-CN" dirty="0" err="1"/>
              <a:t>dtype</a:t>
            </a:r>
            <a:r>
              <a:rPr lang="en-US" altLang="zh-CN" dirty="0"/>
              <a:t> = int) </a:t>
            </a:r>
            <a:br>
              <a:rPr lang="en-US" altLang="zh-CN" dirty="0"/>
            </a:br>
            <a:r>
              <a:rPr lang="en-US" altLang="zh-CN" dirty="0"/>
              <a:t>    for </a:t>
            </a:r>
            <a:r>
              <a:rPr lang="en-US" altLang="zh-CN" dirty="0" err="1"/>
              <a:t>i</a:t>
            </a:r>
            <a:r>
              <a:rPr lang="en-US" altLang="zh-CN" dirty="0"/>
              <a:t> in range(</a:t>
            </a:r>
            <a:r>
              <a:rPr lang="en-US" altLang="zh-CN" dirty="0" err="1"/>
              <a:t>len</a:t>
            </a:r>
            <a:r>
              <a:rPr lang="en-US" altLang="zh-CN" dirty="0"/>
              <a:t>(data)):   </a:t>
            </a:r>
            <a:br>
              <a:rPr lang="en-US" altLang="zh-CN" dirty="0"/>
            </a:br>
            <a:r>
              <a:rPr lang="en-US" altLang="zh-CN" dirty="0"/>
              <a:t>        mean = </a:t>
            </a:r>
            <a:r>
              <a:rPr lang="en-US" altLang="zh-CN" dirty="0" err="1"/>
              <a:t>np.mean</a:t>
            </a:r>
            <a:r>
              <a:rPr lang="en-US" altLang="zh-CN" dirty="0"/>
              <a:t>(data[</a:t>
            </a:r>
            <a:r>
              <a:rPr lang="en-US" altLang="zh-CN" dirty="0" err="1"/>
              <a:t>i</a:t>
            </a:r>
            <a:r>
              <a:rPr lang="en-US" altLang="zh-CN" dirty="0"/>
              <a:t>])</a:t>
            </a:r>
            <a:br>
              <a:rPr lang="en-US" altLang="zh-CN" dirty="0"/>
            </a:br>
            <a:r>
              <a:rPr lang="en-US" altLang="zh-CN" dirty="0"/>
              <a:t>        std = </a:t>
            </a:r>
            <a:r>
              <a:rPr lang="en-US" altLang="zh-CN" dirty="0" err="1"/>
              <a:t>np.std</a:t>
            </a:r>
            <a:r>
              <a:rPr lang="en-US" altLang="zh-CN" dirty="0"/>
              <a:t>(data[</a:t>
            </a:r>
            <a:r>
              <a:rPr lang="en-US" altLang="zh-CN" dirty="0" err="1"/>
              <a:t>i</a:t>
            </a:r>
            <a:r>
              <a:rPr lang="en-US" altLang="zh-CN" dirty="0"/>
              <a:t>])</a:t>
            </a:r>
            <a:br>
              <a:rPr lang="en-US" altLang="zh-CN" dirty="0"/>
            </a:br>
            <a:r>
              <a:rPr lang="en-US" altLang="zh-CN" dirty="0"/>
              <a:t>        data[</a:t>
            </a:r>
            <a:r>
              <a:rPr lang="en-US" altLang="zh-CN" dirty="0" err="1"/>
              <a:t>i</a:t>
            </a:r>
            <a:r>
              <a:rPr lang="en-US" altLang="zh-CN" dirty="0"/>
              <a:t>] = (data[</a:t>
            </a:r>
            <a:r>
              <a:rPr lang="en-US" altLang="zh-CN" dirty="0" err="1"/>
              <a:t>i</a:t>
            </a:r>
            <a:r>
              <a:rPr lang="en-US" altLang="zh-CN" dirty="0"/>
              <a:t>]-mean)/std  # </a:t>
            </a:r>
            <a:r>
              <a:rPr lang="zh-CN" altLang="zh-CN" dirty="0"/>
              <a:t>对序列进行标准化</a:t>
            </a:r>
            <a:br>
              <a:rPr lang="en-US" altLang="zh-CN" dirty="0"/>
            </a:br>
            <a:r>
              <a:rPr lang="en-US" altLang="zh-CN" dirty="0"/>
              <a:t>        </a:t>
            </a:r>
            <a:r>
              <a:rPr lang="en-US" altLang="zh-CN" dirty="0" err="1"/>
              <a:t>dmax</a:t>
            </a:r>
            <a:r>
              <a:rPr lang="en-US" altLang="zh-CN" dirty="0"/>
              <a:t> = data[</a:t>
            </a:r>
            <a:r>
              <a:rPr lang="en-US" altLang="zh-CN" dirty="0" err="1"/>
              <a:t>i</a:t>
            </a:r>
            <a:r>
              <a:rPr lang="en-US" altLang="zh-CN" dirty="0"/>
              <a:t>].max()   # </a:t>
            </a:r>
            <a:r>
              <a:rPr lang="zh-CN" altLang="zh-CN" dirty="0"/>
              <a:t>找到序列的最大最小值</a:t>
            </a:r>
            <a:br>
              <a:rPr lang="en-US" altLang="zh-CN" dirty="0"/>
            </a:br>
            <a:r>
              <a:rPr lang="en-US" altLang="zh-CN" dirty="0"/>
              <a:t>        </a:t>
            </a:r>
            <a:r>
              <a:rPr lang="en-US" altLang="zh-CN" dirty="0" err="1"/>
              <a:t>dmin</a:t>
            </a:r>
            <a:r>
              <a:rPr lang="en-US" altLang="zh-CN" dirty="0"/>
              <a:t> = data[</a:t>
            </a:r>
            <a:r>
              <a:rPr lang="en-US" altLang="zh-CN" dirty="0" err="1"/>
              <a:t>i</a:t>
            </a:r>
            <a:r>
              <a:rPr lang="en-US" altLang="zh-CN" dirty="0"/>
              <a:t>].min()</a:t>
            </a:r>
            <a:br>
              <a:rPr lang="en-US" altLang="zh-CN" dirty="0"/>
            </a:br>
            <a:r>
              <a:rPr lang="en-US" altLang="zh-CN" dirty="0"/>
              <a:t>        length = </a:t>
            </a:r>
            <a:r>
              <a:rPr lang="en-US" altLang="zh-CN" dirty="0" err="1"/>
              <a:t>np.size</a:t>
            </a:r>
            <a:r>
              <a:rPr lang="en-US" altLang="zh-CN" dirty="0"/>
              <a:t>(data,1)  # </a:t>
            </a:r>
            <a:r>
              <a:rPr lang="zh-CN" altLang="zh-CN" dirty="0"/>
              <a:t>序列的长度</a:t>
            </a:r>
            <a:br>
              <a:rPr lang="en-US" altLang="zh-CN" dirty="0"/>
            </a:br>
            <a:r>
              <a:rPr lang="en-US" altLang="zh-CN" dirty="0"/>
              <a:t>        </a:t>
            </a:r>
            <a:r>
              <a:rPr lang="en-US" altLang="zh-CN" dirty="0" err="1"/>
              <a:t>cellLength</a:t>
            </a:r>
            <a:r>
              <a:rPr lang="en-US" altLang="zh-CN" dirty="0"/>
              <a:t> = (</a:t>
            </a:r>
            <a:r>
              <a:rPr lang="en-US" altLang="zh-CN" dirty="0" err="1"/>
              <a:t>dmax-dmin</a:t>
            </a:r>
            <a:r>
              <a:rPr lang="en-US" altLang="zh-CN" dirty="0"/>
              <a:t>)/</a:t>
            </a:r>
            <a:r>
              <a:rPr lang="en-US" altLang="zh-CN" dirty="0" err="1"/>
              <a:t>rowNum</a:t>
            </a:r>
            <a:r>
              <a:rPr lang="en-US" altLang="zh-CN" dirty="0"/>
              <a:t>*1.01  #</a:t>
            </a:r>
            <a:r>
              <a:rPr lang="zh-CN" altLang="zh-CN" dirty="0"/>
              <a:t>计算桶的长度</a:t>
            </a:r>
            <a:br>
              <a:rPr lang="en-US" altLang="zh-CN" dirty="0"/>
            </a:br>
            <a:r>
              <a:rPr lang="en-US" altLang="zh-CN" dirty="0"/>
              <a:t>        </a:t>
            </a:r>
            <a:r>
              <a:rPr lang="en-US" altLang="zh-CN" dirty="0" err="1"/>
              <a:t>cellWidth</a:t>
            </a:r>
            <a:r>
              <a:rPr lang="en-US" altLang="zh-CN" dirty="0"/>
              <a:t> = (length-1)/</a:t>
            </a:r>
            <a:r>
              <a:rPr lang="en-US" altLang="zh-CN" dirty="0" err="1"/>
              <a:t>colNum</a:t>
            </a:r>
            <a:r>
              <a:rPr lang="en-US" altLang="zh-CN" dirty="0"/>
              <a:t>*1.01   #</a:t>
            </a:r>
            <a:r>
              <a:rPr lang="zh-CN" altLang="zh-CN" dirty="0"/>
              <a:t>计算桶的宽度</a:t>
            </a:r>
            <a:br>
              <a:rPr lang="en-US" altLang="zh-CN" dirty="0"/>
            </a:br>
            <a:r>
              <a:rPr lang="en-US" altLang="zh-CN" dirty="0"/>
              <a:t>        for j in range(length):</a:t>
            </a:r>
            <a:br>
              <a:rPr lang="en-US" altLang="zh-CN" dirty="0"/>
            </a:br>
            <a:r>
              <a:rPr lang="en-US" altLang="zh-CN" dirty="0"/>
              <a:t>            row = </a:t>
            </a:r>
            <a:r>
              <a:rPr lang="en-US" altLang="zh-CN" dirty="0" err="1"/>
              <a:t>np.floor</a:t>
            </a:r>
            <a:r>
              <a:rPr lang="en-US" altLang="zh-CN" dirty="0"/>
              <a:t>((data[</a:t>
            </a:r>
            <a:r>
              <a:rPr lang="en-US" altLang="zh-CN" dirty="0" err="1"/>
              <a:t>i</a:t>
            </a:r>
            <a:r>
              <a:rPr lang="en-US" altLang="zh-CN" dirty="0"/>
              <a:t>][j]-</a:t>
            </a:r>
            <a:r>
              <a:rPr lang="en-US" altLang="zh-CN" dirty="0" err="1"/>
              <a:t>dmin</a:t>
            </a:r>
            <a:r>
              <a:rPr lang="en-US" altLang="zh-CN" dirty="0"/>
              <a:t>)/</a:t>
            </a:r>
            <a:r>
              <a:rPr lang="en-US" altLang="zh-CN" dirty="0" err="1"/>
              <a:t>cellLength</a:t>
            </a:r>
            <a:r>
              <a:rPr lang="en-US" altLang="zh-CN" dirty="0"/>
              <a:t>)+1</a:t>
            </a:r>
            <a:br>
              <a:rPr lang="en-US" altLang="zh-CN" dirty="0"/>
            </a:br>
            <a:r>
              <a:rPr lang="en-US" altLang="zh-CN" dirty="0"/>
              <a:t>            col = </a:t>
            </a:r>
            <a:r>
              <a:rPr lang="en-US" altLang="zh-CN" dirty="0" err="1"/>
              <a:t>np.floor</a:t>
            </a:r>
            <a:r>
              <a:rPr lang="en-US" altLang="zh-CN" dirty="0"/>
              <a:t>(j/</a:t>
            </a:r>
            <a:r>
              <a:rPr lang="en-US" altLang="zh-CN" dirty="0" err="1"/>
              <a:t>cellWidth</a:t>
            </a:r>
            <a:r>
              <a:rPr lang="en-US" altLang="zh-CN" dirty="0"/>
              <a:t>)+1</a:t>
            </a:r>
            <a:br>
              <a:rPr lang="en-US" altLang="zh-CN" dirty="0"/>
            </a:br>
            <a:r>
              <a:rPr lang="en-US" altLang="zh-CN" dirty="0"/>
              <a:t>            if col&gt;</a:t>
            </a:r>
            <a:r>
              <a:rPr lang="en-US" altLang="zh-CN" dirty="0" err="1"/>
              <a:t>colNum</a:t>
            </a:r>
            <a:r>
              <a:rPr lang="en-US" altLang="zh-CN" dirty="0"/>
              <a:t>:</a:t>
            </a:r>
            <a:br>
              <a:rPr lang="en-US" altLang="zh-CN" dirty="0"/>
            </a:br>
            <a:r>
              <a:rPr lang="en-US" altLang="zh-CN" dirty="0"/>
              <a:t>                col = </a:t>
            </a:r>
            <a:r>
              <a:rPr lang="en-US" altLang="zh-CN" dirty="0" err="1"/>
              <a:t>colNum</a:t>
            </a:r>
            <a:br>
              <a:rPr lang="en-US" altLang="zh-CN" dirty="0"/>
            </a:br>
            <a:r>
              <a:rPr lang="en-US" altLang="zh-CN" dirty="0"/>
              <a:t>            </a:t>
            </a:r>
            <a:r>
              <a:rPr lang="en-US" altLang="zh-CN" dirty="0" err="1"/>
              <a:t>seqID</a:t>
            </a:r>
            <a:r>
              <a:rPr lang="en-US" altLang="zh-CN" dirty="0"/>
              <a:t>[</a:t>
            </a:r>
            <a:r>
              <a:rPr lang="en-US" altLang="zh-CN" dirty="0" err="1"/>
              <a:t>i</a:t>
            </a:r>
            <a:r>
              <a:rPr lang="en-US" altLang="zh-CN" dirty="0"/>
              <a:t>][j]=(row-1)*</a:t>
            </a:r>
            <a:r>
              <a:rPr lang="en-US" altLang="zh-CN" dirty="0" err="1"/>
              <a:t>colNum+col</a:t>
            </a:r>
            <a:r>
              <a:rPr lang="en-US" altLang="zh-CN" dirty="0"/>
              <a:t>  # </a:t>
            </a:r>
            <a:r>
              <a:rPr lang="zh-CN" altLang="zh-CN" dirty="0"/>
              <a:t>确定</a:t>
            </a:r>
            <a:r>
              <a:rPr lang="en-US" altLang="zh-CN" dirty="0"/>
              <a:t>ID</a:t>
            </a:r>
            <a:br>
              <a:rPr lang="en-US" altLang="zh-CN" dirty="0"/>
            </a:br>
            <a:r>
              <a:rPr lang="en-US" altLang="zh-CN" dirty="0"/>
              <a:t>    return </a:t>
            </a:r>
            <a:r>
              <a:rPr lang="en-US" altLang="zh-CN" dirty="0" err="1"/>
              <a:t>seqID</a:t>
            </a:r>
            <a:endParaRPr lang="zh-CN" altLang="zh-CN" dirty="0"/>
          </a:p>
          <a:p>
            <a:endParaRPr lang="zh-CN" altLang="en-US" dirty="0"/>
          </a:p>
        </p:txBody>
      </p:sp>
    </p:spTree>
    <p:extLst>
      <p:ext uri="{BB962C8B-B14F-4D97-AF65-F5344CB8AC3E}">
        <p14:creationId xmlns:p14="http://schemas.microsoft.com/office/powerpoint/2010/main" val="9966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AD71F-73BC-4315-BC5D-B855AF6DE9B8}"/>
              </a:ext>
            </a:extLst>
          </p:cNvPr>
          <p:cNvSpPr>
            <a:spLocks noGrp="1"/>
          </p:cNvSpPr>
          <p:nvPr>
            <p:ph type="title"/>
          </p:nvPr>
        </p:nvSpPr>
        <p:spPr/>
        <p:txBody>
          <a:bodyPr/>
          <a:lstStyle/>
          <a:p>
            <a:r>
              <a:rPr lang="en-US" altLang="zh-CN" dirty="0"/>
              <a:t>3</a:t>
            </a:r>
            <a:r>
              <a:rPr lang="zh-CN" altLang="en-US" dirty="0"/>
              <a:t>、程序实现</a:t>
            </a:r>
          </a:p>
        </p:txBody>
      </p:sp>
      <p:sp>
        <p:nvSpPr>
          <p:cNvPr id="3" name="文本框 2">
            <a:extLst>
              <a:ext uri="{FF2B5EF4-FFF2-40B4-BE49-F238E27FC236}">
                <a16:creationId xmlns:a16="http://schemas.microsoft.com/office/drawing/2014/main" id="{E5E4E6A8-C27B-44FB-AD7F-D5C82B1FFE56}"/>
              </a:ext>
            </a:extLst>
          </p:cNvPr>
          <p:cNvSpPr txBox="1"/>
          <p:nvPr/>
        </p:nvSpPr>
        <p:spPr>
          <a:xfrm>
            <a:off x="546185" y="1443841"/>
            <a:ext cx="8596668" cy="3416320"/>
          </a:xfrm>
          <a:prstGeom prst="rect">
            <a:avLst/>
          </a:prstGeom>
          <a:noFill/>
        </p:spPr>
        <p:txBody>
          <a:bodyPr wrap="square" rtlCol="0">
            <a:spAutoFit/>
          </a:bodyPr>
          <a:lstStyle/>
          <a:p>
            <a:r>
              <a:rPr lang="en-US" altLang="zh-CN" dirty="0"/>
              <a:t># </a:t>
            </a:r>
            <a:r>
              <a:rPr lang="en-US" altLang="zh-CN" dirty="0" err="1"/>
              <a:t>HashStrechIDSequence</a:t>
            </a:r>
            <a:br>
              <a:rPr lang="en-US" altLang="zh-CN" dirty="0"/>
            </a:br>
            <a:r>
              <a:rPr lang="en-US" altLang="zh-CN" dirty="0"/>
              <a:t>def </a:t>
            </a:r>
            <a:r>
              <a:rPr lang="en-US" altLang="zh-CN" dirty="0" err="1"/>
              <a:t>Lsh</a:t>
            </a:r>
            <a:r>
              <a:rPr lang="en-US" altLang="zh-CN" dirty="0"/>
              <a:t>(</a:t>
            </a:r>
            <a:r>
              <a:rPr lang="en-US" altLang="zh-CN" dirty="0" err="1"/>
              <a:t>embedID,m,seed</a:t>
            </a:r>
            <a:r>
              <a:rPr lang="en-US" altLang="zh-CN" dirty="0"/>
              <a:t>):</a:t>
            </a:r>
            <a:br>
              <a:rPr lang="en-US" altLang="zh-CN" dirty="0"/>
            </a:br>
            <a:r>
              <a:rPr lang="en-US" altLang="zh-CN" dirty="0"/>
              <a:t>    length = </a:t>
            </a:r>
            <a:r>
              <a:rPr lang="en-US" altLang="zh-CN" dirty="0" err="1"/>
              <a:t>np.size</a:t>
            </a:r>
            <a:r>
              <a:rPr lang="en-US" altLang="zh-CN" dirty="0"/>
              <a:t>(embedID,1)</a:t>
            </a:r>
            <a:br>
              <a:rPr lang="en-US" altLang="zh-CN" dirty="0"/>
            </a:br>
            <a:r>
              <a:rPr lang="en-US" altLang="zh-CN" dirty="0"/>
              <a:t>    </a:t>
            </a:r>
            <a:r>
              <a:rPr lang="en-US" altLang="zh-CN" dirty="0" err="1"/>
              <a:t>np.random.seed</a:t>
            </a:r>
            <a:r>
              <a:rPr lang="en-US" altLang="zh-CN" dirty="0"/>
              <a:t>(seed)  # </a:t>
            </a:r>
            <a:r>
              <a:rPr lang="zh-CN" altLang="en-US" dirty="0"/>
              <a:t>设置随机数种子</a:t>
            </a:r>
            <a:br>
              <a:rPr lang="en-US" altLang="zh-CN" dirty="0"/>
            </a:br>
            <a:r>
              <a:rPr lang="en-US" altLang="zh-CN" dirty="0"/>
              <a:t>    # </a:t>
            </a:r>
            <a:r>
              <a:rPr lang="zh-CN" altLang="zh-CN" dirty="0"/>
              <a:t>产生范围</a:t>
            </a:r>
            <a:r>
              <a:rPr lang="en-US" altLang="zh-CN" dirty="0"/>
              <a:t>1- Length</a:t>
            </a:r>
            <a:r>
              <a:rPr lang="zh-CN" altLang="zh-CN" dirty="0"/>
              <a:t>不重复随机数</a:t>
            </a:r>
            <a:r>
              <a:rPr lang="en-US" altLang="zh-CN" dirty="0"/>
              <a:t>m</a:t>
            </a:r>
            <a:r>
              <a:rPr lang="zh-CN" altLang="zh-CN" dirty="0"/>
              <a:t>个</a:t>
            </a:r>
            <a:br>
              <a:rPr lang="en-US" altLang="zh-CN" dirty="0"/>
            </a:br>
            <a:r>
              <a:rPr lang="en-US" altLang="zh-CN" dirty="0"/>
              <a:t>    </a:t>
            </a:r>
            <a:r>
              <a:rPr lang="en-US" altLang="zh-CN" dirty="0" err="1"/>
              <a:t>hashPara</a:t>
            </a:r>
            <a:r>
              <a:rPr lang="en-US" altLang="zh-CN" dirty="0"/>
              <a:t> = </a:t>
            </a:r>
            <a:r>
              <a:rPr lang="en-US" altLang="zh-CN" dirty="0" err="1"/>
              <a:t>np.random.choice</a:t>
            </a:r>
            <a:r>
              <a:rPr lang="en-US" altLang="zh-CN" dirty="0"/>
              <a:t>(length, size=m, replace=False, p=None)</a:t>
            </a:r>
            <a:br>
              <a:rPr lang="en-US" altLang="zh-CN" dirty="0"/>
            </a:br>
            <a:r>
              <a:rPr lang="en-US" altLang="zh-CN" dirty="0"/>
              <a:t>    </a:t>
            </a:r>
            <a:r>
              <a:rPr lang="en-US" altLang="zh-CN" dirty="0" err="1"/>
              <a:t>hashBucket</a:t>
            </a:r>
            <a:r>
              <a:rPr lang="en-US" altLang="zh-CN" dirty="0"/>
              <a:t> = </a:t>
            </a:r>
            <a:r>
              <a:rPr lang="en-US" altLang="zh-CN" dirty="0" err="1"/>
              <a:t>np.zeros</a:t>
            </a:r>
            <a:r>
              <a:rPr lang="en-US" altLang="zh-CN" dirty="0"/>
              <a:t>([</a:t>
            </a:r>
            <a:r>
              <a:rPr lang="en-US" altLang="zh-CN" dirty="0" err="1"/>
              <a:t>len</a:t>
            </a:r>
            <a:r>
              <a:rPr lang="en-US" altLang="zh-CN" dirty="0"/>
              <a:t>(</a:t>
            </a:r>
            <a:r>
              <a:rPr lang="en-US" altLang="zh-CN" dirty="0" err="1"/>
              <a:t>embedID</a:t>
            </a:r>
            <a:r>
              <a:rPr lang="en-US" altLang="zh-CN" dirty="0"/>
              <a:t>),m], </a:t>
            </a:r>
            <a:r>
              <a:rPr lang="en-US" altLang="zh-CN" dirty="0" err="1"/>
              <a:t>dtype</a:t>
            </a:r>
            <a:r>
              <a:rPr lang="en-US" altLang="zh-CN" dirty="0"/>
              <a:t> = int)</a:t>
            </a:r>
            <a:br>
              <a:rPr lang="en-US" altLang="zh-CN" dirty="0"/>
            </a:br>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embedID</a:t>
            </a:r>
            <a:r>
              <a:rPr lang="en-US" altLang="zh-CN" dirty="0"/>
              <a:t>)):</a:t>
            </a:r>
            <a:br>
              <a:rPr lang="en-US" altLang="zh-CN" dirty="0"/>
            </a:br>
            <a:r>
              <a:rPr lang="en-US" altLang="zh-CN" dirty="0"/>
              <a:t>        for j in range(m):</a:t>
            </a:r>
            <a:br>
              <a:rPr lang="en-US" altLang="zh-CN" dirty="0"/>
            </a:br>
            <a:r>
              <a:rPr lang="en-US" altLang="zh-CN" dirty="0"/>
              <a:t>            </a:t>
            </a:r>
            <a:r>
              <a:rPr lang="en-US" altLang="zh-CN" dirty="0" err="1"/>
              <a:t>hashBucket</a:t>
            </a:r>
            <a:r>
              <a:rPr lang="en-US" altLang="zh-CN" dirty="0"/>
              <a:t>[</a:t>
            </a:r>
            <a:r>
              <a:rPr lang="en-US" altLang="zh-CN" dirty="0" err="1"/>
              <a:t>i</a:t>
            </a:r>
            <a:r>
              <a:rPr lang="en-US" altLang="zh-CN" dirty="0"/>
              <a:t>][j] = </a:t>
            </a:r>
            <a:r>
              <a:rPr lang="en-US" altLang="zh-CN" dirty="0" err="1"/>
              <a:t>embedID</a:t>
            </a:r>
            <a:r>
              <a:rPr lang="en-US" altLang="zh-CN" dirty="0"/>
              <a:t>[</a:t>
            </a:r>
            <a:r>
              <a:rPr lang="en-US" altLang="zh-CN" dirty="0" err="1"/>
              <a:t>i</a:t>
            </a:r>
            <a:r>
              <a:rPr lang="en-US" altLang="zh-CN" dirty="0"/>
              <a:t>][</a:t>
            </a:r>
            <a:r>
              <a:rPr lang="en-US" altLang="zh-CN" dirty="0" err="1"/>
              <a:t>hashPara</a:t>
            </a:r>
            <a:r>
              <a:rPr lang="en-US" altLang="zh-CN" dirty="0"/>
              <a:t>[j]]</a:t>
            </a:r>
            <a:br>
              <a:rPr lang="en-US" altLang="zh-CN" dirty="0"/>
            </a:br>
            <a:r>
              <a:rPr lang="en-US" altLang="zh-CN" dirty="0"/>
              <a:t>    return </a:t>
            </a:r>
            <a:r>
              <a:rPr lang="en-US" altLang="zh-CN" dirty="0" err="1"/>
              <a:t>hashBucket</a:t>
            </a:r>
            <a:endParaRPr lang="zh-CN" altLang="zh-CN" dirty="0"/>
          </a:p>
          <a:p>
            <a:endParaRPr lang="zh-CN" altLang="en-US" dirty="0"/>
          </a:p>
        </p:txBody>
      </p:sp>
    </p:spTree>
    <p:extLst>
      <p:ext uri="{BB962C8B-B14F-4D97-AF65-F5344CB8AC3E}">
        <p14:creationId xmlns:p14="http://schemas.microsoft.com/office/powerpoint/2010/main" val="342559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9598F-4FEC-4E1C-B28C-103BC20310C1}"/>
              </a:ext>
            </a:extLst>
          </p:cNvPr>
          <p:cNvSpPr>
            <a:spLocks noGrp="1"/>
          </p:cNvSpPr>
          <p:nvPr>
            <p:ph type="title"/>
          </p:nvPr>
        </p:nvSpPr>
        <p:spPr>
          <a:xfrm>
            <a:off x="349804" y="376397"/>
            <a:ext cx="8596668" cy="1320800"/>
          </a:xfrm>
        </p:spPr>
        <p:txBody>
          <a:bodyPr/>
          <a:lstStyle/>
          <a:p>
            <a:r>
              <a:rPr lang="en-US" altLang="zh-CN" dirty="0"/>
              <a:t>4</a:t>
            </a:r>
            <a:r>
              <a:rPr lang="zh-CN" altLang="en-US" dirty="0"/>
              <a:t>、程序测试过程与结果分析</a:t>
            </a:r>
          </a:p>
        </p:txBody>
      </p:sp>
      <p:sp>
        <p:nvSpPr>
          <p:cNvPr id="3" name="文本框 2">
            <a:extLst>
              <a:ext uri="{FF2B5EF4-FFF2-40B4-BE49-F238E27FC236}">
                <a16:creationId xmlns:a16="http://schemas.microsoft.com/office/drawing/2014/main" id="{148DD9A7-B82B-44AB-811E-F2716D3F3F8B}"/>
              </a:ext>
            </a:extLst>
          </p:cNvPr>
          <p:cNvSpPr txBox="1"/>
          <p:nvPr/>
        </p:nvSpPr>
        <p:spPr>
          <a:xfrm>
            <a:off x="349804" y="1126291"/>
            <a:ext cx="10144317" cy="5632311"/>
          </a:xfrm>
          <a:prstGeom prst="rect">
            <a:avLst/>
          </a:prstGeom>
          <a:noFill/>
        </p:spPr>
        <p:txBody>
          <a:bodyPr wrap="square" rtlCol="0">
            <a:spAutoFit/>
          </a:bodyPr>
          <a:lstStyle/>
          <a:p>
            <a:pPr latinLnBrk="1"/>
            <a:r>
              <a:rPr lang="en-US" altLang="zh-CN" dirty="0" err="1"/>
              <a:t>pointID</a:t>
            </a:r>
            <a:r>
              <a:rPr lang="en-US" altLang="zh-CN" dirty="0"/>
              <a:t> = </a:t>
            </a:r>
            <a:r>
              <a:rPr lang="en-US" altLang="zh-CN" dirty="0" err="1"/>
              <a:t>divCell</a:t>
            </a:r>
            <a:r>
              <a:rPr lang="en-US" altLang="zh-CN" dirty="0"/>
              <a:t>(database)</a:t>
            </a:r>
            <a:br>
              <a:rPr lang="en-US" altLang="zh-CN" dirty="0"/>
            </a:br>
            <a:r>
              <a:rPr lang="en-US" altLang="zh-CN" dirty="0" err="1"/>
              <a:t>seqID</a:t>
            </a:r>
            <a:r>
              <a:rPr lang="en-US" altLang="zh-CN" dirty="0"/>
              <a:t> = </a:t>
            </a:r>
            <a:r>
              <a:rPr lang="en-US" altLang="zh-CN" dirty="0" err="1"/>
              <a:t>divCell</a:t>
            </a:r>
            <a:r>
              <a:rPr lang="en-US" altLang="zh-CN" dirty="0"/>
              <a:t>(query) </a:t>
            </a:r>
          </a:p>
          <a:p>
            <a:pPr latinLnBrk="1"/>
            <a:r>
              <a:rPr lang="en-US" altLang="zh-CN" dirty="0"/>
              <a:t># </a:t>
            </a:r>
            <a:r>
              <a:rPr lang="zh-CN" altLang="en-US" dirty="0"/>
              <a:t>进行多次哈希</a:t>
            </a:r>
            <a:br>
              <a:rPr lang="en-US" altLang="zh-CN" dirty="0"/>
            </a:br>
            <a:r>
              <a:rPr lang="en-US" altLang="zh-CN" dirty="0"/>
              <a:t>hashbucket1 = </a:t>
            </a:r>
            <a:r>
              <a:rPr lang="en-US" altLang="zh-CN" dirty="0" err="1"/>
              <a:t>Lsh</a:t>
            </a:r>
            <a:r>
              <a:rPr lang="en-US" altLang="zh-CN" dirty="0"/>
              <a:t>(pointID,m,1) ;hashBucket1 = </a:t>
            </a:r>
            <a:r>
              <a:rPr lang="en-US" altLang="zh-CN" dirty="0" err="1"/>
              <a:t>Lsh</a:t>
            </a:r>
            <a:r>
              <a:rPr lang="en-US" altLang="zh-CN" dirty="0"/>
              <a:t>(seqID,m,1) </a:t>
            </a:r>
            <a:br>
              <a:rPr lang="en-US" altLang="zh-CN" dirty="0"/>
            </a:br>
            <a:r>
              <a:rPr lang="en-US" altLang="zh-CN" dirty="0"/>
              <a:t>hashbucket2 = </a:t>
            </a:r>
            <a:r>
              <a:rPr lang="en-US" altLang="zh-CN" dirty="0" err="1"/>
              <a:t>Lsh</a:t>
            </a:r>
            <a:r>
              <a:rPr lang="en-US" altLang="zh-CN" dirty="0"/>
              <a:t>(pointID,m,2) ;hashBucket2 = </a:t>
            </a:r>
            <a:r>
              <a:rPr lang="en-US" altLang="zh-CN" dirty="0" err="1"/>
              <a:t>Lsh</a:t>
            </a:r>
            <a:r>
              <a:rPr lang="en-US" altLang="zh-CN" dirty="0"/>
              <a:t>(seqID,m,2) </a:t>
            </a:r>
            <a:br>
              <a:rPr lang="en-US" altLang="zh-CN" dirty="0"/>
            </a:br>
            <a:r>
              <a:rPr lang="en-US" altLang="zh-CN" dirty="0"/>
              <a:t>hashbucket3 = </a:t>
            </a:r>
            <a:r>
              <a:rPr lang="en-US" altLang="zh-CN" dirty="0" err="1"/>
              <a:t>Lsh</a:t>
            </a:r>
            <a:r>
              <a:rPr lang="en-US" altLang="zh-CN" dirty="0"/>
              <a:t>(pointID,m,3) ;hashBucket3 = </a:t>
            </a:r>
            <a:r>
              <a:rPr lang="en-US" altLang="zh-CN" dirty="0" err="1"/>
              <a:t>Lsh</a:t>
            </a:r>
            <a:r>
              <a:rPr lang="en-US" altLang="zh-CN" dirty="0"/>
              <a:t>(seqID,m,3) </a:t>
            </a:r>
            <a:br>
              <a:rPr lang="en-US" altLang="zh-CN" dirty="0"/>
            </a:br>
            <a:r>
              <a:rPr lang="en-US" altLang="zh-CN" dirty="0" err="1"/>
              <a:t>resultlist</a:t>
            </a:r>
            <a:r>
              <a:rPr lang="en-US" altLang="zh-CN" dirty="0"/>
              <a:t> = []</a:t>
            </a:r>
            <a:br>
              <a:rPr lang="en-US" altLang="zh-CN" dirty="0"/>
            </a:br>
            <a:r>
              <a:rPr lang="en-US" altLang="zh-CN" dirty="0"/>
              <a:t>for </a:t>
            </a:r>
            <a:r>
              <a:rPr lang="en-US" altLang="zh-CN" dirty="0" err="1"/>
              <a:t>i</a:t>
            </a:r>
            <a:r>
              <a:rPr lang="en-US" altLang="zh-CN" dirty="0"/>
              <a:t> in range(</a:t>
            </a:r>
            <a:r>
              <a:rPr lang="en-US" altLang="zh-CN" dirty="0" err="1"/>
              <a:t>len</a:t>
            </a:r>
            <a:r>
              <a:rPr lang="en-US" altLang="zh-CN" dirty="0"/>
              <a:t>(hashBucket1)):   # </a:t>
            </a:r>
            <a:r>
              <a:rPr lang="en-US" altLang="zh-CN" dirty="0" err="1"/>
              <a:t>遍历查询序列</a:t>
            </a:r>
            <a:br>
              <a:rPr lang="en-US" altLang="zh-CN" dirty="0"/>
            </a:br>
            <a:r>
              <a:rPr lang="en-US" altLang="zh-CN" dirty="0"/>
              <a:t>    value = ""    </a:t>
            </a:r>
            <a:br>
              <a:rPr lang="en-US" altLang="zh-CN" dirty="0"/>
            </a:br>
            <a:r>
              <a:rPr lang="en-US" altLang="zh-CN" dirty="0"/>
              <a:t>    for j in range(</a:t>
            </a:r>
            <a:r>
              <a:rPr lang="en-US" altLang="zh-CN" dirty="0" err="1"/>
              <a:t>len</a:t>
            </a:r>
            <a:r>
              <a:rPr lang="en-US" altLang="zh-CN" dirty="0"/>
              <a:t>(hashbucket1)):  # </a:t>
            </a:r>
            <a:r>
              <a:rPr lang="en-US" altLang="zh-CN" dirty="0" err="1"/>
              <a:t>遍历数据库序列</a:t>
            </a:r>
            <a:br>
              <a:rPr lang="en-US" altLang="zh-CN" dirty="0"/>
            </a:br>
            <a:r>
              <a:rPr lang="en-US" altLang="zh-CN" dirty="0"/>
              <a:t>        flag1 = (hashBucket1[</a:t>
            </a:r>
            <a:r>
              <a:rPr lang="en-US" altLang="zh-CN" dirty="0" err="1"/>
              <a:t>i</a:t>
            </a:r>
            <a:r>
              <a:rPr lang="en-US" altLang="zh-CN" dirty="0"/>
              <a:t>]==hashbucket1[j]).all() # </a:t>
            </a:r>
            <a:r>
              <a:rPr lang="en-US" altLang="zh-CN" dirty="0" err="1"/>
              <a:t>哈希族是否相等</a:t>
            </a:r>
            <a:br>
              <a:rPr lang="en-US" altLang="zh-CN" dirty="0"/>
            </a:br>
            <a:r>
              <a:rPr lang="en-US" altLang="zh-CN" dirty="0"/>
              <a:t>        flag2 = (hashBucket2[</a:t>
            </a:r>
            <a:r>
              <a:rPr lang="en-US" altLang="zh-CN" dirty="0" err="1"/>
              <a:t>i</a:t>
            </a:r>
            <a:r>
              <a:rPr lang="en-US" altLang="zh-CN" dirty="0"/>
              <a:t>]==hashbucket2[j]).all()</a:t>
            </a:r>
            <a:br>
              <a:rPr lang="en-US" altLang="zh-CN" dirty="0"/>
            </a:br>
            <a:r>
              <a:rPr lang="en-US" altLang="zh-CN" dirty="0"/>
              <a:t>        flag3 = (hashBucket3[</a:t>
            </a:r>
            <a:r>
              <a:rPr lang="en-US" altLang="zh-CN" dirty="0" err="1"/>
              <a:t>i</a:t>
            </a:r>
            <a:r>
              <a:rPr lang="en-US" altLang="zh-CN" dirty="0"/>
              <a:t>]==hashbucket3[j]).all()</a:t>
            </a:r>
            <a:br>
              <a:rPr lang="en-US" altLang="zh-CN" dirty="0"/>
            </a:br>
            <a:r>
              <a:rPr lang="en-US" altLang="zh-CN" dirty="0"/>
              <a:t>        if flag1 or flag2 or flag3 : # </a:t>
            </a:r>
            <a:r>
              <a:rPr lang="en-US" altLang="zh-CN" dirty="0" err="1"/>
              <a:t>只要有哈希族匹配就计算dtw</a:t>
            </a:r>
            <a:r>
              <a:rPr lang="en-US" altLang="zh-CN" dirty="0"/>
              <a:t>            	     </a:t>
            </a:r>
          </a:p>
          <a:p>
            <a:pPr latinLnBrk="1"/>
            <a:r>
              <a:rPr lang="en-US" altLang="zh-CN" dirty="0"/>
              <a:t>             </a:t>
            </a:r>
            <a:r>
              <a:rPr lang="en-US" altLang="zh-CN" dirty="0" err="1"/>
              <a:t>optimal_path</a:t>
            </a:r>
            <a:r>
              <a:rPr lang="en-US" altLang="zh-CN" dirty="0"/>
              <a:t>, </a:t>
            </a:r>
            <a:r>
              <a:rPr lang="en-US" altLang="zh-CN" dirty="0" err="1"/>
              <a:t>dtw_score</a:t>
            </a:r>
            <a:r>
              <a:rPr lang="en-US" altLang="zh-CN" dirty="0"/>
              <a:t> = </a:t>
            </a:r>
            <a:r>
              <a:rPr lang="en-US" altLang="zh-CN" dirty="0" err="1"/>
              <a:t>dtw_path</a:t>
            </a:r>
            <a:r>
              <a:rPr lang="en-US" altLang="zh-CN" dirty="0"/>
              <a:t>(query[</a:t>
            </a:r>
            <a:r>
              <a:rPr lang="en-US" altLang="zh-CN" dirty="0" err="1"/>
              <a:t>i</a:t>
            </a:r>
            <a:r>
              <a:rPr lang="en-US" altLang="zh-CN" dirty="0"/>
              <a:t>], database[j]) </a:t>
            </a:r>
            <a:br>
              <a:rPr lang="en-US" altLang="zh-CN" dirty="0"/>
            </a:br>
            <a:r>
              <a:rPr lang="en-US" altLang="zh-CN" dirty="0"/>
              <a:t>                if </a:t>
            </a:r>
            <a:r>
              <a:rPr lang="en-US" altLang="zh-CN" dirty="0" err="1"/>
              <a:t>dtw_score</a:t>
            </a:r>
            <a:r>
              <a:rPr lang="en-US" altLang="zh-CN" dirty="0"/>
              <a:t> &lt;= threshold: # DTW</a:t>
            </a:r>
            <a:r>
              <a:rPr lang="zh-CN" altLang="zh-CN" dirty="0"/>
              <a:t>小于阈值则相似序列</a:t>
            </a:r>
            <a:br>
              <a:rPr lang="en-US" altLang="zh-CN" dirty="0"/>
            </a:br>
            <a:r>
              <a:rPr lang="en-US" altLang="zh-CN" dirty="0"/>
              <a:t>                    value += str(j)+" "</a:t>
            </a:r>
            <a:br>
              <a:rPr lang="en-US" altLang="zh-CN" dirty="0"/>
            </a:br>
            <a:r>
              <a:rPr lang="en-US" altLang="zh-CN" dirty="0"/>
              <a:t>     </a:t>
            </a:r>
            <a:r>
              <a:rPr lang="en-US" altLang="zh-CN" dirty="0" err="1"/>
              <a:t>resultlist.append</a:t>
            </a:r>
            <a:r>
              <a:rPr lang="en-US" altLang="zh-CN" dirty="0"/>
              <a:t>(value)</a:t>
            </a:r>
            <a:br>
              <a:rPr lang="en-US" altLang="zh-CN" dirty="0"/>
            </a:br>
            <a:r>
              <a:rPr lang="en-US" altLang="zh-CN" dirty="0" err="1"/>
              <a:t>time_end</a:t>
            </a:r>
            <a:r>
              <a:rPr lang="en-US" altLang="zh-CN" dirty="0"/>
              <a:t> = </a:t>
            </a:r>
            <a:r>
              <a:rPr lang="en-US" altLang="zh-CN" dirty="0" err="1"/>
              <a:t>time.time</a:t>
            </a:r>
            <a:r>
              <a:rPr lang="en-US" altLang="zh-CN" dirty="0"/>
              <a:t>() #</a:t>
            </a:r>
            <a:r>
              <a:rPr lang="zh-CN" altLang="zh-CN" dirty="0"/>
              <a:t>结束时间</a:t>
            </a:r>
            <a:br>
              <a:rPr lang="en-US" altLang="zh-CN" dirty="0"/>
            </a:br>
            <a:r>
              <a:rPr lang="en-US" altLang="zh-CN" dirty="0" err="1"/>
              <a:t>time_avg</a:t>
            </a:r>
            <a:r>
              <a:rPr lang="en-US" altLang="zh-CN" dirty="0"/>
              <a:t> = (</a:t>
            </a:r>
            <a:r>
              <a:rPr lang="en-US" altLang="zh-CN" dirty="0" err="1"/>
              <a:t>time_end</a:t>
            </a:r>
            <a:r>
              <a:rPr lang="en-US" altLang="zh-CN" dirty="0"/>
              <a:t> - </a:t>
            </a:r>
            <a:r>
              <a:rPr lang="en-US" altLang="zh-CN" dirty="0" err="1"/>
              <a:t>time_start</a:t>
            </a:r>
            <a:r>
              <a:rPr lang="en-US" altLang="zh-CN" dirty="0"/>
              <a:t>)/</a:t>
            </a:r>
            <a:r>
              <a:rPr lang="en-US" altLang="zh-CN" dirty="0" err="1"/>
              <a:t>len</a:t>
            </a:r>
            <a:r>
              <a:rPr lang="en-US" altLang="zh-CN" dirty="0"/>
              <a:t>(query) #</a:t>
            </a:r>
            <a:r>
              <a:rPr lang="zh-CN" altLang="zh-CN" dirty="0"/>
              <a:t>每次查询的平均时间</a:t>
            </a:r>
          </a:p>
        </p:txBody>
      </p:sp>
    </p:spTree>
    <p:extLst>
      <p:ext uri="{BB962C8B-B14F-4D97-AF65-F5344CB8AC3E}">
        <p14:creationId xmlns:p14="http://schemas.microsoft.com/office/powerpoint/2010/main" val="315392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9598F-4FEC-4E1C-B28C-103BC20310C1}"/>
              </a:ext>
            </a:extLst>
          </p:cNvPr>
          <p:cNvSpPr>
            <a:spLocks noGrp="1"/>
          </p:cNvSpPr>
          <p:nvPr>
            <p:ph type="title"/>
          </p:nvPr>
        </p:nvSpPr>
        <p:spPr/>
        <p:txBody>
          <a:bodyPr/>
          <a:lstStyle/>
          <a:p>
            <a:r>
              <a:rPr lang="en-US" altLang="zh-CN" dirty="0"/>
              <a:t>4</a:t>
            </a:r>
            <a:r>
              <a:rPr lang="zh-CN" altLang="en-US" dirty="0"/>
              <a:t>、程序测试过程与结果分析</a:t>
            </a:r>
          </a:p>
        </p:txBody>
      </p:sp>
      <p:graphicFrame>
        <p:nvGraphicFramePr>
          <p:cNvPr id="3" name="表格 2">
            <a:extLst>
              <a:ext uri="{FF2B5EF4-FFF2-40B4-BE49-F238E27FC236}">
                <a16:creationId xmlns:a16="http://schemas.microsoft.com/office/drawing/2014/main" id="{7AA791CC-61D6-4C59-A929-04C1B02578AD}"/>
              </a:ext>
            </a:extLst>
          </p:cNvPr>
          <p:cNvGraphicFramePr>
            <a:graphicFrameLocks noGrp="1"/>
          </p:cNvGraphicFramePr>
          <p:nvPr>
            <p:extLst>
              <p:ext uri="{D42A27DB-BD31-4B8C-83A1-F6EECF244321}">
                <p14:modId xmlns:p14="http://schemas.microsoft.com/office/powerpoint/2010/main" val="3960558530"/>
              </p:ext>
            </p:extLst>
          </p:nvPr>
        </p:nvGraphicFramePr>
        <p:xfrm>
          <a:off x="566871" y="1873391"/>
          <a:ext cx="8596840" cy="1410270"/>
        </p:xfrm>
        <a:graphic>
          <a:graphicData uri="http://schemas.openxmlformats.org/drawingml/2006/table">
            <a:tbl>
              <a:tblPr firstRow="1" firstCol="1" bandRow="1">
                <a:tableStyleId>{5C22544A-7EE6-4342-B048-85BDC9FD1C3A}</a:tableStyleId>
              </a:tblPr>
              <a:tblGrid>
                <a:gridCol w="2149210">
                  <a:extLst>
                    <a:ext uri="{9D8B030D-6E8A-4147-A177-3AD203B41FA5}">
                      <a16:colId xmlns:a16="http://schemas.microsoft.com/office/drawing/2014/main" val="2612988028"/>
                    </a:ext>
                  </a:extLst>
                </a:gridCol>
                <a:gridCol w="2149210">
                  <a:extLst>
                    <a:ext uri="{9D8B030D-6E8A-4147-A177-3AD203B41FA5}">
                      <a16:colId xmlns:a16="http://schemas.microsoft.com/office/drawing/2014/main" val="962678895"/>
                    </a:ext>
                  </a:extLst>
                </a:gridCol>
                <a:gridCol w="2149210">
                  <a:extLst>
                    <a:ext uri="{9D8B030D-6E8A-4147-A177-3AD203B41FA5}">
                      <a16:colId xmlns:a16="http://schemas.microsoft.com/office/drawing/2014/main" val="1677552114"/>
                    </a:ext>
                  </a:extLst>
                </a:gridCol>
                <a:gridCol w="2149210">
                  <a:extLst>
                    <a:ext uri="{9D8B030D-6E8A-4147-A177-3AD203B41FA5}">
                      <a16:colId xmlns:a16="http://schemas.microsoft.com/office/drawing/2014/main" val="3505780458"/>
                    </a:ext>
                  </a:extLst>
                </a:gridCol>
              </a:tblGrid>
              <a:tr h="282054">
                <a:tc>
                  <a:txBody>
                    <a:bodyPr/>
                    <a:lstStyle/>
                    <a:p>
                      <a:pPr algn="ctr">
                        <a:spcBef>
                          <a:spcPts val="900"/>
                        </a:spcBef>
                        <a:spcAft>
                          <a:spcPts val="900"/>
                        </a:spcAft>
                      </a:pPr>
                      <a:r>
                        <a:rPr lang="en-US" sz="1600" dirty="0">
                          <a:effectLst/>
                        </a:rPr>
                        <a:t>Dataset</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a:effectLst/>
                        </a:rPr>
                        <a:t>DataBase</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a:effectLst/>
                        </a:rPr>
                        <a:t>Length</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a:effectLst/>
                        </a:rPr>
                        <a:t>DTW</a:t>
                      </a:r>
                      <a:r>
                        <a:rPr lang="zh-CN" sz="1600">
                          <a:effectLst/>
                        </a:rPr>
                        <a:t>阈值</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4649134"/>
                  </a:ext>
                </a:extLst>
              </a:tr>
              <a:tr h="282054">
                <a:tc>
                  <a:txBody>
                    <a:bodyPr/>
                    <a:lstStyle/>
                    <a:p>
                      <a:pPr algn="ctr">
                        <a:spcBef>
                          <a:spcPts val="900"/>
                        </a:spcBef>
                        <a:spcAft>
                          <a:spcPts val="900"/>
                        </a:spcAft>
                      </a:pPr>
                      <a:r>
                        <a:rPr lang="en-US" sz="1600" dirty="0">
                          <a:effectLst/>
                        </a:rPr>
                        <a:t>Plane</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a:effectLst/>
                        </a:rPr>
                        <a:t>105</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144</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a:effectLst/>
                        </a:rPr>
                        <a:t>10.0</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0647569"/>
                  </a:ext>
                </a:extLst>
              </a:tr>
              <a:tr h="282054">
                <a:tc>
                  <a:txBody>
                    <a:bodyPr/>
                    <a:lstStyle/>
                    <a:p>
                      <a:pPr algn="ctr">
                        <a:spcBef>
                          <a:spcPts val="900"/>
                        </a:spcBef>
                        <a:spcAft>
                          <a:spcPts val="900"/>
                        </a:spcAft>
                      </a:pPr>
                      <a:r>
                        <a:rPr lang="en-US" sz="1600" dirty="0">
                          <a:effectLst/>
                        </a:rPr>
                        <a:t>Symbols</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995</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398</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a:effectLst/>
                        </a:rPr>
                        <a:t>23.0</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9760262"/>
                  </a:ext>
                </a:extLst>
              </a:tr>
              <a:tr h="282054">
                <a:tc>
                  <a:txBody>
                    <a:bodyPr/>
                    <a:lstStyle/>
                    <a:p>
                      <a:pPr algn="ctr">
                        <a:spcBef>
                          <a:spcPts val="900"/>
                        </a:spcBef>
                        <a:spcAft>
                          <a:spcPts val="900"/>
                        </a:spcAft>
                      </a:pPr>
                      <a:r>
                        <a:rPr lang="en-US" sz="1600">
                          <a:effectLst/>
                        </a:rPr>
                        <a:t>CBF</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900</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128</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a:effectLst/>
                        </a:rPr>
                        <a:t>41.0</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1381401"/>
                  </a:ext>
                </a:extLst>
              </a:tr>
              <a:tr h="282054">
                <a:tc>
                  <a:txBody>
                    <a:bodyPr/>
                    <a:lstStyle/>
                    <a:p>
                      <a:pPr algn="ctr">
                        <a:spcBef>
                          <a:spcPts val="900"/>
                        </a:spcBef>
                        <a:spcAft>
                          <a:spcPts val="900"/>
                        </a:spcAft>
                      </a:pPr>
                      <a:r>
                        <a:rPr lang="en-US" sz="1600">
                          <a:effectLst/>
                        </a:rPr>
                        <a:t>TwoPattern</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4000</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128</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25.0</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3568021"/>
                  </a:ext>
                </a:extLst>
              </a:tr>
            </a:tbl>
          </a:graphicData>
        </a:graphic>
      </p:graphicFrame>
      <p:sp>
        <p:nvSpPr>
          <p:cNvPr id="5" name="矩形 4">
            <a:extLst>
              <a:ext uri="{FF2B5EF4-FFF2-40B4-BE49-F238E27FC236}">
                <a16:creationId xmlns:a16="http://schemas.microsoft.com/office/drawing/2014/main" id="{9921C467-5710-48A8-A7AE-D69EE63D4315}"/>
              </a:ext>
            </a:extLst>
          </p:cNvPr>
          <p:cNvSpPr/>
          <p:nvPr/>
        </p:nvSpPr>
        <p:spPr>
          <a:xfrm>
            <a:off x="4103246" y="1397124"/>
            <a:ext cx="1338828" cy="369332"/>
          </a:xfrm>
          <a:prstGeom prst="rect">
            <a:avLst/>
          </a:prstGeom>
        </p:spPr>
        <p:txBody>
          <a:bodyPr wrap="none">
            <a:spAutoFit/>
          </a:bodyPr>
          <a:lstStyle/>
          <a:p>
            <a:pPr lvl="0" defTabSz="914400" eaLnBrk="0" fontAlgn="base" hangingPunct="0">
              <a:spcBef>
                <a:spcPct val="0"/>
              </a:spcBef>
              <a:spcAft>
                <a:spcPct val="0"/>
              </a:spcAft>
            </a:pPr>
            <a:r>
              <a:rPr lang="zh-CN" altLang="en-US" dirty="0">
                <a:latin typeface="Cambria" panose="02040503050406030204" pitchFamily="18" charset="0"/>
                <a:ea typeface="宋体" panose="02010600030101010101" pitchFamily="2" charset="-122"/>
                <a:cs typeface="Times New Roman" panose="02020603050405020304" pitchFamily="18" charset="0"/>
              </a:rPr>
              <a:t>数据集描述</a:t>
            </a:r>
            <a:endParaRPr lang="zh-CN" altLang="en-US" sz="800" dirty="0"/>
          </a:p>
        </p:txBody>
      </p:sp>
      <p:graphicFrame>
        <p:nvGraphicFramePr>
          <p:cNvPr id="6" name="表格 5">
            <a:extLst>
              <a:ext uri="{FF2B5EF4-FFF2-40B4-BE49-F238E27FC236}">
                <a16:creationId xmlns:a16="http://schemas.microsoft.com/office/drawing/2014/main" id="{61A63D40-CB51-44F1-885B-F3E11D3B6B63}"/>
              </a:ext>
            </a:extLst>
          </p:cNvPr>
          <p:cNvGraphicFramePr>
            <a:graphicFrameLocks noGrp="1"/>
          </p:cNvGraphicFramePr>
          <p:nvPr>
            <p:extLst>
              <p:ext uri="{D42A27DB-BD31-4B8C-83A1-F6EECF244321}">
                <p14:modId xmlns:p14="http://schemas.microsoft.com/office/powerpoint/2010/main" val="2835045385"/>
              </p:ext>
            </p:extLst>
          </p:nvPr>
        </p:nvGraphicFramePr>
        <p:xfrm>
          <a:off x="1548845" y="3965056"/>
          <a:ext cx="6447632" cy="1410270"/>
        </p:xfrm>
        <a:graphic>
          <a:graphicData uri="http://schemas.openxmlformats.org/drawingml/2006/table">
            <a:tbl>
              <a:tblPr firstRow="1" firstCol="1" bandRow="1">
                <a:tableStyleId>{5C22544A-7EE6-4342-B048-85BDC9FD1C3A}</a:tableStyleId>
              </a:tblPr>
              <a:tblGrid>
                <a:gridCol w="1611908">
                  <a:extLst>
                    <a:ext uri="{9D8B030D-6E8A-4147-A177-3AD203B41FA5}">
                      <a16:colId xmlns:a16="http://schemas.microsoft.com/office/drawing/2014/main" val="2612988028"/>
                    </a:ext>
                  </a:extLst>
                </a:gridCol>
                <a:gridCol w="1611908">
                  <a:extLst>
                    <a:ext uri="{9D8B030D-6E8A-4147-A177-3AD203B41FA5}">
                      <a16:colId xmlns:a16="http://schemas.microsoft.com/office/drawing/2014/main" val="962678895"/>
                    </a:ext>
                  </a:extLst>
                </a:gridCol>
                <a:gridCol w="1611908">
                  <a:extLst>
                    <a:ext uri="{9D8B030D-6E8A-4147-A177-3AD203B41FA5}">
                      <a16:colId xmlns:a16="http://schemas.microsoft.com/office/drawing/2014/main" val="1677552114"/>
                    </a:ext>
                  </a:extLst>
                </a:gridCol>
                <a:gridCol w="1611908">
                  <a:extLst>
                    <a:ext uri="{9D8B030D-6E8A-4147-A177-3AD203B41FA5}">
                      <a16:colId xmlns:a16="http://schemas.microsoft.com/office/drawing/2014/main" val="2975486875"/>
                    </a:ext>
                  </a:extLst>
                </a:gridCol>
              </a:tblGrid>
              <a:tr h="282054">
                <a:tc>
                  <a:txBody>
                    <a:bodyPr/>
                    <a:lstStyle/>
                    <a:p>
                      <a:pPr algn="ctr">
                        <a:spcBef>
                          <a:spcPts val="900"/>
                        </a:spcBef>
                        <a:spcAft>
                          <a:spcPts val="900"/>
                        </a:spcAft>
                      </a:pPr>
                      <a:r>
                        <a:rPr lang="en-US" sz="1600" dirty="0">
                          <a:effectLst/>
                        </a:rPr>
                        <a:t>Dataset</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DTW</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sz="1600" dirty="0">
                          <a:effectLst/>
                        </a:rPr>
                        <a:t>LSH_DTW</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457200" rtl="0" eaLnBrk="1" latinLnBrk="0" hangingPunct="1">
                        <a:spcBef>
                          <a:spcPts val="900"/>
                        </a:spcBef>
                        <a:spcAft>
                          <a:spcPts val="900"/>
                        </a:spcAft>
                      </a:pPr>
                      <a:r>
                        <a:rPr lang="en-US" altLang="zh-CN" sz="1600" b="1" kern="1200" dirty="0">
                          <a:solidFill>
                            <a:schemeClr val="lt1"/>
                          </a:solidFill>
                          <a:effectLst/>
                          <a:latin typeface="+mn-lt"/>
                          <a:ea typeface="+mn-ea"/>
                          <a:cs typeface="+mn-cs"/>
                        </a:rPr>
                        <a:t>RECALL</a:t>
                      </a:r>
                      <a:endParaRPr lang="zh-CN" altLang="en-US" sz="16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684649134"/>
                  </a:ext>
                </a:extLst>
              </a:tr>
              <a:tr h="282054">
                <a:tc>
                  <a:txBody>
                    <a:bodyPr/>
                    <a:lstStyle/>
                    <a:p>
                      <a:pPr algn="ctr">
                        <a:spcBef>
                          <a:spcPts val="900"/>
                        </a:spcBef>
                        <a:spcAft>
                          <a:spcPts val="900"/>
                        </a:spcAft>
                      </a:pPr>
                      <a:r>
                        <a:rPr lang="en-US" sz="1600" dirty="0">
                          <a:effectLst/>
                        </a:rPr>
                        <a:t>Plane</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0000"/>
                        </a:lnSpc>
                        <a:spcBef>
                          <a:spcPts val="900"/>
                        </a:spcBef>
                        <a:spcAft>
                          <a:spcPts val="900"/>
                        </a:spcAft>
                        <a:buClrTx/>
                        <a:buSzTx/>
                        <a:buFontTx/>
                        <a:buNone/>
                        <a:tabLst/>
                        <a:defRPr/>
                      </a:pPr>
                      <a:r>
                        <a:rPr lang="en-US" altLang="zh-CN" sz="1600" kern="1200" dirty="0">
                          <a:solidFill>
                            <a:schemeClr val="dk1"/>
                          </a:solidFill>
                          <a:effectLst/>
                          <a:latin typeface="+mn-lt"/>
                          <a:ea typeface="+mn-ea"/>
                          <a:cs typeface="+mn-cs"/>
                        </a:rPr>
                        <a:t>0.0668</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dirty="0">
                          <a:effectLst/>
                        </a:rPr>
                        <a:t>0.0758</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0.8374</a:t>
                      </a:r>
                      <a:endParaRPr lang="zh-CN" altLang="en-US"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70647569"/>
                  </a:ext>
                </a:extLst>
              </a:tr>
              <a:tr h="282054">
                <a:tc>
                  <a:txBody>
                    <a:bodyPr/>
                    <a:lstStyle/>
                    <a:p>
                      <a:pPr algn="ctr">
                        <a:spcBef>
                          <a:spcPts val="900"/>
                        </a:spcBef>
                        <a:spcAft>
                          <a:spcPts val="900"/>
                        </a:spcAft>
                      </a:pPr>
                      <a:r>
                        <a:rPr lang="en-US" sz="1600" dirty="0">
                          <a:effectLst/>
                        </a:rPr>
                        <a:t>Symbols</a:t>
                      </a:r>
                      <a:endParaRPr lang="zh-CN" sz="16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5.7355</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2.4152</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0.5283</a:t>
                      </a:r>
                      <a:endParaRPr lang="zh-CN" altLang="en-US"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549760262"/>
                  </a:ext>
                </a:extLst>
              </a:tr>
              <a:tr h="282054">
                <a:tc>
                  <a:txBody>
                    <a:bodyPr/>
                    <a:lstStyle/>
                    <a:p>
                      <a:pPr algn="ctr">
                        <a:spcBef>
                          <a:spcPts val="900"/>
                        </a:spcBef>
                        <a:spcAft>
                          <a:spcPts val="900"/>
                        </a:spcAft>
                      </a:pPr>
                      <a:r>
                        <a:rPr lang="en-US" sz="1600">
                          <a:effectLst/>
                        </a:rPr>
                        <a:t>CBF</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0.4742</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0.3921</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0.6265</a:t>
                      </a:r>
                      <a:endParaRPr lang="zh-CN" altLang="en-US"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031381401"/>
                  </a:ext>
                </a:extLst>
              </a:tr>
              <a:tr h="282054">
                <a:tc>
                  <a:txBody>
                    <a:bodyPr/>
                    <a:lstStyle/>
                    <a:p>
                      <a:pPr algn="ctr">
                        <a:spcBef>
                          <a:spcPts val="900"/>
                        </a:spcBef>
                        <a:spcAft>
                          <a:spcPts val="900"/>
                        </a:spcAft>
                      </a:pPr>
                      <a:r>
                        <a:rPr lang="en-US" sz="1600">
                          <a:effectLst/>
                        </a:rPr>
                        <a:t>TwoPattern</a:t>
                      </a:r>
                      <a:endParaRPr lang="zh-CN" sz="16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2.0555</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1.4804</a:t>
                      </a:r>
                      <a:endParaRPr lang="zh-CN" altLang="en-US" sz="1600" kern="1200" dirty="0">
                        <a:solidFill>
                          <a:schemeClr val="dk1"/>
                        </a:solidFill>
                        <a:effectLst/>
                        <a:latin typeface="+mn-lt"/>
                        <a:ea typeface="+mn-ea"/>
                        <a:cs typeface="+mn-cs"/>
                      </a:endParaRPr>
                    </a:p>
                  </a:txBody>
                  <a:tcPr marL="68580" marR="68580" marT="0" marB="0"/>
                </a:tc>
                <a:tc>
                  <a:txBody>
                    <a:bodyPr/>
                    <a:lstStyle/>
                    <a:p>
                      <a:pPr algn="ctr">
                        <a:spcBef>
                          <a:spcPts val="900"/>
                        </a:spcBef>
                        <a:spcAft>
                          <a:spcPts val="900"/>
                        </a:spcAft>
                      </a:pPr>
                      <a:r>
                        <a:rPr lang="en-US" altLang="zh-CN" sz="1600" kern="1200" dirty="0">
                          <a:solidFill>
                            <a:schemeClr val="dk1"/>
                          </a:solidFill>
                          <a:effectLst/>
                          <a:latin typeface="+mn-lt"/>
                          <a:ea typeface="+mn-ea"/>
                          <a:cs typeface="+mn-cs"/>
                        </a:rPr>
                        <a:t>0.6298</a:t>
                      </a:r>
                      <a:endParaRPr lang="zh-CN" altLang="en-US"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563568021"/>
                  </a:ext>
                </a:extLst>
              </a:tr>
            </a:tbl>
          </a:graphicData>
        </a:graphic>
      </p:graphicFrame>
      <p:sp>
        <p:nvSpPr>
          <p:cNvPr id="7" name="矩形 6">
            <a:extLst>
              <a:ext uri="{FF2B5EF4-FFF2-40B4-BE49-F238E27FC236}">
                <a16:creationId xmlns:a16="http://schemas.microsoft.com/office/drawing/2014/main" id="{B0E53DDD-05BB-4FBD-B518-CEA2C95FC7B5}"/>
              </a:ext>
            </a:extLst>
          </p:cNvPr>
          <p:cNvSpPr/>
          <p:nvPr/>
        </p:nvSpPr>
        <p:spPr>
          <a:xfrm>
            <a:off x="4080461" y="5608168"/>
            <a:ext cx="2492990" cy="369332"/>
          </a:xfrm>
          <a:prstGeom prst="rect">
            <a:avLst/>
          </a:prstGeom>
        </p:spPr>
        <p:txBody>
          <a:bodyPr wrap="none">
            <a:spAutoFit/>
          </a:bodyPr>
          <a:lstStyle/>
          <a:p>
            <a:pPr defTabSz="914400" eaLnBrk="0" fontAlgn="base" hangingPunct="0">
              <a:spcBef>
                <a:spcPct val="0"/>
              </a:spcBef>
              <a:spcAft>
                <a:spcPct val="0"/>
              </a:spcAft>
            </a:pPr>
            <a:r>
              <a:rPr lang="zh-CN" altLang="en-US" dirty="0">
                <a:latin typeface="Cambria" panose="02040503050406030204" pitchFamily="18" charset="0"/>
                <a:ea typeface="宋体" panose="02010600030101010101" pitchFamily="2" charset="-122"/>
                <a:cs typeface="Times New Roman" panose="02020603050405020304" pitchFamily="18" charset="0"/>
              </a:rPr>
              <a:t>平均查询时间与召回率</a:t>
            </a:r>
          </a:p>
        </p:txBody>
      </p:sp>
      <p:sp>
        <p:nvSpPr>
          <p:cNvPr id="4" name="文本框 3">
            <a:extLst>
              <a:ext uri="{FF2B5EF4-FFF2-40B4-BE49-F238E27FC236}">
                <a16:creationId xmlns:a16="http://schemas.microsoft.com/office/drawing/2014/main" id="{BC20B578-79A3-41DD-A57C-0B56031459BB}"/>
              </a:ext>
            </a:extLst>
          </p:cNvPr>
          <p:cNvSpPr txBox="1"/>
          <p:nvPr/>
        </p:nvSpPr>
        <p:spPr>
          <a:xfrm>
            <a:off x="2031317" y="6149187"/>
            <a:ext cx="6566497" cy="369332"/>
          </a:xfrm>
          <a:prstGeom prst="rect">
            <a:avLst/>
          </a:prstGeom>
          <a:noFill/>
        </p:spPr>
        <p:txBody>
          <a:bodyPr wrap="square" rtlCol="0">
            <a:spAutoFit/>
          </a:bodyPr>
          <a:lstStyle/>
          <a:p>
            <a:r>
              <a:rPr lang="zh-CN" altLang="en-US" dirty="0"/>
              <a:t>可以看出新的方法速度较快，但牺牲了一定准确率。</a:t>
            </a:r>
          </a:p>
        </p:txBody>
      </p:sp>
    </p:spTree>
    <p:extLst>
      <p:ext uri="{BB962C8B-B14F-4D97-AF65-F5344CB8AC3E}">
        <p14:creationId xmlns:p14="http://schemas.microsoft.com/office/powerpoint/2010/main" val="3900039588"/>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CAEACE"/>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383</TotalTime>
  <Words>1777</Words>
  <Application>Microsoft Office PowerPoint</Application>
  <PresentationFormat>宽屏</PresentationFormat>
  <Paragraphs>82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Cambria</vt:lpstr>
      <vt:lpstr>Cambria Math</vt:lpstr>
      <vt:lpstr>Trebuchet MS</vt:lpstr>
      <vt:lpstr>Wingdings 3</vt:lpstr>
      <vt:lpstr>平面</vt:lpstr>
      <vt:lpstr>基于LSH的时间序列DTW相似性查询</vt:lpstr>
      <vt:lpstr>1、问题描述</vt:lpstr>
      <vt:lpstr>1、问题描述</vt:lpstr>
      <vt:lpstr>2、数据结构与算法描述 </vt:lpstr>
      <vt:lpstr>2、数据结构与算法描述</vt:lpstr>
      <vt:lpstr>3、程序实现</vt:lpstr>
      <vt:lpstr>3、程序实现</vt:lpstr>
      <vt:lpstr>4、程序测试过程与结果分析</vt:lpstr>
      <vt:lpstr>4、程序测试过程与结果分析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基于LSH的时间序列DTW相似性查询</dc:title>
  <dc:creator>周 萌</dc:creator>
  <cp:lastModifiedBy>周 萌</cp:lastModifiedBy>
  <cp:revision>20</cp:revision>
  <dcterms:created xsi:type="dcterms:W3CDTF">2020-04-23T04:06:24Z</dcterms:created>
  <dcterms:modified xsi:type="dcterms:W3CDTF">2020-06-11T05:07:58Z</dcterms:modified>
</cp:coreProperties>
</file>