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28"/>
  </p:notesMasterIdLst>
  <p:handoutMasterIdLst>
    <p:handoutMasterId r:id="rId129"/>
  </p:handoutMasterIdLst>
  <p:sldIdLst>
    <p:sldId id="276" r:id="rId2"/>
    <p:sldId id="293" r:id="rId3"/>
    <p:sldId id="359" r:id="rId4"/>
    <p:sldId id="294" r:id="rId5"/>
    <p:sldId id="296" r:id="rId6"/>
    <p:sldId id="297" r:id="rId7"/>
    <p:sldId id="295" r:id="rId8"/>
    <p:sldId id="298" r:id="rId9"/>
    <p:sldId id="367" r:id="rId10"/>
    <p:sldId id="300" r:id="rId11"/>
    <p:sldId id="301" r:id="rId12"/>
    <p:sldId id="366" r:id="rId13"/>
    <p:sldId id="365" r:id="rId14"/>
    <p:sldId id="482" r:id="rId15"/>
    <p:sldId id="480" r:id="rId16"/>
    <p:sldId id="363" r:id="rId17"/>
    <p:sldId id="362" r:id="rId18"/>
    <p:sldId id="361" r:id="rId19"/>
    <p:sldId id="360" r:id="rId20"/>
    <p:sldId id="379" r:id="rId21"/>
    <p:sldId id="378" r:id="rId22"/>
    <p:sldId id="481" r:id="rId23"/>
    <p:sldId id="377" r:id="rId24"/>
    <p:sldId id="376" r:id="rId25"/>
    <p:sldId id="375" r:id="rId26"/>
    <p:sldId id="373" r:id="rId27"/>
    <p:sldId id="483" r:id="rId28"/>
    <p:sldId id="372" r:id="rId29"/>
    <p:sldId id="371" r:id="rId30"/>
    <p:sldId id="383" r:id="rId31"/>
    <p:sldId id="374" r:id="rId32"/>
    <p:sldId id="484" r:id="rId33"/>
    <p:sldId id="368" r:id="rId34"/>
    <p:sldId id="407" r:id="rId35"/>
    <p:sldId id="406" r:id="rId36"/>
    <p:sldId id="405" r:id="rId37"/>
    <p:sldId id="403" r:id="rId38"/>
    <p:sldId id="402" r:id="rId39"/>
    <p:sldId id="487" r:id="rId40"/>
    <p:sldId id="401" r:id="rId41"/>
    <p:sldId id="400" r:id="rId42"/>
    <p:sldId id="486" r:id="rId43"/>
    <p:sldId id="399" r:id="rId44"/>
    <p:sldId id="398" r:id="rId45"/>
    <p:sldId id="397" r:id="rId46"/>
    <p:sldId id="396" r:id="rId47"/>
    <p:sldId id="488" r:id="rId48"/>
    <p:sldId id="489" r:id="rId49"/>
    <p:sldId id="490" r:id="rId50"/>
    <p:sldId id="491" r:id="rId51"/>
    <p:sldId id="492" r:id="rId52"/>
    <p:sldId id="555" r:id="rId53"/>
    <p:sldId id="495" r:id="rId54"/>
    <p:sldId id="496" r:id="rId55"/>
    <p:sldId id="497" r:id="rId56"/>
    <p:sldId id="498" r:id="rId57"/>
    <p:sldId id="499" r:id="rId58"/>
    <p:sldId id="500" r:id="rId59"/>
    <p:sldId id="393" r:id="rId60"/>
    <p:sldId id="392" r:id="rId61"/>
    <p:sldId id="390" r:id="rId62"/>
    <p:sldId id="389" r:id="rId63"/>
    <p:sldId id="387" r:id="rId64"/>
    <p:sldId id="556" r:id="rId65"/>
    <p:sldId id="386" r:id="rId66"/>
    <p:sldId id="385" r:id="rId67"/>
    <p:sldId id="384" r:id="rId68"/>
    <p:sldId id="302" r:id="rId69"/>
    <p:sldId id="422" r:id="rId70"/>
    <p:sldId id="421" r:id="rId71"/>
    <p:sldId id="420" r:id="rId72"/>
    <p:sldId id="419" r:id="rId73"/>
    <p:sldId id="418" r:id="rId74"/>
    <p:sldId id="417" r:id="rId75"/>
    <p:sldId id="408" r:id="rId76"/>
    <p:sldId id="303" r:id="rId77"/>
    <p:sldId id="440" r:id="rId78"/>
    <p:sldId id="306" r:id="rId79"/>
    <p:sldId id="450" r:id="rId80"/>
    <p:sldId id="460" r:id="rId81"/>
    <p:sldId id="501" r:id="rId82"/>
    <p:sldId id="542" r:id="rId83"/>
    <p:sldId id="502" r:id="rId84"/>
    <p:sldId id="503" r:id="rId85"/>
    <p:sldId id="504" r:id="rId86"/>
    <p:sldId id="505" r:id="rId87"/>
    <p:sldId id="506" r:id="rId88"/>
    <p:sldId id="507" r:id="rId89"/>
    <p:sldId id="508" r:id="rId90"/>
    <p:sldId id="509" r:id="rId91"/>
    <p:sldId id="510" r:id="rId92"/>
    <p:sldId id="511" r:id="rId93"/>
    <p:sldId id="512" r:id="rId94"/>
    <p:sldId id="513" r:id="rId95"/>
    <p:sldId id="514" r:id="rId96"/>
    <p:sldId id="515" r:id="rId97"/>
    <p:sldId id="516" r:id="rId98"/>
    <p:sldId id="517" r:id="rId99"/>
    <p:sldId id="518" r:id="rId100"/>
    <p:sldId id="519" r:id="rId101"/>
    <p:sldId id="520" r:id="rId102"/>
    <p:sldId id="521" r:id="rId103"/>
    <p:sldId id="522" r:id="rId104"/>
    <p:sldId id="523" r:id="rId105"/>
    <p:sldId id="524" r:id="rId106"/>
    <p:sldId id="525" r:id="rId107"/>
    <p:sldId id="526" r:id="rId108"/>
    <p:sldId id="530" r:id="rId109"/>
    <p:sldId id="532" r:id="rId110"/>
    <p:sldId id="533" r:id="rId111"/>
    <p:sldId id="536" r:id="rId112"/>
    <p:sldId id="537" r:id="rId113"/>
    <p:sldId id="538" r:id="rId114"/>
    <p:sldId id="539" r:id="rId115"/>
    <p:sldId id="540" r:id="rId116"/>
    <p:sldId id="543" r:id="rId117"/>
    <p:sldId id="544" r:id="rId118"/>
    <p:sldId id="545" r:id="rId119"/>
    <p:sldId id="548" r:id="rId120"/>
    <p:sldId id="547" r:id="rId121"/>
    <p:sldId id="549" r:id="rId122"/>
    <p:sldId id="550" r:id="rId123"/>
    <p:sldId id="551" r:id="rId124"/>
    <p:sldId id="552" r:id="rId125"/>
    <p:sldId id="554" r:id="rId126"/>
    <p:sldId id="553" r:id="rId127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00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9" autoAdjust="0"/>
    <p:restoredTop sz="94634" autoAdjust="0"/>
  </p:normalViewPr>
  <p:slideViewPr>
    <p:cSldViewPr>
      <p:cViewPr varScale="1">
        <p:scale>
          <a:sx n="97" d="100"/>
          <a:sy n="97" d="100"/>
        </p:scale>
        <p:origin x="1488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3296"/>
    </p:cViewPr>
  </p:sorterViewPr>
  <p:notesViewPr>
    <p:cSldViewPr>
      <p:cViewPr varScale="1">
        <p:scale>
          <a:sx n="66" d="100"/>
          <a:sy n="66" d="100"/>
        </p:scale>
        <p:origin x="-23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handoutMaster" Target="handoutMasters/handout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5.wmf"/><Relationship Id="rId7" Type="http://schemas.openxmlformats.org/officeDocument/2006/relationships/image" Target="../media/image7.wmf"/><Relationship Id="rId2" Type="http://schemas.openxmlformats.org/officeDocument/2006/relationships/image" Target="../media/image8.wmf"/><Relationship Id="rId1" Type="http://schemas.openxmlformats.org/officeDocument/2006/relationships/image" Target="../media/image34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10" Type="http://schemas.openxmlformats.org/officeDocument/2006/relationships/image" Target="../media/image41.wmf"/><Relationship Id="rId4" Type="http://schemas.openxmlformats.org/officeDocument/2006/relationships/image" Target="../media/image36.wmf"/><Relationship Id="rId9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40.wmf"/><Relationship Id="rId7" Type="http://schemas.openxmlformats.org/officeDocument/2006/relationships/image" Target="../media/image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10" Type="http://schemas.openxmlformats.org/officeDocument/2006/relationships/image" Target="../media/image47.wmf"/><Relationship Id="rId4" Type="http://schemas.openxmlformats.org/officeDocument/2006/relationships/image" Target="../media/image34.wmf"/><Relationship Id="rId9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7.wmf"/><Relationship Id="rId18" Type="http://schemas.openxmlformats.org/officeDocument/2006/relationships/image" Target="../media/image67.wmf"/><Relationship Id="rId3" Type="http://schemas.openxmlformats.org/officeDocument/2006/relationships/image" Target="../media/image40.wmf"/><Relationship Id="rId7" Type="http://schemas.openxmlformats.org/officeDocument/2006/relationships/image" Target="../media/image35.wmf"/><Relationship Id="rId12" Type="http://schemas.openxmlformats.org/officeDocument/2006/relationships/image" Target="../media/image8.wmf"/><Relationship Id="rId17" Type="http://schemas.openxmlformats.org/officeDocument/2006/relationships/image" Target="../media/image66.wmf"/><Relationship Id="rId2" Type="http://schemas.openxmlformats.org/officeDocument/2006/relationships/image" Target="../media/image58.wmf"/><Relationship Id="rId16" Type="http://schemas.openxmlformats.org/officeDocument/2006/relationships/image" Target="../media/image65.wmf"/><Relationship Id="rId1" Type="http://schemas.openxmlformats.org/officeDocument/2006/relationships/image" Target="../media/image47.wmf"/><Relationship Id="rId6" Type="http://schemas.openxmlformats.org/officeDocument/2006/relationships/image" Target="../media/image60.wmf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5" Type="http://schemas.openxmlformats.org/officeDocument/2006/relationships/image" Target="../media/image64.wmf"/><Relationship Id="rId10" Type="http://schemas.openxmlformats.org/officeDocument/2006/relationships/image" Target="../media/image43.wmf"/><Relationship Id="rId19" Type="http://schemas.openxmlformats.org/officeDocument/2006/relationships/image" Target="../media/image68.wmf"/><Relationship Id="rId4" Type="http://schemas.openxmlformats.org/officeDocument/2006/relationships/image" Target="../media/image34.wmf"/><Relationship Id="rId9" Type="http://schemas.openxmlformats.org/officeDocument/2006/relationships/image" Target="../media/image61.wmf"/><Relationship Id="rId14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7.wmf"/><Relationship Id="rId18" Type="http://schemas.openxmlformats.org/officeDocument/2006/relationships/image" Target="../media/image68.wmf"/><Relationship Id="rId3" Type="http://schemas.openxmlformats.org/officeDocument/2006/relationships/image" Target="../media/image40.wmf"/><Relationship Id="rId7" Type="http://schemas.openxmlformats.org/officeDocument/2006/relationships/image" Target="../media/image35.wmf"/><Relationship Id="rId12" Type="http://schemas.openxmlformats.org/officeDocument/2006/relationships/image" Target="../media/image8.wmf"/><Relationship Id="rId17" Type="http://schemas.openxmlformats.org/officeDocument/2006/relationships/image" Target="../media/image67.wmf"/><Relationship Id="rId2" Type="http://schemas.openxmlformats.org/officeDocument/2006/relationships/image" Target="../media/image69.wmf"/><Relationship Id="rId16" Type="http://schemas.openxmlformats.org/officeDocument/2006/relationships/image" Target="../media/image65.wmf"/><Relationship Id="rId1" Type="http://schemas.openxmlformats.org/officeDocument/2006/relationships/image" Target="../media/image47.wmf"/><Relationship Id="rId6" Type="http://schemas.openxmlformats.org/officeDocument/2006/relationships/image" Target="../media/image60.wmf"/><Relationship Id="rId11" Type="http://schemas.openxmlformats.org/officeDocument/2006/relationships/image" Target="../media/image62.wmf"/><Relationship Id="rId5" Type="http://schemas.openxmlformats.org/officeDocument/2006/relationships/image" Target="../media/image70.wmf"/><Relationship Id="rId15" Type="http://schemas.openxmlformats.org/officeDocument/2006/relationships/image" Target="../media/image64.wmf"/><Relationship Id="rId10" Type="http://schemas.openxmlformats.org/officeDocument/2006/relationships/image" Target="../media/image43.wmf"/><Relationship Id="rId4" Type="http://schemas.openxmlformats.org/officeDocument/2006/relationships/image" Target="../media/image34.wmf"/><Relationship Id="rId9" Type="http://schemas.openxmlformats.org/officeDocument/2006/relationships/image" Target="../media/image61.wmf"/><Relationship Id="rId14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7.wmf"/><Relationship Id="rId18" Type="http://schemas.openxmlformats.org/officeDocument/2006/relationships/image" Target="../media/image68.wmf"/><Relationship Id="rId3" Type="http://schemas.openxmlformats.org/officeDocument/2006/relationships/image" Target="../media/image40.wmf"/><Relationship Id="rId7" Type="http://schemas.openxmlformats.org/officeDocument/2006/relationships/image" Target="../media/image35.wmf"/><Relationship Id="rId12" Type="http://schemas.openxmlformats.org/officeDocument/2006/relationships/image" Target="../media/image8.wmf"/><Relationship Id="rId17" Type="http://schemas.openxmlformats.org/officeDocument/2006/relationships/image" Target="../media/image67.wmf"/><Relationship Id="rId2" Type="http://schemas.openxmlformats.org/officeDocument/2006/relationships/image" Target="../media/image69.wmf"/><Relationship Id="rId16" Type="http://schemas.openxmlformats.org/officeDocument/2006/relationships/image" Target="../media/image65.wmf"/><Relationship Id="rId1" Type="http://schemas.openxmlformats.org/officeDocument/2006/relationships/image" Target="../media/image47.wmf"/><Relationship Id="rId6" Type="http://schemas.openxmlformats.org/officeDocument/2006/relationships/image" Target="../media/image60.wmf"/><Relationship Id="rId11" Type="http://schemas.openxmlformats.org/officeDocument/2006/relationships/image" Target="../media/image62.wmf"/><Relationship Id="rId5" Type="http://schemas.openxmlformats.org/officeDocument/2006/relationships/image" Target="../media/image70.wmf"/><Relationship Id="rId15" Type="http://schemas.openxmlformats.org/officeDocument/2006/relationships/image" Target="../media/image64.wmf"/><Relationship Id="rId10" Type="http://schemas.openxmlformats.org/officeDocument/2006/relationships/image" Target="../media/image43.wmf"/><Relationship Id="rId4" Type="http://schemas.openxmlformats.org/officeDocument/2006/relationships/image" Target="../media/image34.wmf"/><Relationship Id="rId9" Type="http://schemas.openxmlformats.org/officeDocument/2006/relationships/image" Target="../media/image61.wmf"/><Relationship Id="rId14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12" Type="http://schemas.openxmlformats.org/officeDocument/2006/relationships/image" Target="../media/image82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11" Type="http://schemas.openxmlformats.org/officeDocument/2006/relationships/image" Target="../media/image81.wmf"/><Relationship Id="rId5" Type="http://schemas.openxmlformats.org/officeDocument/2006/relationships/image" Target="../media/image77.wmf"/><Relationship Id="rId10" Type="http://schemas.openxmlformats.org/officeDocument/2006/relationships/image" Target="../media/image80.wmf"/><Relationship Id="rId4" Type="http://schemas.openxmlformats.org/officeDocument/2006/relationships/image" Target="../media/image76.wmf"/><Relationship Id="rId9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1.wmf"/><Relationship Id="rId7" Type="http://schemas.openxmlformats.org/officeDocument/2006/relationships/image" Target="../media/image84.wmf"/><Relationship Id="rId2" Type="http://schemas.openxmlformats.org/officeDocument/2006/relationships/image" Target="../media/image80.wmf"/><Relationship Id="rId1" Type="http://schemas.openxmlformats.org/officeDocument/2006/relationships/image" Target="../media/image76.wmf"/><Relationship Id="rId6" Type="http://schemas.openxmlformats.org/officeDocument/2006/relationships/image" Target="../media/image83.wmf"/><Relationship Id="rId11" Type="http://schemas.openxmlformats.org/officeDocument/2006/relationships/image" Target="../media/image88.wmf"/><Relationship Id="rId5" Type="http://schemas.openxmlformats.org/officeDocument/2006/relationships/image" Target="../media/image46.wmf"/><Relationship Id="rId10" Type="http://schemas.openxmlformats.org/officeDocument/2006/relationships/image" Target="../media/image87.wmf"/><Relationship Id="rId4" Type="http://schemas.openxmlformats.org/officeDocument/2006/relationships/image" Target="../media/image44.wmf"/><Relationship Id="rId9" Type="http://schemas.openxmlformats.org/officeDocument/2006/relationships/image" Target="../media/image8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9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35.wmf"/><Relationship Id="rId7" Type="http://schemas.openxmlformats.org/officeDocument/2006/relationships/image" Target="../media/image67.wmf"/><Relationship Id="rId12" Type="http://schemas.openxmlformats.org/officeDocument/2006/relationships/image" Target="../media/image7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36.wmf"/><Relationship Id="rId11" Type="http://schemas.openxmlformats.org/officeDocument/2006/relationships/image" Target="../media/image98.wmf"/><Relationship Id="rId5" Type="http://schemas.openxmlformats.org/officeDocument/2006/relationships/image" Target="../media/image95.wmf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image" Target="../media/image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4" Type="http://schemas.openxmlformats.org/officeDocument/2006/relationships/image" Target="../media/image9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8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11" Type="http://schemas.openxmlformats.org/officeDocument/2006/relationships/image" Target="../media/image46.wmf"/><Relationship Id="rId5" Type="http://schemas.openxmlformats.org/officeDocument/2006/relationships/image" Target="../media/image109.wmf"/><Relationship Id="rId10" Type="http://schemas.openxmlformats.org/officeDocument/2006/relationships/image" Target="../media/image44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image" Target="../media/image131.wmf"/><Relationship Id="rId3" Type="http://schemas.openxmlformats.org/officeDocument/2006/relationships/image" Target="../media/image109.wmf"/><Relationship Id="rId7" Type="http://schemas.openxmlformats.org/officeDocument/2006/relationships/image" Target="../media/image125.wmf"/><Relationship Id="rId12" Type="http://schemas.openxmlformats.org/officeDocument/2006/relationships/image" Target="../media/image130.wmf"/><Relationship Id="rId2" Type="http://schemas.openxmlformats.org/officeDocument/2006/relationships/image" Target="../media/image122.wmf"/><Relationship Id="rId1" Type="http://schemas.openxmlformats.org/officeDocument/2006/relationships/image" Target="../media/image108.wmf"/><Relationship Id="rId6" Type="http://schemas.openxmlformats.org/officeDocument/2006/relationships/image" Target="../media/image110.wmf"/><Relationship Id="rId11" Type="http://schemas.openxmlformats.org/officeDocument/2006/relationships/image" Target="../media/image129.wmf"/><Relationship Id="rId5" Type="http://schemas.openxmlformats.org/officeDocument/2006/relationships/image" Target="../media/image124.wmf"/><Relationship Id="rId15" Type="http://schemas.openxmlformats.org/officeDocument/2006/relationships/image" Target="../media/image133.wmf"/><Relationship Id="rId10" Type="http://schemas.openxmlformats.org/officeDocument/2006/relationships/image" Target="../media/image128.wmf"/><Relationship Id="rId4" Type="http://schemas.openxmlformats.org/officeDocument/2006/relationships/image" Target="../media/image123.wmf"/><Relationship Id="rId9" Type="http://schemas.openxmlformats.org/officeDocument/2006/relationships/image" Target="../media/image127.wmf"/><Relationship Id="rId14" Type="http://schemas.openxmlformats.org/officeDocument/2006/relationships/image" Target="../media/image13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5" Type="http://schemas.openxmlformats.org/officeDocument/2006/relationships/image" Target="../media/image114.wmf"/><Relationship Id="rId4" Type="http://schemas.openxmlformats.org/officeDocument/2006/relationships/image" Target="../media/image13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7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Relationship Id="rId9" Type="http://schemas.openxmlformats.org/officeDocument/2006/relationships/image" Target="../media/image15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Relationship Id="rId4" Type="http://schemas.openxmlformats.org/officeDocument/2006/relationships/image" Target="../media/image162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emf"/><Relationship Id="rId2" Type="http://schemas.openxmlformats.org/officeDocument/2006/relationships/image" Target="../media/image164.emf"/><Relationship Id="rId1" Type="http://schemas.openxmlformats.org/officeDocument/2006/relationships/image" Target="../media/image163.emf"/><Relationship Id="rId5" Type="http://schemas.openxmlformats.org/officeDocument/2006/relationships/image" Target="../media/image167.emf"/><Relationship Id="rId4" Type="http://schemas.openxmlformats.org/officeDocument/2006/relationships/image" Target="../media/image166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image" Target="../media/image170.emf"/><Relationship Id="rId7" Type="http://schemas.openxmlformats.org/officeDocument/2006/relationships/image" Target="../media/image174.emf"/><Relationship Id="rId2" Type="http://schemas.openxmlformats.org/officeDocument/2006/relationships/image" Target="../media/image169.emf"/><Relationship Id="rId1" Type="http://schemas.openxmlformats.org/officeDocument/2006/relationships/image" Target="../media/image168.emf"/><Relationship Id="rId6" Type="http://schemas.openxmlformats.org/officeDocument/2006/relationships/image" Target="../media/image173.emf"/><Relationship Id="rId5" Type="http://schemas.openxmlformats.org/officeDocument/2006/relationships/image" Target="../media/image172.emf"/><Relationship Id="rId4" Type="http://schemas.openxmlformats.org/officeDocument/2006/relationships/image" Target="../media/image171.e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emf"/><Relationship Id="rId3" Type="http://schemas.openxmlformats.org/officeDocument/2006/relationships/image" Target="../media/image179.emf"/><Relationship Id="rId7" Type="http://schemas.openxmlformats.org/officeDocument/2006/relationships/image" Target="../media/image183.emf"/><Relationship Id="rId2" Type="http://schemas.openxmlformats.org/officeDocument/2006/relationships/image" Target="../media/image178.emf"/><Relationship Id="rId1" Type="http://schemas.openxmlformats.org/officeDocument/2006/relationships/image" Target="../media/image177.emf"/><Relationship Id="rId6" Type="http://schemas.openxmlformats.org/officeDocument/2006/relationships/image" Target="../media/image182.emf"/><Relationship Id="rId5" Type="http://schemas.openxmlformats.org/officeDocument/2006/relationships/image" Target="../media/image181.emf"/><Relationship Id="rId4" Type="http://schemas.openxmlformats.org/officeDocument/2006/relationships/image" Target="../media/image180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emf"/><Relationship Id="rId2" Type="http://schemas.openxmlformats.org/officeDocument/2006/relationships/image" Target="../media/image186.emf"/><Relationship Id="rId1" Type="http://schemas.openxmlformats.org/officeDocument/2006/relationships/image" Target="../media/image185.emf"/><Relationship Id="rId5" Type="http://schemas.openxmlformats.org/officeDocument/2006/relationships/image" Target="../media/image189.emf"/><Relationship Id="rId4" Type="http://schemas.openxmlformats.org/officeDocument/2006/relationships/image" Target="../media/image188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5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6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7" Type="http://schemas.openxmlformats.org/officeDocument/2006/relationships/image" Target="../media/image219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6" Type="http://schemas.openxmlformats.org/officeDocument/2006/relationships/image" Target="../media/image218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25.wmf"/><Relationship Id="rId1" Type="http://schemas.openxmlformats.org/officeDocument/2006/relationships/image" Target="../media/image226.wmf"/><Relationship Id="rId5" Type="http://schemas.openxmlformats.org/officeDocument/2006/relationships/image" Target="../media/image224.wmf"/><Relationship Id="rId4" Type="http://schemas.openxmlformats.org/officeDocument/2006/relationships/image" Target="../media/image219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wmf"/><Relationship Id="rId1" Type="http://schemas.openxmlformats.org/officeDocument/2006/relationships/image" Target="../media/image231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Relationship Id="rId5" Type="http://schemas.openxmlformats.org/officeDocument/2006/relationships/image" Target="../media/image244.wmf"/><Relationship Id="rId4" Type="http://schemas.openxmlformats.org/officeDocument/2006/relationships/image" Target="../media/image243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6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7.wmf"/><Relationship Id="rId1" Type="http://schemas.openxmlformats.org/officeDocument/2006/relationships/image" Target="../media/image256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9.wmf"/><Relationship Id="rId1" Type="http://schemas.openxmlformats.org/officeDocument/2006/relationships/image" Target="../media/image258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wmf"/><Relationship Id="rId2" Type="http://schemas.openxmlformats.org/officeDocument/2006/relationships/image" Target="../media/image262.wmf"/><Relationship Id="rId1" Type="http://schemas.openxmlformats.org/officeDocument/2006/relationships/image" Target="../media/image261.wmf"/><Relationship Id="rId6" Type="http://schemas.openxmlformats.org/officeDocument/2006/relationships/image" Target="../media/image266.wmf"/><Relationship Id="rId5" Type="http://schemas.openxmlformats.org/officeDocument/2006/relationships/image" Target="../media/image265.wmf"/><Relationship Id="rId4" Type="http://schemas.openxmlformats.org/officeDocument/2006/relationships/image" Target="../media/image264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wmf"/><Relationship Id="rId2" Type="http://schemas.openxmlformats.org/officeDocument/2006/relationships/image" Target="../media/image275.wmf"/><Relationship Id="rId1" Type="http://schemas.openxmlformats.org/officeDocument/2006/relationships/image" Target="../media/image274.wmf"/><Relationship Id="rId4" Type="http://schemas.openxmlformats.org/officeDocument/2006/relationships/image" Target="../media/image277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7.wmf"/><Relationship Id="rId1" Type="http://schemas.openxmlformats.org/officeDocument/2006/relationships/image" Target="../media/image286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wmf"/><Relationship Id="rId2" Type="http://schemas.openxmlformats.org/officeDocument/2006/relationships/image" Target="../media/image289.wmf"/><Relationship Id="rId1" Type="http://schemas.openxmlformats.org/officeDocument/2006/relationships/image" Target="../media/image288.wmf"/><Relationship Id="rId5" Type="http://schemas.openxmlformats.org/officeDocument/2006/relationships/image" Target="../media/image292.wmf"/><Relationship Id="rId4" Type="http://schemas.openxmlformats.org/officeDocument/2006/relationships/image" Target="../media/image291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wmf"/><Relationship Id="rId2" Type="http://schemas.openxmlformats.org/officeDocument/2006/relationships/image" Target="../media/image294.wmf"/><Relationship Id="rId1" Type="http://schemas.openxmlformats.org/officeDocument/2006/relationships/image" Target="../media/image293.wmf"/><Relationship Id="rId4" Type="http://schemas.openxmlformats.org/officeDocument/2006/relationships/image" Target="../media/image29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9.wmf"/><Relationship Id="rId7" Type="http://schemas.openxmlformats.org/officeDocument/2006/relationships/image" Target="../media/image7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8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3.wmf"/></Relationships>
</file>

<file path=ppt/drawings/_rels/vmlDrawing6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8.wmf"/><Relationship Id="rId1" Type="http://schemas.openxmlformats.org/officeDocument/2006/relationships/image" Target="../media/image297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wmf"/><Relationship Id="rId2" Type="http://schemas.openxmlformats.org/officeDocument/2006/relationships/image" Target="../media/image300.wmf"/><Relationship Id="rId1" Type="http://schemas.openxmlformats.org/officeDocument/2006/relationships/image" Target="../media/image299.wmf"/><Relationship Id="rId5" Type="http://schemas.openxmlformats.org/officeDocument/2006/relationships/image" Target="../media/image303.wmf"/><Relationship Id="rId4" Type="http://schemas.openxmlformats.org/officeDocument/2006/relationships/image" Target="../media/image302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4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wmf"/><Relationship Id="rId2" Type="http://schemas.openxmlformats.org/officeDocument/2006/relationships/image" Target="../media/image306.wmf"/><Relationship Id="rId1" Type="http://schemas.openxmlformats.org/officeDocument/2006/relationships/image" Target="../media/image305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8.wmf"/></Relationships>
</file>

<file path=ppt/drawings/_rels/vmlDrawing6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wmf"/><Relationship Id="rId1" Type="http://schemas.openxmlformats.org/officeDocument/2006/relationships/image" Target="../media/image309.w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8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2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6.wmf"/><Relationship Id="rId2" Type="http://schemas.openxmlformats.org/officeDocument/2006/relationships/image" Target="../media/image315.wmf"/><Relationship Id="rId1" Type="http://schemas.openxmlformats.org/officeDocument/2006/relationships/image" Target="../media/image314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9.wmf"/><Relationship Id="rId2" Type="http://schemas.openxmlformats.org/officeDocument/2006/relationships/image" Target="../media/image318.wmf"/><Relationship Id="rId1" Type="http://schemas.openxmlformats.org/officeDocument/2006/relationships/image" Target="../media/image317.wmf"/><Relationship Id="rId4" Type="http://schemas.openxmlformats.org/officeDocument/2006/relationships/image" Target="../media/image3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1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4.wmf"/><Relationship Id="rId2" Type="http://schemas.openxmlformats.org/officeDocument/2006/relationships/image" Target="../media/image323.wmf"/><Relationship Id="rId1" Type="http://schemas.openxmlformats.org/officeDocument/2006/relationships/image" Target="../media/image3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813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3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23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BF794D2-C61D-4945-89D7-3E6ED599E69B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52702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8F483F-FF79-4C05-B128-F46D33B8103E}" type="slidenum">
              <a:rPr lang="en-GB" altLang="zh-CN" smtClean="0"/>
              <a:pPr>
                <a:spcBef>
                  <a:spcPct val="0"/>
                </a:spcBef>
              </a:pPr>
              <a:t>1</a:t>
            </a:fld>
            <a:endParaRPr lang="en-GB" altLang="zh-CN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859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F794D2-C61D-4945-89D7-3E6ED599E69B}" type="slidenum">
              <a:rPr lang="en-GB" altLang="zh-CN" smtClean="0"/>
              <a:pPr>
                <a:defRPr/>
              </a:pPr>
              <a:t>65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57546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0EB1B-F835-4AD2-B9B8-8DA1EE9536E3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03263"/>
            <a:ext cx="4632325" cy="3473450"/>
          </a:xfrm>
          <a:ln cap="flat"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en-US" altLang="zh-CN"/>
              <a:t>We have seen a thorough overview of the BusinessObjects technology and benefits. What are the key points of this technology?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Firstly, BusinessObjects is the recognized industry leader ?the safe choice, with over 150,000 users in over 40 different countries worldwide.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BusinessObjects is the only fully integrated query, reporting and analysis solution. This means that it</a:t>
            </a:r>
            <a:r>
              <a:rPr lang="zh-CN" altLang="en-US"/>
              <a:t>抯 </a:t>
            </a:r>
            <a:r>
              <a:rPr lang="en-US" altLang="zh-CN"/>
              <a:t>the easiest tool for end users, who can drill straight on reports and so don</a:t>
            </a:r>
            <a:r>
              <a:rPr lang="zh-CN" altLang="en-US"/>
              <a:t>抰 </a:t>
            </a:r>
            <a:r>
              <a:rPr lang="en-US" altLang="zh-CN"/>
              <a:t>have to waste time swapping between tools and interfaces, and IS don</a:t>
            </a:r>
            <a:r>
              <a:rPr lang="zh-CN" altLang="en-US"/>
              <a:t>抰 </a:t>
            </a:r>
            <a:r>
              <a:rPr lang="en-US" altLang="zh-CN"/>
              <a:t>have to spend time and money transforming data manually.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BusinessObjects is the most enterprise deployable tool, because of its central repository, advanced security controls and openness.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Finally, BusinessObjects is a decision support tool that anyone in your organization can use, from full analysis users to </a:t>
            </a:r>
            <a:r>
              <a:rPr lang="zh-CN" altLang="en-US"/>
              <a:t>搑</a:t>
            </a:r>
            <a:r>
              <a:rPr lang="en-US" altLang="zh-CN"/>
              <a:t>eport readers,?EIS-style interface users and even spreadsheet users using BusinessQuery for Excel.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Thank you very much.  </a:t>
            </a:r>
          </a:p>
        </p:txBody>
      </p:sp>
    </p:spTree>
    <p:extLst>
      <p:ext uri="{BB962C8B-B14F-4D97-AF65-F5344CB8AC3E}">
        <p14:creationId xmlns:p14="http://schemas.microsoft.com/office/powerpoint/2010/main" val="4214487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9C407C-7C20-46A2-9951-E22DFF051A38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03263"/>
            <a:ext cx="4632325" cy="3473450"/>
          </a:xfrm>
          <a:ln cap="flat"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en-US" altLang="zh-CN"/>
              <a:t>We have seen a thorough overview of the BusinessObjects technology and benefits. What are the key points of this technology?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Firstly, BusinessObjects is the recognized industry leader ?the safe choice, with over 150,000 users in over 40 different countries worldwide.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BusinessObjects is the only fully integrated query, reporting and analysis solution. This means that it</a:t>
            </a:r>
            <a:r>
              <a:rPr lang="zh-CN" altLang="en-US"/>
              <a:t>抯 </a:t>
            </a:r>
            <a:r>
              <a:rPr lang="en-US" altLang="zh-CN"/>
              <a:t>the easiest tool for end users, who can drill straight on reports and so don</a:t>
            </a:r>
            <a:r>
              <a:rPr lang="zh-CN" altLang="en-US"/>
              <a:t>抰 </a:t>
            </a:r>
            <a:r>
              <a:rPr lang="en-US" altLang="zh-CN"/>
              <a:t>have to waste time swapping between tools and interfaces, and IS don</a:t>
            </a:r>
            <a:r>
              <a:rPr lang="zh-CN" altLang="en-US"/>
              <a:t>抰 </a:t>
            </a:r>
            <a:r>
              <a:rPr lang="en-US" altLang="zh-CN"/>
              <a:t>have to spend time and money transforming data manually.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BusinessObjects is the most enterprise deployable tool, because of its central repository, advanced security controls and openness.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Finally, BusinessObjects is a decision support tool that anyone in your organization can use, from full analysis users to </a:t>
            </a:r>
            <a:r>
              <a:rPr lang="zh-CN" altLang="en-US"/>
              <a:t>搑</a:t>
            </a:r>
            <a:r>
              <a:rPr lang="en-US" altLang="zh-CN"/>
              <a:t>eport readers,?EIS-style interface users and even spreadsheet users using BusinessQuery for Excel.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Thank you very much.  </a:t>
            </a:r>
          </a:p>
        </p:txBody>
      </p:sp>
    </p:spTree>
    <p:extLst>
      <p:ext uri="{BB962C8B-B14F-4D97-AF65-F5344CB8AC3E}">
        <p14:creationId xmlns:p14="http://schemas.microsoft.com/office/powerpoint/2010/main" val="858084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380D89-F216-4ECE-833E-B9164B987A53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03263"/>
            <a:ext cx="4632325" cy="3473450"/>
          </a:xfrm>
          <a:ln cap="flat"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en-US" altLang="zh-CN"/>
              <a:t>We have seen a thorough overview of the BusinessObjects technology and benefits. What are the key points of this technology?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Firstly, BusinessObjects is the recognized industry leader ?the safe choice, with over 150,000 users in over 40 different countries worldwide.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BusinessObjects is the only fully integrated query, reporting and analysis solution. This means that it</a:t>
            </a:r>
            <a:r>
              <a:rPr lang="zh-CN" altLang="en-US"/>
              <a:t>抯 </a:t>
            </a:r>
            <a:r>
              <a:rPr lang="en-US" altLang="zh-CN"/>
              <a:t>the easiest tool for end users, who can drill straight on reports and so don</a:t>
            </a:r>
            <a:r>
              <a:rPr lang="zh-CN" altLang="en-US"/>
              <a:t>抰 </a:t>
            </a:r>
            <a:r>
              <a:rPr lang="en-US" altLang="zh-CN"/>
              <a:t>have to waste time swapping between tools and interfaces, and IS don</a:t>
            </a:r>
            <a:r>
              <a:rPr lang="zh-CN" altLang="en-US"/>
              <a:t>抰 </a:t>
            </a:r>
            <a:r>
              <a:rPr lang="en-US" altLang="zh-CN"/>
              <a:t>have to spend time and money transforming data manually.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BusinessObjects is the most enterprise deployable tool, because of its central repository, advanced security controls and openness.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Finally, BusinessObjects is a decision support tool that anyone in your organization can use, from full analysis users to </a:t>
            </a:r>
            <a:r>
              <a:rPr lang="zh-CN" altLang="en-US"/>
              <a:t>搑</a:t>
            </a:r>
            <a:r>
              <a:rPr lang="en-US" altLang="zh-CN"/>
              <a:t>eport readers,?EIS-style interface users and even spreadsheet users using BusinessQuery for Excel.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Thank you very much.  </a:t>
            </a:r>
          </a:p>
        </p:txBody>
      </p:sp>
    </p:spTree>
    <p:extLst>
      <p:ext uri="{BB962C8B-B14F-4D97-AF65-F5344CB8AC3E}">
        <p14:creationId xmlns:p14="http://schemas.microsoft.com/office/powerpoint/2010/main" val="2339363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2A699D-706C-49E8-B4A2-540990ABA531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03263"/>
            <a:ext cx="4632325" cy="3473450"/>
          </a:xfrm>
          <a:ln cap="flat"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en-US" altLang="zh-CN"/>
              <a:t>We have seen a thorough overview of the BusinessObjects technology and benefits. What are the key points of this technology?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Firstly, BusinessObjects is the recognized industry leader ?the safe choice, with over 150,000 users in over 40 different countries worldwide.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BusinessObjects is the only fully integrated query, reporting and analysis solution. This means that it</a:t>
            </a:r>
            <a:r>
              <a:rPr lang="zh-CN" altLang="en-US"/>
              <a:t>抯 </a:t>
            </a:r>
            <a:r>
              <a:rPr lang="en-US" altLang="zh-CN"/>
              <a:t>the easiest tool for end users, who can drill straight on reports and so don</a:t>
            </a:r>
            <a:r>
              <a:rPr lang="zh-CN" altLang="en-US"/>
              <a:t>抰 </a:t>
            </a:r>
            <a:r>
              <a:rPr lang="en-US" altLang="zh-CN"/>
              <a:t>have to waste time swapping between tools and interfaces, and IS don</a:t>
            </a:r>
            <a:r>
              <a:rPr lang="zh-CN" altLang="en-US"/>
              <a:t>抰 </a:t>
            </a:r>
            <a:r>
              <a:rPr lang="en-US" altLang="zh-CN"/>
              <a:t>have to spend time and money transforming data manually.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BusinessObjects is the most enterprise deployable tool, because of its central repository, advanced security controls and openness.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Finally, BusinessObjects is a decision support tool that anyone in your organization can use, from full analysis users to </a:t>
            </a:r>
            <a:r>
              <a:rPr lang="zh-CN" altLang="en-US"/>
              <a:t>搑</a:t>
            </a:r>
            <a:r>
              <a:rPr lang="en-US" altLang="zh-CN"/>
              <a:t>eport readers,?EIS-style interface users and even spreadsheet users using BusinessQuery for Excel.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Thank you very much.  </a:t>
            </a:r>
          </a:p>
        </p:txBody>
      </p:sp>
    </p:spTree>
    <p:extLst>
      <p:ext uri="{BB962C8B-B14F-4D97-AF65-F5344CB8AC3E}">
        <p14:creationId xmlns:p14="http://schemas.microsoft.com/office/powerpoint/2010/main" val="3160604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40DB7-31C4-4EF5-9BE8-3BDFDD000301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3829050" y="9525"/>
            <a:ext cx="293211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3829050" y="8851900"/>
            <a:ext cx="29321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735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1975" defTabSz="735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2363" defTabSz="735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84338" defTabSz="735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44725" defTabSz="735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01925" defTabSz="735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59125" defTabSz="735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16325" defTabSz="735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73525" defTabSz="735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0" hangingPunct="0">
              <a:lnSpc>
                <a:spcPct val="100000"/>
              </a:lnSpc>
            </a:pPr>
            <a:r>
              <a:rPr lang="en-US" altLang="zh-CN" sz="1000" i="1"/>
              <a:t>8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-1588" y="8851900"/>
            <a:ext cx="2930526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-1588" y="9525"/>
            <a:ext cx="2930526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27225" y="1311275"/>
            <a:ext cx="2905125" cy="2178050"/>
          </a:xfrm>
          <a:ln cap="flat"/>
        </p:spPr>
      </p:sp>
      <p:sp>
        <p:nvSpPr>
          <p:cNvPr id="1546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89000" y="4381500"/>
            <a:ext cx="4916488" cy="3667125"/>
          </a:xfrm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4575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603896-3A25-4BF0-8307-A02E29DB5845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03263"/>
            <a:ext cx="4632325" cy="3473450"/>
          </a:xfrm>
          <a:ln cap="flat"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en-US" altLang="zh-CN"/>
              <a:t>We have seen a thorough overview of the BusinessObjects technology and benefits. What are the key points of this technology?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Firstly, BusinessObjects is the recognized industry leader ?the safe choice, with over 150,000 users in over 40 different countries worldwide.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BusinessObjects is the only fully integrated query, reporting and analysis solution. This means that it</a:t>
            </a:r>
            <a:r>
              <a:rPr lang="zh-CN" altLang="en-US"/>
              <a:t>抯 </a:t>
            </a:r>
            <a:r>
              <a:rPr lang="en-US" altLang="zh-CN"/>
              <a:t>the easiest tool for end users, who can drill straight on reports and so don</a:t>
            </a:r>
            <a:r>
              <a:rPr lang="zh-CN" altLang="en-US"/>
              <a:t>抰 </a:t>
            </a:r>
            <a:r>
              <a:rPr lang="en-US" altLang="zh-CN"/>
              <a:t>have to waste time swapping between tools and interfaces, and IS don</a:t>
            </a:r>
            <a:r>
              <a:rPr lang="zh-CN" altLang="en-US"/>
              <a:t>抰 </a:t>
            </a:r>
            <a:r>
              <a:rPr lang="en-US" altLang="zh-CN"/>
              <a:t>have to spend time and money transforming data manually.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BusinessObjects is the most enterprise deployable tool, because of its central repository, advanced security controls and openness.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Finally, BusinessObjects is a decision support tool that anyone in your organization can use, from full analysis users to </a:t>
            </a:r>
            <a:r>
              <a:rPr lang="zh-CN" altLang="en-US"/>
              <a:t>搑</a:t>
            </a:r>
            <a:r>
              <a:rPr lang="en-US" altLang="zh-CN"/>
              <a:t>eport readers,?EIS-style interface users and even spreadsheet users using BusinessQuery for Excel.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Thank you very much.  </a:t>
            </a:r>
          </a:p>
        </p:txBody>
      </p:sp>
    </p:spTree>
    <p:extLst>
      <p:ext uri="{BB962C8B-B14F-4D97-AF65-F5344CB8AC3E}">
        <p14:creationId xmlns:p14="http://schemas.microsoft.com/office/powerpoint/2010/main" val="1743472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DE695-CF86-4E20-B134-BCA48020AF89}" type="slidenum">
              <a:rPr lang="en-US" altLang="zh-CN"/>
              <a:pPr/>
              <a:t>99</a:t>
            </a:fld>
            <a:endParaRPr lang="en-US" altLang="zh-CN"/>
          </a:p>
        </p:txBody>
      </p:sp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3829050" y="9525"/>
            <a:ext cx="293211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3829050" y="8851900"/>
            <a:ext cx="29321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735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1975" defTabSz="735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2363" defTabSz="735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84338" defTabSz="735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44725" defTabSz="735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01925" defTabSz="735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59125" defTabSz="735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16325" defTabSz="735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73525" defTabSz="735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0" hangingPunct="0">
              <a:lnSpc>
                <a:spcPct val="100000"/>
              </a:lnSpc>
            </a:pPr>
            <a:r>
              <a:rPr lang="en-US" altLang="zh-CN" sz="1000" i="1"/>
              <a:t>8</a:t>
            </a: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-1588" y="8851900"/>
            <a:ext cx="2930526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-1588" y="9525"/>
            <a:ext cx="2930526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27225" y="1311275"/>
            <a:ext cx="2905125" cy="2178050"/>
          </a:xfrm>
          <a:ln cap="flat"/>
        </p:spPr>
      </p:sp>
      <p:sp>
        <p:nvSpPr>
          <p:cNvPr id="156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89000" y="4381500"/>
            <a:ext cx="4916488" cy="3667125"/>
          </a:xfrm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91633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F5F3BE-0984-415C-86DD-B2AC217923F9}" type="slidenum">
              <a:rPr lang="en-US" altLang="zh-CN"/>
              <a:pPr/>
              <a:t>100</a:t>
            </a:fld>
            <a:endParaRPr lang="en-US" altLang="zh-CN"/>
          </a:p>
        </p:txBody>
      </p:sp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3829050" y="9525"/>
            <a:ext cx="293211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3829050" y="8851900"/>
            <a:ext cx="29321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735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1975" defTabSz="735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2363" defTabSz="735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84338" defTabSz="735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44725" defTabSz="735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01925" defTabSz="735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59125" defTabSz="735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16325" defTabSz="735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73525" defTabSz="735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0" hangingPunct="0">
              <a:lnSpc>
                <a:spcPct val="100000"/>
              </a:lnSpc>
            </a:pPr>
            <a:r>
              <a:rPr lang="en-US" altLang="zh-CN" sz="1000" i="1"/>
              <a:t>8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-1588" y="8851900"/>
            <a:ext cx="2930526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-1588" y="9525"/>
            <a:ext cx="2930526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27225" y="1311275"/>
            <a:ext cx="2905125" cy="2178050"/>
          </a:xfrm>
          <a:ln cap="flat"/>
        </p:spPr>
      </p:sp>
      <p:sp>
        <p:nvSpPr>
          <p:cNvPr id="1464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89000" y="4381500"/>
            <a:ext cx="4916488" cy="3667125"/>
          </a:xfrm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603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4122FE-18F0-4E6E-A448-0495AEDFACF5}" type="slidenum">
              <a:rPr lang="en-US" altLang="zh-CN"/>
              <a:pPr/>
              <a:t>101</a:t>
            </a:fld>
            <a:endParaRPr lang="en-US" altLang="zh-CN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3829050" y="9525"/>
            <a:ext cx="293211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3829050" y="8851900"/>
            <a:ext cx="29321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735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1975" defTabSz="735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2363" defTabSz="735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84338" defTabSz="735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44725" defTabSz="735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01925" defTabSz="735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59125" defTabSz="735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16325" defTabSz="735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73525" defTabSz="735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0" hangingPunct="0">
              <a:lnSpc>
                <a:spcPct val="100000"/>
              </a:lnSpc>
            </a:pPr>
            <a:r>
              <a:rPr lang="en-US" altLang="zh-CN" sz="1000" i="1"/>
              <a:t>8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-1588" y="8851900"/>
            <a:ext cx="2930526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-1588" y="9525"/>
            <a:ext cx="2930526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27225" y="1311275"/>
            <a:ext cx="2905125" cy="2178050"/>
          </a:xfrm>
          <a:ln cap="flat"/>
        </p:spPr>
      </p:sp>
      <p:sp>
        <p:nvSpPr>
          <p:cNvPr id="1484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89000" y="4381500"/>
            <a:ext cx="4916488" cy="3667125"/>
          </a:xfrm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318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9180065-6D08-45D2-94C7-82BDC55CC7D8}" type="slidenum">
              <a:rPr kumimoji="1" lang="en-US" altLang="zh-CN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39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F.Rosenblatt(USA), 1957</a:t>
            </a:r>
          </a:p>
        </p:txBody>
      </p:sp>
    </p:spTree>
    <p:extLst>
      <p:ext uri="{BB962C8B-B14F-4D97-AF65-F5344CB8AC3E}">
        <p14:creationId xmlns:p14="http://schemas.microsoft.com/office/powerpoint/2010/main" val="26691263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A1F50-DC3F-4FD4-ADFB-81BE7290473C}" type="slidenum">
              <a:rPr lang="en-US" altLang="zh-CN"/>
              <a:pPr/>
              <a:t>109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03263"/>
            <a:ext cx="4632325" cy="3473450"/>
          </a:xfrm>
          <a:ln cap="flat"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>
              <a:lnSpc>
                <a:spcPct val="9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5766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DA939-B056-4E75-89B1-9A8FD36A82B0}" type="slidenum">
              <a:rPr lang="en-US" altLang="zh-CN"/>
              <a:pPr/>
              <a:t>110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03263"/>
            <a:ext cx="4632325" cy="3473450"/>
          </a:xfrm>
          <a:ln cap="flat"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en-US" altLang="zh-CN"/>
              <a:t>We have seen a thorough overview of the BusinessObjects technology and benefits. What are the key points of this technology?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Firstly, BusinessObjects is the recognized industry leader ?the safe choice, with over 150,000 users in over 40 different countries worldwide.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BusinessObjects is the only fully integrated query, reporting and analysis solution. This means that it</a:t>
            </a:r>
            <a:r>
              <a:rPr lang="zh-CN" altLang="en-US"/>
              <a:t>抯 </a:t>
            </a:r>
            <a:r>
              <a:rPr lang="en-US" altLang="zh-CN"/>
              <a:t>the easiest tool for end users, who can drill straight on reports and so don</a:t>
            </a:r>
            <a:r>
              <a:rPr lang="zh-CN" altLang="en-US"/>
              <a:t>抰 </a:t>
            </a:r>
            <a:r>
              <a:rPr lang="en-US" altLang="zh-CN"/>
              <a:t>have to waste time swapping between tools and interfaces, and IS don</a:t>
            </a:r>
            <a:r>
              <a:rPr lang="zh-CN" altLang="en-US"/>
              <a:t>抰 </a:t>
            </a:r>
            <a:r>
              <a:rPr lang="en-US" altLang="zh-CN"/>
              <a:t>have to spend time and money transforming data manually.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BusinessObjects is the most enterprise deployable tool, because of its central repository, advanced security controls and openness.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Finally, BusinessObjects is a decision support tool that anyone in your organization can use, from full analysis users to </a:t>
            </a:r>
            <a:r>
              <a:rPr lang="zh-CN" altLang="en-US"/>
              <a:t>搑</a:t>
            </a:r>
            <a:r>
              <a:rPr lang="en-US" altLang="zh-CN"/>
              <a:t>eport readers,?EIS-style interface users and even spreadsheet users using BusinessQuery for Excel.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Thank you very much.  </a:t>
            </a:r>
          </a:p>
        </p:txBody>
      </p:sp>
    </p:spTree>
    <p:extLst>
      <p:ext uri="{BB962C8B-B14F-4D97-AF65-F5344CB8AC3E}">
        <p14:creationId xmlns:p14="http://schemas.microsoft.com/office/powerpoint/2010/main" val="138600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7AE7F-E651-4537-994A-21137661D4EA}" type="slidenum">
              <a:rPr lang="en-US" altLang="zh-CN"/>
              <a:pPr/>
              <a:t>111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03263"/>
            <a:ext cx="4632325" cy="3473450"/>
          </a:xfrm>
          <a:ln cap="flat"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en-US" altLang="zh-CN"/>
              <a:t>We have seen a thorough overview of the BusinessObjects technology and benefits. What are the key points of this technology?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Firstly, BusinessObjects is the recognized industry leader ?the safe choice, with over 150,000 users in over 40 different countries worldwide.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BusinessObjects is the only fully integrated query, reporting and analysis solution. This means that it</a:t>
            </a:r>
            <a:r>
              <a:rPr lang="zh-CN" altLang="en-US"/>
              <a:t>抯 </a:t>
            </a:r>
            <a:r>
              <a:rPr lang="en-US" altLang="zh-CN"/>
              <a:t>the easiest tool for end users, who can drill straight on reports and so don</a:t>
            </a:r>
            <a:r>
              <a:rPr lang="zh-CN" altLang="en-US"/>
              <a:t>抰 </a:t>
            </a:r>
            <a:r>
              <a:rPr lang="en-US" altLang="zh-CN"/>
              <a:t>have to waste time swapping between tools and interfaces, and IS don</a:t>
            </a:r>
            <a:r>
              <a:rPr lang="zh-CN" altLang="en-US"/>
              <a:t>抰 </a:t>
            </a:r>
            <a:r>
              <a:rPr lang="en-US" altLang="zh-CN"/>
              <a:t>have to spend time and money transforming data manually.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BusinessObjects is the most enterprise deployable tool, because of its central repository, advanced security controls and openness.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Finally, BusinessObjects is a decision support tool that anyone in your organization can use, from full analysis users to </a:t>
            </a:r>
            <a:r>
              <a:rPr lang="zh-CN" altLang="en-US"/>
              <a:t>搑</a:t>
            </a:r>
            <a:r>
              <a:rPr lang="en-US" altLang="zh-CN"/>
              <a:t>eport readers,?EIS-style interface users and even spreadsheet users using BusinessQuery for Excel.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Thank you very much.  </a:t>
            </a:r>
          </a:p>
        </p:txBody>
      </p:sp>
    </p:spTree>
    <p:extLst>
      <p:ext uri="{BB962C8B-B14F-4D97-AF65-F5344CB8AC3E}">
        <p14:creationId xmlns:p14="http://schemas.microsoft.com/office/powerpoint/2010/main" val="3297574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55EF2-D28C-4189-A48B-204C916552AC}" type="slidenum">
              <a:rPr lang="en-US" altLang="zh-CN"/>
              <a:pPr/>
              <a:t>112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03263"/>
            <a:ext cx="4632325" cy="3473450"/>
          </a:xfrm>
          <a:ln cap="flat"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en-US" altLang="zh-CN"/>
              <a:t>We have seen a thorough overview of the BusinessObjects technology and benefits. What are the key points of this technology?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Firstly, BusinessObjects is the recognized industry leader ?the safe choice, with over 150,000 users in over 40 different countries worldwide.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BusinessObjects is the only fully integrated query, reporting and analysis solution. This means that it</a:t>
            </a:r>
            <a:r>
              <a:rPr lang="zh-CN" altLang="en-US"/>
              <a:t>抯 </a:t>
            </a:r>
            <a:r>
              <a:rPr lang="en-US" altLang="zh-CN"/>
              <a:t>the easiest tool for end users, who can drill straight on reports and so don</a:t>
            </a:r>
            <a:r>
              <a:rPr lang="zh-CN" altLang="en-US"/>
              <a:t>抰 </a:t>
            </a:r>
            <a:r>
              <a:rPr lang="en-US" altLang="zh-CN"/>
              <a:t>have to waste time swapping between tools and interfaces, and IS don</a:t>
            </a:r>
            <a:r>
              <a:rPr lang="zh-CN" altLang="en-US"/>
              <a:t>抰 </a:t>
            </a:r>
            <a:r>
              <a:rPr lang="en-US" altLang="zh-CN"/>
              <a:t>have to spend time and money transforming data manually.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BusinessObjects is the most enterprise deployable tool, because of its central repository, advanced security controls and openness.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Finally, BusinessObjects is a decision support tool that anyone in your organization can use, from full analysis users to </a:t>
            </a:r>
            <a:r>
              <a:rPr lang="zh-CN" altLang="en-US"/>
              <a:t>搑</a:t>
            </a:r>
            <a:r>
              <a:rPr lang="en-US" altLang="zh-CN"/>
              <a:t>eport readers,?EIS-style interface users and even spreadsheet users using BusinessQuery for Excel.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Thank you very much.  </a:t>
            </a:r>
          </a:p>
        </p:txBody>
      </p:sp>
    </p:spTree>
    <p:extLst>
      <p:ext uri="{BB962C8B-B14F-4D97-AF65-F5344CB8AC3E}">
        <p14:creationId xmlns:p14="http://schemas.microsoft.com/office/powerpoint/2010/main" val="3672899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41EEB-F2B8-44A5-8839-3D85CE99EF04}" type="slidenum">
              <a:rPr lang="en-US" altLang="zh-CN"/>
              <a:pPr/>
              <a:t>113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03263"/>
            <a:ext cx="4632325" cy="3473450"/>
          </a:xfrm>
          <a:ln cap="flat"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>
              <a:lnSpc>
                <a:spcPct val="9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2498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53F536-7F70-4249-AA09-7F6EA8404DC8}" type="slidenum">
              <a:rPr lang="en-US" altLang="zh-CN"/>
              <a:pPr/>
              <a:t>114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03263"/>
            <a:ext cx="4632325" cy="3473450"/>
          </a:xfrm>
          <a:ln cap="flat"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en-US" altLang="zh-CN"/>
              <a:t>We have seen a thorough overview of the BusinessObjects technology and benefits. What are the key points of this technology?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Firstly, BusinessObjects is the recognized industry leader ?the safe choice, with over 150,000 users in over 40 different countries worldwide.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BusinessObjects is the only fully integrated query, reporting and analysis solution. This means that it</a:t>
            </a:r>
            <a:r>
              <a:rPr lang="zh-CN" altLang="en-US"/>
              <a:t>抯 </a:t>
            </a:r>
            <a:r>
              <a:rPr lang="en-US" altLang="zh-CN"/>
              <a:t>the easiest tool for end users, who can drill straight on reports and so don</a:t>
            </a:r>
            <a:r>
              <a:rPr lang="zh-CN" altLang="en-US"/>
              <a:t>抰 </a:t>
            </a:r>
            <a:r>
              <a:rPr lang="en-US" altLang="zh-CN"/>
              <a:t>have to waste time swapping between tools and interfaces, and IS don</a:t>
            </a:r>
            <a:r>
              <a:rPr lang="zh-CN" altLang="en-US"/>
              <a:t>抰 </a:t>
            </a:r>
            <a:r>
              <a:rPr lang="en-US" altLang="zh-CN"/>
              <a:t>have to spend time and money transforming data manually.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BusinessObjects is the most enterprise deployable tool, because of its central repository, advanced security controls and openness.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Finally, BusinessObjects is a decision support tool that anyone in your organization can use, from full analysis users to </a:t>
            </a:r>
            <a:r>
              <a:rPr lang="zh-CN" altLang="en-US"/>
              <a:t>搑</a:t>
            </a:r>
            <a:r>
              <a:rPr lang="en-US" altLang="zh-CN"/>
              <a:t>eport readers,?EIS-style interface users and even spreadsheet users using BusinessQuery for Excel.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Thank you very much.  </a:t>
            </a:r>
          </a:p>
        </p:txBody>
      </p:sp>
    </p:spTree>
    <p:extLst>
      <p:ext uri="{BB962C8B-B14F-4D97-AF65-F5344CB8AC3E}">
        <p14:creationId xmlns:p14="http://schemas.microsoft.com/office/powerpoint/2010/main" val="20152454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623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463D84-F560-41D6-A310-8C01381F65BA}" type="slidenum">
              <a:rPr kumimoji="1" lang="en-US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42</a:t>
            </a:fld>
            <a:endParaRPr kumimoji="1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315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15532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09116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40712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42821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14613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4733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4343400"/>
            <a:ext cx="7162800" cy="881063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2775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105400"/>
            <a:ext cx="7162800" cy="5334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8607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920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381000"/>
            <a:ext cx="19431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56769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860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219200" y="381000"/>
            <a:ext cx="77724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863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772400" cy="7445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9200" y="1447800"/>
            <a:ext cx="381000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81600" y="1447800"/>
            <a:ext cx="3810000" cy="2552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81600" y="4152900"/>
            <a:ext cx="3810000" cy="2552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06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772400" cy="7445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9200" y="1447800"/>
            <a:ext cx="381000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81600" y="1447800"/>
            <a:ext cx="381000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23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772400" cy="1206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9200" y="1600200"/>
            <a:ext cx="77724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9200" y="3924300"/>
            <a:ext cx="77724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430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481840C-C469-4A5C-83F5-3AA3F4605FB1}" type="datetime1">
              <a:rPr lang="zh-CN" altLang="en-US"/>
              <a:pPr>
                <a:defRPr/>
              </a:pPr>
              <a:t>2016/10/30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581400" y="64008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0E35855-4F1E-4CED-8D87-D7B7264D6E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01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4800" y="247650"/>
            <a:ext cx="6445250" cy="514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4800" y="1828800"/>
            <a:ext cx="4133850" cy="2028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1050" y="1828800"/>
            <a:ext cx="4133850" cy="2028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04800" y="4010025"/>
            <a:ext cx="4133850" cy="2028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1050" y="4010025"/>
            <a:ext cx="4133850" cy="2028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8153F6-563C-4252-824C-C832265218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68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47650"/>
            <a:ext cx="6445250" cy="514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828800"/>
            <a:ext cx="4133850" cy="4210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1050" y="1828800"/>
            <a:ext cx="4133850" cy="2028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91050" y="4010025"/>
            <a:ext cx="4133850" cy="2028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4B71630-E1D3-46FF-BD17-9C04EE69B7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2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93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73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447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541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829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666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789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241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960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81000"/>
            <a:ext cx="7772400" cy="7445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ru-RU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 smtClean="0"/>
              <a:t>Образец текста</a:t>
            </a:r>
          </a:p>
          <a:p>
            <a:pPr lvl="1"/>
            <a:r>
              <a:rPr lang="ru-RU" altLang="zh-CN" smtClean="0"/>
              <a:t>Второй уровень</a:t>
            </a:r>
          </a:p>
          <a:p>
            <a:pPr lvl="2"/>
            <a:r>
              <a:rPr lang="ru-RU" altLang="zh-CN" smtClean="0"/>
              <a:t>Третий уровень</a:t>
            </a:r>
          </a:p>
          <a:p>
            <a:pPr lvl="3"/>
            <a:r>
              <a:rPr lang="ru-RU" altLang="zh-CN" smtClean="0"/>
              <a:t>Четвертый уровень</a:t>
            </a:r>
          </a:p>
          <a:p>
            <a:pPr lvl="4"/>
            <a:r>
              <a:rPr lang="ru-RU" altLang="zh-CN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5" r:id="rId15"/>
    <p:sldLayoutId id="2147483926" r:id="rId16"/>
    <p:sldLayoutId id="2147483927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华文琥珀" pitchFamily="2" charset="-122"/>
          <a:ea typeface="华文琥珀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华文琥珀" pitchFamily="2" charset="-122"/>
          <a:ea typeface="华文琥珀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华文琥珀" pitchFamily="2" charset="-122"/>
          <a:ea typeface="华文琥珀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华文琥珀" pitchFamily="2" charset="-122"/>
          <a:ea typeface="华文琥珀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华文琥珀" pitchFamily="2" charset="-122"/>
          <a:ea typeface="华文琥珀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8.w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1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381.bin"/><Relationship Id="rId5" Type="http://schemas.openxmlformats.org/officeDocument/2006/relationships/image" Target="../media/image309.wmf"/><Relationship Id="rId4" Type="http://schemas.openxmlformats.org/officeDocument/2006/relationships/oleObject" Target="../embeddings/oleObject380.bin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5" Type="http://schemas.openxmlformats.org/officeDocument/2006/relationships/image" Target="../media/image298.wmf"/><Relationship Id="rId4" Type="http://schemas.openxmlformats.org/officeDocument/2006/relationships/oleObject" Target="../embeddings/oleObject382.bin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7.vml"/><Relationship Id="rId5" Type="http://schemas.openxmlformats.org/officeDocument/2006/relationships/image" Target="../media/image312.wmf"/><Relationship Id="rId4" Type="http://schemas.openxmlformats.org/officeDocument/2006/relationships/oleObject" Target="../embeddings/oleObject383.bin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wmf"/><Relationship Id="rId3" Type="http://schemas.openxmlformats.org/officeDocument/2006/relationships/oleObject" Target="../embeddings/oleObject384.bin"/><Relationship Id="rId7" Type="http://schemas.openxmlformats.org/officeDocument/2006/relationships/oleObject" Target="../embeddings/oleObject38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315.wmf"/><Relationship Id="rId5" Type="http://schemas.openxmlformats.org/officeDocument/2006/relationships/oleObject" Target="../embeddings/oleObject385.bin"/><Relationship Id="rId4" Type="http://schemas.openxmlformats.org/officeDocument/2006/relationships/image" Target="../media/image314.wmf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wmf"/><Relationship Id="rId3" Type="http://schemas.openxmlformats.org/officeDocument/2006/relationships/oleObject" Target="../embeddings/oleObject387.bin"/><Relationship Id="rId7" Type="http://schemas.openxmlformats.org/officeDocument/2006/relationships/oleObject" Target="../embeddings/oleObject38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318.wmf"/><Relationship Id="rId5" Type="http://schemas.openxmlformats.org/officeDocument/2006/relationships/oleObject" Target="../embeddings/oleObject388.bin"/><Relationship Id="rId10" Type="http://schemas.openxmlformats.org/officeDocument/2006/relationships/image" Target="../media/image320.wmf"/><Relationship Id="rId4" Type="http://schemas.openxmlformats.org/officeDocument/2006/relationships/image" Target="../media/image317.wmf"/><Relationship Id="rId9" Type="http://schemas.openxmlformats.org/officeDocument/2006/relationships/oleObject" Target="../embeddings/oleObject390.bin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0.vml"/><Relationship Id="rId4" Type="http://schemas.openxmlformats.org/officeDocument/2006/relationships/image" Target="../media/image321.wmf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4.bin"/><Relationship Id="rId3" Type="http://schemas.openxmlformats.org/officeDocument/2006/relationships/hyperlink" Target="http://baike.baidu.com/view/8075712.htm" TargetMode="External"/><Relationship Id="rId7" Type="http://schemas.openxmlformats.org/officeDocument/2006/relationships/image" Target="../media/image32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1.vml"/><Relationship Id="rId6" Type="http://schemas.openxmlformats.org/officeDocument/2006/relationships/oleObject" Target="../embeddings/oleObject393.bin"/><Relationship Id="rId5" Type="http://schemas.openxmlformats.org/officeDocument/2006/relationships/image" Target="../media/image322.wmf"/><Relationship Id="rId4" Type="http://schemas.openxmlformats.org/officeDocument/2006/relationships/oleObject" Target="../embeddings/oleObject392.bin"/><Relationship Id="rId9" Type="http://schemas.openxmlformats.org/officeDocument/2006/relationships/image" Target="../media/image324.wmf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5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29.wmf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6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8.emf"/><Relationship Id="rId2" Type="http://schemas.openxmlformats.org/officeDocument/2006/relationships/image" Target="../media/image327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2.png"/><Relationship Id="rId5" Type="http://schemas.openxmlformats.org/officeDocument/2006/relationships/image" Target="../media/image331.emf"/><Relationship Id="rId4" Type="http://schemas.openxmlformats.org/officeDocument/2006/relationships/image" Target="../media/image327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0.wmf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3.emf"/><Relationship Id="rId2" Type="http://schemas.openxmlformats.org/officeDocument/2006/relationships/image" Target="../media/image3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4.emf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emf"/><Relationship Id="rId2" Type="http://schemas.openxmlformats.org/officeDocument/2006/relationships/image" Target="../media/image33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7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7.png"/><Relationship Id="rId2" Type="http://schemas.openxmlformats.org/officeDocument/2006/relationships/hyperlink" Target="http://charlesx.top/2016/03/Model-Performance/#fn:3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8.emf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9.emf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png"/><Relationship Id="rId3" Type="http://schemas.openxmlformats.org/officeDocument/2006/relationships/image" Target="../media/image340.png"/><Relationship Id="rId7" Type="http://schemas.openxmlformats.org/officeDocument/2006/relationships/image" Target="../media/image3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3.png"/><Relationship Id="rId5" Type="http://schemas.openxmlformats.org/officeDocument/2006/relationships/image" Target="../media/image342.png"/><Relationship Id="rId4" Type="http://schemas.openxmlformats.org/officeDocument/2006/relationships/image" Target="../media/image341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38.wmf"/><Relationship Id="rId26" Type="http://schemas.openxmlformats.org/officeDocument/2006/relationships/image" Target="../media/image41.wmf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1.bin"/><Relationship Id="rId12" Type="http://schemas.openxmlformats.org/officeDocument/2006/relationships/oleObject" Target="../embeddings/oleObject44.bin"/><Relationship Id="rId17" Type="http://schemas.openxmlformats.org/officeDocument/2006/relationships/oleObject" Target="../embeddings/oleObject48.bin"/><Relationship Id="rId25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wmf"/><Relationship Id="rId20" Type="http://schemas.openxmlformats.org/officeDocument/2006/relationships/image" Target="../media/image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43.bin"/><Relationship Id="rId24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2.bin"/><Relationship Id="rId14" Type="http://schemas.openxmlformats.org/officeDocument/2006/relationships/oleObject" Target="../embeddings/oleObject46.bin"/><Relationship Id="rId22" Type="http://schemas.openxmlformats.org/officeDocument/2006/relationships/image" Target="../media/image39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wmf"/><Relationship Id="rId18" Type="http://schemas.openxmlformats.org/officeDocument/2006/relationships/oleObject" Target="../embeddings/oleObject60.bin"/><Relationship Id="rId26" Type="http://schemas.openxmlformats.org/officeDocument/2006/relationships/oleObject" Target="../embeddings/oleObject66.bin"/><Relationship Id="rId3" Type="http://schemas.openxmlformats.org/officeDocument/2006/relationships/image" Target="../media/image48.wmf"/><Relationship Id="rId21" Type="http://schemas.openxmlformats.org/officeDocument/2006/relationships/image" Target="../media/image46.wmf"/><Relationship Id="rId34" Type="http://schemas.openxmlformats.org/officeDocument/2006/relationships/image" Target="../media/image55.jpeg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8.wmf"/><Relationship Id="rId25" Type="http://schemas.openxmlformats.org/officeDocument/2006/relationships/oleObject" Target="../embeddings/oleObject65.bin"/><Relationship Id="rId33" Type="http://schemas.openxmlformats.org/officeDocument/2006/relationships/image" Target="../media/image54.jpe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29" Type="http://schemas.openxmlformats.org/officeDocument/2006/relationships/image" Target="../media/image50.jpeg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34.wmf"/><Relationship Id="rId24" Type="http://schemas.openxmlformats.org/officeDocument/2006/relationships/oleObject" Target="../embeddings/oleObject64.bin"/><Relationship Id="rId32" Type="http://schemas.openxmlformats.org/officeDocument/2006/relationships/image" Target="../media/image53.jpeg"/><Relationship Id="rId5" Type="http://schemas.openxmlformats.org/officeDocument/2006/relationships/image" Target="../media/image42.wmf"/><Relationship Id="rId15" Type="http://schemas.openxmlformats.org/officeDocument/2006/relationships/image" Target="../media/image45.wmf"/><Relationship Id="rId23" Type="http://schemas.openxmlformats.org/officeDocument/2006/relationships/oleObject" Target="../embeddings/oleObject63.bin"/><Relationship Id="rId28" Type="http://schemas.openxmlformats.org/officeDocument/2006/relationships/image" Target="../media/image49.jpeg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7.wmf"/><Relationship Id="rId31" Type="http://schemas.openxmlformats.org/officeDocument/2006/relationships/image" Target="../media/image52.jpeg"/><Relationship Id="rId4" Type="http://schemas.openxmlformats.org/officeDocument/2006/relationships/oleObject" Target="../embeddings/oleObject53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58.bin"/><Relationship Id="rId22" Type="http://schemas.openxmlformats.org/officeDocument/2006/relationships/oleObject" Target="../embeddings/oleObject62.bin"/><Relationship Id="rId27" Type="http://schemas.openxmlformats.org/officeDocument/2006/relationships/image" Target="../media/image47.wmf"/><Relationship Id="rId30" Type="http://schemas.openxmlformats.org/officeDocument/2006/relationships/image" Target="../media/image51.jpeg"/><Relationship Id="rId8" Type="http://schemas.openxmlformats.org/officeDocument/2006/relationships/oleObject" Target="../embeddings/oleObject5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56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4.bin"/><Relationship Id="rId18" Type="http://schemas.openxmlformats.org/officeDocument/2006/relationships/image" Target="../media/image36.wmf"/><Relationship Id="rId26" Type="http://schemas.openxmlformats.org/officeDocument/2006/relationships/oleObject" Target="../embeddings/oleObject82.bin"/><Relationship Id="rId39" Type="http://schemas.openxmlformats.org/officeDocument/2006/relationships/image" Target="../media/image65.wmf"/><Relationship Id="rId21" Type="http://schemas.openxmlformats.org/officeDocument/2006/relationships/oleObject" Target="../embeddings/oleObject79.bin"/><Relationship Id="rId34" Type="http://schemas.openxmlformats.org/officeDocument/2006/relationships/oleObject" Target="../embeddings/oleObject86.bin"/><Relationship Id="rId42" Type="http://schemas.openxmlformats.org/officeDocument/2006/relationships/oleObject" Target="../embeddings/oleObject90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29" Type="http://schemas.openxmlformats.org/officeDocument/2006/relationships/image" Target="../media/image62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61.wmf"/><Relationship Id="rId32" Type="http://schemas.openxmlformats.org/officeDocument/2006/relationships/oleObject" Target="../embeddings/oleObject85.bin"/><Relationship Id="rId37" Type="http://schemas.openxmlformats.org/officeDocument/2006/relationships/image" Target="../media/image64.wmf"/><Relationship Id="rId40" Type="http://schemas.openxmlformats.org/officeDocument/2006/relationships/oleObject" Target="../embeddings/oleObject89.bin"/><Relationship Id="rId45" Type="http://schemas.openxmlformats.org/officeDocument/2006/relationships/image" Target="../media/image68.w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81.bin"/><Relationship Id="rId28" Type="http://schemas.openxmlformats.org/officeDocument/2006/relationships/oleObject" Target="../embeddings/oleObject83.bin"/><Relationship Id="rId36" Type="http://schemas.openxmlformats.org/officeDocument/2006/relationships/oleObject" Target="../embeddings/oleObject87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77.bin"/><Relationship Id="rId31" Type="http://schemas.openxmlformats.org/officeDocument/2006/relationships/image" Target="../media/image8.wmf"/><Relationship Id="rId44" Type="http://schemas.openxmlformats.org/officeDocument/2006/relationships/oleObject" Target="../embeddings/oleObject91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60.wmf"/><Relationship Id="rId22" Type="http://schemas.openxmlformats.org/officeDocument/2006/relationships/oleObject" Target="../embeddings/oleObject80.bin"/><Relationship Id="rId27" Type="http://schemas.openxmlformats.org/officeDocument/2006/relationships/image" Target="../media/image43.wmf"/><Relationship Id="rId30" Type="http://schemas.openxmlformats.org/officeDocument/2006/relationships/oleObject" Target="../embeddings/oleObject84.bin"/><Relationship Id="rId35" Type="http://schemas.openxmlformats.org/officeDocument/2006/relationships/image" Target="../media/image63.wmf"/><Relationship Id="rId43" Type="http://schemas.openxmlformats.org/officeDocument/2006/relationships/image" Target="../media/image67.wmf"/><Relationship Id="rId8" Type="http://schemas.openxmlformats.org/officeDocument/2006/relationships/image" Target="../media/image40.wmf"/><Relationship Id="rId3" Type="http://schemas.openxmlformats.org/officeDocument/2006/relationships/oleObject" Target="../embeddings/oleObject69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76.bin"/><Relationship Id="rId25" Type="http://schemas.openxmlformats.org/officeDocument/2006/relationships/image" Target="../media/image48.wmf"/><Relationship Id="rId33" Type="http://schemas.openxmlformats.org/officeDocument/2006/relationships/image" Target="../media/image7.wmf"/><Relationship Id="rId38" Type="http://schemas.openxmlformats.org/officeDocument/2006/relationships/oleObject" Target="../embeddings/oleObject88.bin"/><Relationship Id="rId20" Type="http://schemas.openxmlformats.org/officeDocument/2006/relationships/oleObject" Target="../embeddings/oleObject78.bin"/><Relationship Id="rId41" Type="http://schemas.openxmlformats.org/officeDocument/2006/relationships/image" Target="../media/image66.w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7.bin"/><Relationship Id="rId18" Type="http://schemas.openxmlformats.org/officeDocument/2006/relationships/image" Target="../media/image36.wmf"/><Relationship Id="rId26" Type="http://schemas.openxmlformats.org/officeDocument/2006/relationships/oleObject" Target="../embeddings/oleObject105.bin"/><Relationship Id="rId39" Type="http://schemas.openxmlformats.org/officeDocument/2006/relationships/image" Target="../media/image65.wmf"/><Relationship Id="rId21" Type="http://schemas.openxmlformats.org/officeDocument/2006/relationships/oleObject" Target="../embeddings/oleObject102.bin"/><Relationship Id="rId34" Type="http://schemas.openxmlformats.org/officeDocument/2006/relationships/oleObject" Target="../embeddings/oleObject109.bin"/><Relationship Id="rId42" Type="http://schemas.openxmlformats.org/officeDocument/2006/relationships/oleObject" Target="../embeddings/oleObject113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20" Type="http://schemas.openxmlformats.org/officeDocument/2006/relationships/oleObject" Target="../embeddings/oleObject101.bin"/><Relationship Id="rId29" Type="http://schemas.openxmlformats.org/officeDocument/2006/relationships/image" Target="../media/image62.wmf"/><Relationship Id="rId41" Type="http://schemas.openxmlformats.org/officeDocument/2006/relationships/image" Target="../media/image6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96.bin"/><Relationship Id="rId24" Type="http://schemas.openxmlformats.org/officeDocument/2006/relationships/image" Target="../media/image61.wmf"/><Relationship Id="rId32" Type="http://schemas.openxmlformats.org/officeDocument/2006/relationships/oleObject" Target="../embeddings/oleObject108.bin"/><Relationship Id="rId37" Type="http://schemas.openxmlformats.org/officeDocument/2006/relationships/image" Target="../media/image64.wmf"/><Relationship Id="rId40" Type="http://schemas.openxmlformats.org/officeDocument/2006/relationships/oleObject" Target="../embeddings/oleObject112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23" Type="http://schemas.openxmlformats.org/officeDocument/2006/relationships/oleObject" Target="../embeddings/oleObject104.bin"/><Relationship Id="rId28" Type="http://schemas.openxmlformats.org/officeDocument/2006/relationships/oleObject" Target="../embeddings/oleObject106.bin"/><Relationship Id="rId36" Type="http://schemas.openxmlformats.org/officeDocument/2006/relationships/oleObject" Target="../embeddings/oleObject110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100.bin"/><Relationship Id="rId31" Type="http://schemas.openxmlformats.org/officeDocument/2006/relationships/image" Target="../media/image8.wmf"/><Relationship Id="rId44" Type="http://schemas.openxmlformats.org/officeDocument/2006/relationships/image" Target="../media/image68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60.wmf"/><Relationship Id="rId22" Type="http://schemas.openxmlformats.org/officeDocument/2006/relationships/oleObject" Target="../embeddings/oleObject103.bin"/><Relationship Id="rId27" Type="http://schemas.openxmlformats.org/officeDocument/2006/relationships/image" Target="../media/image43.wmf"/><Relationship Id="rId30" Type="http://schemas.openxmlformats.org/officeDocument/2006/relationships/oleObject" Target="../embeddings/oleObject107.bin"/><Relationship Id="rId35" Type="http://schemas.openxmlformats.org/officeDocument/2006/relationships/image" Target="../media/image63.wmf"/><Relationship Id="rId43" Type="http://schemas.openxmlformats.org/officeDocument/2006/relationships/oleObject" Target="../embeddings/oleObject114.bin"/><Relationship Id="rId8" Type="http://schemas.openxmlformats.org/officeDocument/2006/relationships/image" Target="../media/image40.wmf"/><Relationship Id="rId3" Type="http://schemas.openxmlformats.org/officeDocument/2006/relationships/oleObject" Target="../embeddings/oleObject92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99.bin"/><Relationship Id="rId25" Type="http://schemas.openxmlformats.org/officeDocument/2006/relationships/image" Target="../media/image48.wmf"/><Relationship Id="rId33" Type="http://schemas.openxmlformats.org/officeDocument/2006/relationships/image" Target="../media/image7.wmf"/><Relationship Id="rId38" Type="http://schemas.openxmlformats.org/officeDocument/2006/relationships/oleObject" Target="../embeddings/oleObject111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36.wmf"/><Relationship Id="rId26" Type="http://schemas.openxmlformats.org/officeDocument/2006/relationships/oleObject" Target="../embeddings/oleObject128.bin"/><Relationship Id="rId39" Type="http://schemas.openxmlformats.org/officeDocument/2006/relationships/image" Target="../media/image65.wmf"/><Relationship Id="rId21" Type="http://schemas.openxmlformats.org/officeDocument/2006/relationships/oleObject" Target="../embeddings/oleObject125.bin"/><Relationship Id="rId34" Type="http://schemas.openxmlformats.org/officeDocument/2006/relationships/oleObject" Target="../embeddings/oleObject132.bin"/><Relationship Id="rId42" Type="http://schemas.openxmlformats.org/officeDocument/2006/relationships/oleObject" Target="../embeddings/oleObject136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20" Type="http://schemas.openxmlformats.org/officeDocument/2006/relationships/oleObject" Target="../embeddings/oleObject124.bin"/><Relationship Id="rId29" Type="http://schemas.openxmlformats.org/officeDocument/2006/relationships/image" Target="../media/image62.wmf"/><Relationship Id="rId41" Type="http://schemas.openxmlformats.org/officeDocument/2006/relationships/image" Target="../media/image6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119.bin"/><Relationship Id="rId24" Type="http://schemas.openxmlformats.org/officeDocument/2006/relationships/image" Target="../media/image61.wmf"/><Relationship Id="rId32" Type="http://schemas.openxmlformats.org/officeDocument/2006/relationships/oleObject" Target="../embeddings/oleObject131.bin"/><Relationship Id="rId37" Type="http://schemas.openxmlformats.org/officeDocument/2006/relationships/image" Target="../media/image64.wmf"/><Relationship Id="rId40" Type="http://schemas.openxmlformats.org/officeDocument/2006/relationships/oleObject" Target="../embeddings/oleObject135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23" Type="http://schemas.openxmlformats.org/officeDocument/2006/relationships/oleObject" Target="../embeddings/oleObject127.bin"/><Relationship Id="rId28" Type="http://schemas.openxmlformats.org/officeDocument/2006/relationships/oleObject" Target="../embeddings/oleObject129.bin"/><Relationship Id="rId36" Type="http://schemas.openxmlformats.org/officeDocument/2006/relationships/oleObject" Target="../embeddings/oleObject133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123.bin"/><Relationship Id="rId31" Type="http://schemas.openxmlformats.org/officeDocument/2006/relationships/image" Target="../media/image8.wmf"/><Relationship Id="rId44" Type="http://schemas.openxmlformats.org/officeDocument/2006/relationships/image" Target="../media/image68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60.wmf"/><Relationship Id="rId22" Type="http://schemas.openxmlformats.org/officeDocument/2006/relationships/oleObject" Target="../embeddings/oleObject126.bin"/><Relationship Id="rId27" Type="http://schemas.openxmlformats.org/officeDocument/2006/relationships/image" Target="../media/image43.wmf"/><Relationship Id="rId30" Type="http://schemas.openxmlformats.org/officeDocument/2006/relationships/oleObject" Target="../embeddings/oleObject130.bin"/><Relationship Id="rId35" Type="http://schemas.openxmlformats.org/officeDocument/2006/relationships/image" Target="../media/image63.wmf"/><Relationship Id="rId43" Type="http://schemas.openxmlformats.org/officeDocument/2006/relationships/oleObject" Target="../embeddings/oleObject137.bin"/><Relationship Id="rId8" Type="http://schemas.openxmlformats.org/officeDocument/2006/relationships/image" Target="../media/image40.wmf"/><Relationship Id="rId3" Type="http://schemas.openxmlformats.org/officeDocument/2006/relationships/oleObject" Target="../embeddings/oleObject115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122.bin"/><Relationship Id="rId25" Type="http://schemas.openxmlformats.org/officeDocument/2006/relationships/image" Target="../media/image48.wmf"/><Relationship Id="rId33" Type="http://schemas.openxmlformats.org/officeDocument/2006/relationships/image" Target="../media/image7.wmf"/><Relationship Id="rId38" Type="http://schemas.openxmlformats.org/officeDocument/2006/relationships/oleObject" Target="../embeddings/oleObject13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7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35.wmf"/><Relationship Id="rId26" Type="http://schemas.openxmlformats.org/officeDocument/2006/relationships/oleObject" Target="../embeddings/oleObject153.bin"/><Relationship Id="rId3" Type="http://schemas.openxmlformats.org/officeDocument/2006/relationships/oleObject" Target="../embeddings/oleObject140.bin"/><Relationship Id="rId21" Type="http://schemas.openxmlformats.org/officeDocument/2006/relationships/image" Target="../media/image36.wmf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147.bin"/><Relationship Id="rId25" Type="http://schemas.openxmlformats.org/officeDocument/2006/relationships/image" Target="../media/image80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79.wmf"/><Relationship Id="rId20" Type="http://schemas.openxmlformats.org/officeDocument/2006/relationships/oleObject" Target="../embeddings/oleObject149.bin"/><Relationship Id="rId29" Type="http://schemas.openxmlformats.org/officeDocument/2006/relationships/oleObject" Target="../embeddings/oleObject155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144.bin"/><Relationship Id="rId24" Type="http://schemas.openxmlformats.org/officeDocument/2006/relationships/oleObject" Target="../embeddings/oleObject152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23" Type="http://schemas.openxmlformats.org/officeDocument/2006/relationships/oleObject" Target="../embeddings/oleObject151.bin"/><Relationship Id="rId28" Type="http://schemas.openxmlformats.org/officeDocument/2006/relationships/image" Target="../media/image81.wmf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148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78.wmf"/><Relationship Id="rId22" Type="http://schemas.openxmlformats.org/officeDocument/2006/relationships/oleObject" Target="../embeddings/oleObject150.bin"/><Relationship Id="rId27" Type="http://schemas.openxmlformats.org/officeDocument/2006/relationships/oleObject" Target="../embeddings/oleObject154.bin"/><Relationship Id="rId30" Type="http://schemas.openxmlformats.org/officeDocument/2006/relationships/image" Target="../media/image8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161.bin"/><Relationship Id="rId18" Type="http://schemas.openxmlformats.org/officeDocument/2006/relationships/image" Target="../media/image83.wmf"/><Relationship Id="rId26" Type="http://schemas.openxmlformats.org/officeDocument/2006/relationships/image" Target="../media/image87.wmf"/><Relationship Id="rId3" Type="http://schemas.openxmlformats.org/officeDocument/2006/relationships/oleObject" Target="../embeddings/oleObject156.bin"/><Relationship Id="rId21" Type="http://schemas.openxmlformats.org/officeDocument/2006/relationships/oleObject" Target="../embeddings/oleObject167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165.bin"/><Relationship Id="rId25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4.bin"/><Relationship Id="rId20" Type="http://schemas.openxmlformats.org/officeDocument/2006/relationships/image" Target="../media/image84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160.bin"/><Relationship Id="rId24" Type="http://schemas.openxmlformats.org/officeDocument/2006/relationships/image" Target="../media/image86.wmf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3.bin"/><Relationship Id="rId23" Type="http://schemas.openxmlformats.org/officeDocument/2006/relationships/oleObject" Target="../embeddings/oleObject168.bin"/><Relationship Id="rId28" Type="http://schemas.openxmlformats.org/officeDocument/2006/relationships/image" Target="../media/image88.wmf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166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159.bin"/><Relationship Id="rId14" Type="http://schemas.openxmlformats.org/officeDocument/2006/relationships/oleObject" Target="../embeddings/oleObject162.bin"/><Relationship Id="rId22" Type="http://schemas.openxmlformats.org/officeDocument/2006/relationships/image" Target="../media/image85.wmf"/><Relationship Id="rId27" Type="http://schemas.openxmlformats.org/officeDocument/2006/relationships/oleObject" Target="../embeddings/oleObject17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8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179.bin"/><Relationship Id="rId18" Type="http://schemas.openxmlformats.org/officeDocument/2006/relationships/oleObject" Target="../embeddings/oleObject183.bin"/><Relationship Id="rId26" Type="http://schemas.openxmlformats.org/officeDocument/2006/relationships/oleObject" Target="../embeddings/oleObject188.bin"/><Relationship Id="rId3" Type="http://schemas.openxmlformats.org/officeDocument/2006/relationships/oleObject" Target="../embeddings/oleObject174.bin"/><Relationship Id="rId21" Type="http://schemas.openxmlformats.org/officeDocument/2006/relationships/oleObject" Target="../embeddings/oleObject185.bin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182.bin"/><Relationship Id="rId25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image" Target="../media/image67.wmf"/><Relationship Id="rId29" Type="http://schemas.openxmlformats.org/officeDocument/2006/relationships/image" Target="../media/image98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78.bin"/><Relationship Id="rId24" Type="http://schemas.openxmlformats.org/officeDocument/2006/relationships/oleObject" Target="../embeddings/oleObject187.bin"/><Relationship Id="rId5" Type="http://schemas.openxmlformats.org/officeDocument/2006/relationships/oleObject" Target="../embeddings/oleObject175.bin"/><Relationship Id="rId15" Type="http://schemas.openxmlformats.org/officeDocument/2006/relationships/oleObject" Target="../embeddings/oleObject181.bin"/><Relationship Id="rId23" Type="http://schemas.openxmlformats.org/officeDocument/2006/relationships/image" Target="../media/image96.wmf"/><Relationship Id="rId28" Type="http://schemas.openxmlformats.org/officeDocument/2006/relationships/oleObject" Target="../embeddings/oleObject189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184.bin"/><Relationship Id="rId31" Type="http://schemas.openxmlformats.org/officeDocument/2006/relationships/image" Target="../media/image7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77.bin"/><Relationship Id="rId14" Type="http://schemas.openxmlformats.org/officeDocument/2006/relationships/oleObject" Target="../embeddings/oleObject180.bin"/><Relationship Id="rId22" Type="http://schemas.openxmlformats.org/officeDocument/2006/relationships/oleObject" Target="../embeddings/oleObject186.bin"/><Relationship Id="rId27" Type="http://schemas.openxmlformats.org/officeDocument/2006/relationships/image" Target="../media/image97.wmf"/><Relationship Id="rId30" Type="http://schemas.openxmlformats.org/officeDocument/2006/relationships/oleObject" Target="../embeddings/oleObject19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92.bin"/><Relationship Id="rId10" Type="http://schemas.openxmlformats.org/officeDocument/2006/relationships/image" Target="../media/image90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9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96.bin"/><Relationship Id="rId10" Type="http://schemas.openxmlformats.org/officeDocument/2006/relationships/image" Target="../media/image82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9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204.bin"/><Relationship Id="rId18" Type="http://schemas.openxmlformats.org/officeDocument/2006/relationships/image" Target="../media/image112.wmf"/><Relationship Id="rId26" Type="http://schemas.openxmlformats.org/officeDocument/2006/relationships/oleObject" Target="../embeddings/oleObject211.bin"/><Relationship Id="rId3" Type="http://schemas.openxmlformats.org/officeDocument/2006/relationships/oleObject" Target="../embeddings/oleObject199.bin"/><Relationship Id="rId21" Type="http://schemas.openxmlformats.org/officeDocument/2006/relationships/oleObject" Target="../embeddings/oleObject208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206.bin"/><Relationship Id="rId25" Type="http://schemas.openxmlformats.org/officeDocument/2006/relationships/oleObject" Target="../embeddings/oleObject2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1.wmf"/><Relationship Id="rId20" Type="http://schemas.openxmlformats.org/officeDocument/2006/relationships/image" Target="../media/image113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203.bin"/><Relationship Id="rId24" Type="http://schemas.openxmlformats.org/officeDocument/2006/relationships/image" Target="../media/image46.wmf"/><Relationship Id="rId5" Type="http://schemas.openxmlformats.org/officeDocument/2006/relationships/oleObject" Target="../embeddings/oleObject200.bin"/><Relationship Id="rId15" Type="http://schemas.openxmlformats.org/officeDocument/2006/relationships/oleObject" Target="../embeddings/oleObject205.bin"/><Relationship Id="rId23" Type="http://schemas.openxmlformats.org/officeDocument/2006/relationships/oleObject" Target="../embeddings/oleObject209.bin"/><Relationship Id="rId28" Type="http://schemas.openxmlformats.org/officeDocument/2006/relationships/oleObject" Target="../embeddings/oleObject213.bin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207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202.bin"/><Relationship Id="rId14" Type="http://schemas.openxmlformats.org/officeDocument/2006/relationships/image" Target="../media/image110.wmf"/><Relationship Id="rId22" Type="http://schemas.openxmlformats.org/officeDocument/2006/relationships/image" Target="../media/image44.wmf"/><Relationship Id="rId27" Type="http://schemas.openxmlformats.org/officeDocument/2006/relationships/oleObject" Target="../embeddings/oleObject21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219.bin"/><Relationship Id="rId18" Type="http://schemas.openxmlformats.org/officeDocument/2006/relationships/image" Target="../media/image121.wmf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2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0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218.bin"/><Relationship Id="rId5" Type="http://schemas.openxmlformats.org/officeDocument/2006/relationships/oleObject" Target="../embeddings/oleObject215.bin"/><Relationship Id="rId15" Type="http://schemas.openxmlformats.org/officeDocument/2006/relationships/oleObject" Target="../embeddings/oleObject220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217.bin"/><Relationship Id="rId14" Type="http://schemas.openxmlformats.org/officeDocument/2006/relationships/image" Target="../media/image119.wmf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7.bin"/><Relationship Id="rId18" Type="http://schemas.openxmlformats.org/officeDocument/2006/relationships/image" Target="../media/image126.wmf"/><Relationship Id="rId26" Type="http://schemas.openxmlformats.org/officeDocument/2006/relationships/image" Target="../media/image129.wmf"/><Relationship Id="rId3" Type="http://schemas.openxmlformats.org/officeDocument/2006/relationships/oleObject" Target="../embeddings/oleObject222.bin"/><Relationship Id="rId21" Type="http://schemas.openxmlformats.org/officeDocument/2006/relationships/oleObject" Target="../embeddings/oleObject231.bin"/><Relationship Id="rId34" Type="http://schemas.openxmlformats.org/officeDocument/2006/relationships/image" Target="../media/image133.wmf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229.bin"/><Relationship Id="rId25" Type="http://schemas.openxmlformats.org/officeDocument/2006/relationships/oleObject" Target="../embeddings/oleObject234.bin"/><Relationship Id="rId33" Type="http://schemas.openxmlformats.org/officeDocument/2006/relationships/oleObject" Target="../embeddings/oleObject2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5.wmf"/><Relationship Id="rId20" Type="http://schemas.openxmlformats.org/officeDocument/2006/relationships/image" Target="../media/image127.wmf"/><Relationship Id="rId29" Type="http://schemas.openxmlformats.org/officeDocument/2006/relationships/oleObject" Target="../embeddings/oleObject236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226.bin"/><Relationship Id="rId24" Type="http://schemas.openxmlformats.org/officeDocument/2006/relationships/image" Target="../media/image128.wmf"/><Relationship Id="rId32" Type="http://schemas.openxmlformats.org/officeDocument/2006/relationships/image" Target="../media/image132.wmf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8.bin"/><Relationship Id="rId23" Type="http://schemas.openxmlformats.org/officeDocument/2006/relationships/oleObject" Target="../embeddings/oleObject233.bin"/><Relationship Id="rId28" Type="http://schemas.openxmlformats.org/officeDocument/2006/relationships/image" Target="../media/image130.wmf"/><Relationship Id="rId10" Type="http://schemas.openxmlformats.org/officeDocument/2006/relationships/image" Target="../media/image123.wmf"/><Relationship Id="rId19" Type="http://schemas.openxmlformats.org/officeDocument/2006/relationships/oleObject" Target="../embeddings/oleObject230.bin"/><Relationship Id="rId31" Type="http://schemas.openxmlformats.org/officeDocument/2006/relationships/oleObject" Target="../embeddings/oleObject237.bin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110.wmf"/><Relationship Id="rId22" Type="http://schemas.openxmlformats.org/officeDocument/2006/relationships/oleObject" Target="../embeddings/oleObject232.bin"/><Relationship Id="rId27" Type="http://schemas.openxmlformats.org/officeDocument/2006/relationships/oleObject" Target="../embeddings/oleObject235.bin"/><Relationship Id="rId30" Type="http://schemas.openxmlformats.org/officeDocument/2006/relationships/image" Target="../media/image131.wmf"/><Relationship Id="rId35" Type="http://schemas.openxmlformats.org/officeDocument/2006/relationships/oleObject" Target="../embeddings/oleObject239.bin"/><Relationship Id="rId8" Type="http://schemas.openxmlformats.org/officeDocument/2006/relationships/image" Target="../media/image10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240.bin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244.bin"/><Relationship Id="rId5" Type="http://schemas.openxmlformats.org/officeDocument/2006/relationships/oleObject" Target="../embeddings/oleObject241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243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3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oleObject" Target="../embeddings/oleObject246.bin"/><Relationship Id="rId7" Type="http://schemas.openxmlformats.org/officeDocument/2006/relationships/oleObject" Target="../embeddings/oleObject248.bin"/><Relationship Id="rId12" Type="http://schemas.openxmlformats.org/officeDocument/2006/relationships/image" Target="../media/image143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250.bin"/><Relationship Id="rId5" Type="http://schemas.openxmlformats.org/officeDocument/2006/relationships/oleObject" Target="../embeddings/oleObject247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24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44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253.bin"/><Relationship Id="rId4" Type="http://schemas.openxmlformats.org/officeDocument/2006/relationships/image" Target="../media/image145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5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oleObject" Target="../embeddings/oleObject256.bin"/><Relationship Id="rId4" Type="http://schemas.openxmlformats.org/officeDocument/2006/relationships/image" Target="../media/image147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9.bin"/><Relationship Id="rId13" Type="http://schemas.openxmlformats.org/officeDocument/2006/relationships/image" Target="../media/image152.wmf"/><Relationship Id="rId18" Type="http://schemas.openxmlformats.org/officeDocument/2006/relationships/oleObject" Target="../embeddings/oleObject264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56.wmf"/><Relationship Id="rId7" Type="http://schemas.openxmlformats.org/officeDocument/2006/relationships/image" Target="../media/image149.wmf"/><Relationship Id="rId12" Type="http://schemas.openxmlformats.org/officeDocument/2006/relationships/oleObject" Target="../embeddings/oleObject261.bin"/><Relationship Id="rId17" Type="http://schemas.openxmlformats.org/officeDocument/2006/relationships/image" Target="../media/image154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263.bin"/><Relationship Id="rId20" Type="http://schemas.openxmlformats.org/officeDocument/2006/relationships/oleObject" Target="../embeddings/oleObject265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58.bin"/><Relationship Id="rId11" Type="http://schemas.openxmlformats.org/officeDocument/2006/relationships/image" Target="../media/image151.wmf"/><Relationship Id="rId5" Type="http://schemas.openxmlformats.org/officeDocument/2006/relationships/image" Target="../media/image148.wmf"/><Relationship Id="rId15" Type="http://schemas.openxmlformats.org/officeDocument/2006/relationships/image" Target="../media/image153.wmf"/><Relationship Id="rId10" Type="http://schemas.openxmlformats.org/officeDocument/2006/relationships/oleObject" Target="../embeddings/oleObject260.bin"/><Relationship Id="rId19" Type="http://schemas.openxmlformats.org/officeDocument/2006/relationships/image" Target="../media/image155.wmf"/><Relationship Id="rId4" Type="http://schemas.openxmlformats.org/officeDocument/2006/relationships/oleObject" Target="../embeddings/oleObject257.bin"/><Relationship Id="rId9" Type="http://schemas.openxmlformats.org/officeDocument/2006/relationships/image" Target="../media/image150.wmf"/><Relationship Id="rId14" Type="http://schemas.openxmlformats.org/officeDocument/2006/relationships/oleObject" Target="../embeddings/oleObject262.bin"/><Relationship Id="rId22" Type="http://schemas.openxmlformats.org/officeDocument/2006/relationships/oleObject" Target="../embeddings/oleObject266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60.emf"/><Relationship Id="rId5" Type="http://schemas.openxmlformats.org/officeDocument/2006/relationships/oleObject" Target="../embeddings/oleObject268.bin"/><Relationship Id="rId10" Type="http://schemas.openxmlformats.org/officeDocument/2006/relationships/image" Target="../media/image162.emf"/><Relationship Id="rId4" Type="http://schemas.openxmlformats.org/officeDocument/2006/relationships/image" Target="../media/image159.emf"/><Relationship Id="rId9" Type="http://schemas.openxmlformats.org/officeDocument/2006/relationships/oleObject" Target="../embeddings/oleObject270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3" Type="http://schemas.openxmlformats.org/officeDocument/2006/relationships/oleObject" Target="../embeddings/oleObject271.bin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16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64.emf"/><Relationship Id="rId11" Type="http://schemas.openxmlformats.org/officeDocument/2006/relationships/oleObject" Target="../embeddings/oleObject275.bin"/><Relationship Id="rId5" Type="http://schemas.openxmlformats.org/officeDocument/2006/relationships/oleObject" Target="../embeddings/oleObject272.bin"/><Relationship Id="rId10" Type="http://schemas.openxmlformats.org/officeDocument/2006/relationships/image" Target="../media/image166.emf"/><Relationship Id="rId4" Type="http://schemas.openxmlformats.org/officeDocument/2006/relationships/image" Target="../media/image163.emf"/><Relationship Id="rId9" Type="http://schemas.openxmlformats.org/officeDocument/2006/relationships/oleObject" Target="../embeddings/oleObject27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13" Type="http://schemas.openxmlformats.org/officeDocument/2006/relationships/oleObject" Target="../embeddings/oleObject281.bin"/><Relationship Id="rId18" Type="http://schemas.openxmlformats.org/officeDocument/2006/relationships/image" Target="../media/image175.wmf"/><Relationship Id="rId3" Type="http://schemas.openxmlformats.org/officeDocument/2006/relationships/oleObject" Target="../embeddings/oleObject276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172.emf"/><Relationship Id="rId17" Type="http://schemas.openxmlformats.org/officeDocument/2006/relationships/oleObject" Target="../embeddings/oleObject2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4.e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69.emf"/><Relationship Id="rId11" Type="http://schemas.openxmlformats.org/officeDocument/2006/relationships/oleObject" Target="../embeddings/oleObject280.bin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2.bin"/><Relationship Id="rId10" Type="http://schemas.openxmlformats.org/officeDocument/2006/relationships/image" Target="../media/image171.emf"/><Relationship Id="rId19" Type="http://schemas.openxmlformats.org/officeDocument/2006/relationships/image" Target="../media/image176.png"/><Relationship Id="rId4" Type="http://schemas.openxmlformats.org/officeDocument/2006/relationships/image" Target="../media/image168.emf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173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emf"/><Relationship Id="rId13" Type="http://schemas.openxmlformats.org/officeDocument/2006/relationships/oleObject" Target="../embeddings/oleObject289.bin"/><Relationship Id="rId18" Type="http://schemas.openxmlformats.org/officeDocument/2006/relationships/image" Target="../media/image184.emf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181.emf"/><Relationship Id="rId17" Type="http://schemas.openxmlformats.org/officeDocument/2006/relationships/oleObject" Target="../embeddings/oleObject2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3.e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78.emf"/><Relationship Id="rId11" Type="http://schemas.openxmlformats.org/officeDocument/2006/relationships/oleObject" Target="../embeddings/oleObject288.bin"/><Relationship Id="rId5" Type="http://schemas.openxmlformats.org/officeDocument/2006/relationships/oleObject" Target="../embeddings/oleObject285.bin"/><Relationship Id="rId15" Type="http://schemas.openxmlformats.org/officeDocument/2006/relationships/oleObject" Target="../embeddings/oleObject290.bin"/><Relationship Id="rId10" Type="http://schemas.openxmlformats.org/officeDocument/2006/relationships/image" Target="../media/image180.emf"/><Relationship Id="rId4" Type="http://schemas.openxmlformats.org/officeDocument/2006/relationships/image" Target="../media/image177.emf"/><Relationship Id="rId9" Type="http://schemas.openxmlformats.org/officeDocument/2006/relationships/oleObject" Target="../embeddings/oleObject287.bin"/><Relationship Id="rId14" Type="http://schemas.openxmlformats.org/officeDocument/2006/relationships/image" Target="../media/image182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emf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18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86.emf"/><Relationship Id="rId11" Type="http://schemas.openxmlformats.org/officeDocument/2006/relationships/oleObject" Target="../embeddings/oleObject296.bin"/><Relationship Id="rId5" Type="http://schemas.openxmlformats.org/officeDocument/2006/relationships/oleObject" Target="../embeddings/oleObject293.bin"/><Relationship Id="rId10" Type="http://schemas.openxmlformats.org/officeDocument/2006/relationships/image" Target="../media/image188.emf"/><Relationship Id="rId4" Type="http://schemas.openxmlformats.org/officeDocument/2006/relationships/image" Target="../media/image185.emf"/><Relationship Id="rId9" Type="http://schemas.openxmlformats.org/officeDocument/2006/relationships/oleObject" Target="../embeddings/oleObject295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98.bin"/><Relationship Id="rId5" Type="http://schemas.openxmlformats.org/officeDocument/2006/relationships/image" Target="../media/image190.wmf"/><Relationship Id="rId10" Type="http://schemas.openxmlformats.org/officeDocument/2006/relationships/image" Target="../media/image193.png"/><Relationship Id="rId4" Type="http://schemas.openxmlformats.org/officeDocument/2006/relationships/oleObject" Target="../embeddings/oleObject297.bin"/><Relationship Id="rId9" Type="http://schemas.openxmlformats.org/officeDocument/2006/relationships/image" Target="../media/image192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301.bin"/><Relationship Id="rId5" Type="http://schemas.openxmlformats.org/officeDocument/2006/relationships/image" Target="../media/image195.wmf"/><Relationship Id="rId10" Type="http://schemas.openxmlformats.org/officeDocument/2006/relationships/image" Target="../media/image198.png"/><Relationship Id="rId4" Type="http://schemas.openxmlformats.org/officeDocument/2006/relationships/oleObject" Target="../embeddings/oleObject300.bin"/><Relationship Id="rId9" Type="http://schemas.openxmlformats.org/officeDocument/2006/relationships/image" Target="../media/image197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0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304.bin"/><Relationship Id="rId5" Type="http://schemas.openxmlformats.org/officeDocument/2006/relationships/image" Target="../media/image199.wmf"/><Relationship Id="rId4" Type="http://schemas.openxmlformats.org/officeDocument/2006/relationships/oleObject" Target="../embeddings/oleObject303.bin"/><Relationship Id="rId9" Type="http://schemas.openxmlformats.org/officeDocument/2006/relationships/image" Target="../media/image201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jpeg"/><Relationship Id="rId2" Type="http://schemas.openxmlformats.org/officeDocument/2006/relationships/hyperlink" Target="http://images.google.cn/imgres?imgurl=http://www.ntpu.edu.tw/stat/learning/people/fisher_3.jpg&amp;imgrefurl=http://www.ntpu.edu.tw/stat/learning/people/fisher.htm&amp;h=326&amp;w=268&amp;sz=17&amp;hl=zh-CN&amp;start=2&amp;um=1&amp;tbnid=W4VHHI29Hn2MWM:&amp;tbnh=118&amp;tbnw=97&amp;prev=/images?q%3DR.A.Fisher%26svnum%3D10%26um%3D1%26hl%3Dzh-CN%26newwindow%3D1%26sa%3D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205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206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oleObject" Target="../embeddings/oleObject308.bin"/><Relationship Id="rId7" Type="http://schemas.openxmlformats.org/officeDocument/2006/relationships/oleObject" Target="../embeddings/oleObject310.bin"/><Relationship Id="rId12" Type="http://schemas.openxmlformats.org/officeDocument/2006/relationships/image" Target="../media/image2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312.bin"/><Relationship Id="rId5" Type="http://schemas.openxmlformats.org/officeDocument/2006/relationships/oleObject" Target="../embeddings/oleObject309.bin"/><Relationship Id="rId10" Type="http://schemas.openxmlformats.org/officeDocument/2006/relationships/image" Target="../media/image211.wmf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311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13" Type="http://schemas.openxmlformats.org/officeDocument/2006/relationships/oleObject" Target="../embeddings/oleObject318.bin"/><Relationship Id="rId3" Type="http://schemas.openxmlformats.org/officeDocument/2006/relationships/oleObject" Target="../embeddings/oleObject313.bin"/><Relationship Id="rId7" Type="http://schemas.openxmlformats.org/officeDocument/2006/relationships/oleObject" Target="../embeddings/oleObject315.bin"/><Relationship Id="rId12" Type="http://schemas.openxmlformats.org/officeDocument/2006/relationships/image" Target="../media/image2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9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14.wmf"/><Relationship Id="rId11" Type="http://schemas.openxmlformats.org/officeDocument/2006/relationships/oleObject" Target="../embeddings/oleObject317.bin"/><Relationship Id="rId5" Type="http://schemas.openxmlformats.org/officeDocument/2006/relationships/oleObject" Target="../embeddings/oleObject314.bin"/><Relationship Id="rId15" Type="http://schemas.openxmlformats.org/officeDocument/2006/relationships/oleObject" Target="../embeddings/oleObject319.bin"/><Relationship Id="rId10" Type="http://schemas.openxmlformats.org/officeDocument/2006/relationships/image" Target="../media/image216.wmf"/><Relationship Id="rId4" Type="http://schemas.openxmlformats.org/officeDocument/2006/relationships/image" Target="../media/image213.wmf"/><Relationship Id="rId9" Type="http://schemas.openxmlformats.org/officeDocument/2006/relationships/oleObject" Target="../embeddings/oleObject316.bin"/><Relationship Id="rId14" Type="http://schemas.openxmlformats.org/officeDocument/2006/relationships/image" Target="../media/image218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2.bin"/><Relationship Id="rId13" Type="http://schemas.openxmlformats.org/officeDocument/2006/relationships/image" Target="../media/image224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21.wmf"/><Relationship Id="rId12" Type="http://schemas.openxmlformats.org/officeDocument/2006/relationships/oleObject" Target="../embeddings/oleObject3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321.bin"/><Relationship Id="rId11" Type="http://schemas.openxmlformats.org/officeDocument/2006/relationships/image" Target="../media/image223.wmf"/><Relationship Id="rId5" Type="http://schemas.openxmlformats.org/officeDocument/2006/relationships/image" Target="../media/image220.wmf"/><Relationship Id="rId15" Type="http://schemas.openxmlformats.org/officeDocument/2006/relationships/image" Target="../media/image225.wmf"/><Relationship Id="rId10" Type="http://schemas.openxmlformats.org/officeDocument/2006/relationships/oleObject" Target="../embeddings/oleObject323.bin"/><Relationship Id="rId4" Type="http://schemas.openxmlformats.org/officeDocument/2006/relationships/oleObject" Target="../embeddings/oleObject320.bin"/><Relationship Id="rId9" Type="http://schemas.openxmlformats.org/officeDocument/2006/relationships/image" Target="../media/image222.wmf"/><Relationship Id="rId14" Type="http://schemas.openxmlformats.org/officeDocument/2006/relationships/oleObject" Target="../embeddings/oleObject325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3" Type="http://schemas.openxmlformats.org/officeDocument/2006/relationships/oleObject" Target="../embeddings/oleObject326.bin"/><Relationship Id="rId7" Type="http://schemas.openxmlformats.org/officeDocument/2006/relationships/oleObject" Target="../embeddings/oleObject328.bin"/><Relationship Id="rId12" Type="http://schemas.openxmlformats.org/officeDocument/2006/relationships/image" Target="../media/image2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25.wmf"/><Relationship Id="rId11" Type="http://schemas.openxmlformats.org/officeDocument/2006/relationships/oleObject" Target="../embeddings/oleObject330.bin"/><Relationship Id="rId5" Type="http://schemas.openxmlformats.org/officeDocument/2006/relationships/oleObject" Target="../embeddings/oleObject327.bin"/><Relationship Id="rId10" Type="http://schemas.openxmlformats.org/officeDocument/2006/relationships/image" Target="../media/image219.wmf"/><Relationship Id="rId4" Type="http://schemas.openxmlformats.org/officeDocument/2006/relationships/image" Target="../media/image226.wmf"/><Relationship Id="rId9" Type="http://schemas.openxmlformats.org/officeDocument/2006/relationships/oleObject" Target="../embeddings/oleObject329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3" Type="http://schemas.openxmlformats.org/officeDocument/2006/relationships/oleObject" Target="../embeddings/oleObject331.bin"/><Relationship Id="rId7" Type="http://schemas.openxmlformats.org/officeDocument/2006/relationships/oleObject" Target="../embeddings/oleObject3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28.wmf"/><Relationship Id="rId5" Type="http://schemas.openxmlformats.org/officeDocument/2006/relationships/oleObject" Target="../embeddings/oleObject332.bin"/><Relationship Id="rId4" Type="http://schemas.openxmlformats.org/officeDocument/2006/relationships/image" Target="../media/image227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230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13" Type="http://schemas.openxmlformats.org/officeDocument/2006/relationships/image" Target="../media/image232.wmf"/><Relationship Id="rId3" Type="http://schemas.openxmlformats.org/officeDocument/2006/relationships/image" Target="../media/image233.png"/><Relationship Id="rId7" Type="http://schemas.openxmlformats.org/officeDocument/2006/relationships/image" Target="../media/image237.png"/><Relationship Id="rId12" Type="http://schemas.openxmlformats.org/officeDocument/2006/relationships/oleObject" Target="../embeddings/oleObject3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36.png"/><Relationship Id="rId11" Type="http://schemas.openxmlformats.org/officeDocument/2006/relationships/image" Target="../media/image231.wmf"/><Relationship Id="rId5" Type="http://schemas.openxmlformats.org/officeDocument/2006/relationships/image" Target="../media/image235.png"/><Relationship Id="rId10" Type="http://schemas.openxmlformats.org/officeDocument/2006/relationships/oleObject" Target="../embeddings/oleObject335.bin"/><Relationship Id="rId4" Type="http://schemas.openxmlformats.org/officeDocument/2006/relationships/image" Target="../media/image234.png"/><Relationship Id="rId9" Type="http://schemas.openxmlformats.org/officeDocument/2006/relationships/image" Target="../media/image23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13" Type="http://schemas.openxmlformats.org/officeDocument/2006/relationships/image" Target="../media/image245.png"/><Relationship Id="rId3" Type="http://schemas.openxmlformats.org/officeDocument/2006/relationships/oleObject" Target="../embeddings/oleObject337.bin"/><Relationship Id="rId7" Type="http://schemas.openxmlformats.org/officeDocument/2006/relationships/oleObject" Target="../embeddings/oleObject339.bin"/><Relationship Id="rId12" Type="http://schemas.openxmlformats.org/officeDocument/2006/relationships/image" Target="../media/image2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41.wmf"/><Relationship Id="rId11" Type="http://schemas.openxmlformats.org/officeDocument/2006/relationships/oleObject" Target="../embeddings/oleObject341.bin"/><Relationship Id="rId5" Type="http://schemas.openxmlformats.org/officeDocument/2006/relationships/oleObject" Target="../embeddings/oleObject338.bin"/><Relationship Id="rId10" Type="http://schemas.openxmlformats.org/officeDocument/2006/relationships/image" Target="../media/image243.wmf"/><Relationship Id="rId4" Type="http://schemas.openxmlformats.org/officeDocument/2006/relationships/image" Target="../media/image240.wmf"/><Relationship Id="rId9" Type="http://schemas.openxmlformats.org/officeDocument/2006/relationships/oleObject" Target="../embeddings/oleObject340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jpeg"/><Relationship Id="rId3" Type="http://schemas.openxmlformats.org/officeDocument/2006/relationships/oleObject" Target="../embeddings/oleObject342.bin"/><Relationship Id="rId7" Type="http://schemas.openxmlformats.org/officeDocument/2006/relationships/image" Target="../media/image249.jpeg"/><Relationship Id="rId12" Type="http://schemas.openxmlformats.org/officeDocument/2006/relationships/image" Target="../media/image25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48.jpeg"/><Relationship Id="rId11" Type="http://schemas.openxmlformats.org/officeDocument/2006/relationships/image" Target="../media/image253.jpeg"/><Relationship Id="rId5" Type="http://schemas.openxmlformats.org/officeDocument/2006/relationships/image" Target="../media/image247.jpeg"/><Relationship Id="rId10" Type="http://schemas.openxmlformats.org/officeDocument/2006/relationships/image" Target="../media/image252.jpeg"/><Relationship Id="rId4" Type="http://schemas.openxmlformats.org/officeDocument/2006/relationships/image" Target="../media/image246.wmf"/><Relationship Id="rId9" Type="http://schemas.openxmlformats.org/officeDocument/2006/relationships/image" Target="../media/image251.jpe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3.bin"/><Relationship Id="rId7" Type="http://schemas.openxmlformats.org/officeDocument/2006/relationships/image" Target="../media/image12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57.wmf"/><Relationship Id="rId5" Type="http://schemas.openxmlformats.org/officeDocument/2006/relationships/oleObject" Target="../embeddings/oleObject344.bin"/><Relationship Id="rId4" Type="http://schemas.openxmlformats.org/officeDocument/2006/relationships/image" Target="../media/image256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3" Type="http://schemas.openxmlformats.org/officeDocument/2006/relationships/oleObject" Target="../embeddings/oleObject345.bin"/><Relationship Id="rId7" Type="http://schemas.openxmlformats.org/officeDocument/2006/relationships/oleObject" Target="../embeddings/oleObject3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http://www.ht-sky.com/newsroot/abook/patternrecognition/images/image_content/3/3_2_2b.gif" TargetMode="External"/><Relationship Id="rId5" Type="http://schemas.openxmlformats.org/officeDocument/2006/relationships/image" Target="../media/image260.png"/><Relationship Id="rId4" Type="http://schemas.openxmlformats.org/officeDocument/2006/relationships/image" Target="../media/image258.w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13" Type="http://schemas.openxmlformats.org/officeDocument/2006/relationships/oleObject" Target="../embeddings/oleObject352.bin"/><Relationship Id="rId3" Type="http://schemas.openxmlformats.org/officeDocument/2006/relationships/oleObject" Target="../embeddings/oleObject347.bin"/><Relationship Id="rId7" Type="http://schemas.openxmlformats.org/officeDocument/2006/relationships/oleObject" Target="../embeddings/oleObject349.bin"/><Relationship Id="rId12" Type="http://schemas.openxmlformats.org/officeDocument/2006/relationships/image" Target="../media/image2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62.wmf"/><Relationship Id="rId11" Type="http://schemas.openxmlformats.org/officeDocument/2006/relationships/oleObject" Target="../embeddings/oleObject351.bin"/><Relationship Id="rId5" Type="http://schemas.openxmlformats.org/officeDocument/2006/relationships/oleObject" Target="../embeddings/oleObject348.bin"/><Relationship Id="rId10" Type="http://schemas.openxmlformats.org/officeDocument/2006/relationships/image" Target="../media/image264.wmf"/><Relationship Id="rId4" Type="http://schemas.openxmlformats.org/officeDocument/2006/relationships/image" Target="../media/image261.wmf"/><Relationship Id="rId9" Type="http://schemas.openxmlformats.org/officeDocument/2006/relationships/oleObject" Target="../embeddings/oleObject350.bin"/><Relationship Id="rId14" Type="http://schemas.openxmlformats.org/officeDocument/2006/relationships/image" Target="../media/image266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8.gif"/><Relationship Id="rId4" Type="http://schemas.openxmlformats.org/officeDocument/2006/relationships/image" Target="http://www.ht-sky.com/newsroot/abook/patternrecognition/images/image_content/3/3_2_2b.gi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2.jpe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5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75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354.bin"/><Relationship Id="rId11" Type="http://schemas.openxmlformats.org/officeDocument/2006/relationships/image" Target="../media/image277.wmf"/><Relationship Id="rId5" Type="http://schemas.openxmlformats.org/officeDocument/2006/relationships/image" Target="../media/image274.wmf"/><Relationship Id="rId10" Type="http://schemas.openxmlformats.org/officeDocument/2006/relationships/oleObject" Target="../embeddings/oleObject356.bin"/><Relationship Id="rId4" Type="http://schemas.openxmlformats.org/officeDocument/2006/relationships/oleObject" Target="../embeddings/oleObject353.bin"/><Relationship Id="rId9" Type="http://schemas.openxmlformats.org/officeDocument/2006/relationships/image" Target="../media/image276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jpeg"/><Relationship Id="rId2" Type="http://schemas.openxmlformats.org/officeDocument/2006/relationships/image" Target="../media/image28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3.wmf"/><Relationship Id="rId4" Type="http://schemas.openxmlformats.org/officeDocument/2006/relationships/image" Target="../media/image28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9.bin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png"/><Relationship Id="rId2" Type="http://schemas.openxmlformats.org/officeDocument/2006/relationships/image" Target="../media/image284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87.wmf"/><Relationship Id="rId5" Type="http://schemas.openxmlformats.org/officeDocument/2006/relationships/oleObject" Target="../embeddings/oleObject358.bin"/><Relationship Id="rId4" Type="http://schemas.openxmlformats.org/officeDocument/2006/relationships/image" Target="../media/image286.w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1.bin"/><Relationship Id="rId13" Type="http://schemas.openxmlformats.org/officeDocument/2006/relationships/image" Target="../media/image292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89.wmf"/><Relationship Id="rId12" Type="http://schemas.openxmlformats.org/officeDocument/2006/relationships/oleObject" Target="../embeddings/oleObject36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360.bin"/><Relationship Id="rId11" Type="http://schemas.openxmlformats.org/officeDocument/2006/relationships/image" Target="../media/image291.wmf"/><Relationship Id="rId5" Type="http://schemas.openxmlformats.org/officeDocument/2006/relationships/image" Target="../media/image288.wmf"/><Relationship Id="rId10" Type="http://schemas.openxmlformats.org/officeDocument/2006/relationships/oleObject" Target="../embeddings/oleObject362.bin"/><Relationship Id="rId4" Type="http://schemas.openxmlformats.org/officeDocument/2006/relationships/oleObject" Target="../embeddings/oleObject359.bin"/><Relationship Id="rId9" Type="http://schemas.openxmlformats.org/officeDocument/2006/relationships/image" Target="../media/image290.w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6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94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365.bin"/><Relationship Id="rId11" Type="http://schemas.openxmlformats.org/officeDocument/2006/relationships/image" Target="../media/image296.wmf"/><Relationship Id="rId5" Type="http://schemas.openxmlformats.org/officeDocument/2006/relationships/image" Target="../media/image293.wmf"/><Relationship Id="rId10" Type="http://schemas.openxmlformats.org/officeDocument/2006/relationships/oleObject" Target="../embeddings/oleObject367.bin"/><Relationship Id="rId4" Type="http://schemas.openxmlformats.org/officeDocument/2006/relationships/oleObject" Target="../embeddings/oleObject364.bin"/><Relationship Id="rId9" Type="http://schemas.openxmlformats.org/officeDocument/2006/relationships/image" Target="../media/image295.w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9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369.bin"/><Relationship Id="rId5" Type="http://schemas.openxmlformats.org/officeDocument/2006/relationships/image" Target="../media/image297.wmf"/><Relationship Id="rId4" Type="http://schemas.openxmlformats.org/officeDocument/2006/relationships/oleObject" Target="../embeddings/oleObject368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wmf"/><Relationship Id="rId3" Type="http://schemas.openxmlformats.org/officeDocument/2006/relationships/oleObject" Target="../embeddings/oleObject370.bin"/><Relationship Id="rId7" Type="http://schemas.openxmlformats.org/officeDocument/2006/relationships/oleObject" Target="../embeddings/oleObject372.bin"/><Relationship Id="rId12" Type="http://schemas.openxmlformats.org/officeDocument/2006/relationships/image" Target="../media/image30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300.wmf"/><Relationship Id="rId11" Type="http://schemas.openxmlformats.org/officeDocument/2006/relationships/oleObject" Target="../embeddings/oleObject374.bin"/><Relationship Id="rId5" Type="http://schemas.openxmlformats.org/officeDocument/2006/relationships/oleObject" Target="../embeddings/oleObject371.bin"/><Relationship Id="rId10" Type="http://schemas.openxmlformats.org/officeDocument/2006/relationships/image" Target="../media/image302.wmf"/><Relationship Id="rId4" Type="http://schemas.openxmlformats.org/officeDocument/2006/relationships/image" Target="../media/image299.wmf"/><Relationship Id="rId9" Type="http://schemas.openxmlformats.org/officeDocument/2006/relationships/oleObject" Target="../embeddings/oleObject373.bin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304.wmf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8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06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377.bin"/><Relationship Id="rId5" Type="http://schemas.openxmlformats.org/officeDocument/2006/relationships/image" Target="../media/image305.wmf"/><Relationship Id="rId4" Type="http://schemas.openxmlformats.org/officeDocument/2006/relationships/oleObject" Target="../embeddings/oleObject376.bin"/><Relationship Id="rId9" Type="http://schemas.openxmlformats.org/officeDocument/2006/relationships/image" Target="../media/image307.w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5" Type="http://schemas.openxmlformats.org/officeDocument/2006/relationships/image" Target="../media/image308.wmf"/><Relationship Id="rId4" Type="http://schemas.openxmlformats.org/officeDocument/2006/relationships/oleObject" Target="../embeddings/oleObject37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938" y="4114800"/>
            <a:ext cx="6153150" cy="1081088"/>
          </a:xfrm>
        </p:spPr>
        <p:txBody>
          <a:bodyPr/>
          <a:lstStyle/>
          <a:p>
            <a:pPr eaLnBrk="1" hangingPunct="1"/>
            <a:r>
              <a:rPr lang="zh-CN" altLang="en-ZA" sz="4800" b="0" smtClean="0">
                <a:solidFill>
                  <a:srgbClr val="491403"/>
                </a:solidFill>
              </a:rPr>
              <a:t>模式识别</a:t>
            </a:r>
            <a:endParaRPr lang="uk-UA" altLang="zh-CN" sz="4800" b="0" smtClean="0">
              <a:solidFill>
                <a:srgbClr val="491403"/>
              </a:solidFill>
            </a:endParaRP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065713"/>
            <a:ext cx="6157913" cy="6492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ZA" sz="2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第三章 判别函数</a:t>
            </a:r>
            <a:endParaRPr lang="uk-UA" altLang="zh-CN" sz="280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线性判别函数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47800"/>
            <a:ext cx="8523287" cy="5257800"/>
          </a:xfrm>
        </p:spPr>
        <p:txBody>
          <a:bodyPr/>
          <a:lstStyle/>
          <a:p>
            <a:r>
              <a:rPr kumimoji="1" lang="zh-CN" altLang="en-US" sz="2800" b="0" smtClean="0"/>
              <a:t>在两类别情况，判别函数  </a:t>
            </a:r>
            <a:r>
              <a:rPr kumimoji="1" lang="en-US" altLang="zh-CN" sz="2800" b="0" i="1" smtClean="0"/>
              <a:t>g</a:t>
            </a:r>
            <a:r>
              <a:rPr kumimoji="1" lang="en-US" altLang="zh-CN" sz="2800" b="0" smtClean="0"/>
              <a:t> (</a:t>
            </a:r>
            <a:r>
              <a:rPr kumimoji="1" lang="en-US" altLang="zh-CN" sz="2800" b="0" i="1" smtClean="0"/>
              <a:t>x</a:t>
            </a:r>
            <a:r>
              <a:rPr kumimoji="1" lang="en-US" altLang="zh-CN" sz="2800" b="0" smtClean="0"/>
              <a:t>) </a:t>
            </a:r>
            <a:r>
              <a:rPr kumimoji="1" lang="zh-CN" altLang="en-US" sz="2800" b="0" smtClean="0"/>
              <a:t>具有以下性质：</a:t>
            </a:r>
          </a:p>
          <a:p>
            <a:endParaRPr kumimoji="1" lang="zh-CN" altLang="en-US" b="0" smtClean="0"/>
          </a:p>
          <a:p>
            <a:endParaRPr kumimoji="1" lang="zh-CN" altLang="en-US" b="0" smtClean="0"/>
          </a:p>
          <a:p>
            <a:endParaRPr kumimoji="1" lang="zh-CN" altLang="en-US" b="0" smtClean="0"/>
          </a:p>
          <a:p>
            <a:r>
              <a:rPr lang="zh-CN" altLang="en-US" sz="2800" b="0" smtClean="0"/>
              <a:t>这是二维情况下判别由判别边界分类。情况如图：</a:t>
            </a:r>
          </a:p>
          <a:p>
            <a:endParaRPr kumimoji="1" lang="zh-CN" altLang="en-US" b="0" smtClean="0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339975" y="2060575"/>
          <a:ext cx="3124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6" name="Equation" r:id="rId3" imgW="1282700" imgH="482600" progId="Equation.3">
                  <p:embed/>
                </p:oleObj>
              </mc:Choice>
              <mc:Fallback>
                <p:oleObj name="Equation" r:id="rId3" imgW="12827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060575"/>
                        <a:ext cx="3124200" cy="1066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0"/>
                              </a:srgb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2339975" y="3284538"/>
          <a:ext cx="27352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7" name="Equation" r:id="rId5" imgW="1015559" imgH="215806" progId="Equation.3">
                  <p:embed/>
                </p:oleObj>
              </mc:Choice>
              <mc:Fallback>
                <p:oleObj name="Equation" r:id="rId5" imgW="1015559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284538"/>
                        <a:ext cx="2735263" cy="45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0"/>
                              </a:srgb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6" name="Group 6"/>
          <p:cNvGrpSpPr>
            <a:grpSpLocks/>
          </p:cNvGrpSpPr>
          <p:nvPr/>
        </p:nvGrpSpPr>
        <p:grpSpPr bwMode="auto">
          <a:xfrm>
            <a:off x="1619250" y="4343400"/>
            <a:ext cx="6537325" cy="2514600"/>
            <a:chOff x="1440" y="2496"/>
            <a:chExt cx="4118" cy="1584"/>
          </a:xfrm>
        </p:grpSpPr>
        <p:sp>
          <p:nvSpPr>
            <p:cNvPr id="15367" name="Line 7"/>
            <p:cNvSpPr>
              <a:spLocks noChangeShapeType="1"/>
            </p:cNvSpPr>
            <p:nvPr/>
          </p:nvSpPr>
          <p:spPr bwMode="auto">
            <a:xfrm>
              <a:off x="1440" y="3684"/>
              <a:ext cx="316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8" name="Line 8"/>
            <p:cNvSpPr>
              <a:spLocks noChangeShapeType="1"/>
            </p:cNvSpPr>
            <p:nvPr/>
          </p:nvSpPr>
          <p:spPr bwMode="auto">
            <a:xfrm flipV="1">
              <a:off x="2056" y="2666"/>
              <a:ext cx="0" cy="14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9" name="Line 9"/>
            <p:cNvSpPr>
              <a:spLocks noChangeShapeType="1"/>
            </p:cNvSpPr>
            <p:nvPr/>
          </p:nvSpPr>
          <p:spPr bwMode="auto">
            <a:xfrm>
              <a:off x="2144" y="2949"/>
              <a:ext cx="1672" cy="67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2408" y="3288"/>
              <a:ext cx="88" cy="5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2232" y="3175"/>
              <a:ext cx="88" cy="5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2" name="Oval 12"/>
            <p:cNvSpPr>
              <a:spLocks noChangeArrowheads="1"/>
            </p:cNvSpPr>
            <p:nvPr/>
          </p:nvSpPr>
          <p:spPr bwMode="auto">
            <a:xfrm>
              <a:off x="2584" y="3458"/>
              <a:ext cx="88" cy="5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3" name="Oval 13"/>
            <p:cNvSpPr>
              <a:spLocks noChangeArrowheads="1"/>
            </p:cNvSpPr>
            <p:nvPr/>
          </p:nvSpPr>
          <p:spPr bwMode="auto">
            <a:xfrm>
              <a:off x="2496" y="3345"/>
              <a:ext cx="88" cy="5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4" name="Oval 14"/>
            <p:cNvSpPr>
              <a:spLocks noChangeArrowheads="1"/>
            </p:cNvSpPr>
            <p:nvPr/>
          </p:nvSpPr>
          <p:spPr bwMode="auto">
            <a:xfrm>
              <a:off x="2584" y="3288"/>
              <a:ext cx="88" cy="5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5" name="Oval 15"/>
            <p:cNvSpPr>
              <a:spLocks noChangeArrowheads="1"/>
            </p:cNvSpPr>
            <p:nvPr/>
          </p:nvSpPr>
          <p:spPr bwMode="auto">
            <a:xfrm>
              <a:off x="2760" y="3401"/>
              <a:ext cx="88" cy="5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6" name="Rectangle 16"/>
            <p:cNvSpPr>
              <a:spLocks noChangeArrowheads="1"/>
            </p:cNvSpPr>
            <p:nvPr/>
          </p:nvSpPr>
          <p:spPr bwMode="auto">
            <a:xfrm>
              <a:off x="2962" y="2885"/>
              <a:ext cx="88" cy="5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7" name="Rectangle 17"/>
            <p:cNvSpPr>
              <a:spLocks noChangeArrowheads="1"/>
            </p:cNvSpPr>
            <p:nvPr/>
          </p:nvSpPr>
          <p:spPr bwMode="auto">
            <a:xfrm>
              <a:off x="2962" y="2998"/>
              <a:ext cx="88" cy="5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8" name="Rectangle 18"/>
            <p:cNvSpPr>
              <a:spLocks noChangeArrowheads="1"/>
            </p:cNvSpPr>
            <p:nvPr/>
          </p:nvSpPr>
          <p:spPr bwMode="auto">
            <a:xfrm>
              <a:off x="2786" y="2885"/>
              <a:ext cx="88" cy="5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9" name="Rectangle 19"/>
            <p:cNvSpPr>
              <a:spLocks noChangeArrowheads="1"/>
            </p:cNvSpPr>
            <p:nvPr/>
          </p:nvSpPr>
          <p:spPr bwMode="auto">
            <a:xfrm>
              <a:off x="3226" y="3055"/>
              <a:ext cx="88" cy="5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0" name="Rectangle 20"/>
            <p:cNvSpPr>
              <a:spLocks noChangeArrowheads="1"/>
            </p:cNvSpPr>
            <p:nvPr/>
          </p:nvSpPr>
          <p:spPr bwMode="auto">
            <a:xfrm>
              <a:off x="2698" y="2998"/>
              <a:ext cx="88" cy="5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1" name="Rectangle 21"/>
            <p:cNvSpPr>
              <a:spLocks noChangeArrowheads="1"/>
            </p:cNvSpPr>
            <p:nvPr/>
          </p:nvSpPr>
          <p:spPr bwMode="auto">
            <a:xfrm>
              <a:off x="3138" y="2942"/>
              <a:ext cx="88" cy="5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3050" y="3111"/>
              <a:ext cx="88" cy="5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3314" y="2942"/>
              <a:ext cx="88" cy="5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384" name="Object 24">
              <a:hlinkClick r:id="" action="ppaction://hlinkshowjump?jump=nextslide"/>
            </p:cNvPr>
            <p:cNvGraphicFramePr>
              <a:graphicFrameLocks noChangeAspect="1"/>
            </p:cNvGraphicFramePr>
            <p:nvPr/>
          </p:nvGraphicFramePr>
          <p:xfrm>
            <a:off x="3264" y="3072"/>
            <a:ext cx="2294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38" name="Equation" r:id="rId7" imgW="1435100" imgH="228600" progId="Equation.3">
                    <p:embed/>
                  </p:oleObj>
                </mc:Choice>
                <mc:Fallback>
                  <p:oleObj name="Equation" r:id="rId7" imgW="1435100" imgH="2286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072"/>
                          <a:ext cx="2294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5" name="Object 25"/>
            <p:cNvGraphicFramePr>
              <a:graphicFrameLocks noChangeAspect="1"/>
            </p:cNvGraphicFramePr>
            <p:nvPr/>
          </p:nvGraphicFramePr>
          <p:xfrm>
            <a:off x="2144" y="3345"/>
            <a:ext cx="565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39" name="Equation" r:id="rId9" imgW="190335" imgH="215713" progId="Equation.3">
                    <p:embed/>
                  </p:oleObj>
                </mc:Choice>
                <mc:Fallback>
                  <p:oleObj name="Equation" r:id="rId9" imgW="190335" imgH="215713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4" y="3345"/>
                          <a:ext cx="565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6" name="Object 26"/>
            <p:cNvGraphicFramePr>
              <a:graphicFrameLocks noChangeAspect="1"/>
            </p:cNvGraphicFramePr>
            <p:nvPr/>
          </p:nvGraphicFramePr>
          <p:xfrm>
            <a:off x="3024" y="2496"/>
            <a:ext cx="508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40" name="Equation" r:id="rId11" imgW="177569" imgH="215619" progId="Equation.3">
                    <p:embed/>
                  </p:oleObj>
                </mc:Choice>
                <mc:Fallback>
                  <p:oleObj name="Equation" r:id="rId11" imgW="177569" imgH="215619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496"/>
                          <a:ext cx="508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7" name="Object 27"/>
            <p:cNvGraphicFramePr>
              <a:graphicFrameLocks noChangeAspect="1"/>
            </p:cNvGraphicFramePr>
            <p:nvPr/>
          </p:nvGraphicFramePr>
          <p:xfrm>
            <a:off x="4174" y="3627"/>
            <a:ext cx="434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41" name="Equation" r:id="rId13" imgW="152268" imgH="215713" progId="Equation.3">
                    <p:embed/>
                  </p:oleObj>
                </mc:Choice>
                <mc:Fallback>
                  <p:oleObj name="Equation" r:id="rId13" imgW="152268" imgH="215713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4" y="3627"/>
                          <a:ext cx="434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8" name="Object 28"/>
            <p:cNvGraphicFramePr>
              <a:graphicFrameLocks noChangeAspect="1"/>
            </p:cNvGraphicFramePr>
            <p:nvPr/>
          </p:nvGraphicFramePr>
          <p:xfrm>
            <a:off x="1528" y="2553"/>
            <a:ext cx="473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42" name="Equation" r:id="rId15" imgW="164885" imgH="215619" progId="Equation.3">
                    <p:embed/>
                  </p:oleObj>
                </mc:Choice>
                <mc:Fallback>
                  <p:oleObj name="Equation" r:id="rId15" imgW="164885" imgH="215619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8" y="2553"/>
                          <a:ext cx="473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9" name="Object 29"/>
            <p:cNvGraphicFramePr>
              <a:graphicFrameLocks noChangeAspect="1"/>
            </p:cNvGraphicFramePr>
            <p:nvPr/>
          </p:nvGraphicFramePr>
          <p:xfrm>
            <a:off x="2112" y="3024"/>
            <a:ext cx="363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43" name="Equation" r:id="rId17" imgW="126670" imgH="76002" progId="Equation.3">
                    <p:embed/>
                  </p:oleObj>
                </mc:Choice>
                <mc:Fallback>
                  <p:oleObj name="Equation" r:id="rId17" imgW="126670" imgH="76002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024"/>
                          <a:ext cx="363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0" name="Object 30"/>
            <p:cNvGraphicFramePr>
              <a:graphicFrameLocks noChangeAspect="1"/>
            </p:cNvGraphicFramePr>
            <p:nvPr/>
          </p:nvGraphicFramePr>
          <p:xfrm>
            <a:off x="2208" y="2784"/>
            <a:ext cx="39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44" name="Equation" r:id="rId19" imgW="139700" imgH="139700" progId="Equation.3">
                    <p:embed/>
                  </p:oleObj>
                </mc:Choice>
                <mc:Fallback>
                  <p:oleObj name="Equation" r:id="rId19" imgW="139700" imgH="1397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784"/>
                          <a:ext cx="399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47650"/>
            <a:ext cx="6445250" cy="603250"/>
          </a:xfrm>
          <a:noFill/>
          <a:ln/>
        </p:spPr>
        <p:txBody>
          <a:bodyPr lIns="107950" tIns="42862" rIns="107950" bIns="42862"/>
          <a:lstStyle/>
          <a:p>
            <a:pPr defTabSz="1722438" eaLnBrk="0" hangingPunct="0"/>
            <a:r>
              <a:rPr lang="zh-CN" altLang="en-US" sz="3400" b="0">
                <a:latin typeface="黑体" panose="02010609060101010101" pitchFamily="49" charset="-122"/>
                <a:ea typeface="黑体" panose="02010609060101010101" pitchFamily="49" charset="-122"/>
              </a:rPr>
              <a:t>线性支持向量</a:t>
            </a:r>
            <a:r>
              <a:rPr lang="en-US" altLang="zh-CN" sz="3400" b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400" b="0">
                <a:latin typeface="黑体" panose="02010609060101010101" pitchFamily="49" charset="-122"/>
                <a:ea typeface="黑体" panose="02010609060101010101" pitchFamily="49" charset="-122"/>
              </a:rPr>
              <a:t>分类</a:t>
            </a:r>
            <a:r>
              <a:rPr lang="en-US" altLang="zh-CN" sz="3400" b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400" b="0">
                <a:latin typeface="黑体" panose="02010609060101010101" pitchFamily="49" charset="-122"/>
                <a:ea typeface="黑体" panose="02010609060101010101" pitchFamily="49" charset="-122"/>
              </a:rPr>
              <a:t>机</a:t>
            </a:r>
          </a:p>
        </p:txBody>
      </p:sp>
      <p:graphicFrame>
        <p:nvGraphicFramePr>
          <p:cNvPr id="145417" name="Object 9"/>
          <p:cNvGraphicFramePr>
            <a:graphicFrameLocks noGrp="1" noChangeAspect="1"/>
          </p:cNvGraphicFramePr>
          <p:nvPr>
            <p:ph sz="half" idx="1"/>
          </p:nvPr>
        </p:nvGraphicFramePr>
        <p:xfrm>
          <a:off x="685800" y="1628775"/>
          <a:ext cx="820737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40" name="公式" r:id="rId4" imgW="4292280" imgH="431640" progId="Equation.3">
                  <p:embed/>
                </p:oleObj>
              </mc:Choice>
              <mc:Fallback>
                <p:oleObj name="公式" r:id="rId4" imgW="4292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28775"/>
                        <a:ext cx="8207375" cy="8270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395288" y="1160463"/>
            <a:ext cx="8280400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类似前面，通过引入如下的</a:t>
            </a:r>
            <a:r>
              <a:rPr lang="en-US" altLang="zh-CN" sz="2800">
                <a:ea typeface="楷体_GB2312" pitchFamily="49" charset="-122"/>
              </a:rPr>
              <a:t>Lagrange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函数：</a:t>
            </a:r>
          </a:p>
        </p:txBody>
      </p:sp>
      <p:sp>
        <p:nvSpPr>
          <p:cNvPr id="145416" name="Rectangle 8"/>
          <p:cNvSpPr>
            <a:spLocks noChangeArrowheads="1"/>
          </p:cNvSpPr>
          <p:nvPr/>
        </p:nvSpPr>
        <p:spPr bwMode="auto">
          <a:xfrm>
            <a:off x="395288" y="2528888"/>
            <a:ext cx="8280400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得到如下的对偶问题：</a:t>
            </a:r>
          </a:p>
        </p:txBody>
      </p:sp>
      <p:graphicFrame>
        <p:nvGraphicFramePr>
          <p:cNvPr id="145419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979488" y="3141663"/>
          <a:ext cx="5167312" cy="24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41" name="公式" r:id="rId6" imgW="2374560" imgH="1130040" progId="Equation.3">
                  <p:embed/>
                </p:oleObj>
              </mc:Choice>
              <mc:Fallback>
                <p:oleObj name="公式" r:id="rId6" imgW="2374560" imgH="1130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3141663"/>
                        <a:ext cx="5167312" cy="24590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1" name="Text Box 13"/>
          <p:cNvSpPr txBox="1">
            <a:spLocks noChangeArrowheads="1"/>
          </p:cNvSpPr>
          <p:nvPr/>
        </p:nvSpPr>
        <p:spPr bwMode="auto">
          <a:xfrm>
            <a:off x="6804025" y="4149725"/>
            <a:ext cx="86360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391655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title"/>
          </p:nvPr>
        </p:nvSpPr>
        <p:spPr>
          <a:xfrm>
            <a:off x="581025" y="188913"/>
            <a:ext cx="5143500" cy="603250"/>
          </a:xfrm>
          <a:noFill/>
          <a:ln/>
        </p:spPr>
        <p:txBody>
          <a:bodyPr lIns="107950" tIns="42862" rIns="107950" bIns="42862"/>
          <a:lstStyle/>
          <a:p>
            <a:pPr defTabSz="1722438" eaLnBrk="0" hangingPunct="0"/>
            <a:r>
              <a:rPr lang="zh-CN" altLang="en-US" sz="3400" b="0">
                <a:latin typeface="黑体" panose="02010609060101010101" pitchFamily="49" charset="-122"/>
                <a:ea typeface="黑体" panose="02010609060101010101" pitchFamily="49" charset="-122"/>
              </a:rPr>
              <a:t>线性支持向量</a:t>
            </a:r>
            <a:r>
              <a:rPr lang="en-US" altLang="zh-CN" sz="3400" b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400" b="0">
                <a:latin typeface="黑体" panose="02010609060101010101" pitchFamily="49" charset="-122"/>
                <a:ea typeface="黑体" panose="02010609060101010101" pitchFamily="49" charset="-122"/>
              </a:rPr>
              <a:t>分类</a:t>
            </a:r>
            <a:r>
              <a:rPr lang="en-US" altLang="zh-CN" sz="3400" b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400" b="0">
                <a:latin typeface="黑体" panose="02010609060101010101" pitchFamily="49" charset="-122"/>
                <a:ea typeface="黑体" panose="02010609060101010101" pitchFamily="49" charset="-122"/>
              </a:rPr>
              <a:t>机</a:t>
            </a:r>
          </a:p>
        </p:txBody>
      </p:sp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79512" y="1487832"/>
            <a:ext cx="8353425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求解对偶问题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(7),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可得如下决策函数：</a:t>
            </a:r>
          </a:p>
        </p:txBody>
      </p:sp>
      <p:graphicFrame>
        <p:nvGraphicFramePr>
          <p:cNvPr id="14749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42891"/>
              </p:ext>
            </p:extLst>
          </p:nvPr>
        </p:nvGraphicFramePr>
        <p:xfrm>
          <a:off x="1544638" y="2331249"/>
          <a:ext cx="410527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73" name="公式" r:id="rId4" imgW="1955520" imgH="457200" progId="Equation.3">
                  <p:embed/>
                </p:oleObj>
              </mc:Choice>
              <mc:Fallback>
                <p:oleObj name="公式" r:id="rId4" imgW="1955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2331249"/>
                        <a:ext cx="4105275" cy="9636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7512" name="Group 56"/>
          <p:cNvGrpSpPr>
            <a:grpSpLocks/>
          </p:cNvGrpSpPr>
          <p:nvPr/>
        </p:nvGrpSpPr>
        <p:grpSpPr bwMode="auto">
          <a:xfrm>
            <a:off x="5868144" y="3429000"/>
            <a:ext cx="2736850" cy="2592388"/>
            <a:chOff x="4014" y="2477"/>
            <a:chExt cx="1724" cy="1633"/>
          </a:xfrm>
        </p:grpSpPr>
        <p:sp>
          <p:nvSpPr>
            <p:cNvPr id="147466" name="Line 10"/>
            <p:cNvSpPr>
              <a:spLocks noChangeShapeType="1"/>
            </p:cNvSpPr>
            <p:nvPr/>
          </p:nvSpPr>
          <p:spPr bwMode="auto">
            <a:xfrm flipV="1">
              <a:off x="4014" y="2477"/>
              <a:ext cx="1633" cy="9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67" name="Line 11"/>
            <p:cNvSpPr>
              <a:spLocks noChangeShapeType="1"/>
            </p:cNvSpPr>
            <p:nvPr/>
          </p:nvSpPr>
          <p:spPr bwMode="auto">
            <a:xfrm flipV="1">
              <a:off x="4059" y="2794"/>
              <a:ext cx="1633" cy="9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68" name="Line 12"/>
            <p:cNvSpPr>
              <a:spLocks noChangeShapeType="1"/>
            </p:cNvSpPr>
            <p:nvPr/>
          </p:nvSpPr>
          <p:spPr bwMode="auto">
            <a:xfrm flipV="1">
              <a:off x="4105" y="3112"/>
              <a:ext cx="1633" cy="9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69" name="Oval 13"/>
            <p:cNvSpPr>
              <a:spLocks noChangeArrowheads="1"/>
            </p:cNvSpPr>
            <p:nvPr/>
          </p:nvSpPr>
          <p:spPr bwMode="auto">
            <a:xfrm>
              <a:off x="5375" y="3928"/>
              <a:ext cx="45" cy="45"/>
            </a:xfrm>
            <a:prstGeom prst="ellipse">
              <a:avLst/>
            </a:prstGeom>
            <a:solidFill>
              <a:srgbClr val="F06A9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70" name="Oval 14"/>
            <p:cNvSpPr>
              <a:spLocks noChangeArrowheads="1"/>
            </p:cNvSpPr>
            <p:nvPr/>
          </p:nvSpPr>
          <p:spPr bwMode="auto">
            <a:xfrm>
              <a:off x="4740" y="4064"/>
              <a:ext cx="45" cy="45"/>
            </a:xfrm>
            <a:prstGeom prst="ellipse">
              <a:avLst/>
            </a:prstGeom>
            <a:solidFill>
              <a:srgbClr val="F06A9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71" name="Oval 15"/>
            <p:cNvSpPr>
              <a:spLocks noChangeArrowheads="1"/>
            </p:cNvSpPr>
            <p:nvPr/>
          </p:nvSpPr>
          <p:spPr bwMode="auto">
            <a:xfrm>
              <a:off x="5103" y="3702"/>
              <a:ext cx="45" cy="45"/>
            </a:xfrm>
            <a:prstGeom prst="ellipse">
              <a:avLst/>
            </a:prstGeom>
            <a:solidFill>
              <a:srgbClr val="F06A9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72" name="Oval 16"/>
            <p:cNvSpPr>
              <a:spLocks noChangeArrowheads="1"/>
            </p:cNvSpPr>
            <p:nvPr/>
          </p:nvSpPr>
          <p:spPr bwMode="auto">
            <a:xfrm>
              <a:off x="5330" y="3330"/>
              <a:ext cx="45" cy="45"/>
            </a:xfrm>
            <a:prstGeom prst="ellipse">
              <a:avLst/>
            </a:prstGeom>
            <a:solidFill>
              <a:srgbClr val="F06A9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73" name="Oval 17"/>
            <p:cNvSpPr>
              <a:spLocks noChangeArrowheads="1"/>
            </p:cNvSpPr>
            <p:nvPr/>
          </p:nvSpPr>
          <p:spPr bwMode="auto">
            <a:xfrm>
              <a:off x="4559" y="3801"/>
              <a:ext cx="45" cy="45"/>
            </a:xfrm>
            <a:prstGeom prst="ellipse">
              <a:avLst/>
            </a:prstGeom>
            <a:solidFill>
              <a:srgbClr val="F06A9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7474" name="Group 18"/>
            <p:cNvGrpSpPr>
              <a:grpSpLocks/>
            </p:cNvGrpSpPr>
            <p:nvPr/>
          </p:nvGrpSpPr>
          <p:grpSpPr bwMode="auto">
            <a:xfrm>
              <a:off x="4377" y="2658"/>
              <a:ext cx="91" cy="91"/>
              <a:chOff x="1791" y="2795"/>
              <a:chExt cx="91" cy="91"/>
            </a:xfrm>
          </p:grpSpPr>
          <p:sp>
            <p:nvSpPr>
              <p:cNvPr id="147475" name="Line 19"/>
              <p:cNvSpPr>
                <a:spLocks noChangeShapeType="1"/>
              </p:cNvSpPr>
              <p:nvPr/>
            </p:nvSpPr>
            <p:spPr bwMode="auto">
              <a:xfrm>
                <a:off x="1791" y="2840"/>
                <a:ext cx="91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476" name="Line 20"/>
              <p:cNvSpPr>
                <a:spLocks noChangeShapeType="1"/>
              </p:cNvSpPr>
              <p:nvPr/>
            </p:nvSpPr>
            <p:spPr bwMode="auto">
              <a:xfrm>
                <a:off x="1837" y="2795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7477" name="Group 21"/>
            <p:cNvGrpSpPr>
              <a:grpSpLocks/>
            </p:cNvGrpSpPr>
            <p:nvPr/>
          </p:nvGrpSpPr>
          <p:grpSpPr bwMode="auto">
            <a:xfrm>
              <a:off x="4876" y="2568"/>
              <a:ext cx="91" cy="91"/>
              <a:chOff x="1791" y="2795"/>
              <a:chExt cx="91" cy="91"/>
            </a:xfrm>
          </p:grpSpPr>
          <p:sp>
            <p:nvSpPr>
              <p:cNvPr id="147478" name="Line 22"/>
              <p:cNvSpPr>
                <a:spLocks noChangeShapeType="1"/>
              </p:cNvSpPr>
              <p:nvPr/>
            </p:nvSpPr>
            <p:spPr bwMode="auto">
              <a:xfrm>
                <a:off x="1791" y="2840"/>
                <a:ext cx="91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479" name="Line 23"/>
              <p:cNvSpPr>
                <a:spLocks noChangeShapeType="1"/>
              </p:cNvSpPr>
              <p:nvPr/>
            </p:nvSpPr>
            <p:spPr bwMode="auto">
              <a:xfrm>
                <a:off x="1837" y="2795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7480" name="Group 24"/>
            <p:cNvGrpSpPr>
              <a:grpSpLocks/>
            </p:cNvGrpSpPr>
            <p:nvPr/>
          </p:nvGrpSpPr>
          <p:grpSpPr bwMode="auto">
            <a:xfrm>
              <a:off x="4060" y="3067"/>
              <a:ext cx="91" cy="91"/>
              <a:chOff x="1791" y="2795"/>
              <a:chExt cx="91" cy="91"/>
            </a:xfrm>
          </p:grpSpPr>
          <p:sp>
            <p:nvSpPr>
              <p:cNvPr id="147481" name="Line 25"/>
              <p:cNvSpPr>
                <a:spLocks noChangeShapeType="1"/>
              </p:cNvSpPr>
              <p:nvPr/>
            </p:nvSpPr>
            <p:spPr bwMode="auto">
              <a:xfrm>
                <a:off x="1791" y="2840"/>
                <a:ext cx="91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482" name="Line 26"/>
              <p:cNvSpPr>
                <a:spLocks noChangeShapeType="1"/>
              </p:cNvSpPr>
              <p:nvPr/>
            </p:nvSpPr>
            <p:spPr bwMode="auto">
              <a:xfrm>
                <a:off x="1837" y="2795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7483" name="Group 27"/>
            <p:cNvGrpSpPr>
              <a:grpSpLocks/>
            </p:cNvGrpSpPr>
            <p:nvPr/>
          </p:nvGrpSpPr>
          <p:grpSpPr bwMode="auto">
            <a:xfrm>
              <a:off x="4649" y="2885"/>
              <a:ext cx="91" cy="91"/>
              <a:chOff x="1791" y="2795"/>
              <a:chExt cx="91" cy="91"/>
            </a:xfrm>
          </p:grpSpPr>
          <p:sp>
            <p:nvSpPr>
              <p:cNvPr id="147484" name="Line 28"/>
              <p:cNvSpPr>
                <a:spLocks noChangeShapeType="1"/>
              </p:cNvSpPr>
              <p:nvPr/>
            </p:nvSpPr>
            <p:spPr bwMode="auto">
              <a:xfrm>
                <a:off x="1791" y="2840"/>
                <a:ext cx="91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485" name="Line 29"/>
              <p:cNvSpPr>
                <a:spLocks noChangeShapeType="1"/>
              </p:cNvSpPr>
              <p:nvPr/>
            </p:nvSpPr>
            <p:spPr bwMode="auto">
              <a:xfrm>
                <a:off x="1837" y="2795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7486" name="Group 30"/>
            <p:cNvGrpSpPr>
              <a:grpSpLocks/>
            </p:cNvGrpSpPr>
            <p:nvPr/>
          </p:nvGrpSpPr>
          <p:grpSpPr bwMode="auto">
            <a:xfrm>
              <a:off x="4332" y="3203"/>
              <a:ext cx="91" cy="91"/>
              <a:chOff x="1791" y="2795"/>
              <a:chExt cx="91" cy="91"/>
            </a:xfrm>
          </p:grpSpPr>
          <p:sp>
            <p:nvSpPr>
              <p:cNvPr id="147487" name="Line 31"/>
              <p:cNvSpPr>
                <a:spLocks noChangeShapeType="1"/>
              </p:cNvSpPr>
              <p:nvPr/>
            </p:nvSpPr>
            <p:spPr bwMode="auto">
              <a:xfrm>
                <a:off x="1791" y="2840"/>
                <a:ext cx="91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488" name="Line 32"/>
              <p:cNvSpPr>
                <a:spLocks noChangeShapeType="1"/>
              </p:cNvSpPr>
              <p:nvPr/>
            </p:nvSpPr>
            <p:spPr bwMode="auto">
              <a:xfrm>
                <a:off x="1837" y="2795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7489" name="Group 33"/>
            <p:cNvGrpSpPr>
              <a:grpSpLocks/>
            </p:cNvGrpSpPr>
            <p:nvPr/>
          </p:nvGrpSpPr>
          <p:grpSpPr bwMode="auto">
            <a:xfrm>
              <a:off x="5239" y="2658"/>
              <a:ext cx="91" cy="91"/>
              <a:chOff x="1791" y="2795"/>
              <a:chExt cx="91" cy="91"/>
            </a:xfrm>
          </p:grpSpPr>
          <p:sp>
            <p:nvSpPr>
              <p:cNvPr id="147490" name="Line 34"/>
              <p:cNvSpPr>
                <a:spLocks noChangeShapeType="1"/>
              </p:cNvSpPr>
              <p:nvPr/>
            </p:nvSpPr>
            <p:spPr bwMode="auto">
              <a:xfrm>
                <a:off x="1791" y="2840"/>
                <a:ext cx="91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491" name="Line 35"/>
              <p:cNvSpPr>
                <a:spLocks noChangeShapeType="1"/>
              </p:cNvSpPr>
              <p:nvPr/>
            </p:nvSpPr>
            <p:spPr bwMode="auto">
              <a:xfrm>
                <a:off x="1837" y="2795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7494" name="Oval 38"/>
            <p:cNvSpPr>
              <a:spLocks noChangeArrowheads="1"/>
            </p:cNvSpPr>
            <p:nvPr/>
          </p:nvSpPr>
          <p:spPr bwMode="auto">
            <a:xfrm>
              <a:off x="5257" y="3267"/>
              <a:ext cx="182" cy="18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95" name="Oval 39"/>
            <p:cNvSpPr>
              <a:spLocks noChangeArrowheads="1"/>
            </p:cNvSpPr>
            <p:nvPr/>
          </p:nvSpPr>
          <p:spPr bwMode="auto">
            <a:xfrm>
              <a:off x="4486" y="3739"/>
              <a:ext cx="182" cy="18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96" name="Oval 40"/>
            <p:cNvSpPr>
              <a:spLocks noChangeArrowheads="1"/>
            </p:cNvSpPr>
            <p:nvPr/>
          </p:nvSpPr>
          <p:spPr bwMode="auto">
            <a:xfrm>
              <a:off x="5193" y="2614"/>
              <a:ext cx="182" cy="182"/>
            </a:xfrm>
            <a:prstGeom prst="ellipse">
              <a:avLst/>
            </a:prstGeom>
            <a:noFill/>
            <a:ln w="12700">
              <a:solidFill>
                <a:srgbClr val="FFFF00"/>
              </a:solidFill>
              <a:prstDash val="dash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97" name="Oval 41"/>
            <p:cNvSpPr>
              <a:spLocks noChangeArrowheads="1"/>
            </p:cNvSpPr>
            <p:nvPr/>
          </p:nvSpPr>
          <p:spPr bwMode="auto">
            <a:xfrm>
              <a:off x="4286" y="3158"/>
              <a:ext cx="182" cy="182"/>
            </a:xfrm>
            <a:prstGeom prst="ellipse">
              <a:avLst/>
            </a:prstGeom>
            <a:noFill/>
            <a:ln w="12700">
              <a:solidFill>
                <a:srgbClr val="FFFF00"/>
              </a:solidFill>
              <a:prstDash val="dash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7500" name="Group 44"/>
            <p:cNvGrpSpPr>
              <a:grpSpLocks/>
            </p:cNvGrpSpPr>
            <p:nvPr/>
          </p:nvGrpSpPr>
          <p:grpSpPr bwMode="auto">
            <a:xfrm>
              <a:off x="4876" y="3838"/>
              <a:ext cx="91" cy="91"/>
              <a:chOff x="1791" y="2795"/>
              <a:chExt cx="91" cy="91"/>
            </a:xfrm>
          </p:grpSpPr>
          <p:sp>
            <p:nvSpPr>
              <p:cNvPr id="147501" name="Line 45"/>
              <p:cNvSpPr>
                <a:spLocks noChangeShapeType="1"/>
              </p:cNvSpPr>
              <p:nvPr/>
            </p:nvSpPr>
            <p:spPr bwMode="auto">
              <a:xfrm>
                <a:off x="1791" y="2840"/>
                <a:ext cx="91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02" name="Line 46"/>
              <p:cNvSpPr>
                <a:spLocks noChangeShapeType="1"/>
              </p:cNvSpPr>
              <p:nvPr/>
            </p:nvSpPr>
            <p:spPr bwMode="auto">
              <a:xfrm>
                <a:off x="1837" y="2795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7503" name="Group 47"/>
            <p:cNvGrpSpPr>
              <a:grpSpLocks/>
            </p:cNvGrpSpPr>
            <p:nvPr/>
          </p:nvGrpSpPr>
          <p:grpSpPr bwMode="auto">
            <a:xfrm>
              <a:off x="4967" y="3339"/>
              <a:ext cx="91" cy="91"/>
              <a:chOff x="1791" y="2795"/>
              <a:chExt cx="91" cy="91"/>
            </a:xfrm>
          </p:grpSpPr>
          <p:sp>
            <p:nvSpPr>
              <p:cNvPr id="147504" name="Line 48"/>
              <p:cNvSpPr>
                <a:spLocks noChangeShapeType="1"/>
              </p:cNvSpPr>
              <p:nvPr/>
            </p:nvSpPr>
            <p:spPr bwMode="auto">
              <a:xfrm>
                <a:off x="1791" y="2840"/>
                <a:ext cx="91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05" name="Line 49"/>
              <p:cNvSpPr>
                <a:spLocks noChangeShapeType="1"/>
              </p:cNvSpPr>
              <p:nvPr/>
            </p:nvSpPr>
            <p:spPr bwMode="auto">
              <a:xfrm>
                <a:off x="1837" y="2795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7506" name="Oval 50"/>
            <p:cNvSpPr>
              <a:spLocks noChangeArrowheads="1"/>
            </p:cNvSpPr>
            <p:nvPr/>
          </p:nvSpPr>
          <p:spPr bwMode="auto">
            <a:xfrm>
              <a:off x="4422" y="2977"/>
              <a:ext cx="45" cy="45"/>
            </a:xfrm>
            <a:prstGeom prst="ellipse">
              <a:avLst/>
            </a:prstGeom>
            <a:solidFill>
              <a:srgbClr val="F06A9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507" name="Oval 51"/>
            <p:cNvSpPr>
              <a:spLocks noChangeArrowheads="1"/>
            </p:cNvSpPr>
            <p:nvPr/>
          </p:nvSpPr>
          <p:spPr bwMode="auto">
            <a:xfrm>
              <a:off x="4694" y="3567"/>
              <a:ext cx="45" cy="45"/>
            </a:xfrm>
            <a:prstGeom prst="ellipse">
              <a:avLst/>
            </a:prstGeom>
            <a:solidFill>
              <a:srgbClr val="F06A9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508" name="Oval 52"/>
            <p:cNvSpPr>
              <a:spLocks noChangeArrowheads="1"/>
            </p:cNvSpPr>
            <p:nvPr/>
          </p:nvSpPr>
          <p:spPr bwMode="auto">
            <a:xfrm>
              <a:off x="4350" y="2913"/>
              <a:ext cx="182" cy="18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509" name="Oval 53"/>
            <p:cNvSpPr>
              <a:spLocks noChangeArrowheads="1"/>
            </p:cNvSpPr>
            <p:nvPr/>
          </p:nvSpPr>
          <p:spPr bwMode="auto">
            <a:xfrm>
              <a:off x="4631" y="3502"/>
              <a:ext cx="182" cy="18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510" name="Oval 54"/>
            <p:cNvSpPr>
              <a:spLocks noChangeArrowheads="1"/>
            </p:cNvSpPr>
            <p:nvPr/>
          </p:nvSpPr>
          <p:spPr bwMode="auto">
            <a:xfrm>
              <a:off x="4921" y="3303"/>
              <a:ext cx="182" cy="182"/>
            </a:xfrm>
            <a:prstGeom prst="ellipse">
              <a:avLst/>
            </a:prstGeom>
            <a:noFill/>
            <a:ln w="12700">
              <a:solidFill>
                <a:srgbClr val="FFFF00"/>
              </a:solidFill>
              <a:prstDash val="dash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511" name="Oval 55"/>
            <p:cNvSpPr>
              <a:spLocks noChangeArrowheads="1"/>
            </p:cNvSpPr>
            <p:nvPr/>
          </p:nvSpPr>
          <p:spPr bwMode="auto">
            <a:xfrm>
              <a:off x="4830" y="3792"/>
              <a:ext cx="182" cy="182"/>
            </a:xfrm>
            <a:prstGeom prst="ellipse">
              <a:avLst/>
            </a:prstGeom>
            <a:noFill/>
            <a:ln w="12700">
              <a:solidFill>
                <a:srgbClr val="FFFF00"/>
              </a:solidFill>
              <a:prstDash val="dash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984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/>
              <a:t>线性不可分情况</a:t>
            </a:r>
            <a:r>
              <a:rPr lang="zh-CN" altLang="zh-CN" sz="3600">
                <a:latin typeface="Arial" panose="020B0604020202020204" pitchFamily="34" charset="0"/>
              </a:rPr>
              <a:t>——</a:t>
            </a:r>
            <a:r>
              <a:rPr lang="zh-CN" altLang="zh-CN" sz="3600"/>
              <a:t>核函数的引入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17713"/>
            <a:ext cx="7772400" cy="4114800"/>
          </a:xfrm>
        </p:spPr>
        <p:txBody>
          <a:bodyPr/>
          <a:lstStyle/>
          <a:p>
            <a:r>
              <a:rPr lang="zh-CN" altLang="zh-CN"/>
              <a:t>低维不可分问题高维未必不可分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429000"/>
            <a:ext cx="447675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56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351712" cy="2935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800"/>
              <a:t>一个简单的例子</a:t>
            </a:r>
          </a:p>
          <a:p>
            <a:pPr>
              <a:lnSpc>
                <a:spcPct val="90000"/>
              </a:lnSpc>
            </a:pPr>
            <a:endParaRPr lang="zh-CN" altLang="zh-CN" sz="2800"/>
          </a:p>
          <a:p>
            <a:pPr>
              <a:lnSpc>
                <a:spcPct val="90000"/>
              </a:lnSpc>
            </a:pPr>
            <a:endParaRPr lang="zh-CN" altLang="zh-CN" sz="2800"/>
          </a:p>
          <a:p>
            <a:pPr>
              <a:lnSpc>
                <a:spcPct val="90000"/>
              </a:lnSpc>
            </a:pPr>
            <a:endParaRPr lang="zh-CN" altLang="zh-CN" sz="2800"/>
          </a:p>
          <a:p>
            <a:pPr>
              <a:lnSpc>
                <a:spcPct val="90000"/>
              </a:lnSpc>
            </a:pPr>
            <a:endParaRPr lang="zh-CN" altLang="zh-CN" sz="2000"/>
          </a:p>
          <a:p>
            <a:pPr>
              <a:lnSpc>
                <a:spcPct val="90000"/>
              </a:lnSpc>
            </a:pPr>
            <a:endParaRPr lang="zh-CN" altLang="zh-CN" sz="2000"/>
          </a:p>
          <a:p>
            <a:pPr>
              <a:lnSpc>
                <a:spcPct val="90000"/>
              </a:lnSpc>
            </a:pPr>
            <a:r>
              <a:rPr lang="zh-CN" altLang="zh-CN" sz="2000"/>
              <a:t>二维平面中分类曲线为椭圆（线性不可分）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14600"/>
            <a:ext cx="40862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1509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905000" y="5105400"/>
          <a:ext cx="4114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7" r:id="rId4" imgW="1890976" imgH="254097" progId="Equation.DSMT4">
                  <p:embed/>
                </p:oleObj>
              </mc:Choice>
              <mc:Fallback>
                <p:oleObj r:id="rId4" imgW="1890976" imgH="25409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05400"/>
                        <a:ext cx="41148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475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6437312" cy="4114800"/>
          </a:xfrm>
        </p:spPr>
        <p:txBody>
          <a:bodyPr/>
          <a:lstStyle/>
          <a:p>
            <a:r>
              <a:rPr lang="zh-CN" altLang="zh-CN" sz="2800"/>
              <a:t>两维向三维的映射：</a:t>
            </a:r>
          </a:p>
          <a:p>
            <a:endParaRPr lang="zh-CN" altLang="zh-CN" sz="2800"/>
          </a:p>
          <a:p>
            <a:endParaRPr lang="zh-CN" altLang="zh-CN" sz="2800"/>
          </a:p>
          <a:p>
            <a:r>
              <a:rPr lang="zh-CN" altLang="zh-CN" sz="2800"/>
              <a:t>三维空间中线性可分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/>
              <a:t>分类面：</a:t>
            </a:r>
          </a:p>
          <a:p>
            <a:r>
              <a:rPr lang="zh-CN" altLang="zh-CN" sz="2800"/>
              <a:t>根据支持向量机求得决策函数为</a:t>
            </a:r>
          </a:p>
        </p:txBody>
      </p:sp>
      <p:graphicFrame>
        <p:nvGraphicFramePr>
          <p:cNvPr id="2253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62200" y="2743200"/>
          <a:ext cx="5410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03" r:id="rId3" imgW="2576181" imgH="254097" progId="Equation.DSMT4">
                  <p:embed/>
                </p:oleObj>
              </mc:Choice>
              <mc:Fallback>
                <p:oleObj r:id="rId3" imgW="2576181" imgH="254097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743200"/>
                        <a:ext cx="5410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95600" y="4097338"/>
          <a:ext cx="30480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04" r:id="rId5" imgW="1549045" imgH="241512" progId="Equation.DSMT4">
                  <p:embed/>
                </p:oleObj>
              </mc:Choice>
              <mc:Fallback>
                <p:oleObj r:id="rId5" imgW="1549045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097338"/>
                        <a:ext cx="30480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2362200" y="5105400"/>
          <a:ext cx="43434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05" r:id="rId7" imgW="2247242" imgH="431930" progId="Equation.DSMT4">
                  <p:embed/>
                </p:oleObj>
              </mc:Choice>
              <mc:Fallback>
                <p:oleObj r:id="rId7" imgW="2247242" imgH="4319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05400"/>
                        <a:ext cx="43434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321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04112" cy="4535487"/>
          </a:xfrm>
        </p:spPr>
        <p:txBody>
          <a:bodyPr/>
          <a:lstStyle/>
          <a:p>
            <a:r>
              <a:rPr lang="zh-CN" altLang="zh-CN" sz="2800"/>
              <a:t>             的内积计算：</a:t>
            </a:r>
          </a:p>
          <a:p>
            <a:endParaRPr lang="zh-CN" altLang="zh-CN" sz="2800"/>
          </a:p>
          <a:p>
            <a:endParaRPr lang="zh-CN" altLang="zh-CN" sz="2800"/>
          </a:p>
          <a:p>
            <a:endParaRPr lang="zh-CN" altLang="zh-CN" sz="2800"/>
          </a:p>
          <a:p>
            <a:endParaRPr lang="zh-CN" altLang="zh-CN" sz="2800"/>
          </a:p>
          <a:p>
            <a:r>
              <a:rPr lang="zh-CN" altLang="zh-CN" sz="2800"/>
              <a:t>令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/>
              <a:t>称为</a:t>
            </a:r>
            <a:r>
              <a:rPr lang="zh-CN" altLang="zh-CN" sz="2800" b="1">
                <a:solidFill>
                  <a:schemeClr val="hlink"/>
                </a:solidFill>
              </a:rPr>
              <a:t>核函数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/>
              <a:t>高维空间中内积计算可以通过计算低维空间的内积得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/>
              <a:t>到，核函数就是连接低维与高维之间的桥梁。</a:t>
            </a:r>
          </a:p>
        </p:txBody>
      </p:sp>
      <p:graphicFrame>
        <p:nvGraphicFramePr>
          <p:cNvPr id="23556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00200" y="2057400"/>
          <a:ext cx="14478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18" r:id="rId3" imgW="761986" imgH="228818" progId="Equation.DSMT4">
                  <p:embed/>
                </p:oleObj>
              </mc:Choice>
              <mc:Fallback>
                <p:oleObj r:id="rId3" imgW="761986" imgH="2288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57400"/>
                        <a:ext cx="14478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454400" y="2044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19" r:id="rId5" imgW="128093" imgH="199080" progId="Equation.DSMT4">
                  <p:embed/>
                </p:oleObj>
              </mc:Choice>
              <mc:Fallback>
                <p:oleObj r:id="rId5" imgW="128093" imgH="199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20447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38400" y="2514600"/>
          <a:ext cx="4724400" cy="200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20" r:id="rId7" imgW="2336103" imgH="990487" progId="Equation.DSMT4">
                  <p:embed/>
                </p:oleObj>
              </mc:Choice>
              <mc:Fallback>
                <p:oleObj r:id="rId7" imgW="2336103" imgH="9904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14600"/>
                        <a:ext cx="4724400" cy="200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2133600" y="4572000"/>
          <a:ext cx="24384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21" r:id="rId9" imgW="1092043" imgH="228818" progId="Equation.DSMT4">
                  <p:embed/>
                </p:oleObj>
              </mc:Choice>
              <mc:Fallback>
                <p:oleObj r:id="rId9" imgW="1092043" imgH="2288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0"/>
                        <a:ext cx="24384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800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351712" cy="4114800"/>
          </a:xfrm>
        </p:spPr>
        <p:txBody>
          <a:bodyPr/>
          <a:lstStyle/>
          <a:p>
            <a:r>
              <a:rPr lang="zh-CN" altLang="zh-CN" sz="2000" dirty="0"/>
              <a:t>高维空间中支持向量机得出的决策函数可改写成：</a:t>
            </a:r>
          </a:p>
          <a:p>
            <a:endParaRPr lang="zh-CN" altLang="zh-CN" sz="2000" dirty="0"/>
          </a:p>
          <a:p>
            <a:endParaRPr lang="zh-CN" altLang="zh-CN" sz="2000" dirty="0"/>
          </a:p>
          <a:p>
            <a:endParaRPr lang="zh-CN" altLang="zh-CN" sz="2000" dirty="0"/>
          </a:p>
          <a:p>
            <a:r>
              <a:rPr lang="zh-CN" altLang="zh-CN" sz="2000" dirty="0"/>
              <a:t>因此得出一般的情形：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000" dirty="0"/>
              <a:t>       </a:t>
            </a:r>
            <a:r>
              <a:rPr lang="zh-CN" altLang="zh-CN" sz="2000" dirty="0" smtClean="0"/>
              <a:t>对于</a:t>
            </a:r>
            <a:r>
              <a:rPr lang="zh-CN" altLang="zh-CN" sz="2000" dirty="0"/>
              <a:t>线性不可分的样本，作一个低维到高维的映射，使之在高维的空间中线性可分，在高维空间中采用最大间隔标准得出决策函数，由于巧妙的选取核函数，</a:t>
            </a:r>
            <a:r>
              <a:rPr lang="zh-CN" altLang="zh-CN" sz="2000" b="1" dirty="0"/>
              <a:t>决策函数中在计算内积时只需换成核函数即可</a:t>
            </a:r>
            <a:r>
              <a:rPr lang="zh-CN" altLang="zh-CN" sz="2000" dirty="0"/>
              <a:t>。</a:t>
            </a:r>
          </a:p>
          <a:p>
            <a:r>
              <a:rPr lang="zh-CN" altLang="zh-CN" sz="2000" dirty="0"/>
              <a:t>优点：由于核函数的特性，只需计算低维空间内积，而无需计算高维空间的内积，因此计算量</a:t>
            </a:r>
            <a:r>
              <a:rPr lang="zh-CN" altLang="zh-CN" sz="2000" b="1" dirty="0"/>
              <a:t>与样本维数无关，只与样本数有关</a:t>
            </a:r>
            <a:r>
              <a:rPr lang="zh-CN" altLang="zh-CN" sz="2000" dirty="0"/>
              <a:t>。</a:t>
            </a:r>
          </a:p>
        </p:txBody>
      </p:sp>
      <p:graphicFrame>
        <p:nvGraphicFramePr>
          <p:cNvPr id="2458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286000" y="2438400"/>
          <a:ext cx="44196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69" r:id="rId3" imgW="2006046" imgH="431930" progId="Equation.DSMT4">
                  <p:embed/>
                </p:oleObj>
              </mc:Choice>
              <mc:Fallback>
                <p:oleObj r:id="rId3" imgW="2006046" imgH="4319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438400"/>
                        <a:ext cx="44196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80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6742112" cy="4114800"/>
          </a:xfrm>
        </p:spPr>
        <p:txBody>
          <a:bodyPr/>
          <a:lstStyle/>
          <a:p>
            <a:r>
              <a:rPr lang="zh-CN" altLang="zh-CN" sz="2800" dirty="0"/>
              <a:t>常用核函数：</a:t>
            </a:r>
          </a:p>
          <a:p>
            <a:r>
              <a:rPr lang="zh-CN" altLang="zh-CN" sz="2400" dirty="0"/>
              <a:t>多项式核：</a:t>
            </a:r>
          </a:p>
          <a:p>
            <a:pPr>
              <a:buFont typeface="Wingdings" panose="05000000000000000000" pitchFamily="2" charset="2"/>
              <a:buNone/>
            </a:pPr>
            <a:endParaRPr lang="zh-CN" altLang="zh-CN" sz="2400" dirty="0"/>
          </a:p>
          <a:p>
            <a:r>
              <a:rPr lang="zh-CN" altLang="zh-CN" sz="2400" dirty="0"/>
              <a:t>径向基核：</a:t>
            </a:r>
          </a:p>
          <a:p>
            <a:pPr>
              <a:buFont typeface="Wingdings" panose="05000000000000000000" pitchFamily="2" charset="2"/>
              <a:buNone/>
            </a:pPr>
            <a:endParaRPr lang="zh-CN" altLang="zh-CN" sz="2400" dirty="0"/>
          </a:p>
          <a:p>
            <a:r>
              <a:rPr lang="zh-CN" altLang="zh-CN" sz="2400" dirty="0"/>
              <a:t>Sigmoid核：</a:t>
            </a:r>
          </a:p>
          <a:p>
            <a:endParaRPr lang="zh-CN" altLang="zh-CN" sz="2400" dirty="0"/>
          </a:p>
          <a:p>
            <a:r>
              <a:rPr lang="zh-CN" altLang="zh-CN" sz="2400" dirty="0"/>
              <a:t>Mercer核：</a:t>
            </a:r>
            <a:r>
              <a:rPr lang="zh-CN" altLang="zh-CN" sz="2400" dirty="0" smtClean="0"/>
              <a:t>所</a:t>
            </a:r>
            <a:r>
              <a:rPr lang="zh-CN" altLang="en-US" sz="2400" dirty="0" smtClean="0"/>
              <a:t>有</a:t>
            </a:r>
            <a:r>
              <a:rPr lang="zh-CN" altLang="zh-CN" sz="2400" dirty="0" smtClean="0"/>
              <a:t>满足</a:t>
            </a:r>
            <a:r>
              <a:rPr lang="zh-CN" altLang="zh-CN" sz="2400" dirty="0"/>
              <a:t>Mercer条件的对称</a:t>
            </a:r>
            <a:r>
              <a:rPr lang="zh-CN" altLang="zh-CN" sz="2400" dirty="0" smtClean="0"/>
              <a:t>函数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（</a:t>
            </a:r>
            <a:r>
              <a:rPr lang="zh-CN" altLang="en-US" sz="2400" b="0" dirty="0"/>
              <a:t>任何半正定的函数都可以作为</a:t>
            </a:r>
            <a:r>
              <a:rPr lang="zh-CN" altLang="en-US" sz="2400" b="0" dirty="0">
                <a:hlinkClick r:id="rId3"/>
              </a:rPr>
              <a:t>核函数</a:t>
            </a:r>
            <a:r>
              <a:rPr lang="zh-CN" altLang="en-US" sz="2400" b="0" dirty="0"/>
              <a:t>。</a:t>
            </a:r>
            <a:r>
              <a:rPr lang="zh-CN" altLang="en-US" sz="2400" dirty="0" smtClean="0"/>
              <a:t>）</a:t>
            </a:r>
            <a:endParaRPr lang="zh-CN" altLang="zh-CN" sz="2400" dirty="0"/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124200" y="2514600"/>
          <a:ext cx="3124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5" r:id="rId4" imgW="1422717" imgH="228917" progId="Equation.DSMT4">
                  <p:embed/>
                </p:oleObj>
              </mc:Choice>
              <mc:Fallback>
                <p:oleObj r:id="rId4" imgW="1422717" imgH="2289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14600"/>
                        <a:ext cx="31242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124200" y="3076575"/>
          <a:ext cx="33528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6" r:id="rId6" imgW="1599823" imgH="495402" progId="Equation.DSMT4">
                  <p:embed/>
                </p:oleObj>
              </mc:Choice>
              <mc:Fallback>
                <p:oleObj r:id="rId6" imgW="1599823" imgH="495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076575"/>
                        <a:ext cx="335280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3200400" y="4267200"/>
          <a:ext cx="37338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7" r:id="rId8" imgW="1702117" imgH="228917" progId="Equation.DSMT4">
                  <p:embed/>
                </p:oleObj>
              </mc:Choice>
              <mc:Fallback>
                <p:oleObj r:id="rId8" imgW="1702117" imgH="2289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267200"/>
                        <a:ext cx="37338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188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r>
              <a:rPr lang="zh-CN" altLang="en-US" sz="4000">
                <a:ea typeface="楷体_GB2312" pitchFamily="49" charset="-122"/>
              </a:rPr>
              <a:t>支持向量机</a:t>
            </a:r>
          </a:p>
        </p:txBody>
      </p:sp>
      <p:pic>
        <p:nvPicPr>
          <p:cNvPr id="1433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050" y="1484313"/>
            <a:ext cx="6049963" cy="4429125"/>
          </a:xfrm>
          <a:noFill/>
          <a:ln/>
          <a:extLs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8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47650"/>
            <a:ext cx="6445250" cy="574675"/>
          </a:xfrm>
          <a:noFill/>
          <a:ln/>
        </p:spPr>
        <p:txBody>
          <a:bodyPr/>
          <a:lstStyle/>
          <a:p>
            <a:pPr eaLnBrk="0" hangingPunct="0"/>
            <a:r>
              <a:rPr lang="zh-CN" altLang="en-US" sz="3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支持</a:t>
            </a:r>
            <a:r>
              <a:rPr lang="zh-CN" altLang="en-US" sz="3400" b="0" dirty="0">
                <a:latin typeface="黑体" panose="02010609060101010101" pitchFamily="49" charset="-122"/>
                <a:ea typeface="黑体" panose="02010609060101010101" pitchFamily="49" charset="-122"/>
              </a:rPr>
              <a:t>向量机应用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250825" y="1196975"/>
            <a:ext cx="8893175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、手写体数字识别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SVM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的第一个应用是手写字符识别问题。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Vapnik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Burges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Cortes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Scholkopf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等研究了该问题。使用</a:t>
            </a:r>
            <a:r>
              <a:rPr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最大间隔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软间隔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SVM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。使用</a:t>
            </a:r>
            <a:r>
              <a:rPr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高斯核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多项式核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在两个数据集</a:t>
            </a:r>
            <a:r>
              <a:rPr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USPS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美国邮政服务局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NIST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国家标准技术局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。其中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USPS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数据集包括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7291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个训练样本，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2007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个测试样本，用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256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维的向量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(16×16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矩阵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表示，每个点的灰度值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latin typeface="隶书_GB2312" pitchFamily="2" charset="-122"/>
                <a:ea typeface="隶书_GB2312" pitchFamily="2" charset="-122"/>
              </a:rPr>
              <a:t>～</a:t>
            </a:r>
            <a:r>
              <a:rPr lang="en-US" altLang="zh-CN" b="1">
                <a:latin typeface="隶书_GB2312" pitchFamily="2" charset="-122"/>
                <a:ea typeface="隶书_GB2312" pitchFamily="2" charset="-122"/>
              </a:rPr>
              <a:t>255</a:t>
            </a:r>
            <a:r>
              <a:rPr lang="zh-CN" altLang="en-US" b="1">
                <a:latin typeface="隶书_GB2312" pitchFamily="2" charset="-122"/>
                <a:ea typeface="隶书_GB2312" pitchFamily="2" charset="-122"/>
              </a:rPr>
              <a:t>。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 b="1">
                <a:latin typeface="隶书_GB2312" pitchFamily="2" charset="-122"/>
                <a:ea typeface="隶书_GB2312" pitchFamily="2" charset="-122"/>
              </a:rPr>
              <a:t>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NIST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数据集包括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60000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个训练样本，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10000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个测试样本，图像为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20×20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矩阵表示。</a:t>
            </a:r>
          </a:p>
          <a:p>
            <a:pPr eaLnBrk="0" hangingPunct="0">
              <a:lnSpc>
                <a:spcPct val="90000"/>
              </a:lnSpc>
            </a:pP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结果表明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SVM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具有一定的优势。</a:t>
            </a:r>
          </a:p>
        </p:txBody>
      </p:sp>
    </p:spTree>
    <p:extLst>
      <p:ext uri="{BB962C8B-B14F-4D97-AF65-F5344CB8AC3E}">
        <p14:creationId xmlns:p14="http://schemas.microsoft.com/office/powerpoint/2010/main" val="30937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线性判别函数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800" smtClean="0"/>
              <a:t>2</a:t>
            </a:r>
            <a:r>
              <a:rPr lang="zh-CN" altLang="en-US" sz="2800" smtClean="0"/>
              <a:t>、</a:t>
            </a:r>
            <a:r>
              <a:rPr lang="en-US" altLang="zh-CN" sz="2800" smtClean="0"/>
              <a:t>n</a:t>
            </a:r>
            <a:r>
              <a:rPr lang="zh-CN" altLang="en-US" sz="2800" smtClean="0"/>
              <a:t>维情况</a:t>
            </a:r>
          </a:p>
          <a:p>
            <a:pPr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lang="zh-CN" altLang="en-US" sz="2400" smtClean="0"/>
              <a:t>现抽取</a:t>
            </a:r>
            <a:r>
              <a:rPr lang="en-US" altLang="zh-CN" sz="2400" smtClean="0"/>
              <a:t>n</a:t>
            </a:r>
            <a:r>
              <a:rPr lang="zh-CN" altLang="en-US" sz="2400" smtClean="0"/>
              <a:t>个特征为：</a:t>
            </a:r>
          </a:p>
          <a:p>
            <a:pPr>
              <a:buClr>
                <a:srgbClr val="66FF33"/>
              </a:buClr>
              <a:buFont typeface="Wingdings" panose="05000000000000000000" pitchFamily="2" charset="2"/>
              <a:buChar char="v"/>
            </a:pPr>
            <a:endParaRPr lang="zh-CN" altLang="en-US" sz="2400" smtClean="0"/>
          </a:p>
          <a:p>
            <a:pPr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lang="zh-CN" altLang="en-US" sz="2400" smtClean="0"/>
              <a:t>判别函数：</a:t>
            </a:r>
          </a:p>
          <a:p>
            <a:pPr>
              <a:buClr>
                <a:srgbClr val="66FF33"/>
              </a:buClr>
              <a:buFont typeface="Wingdings" panose="05000000000000000000" pitchFamily="2" charset="2"/>
              <a:buNone/>
            </a:pPr>
            <a:endParaRPr lang="zh-CN" altLang="en-US" sz="2400" smtClean="0"/>
          </a:p>
          <a:p>
            <a:pPr>
              <a:buFontTx/>
              <a:buNone/>
            </a:pPr>
            <a:r>
              <a:rPr lang="zh-CN" altLang="en-US" sz="2400" smtClean="0"/>
              <a:t>          </a:t>
            </a:r>
          </a:p>
          <a:p>
            <a:pPr>
              <a:buClr>
                <a:srgbClr val="66FF33"/>
              </a:buClr>
              <a:buFont typeface="Wingdings" panose="05000000000000000000" pitchFamily="2" charset="2"/>
              <a:buChar char="v"/>
            </a:pPr>
            <a:endParaRPr lang="zh-CN" altLang="en-US" sz="2400" smtClean="0"/>
          </a:p>
          <a:p>
            <a:pPr>
              <a:buClr>
                <a:srgbClr val="66FF33"/>
              </a:buClr>
              <a:buFont typeface="Wingdings" panose="05000000000000000000" pitchFamily="2" charset="2"/>
              <a:buChar char="v"/>
            </a:pPr>
            <a:endParaRPr lang="zh-CN" altLang="en-US" sz="2400" smtClean="0"/>
          </a:p>
          <a:p>
            <a:pPr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lang="zh-CN" altLang="en-US" sz="2400" smtClean="0"/>
              <a:t>另外一种表示方法：</a:t>
            </a:r>
          </a:p>
          <a:p>
            <a:pPr>
              <a:buFontTx/>
              <a:buNone/>
            </a:pPr>
            <a:endParaRPr lang="zh-CN" altLang="en-US" sz="2400" smtClean="0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051050" y="2349500"/>
          <a:ext cx="37750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4" name="Equation" r:id="rId3" imgW="1282700" imgH="241300" progId="Equation.3">
                  <p:embed/>
                </p:oleObj>
              </mc:Choice>
              <mc:Fallback>
                <p:oleObj name="Equation" r:id="rId3" imgW="12827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349500"/>
                        <a:ext cx="37750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771775" y="2781300"/>
          <a:ext cx="48434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5" name="Equation" r:id="rId5" imgW="2311400" imgH="228600" progId="Equation.3">
                  <p:embed/>
                </p:oleObj>
              </mc:Choice>
              <mc:Fallback>
                <p:oleObj name="Equation" r:id="rId5" imgW="2311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781300"/>
                        <a:ext cx="48434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3419475" y="3357563"/>
          <a:ext cx="2819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6" name="Equation" r:id="rId7" imgW="825500" imgH="228600" progId="Equation.3">
                  <p:embed/>
                </p:oleObj>
              </mc:Choice>
              <mc:Fallback>
                <p:oleObj name="Equation" r:id="rId7" imgW="825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357563"/>
                        <a:ext cx="2819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547813" y="5589588"/>
          <a:ext cx="5689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7" name="Equation" r:id="rId9" imgW="2540000" imgH="482600" progId="Equation.DSMT4">
                  <p:embed/>
                </p:oleObj>
              </mc:Choice>
              <mc:Fallback>
                <p:oleObj name="Equation" r:id="rId9" imgW="25400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589588"/>
                        <a:ext cx="5689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3995738" y="4941888"/>
          <a:ext cx="20097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8" name="Equation" r:id="rId11" imgW="812447" imgH="228501" progId="Equation.3">
                  <p:embed/>
                </p:oleObj>
              </mc:Choice>
              <mc:Fallback>
                <p:oleObj name="Equation" r:id="rId11" imgW="812447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941888"/>
                        <a:ext cx="20097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2339975" y="3933825"/>
          <a:ext cx="43354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9" name="Equation" r:id="rId13" imgW="1955800" imgH="482600" progId="Equation.3">
                  <p:embed/>
                </p:oleObj>
              </mc:Choice>
              <mc:Fallback>
                <p:oleObj name="Equation" r:id="rId13" imgW="19558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933825"/>
                        <a:ext cx="433546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47650"/>
            <a:ext cx="6445250" cy="574675"/>
          </a:xfrm>
          <a:noFill/>
          <a:ln/>
        </p:spPr>
        <p:txBody>
          <a:bodyPr/>
          <a:lstStyle/>
          <a:p>
            <a:pPr eaLnBrk="0" hangingPunct="0"/>
            <a:r>
              <a:rPr lang="zh-CN" altLang="en-US" sz="3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支持</a:t>
            </a:r>
            <a:r>
              <a:rPr lang="zh-CN" altLang="en-US" sz="3400" b="0" dirty="0">
                <a:latin typeface="黑体" panose="02010609060101010101" pitchFamily="49" charset="-122"/>
                <a:ea typeface="黑体" panose="02010609060101010101" pitchFamily="49" charset="-122"/>
              </a:rPr>
              <a:t>向量机应用</a:t>
            </a: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250825" y="1196975"/>
            <a:ext cx="8893175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、文本分类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根据文本的内容自动地把它归类。比如邮件过滤、网页搜索、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Web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挖掘、信息检索等。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Joachims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Dumais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等人进行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SVM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对文本分类的研究工作。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使用的数据集为路透社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(Reuters)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21578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号新闻数据库。该数据库共有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12902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个文本，包括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9603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个训练的文本和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3299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个测试样本。每个文本大约包含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200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个单词，分属于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118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类，如金融、运输等。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主要使用线性核。</a:t>
            </a:r>
          </a:p>
          <a:p>
            <a:pPr eaLnBrk="0" hangingPunct="0">
              <a:lnSpc>
                <a:spcPct val="90000"/>
              </a:lnSpc>
            </a:pP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结果表明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SVM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比其他的分类算法（如决策树、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K-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近邻算法等）具有良好的性能。</a:t>
            </a:r>
          </a:p>
        </p:txBody>
      </p:sp>
    </p:spTree>
    <p:extLst>
      <p:ext uri="{BB962C8B-B14F-4D97-AF65-F5344CB8AC3E}">
        <p14:creationId xmlns:p14="http://schemas.microsoft.com/office/powerpoint/2010/main" val="253652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47650"/>
            <a:ext cx="6445250" cy="574675"/>
          </a:xfrm>
          <a:noFill/>
          <a:ln/>
        </p:spPr>
        <p:txBody>
          <a:bodyPr/>
          <a:lstStyle/>
          <a:p>
            <a:pPr eaLnBrk="0" hangingPunct="0"/>
            <a:r>
              <a:rPr lang="zh-CN" altLang="en-US" sz="3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支持</a:t>
            </a:r>
            <a:r>
              <a:rPr lang="zh-CN" altLang="en-US" sz="3400" b="0" dirty="0">
                <a:latin typeface="黑体" panose="02010609060101010101" pitchFamily="49" charset="-122"/>
                <a:ea typeface="黑体" panose="02010609060101010101" pitchFamily="49" charset="-122"/>
              </a:rPr>
              <a:t>向量机应用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250825" y="1196975"/>
            <a:ext cx="8893175" cy="470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kumimoji="0" lang="en-US" altLang="zh-CN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3 </a:t>
            </a:r>
            <a:r>
              <a:rPr kumimoji="0" lang="zh-CN" altLang="en-US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可视</a:t>
            </a:r>
            <a:r>
              <a:rPr kumimoji="0"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场景中的目标检测</a:t>
            </a:r>
            <a:r>
              <a:rPr kumimoji="0"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人脸检测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：给定任意图像作为输入，检测其中是否有人脸存在，以及人脸的位置。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Osuna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等人开发的系统，尽可能扫描像人脸的模式，然后利用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SVM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作为分类器，检查一幅给定的图像是否有人脸。数据库中包含脸与非脸的模式，图像用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en-US" altLang="en-US" sz="2800" b="1" dirty="0">
                <a:latin typeface="隶书_GB2312" pitchFamily="2" charset="-122"/>
                <a:ea typeface="隶书_GB2312" pitchFamily="2" charset="-122"/>
              </a:rPr>
              <a:t>×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19=361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个像素的向量表示，训练一个软间隔分类器，使用二阶多项式核。</a:t>
            </a:r>
          </a:p>
          <a:p>
            <a:pPr eaLnBrk="0" hangingPunct="0">
              <a:lnSpc>
                <a:spcPct val="90000"/>
              </a:lnSpc>
            </a:pPr>
            <a:endParaRPr lang="zh-CN" altLang="en-US" sz="2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汽车行进的可视场景中的行人检测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M.Oren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等人多项式核的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SVM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作为分类器，在之前端使用小波作为特征提取的方法。</a:t>
            </a:r>
          </a:p>
        </p:txBody>
      </p:sp>
    </p:spTree>
    <p:extLst>
      <p:ext uri="{BB962C8B-B14F-4D97-AF65-F5344CB8AC3E}">
        <p14:creationId xmlns:p14="http://schemas.microsoft.com/office/powerpoint/2010/main" val="3858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47650"/>
            <a:ext cx="6445250" cy="574675"/>
          </a:xfrm>
          <a:noFill/>
          <a:ln/>
        </p:spPr>
        <p:txBody>
          <a:bodyPr/>
          <a:lstStyle/>
          <a:p>
            <a:pPr eaLnBrk="0" hangingPunct="0"/>
            <a:r>
              <a:rPr lang="zh-CN" altLang="en-US" sz="3400" b="0">
                <a:latin typeface="黑体" panose="02010609060101010101" pitchFamily="49" charset="-122"/>
                <a:ea typeface="黑体" panose="02010609060101010101" pitchFamily="49" charset="-122"/>
              </a:rPr>
              <a:t>九、支持向量机应用</a:t>
            </a:r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250825" y="1196975"/>
            <a:ext cx="8893175" cy="354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、语音信号处理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0" hangingPunct="0">
              <a:lnSpc>
                <a:spcPct val="90000"/>
              </a:lnSpc>
            </a:pPr>
            <a:endParaRPr kumimoji="0" lang="zh-CN" altLang="en-US" sz="28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0"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kumimoji="0"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说话人识别</a:t>
            </a:r>
            <a:r>
              <a:rPr kumimoji="0"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 eaLnBrk="0" hangingPunct="0">
              <a:lnSpc>
                <a:spcPct val="90000"/>
              </a:lnSpc>
            </a:pPr>
            <a:r>
              <a:rPr kumimoji="0" lang="zh-CN" altLang="en-US" sz="2800" b="1"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pPr eaLnBrk="0" hangingPunct="0">
              <a:lnSpc>
                <a:spcPct val="90000"/>
              </a:lnSpc>
            </a:pPr>
            <a:endParaRPr kumimoji="0" lang="zh-CN" altLang="en-US" sz="28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0"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kumimoji="0"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语音情感识别</a:t>
            </a:r>
          </a:p>
          <a:p>
            <a:pPr eaLnBrk="0" hangingPunct="0">
              <a:lnSpc>
                <a:spcPct val="90000"/>
              </a:lnSpc>
            </a:pPr>
            <a:endParaRPr kumimoji="0" lang="zh-CN" altLang="en-US" sz="28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90000"/>
              </a:lnSpc>
            </a:pPr>
            <a:endParaRPr kumimoji="0" lang="zh-CN" altLang="en-US" sz="28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0"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kumimoji="0" lang="en-US" altLang="zh-CN" sz="2800" b="1">
                <a:solidFill>
                  <a:schemeClr val="accent2"/>
                </a:solidFill>
                <a:ea typeface="楷体_GB2312" pitchFamily="49" charset="-122"/>
              </a:rPr>
              <a:t>……</a:t>
            </a:r>
            <a:endParaRPr kumimoji="0" lang="en-US" altLang="zh-CN" sz="28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00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47650"/>
            <a:ext cx="6445250" cy="574675"/>
          </a:xfrm>
          <a:noFill/>
          <a:ln/>
        </p:spPr>
        <p:txBody>
          <a:bodyPr/>
          <a:lstStyle/>
          <a:p>
            <a:pPr eaLnBrk="0" hangingPunct="0"/>
            <a:r>
              <a:rPr lang="zh-CN" altLang="en-US" sz="3400" b="0">
                <a:latin typeface="黑体" panose="02010609060101010101" pitchFamily="49" charset="-122"/>
                <a:ea typeface="黑体" panose="02010609060101010101" pitchFamily="49" charset="-122"/>
              </a:rPr>
              <a:t>九、支持向量机应用</a:t>
            </a: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250825" y="1196975"/>
            <a:ext cx="8893175" cy="470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、信息安全领域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0" hangingPunct="0">
              <a:lnSpc>
                <a:spcPct val="90000"/>
              </a:lnSpc>
            </a:pPr>
            <a:endParaRPr kumimoji="0" lang="zh-CN" altLang="en-US" sz="28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0"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kumimoji="0"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入侵检测</a:t>
            </a:r>
            <a:r>
              <a:rPr kumimoji="0"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 eaLnBrk="0" hangingPunct="0">
              <a:lnSpc>
                <a:spcPct val="90000"/>
              </a:lnSpc>
            </a:pPr>
            <a:r>
              <a:rPr kumimoji="0" lang="zh-CN" altLang="en-US" sz="2800" b="1"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pPr eaLnBrk="0" hangingPunct="0">
              <a:lnSpc>
                <a:spcPct val="90000"/>
              </a:lnSpc>
            </a:pPr>
            <a:endParaRPr kumimoji="0" lang="zh-CN" altLang="en-US" sz="28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0"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kumimoji="0"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病毒检测</a:t>
            </a:r>
          </a:p>
          <a:p>
            <a:pPr eaLnBrk="0" hangingPunct="0">
              <a:lnSpc>
                <a:spcPct val="90000"/>
              </a:lnSpc>
            </a:pPr>
            <a:endParaRPr kumimoji="0" lang="zh-CN" altLang="en-US" sz="28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90000"/>
              </a:lnSpc>
            </a:pPr>
            <a:endParaRPr kumimoji="0" lang="zh-CN" altLang="en-US" sz="28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0"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kumimoji="0"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数字水印技术</a:t>
            </a:r>
          </a:p>
          <a:p>
            <a:pPr eaLnBrk="0" hangingPunct="0">
              <a:lnSpc>
                <a:spcPct val="90000"/>
              </a:lnSpc>
            </a:pPr>
            <a:endParaRPr kumimoji="0" lang="zh-CN" altLang="en-US" sz="28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90000"/>
              </a:lnSpc>
            </a:pPr>
            <a:endParaRPr kumimoji="0" lang="zh-CN" altLang="en-US" sz="28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0"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(4)</a:t>
            </a:r>
            <a:r>
              <a:rPr kumimoji="0" lang="en-US" altLang="zh-CN" sz="2800" b="1">
                <a:solidFill>
                  <a:schemeClr val="accent2"/>
                </a:solidFill>
                <a:ea typeface="楷体_GB2312" pitchFamily="49" charset="-122"/>
              </a:rPr>
              <a:t>……</a:t>
            </a:r>
            <a:endParaRPr kumimoji="0" lang="en-US" altLang="zh-CN" sz="28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36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47650"/>
            <a:ext cx="6445250" cy="574675"/>
          </a:xfrm>
          <a:noFill/>
          <a:ln/>
        </p:spPr>
        <p:txBody>
          <a:bodyPr/>
          <a:lstStyle/>
          <a:p>
            <a:pPr eaLnBrk="0" hangingPunct="0"/>
            <a:r>
              <a:rPr lang="zh-CN" altLang="en-US" sz="3400" b="0">
                <a:latin typeface="黑体" panose="02010609060101010101" pitchFamily="49" charset="-122"/>
                <a:ea typeface="黑体" panose="02010609060101010101" pitchFamily="49" charset="-122"/>
              </a:rPr>
              <a:t>九、支持向量机应用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250825" y="1196975"/>
            <a:ext cx="8893175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、时间序列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0" hangingPunct="0">
              <a:lnSpc>
                <a:spcPct val="90000"/>
              </a:lnSpc>
            </a:pPr>
            <a:endParaRPr kumimoji="0" lang="zh-CN" altLang="en-US" sz="28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0"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kumimoji="0"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经济预警</a:t>
            </a:r>
            <a:r>
              <a:rPr kumimoji="0"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 eaLnBrk="0" hangingPunct="0">
              <a:lnSpc>
                <a:spcPct val="90000"/>
              </a:lnSpc>
            </a:pPr>
            <a:r>
              <a:rPr kumimoji="0"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0" hangingPunct="0">
              <a:lnSpc>
                <a:spcPct val="90000"/>
              </a:lnSpc>
            </a:pPr>
            <a:r>
              <a:rPr kumimoji="0"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kumimoji="0"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股市预测</a:t>
            </a:r>
          </a:p>
          <a:p>
            <a:pPr eaLnBrk="0" hangingPunct="0">
              <a:lnSpc>
                <a:spcPct val="90000"/>
              </a:lnSpc>
            </a:pPr>
            <a:endParaRPr kumimoji="0" lang="zh-CN" altLang="en-US" sz="28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0"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kumimoji="0"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财务预测</a:t>
            </a:r>
          </a:p>
          <a:p>
            <a:pPr eaLnBrk="0" hangingPunct="0">
              <a:lnSpc>
                <a:spcPct val="90000"/>
              </a:lnSpc>
            </a:pPr>
            <a:endParaRPr kumimoji="0" lang="zh-CN" altLang="en-US" sz="28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0"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(4)</a:t>
            </a:r>
            <a:r>
              <a:rPr kumimoji="0"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电力负荷预测</a:t>
            </a:r>
          </a:p>
          <a:p>
            <a:pPr eaLnBrk="0" hangingPunct="0">
              <a:lnSpc>
                <a:spcPct val="90000"/>
              </a:lnSpc>
            </a:pPr>
            <a:endParaRPr kumimoji="0" lang="zh-CN" altLang="en-US" sz="28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0"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(5)</a:t>
            </a:r>
            <a:r>
              <a:rPr kumimoji="0"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交通流量预测</a:t>
            </a:r>
          </a:p>
          <a:p>
            <a:pPr eaLnBrk="0" hangingPunct="0">
              <a:lnSpc>
                <a:spcPct val="90000"/>
              </a:lnSpc>
            </a:pPr>
            <a:endParaRPr kumimoji="0" lang="zh-CN" altLang="en-US" sz="28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0"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(6)</a:t>
            </a:r>
            <a:r>
              <a:rPr kumimoji="0" lang="en-US" altLang="zh-CN" sz="2800" b="1">
                <a:solidFill>
                  <a:schemeClr val="accent2"/>
                </a:solidFill>
                <a:ea typeface="楷体_GB2312" pitchFamily="49" charset="-122"/>
              </a:rPr>
              <a:t>……</a:t>
            </a:r>
            <a:endParaRPr kumimoji="0" lang="en-US" altLang="zh-CN" sz="28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746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95536"/>
          </a:xfrm>
        </p:spPr>
        <p:txBody>
          <a:bodyPr/>
          <a:lstStyle/>
          <a:p>
            <a:r>
              <a:rPr lang="en-US" altLang="zh-CN" dirty="0" smtClean="0"/>
              <a:t>SVM 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25726" y="1412776"/>
            <a:ext cx="8229600" cy="4742656"/>
          </a:xfrm>
        </p:spPr>
        <p:txBody>
          <a:bodyPr/>
          <a:lstStyle/>
          <a:p>
            <a:r>
              <a:rPr lang="en-US" altLang="zh-CN" sz="2400" dirty="0"/>
              <a:t>LIBSVM</a:t>
            </a:r>
            <a:r>
              <a:rPr lang="zh-CN" altLang="en-US" sz="2400" dirty="0"/>
              <a:t>是台湾大学林智仁</a:t>
            </a:r>
            <a:r>
              <a:rPr lang="en-US" altLang="zh-CN" sz="2400" dirty="0"/>
              <a:t>(Lin </a:t>
            </a:r>
            <a:r>
              <a:rPr lang="en-US" altLang="zh-CN" sz="2400" dirty="0" err="1"/>
              <a:t>Chih</a:t>
            </a:r>
            <a:r>
              <a:rPr lang="en-US" altLang="zh-CN" sz="2400" dirty="0"/>
              <a:t>-Jen)</a:t>
            </a:r>
            <a:r>
              <a:rPr lang="zh-CN" altLang="en-US" sz="2400" dirty="0"/>
              <a:t>教授等开发设计的一个简单、易于使用和快速有效的</a:t>
            </a:r>
            <a:r>
              <a:rPr lang="en-US" altLang="zh-CN" sz="2400" dirty="0"/>
              <a:t>SVM</a:t>
            </a:r>
            <a:r>
              <a:rPr lang="zh-CN" altLang="en-US" sz="2400" dirty="0"/>
              <a:t>模式识别与回归的</a:t>
            </a:r>
            <a:r>
              <a:rPr lang="zh-CN" altLang="en-US" sz="2400" dirty="0" smtClean="0"/>
              <a:t>软件包</a:t>
            </a:r>
            <a:endParaRPr lang="en-US" altLang="zh-CN" sz="2400" dirty="0"/>
          </a:p>
          <a:p>
            <a:r>
              <a:rPr lang="zh-CN" altLang="en-US" sz="2400" dirty="0" smtClean="0"/>
              <a:t>提供</a:t>
            </a:r>
            <a:r>
              <a:rPr lang="zh-CN" altLang="en-US" sz="2400" dirty="0"/>
              <a:t>了编译好的可在</a:t>
            </a:r>
            <a:r>
              <a:rPr lang="en-US" altLang="zh-CN" sz="2400" dirty="0"/>
              <a:t>Windows</a:t>
            </a:r>
            <a:r>
              <a:rPr lang="zh-CN" altLang="en-US" sz="2400" dirty="0"/>
              <a:t>系列系统的执行文件，还提供了源代码，方便改进、修改以及在其它操作系统上</a:t>
            </a:r>
            <a:r>
              <a:rPr lang="zh-CN" altLang="en-US" sz="2400" dirty="0" smtClean="0"/>
              <a:t>应用</a:t>
            </a:r>
            <a:endParaRPr lang="en-US" altLang="zh-CN" sz="2400" dirty="0" smtClean="0"/>
          </a:p>
          <a:p>
            <a:r>
              <a:rPr lang="zh-CN" altLang="en-US" sz="2400" dirty="0" smtClean="0"/>
              <a:t>该</a:t>
            </a:r>
            <a:r>
              <a:rPr lang="zh-CN" altLang="en-US" sz="2400" dirty="0"/>
              <a:t>软件对</a:t>
            </a:r>
            <a:r>
              <a:rPr lang="en-US" altLang="zh-CN" sz="2400" dirty="0"/>
              <a:t>SVM</a:t>
            </a:r>
            <a:r>
              <a:rPr lang="zh-CN" altLang="en-US" sz="2400" dirty="0"/>
              <a:t>所涉及的参数调节相对比较少，提供了很多的默认参数，利用这些默认参数可以解决很多问题；并提供了交互检验</a:t>
            </a:r>
            <a:r>
              <a:rPr lang="en-US" altLang="zh-CN" sz="2400" dirty="0"/>
              <a:t>(Cross Validation)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功能</a:t>
            </a:r>
            <a:endParaRPr lang="en-US" altLang="zh-CN" sz="2400" dirty="0" smtClean="0"/>
          </a:p>
          <a:p>
            <a:r>
              <a:rPr lang="zh-CN" altLang="en-US" sz="2400" dirty="0"/>
              <a:t>目前，</a:t>
            </a:r>
            <a:r>
              <a:rPr lang="en-US" altLang="zh-CN" sz="2400" dirty="0"/>
              <a:t>LIBSVM</a:t>
            </a:r>
            <a:r>
              <a:rPr lang="zh-CN" altLang="en-US" sz="2400" dirty="0"/>
              <a:t>拥有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Java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Matlab</a:t>
            </a:r>
            <a:r>
              <a:rPr lang="zh-CN" altLang="en-US" sz="2400" dirty="0"/>
              <a:t>、</a:t>
            </a:r>
            <a:r>
              <a:rPr lang="en-US" altLang="zh-CN" sz="2400" dirty="0"/>
              <a:t>C#</a:t>
            </a:r>
            <a:r>
              <a:rPr lang="zh-CN" altLang="en-US" sz="2400" dirty="0"/>
              <a:t>、</a:t>
            </a:r>
            <a:r>
              <a:rPr lang="en-US" altLang="zh-CN" sz="2400" dirty="0"/>
              <a:t>Ruby</a:t>
            </a:r>
            <a:r>
              <a:rPr lang="zh-CN" altLang="en-US" sz="2400" dirty="0"/>
              <a:t>、</a:t>
            </a:r>
            <a:r>
              <a:rPr lang="en-US" altLang="zh-CN" sz="2400" dirty="0"/>
              <a:t>Python</a:t>
            </a:r>
            <a:r>
              <a:rPr lang="zh-CN" altLang="en-US" sz="2400" dirty="0"/>
              <a:t>、</a:t>
            </a:r>
            <a:r>
              <a:rPr lang="en-US" altLang="zh-CN" sz="2400" dirty="0"/>
              <a:t>R</a:t>
            </a:r>
            <a:r>
              <a:rPr lang="zh-CN" altLang="en-US" sz="2400" dirty="0"/>
              <a:t>、</a:t>
            </a:r>
            <a:r>
              <a:rPr lang="en-US" altLang="zh-CN" sz="2400" dirty="0"/>
              <a:t>Perl</a:t>
            </a:r>
            <a:r>
              <a:rPr lang="zh-CN" altLang="en-US" sz="2400" dirty="0"/>
              <a:t>、</a:t>
            </a:r>
            <a:r>
              <a:rPr lang="en-US" altLang="zh-CN" sz="2400" dirty="0"/>
              <a:t>Common LISP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Labview</a:t>
            </a:r>
            <a:r>
              <a:rPr lang="zh-CN" altLang="en-US" sz="2400" dirty="0"/>
              <a:t>等数十种语言版本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http://www.csie.ntu.edu.tw/~cjlin/libsvm/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83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772400" cy="599728"/>
          </a:xfrm>
        </p:spPr>
        <p:txBody>
          <a:bodyPr/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算法性能评估</a:t>
            </a:r>
            <a:endParaRPr lang="zh-CN" altLang="en-US" dirty="0"/>
          </a:p>
        </p:txBody>
      </p:sp>
      <p:pic>
        <p:nvPicPr>
          <p:cNvPr id="105474" name="Picture 2" descr="此处输入图片的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55566"/>
            <a:ext cx="6552727" cy="441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755576" y="148478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如何评价一个算法的性能？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21087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380040" cy="744538"/>
          </a:xfrm>
        </p:spPr>
        <p:txBody>
          <a:bodyPr/>
          <a:lstStyle/>
          <a:p>
            <a:r>
              <a:rPr lang="zh-CN" altLang="en-US" dirty="0" smtClean="0"/>
              <a:t>混淆矩阵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512" y="1340768"/>
            <a:ext cx="6112296" cy="5257800"/>
          </a:xfrm>
        </p:spPr>
        <p:txBody>
          <a:bodyPr/>
          <a:lstStyle/>
          <a:p>
            <a:pPr lvl="0"/>
            <a:r>
              <a:rPr lang="zh-CN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True Positive(真正, TP)：将正类预测为正类数.</a:t>
            </a:r>
          </a:p>
          <a:p>
            <a:pPr lvl="0"/>
            <a:r>
              <a:rPr lang="zh-CN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True Negative(真负 , TN)：将负类预测为负类数.</a:t>
            </a:r>
          </a:p>
          <a:p>
            <a:pPr lvl="0"/>
            <a:r>
              <a:rPr lang="zh-CN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False Positive(假正, FP)：将负类预测为正类数 </a:t>
            </a:r>
            <a:r>
              <a:rPr lang="zh-CN" altLang="zh-CN" sz="3600" dirty="0">
                <a:solidFill>
                  <a:srgbClr val="000000"/>
                </a:solidFill>
                <a:ea typeface="MathJax_Main-Web"/>
                <a:cs typeface="Arial" panose="020B0604020202020204" pitchFamily="34" charset="0"/>
              </a:rPr>
              <a:t>→</a:t>
            </a:r>
            <a:r>
              <a:rPr lang="zh-CN" altLang="zh-CN" sz="3600" dirty="0">
                <a:solidFill>
                  <a:srgbClr val="000000"/>
                </a:solidFill>
                <a:cs typeface="Arial" panose="020B0604020202020204" pitchFamily="34" charset="0"/>
              </a:rPr>
              <a:t> </a:t>
            </a:r>
            <a:r>
              <a:rPr lang="zh-CN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 误报 (Type I error).</a:t>
            </a:r>
          </a:p>
          <a:p>
            <a:pPr lvl="0"/>
            <a:r>
              <a:rPr lang="zh-CN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False Negative(假负 , FN)：将正类预测为负类数 </a:t>
            </a:r>
            <a:r>
              <a:rPr lang="zh-CN" altLang="zh-CN" sz="3600" dirty="0">
                <a:solidFill>
                  <a:srgbClr val="000000"/>
                </a:solidFill>
                <a:ea typeface="MathJax_Main-Web"/>
                <a:cs typeface="Arial" panose="020B0604020202020204" pitchFamily="34" charset="0"/>
              </a:rPr>
              <a:t>→</a:t>
            </a:r>
            <a:r>
              <a:rPr lang="zh-CN" altLang="zh-CN" sz="3600" dirty="0">
                <a:solidFill>
                  <a:srgbClr val="000000"/>
                </a:solidFill>
                <a:cs typeface="Arial" panose="020B0604020202020204" pitchFamily="34" charset="0"/>
              </a:rPr>
              <a:t> </a:t>
            </a:r>
            <a:r>
              <a:rPr lang="zh-CN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 漏报 (Type II error).</a:t>
            </a:r>
            <a:endParaRPr lang="zh-CN" altLang="zh-CN" sz="4800" b="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106499" name="Picture 3" descr="此处输入图片的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73216"/>
            <a:ext cx="8413566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504" y="1325536"/>
            <a:ext cx="3128496" cy="400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3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Precision and Recall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5257800"/>
          </a:xfrm>
        </p:spPr>
        <p:txBody>
          <a:bodyPr/>
          <a:lstStyle/>
          <a:p>
            <a:r>
              <a:rPr lang="zh-CN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精确率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Precision</a:t>
            </a:r>
          </a:p>
          <a:p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召回率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</a:p>
          <a:p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F1-Measure</a:t>
            </a:r>
          </a:p>
          <a:p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准确率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pPr marL="0" indent="0">
              <a:buNone/>
            </a:pPr>
            <a:r>
              <a:rPr lang="zh-CN" altLang="zh-CN" sz="6000" b="0" dirty="0" smtClean="0">
                <a:latin typeface="Arial" panose="020B0604020202020204" pitchFamily="34" charset="0"/>
              </a:rPr>
              <a:t>  </a:t>
            </a:r>
            <a:r>
              <a:rPr lang="zh-CN" altLang="zh-CN" sz="6600" b="0" dirty="0" smtClean="0">
                <a:latin typeface="Arial" panose="020B0604020202020204" pitchFamily="34" charset="0"/>
              </a:rPr>
              <a:t> </a:t>
            </a:r>
            <a:endParaRPr lang="zh-CN" altLang="zh-CN" sz="6000" b="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107524" name="Picture 4" descr="P  = \frac{TP}{TP+FP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1412776"/>
            <a:ext cx="2232249" cy="70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25" name="Picture 5" descr="R = \frac{TP}{TP+FN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297" y="2297048"/>
            <a:ext cx="2443578" cy="76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此处输入图片的描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677936"/>
            <a:ext cx="8413566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1" y="4820582"/>
            <a:ext cx="3235051" cy="645325"/>
          </a:xfrm>
          <a:prstGeom prst="rect">
            <a:avLst/>
          </a:prstGeom>
        </p:spPr>
      </p:pic>
      <p:pic>
        <p:nvPicPr>
          <p:cNvPr id="107528" name="Picture 8" descr="http://b.hiphotos.baidu.com/baike/s%3D82/sign=39f4e783adc3793179688b2beac451eb/6159252dd42a2834759f138e59b5c9ea15cebf7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3675799"/>
            <a:ext cx="1682188" cy="71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99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47800"/>
            <a:ext cx="8812088" cy="5257800"/>
          </a:xfrm>
        </p:spPr>
        <p:txBody>
          <a:bodyPr/>
          <a:lstStyle/>
          <a:p>
            <a:r>
              <a:rPr lang="zh-CN" altLang="zh-CN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是针对我们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预测结果</a:t>
            </a:r>
            <a:r>
              <a:rPr lang="zh-CN" altLang="zh-CN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而言的</a:t>
            </a:r>
            <a:r>
              <a:rPr lang="zh-CN" altLang="zh-CN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准确率</a:t>
            </a:r>
            <a:r>
              <a:rPr lang="zh-CN" altLang="zh-CN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表示</a:t>
            </a:r>
            <a:r>
              <a:rPr lang="zh-CN" altLang="zh-CN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的是预测为正的样本中有多少是真正的正样本</a:t>
            </a:r>
            <a:r>
              <a:rPr lang="zh-CN" altLang="zh-CN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b="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zh-CN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那么</a:t>
            </a:r>
            <a:r>
              <a:rPr lang="zh-CN" altLang="zh-CN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预测为正就有两种可能了，一种就是把正类预测为正类(TP)，另一种就是把负类预测为正类(FP)</a:t>
            </a:r>
            <a:r>
              <a:rPr lang="zh-CN" altLang="zh-CN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endParaRPr lang="en-US" altLang="zh-CN" sz="800" b="0" dirty="0" smtClean="0"/>
          </a:p>
          <a:p>
            <a:r>
              <a:rPr lang="zh-CN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召回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率</a:t>
            </a:r>
            <a:r>
              <a:rPr lang="zh-CN" altLang="zh-CN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是针对我们原来的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样本</a:t>
            </a:r>
            <a:r>
              <a:rPr lang="zh-CN" altLang="zh-CN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而言的，它表示的是样本中的正例有多少被预测正确了</a:t>
            </a:r>
            <a:r>
              <a:rPr lang="zh-CN" altLang="zh-CN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b="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zh-CN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那</a:t>
            </a:r>
            <a:r>
              <a:rPr lang="zh-CN" altLang="zh-CN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也有两种可能，一种是把原来的正类预测成正类(TP)，另一种就是把原来的正类预测为负类(FN)。</a:t>
            </a:r>
            <a:r>
              <a:rPr lang="zh-CN" altLang="zh-CN" sz="800" b="0" dirty="0"/>
              <a:t/>
            </a:r>
            <a:br>
              <a:rPr lang="zh-CN" altLang="zh-CN" sz="800" b="0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45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线性判别函数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900113" y="1484313"/>
            <a:ext cx="73152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模式分类：</a:t>
            </a:r>
          </a:p>
          <a:p>
            <a:pPr eaLnBrk="1" hangingPunct="1">
              <a:spcBef>
                <a:spcPct val="5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buChar char="v"/>
            </a:pPr>
            <a:endParaRPr kumimoji="1" lang="zh-CN" altLang="en-US" sz="2600" b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endParaRPr kumimoji="1" lang="zh-CN" altLang="en-US" sz="2600" b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600" b="0">
                <a:latin typeface="Arial" panose="020B0604020202020204" pitchFamily="34" charset="0"/>
                <a:ea typeface="宋体" panose="02010600030101010101" pitchFamily="2" charset="-122"/>
              </a:rPr>
              <a:t>当 </a:t>
            </a:r>
            <a:r>
              <a:rPr kumimoji="1" lang="en-US" altLang="zh-CN" sz="2600" b="0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6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600" b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600" b="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600" b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600" b="0">
                <a:latin typeface="Arial" panose="020B0604020202020204" pitchFamily="34" charset="0"/>
                <a:ea typeface="宋体" panose="02010600030101010101" pitchFamily="2" charset="-122"/>
              </a:rPr>
              <a:t> =</a:t>
            </a:r>
            <a:r>
              <a:rPr kumimoji="1" lang="en-US" altLang="zh-CN" sz="2600" b="0" i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kumimoji="1" lang="en-US" altLang="zh-CN" sz="2600" b="0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600" b="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600" b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600" b="0">
                <a:latin typeface="Arial" panose="020B0604020202020204" pitchFamily="34" charset="0"/>
                <a:ea typeface="宋体" panose="02010600030101010101" pitchFamily="2" charset="-122"/>
              </a:rPr>
              <a:t>0 </a:t>
            </a:r>
            <a:r>
              <a:rPr kumimoji="1" lang="zh-CN" altLang="en-US" sz="2600" b="0">
                <a:latin typeface="Arial" panose="020B0604020202020204" pitchFamily="34" charset="0"/>
                <a:ea typeface="宋体" panose="02010600030101010101" pitchFamily="2" charset="-122"/>
              </a:rPr>
              <a:t>为判别边界。</a:t>
            </a:r>
          </a:p>
          <a:p>
            <a:pPr eaLnBrk="1" hangingPunct="1">
              <a:spcBef>
                <a:spcPct val="5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600" b="0">
                <a:latin typeface="Arial" panose="020B0604020202020204" pitchFamily="34" charset="0"/>
                <a:ea typeface="宋体" panose="02010600030101010101" pitchFamily="2" charset="-122"/>
              </a:rPr>
              <a:t>当</a:t>
            </a:r>
            <a:r>
              <a:rPr kumimoji="1" lang="en-US" altLang="zh-CN" sz="2600" b="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600" b="0">
                <a:latin typeface="Arial" panose="020B0604020202020204" pitchFamily="34" charset="0"/>
                <a:ea typeface="宋体" panose="02010600030101010101" pitchFamily="2" charset="-122"/>
              </a:rPr>
              <a:t>=2</a:t>
            </a:r>
            <a:r>
              <a:rPr kumimoji="1" lang="zh-CN" altLang="en-US" sz="2600" b="0">
                <a:latin typeface="Arial" panose="020B0604020202020204" pitchFamily="34" charset="0"/>
                <a:ea typeface="宋体" panose="02010600030101010101" pitchFamily="2" charset="-122"/>
              </a:rPr>
              <a:t>时，二维情况的判别边界为一直线。</a:t>
            </a:r>
          </a:p>
          <a:p>
            <a:pPr eaLnBrk="1" hangingPunct="1">
              <a:spcBef>
                <a:spcPct val="5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600" b="0">
                <a:latin typeface="Arial" panose="020B0604020202020204" pitchFamily="34" charset="0"/>
                <a:ea typeface="宋体" panose="02010600030101010101" pitchFamily="2" charset="-122"/>
              </a:rPr>
              <a:t>当</a:t>
            </a:r>
            <a:r>
              <a:rPr kumimoji="1" lang="en-US" altLang="zh-CN" sz="2600" b="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600" b="0">
                <a:latin typeface="Arial" panose="020B0604020202020204" pitchFamily="34" charset="0"/>
                <a:ea typeface="宋体" panose="02010600030101010101" pitchFamily="2" charset="-122"/>
              </a:rPr>
              <a:t>=3</a:t>
            </a:r>
            <a:r>
              <a:rPr kumimoji="1" lang="zh-CN" altLang="en-US" sz="2600" b="0">
                <a:latin typeface="Arial" panose="020B0604020202020204" pitchFamily="34" charset="0"/>
                <a:ea typeface="宋体" panose="02010600030101010101" pitchFamily="2" charset="-122"/>
              </a:rPr>
              <a:t>时，判别边界为一平面。</a:t>
            </a:r>
          </a:p>
          <a:p>
            <a:pPr eaLnBrk="1" hangingPunct="1">
              <a:spcBef>
                <a:spcPct val="5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600" b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600" b="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600" b="0">
                <a:latin typeface="Arial" panose="020B0604020202020204" pitchFamily="34" charset="0"/>
                <a:ea typeface="宋体" panose="02010600030101010101" pitchFamily="2" charset="-122"/>
              </a:rPr>
              <a:t>&gt;3</a:t>
            </a:r>
            <a:r>
              <a:rPr kumimoji="1" lang="zh-CN" altLang="en-US" sz="2600" b="0">
                <a:latin typeface="Arial" panose="020B0604020202020204" pitchFamily="34" charset="0"/>
                <a:ea typeface="宋体" panose="02010600030101010101" pitchFamily="2" charset="-122"/>
              </a:rPr>
              <a:t>时，则判别边界为一超平面。</a:t>
            </a:r>
          </a:p>
          <a:p>
            <a:pPr eaLnBrk="1" hangingPunct="1">
              <a:spcBef>
                <a:spcPct val="5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buChar char="v"/>
            </a:pPr>
            <a:endParaRPr kumimoji="1" lang="zh-CN" altLang="en-US" sz="26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941388" y="2078038"/>
          <a:ext cx="6096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" name="Equation" r:id="rId3" imgW="1524000" imgH="482600" progId="Equation.3">
                  <p:embed/>
                </p:oleObj>
              </mc:Choice>
              <mc:Fallback>
                <p:oleObj name="Equation" r:id="rId3" imgW="15240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2078038"/>
                        <a:ext cx="6096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340768"/>
            <a:ext cx="4208616" cy="53897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112" y="1340768"/>
            <a:ext cx="4821470" cy="3249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340" y="5346547"/>
            <a:ext cx="3110625" cy="1383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44112" y="466573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在信息检索领域，精确率和召回率又被称为</a:t>
            </a:r>
            <a:r>
              <a:rPr lang="zh-CN" altLang="en-US" b="1" dirty="0">
                <a:solidFill>
                  <a:srgbClr val="000000"/>
                </a:solidFill>
              </a:rPr>
              <a:t>查准率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zh-CN" altLang="en-US" b="1" dirty="0">
                <a:solidFill>
                  <a:srgbClr val="000000"/>
                </a:solidFill>
              </a:rPr>
              <a:t>查全率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27583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772400" cy="744538"/>
          </a:xfrm>
        </p:spPr>
        <p:txBody>
          <a:bodyPr/>
          <a:lstStyle/>
          <a:p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ROC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257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zh-CN" sz="2400" b="0" dirty="0">
                <a:latin typeface="Arial" panose="020B0604020202020204" pitchFamily="34" charset="0"/>
              </a:rPr>
              <a:t>In signal detection theory, a receiver operating characteristic (ROC), or simply ROC curve, is </a:t>
            </a:r>
            <a:r>
              <a:rPr lang="zh-CN" altLang="zh-CN" sz="2400" b="0" dirty="0">
                <a:solidFill>
                  <a:srgbClr val="FF0000"/>
                </a:solidFill>
                <a:latin typeface="Arial" panose="020B0604020202020204" pitchFamily="34" charset="0"/>
              </a:rPr>
              <a:t>a graphical plot which illustrates the performance of a binary classifier system </a:t>
            </a:r>
            <a:r>
              <a:rPr lang="zh-CN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as its discrimination threshold is varied</a:t>
            </a:r>
            <a:r>
              <a:rPr lang="zh-CN" altLang="zh-CN" sz="2400" b="0" dirty="0" smtClean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lang="en-US" altLang="zh-CN" sz="2400" b="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zh-CN" sz="20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</a:t>
            </a:r>
            <a:r>
              <a:rPr lang="zh-CN" altLang="zh-CN"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逻辑回归里面，我们会设一个阈值，大于这个值的为正类，小于这个值为负类。如果我们减小这个阀值，那么更多的样本会被识别为正类。这会提高正类的识别率，但同时也会使得更多的负类被错误识别为正</a:t>
            </a:r>
            <a:r>
              <a:rPr lang="zh-CN" altLang="zh-CN" sz="20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类为了</a:t>
            </a:r>
            <a:r>
              <a:rPr lang="zh-CN" altLang="zh-CN"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形象化这一变化，在此引入 ROC ，ROC 曲线可以用于评价一个分类器</a:t>
            </a:r>
            <a:r>
              <a:rPr lang="zh-CN" altLang="zh-CN" sz="20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好坏</a:t>
            </a:r>
            <a:endParaRPr lang="en-US" altLang="zh-CN" sz="2000" b="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2000" b="0" dirty="0"/>
              <a:t>TPR </a:t>
            </a:r>
            <a:r>
              <a:rPr lang="zh-CN" altLang="en-US" sz="2000" b="0" dirty="0"/>
              <a:t>代表能将正例分对的概率，</a:t>
            </a:r>
            <a:r>
              <a:rPr lang="en-US" altLang="zh-CN" sz="2000" b="0" dirty="0"/>
              <a:t>FPR </a:t>
            </a:r>
            <a:r>
              <a:rPr lang="zh-CN" altLang="en-US" sz="2000" b="0" dirty="0"/>
              <a:t>代表将负例错分为正例的概率。</a:t>
            </a:r>
            <a:endParaRPr lang="zh-CN" altLang="zh-CN" sz="2000" b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855" y="4221088"/>
            <a:ext cx="1856457" cy="7030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675" y="4998668"/>
            <a:ext cx="1800200" cy="59057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1132" y="5024742"/>
            <a:ext cx="3464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MathJax_Main-Web"/>
              </a:rPr>
              <a:t>false positive rate: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043608" y="4228111"/>
            <a:ext cx="3253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MathJax_Main-Web"/>
              </a:rPr>
              <a:t>true positive rate:</a:t>
            </a:r>
            <a:endParaRPr lang="zh-CN" altLang="en-US" sz="2400" dirty="0"/>
          </a:p>
        </p:txBody>
      </p:sp>
      <p:pic>
        <p:nvPicPr>
          <p:cNvPr id="10" name="Picture 3" descr="此处输入图片的描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85" y="5733256"/>
            <a:ext cx="8413566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6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772400" cy="744538"/>
          </a:xfrm>
        </p:spPr>
        <p:txBody>
          <a:bodyPr/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ROC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4502" y="1418416"/>
            <a:ext cx="8477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在 </a:t>
            </a:r>
            <a:r>
              <a:rPr lang="en-US" altLang="zh-CN" dirty="0">
                <a:solidFill>
                  <a:srgbClr val="000000"/>
                </a:solidFill>
              </a:rPr>
              <a:t>ROC </a:t>
            </a:r>
            <a:r>
              <a:rPr lang="zh-CN" altLang="en-US" dirty="0">
                <a:solidFill>
                  <a:srgbClr val="000000"/>
                </a:solidFill>
              </a:rPr>
              <a:t>空间中，每个点的横坐标是 </a:t>
            </a:r>
            <a:r>
              <a:rPr lang="en-US" altLang="zh-CN" dirty="0">
                <a:solidFill>
                  <a:srgbClr val="000000"/>
                </a:solidFill>
              </a:rPr>
              <a:t>FPR</a:t>
            </a:r>
            <a:r>
              <a:rPr lang="zh-CN" altLang="en-US" dirty="0">
                <a:solidFill>
                  <a:srgbClr val="000000"/>
                </a:solidFill>
              </a:rPr>
              <a:t>，纵坐标是 </a:t>
            </a:r>
            <a:r>
              <a:rPr lang="en-US" altLang="zh-CN" dirty="0">
                <a:solidFill>
                  <a:srgbClr val="000000"/>
                </a:solidFill>
              </a:rPr>
              <a:t>TPR</a:t>
            </a:r>
            <a:r>
              <a:rPr lang="zh-CN" altLang="en-US" dirty="0">
                <a:solidFill>
                  <a:srgbClr val="000000"/>
                </a:solidFill>
              </a:rPr>
              <a:t>，这也就描绘了分类器在 </a:t>
            </a:r>
            <a:r>
              <a:rPr lang="en-US" altLang="zh-CN" dirty="0">
                <a:solidFill>
                  <a:srgbClr val="000000"/>
                </a:solidFill>
              </a:rPr>
              <a:t>TP</a:t>
            </a:r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zh-CN" altLang="en-US" b="1" dirty="0">
                <a:solidFill>
                  <a:srgbClr val="000000"/>
                </a:solidFill>
              </a:rPr>
              <a:t>真正率</a:t>
            </a:r>
            <a:r>
              <a:rPr lang="zh-CN" altLang="en-US" dirty="0">
                <a:solidFill>
                  <a:srgbClr val="000000"/>
                </a:solidFill>
              </a:rPr>
              <a:t>）和 </a:t>
            </a:r>
            <a:r>
              <a:rPr lang="en-US" altLang="zh-CN" dirty="0">
                <a:solidFill>
                  <a:srgbClr val="000000"/>
                </a:solidFill>
              </a:rPr>
              <a:t>FP</a:t>
            </a:r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zh-CN" altLang="en-US" b="1" dirty="0">
                <a:solidFill>
                  <a:srgbClr val="000000"/>
                </a:solidFill>
              </a:rPr>
              <a:t>假正率</a:t>
            </a:r>
            <a:r>
              <a:rPr lang="zh-CN" altLang="en-US" dirty="0">
                <a:solidFill>
                  <a:srgbClr val="000000"/>
                </a:solidFill>
              </a:rPr>
              <a:t>）间的 </a:t>
            </a:r>
            <a:r>
              <a:rPr lang="en-US" altLang="zh-CN" dirty="0">
                <a:solidFill>
                  <a:srgbClr val="000000"/>
                </a:solidFill>
              </a:rPr>
              <a:t>trade-off</a:t>
            </a:r>
            <a:r>
              <a:rPr lang="en-US" altLang="zh-CN" baseline="30000" dirty="0">
                <a:solidFill>
                  <a:srgbClr val="FF9900"/>
                </a:solidFill>
                <a:hlinkClick r:id="rId2"/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  <a:endParaRPr lang="zh-CN" altLang="en-US" dirty="0"/>
          </a:p>
        </p:txBody>
      </p:sp>
      <p:pic>
        <p:nvPicPr>
          <p:cNvPr id="112645" name="Picture 5" descr="此处输入图片的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76872"/>
            <a:ext cx="87630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31866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55972"/>
            <a:ext cx="7772400" cy="744538"/>
          </a:xfrm>
        </p:spPr>
        <p:txBody>
          <a:bodyPr/>
          <a:lstStyle/>
          <a:p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AUC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8496944" cy="5257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zh-CN"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AUC（Area Under Curve）被定义为ROC曲线下的面积，显然这个面积的数值不会大于1</a:t>
            </a:r>
            <a:r>
              <a:rPr lang="zh-CN" altLang="zh-CN" sz="20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zh-CN" altLang="zh-CN" sz="1050" b="0" dirty="0"/>
          </a:p>
          <a:p>
            <a:pPr>
              <a:spcBef>
                <a:spcPct val="0"/>
              </a:spcBef>
            </a:pPr>
            <a:r>
              <a:rPr lang="zh-CN" altLang="zh-CN" sz="2000" b="0" dirty="0">
                <a:latin typeface="Arial" panose="020B0604020202020204" pitchFamily="34" charset="0"/>
              </a:rPr>
              <a:t>The AUC value is equivalent to the probability that a randomly chosen positive example is ranked higher than a randomly chosen negative example.</a:t>
            </a:r>
          </a:p>
          <a:p>
            <a:pPr>
              <a:spcBef>
                <a:spcPct val="0"/>
              </a:spcBef>
            </a:pPr>
            <a:r>
              <a:rPr lang="zh-CN" altLang="zh-CN" sz="20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随机</a:t>
            </a:r>
            <a:r>
              <a:rPr lang="zh-CN" altLang="zh-CN"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挑选一个正样本以及一个负样本，分类器判定正样本的值高于负样本的概率就是 AUC 值</a:t>
            </a:r>
            <a:r>
              <a:rPr lang="zh-CN" altLang="zh-CN" sz="2000" b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000" b="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2000" b="0" dirty="0" smtClean="0"/>
              <a:t>AUC</a:t>
            </a:r>
            <a:r>
              <a:rPr lang="zh-CN" altLang="en-US" sz="2000" b="0" dirty="0" smtClean="0"/>
              <a:t>值越大</a:t>
            </a:r>
            <a:r>
              <a:rPr lang="zh-CN" altLang="en-US" sz="2000" b="0" dirty="0"/>
              <a:t>的分类器，正确率越</a:t>
            </a:r>
            <a:r>
              <a:rPr lang="zh-CN" altLang="en-US" sz="2000" b="0" dirty="0" smtClean="0"/>
              <a:t>高。</a:t>
            </a:r>
            <a:endParaRPr lang="zh-CN" altLang="zh-CN" sz="2000" b="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293096"/>
            <a:ext cx="8712968" cy="19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1552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AUC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6" y="2709250"/>
            <a:ext cx="8771964" cy="39963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3568" y="1700808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AUC</a:t>
            </a:r>
            <a:r>
              <a:rPr lang="zh-CN" altLang="en-US" dirty="0"/>
              <a:t>值越大的分类器，正确率越高。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2390109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772400" cy="724942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聚类算法评价</a:t>
            </a:r>
            <a:endParaRPr lang="zh-CN" altLang="en-US" sz="3600" b="1" dirty="0"/>
          </a:p>
        </p:txBody>
      </p:sp>
      <p:grpSp>
        <p:nvGrpSpPr>
          <p:cNvPr id="3" name="组合 11"/>
          <p:cNvGrpSpPr/>
          <p:nvPr/>
        </p:nvGrpSpPr>
        <p:grpSpPr>
          <a:xfrm>
            <a:off x="1619672" y="1196752"/>
            <a:ext cx="7272808" cy="5616624"/>
            <a:chOff x="467544" y="2780928"/>
            <a:chExt cx="7272808" cy="5616624"/>
          </a:xfrm>
        </p:grpSpPr>
        <p:sp>
          <p:nvSpPr>
            <p:cNvPr id="11" name="矩形 10"/>
            <p:cNvSpPr/>
            <p:nvPr/>
          </p:nvSpPr>
          <p:spPr bwMode="auto">
            <a:xfrm>
              <a:off x="467544" y="2780928"/>
              <a:ext cx="7272808" cy="5616624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</a:rPr>
                <a:t>B-cubed Precision</a:t>
              </a:r>
              <a:r>
                <a:rPr kumimoji="0" lang="en-US" altLang="zh-CN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</a:rPr>
                <a:t> and Recall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endParaRPr>
            </a:p>
          </p:txBody>
        </p:sp>
        <p:pic>
          <p:nvPicPr>
            <p:cNvPr id="4505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7584" y="3356992"/>
              <a:ext cx="4867275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32040" y="4149080"/>
              <a:ext cx="1828800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2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5576" y="5157192"/>
              <a:ext cx="3067050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3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83568" y="4293096"/>
              <a:ext cx="32004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4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04048" y="5085184"/>
              <a:ext cx="1666875" cy="504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55776" y="3933056"/>
            <a:ext cx="5112568" cy="274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09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81000"/>
            <a:ext cx="8524056" cy="744538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452048" cy="54368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3.1 </a:t>
            </a:r>
            <a:r>
              <a:rPr lang="zh-CN" altLang="en-US" sz="2400" dirty="0"/>
              <a:t>判别函数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3.2 </a:t>
            </a:r>
            <a:r>
              <a:rPr lang="zh-CN" altLang="en-US" sz="2400" dirty="0" smtClean="0"/>
              <a:t>线性判别函数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两</a:t>
            </a:r>
            <a:r>
              <a:rPr lang="zh-CN" altLang="en-US" sz="1800" dirty="0" smtClean="0"/>
              <a:t>类，多类情况</a:t>
            </a:r>
            <a:endParaRPr lang="zh-CN" altLang="en-US" sz="18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3.3 </a:t>
            </a:r>
            <a:r>
              <a:rPr lang="zh-CN" altLang="en-US" sz="2400" dirty="0"/>
              <a:t>线性分类器</a:t>
            </a:r>
            <a:r>
              <a:rPr lang="zh-CN" altLang="en-US" sz="2400" dirty="0" smtClean="0"/>
              <a:t>设计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感知</a:t>
            </a:r>
            <a:r>
              <a:rPr lang="zh-CN" altLang="en-US" sz="1800" dirty="0" smtClean="0"/>
              <a:t>器法，最小方差准则，</a:t>
            </a:r>
            <a:r>
              <a:rPr lang="en-US" altLang="zh-CN" sz="1800" dirty="0" smtClean="0"/>
              <a:t>Fisher</a:t>
            </a:r>
            <a:r>
              <a:rPr lang="zh-CN" altLang="en-US" sz="1800" dirty="0" smtClean="0"/>
              <a:t>准则（</a:t>
            </a:r>
            <a:r>
              <a:rPr lang="en-US" altLang="zh-CN" sz="1800" dirty="0" smtClean="0"/>
              <a:t>LDA</a:t>
            </a:r>
            <a:r>
              <a:rPr lang="zh-CN" altLang="en-US" sz="1800" dirty="0" smtClean="0"/>
              <a:t>）</a:t>
            </a:r>
            <a:endParaRPr lang="zh-CN" altLang="en-US" sz="18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3.4 </a:t>
            </a:r>
            <a:r>
              <a:rPr lang="zh-CN" altLang="en-US" sz="2400" dirty="0"/>
              <a:t>广义线性判别函数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3.5 SVM</a:t>
            </a:r>
            <a:r>
              <a:rPr lang="zh-CN" altLang="en-US" sz="2400" dirty="0" smtClean="0"/>
              <a:t>分类器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3.6 </a:t>
            </a:r>
            <a:r>
              <a:rPr lang="zh-CN" altLang="en-US" sz="2400" dirty="0" smtClean="0"/>
              <a:t>分类器性能评估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Precision, Recall, Accuracy, F1-measure, ROC, AUC</a:t>
            </a:r>
            <a:endParaRPr lang="zh-CN" altLang="en-US" sz="1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309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线性判别函数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zh-CN" altLang="en-US" sz="3200" smtClean="0">
                <a:solidFill>
                  <a:srgbClr val="0000CC"/>
                </a:solidFill>
              </a:rPr>
              <a:t>多类情况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47800"/>
            <a:ext cx="8424862" cy="5257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smtClean="0"/>
              <a:t>二、</a:t>
            </a:r>
            <a:r>
              <a:rPr lang="zh-CN" altLang="en-US" sz="2400" smtClean="0">
                <a:solidFill>
                  <a:srgbClr val="00CC00"/>
                </a:solidFill>
              </a:rPr>
              <a:t>多类问题</a:t>
            </a:r>
            <a:r>
              <a:rPr lang="zh-CN" altLang="en-US" sz="2400" smtClean="0"/>
              <a:t>：</a:t>
            </a:r>
            <a:r>
              <a:rPr kumimoji="1" lang="zh-CN" altLang="en-US" sz="2400" b="0" smtClean="0"/>
              <a:t>模式有 </a:t>
            </a:r>
            <a:r>
              <a:rPr lang="en-US" altLang="zh-CN" sz="2400" b="0" smtClean="0"/>
              <a:t>ω1 ,ω2 , </a:t>
            </a:r>
            <a:r>
              <a:rPr lang="en-US" altLang="zh-CN" sz="2400" b="0" smtClean="0">
                <a:latin typeface="Arial" panose="020B0604020202020204" pitchFamily="34" charset="0"/>
              </a:rPr>
              <a:t>…</a:t>
            </a:r>
            <a:r>
              <a:rPr lang="en-US" altLang="zh-CN" sz="2400" b="0" smtClean="0"/>
              <a:t> , ωm</a:t>
            </a:r>
            <a:r>
              <a:rPr kumimoji="1" lang="en-US" altLang="zh-CN" sz="2400" b="0" smtClean="0"/>
              <a:t> </a:t>
            </a:r>
            <a:r>
              <a:rPr kumimoji="1" lang="zh-CN" altLang="en-US" sz="2400" b="0" smtClean="0"/>
              <a:t>个类别，可分</a:t>
            </a:r>
            <a:r>
              <a:rPr kumimoji="1" lang="zh-CN" altLang="en-US" sz="2400" smtClean="0">
                <a:solidFill>
                  <a:srgbClr val="FF0000"/>
                </a:solidFill>
              </a:rPr>
              <a:t>三种情况</a:t>
            </a:r>
            <a:r>
              <a:rPr kumimoji="1" lang="zh-CN" altLang="en-US" sz="2400" b="0" smtClean="0"/>
              <a:t>：</a:t>
            </a:r>
            <a:r>
              <a:rPr kumimoji="1" lang="zh-CN" altLang="en-US" sz="2800" b="0" smtClean="0"/>
              <a:t> </a:t>
            </a:r>
          </a:p>
          <a:p>
            <a:pPr>
              <a:buFontTx/>
              <a:buNone/>
            </a:pPr>
            <a:endParaRPr lang="zh-CN" altLang="en-US" sz="2800" smtClean="0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908175" y="3675063"/>
          <a:ext cx="5638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6" name="Equation" r:id="rId3" imgW="2286000" imgH="482600" progId="Equation.3">
                  <p:embed/>
                </p:oleObj>
              </mc:Choice>
              <mc:Fallback>
                <p:oleObj name="Equation" r:id="rId3" imgW="22860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675063"/>
                        <a:ext cx="5638800" cy="11430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39750" y="2420938"/>
            <a:ext cx="8153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FF505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600" b="0">
                <a:latin typeface="华文琥珀" panose="02010800040101010101" pitchFamily="2" charset="-122"/>
                <a:ea typeface="华文琥珀" panose="02010800040101010101" pitchFamily="2" charset="-122"/>
              </a:rPr>
              <a:t>1.</a:t>
            </a:r>
            <a:r>
              <a:rPr kumimoji="1" lang="zh-CN" altLang="en-US" sz="2600">
                <a:latin typeface="华文琥珀" panose="02010800040101010101" pitchFamily="2" charset="-122"/>
                <a:ea typeface="华文琥珀" panose="02010800040101010101" pitchFamily="2" charset="-122"/>
              </a:rPr>
              <a:t>第一种情况：</a:t>
            </a:r>
            <a:r>
              <a:rPr kumimoji="1" lang="zh-CN" altLang="en-US" sz="2600">
                <a:latin typeface="宋体" panose="02010600030101010101" pitchFamily="2" charset="-122"/>
                <a:ea typeface="宋体" panose="02010600030101010101" pitchFamily="2" charset="-122"/>
              </a:rPr>
              <a:t>每一模式类与其它模式类间可用单个判别平面把一个类分开。</a:t>
            </a:r>
            <a:r>
              <a:rPr kumimoji="1" lang="zh-CN" altLang="en-US" sz="2600" b="0">
                <a:latin typeface="宋体" panose="02010600030101010101" pitchFamily="2" charset="-122"/>
                <a:ea typeface="宋体" panose="02010600030101010101" pitchFamily="2" charset="-122"/>
              </a:rPr>
              <a:t>这种情况，</a:t>
            </a:r>
            <a:r>
              <a:rPr kumimoji="1" lang="en-US" altLang="zh-CN" sz="2600" b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kumimoji="1" lang="zh-CN" altLang="en-US" sz="2600" b="0">
                <a:latin typeface="宋体" panose="02010600030101010101" pitchFamily="2" charset="-122"/>
                <a:ea typeface="宋体" panose="02010600030101010101" pitchFamily="2" charset="-122"/>
              </a:rPr>
              <a:t>类可有</a:t>
            </a:r>
            <a:r>
              <a:rPr kumimoji="1" lang="en-US" altLang="zh-CN" sz="2600" b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kumimoji="1" lang="zh-CN" altLang="en-US" sz="2600" b="0">
                <a:latin typeface="宋体" panose="02010600030101010101" pitchFamily="2" charset="-122"/>
                <a:ea typeface="宋体" panose="02010600030101010101" pitchFamily="2" charset="-122"/>
              </a:rPr>
              <a:t>个判别函数，且具有以下性质：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900113" y="4756150"/>
          <a:ext cx="7777162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7" name="Equation" r:id="rId5" imgW="3289300" imgH="457200" progId="Equation.3">
                  <p:embed/>
                </p:oleObj>
              </mc:Choice>
              <mc:Fallback>
                <p:oleObj name="Equation" r:id="rId5" imgW="32893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56150"/>
                        <a:ext cx="7777162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862013" y="5830888"/>
            <a:ext cx="767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0"/>
              <a:t>此情况可理解为      两分法。</a:t>
            </a:r>
            <a:endParaRPr lang="zh-CN" altLang="en-US" sz="2800" b="0"/>
          </a:p>
        </p:txBody>
      </p:sp>
      <p:graphicFrame>
        <p:nvGraphicFramePr>
          <p:cNvPr id="18440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3492500" y="5876925"/>
          <a:ext cx="8636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8" name="公式" r:id="rId7" imgW="393529" imgH="228501" progId="Equation.3">
                  <p:embed/>
                </p:oleObj>
              </mc:Choice>
              <mc:Fallback>
                <p:oleObj name="公式" r:id="rId7" imgW="393529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876925"/>
                        <a:ext cx="8636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线性判别函数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zh-CN" altLang="en-US" sz="3200" smtClean="0">
                <a:solidFill>
                  <a:srgbClr val="0000CC"/>
                </a:solidFill>
              </a:rPr>
              <a:t>多类情况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684213" y="1412875"/>
            <a:ext cx="763270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0">
                <a:latin typeface="Arial" panose="020B0604020202020204" pitchFamily="34" charset="0"/>
                <a:ea typeface="宋体" panose="02010600030101010101" pitchFamily="2" charset="-122"/>
              </a:rPr>
              <a:t>   下图所示，每一类别可用单个判别边界与其它类别相分开 。如果一模式</a:t>
            </a:r>
            <a:r>
              <a:rPr lang="en-US" altLang="zh-CN" sz="2400" b="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b="0">
                <a:latin typeface="Arial" panose="020B0604020202020204" pitchFamily="34" charset="0"/>
                <a:ea typeface="宋体" panose="02010600030101010101" pitchFamily="2" charset="-122"/>
              </a:rPr>
              <a:t>属于</a:t>
            </a: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>
                <a:latin typeface="Arial" panose="020B0604020202020204" pitchFamily="34" charset="0"/>
                <a:ea typeface="宋体" panose="02010600030101010101" pitchFamily="2" charset="-122"/>
              </a:rPr>
              <a:t>，则由图可清楚看出：这时</a:t>
            </a:r>
            <a:r>
              <a:rPr kumimoji="1" lang="en-US" altLang="zh-CN" sz="2400" b="0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4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 &gt;0</a:t>
            </a:r>
            <a:r>
              <a:rPr lang="zh-CN" altLang="en-US" sz="2400" b="0">
                <a:latin typeface="Arial" panose="020B0604020202020204" pitchFamily="34" charset="0"/>
                <a:ea typeface="宋体" panose="02010600030101010101" pitchFamily="2" charset="-122"/>
              </a:rPr>
              <a:t>而</a:t>
            </a:r>
            <a:r>
              <a:rPr kumimoji="1" lang="en-US" altLang="zh-CN" sz="2600" b="0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6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600" b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600" b="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600" b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600" b="0">
                <a:latin typeface="Arial" panose="020B0604020202020204" pitchFamily="34" charset="0"/>
                <a:ea typeface="宋体" panose="02010600030101010101" pitchFamily="2" charset="-122"/>
              </a:rPr>
              <a:t> &lt;0</a:t>
            </a: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0">
                <a:latin typeface="Arial" panose="020B0604020202020204" pitchFamily="34" charset="0"/>
                <a:ea typeface="宋体" panose="02010600030101010101" pitchFamily="2" charset="-122"/>
              </a:rPr>
              <a:t>， </a:t>
            </a:r>
            <a:r>
              <a:rPr kumimoji="1" lang="en-US" altLang="zh-CN" sz="2600" b="0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6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600" b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600" b="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600" b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600" b="0">
                <a:latin typeface="Arial" panose="020B0604020202020204" pitchFamily="34" charset="0"/>
                <a:ea typeface="宋体" panose="02010600030101010101" pitchFamily="2" charset="-122"/>
              </a:rPr>
              <a:t> &lt;0</a:t>
            </a: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ω</a:t>
            </a:r>
            <a:r>
              <a:rPr lang="en-US" altLang="zh-CN" sz="24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0">
                <a:latin typeface="Arial" panose="020B0604020202020204" pitchFamily="34" charset="0"/>
                <a:ea typeface="宋体" panose="02010600030101010101" pitchFamily="2" charset="-122"/>
              </a:rPr>
              <a:t>类与其它类之间的边界由 </a:t>
            </a:r>
            <a:r>
              <a:rPr kumimoji="1" lang="en-US" altLang="zh-CN" sz="2400" b="0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4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=0</a:t>
            </a:r>
            <a:r>
              <a:rPr lang="zh-CN" altLang="en-US" sz="2400" b="0">
                <a:latin typeface="Arial" panose="020B0604020202020204" pitchFamily="34" charset="0"/>
                <a:ea typeface="宋体" panose="02010600030101010101" pitchFamily="2" charset="-122"/>
              </a:rPr>
              <a:t>确定。</a:t>
            </a:r>
            <a:endParaRPr kumimoji="1" lang="zh-CN" altLang="en-US" sz="2400" b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9460" name="Group 5"/>
          <p:cNvGrpSpPr>
            <a:grpSpLocks/>
          </p:cNvGrpSpPr>
          <p:nvPr/>
        </p:nvGrpSpPr>
        <p:grpSpPr bwMode="auto">
          <a:xfrm>
            <a:off x="2667000" y="3389313"/>
            <a:ext cx="4922838" cy="3124200"/>
            <a:chOff x="1680" y="1872"/>
            <a:chExt cx="3101" cy="1968"/>
          </a:xfrm>
        </p:grpSpPr>
        <p:sp>
          <p:nvSpPr>
            <p:cNvPr id="19461" name="Line 6"/>
            <p:cNvSpPr>
              <a:spLocks noChangeShapeType="1"/>
            </p:cNvSpPr>
            <p:nvPr/>
          </p:nvSpPr>
          <p:spPr bwMode="auto">
            <a:xfrm flipV="1">
              <a:off x="2352" y="2016"/>
              <a:ext cx="0" cy="1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2" name="Line 7"/>
            <p:cNvSpPr>
              <a:spLocks noChangeShapeType="1"/>
            </p:cNvSpPr>
            <p:nvPr/>
          </p:nvSpPr>
          <p:spPr bwMode="auto">
            <a:xfrm>
              <a:off x="2352" y="3455"/>
              <a:ext cx="1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3" name="Line 8"/>
            <p:cNvSpPr>
              <a:spLocks noChangeShapeType="1"/>
            </p:cNvSpPr>
            <p:nvPr/>
          </p:nvSpPr>
          <p:spPr bwMode="auto">
            <a:xfrm flipV="1">
              <a:off x="2046" y="2016"/>
              <a:ext cx="1771" cy="14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4" name="Line 9"/>
            <p:cNvSpPr>
              <a:spLocks noChangeShapeType="1"/>
            </p:cNvSpPr>
            <p:nvPr/>
          </p:nvSpPr>
          <p:spPr bwMode="auto">
            <a:xfrm>
              <a:off x="2107" y="2064"/>
              <a:ext cx="2198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5" name="Line 10"/>
            <p:cNvSpPr>
              <a:spLocks noChangeShapeType="1"/>
            </p:cNvSpPr>
            <p:nvPr/>
          </p:nvSpPr>
          <p:spPr bwMode="auto">
            <a:xfrm>
              <a:off x="1680" y="3024"/>
              <a:ext cx="26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6" name="AutoShape 11"/>
            <p:cNvSpPr>
              <a:spLocks noChangeArrowheads="1"/>
            </p:cNvSpPr>
            <p:nvPr/>
          </p:nvSpPr>
          <p:spPr bwMode="auto">
            <a:xfrm>
              <a:off x="2046" y="2399"/>
              <a:ext cx="550" cy="385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7" name="AutoShape 12"/>
            <p:cNvSpPr>
              <a:spLocks noChangeArrowheads="1"/>
            </p:cNvSpPr>
            <p:nvPr/>
          </p:nvSpPr>
          <p:spPr bwMode="auto">
            <a:xfrm>
              <a:off x="3512" y="2496"/>
              <a:ext cx="427" cy="432"/>
            </a:xfrm>
            <a:prstGeom prst="flowChartDelay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9468" name="Object 13"/>
            <p:cNvGraphicFramePr>
              <a:graphicFrameLocks noChangeAspect="1"/>
            </p:cNvGraphicFramePr>
            <p:nvPr/>
          </p:nvGraphicFramePr>
          <p:xfrm>
            <a:off x="3512" y="2510"/>
            <a:ext cx="42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53" name="Equation" r:id="rId3" imgW="190335" imgH="215713" progId="Equation.3">
                    <p:embed/>
                  </p:oleObj>
                </mc:Choice>
                <mc:Fallback>
                  <p:oleObj name="Equation" r:id="rId3" imgW="190335" imgH="215713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2" y="2510"/>
                          <a:ext cx="422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9" name="Oval 14"/>
            <p:cNvSpPr>
              <a:spLocks noChangeArrowheads="1"/>
            </p:cNvSpPr>
            <p:nvPr/>
          </p:nvSpPr>
          <p:spPr bwMode="auto">
            <a:xfrm>
              <a:off x="2840" y="3072"/>
              <a:ext cx="672" cy="38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9470" name="Object 15"/>
            <p:cNvGraphicFramePr>
              <a:graphicFrameLocks noChangeAspect="1"/>
            </p:cNvGraphicFramePr>
            <p:nvPr/>
          </p:nvGraphicFramePr>
          <p:xfrm>
            <a:off x="4305" y="3120"/>
            <a:ext cx="25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54" name="Equation" r:id="rId5" imgW="152268" imgH="215713" progId="Equation.3">
                    <p:embed/>
                  </p:oleObj>
                </mc:Choice>
                <mc:Fallback>
                  <p:oleObj name="Equation" r:id="rId5" imgW="152268" imgH="215713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5" y="3120"/>
                          <a:ext cx="25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1" name="Object 16"/>
            <p:cNvGraphicFramePr>
              <a:graphicFrameLocks noChangeAspect="1"/>
            </p:cNvGraphicFramePr>
            <p:nvPr/>
          </p:nvGraphicFramePr>
          <p:xfrm>
            <a:off x="3389" y="1968"/>
            <a:ext cx="3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55" name="Equation" r:id="rId7" imgW="139700" imgH="139700" progId="Equation.3">
                    <p:embed/>
                  </p:oleObj>
                </mc:Choice>
                <mc:Fallback>
                  <p:oleObj name="Equation" r:id="rId7" imgW="139700" imgH="1397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9" y="1968"/>
                          <a:ext cx="30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17"/>
            <p:cNvGraphicFramePr>
              <a:graphicFrameLocks noChangeAspect="1"/>
            </p:cNvGraphicFramePr>
            <p:nvPr/>
          </p:nvGraphicFramePr>
          <p:xfrm>
            <a:off x="3573" y="2112"/>
            <a:ext cx="244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56" name="Equation" r:id="rId9" imgW="139518" imgH="76101" progId="Equation.3">
                    <p:embed/>
                  </p:oleObj>
                </mc:Choice>
                <mc:Fallback>
                  <p:oleObj name="Equation" r:id="rId9" imgW="139518" imgH="76101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3" y="2112"/>
                          <a:ext cx="244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3" name="Object 18"/>
            <p:cNvGraphicFramePr>
              <a:graphicFrameLocks noChangeAspect="1"/>
            </p:cNvGraphicFramePr>
            <p:nvPr/>
          </p:nvGraphicFramePr>
          <p:xfrm>
            <a:off x="4000" y="3024"/>
            <a:ext cx="30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57" name="Equation" r:id="rId11" imgW="139700" imgH="139700" progId="Equation.3">
                    <p:embed/>
                  </p:oleObj>
                </mc:Choice>
                <mc:Fallback>
                  <p:oleObj name="Equation" r:id="rId11" imgW="139700" imgH="1397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0" y="3024"/>
                          <a:ext cx="30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4" name="Object 19"/>
            <p:cNvGraphicFramePr>
              <a:graphicFrameLocks noChangeAspect="1"/>
            </p:cNvGraphicFramePr>
            <p:nvPr/>
          </p:nvGraphicFramePr>
          <p:xfrm>
            <a:off x="4013" y="2804"/>
            <a:ext cx="244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58" name="Equation" r:id="rId12" imgW="139518" imgH="76101" progId="Equation.3">
                    <p:embed/>
                  </p:oleObj>
                </mc:Choice>
                <mc:Fallback>
                  <p:oleObj name="Equation" r:id="rId12" imgW="139518" imgH="76101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3" y="2804"/>
                          <a:ext cx="244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5" name="Object 20"/>
            <p:cNvGraphicFramePr>
              <a:graphicFrameLocks noChangeAspect="1"/>
            </p:cNvGraphicFramePr>
            <p:nvPr/>
          </p:nvGraphicFramePr>
          <p:xfrm>
            <a:off x="4234" y="3436"/>
            <a:ext cx="30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59" name="Equation" r:id="rId13" imgW="139700" imgH="139700" progId="Equation.3">
                    <p:embed/>
                  </p:oleObj>
                </mc:Choice>
                <mc:Fallback>
                  <p:oleObj name="Equation" r:id="rId13" imgW="139700" imgH="1397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4" y="3436"/>
                          <a:ext cx="30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6" name="Object 21"/>
            <p:cNvGraphicFramePr>
              <a:graphicFrameLocks noChangeAspect="1"/>
            </p:cNvGraphicFramePr>
            <p:nvPr/>
          </p:nvGraphicFramePr>
          <p:xfrm>
            <a:off x="3964" y="3546"/>
            <a:ext cx="24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60" name="Equation" r:id="rId14" imgW="139518" imgH="76101" progId="Equation.3">
                    <p:embed/>
                  </p:oleObj>
                </mc:Choice>
                <mc:Fallback>
                  <p:oleObj name="Equation" r:id="rId14" imgW="139518" imgH="76101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4" y="3546"/>
                          <a:ext cx="245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7" name="Object 22"/>
            <p:cNvGraphicFramePr>
              <a:graphicFrameLocks noChangeAspect="1"/>
            </p:cNvGraphicFramePr>
            <p:nvPr/>
          </p:nvGraphicFramePr>
          <p:xfrm>
            <a:off x="4170" y="3600"/>
            <a:ext cx="61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61" name="Equation" r:id="rId15" imgW="609336" imgH="215806" progId="Equation.3">
                    <p:embed/>
                  </p:oleObj>
                </mc:Choice>
                <mc:Fallback>
                  <p:oleObj name="Equation" r:id="rId15" imgW="609336" imgH="215806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0" y="3600"/>
                          <a:ext cx="61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8" name="Object 23"/>
            <p:cNvGraphicFramePr>
              <a:graphicFrameLocks noChangeAspect="1"/>
            </p:cNvGraphicFramePr>
            <p:nvPr/>
          </p:nvGraphicFramePr>
          <p:xfrm>
            <a:off x="4006" y="2640"/>
            <a:ext cx="61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62" name="Equation" r:id="rId17" imgW="609600" imgH="228600" progId="Equation.3">
                    <p:embed/>
                  </p:oleObj>
                </mc:Choice>
                <mc:Fallback>
                  <p:oleObj name="Equation" r:id="rId17" imgW="609600" imgH="2286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6" y="2640"/>
                          <a:ext cx="611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9" name="Object 24"/>
            <p:cNvGraphicFramePr>
              <a:graphicFrameLocks noChangeAspect="1"/>
            </p:cNvGraphicFramePr>
            <p:nvPr/>
          </p:nvGraphicFramePr>
          <p:xfrm>
            <a:off x="2352" y="1872"/>
            <a:ext cx="28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63" name="Equation" r:id="rId19" imgW="164885" imgH="215619" progId="Equation.3">
                    <p:embed/>
                  </p:oleObj>
                </mc:Choice>
                <mc:Fallback>
                  <p:oleObj name="Equation" r:id="rId19" imgW="164885" imgH="215619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72"/>
                          <a:ext cx="28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0" name="Object 25"/>
            <p:cNvGraphicFramePr>
              <a:graphicFrameLocks noChangeAspect="1"/>
            </p:cNvGraphicFramePr>
            <p:nvPr/>
          </p:nvGraphicFramePr>
          <p:xfrm>
            <a:off x="3945" y="2064"/>
            <a:ext cx="59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64" name="Equation" r:id="rId21" imgW="596641" imgH="215806" progId="Equation.3">
                    <p:embed/>
                  </p:oleObj>
                </mc:Choice>
                <mc:Fallback>
                  <p:oleObj name="Equation" r:id="rId21" imgW="596641" imgH="215806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5" y="2064"/>
                          <a:ext cx="59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1" name="Object 26"/>
            <p:cNvGraphicFramePr>
              <a:graphicFrameLocks noChangeAspect="1"/>
            </p:cNvGraphicFramePr>
            <p:nvPr/>
          </p:nvGraphicFramePr>
          <p:xfrm>
            <a:off x="2107" y="2399"/>
            <a:ext cx="395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65" name="Equation" r:id="rId23" imgW="177569" imgH="215619" progId="Equation.3">
                    <p:embed/>
                  </p:oleObj>
                </mc:Choice>
                <mc:Fallback>
                  <p:oleObj name="Equation" r:id="rId23" imgW="177569" imgH="215619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7" y="2399"/>
                          <a:ext cx="395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2" name="Object 27"/>
            <p:cNvGraphicFramePr>
              <a:graphicFrameLocks noChangeAspect="1"/>
            </p:cNvGraphicFramePr>
            <p:nvPr/>
          </p:nvGraphicFramePr>
          <p:xfrm>
            <a:off x="2962" y="3024"/>
            <a:ext cx="422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66" name="Equation" r:id="rId25" imgW="190500" imgH="228600" progId="Equation.3">
                    <p:embed/>
                  </p:oleObj>
                </mc:Choice>
                <mc:Fallback>
                  <p:oleObj name="Equation" r:id="rId25" imgW="190500" imgH="2286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2" y="3024"/>
                          <a:ext cx="422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 59"/>
          <p:cNvSpPr>
            <a:spLocks noChangeArrowheads="1"/>
          </p:cNvSpPr>
          <p:nvPr/>
        </p:nvSpPr>
        <p:spPr bwMode="auto">
          <a:xfrm>
            <a:off x="3367088" y="4267200"/>
            <a:ext cx="3657600" cy="900113"/>
          </a:xfrm>
          <a:custGeom>
            <a:avLst/>
            <a:gdLst>
              <a:gd name="T0" fmla="*/ 0 w 3657600"/>
              <a:gd name="T1" fmla="*/ 903069 h 899886"/>
              <a:gd name="T2" fmla="*/ 812800 w 3657600"/>
              <a:gd name="T3" fmla="*/ 14570 h 899886"/>
              <a:gd name="T4" fmla="*/ 2394856 w 3657600"/>
              <a:gd name="T5" fmla="*/ 0 h 899886"/>
              <a:gd name="T6" fmla="*/ 3468914 w 3657600"/>
              <a:gd name="T7" fmla="*/ 728280 h 899886"/>
              <a:gd name="T8" fmla="*/ 3657600 w 3657600"/>
              <a:gd name="T9" fmla="*/ 873937 h 899886"/>
              <a:gd name="T10" fmla="*/ 101600 w 3657600"/>
              <a:gd name="T11" fmla="*/ 859372 h 899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57600"/>
              <a:gd name="T19" fmla="*/ 0 h 899886"/>
              <a:gd name="T20" fmla="*/ 3657600 w 3657600"/>
              <a:gd name="T21" fmla="*/ 899886 h 89988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57600" h="899886">
                <a:moveTo>
                  <a:pt x="0" y="899886"/>
                </a:moveTo>
                <a:lnTo>
                  <a:pt x="812800" y="14514"/>
                </a:lnTo>
                <a:lnTo>
                  <a:pt x="2394857" y="0"/>
                </a:lnTo>
                <a:lnTo>
                  <a:pt x="3468915" y="725714"/>
                </a:lnTo>
                <a:lnTo>
                  <a:pt x="3657600" y="870857"/>
                </a:lnTo>
                <a:lnTo>
                  <a:pt x="101600" y="856343"/>
                </a:lnTo>
              </a:path>
            </a:pathLst>
          </a:custGeom>
          <a:solidFill>
            <a:srgbClr val="0099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任意多边形 58"/>
          <p:cNvSpPr>
            <a:spLocks noChangeArrowheads="1"/>
          </p:cNvSpPr>
          <p:nvPr/>
        </p:nvSpPr>
        <p:spPr bwMode="auto">
          <a:xfrm>
            <a:off x="4857750" y="2500313"/>
            <a:ext cx="2181225" cy="1714500"/>
          </a:xfrm>
          <a:custGeom>
            <a:avLst/>
            <a:gdLst>
              <a:gd name="T0" fmla="*/ 0 w 2119086"/>
              <a:gd name="T1" fmla="*/ 1373952 h 1688605"/>
              <a:gd name="T2" fmla="*/ 1567694 w 2119086"/>
              <a:gd name="T3" fmla="*/ 115636 h 1688605"/>
              <a:gd name="T4" fmla="*/ 2060400 w 2119086"/>
              <a:gd name="T5" fmla="*/ 152107 h 1688605"/>
              <a:gd name="T6" fmla="*/ 3269761 w 2119086"/>
              <a:gd name="T7" fmla="*/ 2012226 h 1688605"/>
              <a:gd name="T8" fmla="*/ 3247363 w 2119086"/>
              <a:gd name="T9" fmla="*/ 2121641 h 1688605"/>
              <a:gd name="T10" fmla="*/ 1478113 w 2119086"/>
              <a:gd name="T11" fmla="*/ 2121641 h 1688605"/>
              <a:gd name="T12" fmla="*/ 0 w 2119086"/>
              <a:gd name="T13" fmla="*/ 1373952 h 168860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19086"/>
              <a:gd name="T22" fmla="*/ 0 h 1688605"/>
              <a:gd name="T23" fmla="*/ 2119086 w 2119086"/>
              <a:gd name="T24" fmla="*/ 1688605 h 168860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19086" h="1688605">
                <a:moveTo>
                  <a:pt x="0" y="1093520"/>
                </a:moveTo>
                <a:lnTo>
                  <a:pt x="1016000" y="92034"/>
                </a:lnTo>
                <a:cubicBezTo>
                  <a:pt x="1340147" y="106768"/>
                  <a:pt x="1335314" y="0"/>
                  <a:pt x="1335314" y="121062"/>
                </a:cubicBezTo>
                <a:lnTo>
                  <a:pt x="2119086" y="1601520"/>
                </a:lnTo>
                <a:lnTo>
                  <a:pt x="2104571" y="1688605"/>
                </a:lnTo>
                <a:lnTo>
                  <a:pt x="957943" y="1688605"/>
                </a:lnTo>
                <a:lnTo>
                  <a:pt x="0" y="1093520"/>
                </a:lnTo>
                <a:close/>
              </a:path>
            </a:pathLst>
          </a:custGeom>
          <a:solidFill>
            <a:srgbClr val="BB0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任意多边形 56"/>
          <p:cNvSpPr>
            <a:spLocks noChangeArrowheads="1"/>
          </p:cNvSpPr>
          <p:nvPr/>
        </p:nvSpPr>
        <p:spPr bwMode="auto">
          <a:xfrm>
            <a:off x="2771775" y="2684463"/>
            <a:ext cx="2032000" cy="1495425"/>
          </a:xfrm>
          <a:custGeom>
            <a:avLst/>
            <a:gdLst>
              <a:gd name="T0" fmla="*/ 682171 w 2032000"/>
              <a:gd name="T1" fmla="*/ 0 h 1494971"/>
              <a:gd name="T2" fmla="*/ 2032000 w 2032000"/>
              <a:gd name="T3" fmla="*/ 918296 h 1494971"/>
              <a:gd name="T4" fmla="*/ 1407885 w 2032000"/>
              <a:gd name="T5" fmla="*/ 1501340 h 1494971"/>
              <a:gd name="T6" fmla="*/ 304800 w 2032000"/>
              <a:gd name="T7" fmla="*/ 1501340 h 1494971"/>
              <a:gd name="T8" fmla="*/ 0 w 2032000"/>
              <a:gd name="T9" fmla="*/ 932870 h 1494971"/>
              <a:gd name="T10" fmla="*/ 667657 w 2032000"/>
              <a:gd name="T11" fmla="*/ 145759 h 1494971"/>
              <a:gd name="T12" fmla="*/ 711200 w 2032000"/>
              <a:gd name="T13" fmla="*/ 72879 h 1494971"/>
              <a:gd name="T14" fmla="*/ 1001485 w 2032000"/>
              <a:gd name="T15" fmla="*/ 204068 h 1494971"/>
              <a:gd name="T16" fmla="*/ 1016000 w 2032000"/>
              <a:gd name="T17" fmla="*/ 276947 h 14949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32000"/>
              <a:gd name="T28" fmla="*/ 0 h 1494971"/>
              <a:gd name="T29" fmla="*/ 2032000 w 2032000"/>
              <a:gd name="T30" fmla="*/ 1494971 h 149497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32000" h="1494971">
                <a:moveTo>
                  <a:pt x="682171" y="0"/>
                </a:moveTo>
                <a:lnTo>
                  <a:pt x="2032000" y="914400"/>
                </a:lnTo>
                <a:lnTo>
                  <a:pt x="1407885" y="1494971"/>
                </a:lnTo>
                <a:lnTo>
                  <a:pt x="304800" y="1494971"/>
                </a:lnTo>
                <a:lnTo>
                  <a:pt x="0" y="928914"/>
                </a:lnTo>
                <a:lnTo>
                  <a:pt x="667657" y="145143"/>
                </a:lnTo>
                <a:lnTo>
                  <a:pt x="711200" y="72571"/>
                </a:lnTo>
                <a:lnTo>
                  <a:pt x="1001485" y="203200"/>
                </a:lnTo>
                <a:lnTo>
                  <a:pt x="1016000" y="275771"/>
                </a:lnTo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5803900" y="4224338"/>
            <a:ext cx="1624013" cy="1089025"/>
            <a:chOff x="3463" y="2285"/>
            <a:chExt cx="1023" cy="686"/>
          </a:xfrm>
        </p:grpSpPr>
        <p:sp>
          <p:nvSpPr>
            <p:cNvPr id="20525" name="Freeform 10"/>
            <p:cNvSpPr>
              <a:spLocks/>
            </p:cNvSpPr>
            <p:nvPr/>
          </p:nvSpPr>
          <p:spPr bwMode="auto">
            <a:xfrm>
              <a:off x="3463" y="2285"/>
              <a:ext cx="1023" cy="686"/>
            </a:xfrm>
            <a:custGeom>
              <a:avLst/>
              <a:gdLst>
                <a:gd name="T0" fmla="*/ 0 w 866"/>
                <a:gd name="T1" fmla="*/ 0 h 576"/>
                <a:gd name="T2" fmla="*/ 55771 w 866"/>
                <a:gd name="T3" fmla="*/ 0 h 576"/>
                <a:gd name="T4" fmla="*/ 55664 w 866"/>
                <a:gd name="T5" fmla="*/ 45500 h 576"/>
                <a:gd name="T6" fmla="*/ 0 60000 65536"/>
                <a:gd name="T7" fmla="*/ 0 60000 65536"/>
                <a:gd name="T8" fmla="*/ 0 60000 65536"/>
                <a:gd name="T9" fmla="*/ 0 w 866"/>
                <a:gd name="T10" fmla="*/ 0 h 576"/>
                <a:gd name="T11" fmla="*/ 866 w 866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6" h="576">
                  <a:moveTo>
                    <a:pt x="0" y="0"/>
                  </a:moveTo>
                  <a:lnTo>
                    <a:pt x="866" y="0"/>
                  </a:lnTo>
                  <a:lnTo>
                    <a:pt x="864" y="576"/>
                  </a:lnTo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pic>
          <p:nvPicPr>
            <p:cNvPr id="20526" name="Picture 4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7" y="2513"/>
              <a:ext cx="39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2600325" y="4183063"/>
            <a:ext cx="1573213" cy="1625600"/>
            <a:chOff x="1452" y="2270"/>
            <a:chExt cx="991" cy="1024"/>
          </a:xfrm>
        </p:grpSpPr>
        <p:sp>
          <p:nvSpPr>
            <p:cNvPr id="20523" name="Freeform 11"/>
            <p:cNvSpPr>
              <a:spLocks/>
            </p:cNvSpPr>
            <p:nvPr/>
          </p:nvSpPr>
          <p:spPr bwMode="auto">
            <a:xfrm>
              <a:off x="1452" y="2270"/>
              <a:ext cx="991" cy="1024"/>
            </a:xfrm>
            <a:custGeom>
              <a:avLst/>
              <a:gdLst>
                <a:gd name="T0" fmla="*/ 53943 w 839"/>
                <a:gd name="T1" fmla="*/ 2152 h 859"/>
                <a:gd name="T2" fmla="*/ 0 w 839"/>
                <a:gd name="T3" fmla="*/ 69494 h 859"/>
                <a:gd name="T4" fmla="*/ 0 w 839"/>
                <a:gd name="T5" fmla="*/ 2922 h 859"/>
                <a:gd name="T6" fmla="*/ 0 w 839"/>
                <a:gd name="T7" fmla="*/ 0 h 8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9"/>
                <a:gd name="T13" fmla="*/ 0 h 859"/>
                <a:gd name="T14" fmla="*/ 839 w 839"/>
                <a:gd name="T15" fmla="*/ 859 h 8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9" h="859">
                  <a:moveTo>
                    <a:pt x="839" y="27"/>
                  </a:moveTo>
                  <a:lnTo>
                    <a:pt x="0" y="859"/>
                  </a:ln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0524" name="Object 41"/>
            <p:cNvGraphicFramePr>
              <a:graphicFrameLocks noChangeAspect="1"/>
            </p:cNvGraphicFramePr>
            <p:nvPr/>
          </p:nvGraphicFramePr>
          <p:xfrm>
            <a:off x="1592" y="2456"/>
            <a:ext cx="417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349" name="Equation" r:id="rId4" imgW="279279" imgH="165028" progId="Equation.DSMT4">
                    <p:embed/>
                  </p:oleObj>
                </mc:Choice>
                <mc:Fallback>
                  <p:oleObj name="Equation" r:id="rId4" imgW="279279" imgH="165028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2" y="2456"/>
                          <a:ext cx="417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3859213" y="2881313"/>
            <a:ext cx="1662112" cy="695325"/>
            <a:chOff x="2273" y="1446"/>
            <a:chExt cx="1047" cy="438"/>
          </a:xfrm>
        </p:grpSpPr>
        <p:sp>
          <p:nvSpPr>
            <p:cNvPr id="20521" name="Freeform 9"/>
            <p:cNvSpPr>
              <a:spLocks/>
            </p:cNvSpPr>
            <p:nvPr/>
          </p:nvSpPr>
          <p:spPr bwMode="auto">
            <a:xfrm>
              <a:off x="2273" y="1446"/>
              <a:ext cx="1047" cy="438"/>
            </a:xfrm>
            <a:custGeom>
              <a:avLst/>
              <a:gdLst>
                <a:gd name="T0" fmla="*/ 0 w 887"/>
                <a:gd name="T1" fmla="*/ 2460 h 368"/>
                <a:gd name="T2" fmla="*/ 56055 w 887"/>
                <a:gd name="T3" fmla="*/ 0 h 368"/>
                <a:gd name="T4" fmla="*/ 33362 w 887"/>
                <a:gd name="T5" fmla="*/ 28588 h 368"/>
                <a:gd name="T6" fmla="*/ 0 60000 65536"/>
                <a:gd name="T7" fmla="*/ 0 60000 65536"/>
                <a:gd name="T8" fmla="*/ 0 60000 65536"/>
                <a:gd name="T9" fmla="*/ 0 w 887"/>
                <a:gd name="T10" fmla="*/ 0 h 368"/>
                <a:gd name="T11" fmla="*/ 887 w 887"/>
                <a:gd name="T12" fmla="*/ 368 h 3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7" h="368">
                  <a:moveTo>
                    <a:pt x="0" y="32"/>
                  </a:moveTo>
                  <a:lnTo>
                    <a:pt x="887" y="0"/>
                  </a:lnTo>
                  <a:lnTo>
                    <a:pt x="528" y="368"/>
                  </a:lnTo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0522" name="Object 21"/>
            <p:cNvGraphicFramePr>
              <a:graphicFrameLocks noChangeAspect="1"/>
            </p:cNvGraphicFramePr>
            <p:nvPr/>
          </p:nvGraphicFramePr>
          <p:xfrm>
            <a:off x="2613" y="1541"/>
            <a:ext cx="379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350" name="Equation" r:id="rId6" imgW="253780" imgH="164957" progId="Equation.DSMT4">
                    <p:embed/>
                  </p:oleObj>
                </mc:Choice>
                <mc:Fallback>
                  <p:oleObj name="Equation" r:id="rId6" imgW="253780" imgH="164957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3" y="1541"/>
                          <a:ext cx="379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4433" name="Line 49"/>
          <p:cNvSpPr>
            <a:spLocks noChangeShapeType="1"/>
          </p:cNvSpPr>
          <p:nvPr/>
        </p:nvSpPr>
        <p:spPr bwMode="auto">
          <a:xfrm flipH="1" flipV="1">
            <a:off x="3924300" y="1728788"/>
            <a:ext cx="0" cy="279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498850" y="3360738"/>
            <a:ext cx="995363" cy="622300"/>
            <a:chOff x="5136" y="1248"/>
            <a:chExt cx="432" cy="347"/>
          </a:xfrm>
        </p:grpSpPr>
        <p:sp>
          <p:nvSpPr>
            <p:cNvPr id="20519" name="AutoShape 14"/>
            <p:cNvSpPr>
              <a:spLocks noChangeArrowheads="1"/>
            </p:cNvSpPr>
            <p:nvPr/>
          </p:nvSpPr>
          <p:spPr bwMode="auto">
            <a:xfrm>
              <a:off x="5136" y="1285"/>
              <a:ext cx="432" cy="292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520" name="Object 15"/>
            <p:cNvGraphicFramePr>
              <a:graphicFrameLocks noChangeAspect="1"/>
            </p:cNvGraphicFramePr>
            <p:nvPr/>
          </p:nvGraphicFramePr>
          <p:xfrm>
            <a:off x="5232" y="1248"/>
            <a:ext cx="31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351" name="Equation" r:id="rId8" imgW="177569" imgH="215619" progId="Equation.3">
                    <p:embed/>
                  </p:oleObj>
                </mc:Choice>
                <mc:Fallback>
                  <p:oleObj name="Equation" r:id="rId8" imgW="177569" imgH="215619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248"/>
                          <a:ext cx="310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522913" y="3116263"/>
            <a:ext cx="774700" cy="698500"/>
            <a:chOff x="5280" y="2208"/>
            <a:chExt cx="336" cy="390"/>
          </a:xfrm>
        </p:grpSpPr>
        <p:sp>
          <p:nvSpPr>
            <p:cNvPr id="20517" name="AutoShape 17"/>
            <p:cNvSpPr>
              <a:spLocks noChangeArrowheads="1"/>
            </p:cNvSpPr>
            <p:nvPr/>
          </p:nvSpPr>
          <p:spPr bwMode="auto">
            <a:xfrm>
              <a:off x="5280" y="2208"/>
              <a:ext cx="336" cy="390"/>
            </a:xfrm>
            <a:prstGeom prst="flowChartDelay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518" name="Object 18"/>
            <p:cNvGraphicFramePr>
              <a:graphicFrameLocks noChangeAspect="1"/>
            </p:cNvGraphicFramePr>
            <p:nvPr/>
          </p:nvGraphicFramePr>
          <p:xfrm>
            <a:off x="5280" y="2208"/>
            <a:ext cx="332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352" name="Equation" r:id="rId10" imgW="190335" imgH="215713" progId="Equation.3">
                    <p:embed/>
                  </p:oleObj>
                </mc:Choice>
                <mc:Fallback>
                  <p:oleObj name="Equation" r:id="rId10" imgW="190335" imgH="215713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208"/>
                          <a:ext cx="332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4403" name="Line 19"/>
          <p:cNvSpPr>
            <a:spLocks noChangeShapeType="1"/>
          </p:cNvSpPr>
          <p:nvPr/>
        </p:nvSpPr>
        <p:spPr bwMode="auto">
          <a:xfrm>
            <a:off x="3924300" y="4522788"/>
            <a:ext cx="482441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4420" name="Object 36"/>
          <p:cNvGraphicFramePr>
            <a:graphicFrameLocks noChangeAspect="1"/>
          </p:cNvGraphicFramePr>
          <p:nvPr/>
        </p:nvGraphicFramePr>
        <p:xfrm>
          <a:off x="6307138" y="2160588"/>
          <a:ext cx="3603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53" name="Equation" r:id="rId12" imgW="126780" imgH="101424" progId="Equation.DSMT4">
                  <p:embed/>
                </p:oleObj>
              </mc:Choice>
              <mc:Fallback>
                <p:oleObj name="Equation" r:id="rId12" imgW="126780" imgH="101424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7138" y="2160588"/>
                        <a:ext cx="36036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27" name="Line 43"/>
          <p:cNvSpPr>
            <a:spLocks noChangeShapeType="1"/>
          </p:cNvSpPr>
          <p:nvPr/>
        </p:nvSpPr>
        <p:spPr bwMode="auto">
          <a:xfrm>
            <a:off x="3354388" y="2592388"/>
            <a:ext cx="4105275" cy="2730500"/>
          </a:xfrm>
          <a:prstGeom prst="line">
            <a:avLst/>
          </a:prstGeom>
          <a:noFill/>
          <a:ln w="28575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4428" name="Line 44"/>
          <p:cNvSpPr>
            <a:spLocks noChangeShapeType="1"/>
          </p:cNvSpPr>
          <p:nvPr/>
        </p:nvSpPr>
        <p:spPr bwMode="auto">
          <a:xfrm flipV="1">
            <a:off x="2417763" y="4221163"/>
            <a:ext cx="5184775" cy="0"/>
          </a:xfrm>
          <a:prstGeom prst="line">
            <a:avLst/>
          </a:prstGeom>
          <a:noFill/>
          <a:ln w="28575">
            <a:solidFill>
              <a:srgbClr val="AC841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4173538" y="3600450"/>
            <a:ext cx="1557337" cy="606425"/>
            <a:chOff x="2443" y="1882"/>
            <a:chExt cx="1018" cy="403"/>
          </a:xfrm>
        </p:grpSpPr>
        <p:sp>
          <p:nvSpPr>
            <p:cNvPr id="20515" name="Freeform 8"/>
            <p:cNvSpPr>
              <a:spLocks/>
            </p:cNvSpPr>
            <p:nvPr/>
          </p:nvSpPr>
          <p:spPr bwMode="auto">
            <a:xfrm>
              <a:off x="2443" y="1882"/>
              <a:ext cx="1018" cy="403"/>
            </a:xfrm>
            <a:custGeom>
              <a:avLst/>
              <a:gdLst>
                <a:gd name="T0" fmla="*/ 24119 w 862"/>
                <a:gd name="T1" fmla="*/ 0 h 338"/>
                <a:gd name="T2" fmla="*/ 55136 w 862"/>
                <a:gd name="T3" fmla="*/ 27394 h 338"/>
                <a:gd name="T4" fmla="*/ 0 w 862"/>
                <a:gd name="T5" fmla="*/ 27394 h 338"/>
                <a:gd name="T6" fmla="*/ 0 60000 65536"/>
                <a:gd name="T7" fmla="*/ 0 60000 65536"/>
                <a:gd name="T8" fmla="*/ 0 60000 65536"/>
                <a:gd name="T9" fmla="*/ 0 w 862"/>
                <a:gd name="T10" fmla="*/ 0 h 338"/>
                <a:gd name="T11" fmla="*/ 862 w 862"/>
                <a:gd name="T12" fmla="*/ 338 h 3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2" h="338">
                  <a:moveTo>
                    <a:pt x="377" y="0"/>
                  </a:moveTo>
                  <a:lnTo>
                    <a:pt x="862" y="338"/>
                  </a:lnTo>
                  <a:lnTo>
                    <a:pt x="0" y="338"/>
                  </a:lnTo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0516" name="Object 47"/>
            <p:cNvGraphicFramePr>
              <a:graphicFrameLocks noChangeAspect="1"/>
            </p:cNvGraphicFramePr>
            <p:nvPr/>
          </p:nvGraphicFramePr>
          <p:xfrm>
            <a:off x="2669" y="2056"/>
            <a:ext cx="417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354" name="Equation" r:id="rId14" imgW="279279" imgH="165028" progId="Equation.DSMT4">
                    <p:embed/>
                  </p:oleObj>
                </mc:Choice>
                <mc:Fallback>
                  <p:oleObj name="Equation" r:id="rId14" imgW="279279" imgH="165028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9" y="2056"/>
                          <a:ext cx="417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4432" name="Object 48"/>
          <p:cNvGraphicFramePr>
            <a:graphicFrameLocks noChangeAspect="1"/>
          </p:cNvGraphicFramePr>
          <p:nvPr/>
        </p:nvGraphicFramePr>
        <p:xfrm>
          <a:off x="8394700" y="4392613"/>
          <a:ext cx="4794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55" name="Equation" r:id="rId16" imgW="152268" imgH="215713" progId="Equation.DSMT4">
                  <p:embed/>
                </p:oleObj>
              </mc:Choice>
              <mc:Fallback>
                <p:oleObj name="Equation" r:id="rId16" imgW="152268" imgH="215713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700" y="4392613"/>
                        <a:ext cx="4794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34" name="Object 50"/>
          <p:cNvGraphicFramePr>
            <a:graphicFrameLocks noChangeAspect="1"/>
          </p:cNvGraphicFramePr>
          <p:nvPr/>
        </p:nvGraphicFramePr>
        <p:xfrm>
          <a:off x="3498850" y="1584325"/>
          <a:ext cx="49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56" name="Equation" r:id="rId18" imgW="164885" imgH="215619" progId="Equation.3">
                  <p:embed/>
                </p:oleObj>
              </mc:Choice>
              <mc:Fallback>
                <p:oleObj name="Equation" r:id="rId18" imgW="164885" imgH="215619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1584325"/>
                        <a:ext cx="495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29" name="Line 45"/>
          <p:cNvSpPr>
            <a:spLocks noChangeShapeType="1"/>
          </p:cNvSpPr>
          <p:nvPr/>
        </p:nvSpPr>
        <p:spPr bwMode="auto">
          <a:xfrm flipH="1">
            <a:off x="2562225" y="2117725"/>
            <a:ext cx="3770313" cy="3714750"/>
          </a:xfrm>
          <a:prstGeom prst="line">
            <a:avLst/>
          </a:prstGeom>
          <a:noFill/>
          <a:ln w="2857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4454" name="Object 70"/>
          <p:cNvGraphicFramePr>
            <a:graphicFrameLocks noChangeAspect="1"/>
          </p:cNvGraphicFramePr>
          <p:nvPr/>
        </p:nvGraphicFramePr>
        <p:xfrm>
          <a:off x="5730875" y="1800225"/>
          <a:ext cx="3968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57" name="Equation" r:id="rId20" imgW="139700" imgH="139700" progId="Equation.DSMT4">
                  <p:embed/>
                </p:oleObj>
              </mc:Choice>
              <mc:Fallback>
                <p:oleObj name="Equation" r:id="rId20" imgW="139700" imgH="13970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1800225"/>
                        <a:ext cx="3968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55" name="Object 71"/>
          <p:cNvGraphicFramePr>
            <a:graphicFrameLocks noChangeAspect="1"/>
          </p:cNvGraphicFramePr>
          <p:nvPr/>
        </p:nvGraphicFramePr>
        <p:xfrm>
          <a:off x="6732588" y="5170488"/>
          <a:ext cx="3603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58" name="Equation" r:id="rId22" imgW="126780" imgH="101424" progId="Equation.DSMT4">
                  <p:embed/>
                </p:oleObj>
              </mc:Choice>
              <mc:Fallback>
                <p:oleObj name="Equation" r:id="rId22" imgW="126780" imgH="101424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5170488"/>
                        <a:ext cx="36036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56" name="Object 72"/>
          <p:cNvGraphicFramePr>
            <a:graphicFrameLocks noChangeAspect="1"/>
          </p:cNvGraphicFramePr>
          <p:nvPr/>
        </p:nvGraphicFramePr>
        <p:xfrm>
          <a:off x="7386638" y="4752975"/>
          <a:ext cx="3968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59" name="Equation" r:id="rId23" imgW="139700" imgH="139700" progId="Equation.DSMT4">
                  <p:embed/>
                </p:oleObj>
              </mc:Choice>
              <mc:Fallback>
                <p:oleObj name="Equation" r:id="rId23" imgW="139700" imgH="13970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6638" y="4752975"/>
                        <a:ext cx="3968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57" name="Object 73"/>
          <p:cNvGraphicFramePr>
            <a:graphicFrameLocks noChangeAspect="1"/>
          </p:cNvGraphicFramePr>
          <p:nvPr/>
        </p:nvGraphicFramePr>
        <p:xfrm>
          <a:off x="2303463" y="3802063"/>
          <a:ext cx="3603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60" name="Equation" r:id="rId24" imgW="126780" imgH="101424" progId="Equation.DSMT4">
                  <p:embed/>
                </p:oleObj>
              </mc:Choice>
              <mc:Fallback>
                <p:oleObj name="Equation" r:id="rId24" imgW="126780" imgH="101424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3802063"/>
                        <a:ext cx="36036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58" name="Object 74"/>
          <p:cNvGraphicFramePr>
            <a:graphicFrameLocks noChangeAspect="1"/>
          </p:cNvGraphicFramePr>
          <p:nvPr/>
        </p:nvGraphicFramePr>
        <p:xfrm>
          <a:off x="2303463" y="4235450"/>
          <a:ext cx="3968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61" name="Equation" r:id="rId25" imgW="139700" imgH="139700" progId="Equation.DSMT4">
                  <p:embed/>
                </p:oleObj>
              </mc:Choice>
              <mc:Fallback>
                <p:oleObj name="Equation" r:id="rId25" imgW="139700" imgH="13970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4235450"/>
                        <a:ext cx="3968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4433888" y="4249738"/>
            <a:ext cx="1214437" cy="655637"/>
            <a:chOff x="4128" y="3840"/>
            <a:chExt cx="528" cy="367"/>
          </a:xfrm>
        </p:grpSpPr>
        <p:sp>
          <p:nvSpPr>
            <p:cNvPr id="20513" name="Oval 6"/>
            <p:cNvSpPr>
              <a:spLocks noChangeArrowheads="1"/>
            </p:cNvSpPr>
            <p:nvPr/>
          </p:nvSpPr>
          <p:spPr bwMode="auto">
            <a:xfrm>
              <a:off x="4128" y="3913"/>
              <a:ext cx="528" cy="2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514" name="Object 7"/>
            <p:cNvGraphicFramePr>
              <a:graphicFrameLocks noChangeAspect="1"/>
            </p:cNvGraphicFramePr>
            <p:nvPr/>
          </p:nvGraphicFramePr>
          <p:xfrm>
            <a:off x="4224" y="3840"/>
            <a:ext cx="332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362" name="Equation" r:id="rId26" imgW="190500" imgH="228600" progId="Equation.3">
                    <p:embed/>
                  </p:oleObj>
                </mc:Choice>
                <mc:Fallback>
                  <p:oleObj name="Equation" r:id="rId26" imgW="1905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840"/>
                          <a:ext cx="332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05" name="Rectangle 31"/>
          <p:cNvSpPr>
            <a:spLocks noChangeArrowheads="1"/>
          </p:cNvSpPr>
          <p:nvPr/>
        </p:nvSpPr>
        <p:spPr bwMode="auto">
          <a:xfrm>
            <a:off x="279400" y="330200"/>
            <a:ext cx="604837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bg2"/>
              </a:buClr>
              <a:buSzPct val="75000"/>
              <a:buFontTx/>
              <a:buNone/>
            </a:pPr>
            <a:r>
              <a:rPr kumimoji="1" lang="zh-CN" altLang="en-US"/>
              <a:t>（</a:t>
            </a:r>
            <a:r>
              <a:rPr kumimoji="1" lang="en-US" altLang="zh-CN"/>
              <a:t>1</a:t>
            </a:r>
            <a:r>
              <a:rPr kumimoji="1" lang="zh-CN" altLang="en-US"/>
              <a:t>）二分法</a:t>
            </a:r>
            <a:endParaRPr kumimoji="1" lang="en-US" altLang="zh-CN"/>
          </a:p>
        </p:txBody>
      </p:sp>
      <p:pic>
        <p:nvPicPr>
          <p:cNvPr id="20506" name="图片 48" descr="图片11.jpg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38" y="350838"/>
            <a:ext cx="150018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图片 49" descr="图片12.jpg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1928813"/>
            <a:ext cx="2108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图片 50" descr="图片13.jpg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2571750"/>
            <a:ext cx="20066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图片 51" descr="图片14.jpg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1285875"/>
            <a:ext cx="15970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52" descr="图片15.jpg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5072063"/>
            <a:ext cx="2071687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图片 53" descr="图片16.jpg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4000500"/>
            <a:ext cx="16684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图片 54" descr="图片17.jpg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5500688"/>
            <a:ext cx="16335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4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4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9" grpId="0" animBg="1"/>
      <p:bldP spid="57" grpId="0" animBg="1"/>
      <p:bldP spid="144433" grpId="0" animBg="1"/>
      <p:bldP spid="144403" grpId="0" animBg="1"/>
      <p:bldP spid="144428" grpId="0" animBg="1"/>
      <p:bldP spid="1444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线性判别函数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zh-CN" altLang="en-US" sz="3200" smtClean="0">
                <a:solidFill>
                  <a:srgbClr val="0000CC"/>
                </a:solidFill>
              </a:rPr>
              <a:t>多类情况</a:t>
            </a:r>
          </a:p>
        </p:txBody>
      </p:sp>
      <p:graphicFrame>
        <p:nvGraphicFramePr>
          <p:cNvPr id="21507" name="Object 4"/>
          <p:cNvGraphicFramePr>
            <a:graphicFrameLocks noChangeAspect="1"/>
          </p:cNvGraphicFramePr>
          <p:nvPr/>
        </p:nvGraphicFramePr>
        <p:xfrm>
          <a:off x="2268538" y="2347913"/>
          <a:ext cx="29051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1" name="Equation" r:id="rId3" imgW="1206500" imgH="711200" progId="Equation.3">
                  <p:embed/>
                </p:oleObj>
              </mc:Choice>
              <mc:Fallback>
                <p:oleObj name="Equation" r:id="rId3" imgW="12065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347913"/>
                        <a:ext cx="2905125" cy="16002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468313" y="1484313"/>
            <a:ext cx="8135937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lang="zh-CN" altLang="en-US" sz="2400">
                <a:latin typeface="华文琥珀" panose="02010800040101010101" pitchFamily="2" charset="-122"/>
                <a:ea typeface="华文琥珀" panose="02010800040101010101" pitchFamily="2" charset="-122"/>
              </a:rPr>
              <a:t>例：</a:t>
            </a:r>
            <a:r>
              <a:rPr lang="zh-CN" altLang="en-US" sz="2400"/>
              <a:t>已知三类</a:t>
            </a:r>
            <a:r>
              <a:rPr lang="en-US" altLang="zh-CN" sz="2400"/>
              <a:t>ω</a:t>
            </a:r>
            <a:r>
              <a:rPr lang="en-US" altLang="zh-CN" sz="2400" baseline="-25000"/>
              <a:t>1</a:t>
            </a:r>
            <a:r>
              <a:rPr lang="en-US" altLang="zh-CN" sz="2400"/>
              <a:t>,ω</a:t>
            </a:r>
            <a:r>
              <a:rPr lang="en-US" altLang="zh-CN" sz="2400" baseline="-25000"/>
              <a:t>2</a:t>
            </a:r>
            <a:r>
              <a:rPr lang="en-US" altLang="zh-CN" sz="2400"/>
              <a:t>,ω</a:t>
            </a:r>
            <a:r>
              <a:rPr lang="en-US" altLang="zh-CN" sz="2400" baseline="-25000"/>
              <a:t>3</a:t>
            </a:r>
            <a:r>
              <a:rPr lang="zh-CN" altLang="en-US" sz="2400"/>
              <a:t>的判别函数分别为：</a:t>
            </a:r>
          </a:p>
        </p:txBody>
      </p:sp>
      <p:sp>
        <p:nvSpPr>
          <p:cNvPr id="2150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9750" y="4162425"/>
            <a:ext cx="7078663" cy="2362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 smtClean="0"/>
              <a:t>因此，三个判别边界为：</a:t>
            </a:r>
          </a:p>
          <a:p>
            <a:endParaRPr lang="zh-CN" altLang="en-US" sz="2400" smtClean="0"/>
          </a:p>
          <a:p>
            <a:pPr>
              <a:buClr>
                <a:srgbClr val="66FF33"/>
              </a:buClr>
              <a:buFont typeface="Wingdings" panose="05000000000000000000" pitchFamily="2" charset="2"/>
              <a:buChar char="v"/>
            </a:pPr>
            <a:endParaRPr lang="zh-CN" altLang="en-US" sz="2400" smtClean="0"/>
          </a:p>
        </p:txBody>
      </p:sp>
      <p:graphicFrame>
        <p:nvGraphicFramePr>
          <p:cNvPr id="21510" name="Object 7"/>
          <p:cNvGraphicFramePr>
            <a:graphicFrameLocks noChangeAspect="1"/>
          </p:cNvGraphicFramePr>
          <p:nvPr/>
        </p:nvGraphicFramePr>
        <p:xfrm>
          <a:off x="2332038" y="4924425"/>
          <a:ext cx="3452812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2" name="Equation" r:id="rId5" imgW="1435100" imgH="711200" progId="Equation.3">
                  <p:embed/>
                </p:oleObj>
              </mc:Choice>
              <mc:Fallback>
                <p:oleObj name="Equation" r:id="rId5" imgW="1435100" imgH="71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4924425"/>
                        <a:ext cx="3452812" cy="16002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线性判别函数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zh-CN" altLang="en-US" sz="3200" smtClean="0">
                <a:solidFill>
                  <a:srgbClr val="0000CC"/>
                </a:solidFill>
              </a:rPr>
              <a:t>多类情况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395288" y="1412875"/>
            <a:ext cx="483076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600">
                <a:latin typeface="Arial" panose="020B0604020202020204" pitchFamily="34" charset="0"/>
                <a:ea typeface="宋体" panose="02010600030101010101" pitchFamily="2" charset="-122"/>
              </a:rPr>
              <a:t>作图如下：</a:t>
            </a:r>
          </a:p>
          <a:p>
            <a:pPr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2532" name="Group 6"/>
          <p:cNvGrpSpPr>
            <a:grpSpLocks/>
          </p:cNvGrpSpPr>
          <p:nvPr/>
        </p:nvGrpSpPr>
        <p:grpSpPr bwMode="auto">
          <a:xfrm>
            <a:off x="1447800" y="2124075"/>
            <a:ext cx="7004050" cy="4495800"/>
            <a:chOff x="912" y="709"/>
            <a:chExt cx="4412" cy="2832"/>
          </a:xfrm>
        </p:grpSpPr>
        <p:grpSp>
          <p:nvGrpSpPr>
            <p:cNvPr id="22533" name="Group 7"/>
            <p:cNvGrpSpPr>
              <a:grpSpLocks/>
            </p:cNvGrpSpPr>
            <p:nvPr/>
          </p:nvGrpSpPr>
          <p:grpSpPr bwMode="auto">
            <a:xfrm>
              <a:off x="2726" y="2283"/>
              <a:ext cx="765" cy="413"/>
              <a:chOff x="4128" y="3840"/>
              <a:chExt cx="528" cy="367"/>
            </a:xfrm>
          </p:grpSpPr>
          <p:sp>
            <p:nvSpPr>
              <p:cNvPr id="22586" name="Oval 8"/>
              <p:cNvSpPr>
                <a:spLocks noChangeArrowheads="1"/>
              </p:cNvSpPr>
              <p:nvPr/>
            </p:nvSpPr>
            <p:spPr bwMode="auto">
              <a:xfrm>
                <a:off x="4128" y="3913"/>
                <a:ext cx="528" cy="2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2587" name="Object 9"/>
              <p:cNvGraphicFramePr>
                <a:graphicFrameLocks noChangeAspect="1"/>
              </p:cNvGraphicFramePr>
              <p:nvPr/>
            </p:nvGraphicFramePr>
            <p:xfrm>
              <a:off x="4224" y="3840"/>
              <a:ext cx="332" cy="3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355" name="Equation" r:id="rId3" imgW="190500" imgH="228600" progId="Equation.3">
                      <p:embed/>
                    </p:oleObj>
                  </mc:Choice>
                  <mc:Fallback>
                    <p:oleObj name="Equation" r:id="rId3" imgW="190500" imgH="2286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3840"/>
                            <a:ext cx="332" cy="3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534" name="Freeform 10"/>
            <p:cNvSpPr>
              <a:spLocks/>
            </p:cNvSpPr>
            <p:nvPr/>
          </p:nvSpPr>
          <p:spPr bwMode="auto">
            <a:xfrm>
              <a:off x="2443" y="1823"/>
              <a:ext cx="1018" cy="403"/>
            </a:xfrm>
            <a:custGeom>
              <a:avLst/>
              <a:gdLst>
                <a:gd name="T0" fmla="*/ 1427 w 862"/>
                <a:gd name="T1" fmla="*/ 0 h 338"/>
                <a:gd name="T2" fmla="*/ 3261 w 862"/>
                <a:gd name="T3" fmla="*/ 1383 h 338"/>
                <a:gd name="T4" fmla="*/ 0 w 862"/>
                <a:gd name="T5" fmla="*/ 1383 h 3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2" h="338">
                  <a:moveTo>
                    <a:pt x="377" y="0"/>
                  </a:moveTo>
                  <a:lnTo>
                    <a:pt x="862" y="338"/>
                  </a:lnTo>
                  <a:lnTo>
                    <a:pt x="0" y="338"/>
                  </a:lnTo>
                </a:path>
              </a:pathLst>
            </a:cu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35" name="Freeform 11"/>
            <p:cNvSpPr>
              <a:spLocks/>
            </p:cNvSpPr>
            <p:nvPr/>
          </p:nvSpPr>
          <p:spPr bwMode="auto">
            <a:xfrm>
              <a:off x="2273" y="1387"/>
              <a:ext cx="1047" cy="438"/>
            </a:xfrm>
            <a:custGeom>
              <a:avLst/>
              <a:gdLst>
                <a:gd name="T0" fmla="*/ 0 w 887"/>
                <a:gd name="T1" fmla="*/ 127 h 368"/>
                <a:gd name="T2" fmla="*/ 3344 w 887"/>
                <a:gd name="T3" fmla="*/ 0 h 368"/>
                <a:gd name="T4" fmla="*/ 1990 w 887"/>
                <a:gd name="T5" fmla="*/ 1481 h 3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87" h="368">
                  <a:moveTo>
                    <a:pt x="0" y="32"/>
                  </a:moveTo>
                  <a:lnTo>
                    <a:pt x="887" y="0"/>
                  </a:lnTo>
                  <a:lnTo>
                    <a:pt x="528" y="368"/>
                  </a:lnTo>
                </a:path>
              </a:pathLst>
            </a:cu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36" name="Freeform 12"/>
            <p:cNvSpPr>
              <a:spLocks/>
            </p:cNvSpPr>
            <p:nvPr/>
          </p:nvSpPr>
          <p:spPr bwMode="auto">
            <a:xfrm>
              <a:off x="3463" y="2226"/>
              <a:ext cx="1023" cy="686"/>
            </a:xfrm>
            <a:custGeom>
              <a:avLst/>
              <a:gdLst>
                <a:gd name="T0" fmla="*/ 0 w 866"/>
                <a:gd name="T1" fmla="*/ 0 h 576"/>
                <a:gd name="T2" fmla="*/ 3284 w 866"/>
                <a:gd name="T3" fmla="*/ 0 h 576"/>
                <a:gd name="T4" fmla="*/ 3277 w 866"/>
                <a:gd name="T5" fmla="*/ 2332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6" h="576">
                  <a:moveTo>
                    <a:pt x="0" y="0"/>
                  </a:moveTo>
                  <a:lnTo>
                    <a:pt x="866" y="0"/>
                  </a:lnTo>
                  <a:lnTo>
                    <a:pt x="864" y="576"/>
                  </a:lnTo>
                </a:path>
              </a:pathLst>
            </a:cu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37" name="Freeform 13"/>
            <p:cNvSpPr>
              <a:spLocks/>
            </p:cNvSpPr>
            <p:nvPr/>
          </p:nvSpPr>
          <p:spPr bwMode="auto">
            <a:xfrm>
              <a:off x="1481" y="2193"/>
              <a:ext cx="991" cy="1024"/>
            </a:xfrm>
            <a:custGeom>
              <a:avLst/>
              <a:gdLst>
                <a:gd name="T0" fmla="*/ 3181 w 839"/>
                <a:gd name="T1" fmla="*/ 108 h 859"/>
                <a:gd name="T2" fmla="*/ 0 w 839"/>
                <a:gd name="T3" fmla="*/ 3505 h 859"/>
                <a:gd name="T4" fmla="*/ 0 w 839"/>
                <a:gd name="T5" fmla="*/ 148 h 859"/>
                <a:gd name="T6" fmla="*/ 0 w 839"/>
                <a:gd name="T7" fmla="*/ 0 h 8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39" h="859">
                  <a:moveTo>
                    <a:pt x="839" y="27"/>
                  </a:moveTo>
                  <a:lnTo>
                    <a:pt x="0" y="859"/>
                  </a:ln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2538" name="Object 14"/>
            <p:cNvGraphicFramePr>
              <a:graphicFrameLocks noChangeAspect="1"/>
            </p:cNvGraphicFramePr>
            <p:nvPr/>
          </p:nvGraphicFramePr>
          <p:xfrm>
            <a:off x="2613" y="2740"/>
            <a:ext cx="874" cy="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56" name="Equation" r:id="rId5" imgW="685800" imgH="711200" progId="Equation.3">
                    <p:embed/>
                  </p:oleObj>
                </mc:Choice>
                <mc:Fallback>
                  <p:oleObj name="Equation" r:id="rId5" imgW="685800" imgH="711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3" y="2740"/>
                          <a:ext cx="874" cy="801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39" name="Group 15"/>
            <p:cNvGrpSpPr>
              <a:grpSpLocks/>
            </p:cNvGrpSpPr>
            <p:nvPr/>
          </p:nvGrpSpPr>
          <p:grpSpPr bwMode="auto">
            <a:xfrm>
              <a:off x="1973" y="1632"/>
              <a:ext cx="627" cy="392"/>
              <a:chOff x="5136" y="1248"/>
              <a:chExt cx="432" cy="347"/>
            </a:xfrm>
          </p:grpSpPr>
          <p:sp>
            <p:nvSpPr>
              <p:cNvPr id="22584" name="AutoShape 16"/>
              <p:cNvSpPr>
                <a:spLocks noChangeArrowheads="1"/>
              </p:cNvSpPr>
              <p:nvPr/>
            </p:nvSpPr>
            <p:spPr bwMode="auto">
              <a:xfrm>
                <a:off x="5136" y="1285"/>
                <a:ext cx="432" cy="292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2585" name="Object 17"/>
              <p:cNvGraphicFramePr>
                <a:graphicFrameLocks noChangeAspect="1"/>
              </p:cNvGraphicFramePr>
              <p:nvPr/>
            </p:nvGraphicFramePr>
            <p:xfrm>
              <a:off x="5232" y="1248"/>
              <a:ext cx="310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357" name="Equation" r:id="rId7" imgW="177569" imgH="215619" progId="Equation.3">
                      <p:embed/>
                    </p:oleObj>
                  </mc:Choice>
                  <mc:Fallback>
                    <p:oleObj name="Equation" r:id="rId7" imgW="177569" imgH="215619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1248"/>
                            <a:ext cx="310" cy="3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540" name="Group 18"/>
            <p:cNvGrpSpPr>
              <a:grpSpLocks/>
            </p:cNvGrpSpPr>
            <p:nvPr/>
          </p:nvGrpSpPr>
          <p:grpSpPr bwMode="auto">
            <a:xfrm>
              <a:off x="3293" y="1539"/>
              <a:ext cx="488" cy="440"/>
              <a:chOff x="5280" y="2208"/>
              <a:chExt cx="336" cy="390"/>
            </a:xfrm>
          </p:grpSpPr>
          <p:sp>
            <p:nvSpPr>
              <p:cNvPr id="22582" name="AutoShape 19"/>
              <p:cNvSpPr>
                <a:spLocks noChangeArrowheads="1"/>
              </p:cNvSpPr>
              <p:nvPr/>
            </p:nvSpPr>
            <p:spPr bwMode="auto">
              <a:xfrm>
                <a:off x="5280" y="2208"/>
                <a:ext cx="336" cy="390"/>
              </a:xfrm>
              <a:prstGeom prst="flowChartDelay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2583" name="Object 20"/>
              <p:cNvGraphicFramePr>
                <a:graphicFrameLocks noChangeAspect="1"/>
              </p:cNvGraphicFramePr>
              <p:nvPr/>
            </p:nvGraphicFramePr>
            <p:xfrm>
              <a:off x="5280" y="2208"/>
              <a:ext cx="332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358" name="Equation" r:id="rId9" imgW="190335" imgH="215713" progId="Equation.3">
                      <p:embed/>
                    </p:oleObj>
                  </mc:Choice>
                  <mc:Fallback>
                    <p:oleObj name="Equation" r:id="rId9" imgW="190335" imgH="215713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2208"/>
                            <a:ext cx="332" cy="3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541" name="Line 21"/>
            <p:cNvSpPr>
              <a:spLocks noChangeShapeType="1"/>
            </p:cNvSpPr>
            <p:nvPr/>
          </p:nvSpPr>
          <p:spPr bwMode="auto">
            <a:xfrm>
              <a:off x="2291" y="2395"/>
              <a:ext cx="24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2" name="Line 22"/>
            <p:cNvSpPr>
              <a:spLocks noChangeShapeType="1"/>
            </p:cNvSpPr>
            <p:nvPr/>
          </p:nvSpPr>
          <p:spPr bwMode="auto">
            <a:xfrm flipV="1">
              <a:off x="2560" y="2353"/>
              <a:ext cx="0" cy="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3" name="Line 23"/>
            <p:cNvSpPr>
              <a:spLocks noChangeShapeType="1"/>
            </p:cNvSpPr>
            <p:nvPr/>
          </p:nvSpPr>
          <p:spPr bwMode="auto">
            <a:xfrm flipV="1">
              <a:off x="2848" y="2353"/>
              <a:ext cx="0" cy="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4" name="Line 24"/>
            <p:cNvSpPr>
              <a:spLocks noChangeShapeType="1"/>
            </p:cNvSpPr>
            <p:nvPr/>
          </p:nvSpPr>
          <p:spPr bwMode="auto">
            <a:xfrm flipV="1">
              <a:off x="3744" y="2353"/>
              <a:ext cx="0" cy="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5" name="Line 25"/>
            <p:cNvSpPr>
              <a:spLocks noChangeShapeType="1"/>
            </p:cNvSpPr>
            <p:nvPr/>
          </p:nvSpPr>
          <p:spPr bwMode="auto">
            <a:xfrm>
              <a:off x="2306" y="1639"/>
              <a:ext cx="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2546" name="Object 26"/>
            <p:cNvGraphicFramePr>
              <a:graphicFrameLocks noChangeAspect="1"/>
            </p:cNvGraphicFramePr>
            <p:nvPr/>
          </p:nvGraphicFramePr>
          <p:xfrm>
            <a:off x="4223" y="1134"/>
            <a:ext cx="841" cy="8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59" name="Equation" r:id="rId11" imgW="685800" imgH="711200" progId="Equation.3">
                    <p:embed/>
                  </p:oleObj>
                </mc:Choice>
                <mc:Fallback>
                  <p:oleObj name="Equation" r:id="rId11" imgW="685800" imgH="711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3" y="1134"/>
                          <a:ext cx="841" cy="8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7" name="Object 27"/>
            <p:cNvGraphicFramePr>
              <a:graphicFrameLocks noChangeAspect="1"/>
            </p:cNvGraphicFramePr>
            <p:nvPr/>
          </p:nvGraphicFramePr>
          <p:xfrm>
            <a:off x="912" y="1253"/>
            <a:ext cx="1025" cy="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60" name="Equation" r:id="rId13" imgW="685800" imgH="711200" progId="Equation.3">
                    <p:embed/>
                  </p:oleObj>
                </mc:Choice>
                <mc:Fallback>
                  <p:oleObj name="Equation" r:id="rId13" imgW="685800" imgH="711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253"/>
                          <a:ext cx="1025" cy="72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8" name="Freeform 28"/>
            <p:cNvSpPr>
              <a:spLocks/>
            </p:cNvSpPr>
            <p:nvPr/>
          </p:nvSpPr>
          <p:spPr bwMode="auto">
            <a:xfrm>
              <a:off x="2013" y="1488"/>
              <a:ext cx="361" cy="825"/>
            </a:xfrm>
            <a:custGeom>
              <a:avLst/>
              <a:gdLst>
                <a:gd name="T0" fmla="*/ 4855 w 249"/>
                <a:gd name="T1" fmla="*/ 0 h 960"/>
                <a:gd name="T2" fmla="*/ 0 w 249"/>
                <a:gd name="T3" fmla="*/ 133 h 960"/>
                <a:gd name="T4" fmla="*/ 4855 w 249"/>
                <a:gd name="T5" fmla="*/ 285 h 9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960">
                  <a:moveTo>
                    <a:pt x="249" y="0"/>
                  </a:moveTo>
                  <a:lnTo>
                    <a:pt x="0" y="447"/>
                  </a:lnTo>
                  <a:lnTo>
                    <a:pt x="249" y="960"/>
                  </a:lnTo>
                </a:path>
              </a:pathLst>
            </a:custGeom>
            <a:noFill/>
            <a:ln w="38100" cmpd="dbl">
              <a:solidFill>
                <a:schemeClr val="tx1"/>
              </a:solidFill>
              <a:prstDash val="sysDot"/>
              <a:miter lim="800000"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9" name="Freeform 29"/>
            <p:cNvSpPr>
              <a:spLocks/>
            </p:cNvSpPr>
            <p:nvPr/>
          </p:nvSpPr>
          <p:spPr bwMode="auto">
            <a:xfrm>
              <a:off x="3633" y="1025"/>
              <a:ext cx="373" cy="1201"/>
            </a:xfrm>
            <a:custGeom>
              <a:avLst/>
              <a:gdLst>
                <a:gd name="T0" fmla="*/ 14362 w 183"/>
                <a:gd name="T1" fmla="*/ 0 h 864"/>
                <a:gd name="T2" fmla="*/ 54491 w 183"/>
                <a:gd name="T3" fmla="*/ 5791 h 864"/>
                <a:gd name="T4" fmla="*/ 0 w 183"/>
                <a:gd name="T5" fmla="*/ 12042 h 8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3" h="864">
                  <a:moveTo>
                    <a:pt x="48" y="0"/>
                  </a:moveTo>
                  <a:lnTo>
                    <a:pt x="183" y="416"/>
                  </a:lnTo>
                  <a:lnTo>
                    <a:pt x="0" y="864"/>
                  </a:lnTo>
                </a:path>
              </a:pathLst>
            </a:custGeom>
            <a:noFill/>
            <a:ln w="38100" cmpd="dbl">
              <a:solidFill>
                <a:schemeClr val="tx1"/>
              </a:solidFill>
              <a:prstDash val="sysDot"/>
              <a:miter lim="800000"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0" name="Line 30"/>
            <p:cNvSpPr>
              <a:spLocks noChangeShapeType="1"/>
            </p:cNvSpPr>
            <p:nvPr/>
          </p:nvSpPr>
          <p:spPr bwMode="auto">
            <a:xfrm>
              <a:off x="2082" y="2559"/>
              <a:ext cx="1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1" name="Line 31"/>
            <p:cNvSpPr>
              <a:spLocks noChangeShapeType="1"/>
            </p:cNvSpPr>
            <p:nvPr/>
          </p:nvSpPr>
          <p:spPr bwMode="auto">
            <a:xfrm flipV="1">
              <a:off x="3136" y="2352"/>
              <a:ext cx="0" cy="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2" name="Line 32"/>
            <p:cNvSpPr>
              <a:spLocks noChangeShapeType="1"/>
            </p:cNvSpPr>
            <p:nvPr/>
          </p:nvSpPr>
          <p:spPr bwMode="auto">
            <a:xfrm flipV="1">
              <a:off x="3424" y="2355"/>
              <a:ext cx="0" cy="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3" name="Line 33"/>
            <p:cNvSpPr>
              <a:spLocks noChangeShapeType="1"/>
            </p:cNvSpPr>
            <p:nvPr/>
          </p:nvSpPr>
          <p:spPr bwMode="auto">
            <a:xfrm>
              <a:off x="2306" y="1835"/>
              <a:ext cx="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4" name="Line 34"/>
            <p:cNvSpPr>
              <a:spLocks noChangeShapeType="1"/>
            </p:cNvSpPr>
            <p:nvPr/>
          </p:nvSpPr>
          <p:spPr bwMode="auto">
            <a:xfrm>
              <a:off x="2294" y="2022"/>
              <a:ext cx="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5" name="Line 35"/>
            <p:cNvSpPr>
              <a:spLocks noChangeShapeType="1"/>
            </p:cNvSpPr>
            <p:nvPr/>
          </p:nvSpPr>
          <p:spPr bwMode="auto">
            <a:xfrm>
              <a:off x="2306" y="2229"/>
              <a:ext cx="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6" name="Line 36"/>
            <p:cNvSpPr>
              <a:spLocks noChangeShapeType="1"/>
            </p:cNvSpPr>
            <p:nvPr/>
          </p:nvSpPr>
          <p:spPr bwMode="auto">
            <a:xfrm>
              <a:off x="2306" y="1448"/>
              <a:ext cx="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2557" name="Object 37"/>
            <p:cNvGraphicFramePr>
              <a:graphicFrameLocks noChangeAspect="1"/>
            </p:cNvGraphicFramePr>
            <p:nvPr/>
          </p:nvGraphicFramePr>
          <p:xfrm>
            <a:off x="3520" y="853"/>
            <a:ext cx="348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61" name="Equation" r:id="rId15" imgW="139700" imgH="139700" progId="Equation.3">
                    <p:embed/>
                  </p:oleObj>
                </mc:Choice>
                <mc:Fallback>
                  <p:oleObj name="Equation" r:id="rId15" imgW="139700" imgH="1397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0" y="853"/>
                          <a:ext cx="348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8" name="Object 38"/>
            <p:cNvGraphicFramePr>
              <a:graphicFrameLocks noChangeAspect="1"/>
            </p:cNvGraphicFramePr>
            <p:nvPr/>
          </p:nvGraphicFramePr>
          <p:xfrm>
            <a:off x="3860" y="910"/>
            <a:ext cx="170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62" name="Equation" r:id="rId17" imgW="139518" imgH="76101" progId="Equation.3">
                    <p:embed/>
                  </p:oleObj>
                </mc:Choice>
                <mc:Fallback>
                  <p:oleObj name="Equation" r:id="rId17" imgW="139518" imgH="76101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910"/>
                          <a:ext cx="170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9" name="Object 39"/>
            <p:cNvGraphicFramePr>
              <a:graphicFrameLocks noChangeAspect="1"/>
            </p:cNvGraphicFramePr>
            <p:nvPr/>
          </p:nvGraphicFramePr>
          <p:xfrm>
            <a:off x="4427" y="2683"/>
            <a:ext cx="347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63" name="Equation" r:id="rId19" imgW="139700" imgH="139700" progId="Equation.3">
                    <p:embed/>
                  </p:oleObj>
                </mc:Choice>
                <mc:Fallback>
                  <p:oleObj name="Equation" r:id="rId19" imgW="139700" imgH="1397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" y="2683"/>
                          <a:ext cx="347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0" name="Object 40"/>
            <p:cNvGraphicFramePr>
              <a:graphicFrameLocks noChangeAspect="1"/>
            </p:cNvGraphicFramePr>
            <p:nvPr/>
          </p:nvGraphicFramePr>
          <p:xfrm>
            <a:off x="4200" y="2969"/>
            <a:ext cx="20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64" name="Equation" r:id="rId20" imgW="139518" imgH="76101" progId="Equation.3">
                    <p:embed/>
                  </p:oleObj>
                </mc:Choice>
                <mc:Fallback>
                  <p:oleObj name="Equation" r:id="rId20" imgW="139518" imgH="76101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2969"/>
                          <a:ext cx="208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1" name="Object 41"/>
            <p:cNvGraphicFramePr>
              <a:graphicFrameLocks noChangeAspect="1"/>
            </p:cNvGraphicFramePr>
            <p:nvPr/>
          </p:nvGraphicFramePr>
          <p:xfrm>
            <a:off x="4427" y="2226"/>
            <a:ext cx="278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65" name="Equation" r:id="rId21" imgW="139700" imgH="139700" progId="Equation.3">
                    <p:embed/>
                  </p:oleObj>
                </mc:Choice>
                <mc:Fallback>
                  <p:oleObj name="Equation" r:id="rId21" imgW="139700" imgH="1397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" y="2226"/>
                          <a:ext cx="278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2" name="Object 42"/>
            <p:cNvGraphicFramePr>
              <a:graphicFrameLocks noChangeAspect="1"/>
            </p:cNvGraphicFramePr>
            <p:nvPr/>
          </p:nvGraphicFramePr>
          <p:xfrm>
            <a:off x="4427" y="2054"/>
            <a:ext cx="20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66" name="Equation" r:id="rId22" imgW="139518" imgH="76101" progId="Equation.3">
                    <p:embed/>
                  </p:oleObj>
                </mc:Choice>
                <mc:Fallback>
                  <p:oleObj name="Equation" r:id="rId22" imgW="139518" imgH="76101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" y="2054"/>
                          <a:ext cx="209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3" name="Object 43"/>
            <p:cNvGraphicFramePr>
              <a:graphicFrameLocks noChangeAspect="1"/>
            </p:cNvGraphicFramePr>
            <p:nvPr/>
          </p:nvGraphicFramePr>
          <p:xfrm>
            <a:off x="1592" y="2406"/>
            <a:ext cx="417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67" name="Equation" r:id="rId23" imgW="279279" imgH="165028" progId="Equation.3">
                    <p:embed/>
                  </p:oleObj>
                </mc:Choice>
                <mc:Fallback>
                  <p:oleObj name="Equation" r:id="rId23" imgW="279279" imgH="165028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2" y="2406"/>
                          <a:ext cx="417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2564" name="Picture 44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7" y="2454"/>
              <a:ext cx="398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2565" name="Line 45"/>
            <p:cNvSpPr>
              <a:spLocks noChangeShapeType="1"/>
            </p:cNvSpPr>
            <p:nvPr/>
          </p:nvSpPr>
          <p:spPr bwMode="auto">
            <a:xfrm>
              <a:off x="1932" y="1196"/>
              <a:ext cx="2495" cy="1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6" name="Line 46"/>
            <p:cNvSpPr>
              <a:spLocks noChangeShapeType="1"/>
            </p:cNvSpPr>
            <p:nvPr/>
          </p:nvSpPr>
          <p:spPr bwMode="auto">
            <a:xfrm>
              <a:off x="1592" y="2226"/>
              <a:ext cx="30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7" name="Line 47"/>
            <p:cNvSpPr>
              <a:spLocks noChangeShapeType="1"/>
            </p:cNvSpPr>
            <p:nvPr/>
          </p:nvSpPr>
          <p:spPr bwMode="auto">
            <a:xfrm flipH="1">
              <a:off x="1536" y="910"/>
              <a:ext cx="2267" cy="2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2568" name="Object 48"/>
            <p:cNvGraphicFramePr>
              <a:graphicFrameLocks noChangeAspect="1"/>
            </p:cNvGraphicFramePr>
            <p:nvPr/>
          </p:nvGraphicFramePr>
          <p:xfrm>
            <a:off x="2613" y="1482"/>
            <a:ext cx="379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68" name="Equation" r:id="rId26" imgW="253780" imgH="164957" progId="Equation.3">
                    <p:embed/>
                  </p:oleObj>
                </mc:Choice>
                <mc:Fallback>
                  <p:oleObj name="Equation" r:id="rId26" imgW="253780" imgH="164957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3" y="1482"/>
                          <a:ext cx="379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9" name="Object 49"/>
            <p:cNvGraphicFramePr>
              <a:graphicFrameLocks noChangeAspect="1"/>
            </p:cNvGraphicFramePr>
            <p:nvPr/>
          </p:nvGraphicFramePr>
          <p:xfrm>
            <a:off x="2669" y="1997"/>
            <a:ext cx="417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69" name="Equation" r:id="rId28" imgW="279279" imgH="165028" progId="Equation.3">
                    <p:embed/>
                  </p:oleObj>
                </mc:Choice>
                <mc:Fallback>
                  <p:oleObj name="Equation" r:id="rId28" imgW="279279" imgH="165028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9" y="1997"/>
                          <a:ext cx="417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0" name="Object 50"/>
            <p:cNvGraphicFramePr>
              <a:graphicFrameLocks noChangeAspect="1"/>
            </p:cNvGraphicFramePr>
            <p:nvPr/>
          </p:nvGraphicFramePr>
          <p:xfrm>
            <a:off x="4767" y="2283"/>
            <a:ext cx="30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70" name="Equation" r:id="rId30" imgW="152268" imgH="215713" progId="Equation.3">
                    <p:embed/>
                  </p:oleObj>
                </mc:Choice>
                <mc:Fallback>
                  <p:oleObj name="Equation" r:id="rId30" imgW="152268" imgH="215713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7" y="2283"/>
                          <a:ext cx="30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1" name="Line 51"/>
            <p:cNvSpPr>
              <a:spLocks noChangeShapeType="1"/>
            </p:cNvSpPr>
            <p:nvPr/>
          </p:nvSpPr>
          <p:spPr bwMode="auto">
            <a:xfrm flipH="1" flipV="1">
              <a:off x="2291" y="1035"/>
              <a:ext cx="0" cy="1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2572" name="Object 52"/>
            <p:cNvGraphicFramePr>
              <a:graphicFrameLocks noChangeAspect="1"/>
            </p:cNvGraphicFramePr>
            <p:nvPr/>
          </p:nvGraphicFramePr>
          <p:xfrm>
            <a:off x="2386" y="910"/>
            <a:ext cx="31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71" name="Equation" r:id="rId32" imgW="164885" imgH="215619" progId="Equation.3">
                    <p:embed/>
                  </p:oleObj>
                </mc:Choice>
                <mc:Fallback>
                  <p:oleObj name="Equation" r:id="rId32" imgW="164885" imgH="215619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6" y="910"/>
                          <a:ext cx="31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3" name="Object 53"/>
            <p:cNvGraphicFramePr>
              <a:graphicFrameLocks noChangeAspect="1"/>
            </p:cNvGraphicFramePr>
            <p:nvPr/>
          </p:nvGraphicFramePr>
          <p:xfrm>
            <a:off x="3792" y="709"/>
            <a:ext cx="89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72" name="Equation" r:id="rId34" imgW="596641" imgH="215806" progId="Equation.3">
                    <p:embed/>
                  </p:oleObj>
                </mc:Choice>
                <mc:Fallback>
                  <p:oleObj name="Equation" r:id="rId34" imgW="596641" imgH="215806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709"/>
                          <a:ext cx="892" cy="221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4" name="Object 54"/>
            <p:cNvGraphicFramePr>
              <a:graphicFrameLocks noChangeAspect="1"/>
            </p:cNvGraphicFramePr>
            <p:nvPr/>
          </p:nvGraphicFramePr>
          <p:xfrm>
            <a:off x="4464" y="2869"/>
            <a:ext cx="6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73" name="Equation" r:id="rId36" imgW="609336" imgH="215806" progId="Equation.3">
                    <p:embed/>
                  </p:oleObj>
                </mc:Choice>
                <mc:Fallback>
                  <p:oleObj name="Equation" r:id="rId36" imgW="609336" imgH="215806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869"/>
                          <a:ext cx="62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5" name="Object 55"/>
            <p:cNvGraphicFramePr>
              <a:graphicFrameLocks noChangeAspect="1"/>
            </p:cNvGraphicFramePr>
            <p:nvPr/>
          </p:nvGraphicFramePr>
          <p:xfrm>
            <a:off x="4704" y="2101"/>
            <a:ext cx="620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74" name="Equation" r:id="rId38" imgW="609600" imgH="228600" progId="Equation.3">
                    <p:embed/>
                  </p:oleObj>
                </mc:Choice>
                <mc:Fallback>
                  <p:oleObj name="Equation" r:id="rId38" imgW="609600" imgH="2286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101"/>
                          <a:ext cx="620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6" name="Object 56"/>
            <p:cNvGraphicFramePr>
              <a:graphicFrameLocks noChangeAspect="1"/>
            </p:cNvGraphicFramePr>
            <p:nvPr/>
          </p:nvGraphicFramePr>
          <p:xfrm>
            <a:off x="1824" y="955"/>
            <a:ext cx="17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75" name="公式" r:id="rId40" imgW="114151" imgH="164885" progId="Equation.3">
                    <p:embed/>
                  </p:oleObj>
                </mc:Choice>
                <mc:Fallback>
                  <p:oleObj name="公式" r:id="rId40" imgW="114151" imgH="164885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955"/>
                          <a:ext cx="172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7" name="Line 57"/>
            <p:cNvSpPr>
              <a:spLocks noChangeShapeType="1"/>
            </p:cNvSpPr>
            <p:nvPr/>
          </p:nvSpPr>
          <p:spPr bwMode="auto">
            <a:xfrm>
              <a:off x="1968" y="1045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2578" name="Object 58"/>
            <p:cNvGraphicFramePr>
              <a:graphicFrameLocks noChangeAspect="1"/>
            </p:cNvGraphicFramePr>
            <p:nvPr/>
          </p:nvGraphicFramePr>
          <p:xfrm>
            <a:off x="3792" y="3109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76" name="Equation" r:id="rId42" imgW="114102" imgH="177492" progId="Equation.3">
                    <p:embed/>
                  </p:oleObj>
                </mc:Choice>
                <mc:Fallback>
                  <p:oleObj name="Equation" r:id="rId42" imgW="114102" imgH="177492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109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9" name="Line 59"/>
            <p:cNvSpPr>
              <a:spLocks noChangeShapeType="1"/>
            </p:cNvSpPr>
            <p:nvPr/>
          </p:nvSpPr>
          <p:spPr bwMode="auto">
            <a:xfrm flipH="1" flipV="1">
              <a:off x="3744" y="2437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2580" name="Object 60"/>
            <p:cNvGraphicFramePr>
              <a:graphicFrameLocks noChangeAspect="1"/>
            </p:cNvGraphicFramePr>
            <p:nvPr/>
          </p:nvGraphicFramePr>
          <p:xfrm>
            <a:off x="1488" y="2005"/>
            <a:ext cx="153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77" name="Equation" r:id="rId44" imgW="88707" imgH="164742" progId="Equation.3">
                    <p:embed/>
                  </p:oleObj>
                </mc:Choice>
                <mc:Fallback>
                  <p:oleObj name="Equation" r:id="rId44" imgW="88707" imgH="164742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005"/>
                          <a:ext cx="153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1" name="Line 61"/>
            <p:cNvSpPr>
              <a:spLocks noChangeShapeType="1"/>
            </p:cNvSpPr>
            <p:nvPr/>
          </p:nvSpPr>
          <p:spPr bwMode="auto">
            <a:xfrm>
              <a:off x="1632" y="2101"/>
              <a:ext cx="62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线性判别函数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zh-CN" altLang="en-US" sz="3200" smtClean="0">
                <a:solidFill>
                  <a:srgbClr val="0000CC"/>
                </a:solidFill>
              </a:rPr>
              <a:t>多类情况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250825" y="1341438"/>
            <a:ext cx="8713788" cy="454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600" b="0">
                <a:latin typeface="Arial" panose="020B0604020202020204" pitchFamily="34" charset="0"/>
                <a:ea typeface="宋体" panose="02010600030101010101" pitchFamily="2" charset="-122"/>
              </a:rPr>
              <a:t>    对于任一模式</a:t>
            </a:r>
            <a:r>
              <a:rPr kumimoji="1" lang="en-US" altLang="zh-CN" sz="26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zh-CN" altLang="en-US" sz="2600" b="0">
                <a:latin typeface="Arial" panose="020B0604020202020204" pitchFamily="34" charset="0"/>
                <a:ea typeface="宋体" panose="02010600030101010101" pitchFamily="2" charset="-122"/>
              </a:rPr>
              <a:t>如果它的 </a:t>
            </a:r>
            <a:r>
              <a:rPr kumimoji="1" lang="en-US" altLang="zh-CN" sz="2600" b="0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6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600" b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600" b="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600" b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600" b="0">
                <a:latin typeface="Arial" panose="020B0604020202020204" pitchFamily="34" charset="0"/>
                <a:ea typeface="宋体" panose="02010600030101010101" pitchFamily="2" charset="-122"/>
              </a:rPr>
              <a:t> &gt;0 </a:t>
            </a:r>
            <a:r>
              <a:rPr kumimoji="1" lang="zh-CN" altLang="en-US" sz="2600" b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1" lang="en-US" altLang="zh-CN" sz="2600" b="0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6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600" b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600" b="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600" b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600" b="0">
                <a:latin typeface="Arial" panose="020B0604020202020204" pitchFamily="34" charset="0"/>
                <a:ea typeface="宋体" panose="02010600030101010101" pitchFamily="2" charset="-122"/>
              </a:rPr>
              <a:t> &lt;0 </a:t>
            </a:r>
            <a:r>
              <a:rPr kumimoji="1" lang="zh-CN" altLang="en-US" sz="2600" b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1" lang="en-US" altLang="zh-CN" sz="2600" b="0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6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600" b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600" b="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600" b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600" b="0">
                <a:latin typeface="Arial" panose="020B0604020202020204" pitchFamily="34" charset="0"/>
                <a:ea typeface="宋体" panose="02010600030101010101" pitchFamily="2" charset="-122"/>
              </a:rPr>
              <a:t> &lt;0</a:t>
            </a:r>
            <a:r>
              <a:rPr kumimoji="1" lang="zh-CN" altLang="en-US" sz="2600" b="0">
                <a:latin typeface="Arial" panose="020B0604020202020204" pitchFamily="34" charset="0"/>
                <a:ea typeface="宋体" panose="02010600030101010101" pitchFamily="2" charset="-122"/>
              </a:rPr>
              <a:t>，则该模式属于</a:t>
            </a:r>
            <a:r>
              <a:rPr kumimoji="1"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ω</a:t>
            </a:r>
            <a:r>
              <a:rPr kumimoji="1" lang="en-US" altLang="zh-CN" sz="26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600" b="0">
                <a:latin typeface="Arial" panose="020B0604020202020204" pitchFamily="34" charset="0"/>
                <a:ea typeface="宋体" panose="02010600030101010101" pitchFamily="2" charset="-122"/>
              </a:rPr>
              <a:t>类。</a:t>
            </a:r>
          </a:p>
          <a:p>
            <a:pPr eaLnBrk="1" hangingPunct="1"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600" b="0">
                <a:latin typeface="Arial" panose="020B0604020202020204" pitchFamily="34" charset="0"/>
                <a:ea typeface="宋体" panose="02010600030101010101" pitchFamily="2" charset="-122"/>
              </a:rPr>
              <a:t>    相应</a:t>
            </a:r>
            <a:r>
              <a:rPr kumimoji="1" lang="en-US" altLang="zh-CN" sz="2600">
                <a:latin typeface="Arial" panose="020B0604020202020204" pitchFamily="34" charset="0"/>
                <a:ea typeface="宋体" panose="02010600030101010101" pitchFamily="2" charset="-122"/>
              </a:rPr>
              <a:t>ω</a:t>
            </a:r>
            <a:r>
              <a:rPr kumimoji="1" lang="en-US" altLang="zh-CN" sz="2600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1" lang="zh-CN" altLang="en-US" sz="2600" b="0">
                <a:latin typeface="Arial" panose="020B0604020202020204" pitchFamily="34" charset="0"/>
                <a:ea typeface="宋体" panose="02010600030101010101" pitchFamily="2" charset="-122"/>
              </a:rPr>
              <a:t>类的区域由直线</a:t>
            </a:r>
            <a:r>
              <a:rPr kumimoji="1" lang="en-US" altLang="zh-CN" sz="2600" b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kumimoji="1" lang="en-US" altLang="zh-CN" sz="2600" b="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6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600" b="0" i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600" b="0">
                <a:latin typeface="Times New Roman" panose="02020603050405020304" pitchFamily="18" charset="0"/>
                <a:ea typeface="宋体" panose="02010600030101010101" pitchFamily="2" charset="-122"/>
              </a:rPr>
              <a:t>1=0</a:t>
            </a:r>
            <a:r>
              <a:rPr kumimoji="1" lang="en-US" altLang="zh-CN" sz="26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zh-CN" altLang="en-US" sz="2600" b="0">
                <a:latin typeface="Arial" panose="020B0604020202020204" pitchFamily="34" charset="0"/>
                <a:ea typeface="宋体" panose="02010600030101010101" pitchFamily="2" charset="-122"/>
              </a:rPr>
              <a:t>的正边、直线</a:t>
            </a:r>
            <a:r>
              <a:rPr kumimoji="1" lang="en-US" altLang="zh-CN" sz="2600" b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kumimoji="1" lang="en-US" altLang="zh-CN" sz="2600" b="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6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600" b="0" i="1">
                <a:latin typeface="Times New Roman" panose="02020603050405020304" pitchFamily="18" charset="0"/>
                <a:ea typeface="宋体" panose="02010600030101010101" pitchFamily="2" charset="-122"/>
              </a:rPr>
              <a:t>+x</a:t>
            </a:r>
            <a:r>
              <a:rPr kumimoji="1" lang="en-US" altLang="zh-CN" sz="26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600" b="0" i="1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en-US" altLang="zh-CN" sz="2600" b="0">
                <a:latin typeface="Times New Roman" panose="02020603050405020304" pitchFamily="18" charset="0"/>
                <a:ea typeface="宋体" panose="02010600030101010101" pitchFamily="2" charset="-122"/>
              </a:rPr>
              <a:t>5=0</a:t>
            </a:r>
            <a:r>
              <a:rPr kumimoji="1" lang="en-US" altLang="zh-CN" sz="26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zh-CN" altLang="en-US" sz="2600" b="0">
                <a:latin typeface="Arial" panose="020B0604020202020204" pitchFamily="34" charset="0"/>
                <a:ea typeface="宋体" panose="02010600030101010101" pitchFamily="2" charset="-122"/>
              </a:rPr>
              <a:t>和直线</a:t>
            </a:r>
            <a:r>
              <a:rPr kumimoji="1" lang="en-US" altLang="zh-CN" sz="2600" b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kumimoji="1" lang="en-US" altLang="zh-CN" sz="2600" b="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6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600" b="0" i="1">
                <a:latin typeface="Times New Roman" panose="02020603050405020304" pitchFamily="18" charset="0"/>
                <a:ea typeface="宋体" panose="02010600030101010101" pitchFamily="2" charset="-122"/>
              </a:rPr>
              <a:t>+x</a:t>
            </a:r>
            <a:r>
              <a:rPr kumimoji="1" lang="en-US" altLang="zh-CN" sz="26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600" b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kumimoji="1" lang="zh-CN" altLang="en-US" sz="2600" b="0">
                <a:latin typeface="Arial" panose="020B0604020202020204" pitchFamily="34" charset="0"/>
                <a:ea typeface="宋体" panose="02010600030101010101" pitchFamily="2" charset="-122"/>
              </a:rPr>
              <a:t>的负边来确定。</a:t>
            </a:r>
          </a:p>
          <a:p>
            <a:pPr eaLnBrk="1" hangingPunct="1">
              <a:buClr>
                <a:srgbClr val="66FF33"/>
              </a:buClr>
              <a:buSzPct val="80000"/>
              <a:buFont typeface="Wingdings" panose="05000000000000000000" pitchFamily="2" charset="2"/>
              <a:buChar char="v"/>
            </a:pPr>
            <a:endParaRPr kumimoji="1" lang="zh-CN" altLang="en-US" sz="2600" b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66FF33"/>
              </a:buClr>
              <a:buSzPct val="80000"/>
              <a:buFont typeface="Wingdings" panose="05000000000000000000" pitchFamily="2" charset="2"/>
              <a:buChar char="v"/>
            </a:pPr>
            <a:endParaRPr kumimoji="1" lang="zh-CN" altLang="en-US" sz="26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3556" name="Group 5"/>
          <p:cNvGrpSpPr>
            <a:grpSpLocks/>
          </p:cNvGrpSpPr>
          <p:nvPr/>
        </p:nvGrpSpPr>
        <p:grpSpPr bwMode="auto">
          <a:xfrm>
            <a:off x="1258888" y="3103563"/>
            <a:ext cx="7004050" cy="3505200"/>
            <a:chOff x="912" y="768"/>
            <a:chExt cx="4412" cy="2832"/>
          </a:xfrm>
        </p:grpSpPr>
        <p:grpSp>
          <p:nvGrpSpPr>
            <p:cNvPr id="23557" name="Group 6"/>
            <p:cNvGrpSpPr>
              <a:grpSpLocks/>
            </p:cNvGrpSpPr>
            <p:nvPr/>
          </p:nvGrpSpPr>
          <p:grpSpPr bwMode="auto">
            <a:xfrm>
              <a:off x="2726" y="2342"/>
              <a:ext cx="765" cy="413"/>
              <a:chOff x="4128" y="3840"/>
              <a:chExt cx="528" cy="367"/>
            </a:xfrm>
          </p:grpSpPr>
          <p:sp>
            <p:nvSpPr>
              <p:cNvPr id="23610" name="Oval 7"/>
              <p:cNvSpPr>
                <a:spLocks noChangeArrowheads="1"/>
              </p:cNvSpPr>
              <p:nvPr/>
            </p:nvSpPr>
            <p:spPr bwMode="auto">
              <a:xfrm>
                <a:off x="4128" y="3913"/>
                <a:ext cx="528" cy="2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3611" name="Object 8"/>
              <p:cNvGraphicFramePr>
                <a:graphicFrameLocks noChangeAspect="1"/>
              </p:cNvGraphicFramePr>
              <p:nvPr/>
            </p:nvGraphicFramePr>
            <p:xfrm>
              <a:off x="4224" y="3840"/>
              <a:ext cx="332" cy="3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379" name="Equation" r:id="rId3" imgW="190500" imgH="228600" progId="Equation.3">
                      <p:embed/>
                    </p:oleObj>
                  </mc:Choice>
                  <mc:Fallback>
                    <p:oleObj name="Equation" r:id="rId3" imgW="190500" imgH="2286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3840"/>
                            <a:ext cx="332" cy="3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558" name="Freeform 9"/>
            <p:cNvSpPr>
              <a:spLocks/>
            </p:cNvSpPr>
            <p:nvPr/>
          </p:nvSpPr>
          <p:spPr bwMode="auto">
            <a:xfrm>
              <a:off x="2443" y="1882"/>
              <a:ext cx="1018" cy="403"/>
            </a:xfrm>
            <a:custGeom>
              <a:avLst/>
              <a:gdLst>
                <a:gd name="T0" fmla="*/ 1427 w 862"/>
                <a:gd name="T1" fmla="*/ 0 h 338"/>
                <a:gd name="T2" fmla="*/ 3261 w 862"/>
                <a:gd name="T3" fmla="*/ 1383 h 338"/>
                <a:gd name="T4" fmla="*/ 0 w 862"/>
                <a:gd name="T5" fmla="*/ 1383 h 3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2" h="338">
                  <a:moveTo>
                    <a:pt x="377" y="0"/>
                  </a:moveTo>
                  <a:lnTo>
                    <a:pt x="862" y="338"/>
                  </a:lnTo>
                  <a:lnTo>
                    <a:pt x="0" y="338"/>
                  </a:lnTo>
                </a:path>
              </a:pathLst>
            </a:cu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59" name="Freeform 10"/>
            <p:cNvSpPr>
              <a:spLocks/>
            </p:cNvSpPr>
            <p:nvPr/>
          </p:nvSpPr>
          <p:spPr bwMode="auto">
            <a:xfrm>
              <a:off x="2273" y="1446"/>
              <a:ext cx="1047" cy="438"/>
            </a:xfrm>
            <a:custGeom>
              <a:avLst/>
              <a:gdLst>
                <a:gd name="T0" fmla="*/ 0 w 887"/>
                <a:gd name="T1" fmla="*/ 127 h 368"/>
                <a:gd name="T2" fmla="*/ 3344 w 887"/>
                <a:gd name="T3" fmla="*/ 0 h 368"/>
                <a:gd name="T4" fmla="*/ 1990 w 887"/>
                <a:gd name="T5" fmla="*/ 1481 h 3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87" h="368">
                  <a:moveTo>
                    <a:pt x="0" y="32"/>
                  </a:moveTo>
                  <a:lnTo>
                    <a:pt x="887" y="0"/>
                  </a:lnTo>
                  <a:lnTo>
                    <a:pt x="528" y="368"/>
                  </a:lnTo>
                </a:path>
              </a:pathLst>
            </a:cu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0" name="Freeform 11"/>
            <p:cNvSpPr>
              <a:spLocks/>
            </p:cNvSpPr>
            <p:nvPr/>
          </p:nvSpPr>
          <p:spPr bwMode="auto">
            <a:xfrm>
              <a:off x="3463" y="2285"/>
              <a:ext cx="1023" cy="686"/>
            </a:xfrm>
            <a:custGeom>
              <a:avLst/>
              <a:gdLst>
                <a:gd name="T0" fmla="*/ 0 w 866"/>
                <a:gd name="T1" fmla="*/ 0 h 576"/>
                <a:gd name="T2" fmla="*/ 3284 w 866"/>
                <a:gd name="T3" fmla="*/ 0 h 576"/>
                <a:gd name="T4" fmla="*/ 3277 w 866"/>
                <a:gd name="T5" fmla="*/ 2332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6" h="576">
                  <a:moveTo>
                    <a:pt x="0" y="0"/>
                  </a:moveTo>
                  <a:lnTo>
                    <a:pt x="866" y="0"/>
                  </a:lnTo>
                  <a:lnTo>
                    <a:pt x="864" y="576"/>
                  </a:lnTo>
                </a:path>
              </a:pathLst>
            </a:cu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1" name="Freeform 12"/>
            <p:cNvSpPr>
              <a:spLocks/>
            </p:cNvSpPr>
            <p:nvPr/>
          </p:nvSpPr>
          <p:spPr bwMode="auto">
            <a:xfrm>
              <a:off x="1452" y="2252"/>
              <a:ext cx="991" cy="1024"/>
            </a:xfrm>
            <a:custGeom>
              <a:avLst/>
              <a:gdLst>
                <a:gd name="T0" fmla="*/ 3181 w 839"/>
                <a:gd name="T1" fmla="*/ 108 h 859"/>
                <a:gd name="T2" fmla="*/ 0 w 839"/>
                <a:gd name="T3" fmla="*/ 3505 h 859"/>
                <a:gd name="T4" fmla="*/ 0 w 839"/>
                <a:gd name="T5" fmla="*/ 148 h 859"/>
                <a:gd name="T6" fmla="*/ 0 w 839"/>
                <a:gd name="T7" fmla="*/ 0 h 8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39" h="859">
                  <a:moveTo>
                    <a:pt x="839" y="27"/>
                  </a:moveTo>
                  <a:lnTo>
                    <a:pt x="0" y="859"/>
                  </a:ln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3562" name="Object 13"/>
            <p:cNvGraphicFramePr>
              <a:graphicFrameLocks noChangeAspect="1"/>
            </p:cNvGraphicFramePr>
            <p:nvPr/>
          </p:nvGraphicFramePr>
          <p:xfrm>
            <a:off x="2613" y="2799"/>
            <a:ext cx="874" cy="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80" name="Equation" r:id="rId5" imgW="685800" imgH="711200" progId="Equation.3">
                    <p:embed/>
                  </p:oleObj>
                </mc:Choice>
                <mc:Fallback>
                  <p:oleObj name="Equation" r:id="rId5" imgW="685800" imgH="711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3" y="2799"/>
                          <a:ext cx="874" cy="801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563" name="Group 14"/>
            <p:cNvGrpSpPr>
              <a:grpSpLocks/>
            </p:cNvGrpSpPr>
            <p:nvPr/>
          </p:nvGrpSpPr>
          <p:grpSpPr bwMode="auto">
            <a:xfrm>
              <a:off x="2082" y="1787"/>
              <a:ext cx="627" cy="392"/>
              <a:chOff x="5136" y="1248"/>
              <a:chExt cx="432" cy="347"/>
            </a:xfrm>
          </p:grpSpPr>
          <p:sp>
            <p:nvSpPr>
              <p:cNvPr id="23608" name="AutoShape 15"/>
              <p:cNvSpPr>
                <a:spLocks noChangeArrowheads="1"/>
              </p:cNvSpPr>
              <p:nvPr/>
            </p:nvSpPr>
            <p:spPr bwMode="auto">
              <a:xfrm>
                <a:off x="5136" y="1285"/>
                <a:ext cx="432" cy="292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3609" name="Object 16"/>
              <p:cNvGraphicFramePr>
                <a:graphicFrameLocks noChangeAspect="1"/>
              </p:cNvGraphicFramePr>
              <p:nvPr/>
            </p:nvGraphicFramePr>
            <p:xfrm>
              <a:off x="5232" y="1248"/>
              <a:ext cx="310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381" name="Equation" r:id="rId7" imgW="177569" imgH="215619" progId="Equation.3">
                      <p:embed/>
                    </p:oleObj>
                  </mc:Choice>
                  <mc:Fallback>
                    <p:oleObj name="Equation" r:id="rId7" imgW="177569" imgH="215619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1248"/>
                            <a:ext cx="310" cy="3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564" name="Group 17"/>
            <p:cNvGrpSpPr>
              <a:grpSpLocks/>
            </p:cNvGrpSpPr>
            <p:nvPr/>
          </p:nvGrpSpPr>
          <p:grpSpPr bwMode="auto">
            <a:xfrm>
              <a:off x="3293" y="1598"/>
              <a:ext cx="488" cy="440"/>
              <a:chOff x="5280" y="2208"/>
              <a:chExt cx="336" cy="390"/>
            </a:xfrm>
          </p:grpSpPr>
          <p:sp>
            <p:nvSpPr>
              <p:cNvPr id="23606" name="AutoShape 18"/>
              <p:cNvSpPr>
                <a:spLocks noChangeArrowheads="1"/>
              </p:cNvSpPr>
              <p:nvPr/>
            </p:nvSpPr>
            <p:spPr bwMode="auto">
              <a:xfrm>
                <a:off x="5280" y="2208"/>
                <a:ext cx="336" cy="390"/>
              </a:xfrm>
              <a:prstGeom prst="flowChartDelay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3607" name="Object 19"/>
              <p:cNvGraphicFramePr>
                <a:graphicFrameLocks noChangeAspect="1"/>
              </p:cNvGraphicFramePr>
              <p:nvPr/>
            </p:nvGraphicFramePr>
            <p:xfrm>
              <a:off x="5280" y="2208"/>
              <a:ext cx="332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382" name="Equation" r:id="rId9" imgW="190335" imgH="215713" progId="Equation.3">
                      <p:embed/>
                    </p:oleObj>
                  </mc:Choice>
                  <mc:Fallback>
                    <p:oleObj name="Equation" r:id="rId9" imgW="190335" imgH="215713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2208"/>
                            <a:ext cx="332" cy="3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565" name="Line 20"/>
            <p:cNvSpPr>
              <a:spLocks noChangeShapeType="1"/>
            </p:cNvSpPr>
            <p:nvPr/>
          </p:nvSpPr>
          <p:spPr bwMode="auto">
            <a:xfrm>
              <a:off x="2291" y="2454"/>
              <a:ext cx="24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6" name="Line 21"/>
            <p:cNvSpPr>
              <a:spLocks noChangeShapeType="1"/>
            </p:cNvSpPr>
            <p:nvPr/>
          </p:nvSpPr>
          <p:spPr bwMode="auto">
            <a:xfrm flipV="1">
              <a:off x="2560" y="2412"/>
              <a:ext cx="0" cy="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7" name="Line 22"/>
            <p:cNvSpPr>
              <a:spLocks noChangeShapeType="1"/>
            </p:cNvSpPr>
            <p:nvPr/>
          </p:nvSpPr>
          <p:spPr bwMode="auto">
            <a:xfrm flipV="1">
              <a:off x="2848" y="2412"/>
              <a:ext cx="0" cy="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8" name="Line 23"/>
            <p:cNvSpPr>
              <a:spLocks noChangeShapeType="1"/>
            </p:cNvSpPr>
            <p:nvPr/>
          </p:nvSpPr>
          <p:spPr bwMode="auto">
            <a:xfrm flipV="1">
              <a:off x="3744" y="2412"/>
              <a:ext cx="0" cy="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9" name="Line 24"/>
            <p:cNvSpPr>
              <a:spLocks noChangeShapeType="1"/>
            </p:cNvSpPr>
            <p:nvPr/>
          </p:nvSpPr>
          <p:spPr bwMode="auto">
            <a:xfrm>
              <a:off x="2306" y="1698"/>
              <a:ext cx="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3570" name="Object 25"/>
            <p:cNvGraphicFramePr>
              <a:graphicFrameLocks noChangeAspect="1"/>
            </p:cNvGraphicFramePr>
            <p:nvPr/>
          </p:nvGraphicFramePr>
          <p:xfrm>
            <a:off x="4200" y="1255"/>
            <a:ext cx="888" cy="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83" name="Equation" r:id="rId11" imgW="723586" imgH="609336" progId="Equation.3">
                    <p:embed/>
                  </p:oleObj>
                </mc:Choice>
                <mc:Fallback>
                  <p:oleObj name="Equation" r:id="rId11" imgW="723586" imgH="609336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1255"/>
                          <a:ext cx="888" cy="74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1" name="Object 26"/>
            <p:cNvGraphicFramePr>
              <a:graphicFrameLocks noChangeAspect="1"/>
            </p:cNvGraphicFramePr>
            <p:nvPr/>
          </p:nvGraphicFramePr>
          <p:xfrm>
            <a:off x="912" y="1312"/>
            <a:ext cx="1025" cy="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84" name="Equation" r:id="rId13" imgW="685800" imgH="711200" progId="Equation.3">
                    <p:embed/>
                  </p:oleObj>
                </mc:Choice>
                <mc:Fallback>
                  <p:oleObj name="Equation" r:id="rId13" imgW="685800" imgH="711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312"/>
                          <a:ext cx="1025" cy="72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2" name="Freeform 27"/>
            <p:cNvSpPr>
              <a:spLocks/>
            </p:cNvSpPr>
            <p:nvPr/>
          </p:nvSpPr>
          <p:spPr bwMode="auto">
            <a:xfrm>
              <a:off x="2013" y="1547"/>
              <a:ext cx="361" cy="825"/>
            </a:xfrm>
            <a:custGeom>
              <a:avLst/>
              <a:gdLst>
                <a:gd name="T0" fmla="*/ 4855 w 249"/>
                <a:gd name="T1" fmla="*/ 0 h 960"/>
                <a:gd name="T2" fmla="*/ 0 w 249"/>
                <a:gd name="T3" fmla="*/ 133 h 960"/>
                <a:gd name="T4" fmla="*/ 4855 w 249"/>
                <a:gd name="T5" fmla="*/ 285 h 9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960">
                  <a:moveTo>
                    <a:pt x="249" y="0"/>
                  </a:moveTo>
                  <a:lnTo>
                    <a:pt x="0" y="447"/>
                  </a:lnTo>
                  <a:lnTo>
                    <a:pt x="249" y="960"/>
                  </a:lnTo>
                </a:path>
              </a:pathLst>
            </a:custGeom>
            <a:noFill/>
            <a:ln w="38100" cmpd="dbl">
              <a:solidFill>
                <a:schemeClr val="tx1"/>
              </a:solidFill>
              <a:prstDash val="sysDot"/>
              <a:miter lim="800000"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3" name="Freeform 28"/>
            <p:cNvSpPr>
              <a:spLocks/>
            </p:cNvSpPr>
            <p:nvPr/>
          </p:nvSpPr>
          <p:spPr bwMode="auto">
            <a:xfrm>
              <a:off x="3633" y="1084"/>
              <a:ext cx="373" cy="1201"/>
            </a:xfrm>
            <a:custGeom>
              <a:avLst/>
              <a:gdLst>
                <a:gd name="T0" fmla="*/ 14362 w 183"/>
                <a:gd name="T1" fmla="*/ 0 h 864"/>
                <a:gd name="T2" fmla="*/ 54491 w 183"/>
                <a:gd name="T3" fmla="*/ 5791 h 864"/>
                <a:gd name="T4" fmla="*/ 0 w 183"/>
                <a:gd name="T5" fmla="*/ 12042 h 8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3" h="864">
                  <a:moveTo>
                    <a:pt x="48" y="0"/>
                  </a:moveTo>
                  <a:lnTo>
                    <a:pt x="183" y="416"/>
                  </a:lnTo>
                  <a:lnTo>
                    <a:pt x="0" y="864"/>
                  </a:lnTo>
                </a:path>
              </a:pathLst>
            </a:custGeom>
            <a:noFill/>
            <a:ln w="38100" cmpd="dbl">
              <a:solidFill>
                <a:schemeClr val="tx1"/>
              </a:solidFill>
              <a:prstDash val="sysDot"/>
              <a:miter lim="800000"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4" name="Line 29"/>
            <p:cNvSpPr>
              <a:spLocks noChangeShapeType="1"/>
            </p:cNvSpPr>
            <p:nvPr/>
          </p:nvSpPr>
          <p:spPr bwMode="auto">
            <a:xfrm>
              <a:off x="2082" y="2618"/>
              <a:ext cx="1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5" name="Line 30"/>
            <p:cNvSpPr>
              <a:spLocks noChangeShapeType="1"/>
            </p:cNvSpPr>
            <p:nvPr/>
          </p:nvSpPr>
          <p:spPr bwMode="auto">
            <a:xfrm flipV="1">
              <a:off x="3136" y="2411"/>
              <a:ext cx="0" cy="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6" name="Line 31"/>
            <p:cNvSpPr>
              <a:spLocks noChangeShapeType="1"/>
            </p:cNvSpPr>
            <p:nvPr/>
          </p:nvSpPr>
          <p:spPr bwMode="auto">
            <a:xfrm flipV="1">
              <a:off x="3424" y="2414"/>
              <a:ext cx="0" cy="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7" name="Line 32"/>
            <p:cNvSpPr>
              <a:spLocks noChangeShapeType="1"/>
            </p:cNvSpPr>
            <p:nvPr/>
          </p:nvSpPr>
          <p:spPr bwMode="auto">
            <a:xfrm>
              <a:off x="2306" y="1894"/>
              <a:ext cx="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8" name="Line 33"/>
            <p:cNvSpPr>
              <a:spLocks noChangeShapeType="1"/>
            </p:cNvSpPr>
            <p:nvPr/>
          </p:nvSpPr>
          <p:spPr bwMode="auto">
            <a:xfrm>
              <a:off x="2294" y="2081"/>
              <a:ext cx="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9" name="Line 34"/>
            <p:cNvSpPr>
              <a:spLocks noChangeShapeType="1"/>
            </p:cNvSpPr>
            <p:nvPr/>
          </p:nvSpPr>
          <p:spPr bwMode="auto">
            <a:xfrm>
              <a:off x="2306" y="2288"/>
              <a:ext cx="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0" name="Line 35"/>
            <p:cNvSpPr>
              <a:spLocks noChangeShapeType="1"/>
            </p:cNvSpPr>
            <p:nvPr/>
          </p:nvSpPr>
          <p:spPr bwMode="auto">
            <a:xfrm>
              <a:off x="2306" y="1507"/>
              <a:ext cx="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3581" name="Object 36"/>
            <p:cNvGraphicFramePr>
              <a:graphicFrameLocks noChangeAspect="1"/>
            </p:cNvGraphicFramePr>
            <p:nvPr/>
          </p:nvGraphicFramePr>
          <p:xfrm>
            <a:off x="3520" y="912"/>
            <a:ext cx="348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85" name="Equation" r:id="rId15" imgW="139700" imgH="139700" progId="Equation.3">
                    <p:embed/>
                  </p:oleObj>
                </mc:Choice>
                <mc:Fallback>
                  <p:oleObj name="Equation" r:id="rId15" imgW="139700" imgH="1397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0" y="912"/>
                          <a:ext cx="348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2" name="Object 37"/>
            <p:cNvGraphicFramePr>
              <a:graphicFrameLocks noChangeAspect="1"/>
            </p:cNvGraphicFramePr>
            <p:nvPr/>
          </p:nvGraphicFramePr>
          <p:xfrm>
            <a:off x="3860" y="969"/>
            <a:ext cx="170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86" name="Equation" r:id="rId17" imgW="139518" imgH="76101" progId="Equation.3">
                    <p:embed/>
                  </p:oleObj>
                </mc:Choice>
                <mc:Fallback>
                  <p:oleObj name="Equation" r:id="rId17" imgW="139518" imgH="76101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969"/>
                          <a:ext cx="170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3" name="Object 38"/>
            <p:cNvGraphicFramePr>
              <a:graphicFrameLocks noChangeAspect="1"/>
            </p:cNvGraphicFramePr>
            <p:nvPr/>
          </p:nvGraphicFramePr>
          <p:xfrm>
            <a:off x="4427" y="2742"/>
            <a:ext cx="347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87" name="Equation" r:id="rId19" imgW="139700" imgH="139700" progId="Equation.3">
                    <p:embed/>
                  </p:oleObj>
                </mc:Choice>
                <mc:Fallback>
                  <p:oleObj name="Equation" r:id="rId19" imgW="139700" imgH="1397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" y="2742"/>
                          <a:ext cx="347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4" name="Object 39"/>
            <p:cNvGraphicFramePr>
              <a:graphicFrameLocks noChangeAspect="1"/>
            </p:cNvGraphicFramePr>
            <p:nvPr/>
          </p:nvGraphicFramePr>
          <p:xfrm>
            <a:off x="4200" y="3028"/>
            <a:ext cx="20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88" name="Equation" r:id="rId20" imgW="139518" imgH="76101" progId="Equation.3">
                    <p:embed/>
                  </p:oleObj>
                </mc:Choice>
                <mc:Fallback>
                  <p:oleObj name="Equation" r:id="rId20" imgW="139518" imgH="76101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3028"/>
                          <a:ext cx="208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5" name="Object 40"/>
            <p:cNvGraphicFramePr>
              <a:graphicFrameLocks noChangeAspect="1"/>
            </p:cNvGraphicFramePr>
            <p:nvPr/>
          </p:nvGraphicFramePr>
          <p:xfrm>
            <a:off x="4427" y="2285"/>
            <a:ext cx="278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89" name="Equation" r:id="rId21" imgW="139700" imgH="139700" progId="Equation.3">
                    <p:embed/>
                  </p:oleObj>
                </mc:Choice>
                <mc:Fallback>
                  <p:oleObj name="Equation" r:id="rId21" imgW="139700" imgH="1397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" y="2285"/>
                          <a:ext cx="278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6" name="Object 41"/>
            <p:cNvGraphicFramePr>
              <a:graphicFrameLocks noChangeAspect="1"/>
            </p:cNvGraphicFramePr>
            <p:nvPr/>
          </p:nvGraphicFramePr>
          <p:xfrm>
            <a:off x="4427" y="2113"/>
            <a:ext cx="20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90" name="Equation" r:id="rId22" imgW="139518" imgH="76101" progId="Equation.3">
                    <p:embed/>
                  </p:oleObj>
                </mc:Choice>
                <mc:Fallback>
                  <p:oleObj name="Equation" r:id="rId22" imgW="139518" imgH="76101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" y="2113"/>
                          <a:ext cx="209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7" name="Object 42"/>
            <p:cNvGraphicFramePr>
              <a:graphicFrameLocks noChangeAspect="1"/>
            </p:cNvGraphicFramePr>
            <p:nvPr/>
          </p:nvGraphicFramePr>
          <p:xfrm>
            <a:off x="1592" y="2456"/>
            <a:ext cx="417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91" name="Equation" r:id="rId23" imgW="279279" imgH="165028" progId="Equation.3">
                    <p:embed/>
                  </p:oleObj>
                </mc:Choice>
                <mc:Fallback>
                  <p:oleObj name="Equation" r:id="rId23" imgW="279279" imgH="165028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2" y="2456"/>
                          <a:ext cx="417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3588" name="Picture 43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7" y="2513"/>
              <a:ext cx="398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89" name="Line 44"/>
            <p:cNvSpPr>
              <a:spLocks noChangeShapeType="1"/>
            </p:cNvSpPr>
            <p:nvPr/>
          </p:nvSpPr>
          <p:spPr bwMode="auto">
            <a:xfrm>
              <a:off x="1932" y="1255"/>
              <a:ext cx="2495" cy="1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0" name="Line 45"/>
            <p:cNvSpPr>
              <a:spLocks noChangeShapeType="1"/>
            </p:cNvSpPr>
            <p:nvPr/>
          </p:nvSpPr>
          <p:spPr bwMode="auto">
            <a:xfrm>
              <a:off x="1592" y="2285"/>
              <a:ext cx="30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1" name="Line 46"/>
            <p:cNvSpPr>
              <a:spLocks noChangeShapeType="1"/>
            </p:cNvSpPr>
            <p:nvPr/>
          </p:nvSpPr>
          <p:spPr bwMode="auto">
            <a:xfrm flipH="1">
              <a:off x="1536" y="969"/>
              <a:ext cx="2267" cy="2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3592" name="Object 47"/>
            <p:cNvGraphicFramePr>
              <a:graphicFrameLocks noChangeAspect="1"/>
            </p:cNvGraphicFramePr>
            <p:nvPr/>
          </p:nvGraphicFramePr>
          <p:xfrm>
            <a:off x="2613" y="1541"/>
            <a:ext cx="379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92" name="Equation" r:id="rId26" imgW="253780" imgH="164957" progId="Equation.3">
                    <p:embed/>
                  </p:oleObj>
                </mc:Choice>
                <mc:Fallback>
                  <p:oleObj name="Equation" r:id="rId26" imgW="253780" imgH="164957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3" y="1541"/>
                          <a:ext cx="379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3" name="Object 48"/>
            <p:cNvGraphicFramePr>
              <a:graphicFrameLocks noChangeAspect="1"/>
            </p:cNvGraphicFramePr>
            <p:nvPr/>
          </p:nvGraphicFramePr>
          <p:xfrm>
            <a:off x="2669" y="2056"/>
            <a:ext cx="417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93" name="Equation" r:id="rId28" imgW="279279" imgH="165028" progId="Equation.3">
                    <p:embed/>
                  </p:oleObj>
                </mc:Choice>
                <mc:Fallback>
                  <p:oleObj name="Equation" r:id="rId28" imgW="279279" imgH="165028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9" y="2056"/>
                          <a:ext cx="417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4" name="Object 49"/>
            <p:cNvGraphicFramePr>
              <a:graphicFrameLocks noChangeAspect="1"/>
            </p:cNvGraphicFramePr>
            <p:nvPr/>
          </p:nvGraphicFramePr>
          <p:xfrm>
            <a:off x="4767" y="2342"/>
            <a:ext cx="30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94" name="Equation" r:id="rId30" imgW="152268" imgH="215713" progId="Equation.3">
                    <p:embed/>
                  </p:oleObj>
                </mc:Choice>
                <mc:Fallback>
                  <p:oleObj name="Equation" r:id="rId30" imgW="152268" imgH="215713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7" y="2342"/>
                          <a:ext cx="30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5" name="Line 50"/>
            <p:cNvSpPr>
              <a:spLocks noChangeShapeType="1"/>
            </p:cNvSpPr>
            <p:nvPr/>
          </p:nvSpPr>
          <p:spPr bwMode="auto">
            <a:xfrm flipH="1" flipV="1">
              <a:off x="2291" y="1094"/>
              <a:ext cx="0" cy="1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3596" name="Object 51"/>
            <p:cNvGraphicFramePr>
              <a:graphicFrameLocks noChangeAspect="1"/>
            </p:cNvGraphicFramePr>
            <p:nvPr/>
          </p:nvGraphicFramePr>
          <p:xfrm>
            <a:off x="2386" y="969"/>
            <a:ext cx="31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95" name="Equation" r:id="rId32" imgW="164885" imgH="215619" progId="Equation.3">
                    <p:embed/>
                  </p:oleObj>
                </mc:Choice>
                <mc:Fallback>
                  <p:oleObj name="Equation" r:id="rId32" imgW="164885" imgH="215619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6" y="969"/>
                          <a:ext cx="31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7" name="Object 52"/>
            <p:cNvGraphicFramePr>
              <a:graphicFrameLocks noChangeAspect="1"/>
            </p:cNvGraphicFramePr>
            <p:nvPr/>
          </p:nvGraphicFramePr>
          <p:xfrm>
            <a:off x="3792" y="768"/>
            <a:ext cx="89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96" name="Equation" r:id="rId34" imgW="596641" imgH="215806" progId="Equation.3">
                    <p:embed/>
                  </p:oleObj>
                </mc:Choice>
                <mc:Fallback>
                  <p:oleObj name="Equation" r:id="rId34" imgW="596641" imgH="215806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768"/>
                          <a:ext cx="892" cy="221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8" name="Object 53"/>
            <p:cNvGraphicFramePr>
              <a:graphicFrameLocks noChangeAspect="1"/>
            </p:cNvGraphicFramePr>
            <p:nvPr/>
          </p:nvGraphicFramePr>
          <p:xfrm>
            <a:off x="4464" y="2928"/>
            <a:ext cx="6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97" name="Equation" r:id="rId36" imgW="609336" imgH="215806" progId="Equation.3">
                    <p:embed/>
                  </p:oleObj>
                </mc:Choice>
                <mc:Fallback>
                  <p:oleObj name="Equation" r:id="rId36" imgW="609336" imgH="215806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928"/>
                          <a:ext cx="62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9" name="Object 54"/>
            <p:cNvGraphicFramePr>
              <a:graphicFrameLocks noChangeAspect="1"/>
            </p:cNvGraphicFramePr>
            <p:nvPr/>
          </p:nvGraphicFramePr>
          <p:xfrm>
            <a:off x="4704" y="2160"/>
            <a:ext cx="620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98" name="Equation" r:id="rId38" imgW="609600" imgH="228600" progId="Equation.3">
                    <p:embed/>
                  </p:oleObj>
                </mc:Choice>
                <mc:Fallback>
                  <p:oleObj name="Equation" r:id="rId38" imgW="609600" imgH="2286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160"/>
                          <a:ext cx="620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00" name="Object 55"/>
            <p:cNvGraphicFramePr>
              <a:graphicFrameLocks noChangeAspect="1"/>
            </p:cNvGraphicFramePr>
            <p:nvPr/>
          </p:nvGraphicFramePr>
          <p:xfrm>
            <a:off x="1824" y="1008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99" name="Equation" r:id="rId40" imgW="114102" imgH="177492" progId="Equation.3">
                    <p:embed/>
                  </p:oleObj>
                </mc:Choice>
                <mc:Fallback>
                  <p:oleObj name="Equation" r:id="rId40" imgW="114102" imgH="177492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008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01" name="Line 56"/>
            <p:cNvSpPr>
              <a:spLocks noChangeShapeType="1"/>
            </p:cNvSpPr>
            <p:nvPr/>
          </p:nvSpPr>
          <p:spPr bwMode="auto">
            <a:xfrm>
              <a:off x="1968" y="110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3602" name="Object 57"/>
            <p:cNvGraphicFramePr>
              <a:graphicFrameLocks noChangeAspect="1"/>
            </p:cNvGraphicFramePr>
            <p:nvPr/>
          </p:nvGraphicFramePr>
          <p:xfrm>
            <a:off x="3792" y="3168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400" name="Equation" r:id="rId42" imgW="114102" imgH="177492" progId="Equation.3">
                    <p:embed/>
                  </p:oleObj>
                </mc:Choice>
                <mc:Fallback>
                  <p:oleObj name="Equation" r:id="rId42" imgW="114102" imgH="177492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168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03" name="Line 58"/>
            <p:cNvSpPr>
              <a:spLocks noChangeShapeType="1"/>
            </p:cNvSpPr>
            <p:nvPr/>
          </p:nvSpPr>
          <p:spPr bwMode="auto">
            <a:xfrm flipH="1" flipV="1">
              <a:off x="3744" y="2496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3604" name="Object 59"/>
            <p:cNvGraphicFramePr>
              <a:graphicFrameLocks noChangeAspect="1"/>
            </p:cNvGraphicFramePr>
            <p:nvPr/>
          </p:nvGraphicFramePr>
          <p:xfrm>
            <a:off x="1488" y="2064"/>
            <a:ext cx="153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401" name="Equation" r:id="rId43" imgW="88707" imgH="164742" progId="Equation.3">
                    <p:embed/>
                  </p:oleObj>
                </mc:Choice>
                <mc:Fallback>
                  <p:oleObj name="Equation" r:id="rId43" imgW="88707" imgH="164742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064"/>
                          <a:ext cx="153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05" name="Line 60"/>
            <p:cNvSpPr>
              <a:spLocks noChangeShapeType="1"/>
            </p:cNvSpPr>
            <p:nvPr/>
          </p:nvSpPr>
          <p:spPr bwMode="auto">
            <a:xfrm>
              <a:off x="1632" y="2160"/>
              <a:ext cx="62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线性判别函数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zh-CN" altLang="en-US" sz="3200" smtClean="0">
                <a:solidFill>
                  <a:srgbClr val="0000CC"/>
                </a:solidFill>
              </a:rPr>
              <a:t>多类情况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395288" y="1412875"/>
            <a:ext cx="8382000" cy="227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600" b="0">
                <a:latin typeface="Arial" panose="020B0604020202020204" pitchFamily="34" charset="0"/>
                <a:ea typeface="宋体" panose="02010600030101010101" pitchFamily="2" charset="-122"/>
              </a:rPr>
              <a:t>必须指出，如果某个</a:t>
            </a:r>
            <a:r>
              <a:rPr kumimoji="1" lang="en-US" altLang="zh-CN" sz="26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zh-CN" altLang="en-US" sz="2600" b="0">
                <a:latin typeface="Arial" panose="020B0604020202020204" pitchFamily="34" charset="0"/>
                <a:ea typeface="宋体" panose="02010600030101010101" pitchFamily="2" charset="-122"/>
              </a:rPr>
              <a:t>使二个以上的判别函数 </a:t>
            </a:r>
            <a:r>
              <a:rPr kumimoji="1" lang="en-US" altLang="zh-CN" sz="2600" b="0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600" b="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600" b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600" b="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600" b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600" b="0">
                <a:latin typeface="Arial" panose="020B0604020202020204" pitchFamily="34" charset="0"/>
                <a:ea typeface="宋体" panose="02010600030101010101" pitchFamily="2" charset="-122"/>
              </a:rPr>
              <a:t> &gt;0 </a:t>
            </a:r>
            <a:r>
              <a:rPr kumimoji="1" lang="zh-CN" altLang="en-US" sz="2600" b="0">
                <a:latin typeface="Arial" panose="020B0604020202020204" pitchFamily="34" charset="0"/>
                <a:ea typeface="宋体" panose="02010600030101010101" pitchFamily="2" charset="-122"/>
              </a:rPr>
              <a:t>。则此模式</a:t>
            </a:r>
            <a:r>
              <a:rPr kumimoji="1" lang="en-US" altLang="zh-CN" sz="26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zh-CN" altLang="en-US" sz="2600" b="0">
                <a:latin typeface="Arial" panose="020B0604020202020204" pitchFamily="34" charset="0"/>
                <a:ea typeface="宋体" panose="02010600030101010101" pitchFamily="2" charset="-122"/>
              </a:rPr>
              <a:t>就无法作出确切的判决。如图中</a:t>
            </a:r>
            <a:r>
              <a:rPr kumimoji="1" lang="zh-CN" altLang="en-US" sz="260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kumimoji="1"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IR1,IR3</a:t>
            </a:r>
            <a:r>
              <a:rPr kumimoji="1" lang="zh-CN" altLang="en-US" sz="2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IR4</a:t>
            </a:r>
            <a:r>
              <a:rPr kumimoji="1" lang="zh-CN" altLang="en-US" sz="2600" b="0">
                <a:latin typeface="Arial" panose="020B0604020202020204" pitchFamily="34" charset="0"/>
                <a:ea typeface="宋体" panose="02010600030101010101" pitchFamily="2" charset="-122"/>
              </a:rPr>
              <a:t>区域。</a:t>
            </a:r>
          </a:p>
          <a:p>
            <a:pPr eaLnBrk="1" hangingPunct="1">
              <a:spcBef>
                <a:spcPct val="5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600" b="0">
                <a:latin typeface="Arial" panose="020B0604020202020204" pitchFamily="34" charset="0"/>
                <a:ea typeface="宋体" panose="02010600030101010101" pitchFamily="2" charset="-122"/>
              </a:rPr>
              <a:t>另一种情况是</a:t>
            </a:r>
            <a:r>
              <a:rPr kumimoji="1"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IR2</a:t>
            </a:r>
            <a:r>
              <a:rPr kumimoji="1" lang="zh-CN" altLang="en-US" sz="2600" b="0">
                <a:latin typeface="Arial" panose="020B0604020202020204" pitchFamily="34" charset="0"/>
                <a:ea typeface="宋体" panose="02010600030101010101" pitchFamily="2" charset="-122"/>
              </a:rPr>
              <a:t>区域，判别函数都为负值。</a:t>
            </a:r>
            <a:r>
              <a:rPr kumimoji="1"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IR1</a:t>
            </a:r>
            <a:r>
              <a:rPr kumimoji="1" lang="zh-CN" altLang="en-US" sz="2600" b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IR2</a:t>
            </a:r>
            <a:r>
              <a:rPr kumimoji="1" lang="zh-CN" altLang="en-US" sz="260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1"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IR3</a:t>
            </a:r>
            <a:r>
              <a:rPr kumimoji="1" lang="zh-CN" altLang="en-US" sz="2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IR4</a:t>
            </a:r>
            <a:r>
              <a:rPr kumimoji="1" lang="zh-CN" altLang="en-US" sz="26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kumimoji="1" lang="zh-CN" altLang="en-US" sz="2600" b="0">
                <a:latin typeface="Arial" panose="020B0604020202020204" pitchFamily="34" charset="0"/>
                <a:ea typeface="宋体" panose="02010600030101010101" pitchFamily="2" charset="-122"/>
              </a:rPr>
              <a:t>都为不确 定区域。</a:t>
            </a:r>
          </a:p>
        </p:txBody>
      </p:sp>
      <p:grpSp>
        <p:nvGrpSpPr>
          <p:cNvPr id="24580" name="Group 5"/>
          <p:cNvGrpSpPr>
            <a:grpSpLocks/>
          </p:cNvGrpSpPr>
          <p:nvPr/>
        </p:nvGrpSpPr>
        <p:grpSpPr bwMode="auto">
          <a:xfrm>
            <a:off x="971550" y="3533775"/>
            <a:ext cx="7408863" cy="3324225"/>
            <a:chOff x="912" y="768"/>
            <a:chExt cx="4412" cy="2832"/>
          </a:xfrm>
        </p:grpSpPr>
        <p:grpSp>
          <p:nvGrpSpPr>
            <p:cNvPr id="24581" name="Group 6"/>
            <p:cNvGrpSpPr>
              <a:grpSpLocks/>
            </p:cNvGrpSpPr>
            <p:nvPr/>
          </p:nvGrpSpPr>
          <p:grpSpPr bwMode="auto">
            <a:xfrm>
              <a:off x="2726" y="2342"/>
              <a:ext cx="765" cy="413"/>
              <a:chOff x="4128" y="3840"/>
              <a:chExt cx="528" cy="367"/>
            </a:xfrm>
          </p:grpSpPr>
          <p:sp>
            <p:nvSpPr>
              <p:cNvPr id="24634" name="Oval 7"/>
              <p:cNvSpPr>
                <a:spLocks noChangeArrowheads="1"/>
              </p:cNvSpPr>
              <p:nvPr/>
            </p:nvSpPr>
            <p:spPr bwMode="auto">
              <a:xfrm>
                <a:off x="4128" y="3913"/>
                <a:ext cx="528" cy="2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4635" name="Object 8"/>
              <p:cNvGraphicFramePr>
                <a:graphicFrameLocks noChangeAspect="1"/>
              </p:cNvGraphicFramePr>
              <p:nvPr/>
            </p:nvGraphicFramePr>
            <p:xfrm>
              <a:off x="4224" y="3840"/>
              <a:ext cx="332" cy="3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403" name="Equation" r:id="rId3" imgW="190500" imgH="228600" progId="Equation.3">
                      <p:embed/>
                    </p:oleObj>
                  </mc:Choice>
                  <mc:Fallback>
                    <p:oleObj name="Equation" r:id="rId3" imgW="190500" imgH="2286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3840"/>
                            <a:ext cx="332" cy="3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582" name="Freeform 9"/>
            <p:cNvSpPr>
              <a:spLocks/>
            </p:cNvSpPr>
            <p:nvPr/>
          </p:nvSpPr>
          <p:spPr bwMode="auto">
            <a:xfrm>
              <a:off x="2443" y="1882"/>
              <a:ext cx="1018" cy="403"/>
            </a:xfrm>
            <a:custGeom>
              <a:avLst/>
              <a:gdLst>
                <a:gd name="T0" fmla="*/ 1427 w 862"/>
                <a:gd name="T1" fmla="*/ 0 h 338"/>
                <a:gd name="T2" fmla="*/ 3261 w 862"/>
                <a:gd name="T3" fmla="*/ 1383 h 338"/>
                <a:gd name="T4" fmla="*/ 0 w 862"/>
                <a:gd name="T5" fmla="*/ 1383 h 3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2" h="338">
                  <a:moveTo>
                    <a:pt x="377" y="0"/>
                  </a:moveTo>
                  <a:lnTo>
                    <a:pt x="862" y="338"/>
                  </a:lnTo>
                  <a:lnTo>
                    <a:pt x="0" y="338"/>
                  </a:lnTo>
                </a:path>
              </a:pathLst>
            </a:cu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3" name="Freeform 10"/>
            <p:cNvSpPr>
              <a:spLocks/>
            </p:cNvSpPr>
            <p:nvPr/>
          </p:nvSpPr>
          <p:spPr bwMode="auto">
            <a:xfrm>
              <a:off x="2273" y="1446"/>
              <a:ext cx="1047" cy="438"/>
            </a:xfrm>
            <a:custGeom>
              <a:avLst/>
              <a:gdLst>
                <a:gd name="T0" fmla="*/ 0 w 887"/>
                <a:gd name="T1" fmla="*/ 127 h 368"/>
                <a:gd name="T2" fmla="*/ 3344 w 887"/>
                <a:gd name="T3" fmla="*/ 0 h 368"/>
                <a:gd name="T4" fmla="*/ 1990 w 887"/>
                <a:gd name="T5" fmla="*/ 1481 h 3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87" h="368">
                  <a:moveTo>
                    <a:pt x="0" y="32"/>
                  </a:moveTo>
                  <a:lnTo>
                    <a:pt x="887" y="0"/>
                  </a:lnTo>
                  <a:lnTo>
                    <a:pt x="528" y="368"/>
                  </a:lnTo>
                </a:path>
              </a:pathLst>
            </a:cu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4" name="Freeform 11"/>
            <p:cNvSpPr>
              <a:spLocks/>
            </p:cNvSpPr>
            <p:nvPr/>
          </p:nvSpPr>
          <p:spPr bwMode="auto">
            <a:xfrm>
              <a:off x="3463" y="2285"/>
              <a:ext cx="1023" cy="686"/>
            </a:xfrm>
            <a:custGeom>
              <a:avLst/>
              <a:gdLst>
                <a:gd name="T0" fmla="*/ 0 w 866"/>
                <a:gd name="T1" fmla="*/ 0 h 576"/>
                <a:gd name="T2" fmla="*/ 3284 w 866"/>
                <a:gd name="T3" fmla="*/ 0 h 576"/>
                <a:gd name="T4" fmla="*/ 3277 w 866"/>
                <a:gd name="T5" fmla="*/ 2332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6" h="576">
                  <a:moveTo>
                    <a:pt x="0" y="0"/>
                  </a:moveTo>
                  <a:lnTo>
                    <a:pt x="866" y="0"/>
                  </a:lnTo>
                  <a:lnTo>
                    <a:pt x="864" y="576"/>
                  </a:lnTo>
                </a:path>
              </a:pathLst>
            </a:cu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5" name="Freeform 12"/>
            <p:cNvSpPr>
              <a:spLocks/>
            </p:cNvSpPr>
            <p:nvPr/>
          </p:nvSpPr>
          <p:spPr bwMode="auto">
            <a:xfrm>
              <a:off x="1452" y="2252"/>
              <a:ext cx="991" cy="1024"/>
            </a:xfrm>
            <a:custGeom>
              <a:avLst/>
              <a:gdLst>
                <a:gd name="T0" fmla="*/ 3181 w 839"/>
                <a:gd name="T1" fmla="*/ 108 h 859"/>
                <a:gd name="T2" fmla="*/ 0 w 839"/>
                <a:gd name="T3" fmla="*/ 3505 h 859"/>
                <a:gd name="T4" fmla="*/ 0 w 839"/>
                <a:gd name="T5" fmla="*/ 148 h 859"/>
                <a:gd name="T6" fmla="*/ 0 w 839"/>
                <a:gd name="T7" fmla="*/ 0 h 8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39" h="859">
                  <a:moveTo>
                    <a:pt x="839" y="27"/>
                  </a:moveTo>
                  <a:lnTo>
                    <a:pt x="0" y="859"/>
                  </a:ln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4586" name="Object 13"/>
            <p:cNvGraphicFramePr>
              <a:graphicFrameLocks noChangeAspect="1"/>
            </p:cNvGraphicFramePr>
            <p:nvPr/>
          </p:nvGraphicFramePr>
          <p:xfrm>
            <a:off x="2613" y="2799"/>
            <a:ext cx="874" cy="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04" name="Equation" r:id="rId5" imgW="685800" imgH="711200" progId="Equation.3">
                    <p:embed/>
                  </p:oleObj>
                </mc:Choice>
                <mc:Fallback>
                  <p:oleObj name="Equation" r:id="rId5" imgW="685800" imgH="711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3" y="2799"/>
                          <a:ext cx="874" cy="801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587" name="Group 14"/>
            <p:cNvGrpSpPr>
              <a:grpSpLocks/>
            </p:cNvGrpSpPr>
            <p:nvPr/>
          </p:nvGrpSpPr>
          <p:grpSpPr bwMode="auto">
            <a:xfrm>
              <a:off x="2082" y="1787"/>
              <a:ext cx="627" cy="392"/>
              <a:chOff x="5136" y="1248"/>
              <a:chExt cx="432" cy="347"/>
            </a:xfrm>
          </p:grpSpPr>
          <p:sp>
            <p:nvSpPr>
              <p:cNvPr id="24632" name="AutoShape 15"/>
              <p:cNvSpPr>
                <a:spLocks noChangeArrowheads="1"/>
              </p:cNvSpPr>
              <p:nvPr/>
            </p:nvSpPr>
            <p:spPr bwMode="auto">
              <a:xfrm>
                <a:off x="5136" y="1285"/>
                <a:ext cx="432" cy="292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4633" name="Object 16"/>
              <p:cNvGraphicFramePr>
                <a:graphicFrameLocks noChangeAspect="1"/>
              </p:cNvGraphicFramePr>
              <p:nvPr/>
            </p:nvGraphicFramePr>
            <p:xfrm>
              <a:off x="5232" y="1248"/>
              <a:ext cx="310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405" name="Equation" r:id="rId7" imgW="177569" imgH="215619" progId="Equation.3">
                      <p:embed/>
                    </p:oleObj>
                  </mc:Choice>
                  <mc:Fallback>
                    <p:oleObj name="Equation" r:id="rId7" imgW="177569" imgH="215619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1248"/>
                            <a:ext cx="310" cy="3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588" name="Group 17"/>
            <p:cNvGrpSpPr>
              <a:grpSpLocks/>
            </p:cNvGrpSpPr>
            <p:nvPr/>
          </p:nvGrpSpPr>
          <p:grpSpPr bwMode="auto">
            <a:xfrm>
              <a:off x="3293" y="1598"/>
              <a:ext cx="488" cy="440"/>
              <a:chOff x="5280" y="2208"/>
              <a:chExt cx="336" cy="390"/>
            </a:xfrm>
          </p:grpSpPr>
          <p:sp>
            <p:nvSpPr>
              <p:cNvPr id="24630" name="AutoShape 18"/>
              <p:cNvSpPr>
                <a:spLocks noChangeArrowheads="1"/>
              </p:cNvSpPr>
              <p:nvPr/>
            </p:nvSpPr>
            <p:spPr bwMode="auto">
              <a:xfrm>
                <a:off x="5280" y="2208"/>
                <a:ext cx="336" cy="390"/>
              </a:xfrm>
              <a:prstGeom prst="flowChartDelay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4631" name="Object 19"/>
              <p:cNvGraphicFramePr>
                <a:graphicFrameLocks noChangeAspect="1"/>
              </p:cNvGraphicFramePr>
              <p:nvPr/>
            </p:nvGraphicFramePr>
            <p:xfrm>
              <a:off x="5280" y="2208"/>
              <a:ext cx="332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406" name="Equation" r:id="rId9" imgW="190335" imgH="215713" progId="Equation.3">
                      <p:embed/>
                    </p:oleObj>
                  </mc:Choice>
                  <mc:Fallback>
                    <p:oleObj name="Equation" r:id="rId9" imgW="190335" imgH="215713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2208"/>
                            <a:ext cx="332" cy="3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589" name="Line 20"/>
            <p:cNvSpPr>
              <a:spLocks noChangeShapeType="1"/>
            </p:cNvSpPr>
            <p:nvPr/>
          </p:nvSpPr>
          <p:spPr bwMode="auto">
            <a:xfrm>
              <a:off x="2291" y="2454"/>
              <a:ext cx="24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0" name="Line 21"/>
            <p:cNvSpPr>
              <a:spLocks noChangeShapeType="1"/>
            </p:cNvSpPr>
            <p:nvPr/>
          </p:nvSpPr>
          <p:spPr bwMode="auto">
            <a:xfrm flipV="1">
              <a:off x="2560" y="2412"/>
              <a:ext cx="0" cy="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1" name="Line 22"/>
            <p:cNvSpPr>
              <a:spLocks noChangeShapeType="1"/>
            </p:cNvSpPr>
            <p:nvPr/>
          </p:nvSpPr>
          <p:spPr bwMode="auto">
            <a:xfrm flipV="1">
              <a:off x="2848" y="2412"/>
              <a:ext cx="0" cy="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2" name="Line 23"/>
            <p:cNvSpPr>
              <a:spLocks noChangeShapeType="1"/>
            </p:cNvSpPr>
            <p:nvPr/>
          </p:nvSpPr>
          <p:spPr bwMode="auto">
            <a:xfrm flipV="1">
              <a:off x="3744" y="2412"/>
              <a:ext cx="0" cy="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3" name="Line 24"/>
            <p:cNvSpPr>
              <a:spLocks noChangeShapeType="1"/>
            </p:cNvSpPr>
            <p:nvPr/>
          </p:nvSpPr>
          <p:spPr bwMode="auto">
            <a:xfrm>
              <a:off x="2306" y="1698"/>
              <a:ext cx="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4594" name="Object 25"/>
            <p:cNvGraphicFramePr>
              <a:graphicFrameLocks noChangeAspect="1"/>
            </p:cNvGraphicFramePr>
            <p:nvPr/>
          </p:nvGraphicFramePr>
          <p:xfrm>
            <a:off x="4200" y="1255"/>
            <a:ext cx="888" cy="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07" name="Equation" r:id="rId11" imgW="723586" imgH="609336" progId="Equation.3">
                    <p:embed/>
                  </p:oleObj>
                </mc:Choice>
                <mc:Fallback>
                  <p:oleObj name="Equation" r:id="rId11" imgW="723586" imgH="609336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1255"/>
                          <a:ext cx="888" cy="74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5" name="Object 26"/>
            <p:cNvGraphicFramePr>
              <a:graphicFrameLocks noChangeAspect="1"/>
            </p:cNvGraphicFramePr>
            <p:nvPr/>
          </p:nvGraphicFramePr>
          <p:xfrm>
            <a:off x="912" y="1312"/>
            <a:ext cx="1025" cy="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08" name="Equation" r:id="rId13" imgW="685800" imgH="711200" progId="Equation.3">
                    <p:embed/>
                  </p:oleObj>
                </mc:Choice>
                <mc:Fallback>
                  <p:oleObj name="Equation" r:id="rId13" imgW="685800" imgH="711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312"/>
                          <a:ext cx="1025" cy="72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6" name="Freeform 27"/>
            <p:cNvSpPr>
              <a:spLocks/>
            </p:cNvSpPr>
            <p:nvPr/>
          </p:nvSpPr>
          <p:spPr bwMode="auto">
            <a:xfrm>
              <a:off x="2013" y="1547"/>
              <a:ext cx="361" cy="825"/>
            </a:xfrm>
            <a:custGeom>
              <a:avLst/>
              <a:gdLst>
                <a:gd name="T0" fmla="*/ 4855 w 249"/>
                <a:gd name="T1" fmla="*/ 0 h 960"/>
                <a:gd name="T2" fmla="*/ 0 w 249"/>
                <a:gd name="T3" fmla="*/ 133 h 960"/>
                <a:gd name="T4" fmla="*/ 4855 w 249"/>
                <a:gd name="T5" fmla="*/ 285 h 9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960">
                  <a:moveTo>
                    <a:pt x="249" y="0"/>
                  </a:moveTo>
                  <a:lnTo>
                    <a:pt x="0" y="447"/>
                  </a:lnTo>
                  <a:lnTo>
                    <a:pt x="249" y="960"/>
                  </a:lnTo>
                </a:path>
              </a:pathLst>
            </a:custGeom>
            <a:noFill/>
            <a:ln w="38100" cmpd="dbl">
              <a:solidFill>
                <a:schemeClr val="tx1"/>
              </a:solidFill>
              <a:prstDash val="sysDot"/>
              <a:miter lim="800000"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7" name="Freeform 28"/>
            <p:cNvSpPr>
              <a:spLocks/>
            </p:cNvSpPr>
            <p:nvPr/>
          </p:nvSpPr>
          <p:spPr bwMode="auto">
            <a:xfrm>
              <a:off x="3633" y="1084"/>
              <a:ext cx="373" cy="1201"/>
            </a:xfrm>
            <a:custGeom>
              <a:avLst/>
              <a:gdLst>
                <a:gd name="T0" fmla="*/ 14362 w 183"/>
                <a:gd name="T1" fmla="*/ 0 h 864"/>
                <a:gd name="T2" fmla="*/ 54491 w 183"/>
                <a:gd name="T3" fmla="*/ 5791 h 864"/>
                <a:gd name="T4" fmla="*/ 0 w 183"/>
                <a:gd name="T5" fmla="*/ 12042 h 8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3" h="864">
                  <a:moveTo>
                    <a:pt x="48" y="0"/>
                  </a:moveTo>
                  <a:lnTo>
                    <a:pt x="183" y="416"/>
                  </a:lnTo>
                  <a:lnTo>
                    <a:pt x="0" y="864"/>
                  </a:lnTo>
                </a:path>
              </a:pathLst>
            </a:custGeom>
            <a:noFill/>
            <a:ln w="38100" cmpd="dbl">
              <a:solidFill>
                <a:schemeClr val="tx1"/>
              </a:solidFill>
              <a:prstDash val="sysDot"/>
              <a:miter lim="800000"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8" name="Line 29"/>
            <p:cNvSpPr>
              <a:spLocks noChangeShapeType="1"/>
            </p:cNvSpPr>
            <p:nvPr/>
          </p:nvSpPr>
          <p:spPr bwMode="auto">
            <a:xfrm>
              <a:off x="2082" y="2618"/>
              <a:ext cx="1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9" name="Line 30"/>
            <p:cNvSpPr>
              <a:spLocks noChangeShapeType="1"/>
            </p:cNvSpPr>
            <p:nvPr/>
          </p:nvSpPr>
          <p:spPr bwMode="auto">
            <a:xfrm flipV="1">
              <a:off x="3136" y="2411"/>
              <a:ext cx="0" cy="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0" name="Line 31"/>
            <p:cNvSpPr>
              <a:spLocks noChangeShapeType="1"/>
            </p:cNvSpPr>
            <p:nvPr/>
          </p:nvSpPr>
          <p:spPr bwMode="auto">
            <a:xfrm flipV="1">
              <a:off x="3424" y="2414"/>
              <a:ext cx="0" cy="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1" name="Line 32"/>
            <p:cNvSpPr>
              <a:spLocks noChangeShapeType="1"/>
            </p:cNvSpPr>
            <p:nvPr/>
          </p:nvSpPr>
          <p:spPr bwMode="auto">
            <a:xfrm>
              <a:off x="2306" y="1894"/>
              <a:ext cx="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2" name="Line 33"/>
            <p:cNvSpPr>
              <a:spLocks noChangeShapeType="1"/>
            </p:cNvSpPr>
            <p:nvPr/>
          </p:nvSpPr>
          <p:spPr bwMode="auto">
            <a:xfrm>
              <a:off x="2294" y="2081"/>
              <a:ext cx="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3" name="Line 34"/>
            <p:cNvSpPr>
              <a:spLocks noChangeShapeType="1"/>
            </p:cNvSpPr>
            <p:nvPr/>
          </p:nvSpPr>
          <p:spPr bwMode="auto">
            <a:xfrm>
              <a:off x="2306" y="2288"/>
              <a:ext cx="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4" name="Line 35"/>
            <p:cNvSpPr>
              <a:spLocks noChangeShapeType="1"/>
            </p:cNvSpPr>
            <p:nvPr/>
          </p:nvSpPr>
          <p:spPr bwMode="auto">
            <a:xfrm>
              <a:off x="2306" y="1507"/>
              <a:ext cx="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4605" name="Object 36"/>
            <p:cNvGraphicFramePr>
              <a:graphicFrameLocks noChangeAspect="1"/>
            </p:cNvGraphicFramePr>
            <p:nvPr/>
          </p:nvGraphicFramePr>
          <p:xfrm>
            <a:off x="3520" y="912"/>
            <a:ext cx="348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09" name="Equation" r:id="rId15" imgW="139700" imgH="139700" progId="Equation.3">
                    <p:embed/>
                  </p:oleObj>
                </mc:Choice>
                <mc:Fallback>
                  <p:oleObj name="Equation" r:id="rId15" imgW="139700" imgH="1397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0" y="912"/>
                          <a:ext cx="348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6" name="Object 37"/>
            <p:cNvGraphicFramePr>
              <a:graphicFrameLocks noChangeAspect="1"/>
            </p:cNvGraphicFramePr>
            <p:nvPr/>
          </p:nvGraphicFramePr>
          <p:xfrm>
            <a:off x="3860" y="969"/>
            <a:ext cx="170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10" name="Equation" r:id="rId17" imgW="139518" imgH="76101" progId="Equation.3">
                    <p:embed/>
                  </p:oleObj>
                </mc:Choice>
                <mc:Fallback>
                  <p:oleObj name="Equation" r:id="rId17" imgW="139518" imgH="76101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969"/>
                          <a:ext cx="170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7" name="Object 38"/>
            <p:cNvGraphicFramePr>
              <a:graphicFrameLocks noChangeAspect="1"/>
            </p:cNvGraphicFramePr>
            <p:nvPr/>
          </p:nvGraphicFramePr>
          <p:xfrm>
            <a:off x="4427" y="2742"/>
            <a:ext cx="347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11" name="Equation" r:id="rId19" imgW="139700" imgH="139700" progId="Equation.3">
                    <p:embed/>
                  </p:oleObj>
                </mc:Choice>
                <mc:Fallback>
                  <p:oleObj name="Equation" r:id="rId19" imgW="139700" imgH="1397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" y="2742"/>
                          <a:ext cx="347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8" name="Object 39"/>
            <p:cNvGraphicFramePr>
              <a:graphicFrameLocks noChangeAspect="1"/>
            </p:cNvGraphicFramePr>
            <p:nvPr/>
          </p:nvGraphicFramePr>
          <p:xfrm>
            <a:off x="4200" y="3028"/>
            <a:ext cx="20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12" name="Equation" r:id="rId20" imgW="139518" imgH="76101" progId="Equation.3">
                    <p:embed/>
                  </p:oleObj>
                </mc:Choice>
                <mc:Fallback>
                  <p:oleObj name="Equation" r:id="rId20" imgW="139518" imgH="76101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3028"/>
                          <a:ext cx="208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9" name="Object 40"/>
            <p:cNvGraphicFramePr>
              <a:graphicFrameLocks noChangeAspect="1"/>
            </p:cNvGraphicFramePr>
            <p:nvPr/>
          </p:nvGraphicFramePr>
          <p:xfrm>
            <a:off x="4427" y="2285"/>
            <a:ext cx="278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13" name="Equation" r:id="rId21" imgW="139700" imgH="139700" progId="Equation.3">
                    <p:embed/>
                  </p:oleObj>
                </mc:Choice>
                <mc:Fallback>
                  <p:oleObj name="Equation" r:id="rId21" imgW="139700" imgH="1397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" y="2285"/>
                          <a:ext cx="278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0" name="Object 41"/>
            <p:cNvGraphicFramePr>
              <a:graphicFrameLocks noChangeAspect="1"/>
            </p:cNvGraphicFramePr>
            <p:nvPr/>
          </p:nvGraphicFramePr>
          <p:xfrm>
            <a:off x="4427" y="2113"/>
            <a:ext cx="20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14" name="Equation" r:id="rId22" imgW="139518" imgH="76101" progId="Equation.3">
                    <p:embed/>
                  </p:oleObj>
                </mc:Choice>
                <mc:Fallback>
                  <p:oleObj name="Equation" r:id="rId22" imgW="139518" imgH="76101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" y="2113"/>
                          <a:ext cx="209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1" name="Object 42"/>
            <p:cNvGraphicFramePr>
              <a:graphicFrameLocks noChangeAspect="1"/>
            </p:cNvGraphicFramePr>
            <p:nvPr/>
          </p:nvGraphicFramePr>
          <p:xfrm>
            <a:off x="1592" y="2456"/>
            <a:ext cx="417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15" name="Equation" r:id="rId23" imgW="279279" imgH="165028" progId="Equation.3">
                    <p:embed/>
                  </p:oleObj>
                </mc:Choice>
                <mc:Fallback>
                  <p:oleObj name="Equation" r:id="rId23" imgW="279279" imgH="165028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2" y="2456"/>
                          <a:ext cx="417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612" name="Picture 43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7" y="2513"/>
              <a:ext cx="398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4613" name="Line 44"/>
            <p:cNvSpPr>
              <a:spLocks noChangeShapeType="1"/>
            </p:cNvSpPr>
            <p:nvPr/>
          </p:nvSpPr>
          <p:spPr bwMode="auto">
            <a:xfrm>
              <a:off x="1932" y="1255"/>
              <a:ext cx="2495" cy="1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4" name="Line 45"/>
            <p:cNvSpPr>
              <a:spLocks noChangeShapeType="1"/>
            </p:cNvSpPr>
            <p:nvPr/>
          </p:nvSpPr>
          <p:spPr bwMode="auto">
            <a:xfrm>
              <a:off x="1592" y="2285"/>
              <a:ext cx="30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5" name="Line 46"/>
            <p:cNvSpPr>
              <a:spLocks noChangeShapeType="1"/>
            </p:cNvSpPr>
            <p:nvPr/>
          </p:nvSpPr>
          <p:spPr bwMode="auto">
            <a:xfrm flipH="1">
              <a:off x="1536" y="969"/>
              <a:ext cx="2267" cy="2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4616" name="Object 47"/>
            <p:cNvGraphicFramePr>
              <a:graphicFrameLocks noChangeAspect="1"/>
            </p:cNvGraphicFramePr>
            <p:nvPr/>
          </p:nvGraphicFramePr>
          <p:xfrm>
            <a:off x="2613" y="1541"/>
            <a:ext cx="379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16" name="Equation" r:id="rId26" imgW="253780" imgH="164957" progId="Equation.3">
                    <p:embed/>
                  </p:oleObj>
                </mc:Choice>
                <mc:Fallback>
                  <p:oleObj name="Equation" r:id="rId26" imgW="253780" imgH="164957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3" y="1541"/>
                          <a:ext cx="379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7" name="Object 48"/>
            <p:cNvGraphicFramePr>
              <a:graphicFrameLocks noChangeAspect="1"/>
            </p:cNvGraphicFramePr>
            <p:nvPr/>
          </p:nvGraphicFramePr>
          <p:xfrm>
            <a:off x="2669" y="2056"/>
            <a:ext cx="417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17" name="Equation" r:id="rId28" imgW="279279" imgH="165028" progId="Equation.3">
                    <p:embed/>
                  </p:oleObj>
                </mc:Choice>
                <mc:Fallback>
                  <p:oleObj name="Equation" r:id="rId28" imgW="279279" imgH="165028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9" y="2056"/>
                          <a:ext cx="417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8" name="Object 49"/>
            <p:cNvGraphicFramePr>
              <a:graphicFrameLocks noChangeAspect="1"/>
            </p:cNvGraphicFramePr>
            <p:nvPr/>
          </p:nvGraphicFramePr>
          <p:xfrm>
            <a:off x="4767" y="2342"/>
            <a:ext cx="30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18" name="Equation" r:id="rId30" imgW="152268" imgH="215713" progId="Equation.3">
                    <p:embed/>
                  </p:oleObj>
                </mc:Choice>
                <mc:Fallback>
                  <p:oleObj name="Equation" r:id="rId30" imgW="152268" imgH="215713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7" y="2342"/>
                          <a:ext cx="30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9" name="Line 50"/>
            <p:cNvSpPr>
              <a:spLocks noChangeShapeType="1"/>
            </p:cNvSpPr>
            <p:nvPr/>
          </p:nvSpPr>
          <p:spPr bwMode="auto">
            <a:xfrm flipH="1" flipV="1">
              <a:off x="2291" y="1094"/>
              <a:ext cx="0" cy="1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4620" name="Object 51"/>
            <p:cNvGraphicFramePr>
              <a:graphicFrameLocks noChangeAspect="1"/>
            </p:cNvGraphicFramePr>
            <p:nvPr/>
          </p:nvGraphicFramePr>
          <p:xfrm>
            <a:off x="2386" y="969"/>
            <a:ext cx="31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19" name="Equation" r:id="rId32" imgW="164885" imgH="215619" progId="Equation.3">
                    <p:embed/>
                  </p:oleObj>
                </mc:Choice>
                <mc:Fallback>
                  <p:oleObj name="Equation" r:id="rId32" imgW="164885" imgH="215619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6" y="969"/>
                          <a:ext cx="31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1" name="Object 52"/>
            <p:cNvGraphicFramePr>
              <a:graphicFrameLocks noChangeAspect="1"/>
            </p:cNvGraphicFramePr>
            <p:nvPr/>
          </p:nvGraphicFramePr>
          <p:xfrm>
            <a:off x="3792" y="768"/>
            <a:ext cx="89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20" name="Equation" r:id="rId34" imgW="596641" imgH="215806" progId="Equation.3">
                    <p:embed/>
                  </p:oleObj>
                </mc:Choice>
                <mc:Fallback>
                  <p:oleObj name="Equation" r:id="rId34" imgW="596641" imgH="215806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768"/>
                          <a:ext cx="892" cy="221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2" name="Object 53"/>
            <p:cNvGraphicFramePr>
              <a:graphicFrameLocks noChangeAspect="1"/>
            </p:cNvGraphicFramePr>
            <p:nvPr/>
          </p:nvGraphicFramePr>
          <p:xfrm>
            <a:off x="4464" y="2928"/>
            <a:ext cx="6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21" name="Equation" r:id="rId36" imgW="609336" imgH="215806" progId="Equation.3">
                    <p:embed/>
                  </p:oleObj>
                </mc:Choice>
                <mc:Fallback>
                  <p:oleObj name="Equation" r:id="rId36" imgW="609336" imgH="215806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928"/>
                          <a:ext cx="62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3" name="Object 54"/>
            <p:cNvGraphicFramePr>
              <a:graphicFrameLocks noChangeAspect="1"/>
            </p:cNvGraphicFramePr>
            <p:nvPr/>
          </p:nvGraphicFramePr>
          <p:xfrm>
            <a:off x="4704" y="2160"/>
            <a:ext cx="620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22" name="Equation" r:id="rId38" imgW="609600" imgH="228600" progId="Equation.3">
                    <p:embed/>
                  </p:oleObj>
                </mc:Choice>
                <mc:Fallback>
                  <p:oleObj name="Equation" r:id="rId38" imgW="609600" imgH="2286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160"/>
                          <a:ext cx="620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4" name="Object 55"/>
            <p:cNvGraphicFramePr>
              <a:graphicFrameLocks noChangeAspect="1"/>
            </p:cNvGraphicFramePr>
            <p:nvPr/>
          </p:nvGraphicFramePr>
          <p:xfrm>
            <a:off x="1824" y="1008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23" name="Equation" r:id="rId40" imgW="114102" imgH="177492" progId="Equation.3">
                    <p:embed/>
                  </p:oleObj>
                </mc:Choice>
                <mc:Fallback>
                  <p:oleObj name="Equation" r:id="rId40" imgW="114102" imgH="177492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008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5" name="Line 56"/>
            <p:cNvSpPr>
              <a:spLocks noChangeShapeType="1"/>
            </p:cNvSpPr>
            <p:nvPr/>
          </p:nvSpPr>
          <p:spPr bwMode="auto">
            <a:xfrm>
              <a:off x="1968" y="110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4626" name="Object 57"/>
            <p:cNvGraphicFramePr>
              <a:graphicFrameLocks noChangeAspect="1"/>
            </p:cNvGraphicFramePr>
            <p:nvPr/>
          </p:nvGraphicFramePr>
          <p:xfrm>
            <a:off x="3792" y="3168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24" name="Equation" r:id="rId42" imgW="114102" imgH="177492" progId="Equation.3">
                    <p:embed/>
                  </p:oleObj>
                </mc:Choice>
                <mc:Fallback>
                  <p:oleObj name="Equation" r:id="rId42" imgW="114102" imgH="177492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168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7" name="Line 58"/>
            <p:cNvSpPr>
              <a:spLocks noChangeShapeType="1"/>
            </p:cNvSpPr>
            <p:nvPr/>
          </p:nvSpPr>
          <p:spPr bwMode="auto">
            <a:xfrm flipH="1" flipV="1">
              <a:off x="3744" y="2496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4628" name="Object 59"/>
            <p:cNvGraphicFramePr>
              <a:graphicFrameLocks noChangeAspect="1"/>
            </p:cNvGraphicFramePr>
            <p:nvPr/>
          </p:nvGraphicFramePr>
          <p:xfrm>
            <a:off x="1488" y="2064"/>
            <a:ext cx="153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25" name="Equation" r:id="rId43" imgW="88707" imgH="164742" progId="Equation.3">
                    <p:embed/>
                  </p:oleObj>
                </mc:Choice>
                <mc:Fallback>
                  <p:oleObj name="Equation" r:id="rId43" imgW="88707" imgH="164742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064"/>
                          <a:ext cx="153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9" name="Line 60"/>
            <p:cNvSpPr>
              <a:spLocks noChangeShapeType="1"/>
            </p:cNvSpPr>
            <p:nvPr/>
          </p:nvSpPr>
          <p:spPr bwMode="auto">
            <a:xfrm>
              <a:off x="1632" y="2160"/>
              <a:ext cx="62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第三章  判别函数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3.1 </a:t>
            </a:r>
            <a:r>
              <a:rPr lang="zh-CN" altLang="en-US" dirty="0" smtClean="0"/>
              <a:t>判别函数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3.2 </a:t>
            </a:r>
            <a:r>
              <a:rPr lang="zh-CN" altLang="en-US" dirty="0" smtClean="0"/>
              <a:t>线性判别函数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3.3 </a:t>
            </a:r>
            <a:r>
              <a:rPr lang="zh-CN" altLang="en-US" dirty="0" smtClean="0"/>
              <a:t>线性分类器设计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3.4 </a:t>
            </a:r>
            <a:r>
              <a:rPr lang="zh-CN" altLang="en-US" dirty="0" smtClean="0"/>
              <a:t>广义线性判别函数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3.5 SVM</a:t>
            </a:r>
            <a:r>
              <a:rPr lang="zh-CN" altLang="en-US" dirty="0" smtClean="0"/>
              <a:t>分类器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线性判别函数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zh-CN" altLang="en-US" sz="3200" smtClean="0">
                <a:solidFill>
                  <a:srgbClr val="0000CC"/>
                </a:solidFill>
              </a:rPr>
              <a:t>多类情况</a:t>
            </a:r>
          </a:p>
        </p:txBody>
      </p:sp>
      <p:sp>
        <p:nvSpPr>
          <p:cNvPr id="256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382000" cy="4800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mtClean="0"/>
              <a:t>问当</a:t>
            </a:r>
            <a:r>
              <a:rPr lang="en-US" altLang="zh-CN" i="1" smtClean="0"/>
              <a:t>x</a:t>
            </a:r>
            <a:r>
              <a:rPr lang="en-US" altLang="zh-CN" smtClean="0"/>
              <a:t>=(</a:t>
            </a:r>
            <a:r>
              <a:rPr lang="en-US" altLang="zh-CN" i="1" smtClean="0"/>
              <a:t>x</a:t>
            </a:r>
            <a:r>
              <a:rPr lang="en-US" altLang="zh-CN" smtClean="0"/>
              <a:t>1</a:t>
            </a:r>
            <a:r>
              <a:rPr lang="en-US" altLang="zh-CN" i="1" smtClean="0"/>
              <a:t>,x</a:t>
            </a:r>
            <a:r>
              <a:rPr lang="en-US" altLang="zh-CN" smtClean="0"/>
              <a:t>2)T=(6,5)T</a:t>
            </a:r>
            <a:r>
              <a:rPr lang="zh-CN" altLang="en-US" smtClean="0"/>
              <a:t>时属于那一类</a:t>
            </a:r>
          </a:p>
          <a:p>
            <a:pPr>
              <a:lnSpc>
                <a:spcPct val="80000"/>
              </a:lnSpc>
            </a:pPr>
            <a:endParaRPr lang="zh-CN" altLang="en-US" smtClean="0"/>
          </a:p>
          <a:p>
            <a:pPr>
              <a:lnSpc>
                <a:spcPct val="80000"/>
              </a:lnSpc>
            </a:pPr>
            <a:endParaRPr lang="zh-CN" altLang="en-US" smtClean="0"/>
          </a:p>
          <a:p>
            <a:pPr>
              <a:lnSpc>
                <a:spcPct val="80000"/>
              </a:lnSpc>
            </a:pPr>
            <a:endParaRPr lang="zh-CN" altLang="en-US" smtClean="0"/>
          </a:p>
          <a:p>
            <a:pPr>
              <a:lnSpc>
                <a:spcPct val="80000"/>
              </a:lnSpc>
            </a:pPr>
            <a:endParaRPr lang="zh-CN" altLang="en-US" smtClean="0"/>
          </a:p>
          <a:p>
            <a:pPr>
              <a:lnSpc>
                <a:spcPct val="80000"/>
              </a:lnSpc>
            </a:pPr>
            <a:endParaRPr lang="zh-CN" altLang="en-US" smtClean="0"/>
          </a:p>
          <a:p>
            <a:pPr>
              <a:lnSpc>
                <a:spcPct val="80000"/>
              </a:lnSpc>
            </a:pPr>
            <a:endParaRPr lang="zh-CN" altLang="en-US" smtClean="0"/>
          </a:p>
          <a:p>
            <a:pPr>
              <a:lnSpc>
                <a:spcPct val="80000"/>
              </a:lnSpc>
            </a:pPr>
            <a:endParaRPr lang="zh-CN" altLang="en-US" b="0" smtClean="0"/>
          </a:p>
          <a:p>
            <a:pPr>
              <a:lnSpc>
                <a:spcPct val="80000"/>
              </a:lnSpc>
            </a:pPr>
            <a:r>
              <a:rPr lang="zh-CN" altLang="en-US" sz="2800" smtClean="0">
                <a:solidFill>
                  <a:srgbClr val="00CC00"/>
                </a:solidFill>
              </a:rPr>
              <a:t>结论： </a:t>
            </a:r>
            <a:r>
              <a:rPr lang="en-US" altLang="zh-CN" sz="2800" i="1" smtClean="0">
                <a:solidFill>
                  <a:srgbClr val="00CC00"/>
                </a:solidFill>
              </a:rPr>
              <a:t>g</a:t>
            </a:r>
            <a:r>
              <a:rPr lang="en-US" altLang="zh-CN" sz="2800" smtClean="0">
                <a:solidFill>
                  <a:srgbClr val="00CC00"/>
                </a:solidFill>
              </a:rPr>
              <a:t>1(</a:t>
            </a:r>
            <a:r>
              <a:rPr lang="en-US" altLang="zh-CN" sz="2800" i="1" smtClean="0">
                <a:solidFill>
                  <a:srgbClr val="00CC00"/>
                </a:solidFill>
              </a:rPr>
              <a:t>x</a:t>
            </a:r>
            <a:r>
              <a:rPr lang="en-US" altLang="zh-CN" sz="2800" smtClean="0">
                <a:solidFill>
                  <a:srgbClr val="00CC00"/>
                </a:solidFill>
              </a:rPr>
              <a:t>) &lt;0 </a:t>
            </a:r>
            <a:r>
              <a:rPr lang="zh-CN" altLang="en-US" sz="2800" smtClean="0">
                <a:solidFill>
                  <a:srgbClr val="00CC00"/>
                </a:solidFill>
              </a:rPr>
              <a:t>， </a:t>
            </a:r>
            <a:r>
              <a:rPr lang="en-US" altLang="zh-CN" sz="2800" i="1" smtClean="0">
                <a:solidFill>
                  <a:srgbClr val="00CC00"/>
                </a:solidFill>
              </a:rPr>
              <a:t>g</a:t>
            </a:r>
            <a:r>
              <a:rPr lang="en-US" altLang="zh-CN" sz="2800" smtClean="0">
                <a:solidFill>
                  <a:srgbClr val="00CC00"/>
                </a:solidFill>
              </a:rPr>
              <a:t>2(</a:t>
            </a:r>
            <a:r>
              <a:rPr lang="en-US" altLang="zh-CN" sz="2800" i="1" smtClean="0">
                <a:solidFill>
                  <a:srgbClr val="00CC00"/>
                </a:solidFill>
              </a:rPr>
              <a:t>x</a:t>
            </a:r>
            <a:r>
              <a:rPr lang="en-US" altLang="zh-CN" sz="2800" smtClean="0">
                <a:solidFill>
                  <a:srgbClr val="00CC00"/>
                </a:solidFill>
              </a:rPr>
              <a:t>) &gt;0 </a:t>
            </a:r>
            <a:r>
              <a:rPr lang="zh-CN" altLang="en-US" sz="2800" smtClean="0">
                <a:solidFill>
                  <a:srgbClr val="00CC00"/>
                </a:solidFill>
              </a:rPr>
              <a:t>， </a:t>
            </a:r>
            <a:r>
              <a:rPr lang="en-US" altLang="zh-CN" sz="2800" i="1" smtClean="0">
                <a:solidFill>
                  <a:srgbClr val="00CC00"/>
                </a:solidFill>
              </a:rPr>
              <a:t>g</a:t>
            </a:r>
            <a:r>
              <a:rPr lang="en-US" altLang="zh-CN" sz="2800" smtClean="0">
                <a:solidFill>
                  <a:srgbClr val="00CC00"/>
                </a:solidFill>
              </a:rPr>
              <a:t>3(</a:t>
            </a:r>
            <a:r>
              <a:rPr lang="en-US" altLang="zh-CN" sz="2800" i="1" smtClean="0">
                <a:solidFill>
                  <a:srgbClr val="00CC00"/>
                </a:solidFill>
              </a:rPr>
              <a:t>x</a:t>
            </a:r>
            <a:r>
              <a:rPr lang="en-US" altLang="zh-CN" sz="2800" smtClean="0">
                <a:solidFill>
                  <a:srgbClr val="00CC00"/>
                </a:solidFill>
              </a:rPr>
              <a:t>) &lt;0</a:t>
            </a:r>
            <a:r>
              <a:rPr lang="zh-CN" altLang="en-US" sz="2800" smtClean="0">
                <a:solidFill>
                  <a:srgbClr val="00CC00"/>
                </a:solidFill>
              </a:rPr>
              <a:t>所以它属于</a:t>
            </a:r>
            <a:r>
              <a:rPr lang="en-US" altLang="zh-CN" sz="2800" smtClean="0">
                <a:solidFill>
                  <a:srgbClr val="00CC00"/>
                </a:solidFill>
              </a:rPr>
              <a:t>ω2</a:t>
            </a:r>
            <a:r>
              <a:rPr lang="zh-CN" altLang="en-US" sz="2800" smtClean="0">
                <a:solidFill>
                  <a:srgbClr val="00CC00"/>
                </a:solidFill>
              </a:rPr>
              <a:t>类</a:t>
            </a:r>
          </a:p>
        </p:txBody>
      </p:sp>
      <p:graphicFrame>
        <p:nvGraphicFramePr>
          <p:cNvPr id="25604" name="Object 8"/>
          <p:cNvGraphicFramePr>
            <a:graphicFrameLocks noChangeAspect="1"/>
          </p:cNvGraphicFramePr>
          <p:nvPr/>
        </p:nvGraphicFramePr>
        <p:xfrm>
          <a:off x="2268538" y="1916113"/>
          <a:ext cx="3455987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6" name="Equation" r:id="rId3" imgW="1206500" imgH="711200" progId="Equation.3">
                  <p:embed/>
                </p:oleObj>
              </mc:Choice>
              <mc:Fallback>
                <p:oleObj name="Equation" r:id="rId3" imgW="1206500" imgH="71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916113"/>
                        <a:ext cx="3455987" cy="1585912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9"/>
          <p:cNvGraphicFramePr>
            <a:graphicFrameLocks noChangeAspect="1"/>
          </p:cNvGraphicFramePr>
          <p:nvPr/>
        </p:nvGraphicFramePr>
        <p:xfrm>
          <a:off x="1403350" y="3911600"/>
          <a:ext cx="490696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7" name="Equation" r:id="rId5" imgW="2019300" imgH="457200" progId="Equation.3">
                  <p:embed/>
                </p:oleObj>
              </mc:Choice>
              <mc:Fallback>
                <p:oleObj name="Equation" r:id="rId5" imgW="20193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911600"/>
                        <a:ext cx="490696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 bwMode="auto">
          <a:xfrm>
            <a:off x="539552" y="3502025"/>
            <a:ext cx="8340725" cy="333375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线性判别函数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zh-CN" altLang="en-US" sz="3200" smtClean="0">
                <a:solidFill>
                  <a:srgbClr val="0000CC"/>
                </a:solidFill>
              </a:rPr>
              <a:t>多类情况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447800"/>
            <a:ext cx="8640762" cy="5257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smtClean="0"/>
          </a:p>
          <a:p>
            <a:endParaRPr lang="zh-CN" altLang="en-US" sz="2800" smtClean="0"/>
          </a:p>
          <a:p>
            <a:pPr>
              <a:buFont typeface="Wingdings" panose="05000000000000000000" pitchFamily="2" charset="2"/>
              <a:buChar char="v"/>
            </a:pPr>
            <a:endParaRPr lang="zh-CN" altLang="en-US" sz="1600" smtClean="0"/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179388" y="3068638"/>
            <a:ext cx="64960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0"/>
              <a:t>这样有 </a:t>
            </a:r>
            <a:r>
              <a:rPr kumimoji="1" lang="en-US" altLang="zh-CN" sz="2400" i="1">
                <a:solidFill>
                  <a:schemeClr val="accent2"/>
                </a:solidFill>
              </a:rPr>
              <a:t>M</a:t>
            </a:r>
            <a:r>
              <a:rPr kumimoji="1" lang="en-US" altLang="zh-CN" sz="2400">
                <a:solidFill>
                  <a:schemeClr val="accent2"/>
                </a:solidFill>
              </a:rPr>
              <a:t>(</a:t>
            </a:r>
            <a:r>
              <a:rPr kumimoji="1" lang="en-US" altLang="zh-CN" sz="2400" i="1">
                <a:solidFill>
                  <a:schemeClr val="accent2"/>
                </a:solidFill>
              </a:rPr>
              <a:t>M </a:t>
            </a:r>
            <a:r>
              <a:rPr kumimoji="1" lang="en-US" altLang="zh-CN" sz="2400" baseline="50000">
                <a:solidFill>
                  <a:schemeClr val="accent2"/>
                </a:solidFill>
              </a:rPr>
              <a:t>_ </a:t>
            </a:r>
            <a:r>
              <a:rPr kumimoji="1" lang="en-US" altLang="zh-CN" sz="2400">
                <a:solidFill>
                  <a:schemeClr val="accent2"/>
                </a:solidFill>
              </a:rPr>
              <a:t>1)/2</a:t>
            </a:r>
            <a:r>
              <a:rPr kumimoji="1" lang="zh-CN" altLang="en-US" sz="2400" b="0"/>
              <a:t>个判别平面。</a:t>
            </a:r>
          </a:p>
          <a:p>
            <a:pPr eaLnBrk="1" hangingPunct="1"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0"/>
              <a:t>对于两类问题，</a:t>
            </a:r>
            <a:r>
              <a:rPr kumimoji="1" lang="en-US" altLang="zh-CN" sz="2400" b="0"/>
              <a:t>M=2</a:t>
            </a:r>
            <a:r>
              <a:rPr kumimoji="1" lang="zh-CN" altLang="en-US" sz="2400" b="0"/>
              <a:t>，则有一个判别平面。</a:t>
            </a:r>
          </a:p>
          <a:p>
            <a:pPr eaLnBrk="1" hangingPunct="1"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0"/>
              <a:t>同理，三类问题则有三个判别平面。</a:t>
            </a:r>
          </a:p>
        </p:txBody>
      </p:sp>
      <p:graphicFrame>
        <p:nvGraphicFramePr>
          <p:cNvPr id="26629" name="Object 7"/>
          <p:cNvGraphicFramePr>
            <a:graphicFrameLocks noChangeAspect="1"/>
          </p:cNvGraphicFramePr>
          <p:nvPr/>
        </p:nvGraphicFramePr>
        <p:xfrm>
          <a:off x="2268538" y="5589588"/>
          <a:ext cx="44386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25" name="Equation" r:id="rId3" imgW="1676400" imgH="508000" progId="Equation.3">
                  <p:embed/>
                </p:oleObj>
              </mc:Choice>
              <mc:Fallback>
                <p:oleObj name="Equation" r:id="rId3" imgW="1676400" imgH="508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589588"/>
                        <a:ext cx="4438650" cy="1101725"/>
                      </a:xfrm>
                      <a:prstGeom prst="rect">
                        <a:avLst/>
                      </a:prstGeom>
                      <a:solidFill>
                        <a:schemeClr val="bg1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250825" y="1268413"/>
            <a:ext cx="3459163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FF505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b="0"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r>
              <a:rPr kumimoji="1" lang="zh-CN" altLang="en-US" sz="2800" b="0">
                <a:latin typeface="华文琥珀" panose="02010800040101010101" pitchFamily="2" charset="-122"/>
                <a:ea typeface="华文琥珀" panose="02010800040101010101" pitchFamily="2" charset="-122"/>
              </a:rPr>
              <a:t>、第二种情况：</a:t>
            </a:r>
          </a:p>
        </p:txBody>
      </p:sp>
      <p:graphicFrame>
        <p:nvGraphicFramePr>
          <p:cNvPr id="26631" name="Object 9"/>
          <p:cNvGraphicFramePr>
            <a:graphicFrameLocks noChangeAspect="1"/>
          </p:cNvGraphicFramePr>
          <p:nvPr/>
        </p:nvGraphicFramePr>
        <p:xfrm>
          <a:off x="2268538" y="4437063"/>
          <a:ext cx="2209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26" name="Equation" r:id="rId5" imgW="939392" imgH="266584" progId="Equation.3">
                  <p:embed/>
                </p:oleObj>
              </mc:Choice>
              <mc:Fallback>
                <p:oleObj name="Equation" r:id="rId5" imgW="939392" imgH="26658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437063"/>
                        <a:ext cx="2209800" cy="5334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10"/>
          <p:cNvGraphicFramePr>
            <a:graphicFrameLocks noChangeAspect="1"/>
          </p:cNvGraphicFramePr>
          <p:nvPr/>
        </p:nvGraphicFramePr>
        <p:xfrm>
          <a:off x="2268538" y="5013325"/>
          <a:ext cx="1524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27" name="Equation" r:id="rId7" imgW="647700" imgH="241300" progId="Equation.3">
                  <p:embed/>
                </p:oleObj>
              </mc:Choice>
              <mc:Fallback>
                <p:oleObj name="Equation" r:id="rId7" imgW="6477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013325"/>
                        <a:ext cx="1524000" cy="5334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11"/>
          <p:cNvSpPr>
            <a:spLocks noChangeArrowheads="1"/>
          </p:cNvSpPr>
          <p:nvPr/>
        </p:nvSpPr>
        <p:spPr bwMode="auto">
          <a:xfrm>
            <a:off x="250825" y="1839913"/>
            <a:ext cx="85693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FF5050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/>
              <a:t>每个模式类和其它模式类间可</a:t>
            </a:r>
            <a:r>
              <a:rPr kumimoji="1" lang="zh-CN" altLang="en-US" sz="2400">
                <a:solidFill>
                  <a:srgbClr val="FF0000"/>
                </a:solidFill>
              </a:rPr>
              <a:t>分别</a:t>
            </a:r>
            <a:r>
              <a:rPr kumimoji="1" lang="zh-CN" altLang="en-US" sz="2400"/>
              <a:t>用判别平面分开，一个判别界面只能分开两个类别，不一定能把其余所有的类别分开；这种情况可理解为        二分法。</a:t>
            </a:r>
          </a:p>
        </p:txBody>
      </p:sp>
      <p:grpSp>
        <p:nvGrpSpPr>
          <p:cNvPr id="26634" name="Group 12"/>
          <p:cNvGrpSpPr>
            <a:grpSpLocks/>
          </p:cNvGrpSpPr>
          <p:nvPr/>
        </p:nvGrpSpPr>
        <p:grpSpPr bwMode="auto">
          <a:xfrm>
            <a:off x="6084888" y="3429000"/>
            <a:ext cx="2590800" cy="2286000"/>
            <a:chOff x="3844" y="1632"/>
            <a:chExt cx="1772" cy="1584"/>
          </a:xfrm>
        </p:grpSpPr>
        <p:sp>
          <p:nvSpPr>
            <p:cNvPr id="26637" name="AutoShape 13"/>
            <p:cNvSpPr>
              <a:spLocks noChangeArrowheads="1"/>
            </p:cNvSpPr>
            <p:nvPr/>
          </p:nvSpPr>
          <p:spPr bwMode="auto">
            <a:xfrm>
              <a:off x="4331" y="2354"/>
              <a:ext cx="378" cy="387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8" name="AutoShape 14"/>
            <p:cNvSpPr>
              <a:spLocks noChangeArrowheads="1"/>
            </p:cNvSpPr>
            <p:nvPr/>
          </p:nvSpPr>
          <p:spPr bwMode="auto">
            <a:xfrm>
              <a:off x="4558" y="1830"/>
              <a:ext cx="378" cy="314"/>
            </a:xfrm>
            <a:prstGeom prst="flowChartDelay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6639" name="Object 15"/>
            <p:cNvGraphicFramePr>
              <a:graphicFrameLocks noChangeAspect="1"/>
            </p:cNvGraphicFramePr>
            <p:nvPr/>
          </p:nvGraphicFramePr>
          <p:xfrm>
            <a:off x="4596" y="1888"/>
            <a:ext cx="264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28" name="Equation" r:id="rId9" imgW="190335" imgH="215713" progId="Equation.3">
                    <p:embed/>
                  </p:oleObj>
                </mc:Choice>
                <mc:Fallback>
                  <p:oleObj name="Equation" r:id="rId9" imgW="190335" imgH="215713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6" y="1888"/>
                          <a:ext cx="264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 rot="5768490" flipV="1">
              <a:off x="4250" y="2366"/>
              <a:ext cx="128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 rot="1551606" flipH="1">
              <a:off x="4558" y="1632"/>
              <a:ext cx="378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6642" name="Object 18"/>
            <p:cNvGraphicFramePr>
              <a:graphicFrameLocks noChangeAspect="1"/>
            </p:cNvGraphicFramePr>
            <p:nvPr/>
          </p:nvGraphicFramePr>
          <p:xfrm>
            <a:off x="3844" y="1728"/>
            <a:ext cx="57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29" name="Equation" r:id="rId11" imgW="647419" imgH="215806" progId="Equation.3">
                    <p:embed/>
                  </p:oleObj>
                </mc:Choice>
                <mc:Fallback>
                  <p:oleObj name="Equation" r:id="rId11" imgW="647419" imgH="215806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4" y="1728"/>
                          <a:ext cx="572" cy="243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 flipV="1">
              <a:off x="4407" y="1931"/>
              <a:ext cx="0" cy="8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6644" name="Object 20"/>
            <p:cNvGraphicFramePr>
              <a:graphicFrameLocks noChangeAspect="1"/>
            </p:cNvGraphicFramePr>
            <p:nvPr/>
          </p:nvGraphicFramePr>
          <p:xfrm>
            <a:off x="4970" y="1728"/>
            <a:ext cx="59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30" name="Equation" r:id="rId13" imgW="660400" imgH="228600" progId="Equation.3">
                    <p:embed/>
                  </p:oleObj>
                </mc:Choice>
                <mc:Fallback>
                  <p:oleObj name="Equation" r:id="rId13" imgW="66040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0" y="1728"/>
                          <a:ext cx="598" cy="25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5" name="Object 21"/>
            <p:cNvGraphicFramePr>
              <a:graphicFrameLocks noChangeAspect="1"/>
            </p:cNvGraphicFramePr>
            <p:nvPr/>
          </p:nvGraphicFramePr>
          <p:xfrm>
            <a:off x="4489" y="2955"/>
            <a:ext cx="634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31" name="Equation" r:id="rId15" imgW="647700" imgH="228600" progId="Equation.3">
                    <p:embed/>
                  </p:oleObj>
                </mc:Choice>
                <mc:Fallback>
                  <p:oleObj name="Equation" r:id="rId15" imgW="647700" imgH="228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9" y="2955"/>
                          <a:ext cx="634" cy="261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6" name="Object 22"/>
            <p:cNvGraphicFramePr>
              <a:graphicFrameLocks noChangeAspect="1"/>
            </p:cNvGraphicFramePr>
            <p:nvPr/>
          </p:nvGraphicFramePr>
          <p:xfrm>
            <a:off x="5238" y="2912"/>
            <a:ext cx="189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32" name="Equation" r:id="rId17" imgW="139700" imgH="139700" progId="Equation.3">
                    <p:embed/>
                  </p:oleObj>
                </mc:Choice>
                <mc:Fallback>
                  <p:oleObj name="Equation" r:id="rId17" imgW="139700" imgH="1397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8" y="2912"/>
                          <a:ext cx="189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7" name="Object 23"/>
            <p:cNvGraphicFramePr>
              <a:graphicFrameLocks noChangeAspect="1"/>
            </p:cNvGraphicFramePr>
            <p:nvPr/>
          </p:nvGraphicFramePr>
          <p:xfrm>
            <a:off x="4898" y="1931"/>
            <a:ext cx="189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33" name="Equation" r:id="rId19" imgW="139700" imgH="139700" progId="Equation.3">
                    <p:embed/>
                  </p:oleObj>
                </mc:Choice>
                <mc:Fallback>
                  <p:oleObj name="Equation" r:id="rId19" imgW="139700" imgH="1397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8" y="1931"/>
                          <a:ext cx="189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8" name="Object 24"/>
            <p:cNvGraphicFramePr>
              <a:graphicFrameLocks noChangeAspect="1"/>
            </p:cNvGraphicFramePr>
            <p:nvPr/>
          </p:nvGraphicFramePr>
          <p:xfrm>
            <a:off x="4936" y="2784"/>
            <a:ext cx="113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34" name="Equation" r:id="rId20" imgW="139518" imgH="76101" progId="Equation.3">
                    <p:embed/>
                  </p:oleObj>
                </mc:Choice>
                <mc:Fallback>
                  <p:oleObj name="Equation" r:id="rId20" imgW="139518" imgH="76101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6" y="2784"/>
                          <a:ext cx="113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9" name="Object 25"/>
            <p:cNvGraphicFramePr>
              <a:graphicFrameLocks noChangeAspect="1"/>
            </p:cNvGraphicFramePr>
            <p:nvPr/>
          </p:nvGraphicFramePr>
          <p:xfrm>
            <a:off x="5011" y="2016"/>
            <a:ext cx="11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35" name="Equation" r:id="rId22" imgW="139518" imgH="76101" progId="Equation.3">
                    <p:embed/>
                  </p:oleObj>
                </mc:Choice>
                <mc:Fallback>
                  <p:oleObj name="Equation" r:id="rId22" imgW="139518" imgH="76101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1" y="2016"/>
                          <a:ext cx="11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0" name="Object 26"/>
            <p:cNvGraphicFramePr>
              <a:graphicFrameLocks noChangeAspect="1"/>
            </p:cNvGraphicFramePr>
            <p:nvPr/>
          </p:nvGraphicFramePr>
          <p:xfrm>
            <a:off x="5389" y="2777"/>
            <a:ext cx="11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36" name="Equation" r:id="rId23" imgW="139518" imgH="76101" progId="Equation.3">
                    <p:embed/>
                  </p:oleObj>
                </mc:Choice>
                <mc:Fallback>
                  <p:oleObj name="Equation" r:id="rId23" imgW="139518" imgH="76101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9" y="2777"/>
                          <a:ext cx="11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1" name="Oval 27"/>
            <p:cNvSpPr>
              <a:spLocks noChangeArrowheads="1"/>
            </p:cNvSpPr>
            <p:nvPr/>
          </p:nvSpPr>
          <p:spPr bwMode="auto">
            <a:xfrm>
              <a:off x="5011" y="2478"/>
              <a:ext cx="416" cy="3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6652" name="Object 28"/>
            <p:cNvGraphicFramePr>
              <a:graphicFrameLocks noChangeAspect="1"/>
            </p:cNvGraphicFramePr>
            <p:nvPr/>
          </p:nvGraphicFramePr>
          <p:xfrm>
            <a:off x="5087" y="2528"/>
            <a:ext cx="264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37" name="Equation" r:id="rId24" imgW="190500" imgH="228600" progId="Equation.3">
                    <p:embed/>
                  </p:oleObj>
                </mc:Choice>
                <mc:Fallback>
                  <p:oleObj name="Equation" r:id="rId24" imgW="190500" imgH="2286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7" y="2528"/>
                          <a:ext cx="264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>
              <a:off x="4180" y="1931"/>
              <a:ext cx="136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6654" name="Object 30"/>
            <p:cNvGraphicFramePr>
              <a:graphicFrameLocks noChangeAspect="1"/>
            </p:cNvGraphicFramePr>
            <p:nvPr/>
          </p:nvGraphicFramePr>
          <p:xfrm>
            <a:off x="4747" y="2827"/>
            <a:ext cx="189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38" name="Equation" r:id="rId26" imgW="139700" imgH="139700" progId="Equation.3">
                    <p:embed/>
                  </p:oleObj>
                </mc:Choice>
                <mc:Fallback>
                  <p:oleObj name="Equation" r:id="rId26" imgW="139700" imgH="1397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7" y="2827"/>
                          <a:ext cx="189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5" name="Line 31"/>
            <p:cNvSpPr>
              <a:spLocks noChangeShapeType="1"/>
            </p:cNvSpPr>
            <p:nvPr/>
          </p:nvSpPr>
          <p:spPr bwMode="auto">
            <a:xfrm>
              <a:off x="4407" y="2827"/>
              <a:ext cx="1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6656" name="Object 32"/>
            <p:cNvGraphicFramePr>
              <a:graphicFrameLocks noChangeAspect="1"/>
            </p:cNvGraphicFramePr>
            <p:nvPr/>
          </p:nvGraphicFramePr>
          <p:xfrm>
            <a:off x="4369" y="2400"/>
            <a:ext cx="26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39" name="Equation" r:id="rId27" imgW="177569" imgH="215619" progId="Equation.3">
                    <p:embed/>
                  </p:oleObj>
                </mc:Choice>
                <mc:Fallback>
                  <p:oleObj name="Equation" r:id="rId27" imgW="177569" imgH="215619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9" y="2400"/>
                          <a:ext cx="265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35" name="Object 35"/>
          <p:cNvGraphicFramePr>
            <a:graphicFrameLocks noGrp="1" noChangeAspect="1"/>
          </p:cNvGraphicFramePr>
          <p:nvPr>
            <p:ph sz="half" idx="2"/>
          </p:nvPr>
        </p:nvGraphicFramePr>
        <p:xfrm>
          <a:off x="2555875" y="2636838"/>
          <a:ext cx="8651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40" name="Equation" r:id="rId29" imgW="418918" imgH="241195" progId="Equation.DSMT4">
                  <p:embed/>
                </p:oleObj>
              </mc:Choice>
              <mc:Fallback>
                <p:oleObj name="Equation" r:id="rId29" imgW="418918" imgH="241195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636838"/>
                        <a:ext cx="86518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Rectangle 37"/>
          <p:cNvSpPr>
            <a:spLocks noChangeArrowheads="1"/>
          </p:cNvSpPr>
          <p:nvPr/>
        </p:nvSpPr>
        <p:spPr bwMode="auto">
          <a:xfrm>
            <a:off x="323850" y="4437063"/>
            <a:ext cx="1857375" cy="223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rgbClr val="00CC00"/>
                </a:solidFill>
              </a:rPr>
              <a:t>判别函数</a:t>
            </a:r>
            <a:r>
              <a:rPr lang="zh-CN" altLang="en-US" sz="2600"/>
              <a:t>：                                   </a:t>
            </a:r>
          </a:p>
          <a:p>
            <a:pPr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rgbClr val="00CC00"/>
                </a:solidFill>
              </a:rPr>
              <a:t>判别边界</a:t>
            </a:r>
            <a:r>
              <a:rPr lang="zh-CN" altLang="en-US" sz="2600"/>
              <a:t>：</a:t>
            </a:r>
          </a:p>
          <a:p>
            <a:endParaRPr lang="zh-CN" altLang="en-US" sz="2600"/>
          </a:p>
          <a:p>
            <a:pPr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rgbClr val="00CC00"/>
                </a:solidFill>
              </a:rPr>
              <a:t>判别条件</a:t>
            </a:r>
            <a:r>
              <a:rPr lang="zh-CN" altLang="en-US" sz="2600"/>
              <a:t>：</a:t>
            </a:r>
            <a:endParaRPr lang="zh-CN" altLang="en-US" sz="1800"/>
          </a:p>
          <a:p>
            <a:pPr>
              <a:buFont typeface="Wingdings" panose="05000000000000000000" pitchFamily="2" charset="2"/>
              <a:buChar char="v"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70" name="Freeform 54"/>
          <p:cNvSpPr>
            <a:spLocks/>
          </p:cNvSpPr>
          <p:nvPr/>
        </p:nvSpPr>
        <p:spPr bwMode="auto">
          <a:xfrm>
            <a:off x="4598988" y="3201988"/>
            <a:ext cx="452437" cy="728662"/>
          </a:xfrm>
          <a:custGeom>
            <a:avLst/>
            <a:gdLst>
              <a:gd name="T0" fmla="*/ 2147483646 w 285"/>
              <a:gd name="T1" fmla="*/ 0 h 459"/>
              <a:gd name="T2" fmla="*/ 0 w 285"/>
              <a:gd name="T3" fmla="*/ 2147483646 h 459"/>
              <a:gd name="T4" fmla="*/ 2147483646 w 285"/>
              <a:gd name="T5" fmla="*/ 2147483646 h 459"/>
              <a:gd name="T6" fmla="*/ 2147483646 w 285"/>
              <a:gd name="T7" fmla="*/ 0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85"/>
              <a:gd name="T13" fmla="*/ 0 h 459"/>
              <a:gd name="T14" fmla="*/ 285 w 285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5" h="459">
                <a:moveTo>
                  <a:pt x="285" y="0"/>
                </a:moveTo>
                <a:lnTo>
                  <a:pt x="0" y="258"/>
                </a:lnTo>
                <a:lnTo>
                  <a:pt x="258" y="459"/>
                </a:lnTo>
                <a:lnTo>
                  <a:pt x="285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69" name="Freeform 53"/>
          <p:cNvSpPr>
            <a:spLocks/>
          </p:cNvSpPr>
          <p:nvPr/>
        </p:nvSpPr>
        <p:spPr bwMode="auto">
          <a:xfrm>
            <a:off x="4941888" y="2178050"/>
            <a:ext cx="1228725" cy="2876550"/>
          </a:xfrm>
          <a:custGeom>
            <a:avLst/>
            <a:gdLst>
              <a:gd name="T0" fmla="*/ 0 w 774"/>
              <a:gd name="T1" fmla="*/ 2147483646 h 1812"/>
              <a:gd name="T2" fmla="*/ 2147483646 w 774"/>
              <a:gd name="T3" fmla="*/ 2147483646 h 1812"/>
              <a:gd name="T4" fmla="*/ 2147483646 w 774"/>
              <a:gd name="T5" fmla="*/ 0 h 1812"/>
              <a:gd name="T6" fmla="*/ 0 w 774"/>
              <a:gd name="T7" fmla="*/ 2147483646 h 1812"/>
              <a:gd name="T8" fmla="*/ 0 60000 65536"/>
              <a:gd name="T9" fmla="*/ 0 60000 65536"/>
              <a:gd name="T10" fmla="*/ 0 60000 65536"/>
              <a:gd name="T11" fmla="*/ 0 60000 65536"/>
              <a:gd name="T12" fmla="*/ 0 w 774"/>
              <a:gd name="T13" fmla="*/ 0 h 1812"/>
              <a:gd name="T14" fmla="*/ 774 w 774"/>
              <a:gd name="T15" fmla="*/ 1812 h 18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4" h="1812">
                <a:moveTo>
                  <a:pt x="0" y="1812"/>
                </a:moveTo>
                <a:lnTo>
                  <a:pt x="69" y="642"/>
                </a:lnTo>
                <a:lnTo>
                  <a:pt x="774" y="0"/>
                </a:lnTo>
                <a:lnTo>
                  <a:pt x="0" y="1812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68" name="Freeform 52"/>
          <p:cNvSpPr>
            <a:spLocks/>
          </p:cNvSpPr>
          <p:nvPr/>
        </p:nvSpPr>
        <p:spPr bwMode="auto">
          <a:xfrm>
            <a:off x="2651125" y="2082800"/>
            <a:ext cx="2362200" cy="3162300"/>
          </a:xfrm>
          <a:custGeom>
            <a:avLst/>
            <a:gdLst>
              <a:gd name="T0" fmla="*/ 0 w 1488"/>
              <a:gd name="T1" fmla="*/ 0 h 1992"/>
              <a:gd name="T2" fmla="*/ 2147483646 w 1488"/>
              <a:gd name="T3" fmla="*/ 2147483646 h 1992"/>
              <a:gd name="T4" fmla="*/ 2147483646 w 1488"/>
              <a:gd name="T5" fmla="*/ 2147483646 h 1992"/>
              <a:gd name="T6" fmla="*/ 0 w 1488"/>
              <a:gd name="T7" fmla="*/ 0 h 1992"/>
              <a:gd name="T8" fmla="*/ 0 60000 65536"/>
              <a:gd name="T9" fmla="*/ 0 60000 65536"/>
              <a:gd name="T10" fmla="*/ 0 60000 65536"/>
              <a:gd name="T11" fmla="*/ 0 60000 65536"/>
              <a:gd name="T12" fmla="*/ 0 w 1488"/>
              <a:gd name="T13" fmla="*/ 0 h 1992"/>
              <a:gd name="T14" fmla="*/ 1488 w 1488"/>
              <a:gd name="T15" fmla="*/ 1992 h 19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8" h="1992">
                <a:moveTo>
                  <a:pt x="0" y="0"/>
                </a:moveTo>
                <a:lnTo>
                  <a:pt x="1488" y="1164"/>
                </a:lnTo>
                <a:lnTo>
                  <a:pt x="1440" y="199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67" name="Freeform 51"/>
          <p:cNvSpPr>
            <a:spLocks/>
          </p:cNvSpPr>
          <p:nvPr/>
        </p:nvSpPr>
        <p:spPr bwMode="auto">
          <a:xfrm>
            <a:off x="3522663" y="2092325"/>
            <a:ext cx="2743200" cy="1524000"/>
          </a:xfrm>
          <a:custGeom>
            <a:avLst/>
            <a:gdLst>
              <a:gd name="T0" fmla="*/ 0 w 1728"/>
              <a:gd name="T1" fmla="*/ 2147483646 h 960"/>
              <a:gd name="T2" fmla="*/ 2147483646 w 1728"/>
              <a:gd name="T3" fmla="*/ 0 h 960"/>
              <a:gd name="T4" fmla="*/ 2147483646 w 1728"/>
              <a:gd name="T5" fmla="*/ 2147483646 h 960"/>
              <a:gd name="T6" fmla="*/ 0 w 1728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728"/>
              <a:gd name="T13" fmla="*/ 0 h 960"/>
              <a:gd name="T14" fmla="*/ 1728 w 1728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28" h="960">
                <a:moveTo>
                  <a:pt x="0" y="426"/>
                </a:moveTo>
                <a:lnTo>
                  <a:pt x="1728" y="0"/>
                </a:lnTo>
                <a:lnTo>
                  <a:pt x="681" y="960"/>
                </a:lnTo>
                <a:lnTo>
                  <a:pt x="0" y="426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组合 35"/>
          <p:cNvGrpSpPr>
            <a:grpSpLocks/>
          </p:cNvGrpSpPr>
          <p:nvPr/>
        </p:nvGrpSpPr>
        <p:grpSpPr bwMode="auto">
          <a:xfrm>
            <a:off x="3132138" y="2209800"/>
            <a:ext cx="4608512" cy="2482850"/>
            <a:chOff x="3132138" y="2209800"/>
            <a:chExt cx="4608512" cy="2482850"/>
          </a:xfrm>
        </p:grpSpPr>
        <p:grpSp>
          <p:nvGrpSpPr>
            <p:cNvPr id="27673" name="Group 56"/>
            <p:cNvGrpSpPr>
              <a:grpSpLocks/>
            </p:cNvGrpSpPr>
            <p:nvPr/>
          </p:nvGrpSpPr>
          <p:grpSpPr bwMode="auto">
            <a:xfrm>
              <a:off x="4211638" y="2354263"/>
              <a:ext cx="1030287" cy="755650"/>
              <a:chOff x="2381" y="1389"/>
              <a:chExt cx="649" cy="476"/>
            </a:xfrm>
          </p:grpSpPr>
          <p:sp>
            <p:nvSpPr>
              <p:cNvPr id="27682" name="AutoShape 5"/>
              <p:cNvSpPr>
                <a:spLocks noChangeArrowheads="1"/>
              </p:cNvSpPr>
              <p:nvPr/>
            </p:nvSpPr>
            <p:spPr bwMode="auto">
              <a:xfrm>
                <a:off x="2381" y="1434"/>
                <a:ext cx="649" cy="431"/>
              </a:xfrm>
              <a:prstGeom prst="flowChartDelay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7683" name="Object 6"/>
              <p:cNvGraphicFramePr>
                <a:graphicFrameLocks noChangeAspect="1"/>
              </p:cNvGraphicFramePr>
              <p:nvPr/>
            </p:nvGraphicFramePr>
            <p:xfrm>
              <a:off x="2472" y="1389"/>
              <a:ext cx="453" cy="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371" name="Equation" r:id="rId3" imgW="190335" imgH="215713" progId="Equation.3">
                      <p:embed/>
                    </p:oleObj>
                  </mc:Choice>
                  <mc:Fallback>
                    <p:oleObj name="Equation" r:id="rId3" imgW="190335" imgH="215713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72" y="1389"/>
                            <a:ext cx="453" cy="4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674" name="Line 10"/>
            <p:cNvSpPr>
              <a:spLocks noChangeShapeType="1"/>
            </p:cNvSpPr>
            <p:nvPr/>
          </p:nvSpPr>
          <p:spPr bwMode="auto">
            <a:xfrm flipH="1" flipV="1">
              <a:off x="3779838" y="2209800"/>
              <a:ext cx="0" cy="2376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7675" name="Group 58"/>
            <p:cNvGrpSpPr>
              <a:grpSpLocks/>
            </p:cNvGrpSpPr>
            <p:nvPr/>
          </p:nvGrpSpPr>
          <p:grpSpPr bwMode="auto">
            <a:xfrm>
              <a:off x="5445125" y="3838575"/>
              <a:ext cx="1133475" cy="854075"/>
              <a:chOff x="3158" y="2324"/>
              <a:chExt cx="714" cy="538"/>
            </a:xfrm>
          </p:grpSpPr>
          <p:sp>
            <p:nvSpPr>
              <p:cNvPr id="27680" name="Oval 18"/>
              <p:cNvSpPr>
                <a:spLocks noChangeArrowheads="1"/>
              </p:cNvSpPr>
              <p:nvPr/>
            </p:nvSpPr>
            <p:spPr bwMode="auto">
              <a:xfrm>
                <a:off x="3158" y="2324"/>
                <a:ext cx="714" cy="53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7681" name="Object 19"/>
              <p:cNvGraphicFramePr>
                <a:graphicFrameLocks noChangeAspect="1"/>
              </p:cNvGraphicFramePr>
              <p:nvPr/>
            </p:nvGraphicFramePr>
            <p:xfrm>
              <a:off x="3316" y="2341"/>
              <a:ext cx="453" cy="4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372" name="Equation" r:id="rId5" imgW="190500" imgH="228600" progId="Equation.3">
                      <p:embed/>
                    </p:oleObj>
                  </mc:Choice>
                  <mc:Fallback>
                    <p:oleObj name="Equation" r:id="rId5" imgW="190500" imgH="2286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6" y="2341"/>
                            <a:ext cx="453" cy="4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676" name="Line 22"/>
            <p:cNvSpPr>
              <a:spLocks noChangeShapeType="1"/>
            </p:cNvSpPr>
            <p:nvPr/>
          </p:nvSpPr>
          <p:spPr bwMode="auto">
            <a:xfrm flipV="1">
              <a:off x="3779838" y="4586288"/>
              <a:ext cx="3960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7677" name="Group 57"/>
            <p:cNvGrpSpPr>
              <a:grpSpLocks/>
            </p:cNvGrpSpPr>
            <p:nvPr/>
          </p:nvGrpSpPr>
          <p:grpSpPr bwMode="auto">
            <a:xfrm>
              <a:off x="3132138" y="3524250"/>
              <a:ext cx="1028700" cy="846138"/>
              <a:chOff x="1701" y="2126"/>
              <a:chExt cx="648" cy="533"/>
            </a:xfrm>
          </p:grpSpPr>
          <p:sp>
            <p:nvSpPr>
              <p:cNvPr id="27678" name="AutoShape 4"/>
              <p:cNvSpPr>
                <a:spLocks noChangeArrowheads="1"/>
              </p:cNvSpPr>
              <p:nvPr/>
            </p:nvSpPr>
            <p:spPr bwMode="auto">
              <a:xfrm>
                <a:off x="1701" y="2126"/>
                <a:ext cx="648" cy="533"/>
              </a:xfrm>
              <a:prstGeom prst="octagon">
                <a:avLst>
                  <a:gd name="adj" fmla="val 2928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7679" name="Object 23"/>
              <p:cNvGraphicFramePr>
                <a:graphicFrameLocks noChangeAspect="1"/>
              </p:cNvGraphicFramePr>
              <p:nvPr/>
            </p:nvGraphicFramePr>
            <p:xfrm>
              <a:off x="1837" y="2171"/>
              <a:ext cx="455" cy="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373" name="Equation" r:id="rId7" imgW="177569" imgH="215619" progId="Equation.3">
                      <p:embed/>
                    </p:oleObj>
                  </mc:Choice>
                  <mc:Fallback>
                    <p:oleObj name="Equation" r:id="rId7" imgW="177569" imgH="215619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7" y="2171"/>
                            <a:ext cx="455" cy="4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62860" name="Rectangle 44"/>
          <p:cNvSpPr>
            <a:spLocks noGrp="1" noChangeArrowheads="1"/>
          </p:cNvSpPr>
          <p:nvPr/>
        </p:nvSpPr>
        <p:spPr bwMode="auto">
          <a:xfrm>
            <a:off x="1476375" y="6021388"/>
            <a:ext cx="662463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85838" indent="-985838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kumimoji="1" lang="zh-CN" altLang="en-US" sz="2800"/>
              <a:t>结论：判别区间增大，不确定区间减小</a:t>
            </a:r>
          </a:p>
        </p:txBody>
      </p:sp>
      <p:graphicFrame>
        <p:nvGraphicFramePr>
          <p:cNvPr id="162861" name="Object 45"/>
          <p:cNvGraphicFramePr>
            <a:graphicFrameLocks noChangeAspect="1"/>
          </p:cNvGraphicFramePr>
          <p:nvPr/>
        </p:nvGraphicFramePr>
        <p:xfrm>
          <a:off x="6156325" y="2281238"/>
          <a:ext cx="3603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74" name="Equation" r:id="rId9" imgW="126780" imgH="101424" progId="Equation.DSMT4">
                  <p:embed/>
                </p:oleObj>
              </mc:Choice>
              <mc:Fallback>
                <p:oleObj name="Equation" r:id="rId9" imgW="126780" imgH="101424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281238"/>
                        <a:ext cx="36036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62" name="Object 46"/>
          <p:cNvGraphicFramePr>
            <a:graphicFrameLocks noChangeAspect="1"/>
          </p:cNvGraphicFramePr>
          <p:nvPr/>
        </p:nvGraphicFramePr>
        <p:xfrm>
          <a:off x="5724525" y="1706563"/>
          <a:ext cx="3968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75" name="Equation" r:id="rId11" imgW="139700" imgH="139700" progId="Equation.DSMT4">
                  <p:embed/>
                </p:oleObj>
              </mc:Choice>
              <mc:Fallback>
                <p:oleObj name="Equation" r:id="rId11" imgW="139700" imgH="1397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706563"/>
                        <a:ext cx="3968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63" name="Object 47"/>
          <p:cNvGraphicFramePr>
            <a:graphicFrameLocks noChangeAspect="1"/>
          </p:cNvGraphicFramePr>
          <p:nvPr/>
        </p:nvGraphicFramePr>
        <p:xfrm>
          <a:off x="3348038" y="2354263"/>
          <a:ext cx="3603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76" name="Equation" r:id="rId13" imgW="126780" imgH="101424" progId="Equation.DSMT4">
                  <p:embed/>
                </p:oleObj>
              </mc:Choice>
              <mc:Fallback>
                <p:oleObj name="Equation" r:id="rId13" imgW="126780" imgH="101424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354263"/>
                        <a:ext cx="36036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64" name="Object 48"/>
          <p:cNvGraphicFramePr>
            <a:graphicFrameLocks noChangeAspect="1"/>
          </p:cNvGraphicFramePr>
          <p:nvPr/>
        </p:nvGraphicFramePr>
        <p:xfrm>
          <a:off x="3059113" y="2641600"/>
          <a:ext cx="3968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77" name="Equation" r:id="rId14" imgW="139700" imgH="139700" progId="Equation.DSMT4">
                  <p:embed/>
                </p:oleObj>
              </mc:Choice>
              <mc:Fallback>
                <p:oleObj name="Equation" r:id="rId14" imgW="139700" imgH="1397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641600"/>
                        <a:ext cx="3968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65" name="Object 49"/>
          <p:cNvGraphicFramePr>
            <a:graphicFrameLocks noChangeAspect="1"/>
          </p:cNvGraphicFramePr>
          <p:nvPr/>
        </p:nvGraphicFramePr>
        <p:xfrm>
          <a:off x="5075238" y="4946650"/>
          <a:ext cx="3603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78" name="Equation" r:id="rId15" imgW="126780" imgH="101424" progId="Equation.DSMT4">
                  <p:embed/>
                </p:oleObj>
              </mc:Choice>
              <mc:Fallback>
                <p:oleObj name="Equation" r:id="rId15" imgW="126780" imgH="101424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4946650"/>
                        <a:ext cx="36036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66" name="Object 50"/>
          <p:cNvGraphicFramePr>
            <a:graphicFrameLocks noChangeAspect="1"/>
          </p:cNvGraphicFramePr>
          <p:nvPr/>
        </p:nvGraphicFramePr>
        <p:xfrm>
          <a:off x="4427538" y="4802188"/>
          <a:ext cx="3968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79" name="Equation" r:id="rId16" imgW="139700" imgH="139700" progId="Equation.DSMT4">
                  <p:embed/>
                </p:oleObj>
              </mc:Choice>
              <mc:Fallback>
                <p:oleObj name="Equation" r:id="rId16" imgW="139700" imgH="1397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802188"/>
                        <a:ext cx="3968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71" name="Text Box 55"/>
          <p:cNvSpPr txBox="1">
            <a:spLocks noChangeArrowheads="1"/>
          </p:cNvSpPr>
          <p:nvPr/>
        </p:nvSpPr>
        <p:spPr bwMode="auto">
          <a:xfrm>
            <a:off x="4633913" y="3381375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chemeClr val="bg1"/>
                </a:solidFill>
              </a:rPr>
              <a:t>IR</a:t>
            </a:r>
          </a:p>
        </p:txBody>
      </p:sp>
      <p:sp>
        <p:nvSpPr>
          <p:cNvPr id="162823" name="Line 7"/>
          <p:cNvSpPr>
            <a:spLocks noChangeShapeType="1"/>
          </p:cNvSpPr>
          <p:nvPr/>
        </p:nvSpPr>
        <p:spPr bwMode="auto">
          <a:xfrm rot="5768490" flipV="1">
            <a:off x="3328194" y="3596482"/>
            <a:ext cx="3392487" cy="177800"/>
          </a:xfrm>
          <a:prstGeom prst="line">
            <a:avLst/>
          </a:prstGeom>
          <a:noFill/>
          <a:ln w="28575">
            <a:solidFill>
              <a:srgbClr val="A5002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4" name="Line 8"/>
          <p:cNvSpPr>
            <a:spLocks noChangeShapeType="1"/>
          </p:cNvSpPr>
          <p:nvPr/>
        </p:nvSpPr>
        <p:spPr bwMode="auto">
          <a:xfrm rot="1551606" flipH="1">
            <a:off x="4030663" y="1501775"/>
            <a:ext cx="1538287" cy="3868738"/>
          </a:xfrm>
          <a:prstGeom prst="line">
            <a:avLst/>
          </a:prstGeom>
          <a:noFill/>
          <a:ln w="28575">
            <a:solidFill>
              <a:srgbClr val="A5002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36" name="Line 20"/>
          <p:cNvSpPr>
            <a:spLocks noChangeShapeType="1"/>
          </p:cNvSpPr>
          <p:nvPr/>
        </p:nvSpPr>
        <p:spPr bwMode="auto">
          <a:xfrm>
            <a:off x="2987675" y="2354263"/>
            <a:ext cx="3600450" cy="2808287"/>
          </a:xfrm>
          <a:prstGeom prst="line">
            <a:avLst/>
          </a:prstGeom>
          <a:noFill/>
          <a:ln w="28575">
            <a:solidFill>
              <a:srgbClr val="A5002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62827" name="Object 11"/>
          <p:cNvGraphicFramePr>
            <a:graphicFrameLocks noChangeAspect="1"/>
          </p:cNvGraphicFramePr>
          <p:nvPr/>
        </p:nvGraphicFramePr>
        <p:xfrm>
          <a:off x="6376988" y="1520825"/>
          <a:ext cx="14747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80" name="Equation" r:id="rId17" imgW="596641" imgH="203112" progId="Equation.DSMT4">
                  <p:embed/>
                </p:oleObj>
              </mc:Choice>
              <mc:Fallback>
                <p:oleObj name="Equation" r:id="rId17" imgW="596641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6988" y="1520825"/>
                        <a:ext cx="1474787" cy="4921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FF0000"/>
                        </a:solidFill>
                        <a:prstDash val="dash"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8" name="Object 12"/>
          <p:cNvGraphicFramePr>
            <a:graphicFrameLocks noChangeAspect="1"/>
          </p:cNvGraphicFramePr>
          <p:nvPr/>
        </p:nvGraphicFramePr>
        <p:xfrm>
          <a:off x="4349750" y="5338763"/>
          <a:ext cx="15938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81" name="Equation" r:id="rId19" imgW="596641" imgH="203112" progId="Equation.DSMT4">
                  <p:embed/>
                </p:oleObj>
              </mc:Choice>
              <mc:Fallback>
                <p:oleObj name="Equation" r:id="rId19" imgW="596641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5338763"/>
                        <a:ext cx="1593850" cy="5064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FF0000"/>
                        </a:solidFill>
                        <a:prstDash val="dash"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5" name="Object 9"/>
          <p:cNvGraphicFramePr>
            <a:graphicFrameLocks noChangeAspect="1"/>
          </p:cNvGraphicFramePr>
          <p:nvPr/>
        </p:nvGraphicFramePr>
        <p:xfrm>
          <a:off x="1679575" y="2154238"/>
          <a:ext cx="14366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82" name="Equation" r:id="rId21" imgW="596641" imgH="203112" progId="Equation.DSMT4">
                  <p:embed/>
                </p:oleObj>
              </mc:Choice>
              <mc:Fallback>
                <p:oleObj name="Equation" r:id="rId21" imgW="596641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2154238"/>
                        <a:ext cx="1436688" cy="4968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FF0000"/>
                        </a:solidFill>
                        <a:prstDash val="dash"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44" name="Object 28"/>
          <p:cNvGraphicFramePr>
            <a:graphicFrameLocks/>
          </p:cNvGraphicFramePr>
          <p:nvPr/>
        </p:nvGraphicFramePr>
        <p:xfrm>
          <a:off x="1547813" y="4083050"/>
          <a:ext cx="14462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83" name="Equation" r:id="rId23" imgW="723586" imgH="482391" progId="Equation.DSMT4">
                  <p:embed/>
                </p:oleObj>
              </mc:Choice>
              <mc:Fallback>
                <p:oleObj name="Equation" r:id="rId23" imgW="723586" imgH="482391" progId="Equation.DSMT4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083050"/>
                        <a:ext cx="1446212" cy="965200"/>
                      </a:xfrm>
                      <a:prstGeom prst="rect">
                        <a:avLst/>
                      </a:prstGeom>
                      <a:solidFill>
                        <a:srgbClr val="FF99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47" name="Object 31"/>
          <p:cNvGraphicFramePr>
            <a:graphicFrameLocks/>
          </p:cNvGraphicFramePr>
          <p:nvPr/>
        </p:nvGraphicFramePr>
        <p:xfrm>
          <a:off x="6096000" y="2714625"/>
          <a:ext cx="1447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84" name="Equation" r:id="rId25" imgW="723586" imgH="482391" progId="Equation.DSMT4">
                  <p:embed/>
                </p:oleObj>
              </mc:Choice>
              <mc:Fallback>
                <p:oleObj name="Equation" r:id="rId25" imgW="723586" imgH="482391" progId="Equation.DSMT4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714625"/>
                        <a:ext cx="1447800" cy="9652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54" name="Object 38"/>
          <p:cNvGraphicFramePr>
            <a:graphicFrameLocks/>
          </p:cNvGraphicFramePr>
          <p:nvPr/>
        </p:nvGraphicFramePr>
        <p:xfrm>
          <a:off x="3937000" y="1346200"/>
          <a:ext cx="14462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85" name="Equation" r:id="rId27" imgW="723586" imgH="482391" progId="Equation.DSMT4">
                  <p:embed/>
                </p:oleObj>
              </mc:Choice>
              <mc:Fallback>
                <p:oleObj name="Equation" r:id="rId27" imgW="723586" imgH="482391" progId="Equation.DSMT4">
                  <p:embed/>
                  <p:pic>
                    <p:nvPicPr>
                      <p:cNvPr id="0" name="Object 38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1346200"/>
                        <a:ext cx="1446213" cy="965200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2" name="Rectangle 20"/>
          <p:cNvSpPr>
            <a:spLocks noChangeArrowheads="1"/>
          </p:cNvSpPr>
          <p:nvPr/>
        </p:nvSpPr>
        <p:spPr bwMode="auto">
          <a:xfrm>
            <a:off x="279400" y="487363"/>
            <a:ext cx="492918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bg2"/>
              </a:buClr>
              <a:buSzPct val="75000"/>
              <a:buFontTx/>
              <a:buNone/>
            </a:pPr>
            <a:r>
              <a:rPr kumimoji="1" lang="zh-CN" altLang="en-US"/>
              <a:t>（</a:t>
            </a:r>
            <a:r>
              <a:rPr kumimoji="1" lang="en-US" altLang="zh-CN"/>
              <a:t>2</a:t>
            </a:r>
            <a:r>
              <a:rPr kumimoji="1" lang="zh-CN" altLang="en-US"/>
              <a:t>）</a:t>
            </a:r>
            <a:r>
              <a:rPr kumimoji="1" lang="en-US" altLang="zh-CN" i="1"/>
              <a:t>ω</a:t>
            </a:r>
            <a:r>
              <a:rPr kumimoji="1" lang="en-US" altLang="zh-CN" i="1" baseline="-25000"/>
              <a:t>i</a:t>
            </a:r>
            <a:r>
              <a:rPr kumimoji="1" lang="en-US" altLang="zh-CN"/>
              <a:t>/</a:t>
            </a:r>
            <a:r>
              <a:rPr kumimoji="1" lang="en-US" altLang="zh-CN" i="1"/>
              <a:t>ω</a:t>
            </a:r>
            <a:r>
              <a:rPr kumimoji="1" lang="en-US" altLang="zh-CN" i="1" baseline="-25000"/>
              <a:t>j</a:t>
            </a:r>
            <a:r>
              <a:rPr kumimoji="1" lang="zh-CN" altLang="en-US"/>
              <a:t>二分法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6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6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6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70" grpId="0" animBg="1"/>
      <p:bldP spid="162869" grpId="0" animBg="1"/>
      <p:bldP spid="162868" grpId="0" animBg="1"/>
      <p:bldP spid="162867" grpId="0" animBg="1"/>
      <p:bldP spid="162860" grpId="0"/>
      <p:bldP spid="162871" grpId="0"/>
      <p:bldP spid="162823" grpId="0" animBg="1"/>
      <p:bldP spid="162824" grpId="0" animBg="1"/>
      <p:bldP spid="1628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线性判别函数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zh-CN" altLang="en-US" sz="3200" smtClean="0">
                <a:solidFill>
                  <a:srgbClr val="0000CC"/>
                </a:solidFill>
              </a:rPr>
              <a:t>多类情况</a:t>
            </a:r>
          </a:p>
        </p:txBody>
      </p:sp>
      <p:graphicFrame>
        <p:nvGraphicFramePr>
          <p:cNvPr id="28675" name="Object 4"/>
          <p:cNvGraphicFramePr>
            <a:graphicFrameLocks noChangeAspect="1"/>
          </p:cNvGraphicFramePr>
          <p:nvPr/>
        </p:nvGraphicFramePr>
        <p:xfrm>
          <a:off x="3348038" y="4437063"/>
          <a:ext cx="3598862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5" name="Equation" r:id="rId3" imgW="1562100" imgH="711200" progId="Equation.3">
                  <p:embed/>
                </p:oleObj>
              </mc:Choice>
              <mc:Fallback>
                <p:oleObj name="Equation" r:id="rId3" imgW="15621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437063"/>
                        <a:ext cx="3598862" cy="13335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5"/>
          <p:cNvGraphicFramePr>
            <a:graphicFrameLocks noChangeAspect="1"/>
          </p:cNvGraphicFramePr>
          <p:nvPr/>
        </p:nvGraphicFramePr>
        <p:xfrm>
          <a:off x="3348038" y="2565400"/>
          <a:ext cx="348297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6" name="Equation" r:id="rId5" imgW="1333500" imgH="711200" progId="Equation.3">
                  <p:embed/>
                </p:oleObj>
              </mc:Choice>
              <mc:Fallback>
                <p:oleObj name="Equation" r:id="rId5" imgW="13335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565400"/>
                        <a:ext cx="3482975" cy="13335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323850" y="1412875"/>
            <a:ext cx="68580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600" b="0">
                <a:latin typeface="Arial" panose="020B0604020202020204" pitchFamily="34" charset="0"/>
              </a:rPr>
              <a:t>判别函数性质：</a:t>
            </a:r>
          </a:p>
          <a:p>
            <a:pPr eaLnBrk="1" hangingPunct="1"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endParaRPr kumimoji="1" lang="zh-CN" altLang="en-US" sz="2600" b="0">
              <a:latin typeface="Arial" panose="020B0604020202020204" pitchFamily="34" charset="0"/>
            </a:endParaRPr>
          </a:p>
          <a:p>
            <a:pPr eaLnBrk="1" hangingPunct="1">
              <a:buClr>
                <a:srgbClr val="66FF33"/>
              </a:buClr>
              <a:buSzPct val="80000"/>
              <a:buFont typeface="Wingdings" panose="05000000000000000000" pitchFamily="2" charset="2"/>
              <a:buChar char="v"/>
            </a:pPr>
            <a:endParaRPr kumimoji="1" lang="zh-CN" altLang="en-US" sz="2600" b="0">
              <a:latin typeface="Arial" panose="020B0604020202020204" pitchFamily="34" charset="0"/>
            </a:endParaRPr>
          </a:p>
          <a:p>
            <a:pPr eaLnBrk="1" hangingPunct="1"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600" b="0">
                <a:latin typeface="Arial" panose="020B0604020202020204" pitchFamily="34" charset="0"/>
              </a:rPr>
              <a:t>假设判别函数为：</a:t>
            </a:r>
          </a:p>
          <a:p>
            <a:pPr>
              <a:spcBef>
                <a:spcPct val="0"/>
              </a:spcBef>
              <a:buFontTx/>
              <a:buNone/>
            </a:pPr>
            <a:endParaRPr kumimoji="1" lang="zh-CN" altLang="en-US" sz="2600" b="0">
              <a:latin typeface="Arial" panose="020B0604020202020204" pitchFamily="34" charset="0"/>
            </a:endParaRP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395288" y="4437063"/>
            <a:ext cx="6477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600" b="0">
                <a:latin typeface="Arial" panose="020B0604020202020204" pitchFamily="34" charset="0"/>
              </a:rPr>
              <a:t>判别边界为：</a:t>
            </a:r>
            <a:endParaRPr kumimoji="1" lang="zh-CN" altLang="en-US" sz="2600" b="0">
              <a:latin typeface="Times New Roman" panose="02020603050405020304" pitchFamily="18" charset="0"/>
            </a:endParaRPr>
          </a:p>
        </p:txBody>
      </p:sp>
      <p:graphicFrame>
        <p:nvGraphicFramePr>
          <p:cNvPr id="28679" name="Object 9"/>
          <p:cNvGraphicFramePr>
            <a:graphicFrameLocks noChangeAspect="1"/>
          </p:cNvGraphicFramePr>
          <p:nvPr/>
        </p:nvGraphicFramePr>
        <p:xfrm>
          <a:off x="3359150" y="1341438"/>
          <a:ext cx="2362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7" name="Equation" r:id="rId7" imgW="1002865" imgH="241195" progId="Equation.3">
                  <p:embed/>
                </p:oleObj>
              </mc:Choice>
              <mc:Fallback>
                <p:oleObj name="Equation" r:id="rId7" imgW="1002865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1341438"/>
                        <a:ext cx="2362200" cy="5334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线性判别函数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zh-CN" altLang="en-US" sz="3200" smtClean="0">
                <a:solidFill>
                  <a:srgbClr val="0000CC"/>
                </a:solidFill>
              </a:rPr>
              <a:t>多类情况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468313" y="1844675"/>
            <a:ext cx="32400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>
                <a:srgbClr val="66FF33"/>
              </a:buClr>
              <a:buSzPct val="108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用方程式作图：</a:t>
            </a:r>
          </a:p>
        </p:txBody>
      </p:sp>
      <p:grpSp>
        <p:nvGrpSpPr>
          <p:cNvPr id="29700" name="Group 5"/>
          <p:cNvGrpSpPr>
            <a:grpSpLocks/>
          </p:cNvGrpSpPr>
          <p:nvPr/>
        </p:nvGrpSpPr>
        <p:grpSpPr bwMode="auto">
          <a:xfrm>
            <a:off x="922338" y="2441575"/>
            <a:ext cx="6818312" cy="3651250"/>
            <a:chOff x="626" y="2432"/>
            <a:chExt cx="4295" cy="1632"/>
          </a:xfrm>
        </p:grpSpPr>
        <p:graphicFrame>
          <p:nvGraphicFramePr>
            <p:cNvPr id="29701" name="Object 6"/>
            <p:cNvGraphicFramePr>
              <a:graphicFrameLocks noChangeAspect="1"/>
            </p:cNvGraphicFramePr>
            <p:nvPr/>
          </p:nvGraphicFramePr>
          <p:xfrm>
            <a:off x="626" y="2528"/>
            <a:ext cx="128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11" name="Equation" r:id="rId3" imgW="939800" imgH="457200" progId="Equation.DSMT4">
                    <p:embed/>
                  </p:oleObj>
                </mc:Choice>
                <mc:Fallback>
                  <p:oleObj name="Equation" r:id="rId3" imgW="939800" imgH="457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" y="2528"/>
                          <a:ext cx="1281" cy="336"/>
                        </a:xfrm>
                        <a:prstGeom prst="rect">
                          <a:avLst/>
                        </a:prstGeom>
                        <a:solidFill>
                          <a:srgbClr val="FF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2" name="Line 7"/>
            <p:cNvSpPr>
              <a:spLocks noChangeShapeType="1"/>
            </p:cNvSpPr>
            <p:nvPr/>
          </p:nvSpPr>
          <p:spPr bwMode="auto">
            <a:xfrm rot="403185">
              <a:off x="2267" y="2668"/>
              <a:ext cx="2170" cy="1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03" name="Line 8"/>
            <p:cNvSpPr>
              <a:spLocks noChangeShapeType="1"/>
            </p:cNvSpPr>
            <p:nvPr/>
          </p:nvSpPr>
          <p:spPr bwMode="auto">
            <a:xfrm>
              <a:off x="2673" y="3684"/>
              <a:ext cx="1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9704" name="Object 9"/>
            <p:cNvGraphicFramePr>
              <a:graphicFrameLocks noChangeAspect="1"/>
            </p:cNvGraphicFramePr>
            <p:nvPr/>
          </p:nvGraphicFramePr>
          <p:xfrm>
            <a:off x="3873" y="3853"/>
            <a:ext cx="73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12" name="Equation" r:id="rId5" imgW="672808" imgH="215806" progId="Equation.3">
                    <p:embed/>
                  </p:oleObj>
                </mc:Choice>
                <mc:Fallback>
                  <p:oleObj name="Equation" r:id="rId5" imgW="672808" imgH="21580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3" y="3853"/>
                          <a:ext cx="736" cy="211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5" name="Object 10"/>
            <p:cNvGraphicFramePr>
              <a:graphicFrameLocks noChangeAspect="1"/>
            </p:cNvGraphicFramePr>
            <p:nvPr/>
          </p:nvGraphicFramePr>
          <p:xfrm>
            <a:off x="3998" y="3801"/>
            <a:ext cx="24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13" name="Equation" r:id="rId7" imgW="139700" imgH="139700" progId="Equation.3">
                    <p:embed/>
                  </p:oleObj>
                </mc:Choice>
                <mc:Fallback>
                  <p:oleObj name="Equation" r:id="rId7" imgW="139700" imgH="1397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8" y="3801"/>
                          <a:ext cx="24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6" name="Line 11"/>
            <p:cNvSpPr>
              <a:spLocks noChangeShapeType="1"/>
            </p:cNvSpPr>
            <p:nvPr/>
          </p:nvSpPr>
          <p:spPr bwMode="auto">
            <a:xfrm rot="5768490" flipV="1">
              <a:off x="2738" y="3224"/>
              <a:ext cx="1438" cy="2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07" name="Line 12"/>
            <p:cNvSpPr>
              <a:spLocks noChangeShapeType="1"/>
            </p:cNvSpPr>
            <p:nvPr/>
          </p:nvSpPr>
          <p:spPr bwMode="auto">
            <a:xfrm rot="1551606" flipH="1">
              <a:off x="2902" y="2432"/>
              <a:ext cx="603" cy="15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08" name="Line 13"/>
            <p:cNvSpPr>
              <a:spLocks noChangeShapeType="1"/>
            </p:cNvSpPr>
            <p:nvPr/>
          </p:nvSpPr>
          <p:spPr bwMode="auto">
            <a:xfrm flipV="1">
              <a:off x="2673" y="2626"/>
              <a:ext cx="0" cy="10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9709" name="Object 14"/>
            <p:cNvGraphicFramePr>
              <a:graphicFrameLocks noChangeAspect="1"/>
            </p:cNvGraphicFramePr>
            <p:nvPr/>
          </p:nvGraphicFramePr>
          <p:xfrm>
            <a:off x="3811" y="2499"/>
            <a:ext cx="798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14" name="Equation" r:id="rId9" imgW="685800" imgH="228600" progId="Equation.3">
                    <p:embed/>
                  </p:oleObj>
                </mc:Choice>
                <mc:Fallback>
                  <p:oleObj name="Equation" r:id="rId9" imgW="6858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1" y="2499"/>
                          <a:ext cx="798" cy="211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0" name="Object 15"/>
            <p:cNvGraphicFramePr>
              <a:graphicFrameLocks noChangeAspect="1"/>
            </p:cNvGraphicFramePr>
            <p:nvPr/>
          </p:nvGraphicFramePr>
          <p:xfrm>
            <a:off x="2902" y="3776"/>
            <a:ext cx="86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15" name="Equation" r:id="rId11" imgW="672808" imgH="228501" progId="Equation.3">
                    <p:embed/>
                  </p:oleObj>
                </mc:Choice>
                <mc:Fallback>
                  <p:oleObj name="Equation" r:id="rId11" imgW="672808" imgH="22850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2" y="3776"/>
                          <a:ext cx="860" cy="211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1" name="Object 16"/>
            <p:cNvGraphicFramePr>
              <a:graphicFrameLocks noChangeAspect="1"/>
            </p:cNvGraphicFramePr>
            <p:nvPr/>
          </p:nvGraphicFramePr>
          <p:xfrm>
            <a:off x="3606" y="2432"/>
            <a:ext cx="181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16" name="Equation" r:id="rId13" imgW="139700" imgH="139700" progId="Equation.3">
                    <p:embed/>
                  </p:oleObj>
                </mc:Choice>
                <mc:Fallback>
                  <p:oleObj name="Equation" r:id="rId13" imgW="139700" imgH="1397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432"/>
                          <a:ext cx="181" cy="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2" name="Object 17"/>
            <p:cNvGraphicFramePr>
              <a:graphicFrameLocks noChangeAspect="1"/>
            </p:cNvGraphicFramePr>
            <p:nvPr/>
          </p:nvGraphicFramePr>
          <p:xfrm>
            <a:off x="3216" y="3895"/>
            <a:ext cx="24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17" name="Equation" r:id="rId14" imgW="139700" imgH="139700" progId="Equation.3">
                    <p:embed/>
                  </p:oleObj>
                </mc:Choice>
                <mc:Fallback>
                  <p:oleObj name="Equation" r:id="rId14" imgW="139700" imgH="1397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895"/>
                          <a:ext cx="24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3" name="Object 18"/>
            <p:cNvGraphicFramePr>
              <a:graphicFrameLocks noChangeAspect="1"/>
            </p:cNvGraphicFramePr>
            <p:nvPr/>
          </p:nvGraphicFramePr>
          <p:xfrm>
            <a:off x="4276" y="3726"/>
            <a:ext cx="144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18" name="Equation" r:id="rId15" imgW="139518" imgH="76101" progId="Equation.3">
                    <p:embed/>
                  </p:oleObj>
                </mc:Choice>
                <mc:Fallback>
                  <p:oleObj name="Equation" r:id="rId15" imgW="139518" imgH="76101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6" y="3726"/>
                          <a:ext cx="144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4" name="Object 19"/>
            <p:cNvGraphicFramePr>
              <a:graphicFrameLocks noChangeAspect="1"/>
            </p:cNvGraphicFramePr>
            <p:nvPr/>
          </p:nvGraphicFramePr>
          <p:xfrm>
            <a:off x="3743" y="2717"/>
            <a:ext cx="142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19" name="Equation" r:id="rId17" imgW="139518" imgH="76101" progId="Equation.3">
                    <p:embed/>
                  </p:oleObj>
                </mc:Choice>
                <mc:Fallback>
                  <p:oleObj name="Equation" r:id="rId17" imgW="139518" imgH="76101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3" y="2717"/>
                          <a:ext cx="142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5" name="Object 20"/>
            <p:cNvGraphicFramePr>
              <a:graphicFrameLocks noChangeAspect="1"/>
            </p:cNvGraphicFramePr>
            <p:nvPr/>
          </p:nvGraphicFramePr>
          <p:xfrm>
            <a:off x="3516" y="3853"/>
            <a:ext cx="179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20" name="Equation" r:id="rId18" imgW="139518" imgH="76101" progId="Equation.3">
                    <p:embed/>
                  </p:oleObj>
                </mc:Choice>
                <mc:Fallback>
                  <p:oleObj name="Equation" r:id="rId18" imgW="139518" imgH="76101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6" y="3853"/>
                          <a:ext cx="179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6" name="Line 21"/>
            <p:cNvSpPr>
              <a:spLocks noChangeShapeType="1"/>
            </p:cNvSpPr>
            <p:nvPr/>
          </p:nvSpPr>
          <p:spPr bwMode="auto">
            <a:xfrm>
              <a:off x="2794" y="2922"/>
              <a:ext cx="662" cy="804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7" name="Line 22"/>
            <p:cNvSpPr>
              <a:spLocks noChangeShapeType="1"/>
            </p:cNvSpPr>
            <p:nvPr/>
          </p:nvSpPr>
          <p:spPr bwMode="auto">
            <a:xfrm>
              <a:off x="3156" y="3133"/>
              <a:ext cx="300" cy="381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8" name="Line 23"/>
            <p:cNvSpPr>
              <a:spLocks noChangeShapeType="1"/>
            </p:cNvSpPr>
            <p:nvPr/>
          </p:nvSpPr>
          <p:spPr bwMode="auto">
            <a:xfrm>
              <a:off x="2493" y="2710"/>
              <a:ext cx="904" cy="1185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9" name="Line 24"/>
            <p:cNvSpPr>
              <a:spLocks noChangeShapeType="1"/>
            </p:cNvSpPr>
            <p:nvPr/>
          </p:nvSpPr>
          <p:spPr bwMode="auto">
            <a:xfrm>
              <a:off x="2752" y="2824"/>
              <a:ext cx="843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0" name="Line 25"/>
            <p:cNvSpPr>
              <a:spLocks noChangeShapeType="1"/>
            </p:cNvSpPr>
            <p:nvPr/>
          </p:nvSpPr>
          <p:spPr bwMode="auto">
            <a:xfrm>
              <a:off x="2935" y="2939"/>
              <a:ext cx="541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1" name="Line 26"/>
            <p:cNvSpPr>
              <a:spLocks noChangeShapeType="1"/>
            </p:cNvSpPr>
            <p:nvPr/>
          </p:nvSpPr>
          <p:spPr bwMode="auto">
            <a:xfrm>
              <a:off x="3070" y="3054"/>
              <a:ext cx="272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2" name="AutoShape 27"/>
            <p:cNvSpPr>
              <a:spLocks noChangeArrowheads="1"/>
            </p:cNvSpPr>
            <p:nvPr/>
          </p:nvSpPr>
          <p:spPr bwMode="auto">
            <a:xfrm rot="-5543157">
              <a:off x="3194" y="3041"/>
              <a:ext cx="293" cy="217"/>
            </a:xfrm>
            <a:prstGeom prst="triangle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9723" name="Object 28"/>
            <p:cNvGraphicFramePr>
              <a:graphicFrameLocks noChangeAspect="1"/>
            </p:cNvGraphicFramePr>
            <p:nvPr/>
          </p:nvGraphicFramePr>
          <p:xfrm>
            <a:off x="2001" y="2624"/>
            <a:ext cx="17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21" name="Equation" r:id="rId19" imgW="114102" imgH="177492" progId="Equation.3">
                    <p:embed/>
                  </p:oleObj>
                </mc:Choice>
                <mc:Fallback>
                  <p:oleObj name="Equation" r:id="rId19" imgW="114102" imgH="177492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1" y="2624"/>
                          <a:ext cx="17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4" name="Line 29"/>
            <p:cNvSpPr>
              <a:spLocks noChangeShapeType="1"/>
            </p:cNvSpPr>
            <p:nvPr/>
          </p:nvSpPr>
          <p:spPr bwMode="auto">
            <a:xfrm>
              <a:off x="2144" y="2720"/>
              <a:ext cx="47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9725" name="Object 30"/>
            <p:cNvGraphicFramePr>
              <a:graphicFrameLocks noChangeAspect="1"/>
            </p:cNvGraphicFramePr>
            <p:nvPr/>
          </p:nvGraphicFramePr>
          <p:xfrm>
            <a:off x="4751" y="3344"/>
            <a:ext cx="17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22" name="Equation" r:id="rId21" imgW="114102" imgH="177492" progId="Equation.3">
                    <p:embed/>
                  </p:oleObj>
                </mc:Choice>
                <mc:Fallback>
                  <p:oleObj name="Equation" r:id="rId21" imgW="114102" imgH="177492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1" y="3344"/>
                          <a:ext cx="17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6" name="Line 31"/>
            <p:cNvSpPr>
              <a:spLocks noChangeShapeType="1"/>
            </p:cNvSpPr>
            <p:nvPr/>
          </p:nvSpPr>
          <p:spPr bwMode="auto">
            <a:xfrm flipH="1">
              <a:off x="3992" y="3440"/>
              <a:ext cx="71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9727" name="Object 32"/>
            <p:cNvGraphicFramePr>
              <a:graphicFrameLocks noChangeAspect="1"/>
            </p:cNvGraphicFramePr>
            <p:nvPr/>
          </p:nvGraphicFramePr>
          <p:xfrm>
            <a:off x="2428" y="3824"/>
            <a:ext cx="17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23" name="Equation" r:id="rId22" imgW="114102" imgH="177492" progId="Equation.3">
                    <p:embed/>
                  </p:oleObj>
                </mc:Choice>
                <mc:Fallback>
                  <p:oleObj name="Equation" r:id="rId22" imgW="114102" imgH="17749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" y="3824"/>
                          <a:ext cx="17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8" name="Line 33"/>
            <p:cNvSpPr>
              <a:spLocks noChangeShapeType="1"/>
            </p:cNvSpPr>
            <p:nvPr/>
          </p:nvSpPr>
          <p:spPr bwMode="auto">
            <a:xfrm flipV="1">
              <a:off x="2570" y="3728"/>
              <a:ext cx="85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9729" name="Object 34"/>
            <p:cNvGraphicFramePr>
              <a:graphicFrameLocks noChangeAspect="1"/>
            </p:cNvGraphicFramePr>
            <p:nvPr/>
          </p:nvGraphicFramePr>
          <p:xfrm>
            <a:off x="4619" y="3584"/>
            <a:ext cx="2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24" name="Equation" r:id="rId24" imgW="152268" imgH="215713" progId="Equation.3">
                    <p:embed/>
                  </p:oleObj>
                </mc:Choice>
                <mc:Fallback>
                  <p:oleObj name="Equation" r:id="rId24" imgW="152268" imgH="215713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9" y="3584"/>
                          <a:ext cx="22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0" name="Line 35"/>
            <p:cNvSpPr>
              <a:spLocks noChangeShapeType="1"/>
            </p:cNvSpPr>
            <p:nvPr/>
          </p:nvSpPr>
          <p:spPr bwMode="auto">
            <a:xfrm>
              <a:off x="1859" y="2624"/>
              <a:ext cx="13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9731" name="Object 36"/>
            <p:cNvGraphicFramePr>
              <a:graphicFrameLocks noChangeAspect="1"/>
            </p:cNvGraphicFramePr>
            <p:nvPr/>
          </p:nvGraphicFramePr>
          <p:xfrm>
            <a:off x="3898" y="2864"/>
            <a:ext cx="943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25" name="Equation" r:id="rId26" imgW="634725" imgH="698197" progId="Equation.DSMT4">
                    <p:embed/>
                  </p:oleObj>
                </mc:Choice>
                <mc:Fallback>
                  <p:oleObj name="Equation" r:id="rId26" imgW="634725" imgH="698197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8" y="2864"/>
                          <a:ext cx="943" cy="636"/>
                        </a:xfrm>
                        <a:prstGeom prst="rect">
                          <a:avLst/>
                        </a:prstGeom>
                        <a:solidFill>
                          <a:srgbClr val="00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2" name="Object 37"/>
            <p:cNvGraphicFramePr>
              <a:graphicFrameLocks noChangeAspect="1"/>
            </p:cNvGraphicFramePr>
            <p:nvPr/>
          </p:nvGraphicFramePr>
          <p:xfrm>
            <a:off x="1708" y="3051"/>
            <a:ext cx="925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26" name="Equation" r:id="rId28" imgW="622030" imgH="698197" progId="Equation.DSMT4">
                    <p:embed/>
                  </p:oleObj>
                </mc:Choice>
                <mc:Fallback>
                  <p:oleObj name="Equation" r:id="rId28" imgW="622030" imgH="698197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8" y="3051"/>
                          <a:ext cx="925" cy="635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3" name="Object 38"/>
            <p:cNvGraphicFramePr>
              <a:graphicFrameLocks noChangeAspect="1"/>
            </p:cNvGraphicFramePr>
            <p:nvPr/>
          </p:nvGraphicFramePr>
          <p:xfrm>
            <a:off x="2712" y="2528"/>
            <a:ext cx="24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27" name="Equation" r:id="rId30" imgW="164885" imgH="215619" progId="Equation.3">
                    <p:embed/>
                  </p:oleObj>
                </mc:Choice>
                <mc:Fallback>
                  <p:oleObj name="Equation" r:id="rId30" imgW="164885" imgH="215619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2" y="2528"/>
                          <a:ext cx="24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线性判别函数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zh-CN" altLang="en-US" sz="3200" smtClean="0">
                <a:solidFill>
                  <a:srgbClr val="0000CC"/>
                </a:solidFill>
              </a:rPr>
              <a:t>多类情况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179388" y="2200275"/>
            <a:ext cx="5184775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lang="zh-CN" altLang="en-US" sz="2000"/>
              <a:t>问</a:t>
            </a:r>
            <a:r>
              <a:rPr lang="en-US" altLang="zh-CN" sz="2000"/>
              <a:t>:</a:t>
            </a:r>
            <a:r>
              <a:rPr lang="zh-CN" altLang="en-US" sz="2000"/>
              <a:t>未知模式</a:t>
            </a:r>
            <a:r>
              <a:rPr lang="en-US" altLang="zh-CN" sz="2000"/>
              <a:t>X=(</a:t>
            </a:r>
            <a:r>
              <a:rPr lang="en-US" altLang="zh-CN" sz="2000" i="1"/>
              <a:t>x</a:t>
            </a:r>
            <a:r>
              <a:rPr lang="en-US" altLang="zh-CN" sz="2000" baseline="-25000"/>
              <a:t>1</a:t>
            </a:r>
            <a:r>
              <a:rPr lang="en-US" altLang="zh-CN" sz="2000"/>
              <a:t>,</a:t>
            </a:r>
            <a:r>
              <a:rPr lang="en-US" altLang="zh-CN" sz="2000" i="1"/>
              <a:t>x</a:t>
            </a:r>
            <a:r>
              <a:rPr lang="en-US" altLang="zh-CN" sz="2000" baseline="-25000"/>
              <a:t>2</a:t>
            </a:r>
            <a:r>
              <a:rPr lang="en-US" altLang="zh-CN" sz="2000"/>
              <a:t>)</a:t>
            </a:r>
            <a:r>
              <a:rPr lang="en-US" altLang="zh-CN" sz="2000" baseline="30000"/>
              <a:t>T</a:t>
            </a:r>
            <a:r>
              <a:rPr lang="en-US" altLang="zh-CN" sz="2000"/>
              <a:t>=(4,3)</a:t>
            </a:r>
            <a:r>
              <a:rPr lang="en-US" altLang="zh-CN" sz="2000" baseline="30000"/>
              <a:t>T</a:t>
            </a:r>
            <a:r>
              <a:rPr lang="zh-CN" altLang="en-US" sz="2000"/>
              <a:t>属于那一类？</a:t>
            </a:r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2924175"/>
            <a:ext cx="4695825" cy="3124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 smtClean="0"/>
              <a:t>代入判别函数可得</a:t>
            </a:r>
            <a:r>
              <a:rPr lang="en-US" altLang="zh-CN" sz="2400" smtClean="0"/>
              <a:t>:</a:t>
            </a:r>
          </a:p>
          <a:p>
            <a:endParaRPr lang="en-US" altLang="zh-CN" sz="2400" smtClean="0"/>
          </a:p>
          <a:p>
            <a:r>
              <a:rPr lang="zh-CN" altLang="en-US" sz="2400" smtClean="0"/>
              <a:t>把下标对换可得</a:t>
            </a:r>
            <a:r>
              <a:rPr lang="en-US" altLang="zh-CN" sz="2400" smtClean="0"/>
              <a:t>:</a:t>
            </a:r>
          </a:p>
          <a:p>
            <a:endParaRPr lang="en-US" altLang="zh-CN" sz="2400" smtClean="0"/>
          </a:p>
          <a:p>
            <a:r>
              <a:rPr lang="zh-CN" altLang="en-US" sz="2400" smtClean="0"/>
              <a:t>因为</a:t>
            </a:r>
          </a:p>
          <a:p>
            <a:endParaRPr lang="zh-CN" altLang="en-US" sz="2400" smtClean="0"/>
          </a:p>
          <a:p>
            <a:r>
              <a:rPr lang="zh-CN" altLang="en-US" sz="2400" smtClean="0">
                <a:solidFill>
                  <a:srgbClr val="00CC00"/>
                </a:solidFill>
              </a:rPr>
              <a:t>结论：所以</a:t>
            </a:r>
            <a:r>
              <a:rPr lang="en-US" altLang="zh-CN" sz="2400" i="1" smtClean="0">
                <a:solidFill>
                  <a:srgbClr val="00CC00"/>
                </a:solidFill>
              </a:rPr>
              <a:t>X </a:t>
            </a:r>
            <a:r>
              <a:rPr lang="zh-CN" altLang="en-US" sz="2400" smtClean="0">
                <a:solidFill>
                  <a:srgbClr val="00CC00"/>
                </a:solidFill>
              </a:rPr>
              <a:t>属于</a:t>
            </a:r>
            <a:r>
              <a:rPr lang="en-US" altLang="zh-CN" sz="2400" smtClean="0">
                <a:solidFill>
                  <a:srgbClr val="00CC00"/>
                </a:solidFill>
              </a:rPr>
              <a:t>ω3</a:t>
            </a:r>
            <a:r>
              <a:rPr lang="zh-CN" altLang="en-US" sz="2400" smtClean="0">
                <a:solidFill>
                  <a:srgbClr val="00CC00"/>
                </a:solidFill>
              </a:rPr>
              <a:t>类</a:t>
            </a:r>
          </a:p>
          <a:p>
            <a:pPr>
              <a:buFontTx/>
              <a:buNone/>
            </a:pPr>
            <a:endParaRPr lang="zh-CN" altLang="en-US" sz="2400" smtClean="0">
              <a:solidFill>
                <a:srgbClr val="00CC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0725" name="Object 7"/>
          <p:cNvGraphicFramePr>
            <a:graphicFrameLocks noChangeAspect="1"/>
          </p:cNvGraphicFramePr>
          <p:nvPr/>
        </p:nvGraphicFramePr>
        <p:xfrm>
          <a:off x="539750" y="3429000"/>
          <a:ext cx="41005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0" name="Equation" r:id="rId3" imgW="2197100" imgH="228600" progId="Equation.3">
                  <p:embed/>
                </p:oleObj>
              </mc:Choice>
              <mc:Fallback>
                <p:oleObj name="Equation" r:id="rId3" imgW="21971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429000"/>
                        <a:ext cx="4100513" cy="37465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8"/>
          <p:cNvGraphicFramePr>
            <a:graphicFrameLocks noChangeAspect="1"/>
          </p:cNvGraphicFramePr>
          <p:nvPr/>
        </p:nvGraphicFramePr>
        <p:xfrm>
          <a:off x="539750" y="4292600"/>
          <a:ext cx="35782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1" name="Equation" r:id="rId5" imgW="1917700" imgH="228600" progId="Equation.3">
                  <p:embed/>
                </p:oleObj>
              </mc:Choice>
              <mc:Fallback>
                <p:oleObj name="Equation" r:id="rId5" imgW="19177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292600"/>
                        <a:ext cx="3578225" cy="3810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9"/>
          <p:cNvGraphicFramePr>
            <a:graphicFrameLocks noChangeAspect="1"/>
          </p:cNvGraphicFramePr>
          <p:nvPr/>
        </p:nvGraphicFramePr>
        <p:xfrm>
          <a:off x="1476375" y="4797425"/>
          <a:ext cx="12334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2" name="Equation" r:id="rId7" imgW="660113" imgH="241195" progId="Equation.3">
                  <p:embed/>
                </p:oleObj>
              </mc:Choice>
              <mc:Fallback>
                <p:oleObj name="Equation" r:id="rId7" imgW="660113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97425"/>
                        <a:ext cx="1233488" cy="395288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5"/>
          <p:cNvGraphicFramePr>
            <a:graphicFrameLocks noChangeAspect="1"/>
          </p:cNvGraphicFramePr>
          <p:nvPr/>
        </p:nvGraphicFramePr>
        <p:xfrm>
          <a:off x="5372100" y="1341438"/>
          <a:ext cx="348297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3" name="Equation" r:id="rId9" imgW="1333500" imgH="711200" progId="Equation.3">
                  <p:embed/>
                </p:oleObj>
              </mc:Choice>
              <mc:Fallback>
                <p:oleObj name="Equation" r:id="rId9" imgW="13335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1341438"/>
                        <a:ext cx="3482975" cy="13335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矩形 1"/>
          <p:cNvSpPr>
            <a:spLocks noChangeArrowheads="1"/>
          </p:cNvSpPr>
          <p:nvPr/>
        </p:nvSpPr>
        <p:spPr bwMode="auto">
          <a:xfrm>
            <a:off x="1665288" y="1487488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假设判别函数为：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4741" y="3036888"/>
            <a:ext cx="8340725" cy="333375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线性判别函数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zh-CN" altLang="en-US" sz="3200" smtClean="0">
                <a:solidFill>
                  <a:srgbClr val="0000CC"/>
                </a:solidFill>
              </a:rPr>
              <a:t>多类情况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3141663"/>
            <a:ext cx="8424863" cy="34559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 smtClean="0"/>
              <a:t>判别函数：</a:t>
            </a:r>
          </a:p>
          <a:p>
            <a:r>
              <a:rPr lang="zh-CN" altLang="en-US" sz="2400" b="0" smtClean="0"/>
              <a:t>  </a:t>
            </a:r>
          </a:p>
          <a:p>
            <a:r>
              <a:rPr lang="zh-CN" altLang="en-US" sz="2400" smtClean="0"/>
              <a:t>判别规则：</a:t>
            </a:r>
          </a:p>
          <a:p>
            <a:endParaRPr lang="zh-CN" altLang="en-US" sz="2400" smtClean="0"/>
          </a:p>
          <a:p>
            <a:r>
              <a:rPr lang="zh-CN" altLang="en-US" sz="2400" smtClean="0"/>
              <a:t>判别边界：   </a:t>
            </a:r>
            <a:r>
              <a:rPr lang="en-US" altLang="zh-CN" sz="2400" i="1" smtClean="0"/>
              <a:t>g</a:t>
            </a:r>
            <a:r>
              <a:rPr lang="en-US" altLang="zh-CN" sz="2400" i="1" baseline="-25000" smtClean="0"/>
              <a:t>i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) =</a:t>
            </a:r>
            <a:r>
              <a:rPr lang="en-US" altLang="zh-CN" sz="2400" i="1" smtClean="0"/>
              <a:t>g</a:t>
            </a:r>
            <a:r>
              <a:rPr lang="en-US" altLang="zh-CN" sz="2400" i="1" baseline="-25000" smtClean="0"/>
              <a:t>j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) </a:t>
            </a:r>
            <a:r>
              <a:rPr lang="zh-CN" altLang="en-US" sz="2400" smtClean="0"/>
              <a:t>或</a:t>
            </a:r>
            <a:r>
              <a:rPr lang="en-US" altLang="zh-CN" sz="2400" i="1" smtClean="0"/>
              <a:t>g</a:t>
            </a:r>
            <a:r>
              <a:rPr lang="en-US" altLang="zh-CN" sz="2400" i="1" baseline="-25000" smtClean="0"/>
              <a:t>i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) -</a:t>
            </a:r>
            <a:r>
              <a:rPr lang="en-US" altLang="zh-CN" sz="2400" i="1" smtClean="0"/>
              <a:t>g</a:t>
            </a:r>
            <a:r>
              <a:rPr lang="en-US" altLang="zh-CN" sz="2400" i="1" baseline="-25000" smtClean="0"/>
              <a:t>j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) =0</a:t>
            </a:r>
          </a:p>
          <a:p>
            <a:r>
              <a:rPr lang="zh-CN" altLang="en-US" sz="2400" smtClean="0"/>
              <a:t>就是说，要判别模式</a:t>
            </a:r>
            <a:r>
              <a:rPr lang="en-US" altLang="zh-CN" sz="2400" i="1" smtClean="0"/>
              <a:t>X</a:t>
            </a:r>
            <a:r>
              <a:rPr lang="zh-CN" altLang="en-US" sz="2400" smtClean="0"/>
              <a:t>属于那一类，先把</a:t>
            </a:r>
            <a:r>
              <a:rPr lang="en-US" altLang="zh-CN" sz="2400" b="0" i="1" smtClean="0"/>
              <a:t>X</a:t>
            </a:r>
            <a:r>
              <a:rPr lang="zh-CN" altLang="en-US" sz="2400" smtClean="0"/>
              <a:t>代入</a:t>
            </a:r>
            <a:r>
              <a:rPr lang="en-US" altLang="zh-CN" sz="2400" b="0" smtClean="0"/>
              <a:t>M</a:t>
            </a:r>
            <a:r>
              <a:rPr lang="zh-CN" altLang="en-US" sz="2400" smtClean="0"/>
              <a:t>个判别函数中，判别函数最大的那个类别就是</a:t>
            </a:r>
            <a:r>
              <a:rPr lang="en-US" altLang="zh-CN" sz="2400" b="0" i="1" smtClean="0"/>
              <a:t>X</a:t>
            </a:r>
            <a:r>
              <a:rPr lang="zh-CN" altLang="en-US" sz="2400" smtClean="0"/>
              <a:t>所属类别。 类与 类之间的边界可由</a:t>
            </a:r>
            <a:r>
              <a:rPr lang="en-US" altLang="zh-CN" sz="2400" i="1" smtClean="0"/>
              <a:t>g</a:t>
            </a:r>
            <a:r>
              <a:rPr lang="en-US" altLang="zh-CN" sz="2400" i="1" baseline="-25000" smtClean="0"/>
              <a:t>i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) =</a:t>
            </a:r>
            <a:r>
              <a:rPr lang="en-US" altLang="zh-CN" sz="2400" i="1" smtClean="0"/>
              <a:t>g</a:t>
            </a:r>
            <a:r>
              <a:rPr lang="en-US" altLang="zh-CN" sz="2400" i="1" baseline="-25000" smtClean="0"/>
              <a:t>j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) </a:t>
            </a:r>
            <a:r>
              <a:rPr lang="zh-CN" altLang="en-US" sz="2400" smtClean="0"/>
              <a:t>或</a:t>
            </a:r>
            <a:r>
              <a:rPr lang="en-US" altLang="zh-CN" sz="2400" i="1" smtClean="0"/>
              <a:t>g</a:t>
            </a:r>
            <a:r>
              <a:rPr lang="en-US" altLang="zh-CN" sz="2400" i="1" baseline="-25000" smtClean="0"/>
              <a:t>i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) -</a:t>
            </a:r>
            <a:r>
              <a:rPr lang="en-US" altLang="zh-CN" sz="2400" i="1" smtClean="0"/>
              <a:t>g</a:t>
            </a:r>
            <a:r>
              <a:rPr lang="en-US" altLang="zh-CN" sz="2400" i="1" baseline="-25000" smtClean="0"/>
              <a:t>j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) =0</a:t>
            </a:r>
            <a:r>
              <a:rPr lang="zh-CN" altLang="en-US" sz="2400" smtClean="0"/>
              <a:t>来确定。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31788" y="1287463"/>
            <a:ext cx="30226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zh-CN" sz="2400" b="0"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r>
              <a:rPr lang="zh-CN" altLang="en-US" sz="2400" b="0">
                <a:latin typeface="华文琥珀" panose="02010800040101010101" pitchFamily="2" charset="-122"/>
                <a:ea typeface="华文琥珀" panose="02010800040101010101" pitchFamily="2" charset="-122"/>
              </a:rPr>
              <a:t>、第三种情况：</a:t>
            </a:r>
          </a:p>
        </p:txBody>
      </p:sp>
      <p:grpSp>
        <p:nvGrpSpPr>
          <p:cNvPr id="31749" name="Group 6"/>
          <p:cNvGrpSpPr>
            <a:grpSpLocks/>
          </p:cNvGrpSpPr>
          <p:nvPr/>
        </p:nvGrpSpPr>
        <p:grpSpPr bwMode="auto">
          <a:xfrm>
            <a:off x="2584450" y="3173413"/>
            <a:ext cx="3721100" cy="457200"/>
            <a:chOff x="1536" y="1152"/>
            <a:chExt cx="2344" cy="288"/>
          </a:xfrm>
        </p:grpSpPr>
        <p:graphicFrame>
          <p:nvGraphicFramePr>
            <p:cNvPr id="31753" name="Object 7"/>
            <p:cNvGraphicFramePr>
              <a:graphicFrameLocks noChangeAspect="1"/>
            </p:cNvGraphicFramePr>
            <p:nvPr/>
          </p:nvGraphicFramePr>
          <p:xfrm>
            <a:off x="1536" y="1152"/>
            <a:ext cx="114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5" name="Equation" r:id="rId3" imgW="863225" imgH="228501" progId="Equation.3">
                    <p:embed/>
                  </p:oleObj>
                </mc:Choice>
                <mc:Fallback>
                  <p:oleObj name="Equation" r:id="rId3" imgW="863225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152"/>
                          <a:ext cx="114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4" name="Object 8"/>
            <p:cNvGraphicFramePr>
              <a:graphicFrameLocks noChangeAspect="1"/>
            </p:cNvGraphicFramePr>
            <p:nvPr/>
          </p:nvGraphicFramePr>
          <p:xfrm>
            <a:off x="2942" y="1160"/>
            <a:ext cx="93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6" name="Equation" r:id="rId5" imgW="850531" imgH="203112" progId="Equation.3">
                    <p:embed/>
                  </p:oleObj>
                </mc:Choice>
                <mc:Fallback>
                  <p:oleObj name="Equation" r:id="rId5" imgW="850531" imgH="20311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2" y="1160"/>
                          <a:ext cx="93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50" name="Object 9"/>
          <p:cNvGraphicFramePr>
            <a:graphicFrameLocks noChangeAspect="1"/>
          </p:cNvGraphicFramePr>
          <p:nvPr/>
        </p:nvGraphicFramePr>
        <p:xfrm>
          <a:off x="2586038" y="3830638"/>
          <a:ext cx="40227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7" name="Equation" r:id="rId7" imgW="1905000" imgH="482600" progId="Equation.3">
                  <p:embed/>
                </p:oleObj>
              </mc:Choice>
              <mc:Fallback>
                <p:oleObj name="Equation" r:id="rId7" imgW="19050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3830638"/>
                        <a:ext cx="40227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10"/>
          <p:cNvSpPr>
            <a:spLocks noChangeArrowheads="1"/>
          </p:cNvSpPr>
          <p:nvPr/>
        </p:nvSpPr>
        <p:spPr bwMode="auto">
          <a:xfrm>
            <a:off x="755650" y="1989138"/>
            <a:ext cx="7916863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kumimoji="1" lang="zh-CN" altLang="en-US" sz="2400"/>
              <a:t>每类都</a:t>
            </a:r>
            <a:r>
              <a:rPr kumimoji="1" lang="zh-CN" altLang="en-US" sz="2400">
                <a:solidFill>
                  <a:srgbClr val="FF0000"/>
                </a:solidFill>
              </a:rPr>
              <a:t>有一个判别函数</a:t>
            </a:r>
            <a:r>
              <a:rPr kumimoji="1" lang="en-US" altLang="zh-CN" sz="2400"/>
              <a:t>,</a:t>
            </a:r>
            <a:r>
              <a:rPr kumimoji="1" lang="zh-CN" altLang="en-US" sz="2400"/>
              <a:t>存在</a:t>
            </a:r>
            <a:r>
              <a:rPr kumimoji="1" lang="en-US" altLang="zh-CN" sz="2400" i="1"/>
              <a:t>M</a:t>
            </a:r>
            <a:r>
              <a:rPr kumimoji="1" lang="zh-CN" altLang="en-US" sz="2400"/>
              <a:t>个判别函数，这种情况可理解为无不确定区的        二分法。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</a:p>
        </p:txBody>
      </p:sp>
      <p:graphicFrame>
        <p:nvGraphicFramePr>
          <p:cNvPr id="31752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3492500" y="2420938"/>
          <a:ext cx="79216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8" name="Equation" r:id="rId9" imgW="418918" imgH="241195" progId="Equation.DSMT4">
                  <p:embed/>
                </p:oleObj>
              </mc:Choice>
              <mc:Fallback>
                <p:oleObj name="Equation" r:id="rId9" imgW="418918" imgH="24119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420938"/>
                        <a:ext cx="792163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10" name="Line 26"/>
          <p:cNvSpPr>
            <a:spLocks noChangeShapeType="1"/>
          </p:cNvSpPr>
          <p:nvPr/>
        </p:nvSpPr>
        <p:spPr bwMode="auto">
          <a:xfrm rot="5393547" flipH="1">
            <a:off x="2927350" y="3641726"/>
            <a:ext cx="3578225" cy="25400"/>
          </a:xfrm>
          <a:prstGeom prst="line">
            <a:avLst/>
          </a:prstGeom>
          <a:noFill/>
          <a:ln w="28575">
            <a:solidFill>
              <a:srgbClr val="A5002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0011" name="Line 27"/>
          <p:cNvSpPr>
            <a:spLocks noChangeShapeType="1"/>
          </p:cNvSpPr>
          <p:nvPr/>
        </p:nvSpPr>
        <p:spPr bwMode="auto">
          <a:xfrm rot="-2146435">
            <a:off x="2738438" y="3587750"/>
            <a:ext cx="3506787" cy="38100"/>
          </a:xfrm>
          <a:prstGeom prst="line">
            <a:avLst/>
          </a:prstGeom>
          <a:noFill/>
          <a:ln w="28575">
            <a:solidFill>
              <a:srgbClr val="A5002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0012" name="Line 28"/>
          <p:cNvSpPr>
            <a:spLocks noChangeShapeType="1"/>
          </p:cNvSpPr>
          <p:nvPr/>
        </p:nvSpPr>
        <p:spPr bwMode="auto">
          <a:xfrm rot="2734799" flipH="1">
            <a:off x="2847975" y="3136901"/>
            <a:ext cx="4200525" cy="920750"/>
          </a:xfrm>
          <a:prstGeom prst="line">
            <a:avLst/>
          </a:prstGeom>
          <a:noFill/>
          <a:ln w="28575">
            <a:solidFill>
              <a:srgbClr val="A5002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714375" y="1785938"/>
            <a:ext cx="2057400" cy="1428750"/>
            <a:chOff x="476" y="1388"/>
            <a:chExt cx="1270" cy="681"/>
          </a:xfrm>
        </p:grpSpPr>
        <p:sp>
          <p:nvSpPr>
            <p:cNvPr id="32805" name="AutoShape 51"/>
            <p:cNvSpPr>
              <a:spLocks noChangeArrowheads="1"/>
            </p:cNvSpPr>
            <p:nvPr/>
          </p:nvSpPr>
          <p:spPr bwMode="auto">
            <a:xfrm>
              <a:off x="476" y="1388"/>
              <a:ext cx="1270" cy="681"/>
            </a:xfrm>
            <a:prstGeom prst="wedgeRoundRectCallout">
              <a:avLst>
                <a:gd name="adj1" fmla="val 88111"/>
                <a:gd name="adj2" fmla="val 60574"/>
                <a:gd name="adj3" fmla="val 16667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1"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2806" name="Object 20"/>
            <p:cNvGraphicFramePr>
              <a:graphicFrameLocks noChangeAspect="1"/>
            </p:cNvGraphicFramePr>
            <p:nvPr/>
          </p:nvGraphicFramePr>
          <p:xfrm>
            <a:off x="569" y="1457"/>
            <a:ext cx="1084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98" name="Equation" r:id="rId3" imgW="863225" imgH="444307" progId="Equation.DSMT4">
                    <p:embed/>
                  </p:oleObj>
                </mc:Choice>
                <mc:Fallback>
                  <p:oleObj name="Equation" r:id="rId3" imgW="863225" imgH="444307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" y="1457"/>
                          <a:ext cx="1084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0014" name="Freeform 30"/>
          <p:cNvSpPr>
            <a:spLocks/>
          </p:cNvSpPr>
          <p:nvPr/>
        </p:nvSpPr>
        <p:spPr bwMode="auto">
          <a:xfrm rot="6304488">
            <a:off x="3363913" y="2836863"/>
            <a:ext cx="1543050" cy="711200"/>
          </a:xfrm>
          <a:custGeom>
            <a:avLst/>
            <a:gdLst>
              <a:gd name="T0" fmla="*/ 0 w 1271"/>
              <a:gd name="T1" fmla="*/ 0 h 474"/>
              <a:gd name="T2" fmla="*/ 2147483646 w 1271"/>
              <a:gd name="T3" fmla="*/ 2147483646 h 474"/>
              <a:gd name="T4" fmla="*/ 2147483646 w 1271"/>
              <a:gd name="T5" fmla="*/ 2147483646 h 474"/>
              <a:gd name="T6" fmla="*/ 0 60000 65536"/>
              <a:gd name="T7" fmla="*/ 0 60000 65536"/>
              <a:gd name="T8" fmla="*/ 0 60000 65536"/>
              <a:gd name="T9" fmla="*/ 0 w 1271"/>
              <a:gd name="T10" fmla="*/ 0 h 474"/>
              <a:gd name="T11" fmla="*/ 1271 w 1271"/>
              <a:gd name="T12" fmla="*/ 474 h 4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1" h="474">
                <a:moveTo>
                  <a:pt x="0" y="0"/>
                </a:moveTo>
                <a:cubicBezTo>
                  <a:pt x="91" y="74"/>
                  <a:pt x="336" y="410"/>
                  <a:pt x="548" y="442"/>
                </a:cubicBezTo>
                <a:cubicBezTo>
                  <a:pt x="760" y="474"/>
                  <a:pt x="1121" y="243"/>
                  <a:pt x="1271" y="191"/>
                </a:cubicBezTo>
              </a:path>
            </a:pathLst>
          </a:custGeom>
          <a:noFill/>
          <a:ln w="38100" cap="rnd">
            <a:solidFill>
              <a:schemeClr val="tx1"/>
            </a:solidFill>
            <a:prstDash val="sysDot"/>
            <a:miter lim="800000"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0003" name="Freeform 19"/>
          <p:cNvSpPr>
            <a:spLocks/>
          </p:cNvSpPr>
          <p:nvPr/>
        </p:nvSpPr>
        <p:spPr bwMode="auto">
          <a:xfrm rot="-8186991">
            <a:off x="4487863" y="2574925"/>
            <a:ext cx="2244725" cy="1055688"/>
          </a:xfrm>
          <a:custGeom>
            <a:avLst/>
            <a:gdLst>
              <a:gd name="T0" fmla="*/ 0 w 1271"/>
              <a:gd name="T1" fmla="*/ 0 h 474"/>
              <a:gd name="T2" fmla="*/ 2147483646 w 1271"/>
              <a:gd name="T3" fmla="*/ 2147483646 h 474"/>
              <a:gd name="T4" fmla="*/ 2147483646 w 1271"/>
              <a:gd name="T5" fmla="*/ 2147483646 h 474"/>
              <a:gd name="T6" fmla="*/ 0 60000 65536"/>
              <a:gd name="T7" fmla="*/ 0 60000 65536"/>
              <a:gd name="T8" fmla="*/ 0 60000 65536"/>
              <a:gd name="T9" fmla="*/ 0 w 1271"/>
              <a:gd name="T10" fmla="*/ 0 h 474"/>
              <a:gd name="T11" fmla="*/ 1271 w 1271"/>
              <a:gd name="T12" fmla="*/ 474 h 4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1" h="474">
                <a:moveTo>
                  <a:pt x="0" y="0"/>
                </a:moveTo>
                <a:cubicBezTo>
                  <a:pt x="91" y="74"/>
                  <a:pt x="336" y="410"/>
                  <a:pt x="548" y="442"/>
                </a:cubicBezTo>
                <a:cubicBezTo>
                  <a:pt x="760" y="474"/>
                  <a:pt x="1121" y="243"/>
                  <a:pt x="1271" y="191"/>
                </a:cubicBezTo>
              </a:path>
            </a:pathLst>
          </a:custGeom>
          <a:noFill/>
          <a:ln w="38100" cap="rnd">
            <a:solidFill>
              <a:schemeClr val="tx1"/>
            </a:solidFill>
            <a:prstDash val="sysDot"/>
            <a:miter lim="800000"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6732588" y="1989138"/>
            <a:ext cx="2125662" cy="1582737"/>
            <a:chOff x="4241" y="1142"/>
            <a:chExt cx="1270" cy="681"/>
          </a:xfrm>
        </p:grpSpPr>
        <p:sp>
          <p:nvSpPr>
            <p:cNvPr id="32803" name="AutoShape 57"/>
            <p:cNvSpPr>
              <a:spLocks noChangeArrowheads="1"/>
            </p:cNvSpPr>
            <p:nvPr/>
          </p:nvSpPr>
          <p:spPr bwMode="auto">
            <a:xfrm>
              <a:off x="4241" y="1142"/>
              <a:ext cx="1270" cy="681"/>
            </a:xfrm>
            <a:prstGeom prst="wedgeRoundRectCallout">
              <a:avLst>
                <a:gd name="adj1" fmla="val -88898"/>
                <a:gd name="adj2" fmla="val 51176"/>
                <a:gd name="adj3" fmla="val 16667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1"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2804" name="Object 31"/>
            <p:cNvGraphicFramePr>
              <a:graphicFrameLocks noChangeAspect="1"/>
            </p:cNvGraphicFramePr>
            <p:nvPr/>
          </p:nvGraphicFramePr>
          <p:xfrm>
            <a:off x="4291" y="1211"/>
            <a:ext cx="1161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99" name="Equation" r:id="rId5" imgW="875920" imgH="444307" progId="Equation.DSMT4">
                    <p:embed/>
                  </p:oleObj>
                </mc:Choice>
                <mc:Fallback>
                  <p:oleObj name="Equation" r:id="rId5" imgW="875920" imgH="444307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1" y="1211"/>
                          <a:ext cx="1161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0013" name="Freeform 29"/>
          <p:cNvSpPr>
            <a:spLocks/>
          </p:cNvSpPr>
          <p:nvPr/>
        </p:nvSpPr>
        <p:spPr bwMode="auto">
          <a:xfrm rot="-439141">
            <a:off x="3851275" y="3970338"/>
            <a:ext cx="2089150" cy="1042987"/>
          </a:xfrm>
          <a:custGeom>
            <a:avLst/>
            <a:gdLst>
              <a:gd name="T0" fmla="*/ 0 w 1271"/>
              <a:gd name="T1" fmla="*/ 0 h 474"/>
              <a:gd name="T2" fmla="*/ 2147483646 w 1271"/>
              <a:gd name="T3" fmla="*/ 2147483646 h 474"/>
              <a:gd name="T4" fmla="*/ 2147483646 w 1271"/>
              <a:gd name="T5" fmla="*/ 2147483646 h 474"/>
              <a:gd name="T6" fmla="*/ 0 60000 65536"/>
              <a:gd name="T7" fmla="*/ 0 60000 65536"/>
              <a:gd name="T8" fmla="*/ 0 60000 65536"/>
              <a:gd name="T9" fmla="*/ 0 w 1271"/>
              <a:gd name="T10" fmla="*/ 0 h 474"/>
              <a:gd name="T11" fmla="*/ 1271 w 1271"/>
              <a:gd name="T12" fmla="*/ 474 h 4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1" h="474">
                <a:moveTo>
                  <a:pt x="0" y="0"/>
                </a:moveTo>
                <a:cubicBezTo>
                  <a:pt x="91" y="74"/>
                  <a:pt x="336" y="410"/>
                  <a:pt x="548" y="442"/>
                </a:cubicBezTo>
                <a:cubicBezTo>
                  <a:pt x="760" y="474"/>
                  <a:pt x="1121" y="243"/>
                  <a:pt x="1271" y="191"/>
                </a:cubicBezTo>
              </a:path>
            </a:pathLst>
          </a:custGeom>
          <a:noFill/>
          <a:ln w="38100" cap="rnd">
            <a:solidFill>
              <a:schemeClr val="tx1"/>
            </a:solidFill>
            <a:prstDash val="sysDot"/>
            <a:miter lim="800000"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6429375" y="5230813"/>
            <a:ext cx="2132013" cy="1270000"/>
            <a:chOff x="3969" y="3203"/>
            <a:chExt cx="1270" cy="681"/>
          </a:xfrm>
        </p:grpSpPr>
        <p:sp>
          <p:nvSpPr>
            <p:cNvPr id="32801" name="AutoShape 76"/>
            <p:cNvSpPr>
              <a:spLocks noChangeArrowheads="1"/>
            </p:cNvSpPr>
            <p:nvPr/>
          </p:nvSpPr>
          <p:spPr bwMode="auto">
            <a:xfrm>
              <a:off x="3969" y="3203"/>
              <a:ext cx="1270" cy="681"/>
            </a:xfrm>
            <a:prstGeom prst="wedgeRoundRectCallout">
              <a:avLst>
                <a:gd name="adj1" fmla="val -100866"/>
                <a:gd name="adj2" fmla="val -73347"/>
                <a:gd name="adj3" fmla="val 16667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1"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2802" name="Object 32"/>
            <p:cNvGraphicFramePr>
              <a:graphicFrameLocks noChangeAspect="1"/>
            </p:cNvGraphicFramePr>
            <p:nvPr/>
          </p:nvGraphicFramePr>
          <p:xfrm>
            <a:off x="4063" y="3299"/>
            <a:ext cx="1117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400" name="Equation" r:id="rId7" imgW="875920" imgH="444307" progId="Equation.DSMT4">
                    <p:embed/>
                  </p:oleObj>
                </mc:Choice>
                <mc:Fallback>
                  <p:oleObj name="Equation" r:id="rId7" imgW="875920" imgH="444307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3" y="3299"/>
                          <a:ext cx="1117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37"/>
          <p:cNvGrpSpPr>
            <a:grpSpLocks/>
          </p:cNvGrpSpPr>
          <p:nvPr/>
        </p:nvGrpSpPr>
        <p:grpSpPr bwMode="auto">
          <a:xfrm>
            <a:off x="3616325" y="1941513"/>
            <a:ext cx="3332163" cy="3144837"/>
            <a:chOff x="3616325" y="1941513"/>
            <a:chExt cx="3332163" cy="3144837"/>
          </a:xfrm>
        </p:grpSpPr>
        <p:sp>
          <p:nvSpPr>
            <p:cNvPr id="32791" name="Oval 22"/>
            <p:cNvSpPr>
              <a:spLocks noChangeArrowheads="1"/>
            </p:cNvSpPr>
            <p:nvPr/>
          </p:nvSpPr>
          <p:spPr bwMode="auto">
            <a:xfrm>
              <a:off x="4378325" y="4303713"/>
              <a:ext cx="838200" cy="76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2792" name="组合 36"/>
            <p:cNvGrpSpPr>
              <a:grpSpLocks/>
            </p:cNvGrpSpPr>
            <p:nvPr/>
          </p:nvGrpSpPr>
          <p:grpSpPr bwMode="auto">
            <a:xfrm>
              <a:off x="3616325" y="1941513"/>
              <a:ext cx="3332163" cy="3144837"/>
              <a:chOff x="3616325" y="1941513"/>
              <a:chExt cx="3332163" cy="3144837"/>
            </a:xfrm>
          </p:grpSpPr>
          <p:sp>
            <p:nvSpPr>
              <p:cNvPr id="32793" name="AutoShape 17"/>
              <p:cNvSpPr>
                <a:spLocks noChangeArrowheads="1"/>
              </p:cNvSpPr>
              <p:nvPr/>
            </p:nvSpPr>
            <p:spPr bwMode="auto">
              <a:xfrm>
                <a:off x="3616325" y="2322513"/>
                <a:ext cx="762000" cy="762000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94" name="AutoShape 21"/>
              <p:cNvSpPr>
                <a:spLocks noChangeArrowheads="1"/>
              </p:cNvSpPr>
              <p:nvPr/>
            </p:nvSpPr>
            <p:spPr bwMode="auto">
              <a:xfrm>
                <a:off x="4987925" y="2779713"/>
                <a:ext cx="914400" cy="685800"/>
              </a:xfrm>
              <a:prstGeom prst="flowChartDelay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2795" name="组合 35"/>
              <p:cNvGrpSpPr>
                <a:grpSpLocks/>
              </p:cNvGrpSpPr>
              <p:nvPr/>
            </p:nvGrpSpPr>
            <p:grpSpPr bwMode="auto">
              <a:xfrm>
                <a:off x="3692525" y="1941513"/>
                <a:ext cx="3255963" cy="3144837"/>
                <a:chOff x="3692525" y="1941513"/>
                <a:chExt cx="3255963" cy="3144837"/>
              </a:xfrm>
            </p:grpSpPr>
            <p:graphicFrame>
              <p:nvGraphicFramePr>
                <p:cNvPr id="32796" name="Object 18"/>
                <p:cNvGraphicFramePr>
                  <a:graphicFrameLocks noChangeAspect="1"/>
                </p:cNvGraphicFramePr>
                <p:nvPr/>
              </p:nvGraphicFramePr>
              <p:xfrm>
                <a:off x="3713163" y="2246313"/>
                <a:ext cx="492125" cy="825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0401" name="Equation" r:id="rId9" imgW="177569" imgH="215619" progId="Equation.DSMT4">
                        <p:embed/>
                      </p:oleObj>
                    </mc:Choice>
                    <mc:Fallback>
                      <p:oleObj name="Equation" r:id="rId9" imgW="177569" imgH="215619" progId="Equation.DSMT4">
                        <p:embed/>
                        <p:pic>
                          <p:nvPicPr>
                            <p:cNvPr id="0" name="Object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13163" y="2246313"/>
                              <a:ext cx="492125" cy="8255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2797" name="Object 23"/>
                <p:cNvGraphicFramePr>
                  <a:graphicFrameLocks noChangeAspect="1"/>
                </p:cNvGraphicFramePr>
                <p:nvPr/>
              </p:nvGraphicFramePr>
              <p:xfrm>
                <a:off x="5084763" y="2627313"/>
                <a:ext cx="527050" cy="825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0402" name="Equation" r:id="rId11" imgW="190335" imgH="215713" progId="Equation.3">
                        <p:embed/>
                      </p:oleObj>
                    </mc:Choice>
                    <mc:Fallback>
                      <p:oleObj name="Equation" r:id="rId11" imgW="190335" imgH="215713" progId="Equation.3">
                        <p:embed/>
                        <p:pic>
                          <p:nvPicPr>
                            <p:cNvPr id="0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84763" y="2627313"/>
                              <a:ext cx="527050" cy="8255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2798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692525" y="4221163"/>
                  <a:ext cx="325596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799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692525" y="1941513"/>
                  <a:ext cx="0" cy="22860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2800" name="Object 33"/>
                <p:cNvGraphicFramePr>
                  <a:graphicFrameLocks noChangeAspect="1"/>
                </p:cNvGraphicFramePr>
                <p:nvPr/>
              </p:nvGraphicFramePr>
              <p:xfrm>
                <a:off x="4529138" y="4213225"/>
                <a:ext cx="527050" cy="8731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0403" name="Equation" r:id="rId13" imgW="190500" imgH="228600" progId="Equation.DSMT4">
                        <p:embed/>
                      </p:oleObj>
                    </mc:Choice>
                    <mc:Fallback>
                      <p:oleObj name="Equation" r:id="rId13" imgW="190500" imgH="228600" progId="Equation.DSMT4">
                        <p:embed/>
                        <p:pic>
                          <p:nvPicPr>
                            <p:cNvPr id="0" name="Object 3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29138" y="4213225"/>
                              <a:ext cx="527050" cy="8731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aphicFrame>
        <p:nvGraphicFramePr>
          <p:cNvPr id="170025" name="Object 41"/>
          <p:cNvGraphicFramePr>
            <a:graphicFrameLocks/>
          </p:cNvGraphicFramePr>
          <p:nvPr/>
        </p:nvGraphicFramePr>
        <p:xfrm>
          <a:off x="3741738" y="1301750"/>
          <a:ext cx="23653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04" name="Equation" r:id="rId15" imgW="977476" imgH="203112" progId="Equation.DSMT4">
                  <p:embed/>
                </p:oleObj>
              </mc:Choice>
              <mc:Fallback>
                <p:oleObj name="Equation" r:id="rId15" imgW="977476" imgH="203112" progId="Equation.DSMT4">
                  <p:embed/>
                  <p:pic>
                    <p:nvPicPr>
                      <p:cNvPr id="0" name="Object 4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1301750"/>
                        <a:ext cx="2365375" cy="5270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FF0000"/>
                        </a:solidFill>
                        <a:prstDash val="dash"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26" name="Object 42"/>
          <p:cNvGraphicFramePr>
            <a:graphicFrameLocks/>
          </p:cNvGraphicFramePr>
          <p:nvPr/>
        </p:nvGraphicFramePr>
        <p:xfrm>
          <a:off x="681038" y="4616450"/>
          <a:ext cx="24161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05" name="Equation" r:id="rId17" imgW="977476" imgH="203112" progId="Equation.DSMT4">
                  <p:embed/>
                </p:oleObj>
              </mc:Choice>
              <mc:Fallback>
                <p:oleObj name="Equation" r:id="rId17" imgW="977476" imgH="203112" progId="Equation.DSMT4">
                  <p:embed/>
                  <p:pic>
                    <p:nvPicPr>
                      <p:cNvPr id="0" name="Object 42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4616450"/>
                        <a:ext cx="2416175" cy="5635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FF0000"/>
                        </a:solidFill>
                        <a:prstDash val="dash"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63" name="Object 79"/>
          <p:cNvGraphicFramePr>
            <a:graphicFrameLocks/>
          </p:cNvGraphicFramePr>
          <p:nvPr/>
        </p:nvGraphicFramePr>
        <p:xfrm>
          <a:off x="6373813" y="4581525"/>
          <a:ext cx="26066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06" name="Equation" r:id="rId19" imgW="1066800" imgH="228600" progId="Equation.DSMT4">
                  <p:embed/>
                </p:oleObj>
              </mc:Choice>
              <mc:Fallback>
                <p:oleObj name="Equation" r:id="rId19" imgW="1066800" imgH="228600" progId="Equation.DSMT4">
                  <p:embed/>
                  <p:pic>
                    <p:nvPicPr>
                      <p:cNvPr id="0" name="Object 79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813" y="4581525"/>
                        <a:ext cx="2606675" cy="5619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FF0000"/>
                        </a:solidFill>
                        <a:prstDash val="dash"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64" name="Object 80"/>
          <p:cNvGraphicFramePr>
            <a:graphicFrameLocks noChangeAspect="1"/>
          </p:cNvGraphicFramePr>
          <p:nvPr/>
        </p:nvGraphicFramePr>
        <p:xfrm>
          <a:off x="4787900" y="1989138"/>
          <a:ext cx="3603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07" name="Equation" r:id="rId21" imgW="126780" imgH="101424" progId="Equation.DSMT4">
                  <p:embed/>
                </p:oleObj>
              </mc:Choice>
              <mc:Fallback>
                <p:oleObj name="Equation" r:id="rId21" imgW="126780" imgH="101424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989138"/>
                        <a:ext cx="36036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65" name="Object 81"/>
          <p:cNvGraphicFramePr>
            <a:graphicFrameLocks noChangeAspect="1"/>
          </p:cNvGraphicFramePr>
          <p:nvPr/>
        </p:nvGraphicFramePr>
        <p:xfrm>
          <a:off x="4211638" y="1844675"/>
          <a:ext cx="3968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08" name="Equation" r:id="rId23" imgW="139700" imgH="139700" progId="Equation.DSMT4">
                  <p:embed/>
                </p:oleObj>
              </mc:Choice>
              <mc:Fallback>
                <p:oleObj name="Equation" r:id="rId23" imgW="139700" imgH="139700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844675"/>
                        <a:ext cx="3968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66" name="Object 82"/>
          <p:cNvGraphicFramePr>
            <a:graphicFrameLocks noChangeAspect="1"/>
          </p:cNvGraphicFramePr>
          <p:nvPr/>
        </p:nvGraphicFramePr>
        <p:xfrm>
          <a:off x="6300788" y="4221163"/>
          <a:ext cx="3603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09" name="Equation" r:id="rId25" imgW="126780" imgH="101424" progId="Equation.DSMT4">
                  <p:embed/>
                </p:oleObj>
              </mc:Choice>
              <mc:Fallback>
                <p:oleObj name="Equation" r:id="rId25" imgW="126780" imgH="101424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221163"/>
                        <a:ext cx="36036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67" name="Object 83"/>
          <p:cNvGraphicFramePr>
            <a:graphicFrameLocks noChangeAspect="1"/>
          </p:cNvGraphicFramePr>
          <p:nvPr/>
        </p:nvGraphicFramePr>
        <p:xfrm>
          <a:off x="5940425" y="4508500"/>
          <a:ext cx="3968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10" name="Equation" r:id="rId26" imgW="139700" imgH="139700" progId="Equation.DSMT4">
                  <p:embed/>
                </p:oleObj>
              </mc:Choice>
              <mc:Fallback>
                <p:oleObj name="Equation" r:id="rId26" imgW="139700" imgH="139700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508500"/>
                        <a:ext cx="3968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73" name="Object 89"/>
          <p:cNvGraphicFramePr>
            <a:graphicFrameLocks noChangeAspect="1"/>
          </p:cNvGraphicFramePr>
          <p:nvPr/>
        </p:nvGraphicFramePr>
        <p:xfrm>
          <a:off x="3276600" y="4508500"/>
          <a:ext cx="3603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11" name="Equation" r:id="rId27" imgW="126780" imgH="101424" progId="Equation.DSMT4">
                  <p:embed/>
                </p:oleObj>
              </mc:Choice>
              <mc:Fallback>
                <p:oleObj name="Equation" r:id="rId27" imgW="126780" imgH="101424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08500"/>
                        <a:ext cx="360363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74" name="Object 90"/>
          <p:cNvGraphicFramePr>
            <a:graphicFrameLocks noChangeAspect="1"/>
          </p:cNvGraphicFramePr>
          <p:nvPr/>
        </p:nvGraphicFramePr>
        <p:xfrm>
          <a:off x="2916238" y="4005263"/>
          <a:ext cx="3968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12" name="Equation" r:id="rId28" imgW="139700" imgH="139700" progId="Equation.DSMT4">
                  <p:embed/>
                </p:oleObj>
              </mc:Choice>
              <mc:Fallback>
                <p:oleObj name="Equation" r:id="rId28" imgW="139700" imgH="139700" progId="Equation.DSMT4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005263"/>
                        <a:ext cx="3968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9" name="Rectangle 20"/>
          <p:cNvSpPr>
            <a:spLocks noChangeArrowheads="1"/>
          </p:cNvSpPr>
          <p:nvPr/>
        </p:nvSpPr>
        <p:spPr bwMode="auto">
          <a:xfrm>
            <a:off x="392113" y="333375"/>
            <a:ext cx="49276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bg2"/>
              </a:buClr>
              <a:buSzPct val="75000"/>
              <a:buFontTx/>
              <a:buNone/>
            </a:pPr>
            <a:r>
              <a:rPr kumimoji="1" lang="zh-CN" altLang="en-US"/>
              <a:t>（</a:t>
            </a:r>
            <a:r>
              <a:rPr kumimoji="1" lang="en-US" altLang="zh-CN"/>
              <a:t>3</a:t>
            </a:r>
            <a:r>
              <a:rPr kumimoji="1" lang="zh-CN" altLang="en-US"/>
              <a:t>）最大判别准则</a:t>
            </a:r>
          </a:p>
        </p:txBody>
      </p:sp>
      <p:sp>
        <p:nvSpPr>
          <p:cNvPr id="39" name="Rectangle 44"/>
          <p:cNvSpPr>
            <a:spLocks noGrp="1" noChangeArrowheads="1"/>
          </p:cNvSpPr>
          <p:nvPr/>
        </p:nvSpPr>
        <p:spPr bwMode="auto">
          <a:xfrm>
            <a:off x="1476375" y="6021388"/>
            <a:ext cx="662463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85838" indent="-985838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kumimoji="1" lang="zh-CN" altLang="en-US" sz="2800"/>
              <a:t>结论：无不确定区间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7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7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70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10" grpId="0" animBg="1"/>
      <p:bldP spid="170011" grpId="0" animBg="1"/>
      <p:bldP spid="170012" grpId="0" animBg="1"/>
      <p:bldP spid="170014" grpId="0" animBg="1"/>
      <p:bldP spid="170003" grpId="0" animBg="1"/>
      <p:bldP spid="170013" grpId="0" animBg="1"/>
      <p:bldP spid="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线性判别函数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zh-CN" altLang="en-US" sz="3200" smtClean="0">
                <a:solidFill>
                  <a:srgbClr val="0000CC"/>
                </a:solidFill>
              </a:rPr>
              <a:t>多类情况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323850" y="1412875"/>
            <a:ext cx="8424863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0"/>
              <a:t>右图所示是</a:t>
            </a:r>
            <a:r>
              <a:rPr kumimoji="1" lang="en-US" altLang="zh-CN" sz="2400" i="1"/>
              <a:t>M</a:t>
            </a:r>
            <a:r>
              <a:rPr kumimoji="1" lang="en-US" altLang="zh-CN" sz="2400" b="0"/>
              <a:t>=3 </a:t>
            </a:r>
            <a:r>
              <a:rPr kumimoji="1" lang="zh-CN" altLang="en-US" sz="2400" b="0"/>
              <a:t>的例子。对于</a:t>
            </a:r>
            <a:r>
              <a:rPr kumimoji="1" lang="en-US" altLang="zh-CN" sz="2400" b="0"/>
              <a:t>ω</a:t>
            </a:r>
            <a:r>
              <a:rPr kumimoji="1" lang="en-US" altLang="zh-CN" sz="2400" b="0" baseline="-25000"/>
              <a:t>1</a:t>
            </a:r>
            <a:r>
              <a:rPr kumimoji="1" lang="zh-CN" altLang="en-US" sz="2400" b="0"/>
              <a:t>类模式，</a:t>
            </a:r>
          </a:p>
          <a:p>
            <a:pPr eaLnBrk="1" hangingPunct="1">
              <a:spcBef>
                <a:spcPct val="5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0"/>
              <a:t>必然满足</a:t>
            </a:r>
            <a:r>
              <a:rPr kumimoji="1" lang="en-US" altLang="zh-CN" sz="2400" b="0" i="1"/>
              <a:t>g</a:t>
            </a:r>
            <a:r>
              <a:rPr kumimoji="1" lang="en-US" altLang="zh-CN" sz="2400" b="0" i="1" baseline="-25000"/>
              <a:t>1</a:t>
            </a:r>
            <a:r>
              <a:rPr kumimoji="1" lang="en-US" altLang="zh-CN" sz="2400" b="0"/>
              <a:t>(</a:t>
            </a:r>
            <a:r>
              <a:rPr kumimoji="1" lang="en-US" altLang="zh-CN" sz="2400" b="0" i="1"/>
              <a:t>x</a:t>
            </a:r>
            <a:r>
              <a:rPr kumimoji="1" lang="en-US" altLang="zh-CN" sz="2400" b="0"/>
              <a:t>) &gt;</a:t>
            </a:r>
            <a:r>
              <a:rPr kumimoji="1" lang="en-US" altLang="zh-CN" sz="2400" b="0" i="1"/>
              <a:t>g</a:t>
            </a:r>
            <a:r>
              <a:rPr kumimoji="1" lang="en-US" altLang="zh-CN" sz="2400" b="0" i="1" baseline="-25000"/>
              <a:t>2</a:t>
            </a:r>
            <a:r>
              <a:rPr kumimoji="1" lang="en-US" altLang="zh-CN" sz="2400" b="0"/>
              <a:t>(</a:t>
            </a:r>
            <a:r>
              <a:rPr kumimoji="1" lang="en-US" altLang="zh-CN" sz="2400" b="0" i="1"/>
              <a:t>x</a:t>
            </a:r>
            <a:r>
              <a:rPr kumimoji="1" lang="en-US" altLang="zh-CN" sz="2400" b="0"/>
              <a:t>) </a:t>
            </a:r>
            <a:r>
              <a:rPr kumimoji="1" lang="zh-CN" altLang="en-US" sz="2400" b="0"/>
              <a:t>和 </a:t>
            </a:r>
            <a:r>
              <a:rPr kumimoji="1" lang="en-US" altLang="zh-CN" sz="2400" b="0" i="1"/>
              <a:t>g</a:t>
            </a:r>
            <a:r>
              <a:rPr kumimoji="1" lang="en-US" altLang="zh-CN" sz="2400" b="0" i="1" baseline="-25000"/>
              <a:t>1</a:t>
            </a:r>
            <a:r>
              <a:rPr kumimoji="1" lang="en-US" altLang="zh-CN" sz="2400" b="0"/>
              <a:t>(</a:t>
            </a:r>
            <a:r>
              <a:rPr kumimoji="1" lang="en-US" altLang="zh-CN" sz="2400" b="0" i="1"/>
              <a:t>x</a:t>
            </a:r>
            <a:r>
              <a:rPr kumimoji="1" lang="en-US" altLang="zh-CN" sz="2400" b="0"/>
              <a:t>) &gt;</a:t>
            </a:r>
            <a:r>
              <a:rPr kumimoji="1" lang="en-US" altLang="zh-CN" sz="2400" b="0" i="1"/>
              <a:t>g</a:t>
            </a:r>
            <a:r>
              <a:rPr kumimoji="1" lang="en-US" altLang="zh-CN" sz="2400" b="0" i="1" baseline="-25000"/>
              <a:t>3</a:t>
            </a:r>
            <a:r>
              <a:rPr kumimoji="1" lang="en-US" altLang="zh-CN" sz="2400" b="0"/>
              <a:t>(</a:t>
            </a:r>
            <a:r>
              <a:rPr kumimoji="1" lang="en-US" altLang="zh-CN" sz="2400" b="0" i="1"/>
              <a:t>x</a:t>
            </a:r>
            <a:r>
              <a:rPr kumimoji="1" lang="en-US" altLang="zh-CN" sz="2400" b="0"/>
              <a:t>) </a:t>
            </a:r>
            <a:r>
              <a:rPr kumimoji="1" lang="zh-CN" altLang="en-US" sz="2400" b="0"/>
              <a:t>。</a:t>
            </a:r>
          </a:p>
          <a:p>
            <a:pPr eaLnBrk="1" hangingPunct="1">
              <a:spcBef>
                <a:spcPct val="5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0"/>
              <a:t>假设判别函数为：</a:t>
            </a:r>
          </a:p>
          <a:p>
            <a:pPr eaLnBrk="1" hangingPunct="1">
              <a:spcBef>
                <a:spcPct val="5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endParaRPr kumimoji="1" lang="zh-CN" altLang="en-US" sz="2400" b="0"/>
          </a:p>
          <a:p>
            <a:pPr eaLnBrk="1" hangingPunct="1">
              <a:spcBef>
                <a:spcPct val="5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buChar char="v"/>
            </a:pPr>
            <a:endParaRPr kumimoji="1" lang="zh-CN" altLang="en-US" sz="2400" b="0"/>
          </a:p>
          <a:p>
            <a:pPr eaLnBrk="1" hangingPunct="1">
              <a:spcBef>
                <a:spcPct val="5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buChar char="v"/>
            </a:pPr>
            <a:endParaRPr kumimoji="1" lang="zh-CN" altLang="en-US" sz="2400" b="0"/>
          </a:p>
          <a:p>
            <a:pPr eaLnBrk="1" hangingPunct="1">
              <a:spcBef>
                <a:spcPct val="5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0"/>
              <a:t>则判别边界为：</a:t>
            </a:r>
          </a:p>
        </p:txBody>
      </p:sp>
      <p:graphicFrame>
        <p:nvGraphicFramePr>
          <p:cNvPr id="33796" name="Object 5"/>
          <p:cNvGraphicFramePr>
            <a:graphicFrameLocks noChangeAspect="1"/>
          </p:cNvGraphicFramePr>
          <p:nvPr/>
        </p:nvGraphicFramePr>
        <p:xfrm>
          <a:off x="1042988" y="3068638"/>
          <a:ext cx="2909887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51" name="Equation" r:id="rId3" imgW="1193800" imgH="711200" progId="Equation.3">
                  <p:embed/>
                </p:oleObj>
              </mc:Choice>
              <mc:Fallback>
                <p:oleObj name="Equation" r:id="rId3" imgW="11938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068638"/>
                        <a:ext cx="2909887" cy="15113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6"/>
          <p:cNvGraphicFramePr>
            <a:graphicFrameLocks noChangeAspect="1"/>
          </p:cNvGraphicFramePr>
          <p:nvPr/>
        </p:nvGraphicFramePr>
        <p:xfrm>
          <a:off x="1042988" y="5173663"/>
          <a:ext cx="3471862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52" name="Equation" r:id="rId5" imgW="1968500" imgH="711200" progId="Equation.3">
                  <p:embed/>
                </p:oleObj>
              </mc:Choice>
              <mc:Fallback>
                <p:oleObj name="Equation" r:id="rId5" imgW="19685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173663"/>
                        <a:ext cx="3471862" cy="16002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798" name="Group 7"/>
          <p:cNvGrpSpPr>
            <a:grpSpLocks/>
          </p:cNvGrpSpPr>
          <p:nvPr/>
        </p:nvGrpSpPr>
        <p:grpSpPr bwMode="auto">
          <a:xfrm>
            <a:off x="4976813" y="2925763"/>
            <a:ext cx="3700462" cy="3124200"/>
            <a:chOff x="3168" y="1536"/>
            <a:chExt cx="2331" cy="1968"/>
          </a:xfrm>
        </p:grpSpPr>
        <p:sp>
          <p:nvSpPr>
            <p:cNvPr id="33799" name="AutoShape 8"/>
            <p:cNvSpPr>
              <a:spLocks noChangeArrowheads="1"/>
            </p:cNvSpPr>
            <p:nvPr/>
          </p:nvSpPr>
          <p:spPr bwMode="auto">
            <a:xfrm>
              <a:off x="3648" y="2112"/>
              <a:ext cx="480" cy="480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0" name="AutoShape 9"/>
            <p:cNvSpPr>
              <a:spLocks noChangeArrowheads="1"/>
            </p:cNvSpPr>
            <p:nvPr/>
          </p:nvSpPr>
          <p:spPr bwMode="auto">
            <a:xfrm>
              <a:off x="4479" y="2112"/>
              <a:ext cx="576" cy="432"/>
            </a:xfrm>
            <a:prstGeom prst="flowChartDelay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801" name="Object 10"/>
            <p:cNvGraphicFramePr>
              <a:graphicFrameLocks noChangeAspect="1"/>
            </p:cNvGraphicFramePr>
            <p:nvPr/>
          </p:nvGraphicFramePr>
          <p:xfrm>
            <a:off x="4560" y="2112"/>
            <a:ext cx="33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53" name="Equation" r:id="rId7" imgW="190335" imgH="215713" progId="Equation.3">
                    <p:embed/>
                  </p:oleObj>
                </mc:Choice>
                <mc:Fallback>
                  <p:oleObj name="Equation" r:id="rId7" imgW="190335" imgH="21571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112"/>
                          <a:ext cx="33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2" name="Oval 11"/>
            <p:cNvSpPr>
              <a:spLocks noChangeArrowheads="1"/>
            </p:cNvSpPr>
            <p:nvPr/>
          </p:nvSpPr>
          <p:spPr bwMode="auto">
            <a:xfrm>
              <a:off x="4143" y="3024"/>
              <a:ext cx="528" cy="4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3" name="Line 12"/>
            <p:cNvSpPr>
              <a:spLocks noChangeShapeType="1"/>
            </p:cNvSpPr>
            <p:nvPr/>
          </p:nvSpPr>
          <p:spPr bwMode="auto">
            <a:xfrm>
              <a:off x="4368" y="1776"/>
              <a:ext cx="15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04" name="Line 13"/>
            <p:cNvSpPr>
              <a:spLocks noChangeShapeType="1"/>
            </p:cNvSpPr>
            <p:nvPr/>
          </p:nvSpPr>
          <p:spPr bwMode="auto">
            <a:xfrm rot="3071895">
              <a:off x="4053" y="2390"/>
              <a:ext cx="1" cy="9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05" name="Line 14"/>
            <p:cNvSpPr>
              <a:spLocks noChangeShapeType="1"/>
            </p:cNvSpPr>
            <p:nvPr/>
          </p:nvSpPr>
          <p:spPr bwMode="auto">
            <a:xfrm rot="-3262973">
              <a:off x="4790" y="2376"/>
              <a:ext cx="1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3806" name="Object 15"/>
            <p:cNvGraphicFramePr>
              <a:graphicFrameLocks noChangeAspect="1"/>
            </p:cNvGraphicFramePr>
            <p:nvPr/>
          </p:nvGraphicFramePr>
          <p:xfrm>
            <a:off x="3921" y="1536"/>
            <a:ext cx="90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54" name="Equation" r:id="rId9" imgW="863225" imgH="215806" progId="Equation.3">
                    <p:embed/>
                  </p:oleObj>
                </mc:Choice>
                <mc:Fallback>
                  <p:oleObj name="Equation" r:id="rId9" imgW="863225" imgH="21580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1" y="1536"/>
                          <a:ext cx="90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7" name="Object 16"/>
            <p:cNvGraphicFramePr>
              <a:graphicFrameLocks noChangeAspect="1"/>
            </p:cNvGraphicFramePr>
            <p:nvPr/>
          </p:nvGraphicFramePr>
          <p:xfrm>
            <a:off x="4454" y="2784"/>
            <a:ext cx="104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55" name="Equation" r:id="rId11" imgW="876300" imgH="228600" progId="Equation.3">
                    <p:embed/>
                  </p:oleObj>
                </mc:Choice>
                <mc:Fallback>
                  <p:oleObj name="Equation" r:id="rId11" imgW="87630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4" y="2784"/>
                          <a:ext cx="104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8" name="Object 17"/>
            <p:cNvGraphicFramePr>
              <a:graphicFrameLocks noChangeAspect="1"/>
            </p:cNvGraphicFramePr>
            <p:nvPr/>
          </p:nvGraphicFramePr>
          <p:xfrm>
            <a:off x="3168" y="2736"/>
            <a:ext cx="97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56" name="Equation" r:id="rId13" imgW="850900" imgH="228600" progId="Equation.3">
                    <p:embed/>
                  </p:oleObj>
                </mc:Choice>
                <mc:Fallback>
                  <p:oleObj name="Equation" r:id="rId13" imgW="85090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736"/>
                          <a:ext cx="97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9" name="Object 18"/>
            <p:cNvGraphicFramePr>
              <a:graphicFrameLocks noChangeAspect="1"/>
            </p:cNvGraphicFramePr>
            <p:nvPr/>
          </p:nvGraphicFramePr>
          <p:xfrm>
            <a:off x="3707" y="2112"/>
            <a:ext cx="373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57" name="Equation" r:id="rId15" imgW="177569" imgH="215619" progId="Equation.3">
                    <p:embed/>
                  </p:oleObj>
                </mc:Choice>
                <mc:Fallback>
                  <p:oleObj name="Equation" r:id="rId15" imgW="177569" imgH="215619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7" y="2112"/>
                          <a:ext cx="373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0" name="Object 19"/>
            <p:cNvGraphicFramePr>
              <a:graphicFrameLocks noChangeAspect="1"/>
            </p:cNvGraphicFramePr>
            <p:nvPr/>
          </p:nvGraphicFramePr>
          <p:xfrm>
            <a:off x="4272" y="3024"/>
            <a:ext cx="332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58" name="Equation" r:id="rId17" imgW="190500" imgH="228600" progId="Equation.3">
                    <p:embed/>
                  </p:oleObj>
                </mc:Choice>
                <mc:Fallback>
                  <p:oleObj name="Equation" r:id="rId17" imgW="19050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024"/>
                          <a:ext cx="332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线性判别函数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zh-CN" altLang="en-US" sz="3200" smtClean="0">
                <a:solidFill>
                  <a:srgbClr val="0000CC"/>
                </a:solidFill>
              </a:rPr>
              <a:t>多类情况</a:t>
            </a: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7388" y="6254750"/>
            <a:ext cx="7772400" cy="6032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rgbClr val="00CC00"/>
                </a:solidFill>
              </a:rPr>
              <a:t>结论：不确定区间没有了，所以这种是最好情况</a:t>
            </a:r>
            <a:r>
              <a:rPr lang="zh-CN" altLang="en-US" sz="2800" smtClean="0"/>
              <a:t>。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468313" y="1357313"/>
            <a:ext cx="6019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>
                <a:srgbClr val="66FF33"/>
              </a:buClr>
              <a:buSzPct val="112000"/>
              <a:buFont typeface="Wingdings" panose="05000000000000000000" pitchFamily="2" charset="2"/>
              <a:buNone/>
            </a:pPr>
            <a:r>
              <a:rPr lang="zh-CN" altLang="en-US" sz="2600">
                <a:latin typeface="Times New Roman" panose="02020603050405020304" pitchFamily="18" charset="0"/>
              </a:rPr>
              <a:t>用上列方程组作图如下：</a:t>
            </a:r>
          </a:p>
        </p:txBody>
      </p:sp>
      <p:grpSp>
        <p:nvGrpSpPr>
          <p:cNvPr id="34821" name="Group 6"/>
          <p:cNvGrpSpPr>
            <a:grpSpLocks/>
          </p:cNvGrpSpPr>
          <p:nvPr/>
        </p:nvGrpSpPr>
        <p:grpSpPr bwMode="auto">
          <a:xfrm>
            <a:off x="914400" y="1717675"/>
            <a:ext cx="6757988" cy="4267200"/>
            <a:chOff x="576" y="864"/>
            <a:chExt cx="4257" cy="2688"/>
          </a:xfrm>
        </p:grpSpPr>
        <p:sp>
          <p:nvSpPr>
            <p:cNvPr id="34822" name="AutoShape 7"/>
            <p:cNvSpPr>
              <a:spLocks noChangeArrowheads="1"/>
            </p:cNvSpPr>
            <p:nvPr/>
          </p:nvSpPr>
          <p:spPr bwMode="auto">
            <a:xfrm>
              <a:off x="2051" y="1392"/>
              <a:ext cx="480" cy="480"/>
            </a:xfrm>
            <a:prstGeom prst="octagon">
              <a:avLst>
                <a:gd name="adj" fmla="val 29287"/>
              </a:avLst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3" name="Object 8"/>
            <p:cNvGraphicFramePr>
              <a:graphicFrameLocks noChangeAspect="1"/>
            </p:cNvGraphicFramePr>
            <p:nvPr/>
          </p:nvGraphicFramePr>
          <p:xfrm>
            <a:off x="2112" y="1344"/>
            <a:ext cx="310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91" name="Equation" r:id="rId3" imgW="177569" imgH="215619" progId="Equation.3">
                    <p:embed/>
                  </p:oleObj>
                </mc:Choice>
                <mc:Fallback>
                  <p:oleObj name="Equation" r:id="rId3" imgW="177569" imgH="21561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344"/>
                          <a:ext cx="310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4" name="Freeform 9"/>
            <p:cNvSpPr>
              <a:spLocks/>
            </p:cNvSpPr>
            <p:nvPr/>
          </p:nvSpPr>
          <p:spPr bwMode="auto">
            <a:xfrm rot="-7521806">
              <a:off x="2556" y="1860"/>
              <a:ext cx="1271" cy="432"/>
            </a:xfrm>
            <a:custGeom>
              <a:avLst/>
              <a:gdLst>
                <a:gd name="T0" fmla="*/ 0 w 1271"/>
                <a:gd name="T1" fmla="*/ 0 h 474"/>
                <a:gd name="T2" fmla="*/ 548 w 1271"/>
                <a:gd name="T3" fmla="*/ 210 h 474"/>
                <a:gd name="T4" fmla="*/ 1271 w 1271"/>
                <a:gd name="T5" fmla="*/ 90 h 4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71" h="474">
                  <a:moveTo>
                    <a:pt x="0" y="0"/>
                  </a:moveTo>
                  <a:cubicBezTo>
                    <a:pt x="91" y="74"/>
                    <a:pt x="336" y="410"/>
                    <a:pt x="548" y="442"/>
                  </a:cubicBezTo>
                  <a:cubicBezTo>
                    <a:pt x="760" y="474"/>
                    <a:pt x="1121" y="243"/>
                    <a:pt x="1271" y="191"/>
                  </a:cubicBezTo>
                </a:path>
              </a:pathLst>
            </a:custGeom>
            <a:noFill/>
            <a:ln w="41275" cap="rnd" cmpd="sng">
              <a:solidFill>
                <a:schemeClr val="tx1"/>
              </a:solidFill>
              <a:prstDash val="sysDot"/>
              <a:miter lim="800000"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4825" name="Object 10"/>
            <p:cNvGraphicFramePr>
              <a:graphicFrameLocks noChangeAspect="1"/>
            </p:cNvGraphicFramePr>
            <p:nvPr/>
          </p:nvGraphicFramePr>
          <p:xfrm>
            <a:off x="664" y="1889"/>
            <a:ext cx="1180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92" name="Equation" r:id="rId5" imgW="939392" imgH="482391" progId="Equation.3">
                    <p:embed/>
                  </p:oleObj>
                </mc:Choice>
                <mc:Fallback>
                  <p:oleObj name="Equation" r:id="rId5" imgW="939392" imgH="48239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" y="1889"/>
                          <a:ext cx="1180" cy="59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6" name="AutoShape 11"/>
            <p:cNvSpPr>
              <a:spLocks noChangeArrowheads="1"/>
            </p:cNvSpPr>
            <p:nvPr/>
          </p:nvSpPr>
          <p:spPr bwMode="auto">
            <a:xfrm>
              <a:off x="2915" y="1680"/>
              <a:ext cx="576" cy="432"/>
            </a:xfrm>
            <a:prstGeom prst="flowChartDelay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7" name="Oval 12"/>
            <p:cNvSpPr>
              <a:spLocks noChangeArrowheads="1"/>
            </p:cNvSpPr>
            <p:nvPr/>
          </p:nvSpPr>
          <p:spPr bwMode="auto">
            <a:xfrm>
              <a:off x="2531" y="2640"/>
              <a:ext cx="528" cy="48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8" name="Object 13"/>
            <p:cNvGraphicFramePr>
              <a:graphicFrameLocks noChangeAspect="1"/>
            </p:cNvGraphicFramePr>
            <p:nvPr/>
          </p:nvGraphicFramePr>
          <p:xfrm>
            <a:off x="2976" y="1584"/>
            <a:ext cx="332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93" name="Equation" r:id="rId7" imgW="190335" imgH="215713" progId="Equation.3">
                    <p:embed/>
                  </p:oleObj>
                </mc:Choice>
                <mc:Fallback>
                  <p:oleObj name="Equation" r:id="rId7" imgW="190335" imgH="215713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584"/>
                          <a:ext cx="332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9" name="Line 14"/>
            <p:cNvSpPr>
              <a:spLocks noChangeShapeType="1"/>
            </p:cNvSpPr>
            <p:nvPr/>
          </p:nvSpPr>
          <p:spPr bwMode="auto">
            <a:xfrm>
              <a:off x="2099" y="259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0" name="Line 15"/>
            <p:cNvSpPr>
              <a:spLocks noChangeShapeType="1"/>
            </p:cNvSpPr>
            <p:nvPr/>
          </p:nvSpPr>
          <p:spPr bwMode="auto">
            <a:xfrm flipV="1">
              <a:off x="2099" y="11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1" name="Line 16"/>
            <p:cNvSpPr>
              <a:spLocks noChangeShapeType="1"/>
            </p:cNvSpPr>
            <p:nvPr/>
          </p:nvSpPr>
          <p:spPr bwMode="auto">
            <a:xfrm rot="5393547" flipH="1">
              <a:off x="1617" y="2223"/>
              <a:ext cx="2254" cy="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2" name="Line 17"/>
            <p:cNvSpPr>
              <a:spLocks noChangeShapeType="1"/>
            </p:cNvSpPr>
            <p:nvPr/>
          </p:nvSpPr>
          <p:spPr bwMode="auto">
            <a:xfrm rot="-2146435">
              <a:off x="1811" y="2112"/>
              <a:ext cx="18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3" name="Line 18"/>
            <p:cNvSpPr>
              <a:spLocks noChangeShapeType="1"/>
            </p:cNvSpPr>
            <p:nvPr/>
          </p:nvSpPr>
          <p:spPr bwMode="auto">
            <a:xfrm rot="2734799">
              <a:off x="1524" y="1967"/>
              <a:ext cx="220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4" name="Freeform 19"/>
            <p:cNvSpPr>
              <a:spLocks/>
            </p:cNvSpPr>
            <p:nvPr/>
          </p:nvSpPr>
          <p:spPr bwMode="auto">
            <a:xfrm>
              <a:off x="2099" y="2544"/>
              <a:ext cx="1271" cy="474"/>
            </a:xfrm>
            <a:custGeom>
              <a:avLst/>
              <a:gdLst>
                <a:gd name="T0" fmla="*/ 0 w 1271"/>
                <a:gd name="T1" fmla="*/ 0 h 474"/>
                <a:gd name="T2" fmla="*/ 548 w 1271"/>
                <a:gd name="T3" fmla="*/ 442 h 474"/>
                <a:gd name="T4" fmla="*/ 1271 w 1271"/>
                <a:gd name="T5" fmla="*/ 191 h 4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71" h="474">
                  <a:moveTo>
                    <a:pt x="0" y="0"/>
                  </a:moveTo>
                  <a:cubicBezTo>
                    <a:pt x="91" y="74"/>
                    <a:pt x="336" y="410"/>
                    <a:pt x="548" y="442"/>
                  </a:cubicBezTo>
                  <a:cubicBezTo>
                    <a:pt x="760" y="474"/>
                    <a:pt x="1121" y="243"/>
                    <a:pt x="1271" y="191"/>
                  </a:cubicBez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ysDot"/>
              <a:miter lim="800000"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5" name="Freeform 20"/>
            <p:cNvSpPr>
              <a:spLocks/>
            </p:cNvSpPr>
            <p:nvPr/>
          </p:nvSpPr>
          <p:spPr bwMode="auto">
            <a:xfrm rot="6566052">
              <a:off x="1894" y="1752"/>
              <a:ext cx="967" cy="528"/>
            </a:xfrm>
            <a:custGeom>
              <a:avLst/>
              <a:gdLst>
                <a:gd name="T0" fmla="*/ 0 w 1271"/>
                <a:gd name="T1" fmla="*/ 0 h 474"/>
                <a:gd name="T2" fmla="*/ 62 w 1271"/>
                <a:gd name="T3" fmla="*/ 1045 h 474"/>
                <a:gd name="T4" fmla="*/ 143 w 1271"/>
                <a:gd name="T5" fmla="*/ 451 h 4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71" h="474">
                  <a:moveTo>
                    <a:pt x="0" y="0"/>
                  </a:moveTo>
                  <a:cubicBezTo>
                    <a:pt x="91" y="74"/>
                    <a:pt x="336" y="410"/>
                    <a:pt x="548" y="442"/>
                  </a:cubicBezTo>
                  <a:cubicBezTo>
                    <a:pt x="760" y="474"/>
                    <a:pt x="1121" y="243"/>
                    <a:pt x="1271" y="191"/>
                  </a:cubicBez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ysDot"/>
              <a:miter lim="800000"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4836" name="Object 21"/>
            <p:cNvGraphicFramePr>
              <a:graphicFrameLocks noChangeAspect="1"/>
            </p:cNvGraphicFramePr>
            <p:nvPr/>
          </p:nvGraphicFramePr>
          <p:xfrm>
            <a:off x="3066" y="1073"/>
            <a:ext cx="1262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94" name="Equation" r:id="rId9" imgW="952087" imgH="482391" progId="Equation.3">
                    <p:embed/>
                  </p:oleObj>
                </mc:Choice>
                <mc:Fallback>
                  <p:oleObj name="Equation" r:id="rId9" imgW="952087" imgH="482391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6" y="1073"/>
                          <a:ext cx="1262" cy="59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7" name="Object 22"/>
            <p:cNvGraphicFramePr>
              <a:graphicFrameLocks noChangeAspect="1"/>
            </p:cNvGraphicFramePr>
            <p:nvPr/>
          </p:nvGraphicFramePr>
          <p:xfrm>
            <a:off x="3208" y="2852"/>
            <a:ext cx="1215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95" name="Equation" r:id="rId11" imgW="952087" imgH="482391" progId="Equation.3">
                    <p:embed/>
                  </p:oleObj>
                </mc:Choice>
                <mc:Fallback>
                  <p:oleObj name="Equation" r:id="rId11" imgW="952087" imgH="482391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8" y="2852"/>
                          <a:ext cx="1215" cy="536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8" name="Object 23"/>
            <p:cNvGraphicFramePr>
              <a:graphicFrameLocks noChangeAspect="1"/>
            </p:cNvGraphicFramePr>
            <p:nvPr/>
          </p:nvGraphicFramePr>
          <p:xfrm>
            <a:off x="2592" y="2592"/>
            <a:ext cx="332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96" name="Equation" r:id="rId13" imgW="190500" imgH="228600" progId="Equation.3">
                    <p:embed/>
                  </p:oleObj>
                </mc:Choice>
                <mc:Fallback>
                  <p:oleObj name="Equation" r:id="rId13" imgW="190500" imgH="2286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592"/>
                          <a:ext cx="332" cy="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9" name="Object 24"/>
            <p:cNvGraphicFramePr>
              <a:graphicFrameLocks noChangeAspect="1"/>
            </p:cNvGraphicFramePr>
            <p:nvPr/>
          </p:nvGraphicFramePr>
          <p:xfrm>
            <a:off x="3456" y="2640"/>
            <a:ext cx="1377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97" name="Equation" r:id="rId15" imgW="1079500" imgH="228600" progId="Equation.3">
                    <p:embed/>
                  </p:oleObj>
                </mc:Choice>
                <mc:Fallback>
                  <p:oleObj name="Equation" r:id="rId15" imgW="1079500" imgH="2286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640"/>
                          <a:ext cx="1377" cy="25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0" name="Object 25"/>
            <p:cNvGraphicFramePr>
              <a:graphicFrameLocks noChangeAspect="1"/>
            </p:cNvGraphicFramePr>
            <p:nvPr/>
          </p:nvGraphicFramePr>
          <p:xfrm>
            <a:off x="2544" y="1056"/>
            <a:ext cx="24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98" name="Equation" r:id="rId17" imgW="139700" imgH="139700" progId="Equation.3">
                    <p:embed/>
                  </p:oleObj>
                </mc:Choice>
                <mc:Fallback>
                  <p:oleObj name="Equation" r:id="rId17" imgW="139700" imgH="1397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056"/>
                          <a:ext cx="24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1" name="Object 26"/>
            <p:cNvGraphicFramePr>
              <a:graphicFrameLocks noChangeAspect="1"/>
            </p:cNvGraphicFramePr>
            <p:nvPr/>
          </p:nvGraphicFramePr>
          <p:xfrm>
            <a:off x="2016" y="2688"/>
            <a:ext cx="144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99" name="Equation" r:id="rId19" imgW="126670" imgH="76002" progId="Equation.3">
                    <p:embed/>
                  </p:oleObj>
                </mc:Choice>
                <mc:Fallback>
                  <p:oleObj name="Equation" r:id="rId19" imgW="126670" imgH="76002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688"/>
                          <a:ext cx="144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2" name="Object 27"/>
            <p:cNvGraphicFramePr>
              <a:graphicFrameLocks noChangeAspect="1"/>
            </p:cNvGraphicFramePr>
            <p:nvPr/>
          </p:nvGraphicFramePr>
          <p:xfrm>
            <a:off x="1824" y="2352"/>
            <a:ext cx="24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00" name="Equation" r:id="rId21" imgW="139700" imgH="139700" progId="Equation.3">
                    <p:embed/>
                  </p:oleObj>
                </mc:Choice>
                <mc:Fallback>
                  <p:oleObj name="Equation" r:id="rId21" imgW="139700" imgH="1397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352"/>
                          <a:ext cx="24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3" name="Object 28"/>
            <p:cNvGraphicFramePr>
              <a:graphicFrameLocks noChangeAspect="1"/>
            </p:cNvGraphicFramePr>
            <p:nvPr/>
          </p:nvGraphicFramePr>
          <p:xfrm>
            <a:off x="1872" y="1008"/>
            <a:ext cx="24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01" name="Equation" r:id="rId22" imgW="139700" imgH="139700" progId="Equation.3">
                    <p:embed/>
                  </p:oleObj>
                </mc:Choice>
                <mc:Fallback>
                  <p:oleObj name="Equation" r:id="rId22" imgW="139700" imgH="1397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008"/>
                          <a:ext cx="24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4" name="Object 29"/>
            <p:cNvGraphicFramePr>
              <a:graphicFrameLocks noChangeAspect="1"/>
            </p:cNvGraphicFramePr>
            <p:nvPr/>
          </p:nvGraphicFramePr>
          <p:xfrm>
            <a:off x="1728" y="1248"/>
            <a:ext cx="14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02" name="Equation" r:id="rId23" imgW="126670" imgH="76002" progId="Equation.3">
                    <p:embed/>
                  </p:oleObj>
                </mc:Choice>
                <mc:Fallback>
                  <p:oleObj name="Equation" r:id="rId23" imgW="126670" imgH="76002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248"/>
                          <a:ext cx="14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5" name="Object 30"/>
            <p:cNvGraphicFramePr>
              <a:graphicFrameLocks noChangeAspect="1"/>
            </p:cNvGraphicFramePr>
            <p:nvPr/>
          </p:nvGraphicFramePr>
          <p:xfrm>
            <a:off x="2832" y="1104"/>
            <a:ext cx="19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03" name="Equation" r:id="rId25" imgW="126670" imgH="76002" progId="Equation.3">
                    <p:embed/>
                  </p:oleObj>
                </mc:Choice>
                <mc:Fallback>
                  <p:oleObj name="Equation" r:id="rId25" imgW="126670" imgH="76002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104"/>
                          <a:ext cx="19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6" name="Object 31"/>
            <p:cNvGraphicFramePr>
              <a:graphicFrameLocks noChangeAspect="1"/>
            </p:cNvGraphicFramePr>
            <p:nvPr/>
          </p:nvGraphicFramePr>
          <p:xfrm>
            <a:off x="1920" y="3312"/>
            <a:ext cx="136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04" name="Equation" r:id="rId27" imgW="1066337" imgH="215806" progId="Equation.3">
                    <p:embed/>
                  </p:oleObj>
                </mc:Choice>
                <mc:Fallback>
                  <p:oleObj name="Equation" r:id="rId27" imgW="1066337" imgH="215806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312"/>
                          <a:ext cx="1361" cy="24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7" name="Object 32"/>
            <p:cNvGraphicFramePr>
              <a:graphicFrameLocks noChangeAspect="1"/>
            </p:cNvGraphicFramePr>
            <p:nvPr/>
          </p:nvGraphicFramePr>
          <p:xfrm>
            <a:off x="576" y="2592"/>
            <a:ext cx="136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05" name="Equation" r:id="rId29" imgW="1066800" imgH="228600" progId="Equation.3">
                    <p:embed/>
                  </p:oleObj>
                </mc:Choice>
                <mc:Fallback>
                  <p:oleObj name="Equation" r:id="rId29" imgW="1066800" imgH="2286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592"/>
                          <a:ext cx="1361" cy="25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8" name="Object 33"/>
            <p:cNvGraphicFramePr>
              <a:graphicFrameLocks noChangeAspect="1"/>
            </p:cNvGraphicFramePr>
            <p:nvPr/>
          </p:nvGraphicFramePr>
          <p:xfrm>
            <a:off x="4154" y="1872"/>
            <a:ext cx="3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06" name="Equation" r:id="rId31" imgW="215619" imgH="177569" progId="Equation.3">
                    <p:embed/>
                  </p:oleObj>
                </mc:Choice>
                <mc:Fallback>
                  <p:oleObj name="Equation" r:id="rId31" imgW="215619" imgH="177569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4" y="1872"/>
                          <a:ext cx="300" cy="18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9" name="Line 34"/>
            <p:cNvSpPr>
              <a:spLocks noChangeShapeType="1"/>
            </p:cNvSpPr>
            <p:nvPr/>
          </p:nvSpPr>
          <p:spPr bwMode="auto">
            <a:xfrm flipH="1">
              <a:off x="3264" y="2064"/>
              <a:ext cx="86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4850" name="Object 35"/>
            <p:cNvGraphicFramePr>
              <a:graphicFrameLocks noChangeAspect="1"/>
            </p:cNvGraphicFramePr>
            <p:nvPr/>
          </p:nvGraphicFramePr>
          <p:xfrm>
            <a:off x="1200" y="1488"/>
            <a:ext cx="31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07" name="Equation" r:id="rId33" imgW="228402" imgH="177646" progId="Equation.3">
                    <p:embed/>
                  </p:oleObj>
                </mc:Choice>
                <mc:Fallback>
                  <p:oleObj name="Equation" r:id="rId33" imgW="228402" imgH="177646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488"/>
                          <a:ext cx="318" cy="18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1" name="Line 36"/>
            <p:cNvSpPr>
              <a:spLocks noChangeShapeType="1"/>
            </p:cNvSpPr>
            <p:nvPr/>
          </p:nvSpPr>
          <p:spPr bwMode="auto">
            <a:xfrm flipV="1">
              <a:off x="1488" y="1440"/>
              <a:ext cx="52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4852" name="Object 37"/>
            <p:cNvGraphicFramePr>
              <a:graphicFrameLocks noChangeAspect="1"/>
            </p:cNvGraphicFramePr>
            <p:nvPr/>
          </p:nvGraphicFramePr>
          <p:xfrm>
            <a:off x="2400" y="2400"/>
            <a:ext cx="34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08" name="Equation" r:id="rId35" imgW="228402" imgH="177646" progId="Equation.3">
                    <p:embed/>
                  </p:oleObj>
                </mc:Choice>
                <mc:Fallback>
                  <p:oleObj name="Equation" r:id="rId35" imgW="228402" imgH="177646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400"/>
                          <a:ext cx="34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3.1 </a:t>
            </a:r>
            <a:r>
              <a:rPr lang="zh-CN" altLang="en-US" smtClean="0"/>
              <a:t>判别函数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分类的基本原理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不同模式对应特征点在特征空间里散布，运用已知类别的样本进行学习和训练，产生若干个代数界面，即判别边界，这些判别边界将特征空间划分成一些互不交叠的的子区域。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判别函数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表示界面的函数，就是判别函数</a:t>
            </a: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6444208" y="4221088"/>
            <a:ext cx="2547392" cy="2304256"/>
            <a:chOff x="3552" y="240"/>
            <a:chExt cx="2208" cy="2132"/>
          </a:xfrm>
        </p:grpSpPr>
        <p:sp>
          <p:nvSpPr>
            <p:cNvPr id="5" name="Line 51"/>
            <p:cNvSpPr>
              <a:spLocks noChangeShapeType="1"/>
            </p:cNvSpPr>
            <p:nvPr/>
          </p:nvSpPr>
          <p:spPr bwMode="auto">
            <a:xfrm flipV="1">
              <a:off x="4272" y="288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Line 52"/>
            <p:cNvSpPr>
              <a:spLocks noChangeShapeType="1"/>
            </p:cNvSpPr>
            <p:nvPr/>
          </p:nvSpPr>
          <p:spPr bwMode="auto">
            <a:xfrm>
              <a:off x="3840" y="1632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AutoShape 53"/>
            <p:cNvSpPr>
              <a:spLocks noChangeArrowheads="1"/>
            </p:cNvSpPr>
            <p:nvPr/>
          </p:nvSpPr>
          <p:spPr bwMode="auto">
            <a:xfrm>
              <a:off x="4512" y="86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AutoShape 54"/>
            <p:cNvSpPr>
              <a:spLocks noChangeArrowheads="1"/>
            </p:cNvSpPr>
            <p:nvPr/>
          </p:nvSpPr>
          <p:spPr bwMode="auto">
            <a:xfrm>
              <a:off x="4464" y="76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AutoShape 55"/>
            <p:cNvSpPr>
              <a:spLocks noChangeArrowheads="1"/>
            </p:cNvSpPr>
            <p:nvPr/>
          </p:nvSpPr>
          <p:spPr bwMode="auto">
            <a:xfrm>
              <a:off x="4560" y="76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AutoShape 56"/>
            <p:cNvSpPr>
              <a:spLocks noChangeArrowheads="1"/>
            </p:cNvSpPr>
            <p:nvPr/>
          </p:nvSpPr>
          <p:spPr bwMode="auto">
            <a:xfrm>
              <a:off x="4656" y="86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AutoShape 57"/>
            <p:cNvSpPr>
              <a:spLocks noChangeArrowheads="1"/>
            </p:cNvSpPr>
            <p:nvPr/>
          </p:nvSpPr>
          <p:spPr bwMode="auto">
            <a:xfrm>
              <a:off x="4416" y="1056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AutoShape 58"/>
            <p:cNvSpPr>
              <a:spLocks noChangeArrowheads="1"/>
            </p:cNvSpPr>
            <p:nvPr/>
          </p:nvSpPr>
          <p:spPr bwMode="auto">
            <a:xfrm>
              <a:off x="4560" y="1056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AutoShape 59"/>
            <p:cNvSpPr>
              <a:spLocks noChangeArrowheads="1"/>
            </p:cNvSpPr>
            <p:nvPr/>
          </p:nvSpPr>
          <p:spPr bwMode="auto">
            <a:xfrm>
              <a:off x="4560" y="96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AutoShape 60"/>
            <p:cNvSpPr>
              <a:spLocks noChangeArrowheads="1"/>
            </p:cNvSpPr>
            <p:nvPr/>
          </p:nvSpPr>
          <p:spPr bwMode="auto">
            <a:xfrm>
              <a:off x="4800" y="100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AutoShape 61"/>
            <p:cNvSpPr>
              <a:spLocks noChangeArrowheads="1"/>
            </p:cNvSpPr>
            <p:nvPr/>
          </p:nvSpPr>
          <p:spPr bwMode="auto">
            <a:xfrm>
              <a:off x="4752" y="115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AutoShape 62"/>
            <p:cNvSpPr>
              <a:spLocks noChangeArrowheads="1"/>
            </p:cNvSpPr>
            <p:nvPr/>
          </p:nvSpPr>
          <p:spPr bwMode="auto">
            <a:xfrm>
              <a:off x="4704" y="1056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AutoShape 63"/>
            <p:cNvSpPr>
              <a:spLocks noChangeArrowheads="1"/>
            </p:cNvSpPr>
            <p:nvPr/>
          </p:nvSpPr>
          <p:spPr bwMode="auto">
            <a:xfrm>
              <a:off x="4416" y="91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Rectangle 64"/>
            <p:cNvSpPr>
              <a:spLocks noChangeArrowheads="1"/>
            </p:cNvSpPr>
            <p:nvPr/>
          </p:nvSpPr>
          <p:spPr bwMode="auto">
            <a:xfrm>
              <a:off x="3696" y="1008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Rectangle 65"/>
            <p:cNvSpPr>
              <a:spLocks noChangeArrowheads="1"/>
            </p:cNvSpPr>
            <p:nvPr/>
          </p:nvSpPr>
          <p:spPr bwMode="auto">
            <a:xfrm>
              <a:off x="3792" y="1104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Rectangle 66"/>
            <p:cNvSpPr>
              <a:spLocks noChangeArrowheads="1"/>
            </p:cNvSpPr>
            <p:nvPr/>
          </p:nvSpPr>
          <p:spPr bwMode="auto">
            <a:xfrm>
              <a:off x="3792" y="1200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Rectangle 67"/>
            <p:cNvSpPr>
              <a:spLocks noChangeArrowheads="1"/>
            </p:cNvSpPr>
            <p:nvPr/>
          </p:nvSpPr>
          <p:spPr bwMode="auto">
            <a:xfrm>
              <a:off x="3936" y="1344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Rectangle 68"/>
            <p:cNvSpPr>
              <a:spLocks noChangeArrowheads="1"/>
            </p:cNvSpPr>
            <p:nvPr/>
          </p:nvSpPr>
          <p:spPr bwMode="auto">
            <a:xfrm>
              <a:off x="3792" y="1104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Rectangle 69"/>
            <p:cNvSpPr>
              <a:spLocks noChangeArrowheads="1"/>
            </p:cNvSpPr>
            <p:nvPr/>
          </p:nvSpPr>
          <p:spPr bwMode="auto">
            <a:xfrm>
              <a:off x="3744" y="1392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Rectangle 70"/>
            <p:cNvSpPr>
              <a:spLocks noChangeArrowheads="1"/>
            </p:cNvSpPr>
            <p:nvPr/>
          </p:nvSpPr>
          <p:spPr bwMode="auto">
            <a:xfrm>
              <a:off x="3696" y="1152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Rectangle 71"/>
            <p:cNvSpPr>
              <a:spLocks noChangeArrowheads="1"/>
            </p:cNvSpPr>
            <p:nvPr/>
          </p:nvSpPr>
          <p:spPr bwMode="auto">
            <a:xfrm>
              <a:off x="3888" y="1008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Rectangle 72"/>
            <p:cNvSpPr>
              <a:spLocks noChangeArrowheads="1"/>
            </p:cNvSpPr>
            <p:nvPr/>
          </p:nvSpPr>
          <p:spPr bwMode="auto">
            <a:xfrm>
              <a:off x="3888" y="1200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73"/>
            <p:cNvSpPr>
              <a:spLocks noChangeArrowheads="1"/>
            </p:cNvSpPr>
            <p:nvPr/>
          </p:nvSpPr>
          <p:spPr bwMode="auto">
            <a:xfrm>
              <a:off x="4080" y="1248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Oval 74"/>
            <p:cNvSpPr>
              <a:spLocks noChangeArrowheads="1"/>
            </p:cNvSpPr>
            <p:nvPr/>
          </p:nvSpPr>
          <p:spPr bwMode="auto">
            <a:xfrm>
              <a:off x="456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Oval 75"/>
            <p:cNvSpPr>
              <a:spLocks noChangeArrowheads="1"/>
            </p:cNvSpPr>
            <p:nvPr/>
          </p:nvSpPr>
          <p:spPr bwMode="auto">
            <a:xfrm>
              <a:off x="4656" y="19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Oval 76"/>
            <p:cNvSpPr>
              <a:spLocks noChangeArrowheads="1"/>
            </p:cNvSpPr>
            <p:nvPr/>
          </p:nvSpPr>
          <p:spPr bwMode="auto">
            <a:xfrm>
              <a:off x="4752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Oval 77"/>
            <p:cNvSpPr>
              <a:spLocks noChangeArrowheads="1"/>
            </p:cNvSpPr>
            <p:nvPr/>
          </p:nvSpPr>
          <p:spPr bwMode="auto">
            <a:xfrm>
              <a:off x="4896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Oval 78"/>
            <p:cNvSpPr>
              <a:spLocks noChangeArrowheads="1"/>
            </p:cNvSpPr>
            <p:nvPr/>
          </p:nvSpPr>
          <p:spPr bwMode="auto">
            <a:xfrm>
              <a:off x="4704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Oval 79"/>
            <p:cNvSpPr>
              <a:spLocks noChangeArrowheads="1"/>
            </p:cNvSpPr>
            <p:nvPr/>
          </p:nvSpPr>
          <p:spPr bwMode="auto">
            <a:xfrm>
              <a:off x="4800" y="19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Oval 80"/>
            <p:cNvSpPr>
              <a:spLocks noChangeArrowheads="1"/>
            </p:cNvSpPr>
            <p:nvPr/>
          </p:nvSpPr>
          <p:spPr bwMode="auto">
            <a:xfrm>
              <a:off x="4896" y="19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Oval 81"/>
            <p:cNvSpPr>
              <a:spLocks noChangeArrowheads="1"/>
            </p:cNvSpPr>
            <p:nvPr/>
          </p:nvSpPr>
          <p:spPr bwMode="auto">
            <a:xfrm>
              <a:off x="4992" y="19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Oval 82"/>
            <p:cNvSpPr>
              <a:spLocks noChangeArrowheads="1"/>
            </p:cNvSpPr>
            <p:nvPr/>
          </p:nvSpPr>
          <p:spPr bwMode="auto">
            <a:xfrm>
              <a:off x="5040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Oval 83"/>
            <p:cNvSpPr>
              <a:spLocks noChangeArrowheads="1"/>
            </p:cNvSpPr>
            <p:nvPr/>
          </p:nvSpPr>
          <p:spPr bwMode="auto">
            <a:xfrm>
              <a:off x="4800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Freeform 84"/>
            <p:cNvSpPr>
              <a:spLocks/>
            </p:cNvSpPr>
            <p:nvPr/>
          </p:nvSpPr>
          <p:spPr bwMode="auto">
            <a:xfrm>
              <a:off x="3718" y="432"/>
              <a:ext cx="767" cy="1799"/>
            </a:xfrm>
            <a:custGeom>
              <a:avLst/>
              <a:gdLst>
                <a:gd name="T0" fmla="*/ 314 w 767"/>
                <a:gd name="T1" fmla="*/ 0 h 1799"/>
                <a:gd name="T2" fmla="*/ 701 w 767"/>
                <a:gd name="T3" fmla="*/ 1003 h 1799"/>
                <a:gd name="T4" fmla="*/ 0 w 767"/>
                <a:gd name="T5" fmla="*/ 1799 h 17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7" h="1799">
                  <a:moveTo>
                    <a:pt x="314" y="0"/>
                  </a:moveTo>
                  <a:cubicBezTo>
                    <a:pt x="378" y="167"/>
                    <a:pt x="753" y="703"/>
                    <a:pt x="701" y="1003"/>
                  </a:cubicBezTo>
                  <a:cubicBezTo>
                    <a:pt x="767" y="1271"/>
                    <a:pt x="146" y="1633"/>
                    <a:pt x="0" y="17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Freeform 85"/>
            <p:cNvSpPr>
              <a:spLocks/>
            </p:cNvSpPr>
            <p:nvPr/>
          </p:nvSpPr>
          <p:spPr bwMode="auto">
            <a:xfrm>
              <a:off x="4388" y="1632"/>
              <a:ext cx="1193" cy="119"/>
            </a:xfrm>
            <a:custGeom>
              <a:avLst/>
              <a:gdLst>
                <a:gd name="T0" fmla="*/ 0 w 1193"/>
                <a:gd name="T1" fmla="*/ 4 h 119"/>
                <a:gd name="T2" fmla="*/ 304 w 1193"/>
                <a:gd name="T3" fmla="*/ 77 h 119"/>
                <a:gd name="T4" fmla="*/ 1047 w 1193"/>
                <a:gd name="T5" fmla="*/ 56 h 119"/>
                <a:gd name="T6" fmla="*/ 1183 w 1193"/>
                <a:gd name="T7" fmla="*/ 119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3" h="119">
                  <a:moveTo>
                    <a:pt x="0" y="4"/>
                  </a:moveTo>
                  <a:cubicBezTo>
                    <a:pt x="51" y="16"/>
                    <a:pt x="130" y="68"/>
                    <a:pt x="304" y="77"/>
                  </a:cubicBezTo>
                  <a:cubicBezTo>
                    <a:pt x="489" y="96"/>
                    <a:pt x="935" y="0"/>
                    <a:pt x="1047" y="56"/>
                  </a:cubicBezTo>
                  <a:cubicBezTo>
                    <a:pt x="1193" y="63"/>
                    <a:pt x="1155" y="106"/>
                    <a:pt x="1183" y="11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0" name="Object 86"/>
            <p:cNvGraphicFramePr>
              <a:graphicFrameLocks noChangeAspect="1"/>
            </p:cNvGraphicFramePr>
            <p:nvPr/>
          </p:nvGraphicFramePr>
          <p:xfrm>
            <a:off x="4848" y="720"/>
            <a:ext cx="27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26" name="Equation" r:id="rId3" imgW="177569" imgH="215619" progId="Equation.3">
                    <p:embed/>
                  </p:oleObj>
                </mc:Choice>
                <mc:Fallback>
                  <p:oleObj name="Equation" r:id="rId3" imgW="17756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720"/>
                          <a:ext cx="27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87"/>
            <p:cNvGraphicFramePr>
              <a:graphicFrameLocks noChangeAspect="1"/>
            </p:cNvGraphicFramePr>
            <p:nvPr/>
          </p:nvGraphicFramePr>
          <p:xfrm>
            <a:off x="3552" y="624"/>
            <a:ext cx="30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27" name="Equation" r:id="rId5" imgW="190335" imgH="215713" progId="Equation.3">
                    <p:embed/>
                  </p:oleObj>
                </mc:Choice>
                <mc:Fallback>
                  <p:oleObj name="Equation" r:id="rId5" imgW="190335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624"/>
                          <a:ext cx="30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88"/>
            <p:cNvGraphicFramePr>
              <a:graphicFrameLocks noChangeAspect="1"/>
            </p:cNvGraphicFramePr>
            <p:nvPr/>
          </p:nvGraphicFramePr>
          <p:xfrm>
            <a:off x="4992" y="2016"/>
            <a:ext cx="308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28" name="Equation" r:id="rId7" imgW="190500" imgH="228600" progId="Equation.3">
                    <p:embed/>
                  </p:oleObj>
                </mc:Choice>
                <mc:Fallback>
                  <p:oleObj name="Equation" r:id="rId7" imgW="19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016"/>
                          <a:ext cx="308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89"/>
            <p:cNvGraphicFramePr>
              <a:graphicFrameLocks noChangeAspect="1"/>
            </p:cNvGraphicFramePr>
            <p:nvPr/>
          </p:nvGraphicFramePr>
          <p:xfrm>
            <a:off x="3984" y="2160"/>
            <a:ext cx="55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29" name="Equation" r:id="rId9" imgW="342751" imgH="203112" progId="Equation.3">
                    <p:embed/>
                  </p:oleObj>
                </mc:Choice>
                <mc:Fallback>
                  <p:oleObj name="Equation" r:id="rId9" imgW="34275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160"/>
                          <a:ext cx="554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90"/>
            <p:cNvGraphicFramePr>
              <a:graphicFrameLocks noChangeAspect="1"/>
            </p:cNvGraphicFramePr>
            <p:nvPr/>
          </p:nvGraphicFramePr>
          <p:xfrm>
            <a:off x="4368" y="240"/>
            <a:ext cx="26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30" name="Equation" r:id="rId11" imgW="164885" imgH="215619" progId="Equation.3">
                    <p:embed/>
                  </p:oleObj>
                </mc:Choice>
                <mc:Fallback>
                  <p:oleObj name="Equation" r:id="rId11" imgW="164885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40"/>
                          <a:ext cx="26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91"/>
            <p:cNvGraphicFramePr>
              <a:graphicFrameLocks noChangeAspect="1"/>
            </p:cNvGraphicFramePr>
            <p:nvPr/>
          </p:nvGraphicFramePr>
          <p:xfrm>
            <a:off x="5424" y="1632"/>
            <a:ext cx="24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31" name="Equation" r:id="rId13" imgW="152268" imgH="215713" progId="Equation.3">
                    <p:embed/>
                  </p:oleObj>
                </mc:Choice>
                <mc:Fallback>
                  <p:oleObj name="Equation" r:id="rId13" imgW="152268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632"/>
                          <a:ext cx="24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6" name="AutoShape 92"/>
            <p:cNvCxnSpPr>
              <a:cxnSpLocks noChangeShapeType="1"/>
              <a:endCxn id="38" idx="2"/>
            </p:cNvCxnSpPr>
            <p:nvPr/>
          </p:nvCxnSpPr>
          <p:spPr bwMode="auto">
            <a:xfrm flipH="1" flipV="1">
              <a:off x="3718" y="2231"/>
              <a:ext cx="266" cy="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线性判别函数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zh-CN" altLang="en-US" sz="3200" smtClean="0">
                <a:solidFill>
                  <a:srgbClr val="0000CC"/>
                </a:solidFill>
              </a:rPr>
              <a:t>多类情况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468313" y="1268413"/>
            <a:ext cx="8153400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endParaRPr kumimoji="1" lang="en-US" altLang="zh-CN" sz="2400" b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66FF33"/>
              </a:buClr>
              <a:buSzPct val="80000"/>
              <a:buFontTx/>
              <a:buNone/>
            </a:pPr>
            <a:r>
              <a:rPr kumimoji="1" lang="zh-CN" altLang="en-US" sz="2400" b="0"/>
              <a:t>假设判别函数为：</a:t>
            </a:r>
          </a:p>
          <a:p>
            <a:pPr eaLnBrk="1" hangingPunct="1"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endParaRPr kumimoji="1" lang="en-US" altLang="zh-CN" sz="2400" b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66FF33"/>
              </a:buClr>
              <a:buSzPct val="80000"/>
              <a:buFontTx/>
              <a:buNone/>
            </a:pPr>
            <a:r>
              <a:rPr kumimoji="1" lang="zh-CN" altLang="en-US" sz="2400" b="0">
                <a:latin typeface="Arial" panose="020B0604020202020204" pitchFamily="34" charset="0"/>
                <a:ea typeface="宋体" panose="02010600030101010101" pitchFamily="2" charset="-122"/>
              </a:rPr>
              <a:t>问假设未知模式</a:t>
            </a:r>
            <a:r>
              <a:rPr kumimoji="1" lang="en-US" altLang="zh-CN" sz="2400" b="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= </a:t>
            </a:r>
            <a:r>
              <a:rPr kumimoji="1" lang="en-US" altLang="zh-CN" sz="2600" b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600" b="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6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600" b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sz="2600" b="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6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600" b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6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T= </a:t>
            </a:r>
            <a:r>
              <a:rPr kumimoji="1" lang="en-US" altLang="zh-CN" sz="2600" b="0">
                <a:latin typeface="Times New Roman" panose="02020603050405020304" pitchFamily="18" charset="0"/>
                <a:ea typeface="宋体" panose="02010600030101010101" pitchFamily="2" charset="-122"/>
              </a:rPr>
              <a:t>(1,1)</a:t>
            </a:r>
            <a:r>
              <a:rPr kumimoji="1" lang="en-US" altLang="zh-CN" sz="26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0" baseline="30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0">
                <a:latin typeface="Arial" panose="020B0604020202020204" pitchFamily="34" charset="0"/>
                <a:ea typeface="宋体" panose="02010600030101010101" pitchFamily="2" charset="-122"/>
              </a:rPr>
              <a:t>，则</a:t>
            </a:r>
            <a:r>
              <a:rPr kumimoji="1" lang="en-US" altLang="zh-CN" sz="2400" b="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zh-CN" altLang="en-US" sz="2400" b="0">
                <a:latin typeface="Arial" panose="020B0604020202020204" pitchFamily="34" charset="0"/>
                <a:ea typeface="宋体" panose="02010600030101010101" pitchFamily="2" charset="-122"/>
              </a:rPr>
              <a:t>属于那一类。</a:t>
            </a:r>
          </a:p>
          <a:p>
            <a:pPr eaLnBrk="1" hangingPunct="1"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endParaRPr kumimoji="1" lang="en-US" altLang="zh-CN" sz="2400" b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endParaRPr kumimoji="1" lang="en-US" altLang="zh-CN" sz="2400" b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0">
                <a:latin typeface="Arial" panose="020B0604020202020204" pitchFamily="34" charset="0"/>
                <a:ea typeface="宋体" panose="02010600030101010101" pitchFamily="2" charset="-122"/>
              </a:rPr>
              <a:t>把它代入判别函数：</a:t>
            </a:r>
          </a:p>
          <a:p>
            <a:pPr eaLnBrk="1" hangingPunct="1"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0">
                <a:latin typeface="Arial" panose="020B0604020202020204" pitchFamily="34" charset="0"/>
                <a:ea typeface="宋体" panose="02010600030101010101" pitchFamily="2" charset="-122"/>
              </a:rPr>
              <a:t>得判别函数为：</a:t>
            </a:r>
          </a:p>
          <a:p>
            <a:pPr eaLnBrk="1" hangingPunct="1"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0">
                <a:latin typeface="Arial" panose="020B0604020202020204" pitchFamily="34" charset="0"/>
                <a:ea typeface="宋体" panose="02010600030101010101" pitchFamily="2" charset="-122"/>
              </a:rPr>
              <a:t>因为</a:t>
            </a:r>
          </a:p>
          <a:p>
            <a:pPr eaLnBrk="1" hangingPunct="1"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0">
                <a:latin typeface="Arial" panose="020B0604020202020204" pitchFamily="34" charset="0"/>
                <a:ea typeface="宋体" panose="02010600030101010101" pitchFamily="2" charset="-122"/>
              </a:rPr>
              <a:t>所以模式</a:t>
            </a:r>
            <a:r>
              <a:rPr kumimoji="1" lang="en-US" altLang="zh-CN" sz="2400" b="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= (1,1)</a:t>
            </a:r>
            <a:r>
              <a:rPr kumimoji="1" lang="en-US" altLang="zh-CN" sz="2400" b="0" baseline="3000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1" lang="zh-CN" altLang="en-US" sz="2400" b="0">
                <a:latin typeface="Arial" panose="020B0604020202020204" pitchFamily="34" charset="0"/>
                <a:ea typeface="宋体" panose="02010600030101010101" pitchFamily="2" charset="-122"/>
              </a:rPr>
              <a:t>属于     类。</a:t>
            </a:r>
          </a:p>
        </p:txBody>
      </p:sp>
      <p:grpSp>
        <p:nvGrpSpPr>
          <p:cNvPr id="35844" name="Group 5"/>
          <p:cNvGrpSpPr>
            <a:grpSpLocks/>
          </p:cNvGrpSpPr>
          <p:nvPr/>
        </p:nvGrpSpPr>
        <p:grpSpPr bwMode="auto">
          <a:xfrm>
            <a:off x="1430338" y="3933825"/>
            <a:ext cx="4743450" cy="1752600"/>
            <a:chOff x="1140" y="1008"/>
            <a:chExt cx="2988" cy="1104"/>
          </a:xfrm>
        </p:grpSpPr>
        <p:graphicFrame>
          <p:nvGraphicFramePr>
            <p:cNvPr id="35846" name="Object 6"/>
            <p:cNvGraphicFramePr>
              <a:graphicFrameLocks noChangeAspect="1"/>
            </p:cNvGraphicFramePr>
            <p:nvPr/>
          </p:nvGraphicFramePr>
          <p:xfrm>
            <a:off x="2448" y="1776"/>
            <a:ext cx="27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75" name="Equation" r:id="rId3" imgW="190335" imgH="215713" progId="Equation.3">
                    <p:embed/>
                  </p:oleObj>
                </mc:Choice>
                <mc:Fallback>
                  <p:oleObj name="Equation" r:id="rId3" imgW="190335" imgH="21571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776"/>
                          <a:ext cx="27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>
                                  <a:alpha val="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7" name="Object 7"/>
            <p:cNvGraphicFramePr>
              <a:graphicFrameLocks noChangeAspect="1"/>
            </p:cNvGraphicFramePr>
            <p:nvPr/>
          </p:nvGraphicFramePr>
          <p:xfrm>
            <a:off x="1140" y="1536"/>
            <a:ext cx="229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76" name="Equation" r:id="rId5" imgW="1739900" imgH="228600" progId="Equation.3">
                    <p:embed/>
                  </p:oleObj>
                </mc:Choice>
                <mc:Fallback>
                  <p:oleObj name="Equation" r:id="rId5" imgW="17399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" y="1536"/>
                          <a:ext cx="229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8" name="Object 8"/>
            <p:cNvGraphicFramePr>
              <a:graphicFrameLocks noChangeAspect="1"/>
            </p:cNvGraphicFramePr>
            <p:nvPr/>
          </p:nvGraphicFramePr>
          <p:xfrm>
            <a:off x="1872" y="1296"/>
            <a:ext cx="22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77" name="Equation" r:id="rId7" imgW="1879600" imgH="228600" progId="Equation.3">
                    <p:embed/>
                  </p:oleObj>
                </mc:Choice>
                <mc:Fallback>
                  <p:oleObj name="Equation" r:id="rId7" imgW="18796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96"/>
                          <a:ext cx="2256" cy="288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9" name="Object 9"/>
            <p:cNvGraphicFramePr>
              <a:graphicFrameLocks noChangeAspect="1"/>
            </p:cNvGraphicFramePr>
            <p:nvPr/>
          </p:nvGraphicFramePr>
          <p:xfrm>
            <a:off x="2256" y="1008"/>
            <a:ext cx="141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78" name="Equation" r:id="rId9" imgW="1181100" imgH="228600" progId="Equation.3">
                    <p:embed/>
                  </p:oleObj>
                </mc:Choice>
                <mc:Fallback>
                  <p:oleObj name="Equation" r:id="rId9" imgW="11811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008"/>
                          <a:ext cx="1417" cy="288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3722688" y="1127125"/>
          <a:ext cx="2908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9" name="Equation" r:id="rId11" imgW="1193800" imgH="711200" progId="Equation.3">
                  <p:embed/>
                </p:oleObj>
              </mc:Choice>
              <mc:Fallback>
                <p:oleObj name="Equation" r:id="rId11" imgW="11938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1127125"/>
                        <a:ext cx="2908300" cy="15113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 bwMode="auto">
          <a:xfrm>
            <a:off x="293631" y="3284984"/>
            <a:ext cx="8340725" cy="333375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线性判别函数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47800"/>
            <a:ext cx="8164512" cy="5257800"/>
          </a:xfrm>
        </p:spPr>
        <p:txBody>
          <a:bodyPr/>
          <a:lstStyle/>
          <a:p>
            <a:r>
              <a:rPr lang="zh-CN" altLang="en-US" smtClean="0"/>
              <a:t>关于线性判别函数的结论</a:t>
            </a:r>
          </a:p>
          <a:p>
            <a:pPr lvl="1"/>
            <a:r>
              <a:rPr lang="zh-CN" altLang="en-US" smtClean="0"/>
              <a:t>模式类别若可用任一线性判别函数来划分，这些模式就称为线性可分；一旦线性判别函数的参数确定，这些函数即可作为模式分类的基础。</a:t>
            </a:r>
          </a:p>
          <a:p>
            <a:pPr lvl="1"/>
            <a:r>
              <a:rPr lang="zh-CN" altLang="en-US" smtClean="0"/>
              <a:t>对于</a:t>
            </a:r>
            <a:r>
              <a:rPr lang="en-US" altLang="zh-CN" smtClean="0"/>
              <a:t>M</a:t>
            </a:r>
            <a:r>
              <a:rPr lang="zh-CN" altLang="en-US" smtClean="0"/>
              <a:t>（</a:t>
            </a:r>
            <a:r>
              <a:rPr lang="en-US" altLang="zh-CN" smtClean="0"/>
              <a:t>M</a:t>
            </a:r>
            <a:r>
              <a:rPr lang="en-US" altLang="zh-CN" sz="2800" smtClean="0"/>
              <a:t>≥</a:t>
            </a:r>
            <a:r>
              <a:rPr lang="en-US" altLang="zh-CN" smtClean="0"/>
              <a:t>2</a:t>
            </a:r>
            <a:r>
              <a:rPr lang="zh-CN" altLang="en-US" smtClean="0"/>
              <a:t>）类模式分类，第一、三种情况需要</a:t>
            </a:r>
            <a:r>
              <a:rPr lang="en-US" altLang="zh-CN" smtClean="0"/>
              <a:t>M</a:t>
            </a:r>
            <a:r>
              <a:rPr lang="zh-CN" altLang="en-US" smtClean="0"/>
              <a:t>个判别函数，第二种情况需要</a:t>
            </a:r>
            <a:r>
              <a:rPr lang="en-US" altLang="zh-CN" smtClean="0"/>
              <a:t>M(M-1)/2</a:t>
            </a:r>
            <a:r>
              <a:rPr lang="zh-CN" altLang="en-US" smtClean="0"/>
              <a:t>个判别函数。</a:t>
            </a:r>
          </a:p>
          <a:p>
            <a:pPr lvl="1"/>
            <a:r>
              <a:rPr lang="zh-CN" altLang="en-US" smtClean="0"/>
              <a:t>对于第一种情况，每个判别函数都要把一种类别（比如</a:t>
            </a:r>
            <a:r>
              <a:rPr lang="en-US" altLang="zh-CN" smtClean="0"/>
              <a:t>i</a:t>
            </a:r>
            <a:r>
              <a:rPr lang="zh-CN" altLang="en-US" smtClean="0"/>
              <a:t>类）的模式与其余</a:t>
            </a:r>
            <a:r>
              <a:rPr lang="en-US" altLang="zh-CN" smtClean="0"/>
              <a:t>M-1</a:t>
            </a:r>
            <a:r>
              <a:rPr lang="zh-CN" altLang="en-US" smtClean="0"/>
              <a:t>种类别的模式划分开，而不是仅将一类与另一类划分开。</a:t>
            </a:r>
          </a:p>
          <a:p>
            <a:pPr lvl="1"/>
            <a:r>
              <a:rPr lang="zh-CN" altLang="en-US" smtClean="0"/>
              <a:t>实际上，一个类的模式分布要比</a:t>
            </a:r>
            <a:r>
              <a:rPr lang="en-US" altLang="zh-CN" smtClean="0"/>
              <a:t>M-1</a:t>
            </a:r>
            <a:r>
              <a:rPr lang="zh-CN" altLang="en-US" smtClean="0"/>
              <a:t>类模式分布更聚集，因此后两种情况实现模式线性可分的可能性要更大一些。</a:t>
            </a:r>
          </a:p>
          <a:p>
            <a:pPr lvl="1"/>
            <a:endParaRPr lang="zh-CN" altLang="en-US" smtClean="0"/>
          </a:p>
        </p:txBody>
      </p:sp>
      <p:pic>
        <p:nvPicPr>
          <p:cNvPr id="36868" name="Picture 4" descr="天使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096000"/>
            <a:ext cx="91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"/>
          <p:cNvSpPr>
            <a:spLocks noChangeArrowheads="1"/>
          </p:cNvSpPr>
          <p:nvPr/>
        </p:nvSpPr>
        <p:spPr bwMode="auto">
          <a:xfrm>
            <a:off x="2214563" y="333375"/>
            <a:ext cx="4929187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bg2"/>
              </a:buClr>
              <a:buSzPct val="75000"/>
              <a:buFontTx/>
              <a:buNone/>
            </a:pPr>
            <a:r>
              <a:rPr kumimoji="1" lang="zh-CN" altLang="en-US"/>
              <a:t>三种方法小结</a:t>
            </a:r>
          </a:p>
        </p:txBody>
      </p:sp>
      <p:graphicFrame>
        <p:nvGraphicFramePr>
          <p:cNvPr id="28705" name="Group 33"/>
          <p:cNvGraphicFramePr>
            <a:graphicFrameLocks noGrp="1"/>
          </p:cNvGraphicFramePr>
          <p:nvPr/>
        </p:nvGraphicFramePr>
        <p:xfrm>
          <a:off x="1857375" y="1571625"/>
          <a:ext cx="6096000" cy="3779840"/>
        </p:xfrm>
        <a:graphic>
          <a:graphicData uri="http://schemas.openxmlformats.org/drawingml/2006/table">
            <a:tbl>
              <a:tblPr/>
              <a:tblGrid>
                <a:gridCol w="1524000"/>
                <a:gridCol w="1976438"/>
                <a:gridCol w="1428750"/>
                <a:gridCol w="1166812"/>
              </a:tblGrid>
              <a:tr h="944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分类方法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判别函数个数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不确定区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难易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</a:tr>
              <a:tr h="944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ω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/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ω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二分法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</a:tr>
              <a:tr h="944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ω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/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ω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j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二分法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</a:tr>
              <a:tr h="944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最大判别准则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</a:tr>
            </a:tbl>
          </a:graphicData>
        </a:graphic>
      </p:graphicFrame>
      <p:cxnSp>
        <p:nvCxnSpPr>
          <p:cNvPr id="37918" name="直接连接符 10"/>
          <p:cNvCxnSpPr>
            <a:cxnSpLocks noChangeShapeType="1"/>
          </p:cNvCxnSpPr>
          <p:nvPr/>
        </p:nvCxnSpPr>
        <p:spPr bwMode="auto">
          <a:xfrm>
            <a:off x="2714625" y="2643188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4211638" y="2708275"/>
            <a:ext cx="363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/>
              <a:t>M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3589338" y="3716338"/>
            <a:ext cx="1630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M(M-1)/2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4211638" y="4581525"/>
            <a:ext cx="363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/>
              <a:t>M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5651500" y="270827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/>
              <a:t>最多</a:t>
            </a:r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5651500" y="36449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/>
              <a:t>较少</a:t>
            </a:r>
            <a:endParaRPr kumimoji="1" lang="en-US" altLang="zh-CN" sz="2800"/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5651500" y="458152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/>
              <a:t>没有</a:t>
            </a:r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6877050" y="270827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/>
              <a:t>较难</a:t>
            </a: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6877050" y="3644900"/>
            <a:ext cx="900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/>
              <a:t>较易</a:t>
            </a:r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6877050" y="4581525"/>
            <a:ext cx="900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/>
              <a:t>较易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6" grpId="0"/>
      <p:bldP spid="28707" grpId="0"/>
      <p:bldP spid="28708" grpId="0"/>
      <p:bldP spid="28709" grpId="0"/>
      <p:bldP spid="28710" grpId="0"/>
      <p:bldP spid="28711" grpId="0"/>
      <p:bldP spid="28712" grpId="0"/>
      <p:bldP spid="28713" grpId="0"/>
      <p:bldP spid="287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线性分类器设计</a:t>
            </a:r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370887" cy="5181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smtClean="0"/>
              <a:t>  上面我们讨论了线性判别函数形式为：</a:t>
            </a:r>
            <a:r>
              <a:rPr lang="en-US" altLang="zh-CN" sz="2400" smtClean="0"/>
              <a:t>g(x)=W</a:t>
            </a:r>
            <a:r>
              <a:rPr lang="en-US" altLang="zh-CN" sz="2400" baseline="30000" smtClean="0"/>
              <a:t>T</a:t>
            </a:r>
            <a:r>
              <a:rPr lang="en-US" altLang="zh-CN" sz="2400" smtClean="0"/>
              <a:t>X</a:t>
            </a:r>
            <a:r>
              <a:rPr lang="zh-CN" altLang="en-US" sz="2400" smtClean="0"/>
              <a:t>，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   </a:t>
            </a:r>
            <a:r>
              <a:rPr lang="zh-CN" altLang="en-US" sz="2400" smtClean="0"/>
              <a:t>其中 </a:t>
            </a:r>
            <a:r>
              <a:rPr lang="en-US" altLang="zh-CN" sz="2400" smtClean="0"/>
              <a:t>X= (X1, X2</a:t>
            </a:r>
            <a:r>
              <a:rPr lang="en-US" altLang="zh-CN" sz="2400" smtClean="0">
                <a:latin typeface="Arial" panose="020B0604020202020204" pitchFamily="34" charset="0"/>
              </a:rPr>
              <a:t>…</a:t>
            </a:r>
            <a:r>
              <a:rPr lang="en-US" altLang="zh-CN" sz="2400" smtClean="0"/>
              <a:t>Xn)     n</a:t>
            </a:r>
            <a:r>
              <a:rPr lang="zh-CN" altLang="en-US" sz="2400" smtClean="0"/>
              <a:t>维特征向量</a:t>
            </a:r>
          </a:p>
          <a:p>
            <a:pPr>
              <a:lnSpc>
                <a:spcPct val="80000"/>
              </a:lnSpc>
            </a:pPr>
            <a:r>
              <a:rPr lang="zh-CN" altLang="en-US" sz="2400" smtClean="0"/>
              <a:t>   </a:t>
            </a:r>
            <a:r>
              <a:rPr lang="en-US" altLang="zh-CN" sz="2400" smtClean="0"/>
              <a:t>W= (W1, W2 </a:t>
            </a:r>
            <a:r>
              <a:rPr lang="en-US" altLang="zh-CN" sz="2400" smtClean="0">
                <a:latin typeface="Arial" panose="020B0604020202020204" pitchFamily="34" charset="0"/>
              </a:rPr>
              <a:t>…</a:t>
            </a:r>
            <a:r>
              <a:rPr lang="en-US" altLang="zh-CN" sz="2400" smtClean="0"/>
              <a:t> Wn , Wn+1)     n</a:t>
            </a:r>
            <a:r>
              <a:rPr lang="zh-CN" altLang="en-US" sz="2400" smtClean="0"/>
              <a:t>维权向量</a:t>
            </a:r>
          </a:p>
          <a:p>
            <a:pPr>
              <a:lnSpc>
                <a:spcPct val="80000"/>
              </a:lnSpc>
            </a:pPr>
            <a:endParaRPr lang="zh-CN" altLang="en-US" sz="2400" smtClean="0"/>
          </a:p>
          <a:p>
            <a:pPr>
              <a:lnSpc>
                <a:spcPct val="80000"/>
              </a:lnSpc>
            </a:pPr>
            <a:endParaRPr lang="zh-CN" altLang="en-US" sz="2400" smtClean="0"/>
          </a:p>
          <a:p>
            <a:pPr>
              <a:lnSpc>
                <a:spcPct val="80000"/>
              </a:lnSpc>
            </a:pPr>
            <a:endParaRPr lang="zh-CN" altLang="en-US" sz="2400" smtClean="0"/>
          </a:p>
          <a:p>
            <a:pPr>
              <a:lnSpc>
                <a:spcPct val="80000"/>
              </a:lnSpc>
            </a:pPr>
            <a:r>
              <a:rPr lang="zh-CN" altLang="en-US" sz="2400" smtClean="0"/>
              <a:t> </a:t>
            </a:r>
          </a:p>
          <a:p>
            <a:r>
              <a:rPr lang="zh-CN" altLang="en-US" sz="2400" smtClean="0"/>
              <a:t>通常通过特征抽取可以获得</a:t>
            </a:r>
            <a:r>
              <a:rPr lang="en-US" altLang="zh-CN" sz="2400" smtClean="0"/>
              <a:t>n</a:t>
            </a:r>
            <a:r>
              <a:rPr lang="zh-CN" altLang="en-US" sz="2400" smtClean="0"/>
              <a:t>维特征向量，因此</a:t>
            </a:r>
            <a:r>
              <a:rPr lang="en-US" altLang="zh-CN" sz="2400" smtClean="0">
                <a:solidFill>
                  <a:srgbClr val="00CC00"/>
                </a:solidFill>
              </a:rPr>
              <a:t>n</a:t>
            </a:r>
            <a:r>
              <a:rPr lang="zh-CN" altLang="en-US" sz="2400" smtClean="0">
                <a:solidFill>
                  <a:srgbClr val="00CC00"/>
                </a:solidFill>
              </a:rPr>
              <a:t>维权向量</a:t>
            </a:r>
            <a:r>
              <a:rPr lang="zh-CN" altLang="en-US" sz="2400" smtClean="0"/>
              <a:t>是要按某种准则（准则函数）求解的。</a:t>
            </a:r>
          </a:p>
          <a:p>
            <a:r>
              <a:rPr lang="zh-CN" altLang="en-US" sz="2400" smtClean="0"/>
              <a:t>求解权向量的过程就是分类器的训练过程，使用已知类别的有限学习样本来获得分类器的权向量被称为</a:t>
            </a:r>
            <a:r>
              <a:rPr lang="zh-CN" altLang="en-US" sz="2400" smtClean="0">
                <a:solidFill>
                  <a:srgbClr val="00CC00"/>
                </a:solidFill>
              </a:rPr>
              <a:t>有监督的分类。</a:t>
            </a:r>
          </a:p>
        </p:txBody>
      </p:sp>
      <p:graphicFrame>
        <p:nvGraphicFramePr>
          <p:cNvPr id="38916" name="Object 5"/>
          <p:cNvGraphicFramePr>
            <a:graphicFrameLocks noChangeAspect="1"/>
          </p:cNvGraphicFramePr>
          <p:nvPr/>
        </p:nvGraphicFramePr>
        <p:xfrm>
          <a:off x="2051050" y="2636838"/>
          <a:ext cx="397510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2" name="Equation" r:id="rId3" imgW="1676400" imgH="457200" progId="Equation.3">
                  <p:embed/>
                </p:oleObj>
              </mc:Choice>
              <mc:Fallback>
                <p:oleObj name="Equation" r:id="rId3" imgW="1676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636838"/>
                        <a:ext cx="3975100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线性分类器设计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447800"/>
            <a:ext cx="7600950" cy="5257800"/>
          </a:xfrm>
        </p:spPr>
        <p:txBody>
          <a:bodyPr/>
          <a:lstStyle/>
          <a:p>
            <a:r>
              <a:rPr lang="zh-CN" altLang="en-US" smtClean="0"/>
              <a:t>设计线性分类器的主要步骤</a:t>
            </a:r>
          </a:p>
          <a:p>
            <a:pPr lvl="1"/>
            <a:r>
              <a:rPr lang="zh-CN" altLang="en-US" smtClean="0"/>
              <a:t>收集一组具有类别标识的样本                      。若把每个样本看成确定的观测值，则这组样本称为确定性样本集；若把每个样本看成随机变量，则这组样本称为随机样本集</a:t>
            </a:r>
          </a:p>
          <a:p>
            <a:pPr lvl="1"/>
            <a:r>
              <a:rPr lang="zh-CN" altLang="en-US" smtClean="0"/>
              <a:t>根据实际情况确定一个准则函数</a:t>
            </a:r>
            <a:r>
              <a:rPr lang="en-US" altLang="zh-CN" smtClean="0"/>
              <a:t>J</a:t>
            </a:r>
            <a:r>
              <a:rPr lang="zh-CN" altLang="en-US" smtClean="0"/>
              <a:t>。</a:t>
            </a:r>
            <a:r>
              <a:rPr lang="en-US" altLang="zh-CN" smtClean="0"/>
              <a:t>J</a:t>
            </a:r>
            <a:r>
              <a:rPr lang="zh-CN" altLang="en-US" smtClean="0"/>
              <a:t>必须满足：</a:t>
            </a:r>
            <a:r>
              <a:rPr lang="en-US" altLang="zh-CN" smtClean="0"/>
              <a:t>a) J</a:t>
            </a:r>
            <a:r>
              <a:rPr lang="zh-CN" altLang="en-US" smtClean="0"/>
              <a:t>是样本集</a:t>
            </a:r>
            <a:r>
              <a:rPr lang="en-US" altLang="zh-CN" smtClean="0"/>
              <a:t>X</a:t>
            </a:r>
            <a:r>
              <a:rPr lang="zh-CN" altLang="en-US" smtClean="0"/>
              <a:t>和      、     的函数；</a:t>
            </a:r>
            <a:r>
              <a:rPr lang="en-US" altLang="zh-CN" smtClean="0"/>
              <a:t>b) J</a:t>
            </a:r>
            <a:r>
              <a:rPr lang="zh-CN" altLang="en-US" smtClean="0"/>
              <a:t>的值反映分类器的性能，其极值解对应于</a:t>
            </a:r>
            <a:r>
              <a:rPr lang="zh-CN" altLang="en-US" smtClean="0">
                <a:latin typeface="Arial" panose="020B0604020202020204" pitchFamily="34" charset="0"/>
              </a:rPr>
              <a:t>“</a:t>
            </a:r>
            <a:r>
              <a:rPr lang="zh-CN" altLang="en-US" smtClean="0"/>
              <a:t>最好</a:t>
            </a:r>
            <a:r>
              <a:rPr lang="zh-CN" altLang="en-US" smtClean="0">
                <a:latin typeface="Arial" panose="020B0604020202020204" pitchFamily="34" charset="0"/>
              </a:rPr>
              <a:t>”</a:t>
            </a:r>
            <a:r>
              <a:rPr lang="zh-CN" altLang="en-US" smtClean="0"/>
              <a:t>的决策。</a:t>
            </a:r>
          </a:p>
          <a:p>
            <a:pPr lvl="1"/>
            <a:r>
              <a:rPr lang="zh-CN" altLang="en-US" smtClean="0"/>
              <a:t>用最优化技术求出准则函数的极值解     ，    。</a:t>
            </a:r>
          </a:p>
          <a:p>
            <a:pPr lvl="1"/>
            <a:endParaRPr lang="zh-CN" altLang="en-US" smtClean="0"/>
          </a:p>
        </p:txBody>
      </p:sp>
      <p:graphicFrame>
        <p:nvGraphicFramePr>
          <p:cNvPr id="3994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156325" y="2133600"/>
          <a:ext cx="21605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70" name="公式" r:id="rId3" imgW="1016000" imgH="228600" progId="Equation.3">
                  <p:embed/>
                </p:oleObj>
              </mc:Choice>
              <mc:Fallback>
                <p:oleObj name="公式" r:id="rId3" imgW="1016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133600"/>
                        <a:ext cx="216058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6"/>
          <p:cNvGraphicFramePr>
            <a:graphicFrameLocks noChangeAspect="1"/>
          </p:cNvGraphicFramePr>
          <p:nvPr/>
        </p:nvGraphicFramePr>
        <p:xfrm>
          <a:off x="5580063" y="3860800"/>
          <a:ext cx="6143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71" name="Equation" r:id="rId5" imgW="279400" imgH="228600" progId="Equation.DSMT4">
                  <p:embed/>
                </p:oleObj>
              </mc:Choice>
              <mc:Fallback>
                <p:oleObj name="Equation" r:id="rId5" imgW="2794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860800"/>
                        <a:ext cx="61436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7"/>
          <p:cNvGraphicFramePr>
            <a:graphicFrameLocks noChangeAspect="1"/>
          </p:cNvGraphicFramePr>
          <p:nvPr/>
        </p:nvGraphicFramePr>
        <p:xfrm>
          <a:off x="4572000" y="3933825"/>
          <a:ext cx="3905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72" name="Equation" r:id="rId7" imgW="177492" imgH="177492" progId="Equation.DSMT4">
                  <p:embed/>
                </p:oleObj>
              </mc:Choice>
              <mc:Fallback>
                <p:oleObj name="Equation" r:id="rId7" imgW="177492" imgH="17749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33825"/>
                        <a:ext cx="3905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8"/>
          <p:cNvGraphicFramePr>
            <a:graphicFrameLocks noChangeAspect="1"/>
          </p:cNvGraphicFramePr>
          <p:nvPr/>
        </p:nvGraphicFramePr>
        <p:xfrm>
          <a:off x="6948488" y="5084763"/>
          <a:ext cx="5032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73" name="公式" r:id="rId9" imgW="228501" imgH="203112" progId="Equation.3">
                  <p:embed/>
                </p:oleObj>
              </mc:Choice>
              <mc:Fallback>
                <p:oleObj name="公式" r:id="rId9" imgW="228501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5084763"/>
                        <a:ext cx="5032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9"/>
          <p:cNvGraphicFramePr>
            <a:graphicFrameLocks noChangeAspect="1"/>
          </p:cNvGraphicFramePr>
          <p:nvPr/>
        </p:nvGraphicFramePr>
        <p:xfrm>
          <a:off x="7885113" y="5013325"/>
          <a:ext cx="6159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74" name="Equation" r:id="rId11" imgW="279279" imgH="241195" progId="Equation.DSMT4">
                  <p:embed/>
                </p:oleObj>
              </mc:Choice>
              <mc:Fallback>
                <p:oleObj name="Equation" r:id="rId11" imgW="279279" imgH="24119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5013325"/>
                        <a:ext cx="61595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线性分类器设计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468313" y="1412875"/>
            <a:ext cx="818832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/>
              <a:t>权向量的训练过程：利用已知类别学习样本来获得权向量的训练过程如下：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539750" y="5373688"/>
            <a:ext cx="777240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2000"/>
              <a:t>已知</a:t>
            </a:r>
            <a:r>
              <a:rPr lang="en-US" altLang="zh-CN" sz="2000"/>
              <a:t>x</a:t>
            </a:r>
            <a:r>
              <a:rPr lang="en-US" altLang="zh-CN" sz="2000" baseline="-25000"/>
              <a:t>1 </a:t>
            </a:r>
            <a:r>
              <a:rPr lang="en-US" altLang="zh-CN" sz="2000"/>
              <a:t>∈ω</a:t>
            </a:r>
            <a:r>
              <a:rPr lang="en-US" altLang="zh-CN" sz="2000" baseline="-30000"/>
              <a:t>1</a:t>
            </a:r>
            <a:r>
              <a:rPr lang="en-US" altLang="zh-CN" sz="2000"/>
              <a:t>, </a:t>
            </a:r>
            <a:r>
              <a:rPr lang="zh-CN" altLang="en-US" sz="2000"/>
              <a:t>通过检测调整权向量，最终使</a:t>
            </a:r>
            <a:r>
              <a:rPr lang="en-US" altLang="zh-CN" sz="2000"/>
              <a:t>x</a:t>
            </a:r>
            <a:r>
              <a:rPr lang="en-US" altLang="zh-CN" sz="2000" baseline="-25000"/>
              <a:t>1 </a:t>
            </a:r>
            <a:r>
              <a:rPr lang="en-US" altLang="zh-CN" sz="2000"/>
              <a:t>∈ω</a:t>
            </a:r>
            <a:r>
              <a:rPr lang="en-US" altLang="zh-CN" sz="2000" baseline="-30000"/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/>
              <a:t>已知</a:t>
            </a:r>
            <a:r>
              <a:rPr lang="en-US" altLang="zh-CN" sz="2000"/>
              <a:t>x</a:t>
            </a:r>
            <a:r>
              <a:rPr lang="en-US" altLang="zh-CN" sz="2000" baseline="-25000"/>
              <a:t>2 </a:t>
            </a:r>
            <a:r>
              <a:rPr lang="en-US" altLang="zh-CN" sz="2000"/>
              <a:t>∈ω</a:t>
            </a:r>
            <a:r>
              <a:rPr lang="en-US" altLang="zh-CN" sz="2000" baseline="-30000"/>
              <a:t>2</a:t>
            </a:r>
            <a:r>
              <a:rPr lang="en-US" altLang="zh-CN" sz="2000"/>
              <a:t>, </a:t>
            </a:r>
            <a:r>
              <a:rPr lang="zh-CN" altLang="en-US" sz="2000"/>
              <a:t>通过检测调整权向量，最终使</a:t>
            </a:r>
            <a:r>
              <a:rPr lang="en-US" altLang="zh-CN" sz="2000"/>
              <a:t>x</a:t>
            </a:r>
            <a:r>
              <a:rPr lang="en-US" altLang="zh-CN" sz="2000" baseline="-25000"/>
              <a:t>2 </a:t>
            </a:r>
            <a:r>
              <a:rPr lang="en-US" altLang="zh-CN" sz="2000"/>
              <a:t>∈ω</a:t>
            </a:r>
            <a:r>
              <a:rPr lang="en-US" altLang="zh-CN" sz="2000" baseline="-30000"/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/>
              <a:t>这样就可以通过有限的样本去决定权向量。</a:t>
            </a:r>
          </a:p>
        </p:txBody>
      </p:sp>
      <p:grpSp>
        <p:nvGrpSpPr>
          <p:cNvPr id="40965" name="Group 6"/>
          <p:cNvGrpSpPr>
            <a:grpSpLocks/>
          </p:cNvGrpSpPr>
          <p:nvPr/>
        </p:nvGrpSpPr>
        <p:grpSpPr bwMode="auto">
          <a:xfrm>
            <a:off x="827088" y="2205038"/>
            <a:ext cx="7416800" cy="3024187"/>
            <a:chOff x="657" y="799"/>
            <a:chExt cx="5103" cy="2177"/>
          </a:xfrm>
        </p:grpSpPr>
        <p:sp>
          <p:nvSpPr>
            <p:cNvPr id="40966" name="Text Box 7"/>
            <p:cNvSpPr txBox="1">
              <a:spLocks noChangeArrowheads="1"/>
            </p:cNvSpPr>
            <p:nvPr/>
          </p:nvSpPr>
          <p:spPr bwMode="auto">
            <a:xfrm>
              <a:off x="4896" y="1344"/>
              <a:ext cx="864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0" baseline="-25000">
                  <a:latin typeface="Arial" panose="020B0604020202020204" pitchFamily="34" charset="0"/>
                  <a:ea typeface="宋体" panose="02010600030101010101" pitchFamily="2" charset="-122"/>
                </a:rPr>
                <a:t>&gt;0  </a:t>
              </a:r>
              <a:r>
                <a:rPr kumimoji="1" lang="en-US" altLang="zh-CN" sz="2400" b="0" baseline="-25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x∈ω1</a:t>
              </a:r>
              <a:endParaRPr kumimoji="1" lang="en-US" altLang="zh-CN" sz="2400" b="0" baseline="-250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0" baseline="-250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40967" name="Text Box 8"/>
            <p:cNvSpPr txBox="1">
              <a:spLocks noChangeArrowheads="1"/>
            </p:cNvSpPr>
            <p:nvPr/>
          </p:nvSpPr>
          <p:spPr bwMode="auto">
            <a:xfrm>
              <a:off x="4896" y="1680"/>
              <a:ext cx="864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0" baseline="-25000">
                  <a:latin typeface="Arial" panose="020B0604020202020204" pitchFamily="34" charset="0"/>
                  <a:ea typeface="宋体" panose="02010600030101010101" pitchFamily="2" charset="-122"/>
                </a:rPr>
                <a:t>&lt;0  </a:t>
              </a:r>
              <a:r>
                <a:rPr kumimoji="1" lang="en-US" altLang="zh-CN" sz="2400" b="0" baseline="-25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x∈ω2</a:t>
              </a:r>
              <a:r>
                <a:rPr kumimoji="1" lang="en-US" altLang="zh-CN" sz="2400" b="0" baseline="-250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40968" name="Rectangle 9"/>
            <p:cNvSpPr>
              <a:spLocks noChangeArrowheads="1"/>
            </p:cNvSpPr>
            <p:nvPr/>
          </p:nvSpPr>
          <p:spPr bwMode="auto">
            <a:xfrm>
              <a:off x="657" y="932"/>
              <a:ext cx="572" cy="2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69" name="Text Box 10"/>
            <p:cNvSpPr txBox="1">
              <a:spLocks noChangeArrowheads="1"/>
            </p:cNvSpPr>
            <p:nvPr/>
          </p:nvSpPr>
          <p:spPr bwMode="auto">
            <a:xfrm>
              <a:off x="752" y="932"/>
              <a:ext cx="43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400" b="0" baseline="-250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0970" name="Rectangle 11"/>
            <p:cNvSpPr>
              <a:spLocks noChangeArrowheads="1"/>
            </p:cNvSpPr>
            <p:nvPr/>
          </p:nvSpPr>
          <p:spPr bwMode="auto">
            <a:xfrm>
              <a:off x="657" y="1332"/>
              <a:ext cx="572" cy="2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71" name="Text Box 12"/>
            <p:cNvSpPr txBox="1">
              <a:spLocks noChangeArrowheads="1"/>
            </p:cNvSpPr>
            <p:nvPr/>
          </p:nvSpPr>
          <p:spPr bwMode="auto">
            <a:xfrm>
              <a:off x="752" y="1332"/>
              <a:ext cx="43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400" b="0" baseline="-2500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0972" name="Text Box 13"/>
            <p:cNvSpPr txBox="1">
              <a:spLocks noChangeArrowheads="1"/>
            </p:cNvSpPr>
            <p:nvPr/>
          </p:nvSpPr>
          <p:spPr bwMode="auto">
            <a:xfrm>
              <a:off x="705" y="1644"/>
              <a:ext cx="524" cy="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…….</a:t>
              </a:r>
            </a:p>
          </p:txBody>
        </p:sp>
        <p:sp>
          <p:nvSpPr>
            <p:cNvPr id="40973" name="Rectangle 14"/>
            <p:cNvSpPr>
              <a:spLocks noChangeArrowheads="1"/>
            </p:cNvSpPr>
            <p:nvPr/>
          </p:nvSpPr>
          <p:spPr bwMode="auto">
            <a:xfrm>
              <a:off x="705" y="1954"/>
              <a:ext cx="572" cy="2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74" name="Text Box 15"/>
            <p:cNvSpPr txBox="1">
              <a:spLocks noChangeArrowheads="1"/>
            </p:cNvSpPr>
            <p:nvPr/>
          </p:nvSpPr>
          <p:spPr bwMode="auto">
            <a:xfrm>
              <a:off x="800" y="1954"/>
              <a:ext cx="4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400" b="0" baseline="-25000"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40975" name="Text Box 16"/>
            <p:cNvSpPr txBox="1">
              <a:spLocks noChangeArrowheads="1"/>
            </p:cNvSpPr>
            <p:nvPr/>
          </p:nvSpPr>
          <p:spPr bwMode="auto">
            <a:xfrm>
              <a:off x="800" y="2310"/>
              <a:ext cx="4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1" lang="en-US" altLang="zh-CN" sz="2400" b="0" baseline="-25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76" name="Rectangle 17"/>
            <p:cNvSpPr>
              <a:spLocks noChangeArrowheads="1"/>
            </p:cNvSpPr>
            <p:nvPr/>
          </p:nvSpPr>
          <p:spPr bwMode="auto">
            <a:xfrm>
              <a:off x="705" y="2310"/>
              <a:ext cx="572" cy="2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77" name="Rectangle 18"/>
            <p:cNvSpPr>
              <a:spLocks noChangeArrowheads="1"/>
            </p:cNvSpPr>
            <p:nvPr/>
          </p:nvSpPr>
          <p:spPr bwMode="auto">
            <a:xfrm>
              <a:off x="1849" y="932"/>
              <a:ext cx="811" cy="2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78" name="Text Box 19"/>
            <p:cNvSpPr txBox="1">
              <a:spLocks noChangeArrowheads="1"/>
            </p:cNvSpPr>
            <p:nvPr/>
          </p:nvSpPr>
          <p:spPr bwMode="auto">
            <a:xfrm>
              <a:off x="2088" y="932"/>
              <a:ext cx="4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0" i="1">
                  <a:latin typeface="Arial" panose="020B0604020202020204" pitchFamily="34" charset="0"/>
                  <a:ea typeface="宋体" panose="02010600030101010101" pitchFamily="2" charset="-122"/>
                </a:rPr>
                <a:t>w</a:t>
              </a:r>
              <a:r>
                <a:rPr kumimoji="1" lang="en-US" altLang="zh-CN" sz="2400" b="0" baseline="-250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0979" name="Rectangle 20"/>
            <p:cNvSpPr>
              <a:spLocks noChangeArrowheads="1"/>
            </p:cNvSpPr>
            <p:nvPr/>
          </p:nvSpPr>
          <p:spPr bwMode="auto">
            <a:xfrm>
              <a:off x="1849" y="1332"/>
              <a:ext cx="811" cy="2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80" name="Text Box 21"/>
            <p:cNvSpPr txBox="1">
              <a:spLocks noChangeArrowheads="1"/>
            </p:cNvSpPr>
            <p:nvPr/>
          </p:nvSpPr>
          <p:spPr bwMode="auto">
            <a:xfrm>
              <a:off x="2088" y="1332"/>
              <a:ext cx="4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0" i="1">
                  <a:latin typeface="Arial" panose="020B0604020202020204" pitchFamily="34" charset="0"/>
                  <a:ea typeface="宋体" panose="02010600030101010101" pitchFamily="2" charset="-122"/>
                </a:rPr>
                <a:t>w</a:t>
              </a:r>
              <a:r>
                <a:rPr kumimoji="1" lang="en-US" altLang="zh-CN" sz="2400" b="0" baseline="-2500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0981" name="Rectangle 22"/>
            <p:cNvSpPr>
              <a:spLocks noChangeArrowheads="1"/>
            </p:cNvSpPr>
            <p:nvPr/>
          </p:nvSpPr>
          <p:spPr bwMode="auto">
            <a:xfrm>
              <a:off x="1897" y="1954"/>
              <a:ext cx="811" cy="2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82" name="Text Box 23"/>
            <p:cNvSpPr txBox="1">
              <a:spLocks noChangeArrowheads="1"/>
            </p:cNvSpPr>
            <p:nvPr/>
          </p:nvSpPr>
          <p:spPr bwMode="auto">
            <a:xfrm>
              <a:off x="2135" y="1887"/>
              <a:ext cx="43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0" i="1" dirty="0" err="1">
                  <a:latin typeface="Arial" panose="020B0604020202020204" pitchFamily="34" charset="0"/>
                  <a:ea typeface="宋体" panose="02010600030101010101" pitchFamily="2" charset="-122"/>
                </a:rPr>
                <a:t>w</a:t>
              </a:r>
              <a:r>
                <a:rPr kumimoji="1" lang="en-US" altLang="zh-CN" sz="2400" b="0" i="1" baseline="-25000" dirty="0" err="1"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endParaRPr kumimoji="1" lang="en-US" altLang="zh-CN" sz="2400" b="0" i="1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83" name="Rectangle 24"/>
            <p:cNvSpPr>
              <a:spLocks noChangeArrowheads="1"/>
            </p:cNvSpPr>
            <p:nvPr/>
          </p:nvSpPr>
          <p:spPr bwMode="auto">
            <a:xfrm>
              <a:off x="1897" y="2310"/>
              <a:ext cx="811" cy="2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84" name="Text Box 25"/>
            <p:cNvSpPr txBox="1">
              <a:spLocks noChangeArrowheads="1"/>
            </p:cNvSpPr>
            <p:nvPr/>
          </p:nvSpPr>
          <p:spPr bwMode="auto">
            <a:xfrm>
              <a:off x="2088" y="2250"/>
              <a:ext cx="572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0" i="1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w</a:t>
              </a:r>
              <a:r>
                <a:rPr kumimoji="1" lang="en-US" altLang="zh-CN" sz="2400" b="0" baseline="-250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n+1</a:t>
              </a:r>
              <a:endParaRPr kumimoji="1" lang="en-US" altLang="zh-CN" sz="2400" b="0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85" name="Line 26"/>
            <p:cNvSpPr>
              <a:spLocks noChangeShapeType="1"/>
            </p:cNvSpPr>
            <p:nvPr/>
          </p:nvSpPr>
          <p:spPr bwMode="auto">
            <a:xfrm>
              <a:off x="1229" y="1066"/>
              <a:ext cx="6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6" name="Line 27"/>
            <p:cNvSpPr>
              <a:spLocks noChangeShapeType="1"/>
            </p:cNvSpPr>
            <p:nvPr/>
          </p:nvSpPr>
          <p:spPr bwMode="auto">
            <a:xfrm>
              <a:off x="1229" y="1465"/>
              <a:ext cx="6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7" name="Line 28"/>
            <p:cNvSpPr>
              <a:spLocks noChangeShapeType="1"/>
            </p:cNvSpPr>
            <p:nvPr/>
          </p:nvSpPr>
          <p:spPr bwMode="auto">
            <a:xfrm>
              <a:off x="1277" y="2087"/>
              <a:ext cx="6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8" name="Line 29"/>
            <p:cNvSpPr>
              <a:spLocks noChangeShapeType="1"/>
            </p:cNvSpPr>
            <p:nvPr/>
          </p:nvSpPr>
          <p:spPr bwMode="auto">
            <a:xfrm>
              <a:off x="1277" y="2443"/>
              <a:ext cx="6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9" name="Line 30"/>
            <p:cNvSpPr>
              <a:spLocks noChangeShapeType="1"/>
            </p:cNvSpPr>
            <p:nvPr/>
          </p:nvSpPr>
          <p:spPr bwMode="auto">
            <a:xfrm>
              <a:off x="2660" y="1066"/>
              <a:ext cx="7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0" name="Line 31"/>
            <p:cNvSpPr>
              <a:spLocks noChangeShapeType="1"/>
            </p:cNvSpPr>
            <p:nvPr/>
          </p:nvSpPr>
          <p:spPr bwMode="auto">
            <a:xfrm>
              <a:off x="2708" y="2443"/>
              <a:ext cx="7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1" name="Line 32"/>
            <p:cNvSpPr>
              <a:spLocks noChangeShapeType="1"/>
            </p:cNvSpPr>
            <p:nvPr/>
          </p:nvSpPr>
          <p:spPr bwMode="auto">
            <a:xfrm>
              <a:off x="2660" y="1465"/>
              <a:ext cx="5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2" name="Line 33"/>
            <p:cNvSpPr>
              <a:spLocks noChangeShapeType="1"/>
            </p:cNvSpPr>
            <p:nvPr/>
          </p:nvSpPr>
          <p:spPr bwMode="auto">
            <a:xfrm>
              <a:off x="2708" y="2087"/>
              <a:ext cx="5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3" name="Line 34"/>
            <p:cNvSpPr>
              <a:spLocks noChangeShapeType="1"/>
            </p:cNvSpPr>
            <p:nvPr/>
          </p:nvSpPr>
          <p:spPr bwMode="auto">
            <a:xfrm>
              <a:off x="3423" y="1066"/>
              <a:ext cx="0" cy="5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4" name="Line 35"/>
            <p:cNvSpPr>
              <a:spLocks noChangeShapeType="1"/>
            </p:cNvSpPr>
            <p:nvPr/>
          </p:nvSpPr>
          <p:spPr bwMode="auto">
            <a:xfrm>
              <a:off x="3232" y="1465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5" name="Line 36"/>
            <p:cNvSpPr>
              <a:spLocks noChangeShapeType="1"/>
            </p:cNvSpPr>
            <p:nvPr/>
          </p:nvSpPr>
          <p:spPr bwMode="auto">
            <a:xfrm>
              <a:off x="3232" y="1821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6" name="Line 37"/>
            <p:cNvSpPr>
              <a:spLocks noChangeShapeType="1"/>
            </p:cNvSpPr>
            <p:nvPr/>
          </p:nvSpPr>
          <p:spPr bwMode="auto">
            <a:xfrm>
              <a:off x="3471" y="1910"/>
              <a:ext cx="0" cy="5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7" name="Line 38"/>
            <p:cNvSpPr>
              <a:spLocks noChangeShapeType="1"/>
            </p:cNvSpPr>
            <p:nvPr/>
          </p:nvSpPr>
          <p:spPr bwMode="auto">
            <a:xfrm>
              <a:off x="3423" y="1599"/>
              <a:ext cx="5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8" name="Line 39"/>
            <p:cNvSpPr>
              <a:spLocks noChangeShapeType="1"/>
            </p:cNvSpPr>
            <p:nvPr/>
          </p:nvSpPr>
          <p:spPr bwMode="auto">
            <a:xfrm>
              <a:off x="3471" y="1910"/>
              <a:ext cx="5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9" name="Line 40"/>
            <p:cNvSpPr>
              <a:spLocks noChangeShapeType="1"/>
            </p:cNvSpPr>
            <p:nvPr/>
          </p:nvSpPr>
          <p:spPr bwMode="auto">
            <a:xfrm>
              <a:off x="3232" y="1732"/>
              <a:ext cx="7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0" name="Line 41"/>
            <p:cNvSpPr>
              <a:spLocks noChangeShapeType="1"/>
            </p:cNvSpPr>
            <p:nvPr/>
          </p:nvSpPr>
          <p:spPr bwMode="auto">
            <a:xfrm>
              <a:off x="3232" y="1821"/>
              <a:ext cx="7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1" name="Rectangle 42"/>
            <p:cNvSpPr>
              <a:spLocks noChangeArrowheads="1"/>
            </p:cNvSpPr>
            <p:nvPr/>
          </p:nvSpPr>
          <p:spPr bwMode="auto">
            <a:xfrm>
              <a:off x="3995" y="1510"/>
              <a:ext cx="430" cy="4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002" name="Text Box 43"/>
            <p:cNvSpPr txBox="1">
              <a:spLocks noChangeArrowheads="1"/>
            </p:cNvSpPr>
            <p:nvPr/>
          </p:nvSpPr>
          <p:spPr bwMode="auto">
            <a:xfrm>
              <a:off x="3995" y="1599"/>
              <a:ext cx="43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0">
                  <a:latin typeface="Arial" panose="020B0604020202020204" pitchFamily="34" charset="0"/>
                  <a:ea typeface="宋体" panose="02010600030101010101" pitchFamily="2" charset="-122"/>
                </a:rPr>
                <a:t> ∑ </a:t>
              </a:r>
            </a:p>
          </p:txBody>
        </p:sp>
        <p:sp>
          <p:nvSpPr>
            <p:cNvPr id="41003" name="Line 44"/>
            <p:cNvSpPr>
              <a:spLocks noChangeShapeType="1"/>
            </p:cNvSpPr>
            <p:nvPr/>
          </p:nvSpPr>
          <p:spPr bwMode="auto">
            <a:xfrm>
              <a:off x="4425" y="1732"/>
              <a:ext cx="8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4" name="Text Box 45"/>
            <p:cNvSpPr txBox="1">
              <a:spLocks noChangeArrowheads="1"/>
            </p:cNvSpPr>
            <p:nvPr/>
          </p:nvSpPr>
          <p:spPr bwMode="auto">
            <a:xfrm>
              <a:off x="4615" y="1421"/>
              <a:ext cx="6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kumimoji="1" lang="zh-CN" altLang="en-US" sz="2400" b="0" baseline="-25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005" name="Line 46"/>
            <p:cNvSpPr>
              <a:spLocks noChangeShapeType="1"/>
            </p:cNvSpPr>
            <p:nvPr/>
          </p:nvSpPr>
          <p:spPr bwMode="auto">
            <a:xfrm>
              <a:off x="4615" y="1732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6" name="Rectangle 47"/>
            <p:cNvSpPr>
              <a:spLocks noChangeArrowheads="1"/>
            </p:cNvSpPr>
            <p:nvPr/>
          </p:nvSpPr>
          <p:spPr bwMode="auto">
            <a:xfrm>
              <a:off x="4234" y="2132"/>
              <a:ext cx="811" cy="4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007" name="Text Box 48"/>
            <p:cNvSpPr txBox="1">
              <a:spLocks noChangeArrowheads="1"/>
            </p:cNvSpPr>
            <p:nvPr/>
          </p:nvSpPr>
          <p:spPr bwMode="auto">
            <a:xfrm>
              <a:off x="4186" y="2133"/>
              <a:ext cx="906" cy="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b="0">
                  <a:latin typeface="Times New Roman" panose="02020603050405020304" pitchFamily="18" charset="0"/>
                  <a:ea typeface="宋体" panose="02010600030101010101" pitchFamily="2" charset="-122"/>
                </a:rPr>
                <a:t>测试统计与训练准则</a:t>
              </a:r>
              <a:endParaRPr kumimoji="1"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008" name="Line 49"/>
            <p:cNvSpPr>
              <a:spLocks noChangeShapeType="1"/>
            </p:cNvSpPr>
            <p:nvPr/>
          </p:nvSpPr>
          <p:spPr bwMode="auto">
            <a:xfrm>
              <a:off x="1515" y="1066"/>
              <a:ext cx="0" cy="1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9" name="Line 50"/>
            <p:cNvSpPr>
              <a:spLocks noChangeShapeType="1"/>
            </p:cNvSpPr>
            <p:nvPr/>
          </p:nvSpPr>
          <p:spPr bwMode="auto">
            <a:xfrm>
              <a:off x="1515" y="2798"/>
              <a:ext cx="1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0" name="Rectangle 51"/>
            <p:cNvSpPr>
              <a:spLocks noChangeArrowheads="1"/>
            </p:cNvSpPr>
            <p:nvPr/>
          </p:nvSpPr>
          <p:spPr bwMode="auto">
            <a:xfrm>
              <a:off x="2565" y="2709"/>
              <a:ext cx="858" cy="2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011" name="Line 52"/>
            <p:cNvSpPr>
              <a:spLocks noChangeShapeType="1"/>
            </p:cNvSpPr>
            <p:nvPr/>
          </p:nvSpPr>
          <p:spPr bwMode="auto">
            <a:xfrm>
              <a:off x="4663" y="2576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2" name="Line 53"/>
            <p:cNvSpPr>
              <a:spLocks noChangeShapeType="1"/>
            </p:cNvSpPr>
            <p:nvPr/>
          </p:nvSpPr>
          <p:spPr bwMode="auto">
            <a:xfrm flipH="1">
              <a:off x="3423" y="2843"/>
              <a:ext cx="1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3" name="Line 54"/>
            <p:cNvSpPr>
              <a:spLocks noChangeShapeType="1"/>
            </p:cNvSpPr>
            <p:nvPr/>
          </p:nvSpPr>
          <p:spPr bwMode="auto">
            <a:xfrm flipV="1">
              <a:off x="1515" y="932"/>
              <a:ext cx="716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4" name="Line 55"/>
            <p:cNvSpPr>
              <a:spLocks noChangeShapeType="1"/>
            </p:cNvSpPr>
            <p:nvPr/>
          </p:nvSpPr>
          <p:spPr bwMode="auto">
            <a:xfrm flipV="1">
              <a:off x="1515" y="1332"/>
              <a:ext cx="716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5" name="Line 56"/>
            <p:cNvSpPr>
              <a:spLocks noChangeShapeType="1"/>
            </p:cNvSpPr>
            <p:nvPr/>
          </p:nvSpPr>
          <p:spPr bwMode="auto">
            <a:xfrm flipV="1">
              <a:off x="1515" y="1954"/>
              <a:ext cx="716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6" name="Line 57"/>
            <p:cNvSpPr>
              <a:spLocks noChangeShapeType="1"/>
            </p:cNvSpPr>
            <p:nvPr/>
          </p:nvSpPr>
          <p:spPr bwMode="auto">
            <a:xfrm flipV="1">
              <a:off x="1515" y="2310"/>
              <a:ext cx="716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7" name="Text Box 58"/>
            <p:cNvSpPr txBox="1">
              <a:spLocks noChangeArrowheads="1"/>
            </p:cNvSpPr>
            <p:nvPr/>
          </p:nvSpPr>
          <p:spPr bwMode="auto">
            <a:xfrm>
              <a:off x="2803" y="799"/>
              <a:ext cx="6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1600" b="0" i="1">
                  <a:latin typeface="Arial" panose="020B0604020202020204" pitchFamily="34" charset="0"/>
                  <a:ea typeface="宋体" panose="02010600030101010101" pitchFamily="2" charset="-122"/>
                </a:rPr>
                <a:t>W</a:t>
              </a:r>
              <a:r>
                <a:rPr kumimoji="1" lang="en-US" altLang="zh-CN" sz="1600" b="0" baseline="-300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1600" b="0">
                  <a:latin typeface="Arial" panose="020B0604020202020204" pitchFamily="34" charset="0"/>
                  <a:ea typeface="宋体" panose="02010600030101010101" pitchFamily="2" charset="-122"/>
                </a:rPr>
                <a:t> X</a:t>
              </a:r>
              <a:r>
                <a:rPr kumimoji="1" lang="en-US" altLang="zh-CN" sz="1600" b="0" baseline="-300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1600" b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41018" name="Text Box 59"/>
            <p:cNvSpPr txBox="1">
              <a:spLocks noChangeArrowheads="1"/>
            </p:cNvSpPr>
            <p:nvPr/>
          </p:nvSpPr>
          <p:spPr bwMode="auto">
            <a:xfrm>
              <a:off x="2851" y="1199"/>
              <a:ext cx="667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600" b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1600" b="0" i="1">
                  <a:latin typeface="Arial" panose="020B0604020202020204" pitchFamily="34" charset="0"/>
                  <a:ea typeface="宋体" panose="02010600030101010101" pitchFamily="2" charset="-122"/>
                </a:rPr>
                <a:t>W</a:t>
              </a:r>
              <a:r>
                <a:rPr kumimoji="1" lang="en-US" altLang="zh-CN" sz="1600" b="0" baseline="-3000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1600" b="0">
                  <a:latin typeface="Arial" panose="020B0604020202020204" pitchFamily="34" charset="0"/>
                  <a:ea typeface="宋体" panose="02010600030101010101" pitchFamily="2" charset="-122"/>
                </a:rPr>
                <a:t> X</a:t>
              </a:r>
              <a:r>
                <a:rPr kumimoji="1" lang="en-US" altLang="zh-CN" sz="1600" b="0" baseline="-3000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1600" b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41019" name="Text Box 60"/>
            <p:cNvSpPr txBox="1">
              <a:spLocks noChangeArrowheads="1"/>
            </p:cNvSpPr>
            <p:nvPr/>
          </p:nvSpPr>
          <p:spPr bwMode="auto">
            <a:xfrm>
              <a:off x="2851" y="2087"/>
              <a:ext cx="667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600" b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1600" b="0" i="1">
                  <a:latin typeface="Arial" panose="020B0604020202020204" pitchFamily="34" charset="0"/>
                  <a:ea typeface="宋体" panose="02010600030101010101" pitchFamily="2" charset="-122"/>
                </a:rPr>
                <a:t>W</a:t>
              </a:r>
              <a:r>
                <a:rPr kumimoji="1" lang="en-US" altLang="zh-CN" sz="1600" b="0" baseline="-30000"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1600" b="0">
                  <a:latin typeface="Arial" panose="020B0604020202020204" pitchFamily="34" charset="0"/>
                  <a:ea typeface="宋体" panose="02010600030101010101" pitchFamily="2" charset="-122"/>
                </a:rPr>
                <a:t> X</a:t>
              </a:r>
              <a:r>
                <a:rPr kumimoji="1" lang="en-US" altLang="zh-CN" sz="1600" b="0" baseline="-30000"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1600" b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41020" name="Text Box 61"/>
            <p:cNvSpPr txBox="1">
              <a:spLocks noChangeArrowheads="1"/>
            </p:cNvSpPr>
            <p:nvPr/>
          </p:nvSpPr>
          <p:spPr bwMode="auto">
            <a:xfrm>
              <a:off x="2851" y="2443"/>
              <a:ext cx="667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600" b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1600" b="0" i="1">
                  <a:latin typeface="Arial" panose="020B0604020202020204" pitchFamily="34" charset="0"/>
                  <a:ea typeface="宋体" panose="02010600030101010101" pitchFamily="2" charset="-122"/>
                </a:rPr>
                <a:t>W</a:t>
              </a:r>
              <a:r>
                <a:rPr kumimoji="1" lang="en-US" altLang="zh-CN" sz="1600" b="0" baseline="-25000">
                  <a:latin typeface="Arial" panose="020B0604020202020204" pitchFamily="34" charset="0"/>
                  <a:ea typeface="宋体" panose="02010600030101010101" pitchFamily="2" charset="-122"/>
                </a:rPr>
                <a:t>n+1</a:t>
              </a:r>
            </a:p>
          </p:txBody>
        </p:sp>
        <p:sp>
          <p:nvSpPr>
            <p:cNvPr id="41021" name="Text Box 62"/>
            <p:cNvSpPr txBox="1">
              <a:spLocks noChangeArrowheads="1"/>
            </p:cNvSpPr>
            <p:nvPr/>
          </p:nvSpPr>
          <p:spPr bwMode="auto">
            <a:xfrm>
              <a:off x="3805" y="1288"/>
              <a:ext cx="95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g(x)=w</a:t>
              </a:r>
              <a:r>
                <a:rPr kumimoji="1" lang="en-US" altLang="zh-CN" sz="1800" b="0" baseline="30000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1600" b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41022" name="Object 63"/>
            <p:cNvGraphicFramePr>
              <a:graphicFrameLocks noChangeAspect="1"/>
            </p:cNvGraphicFramePr>
            <p:nvPr/>
          </p:nvGraphicFramePr>
          <p:xfrm>
            <a:off x="2524" y="2742"/>
            <a:ext cx="98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0" name="Equation" r:id="rId3" imgW="927100" imgH="228600" progId="Equation.DSMT4">
                    <p:embed/>
                  </p:oleObj>
                </mc:Choice>
                <mc:Fallback>
                  <p:oleObj name="Equation" r:id="rId3" imgW="927100" imgH="22860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4" y="2742"/>
                          <a:ext cx="987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23" name="Line 64"/>
            <p:cNvSpPr>
              <a:spLocks noChangeShapeType="1"/>
            </p:cNvSpPr>
            <p:nvPr/>
          </p:nvSpPr>
          <p:spPr bwMode="auto">
            <a:xfrm rot="16200000" flipH="1">
              <a:off x="4010" y="1302"/>
              <a:ext cx="387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4" name="Text Box 65"/>
            <p:cNvSpPr txBox="1">
              <a:spLocks noChangeArrowheads="1"/>
            </p:cNvSpPr>
            <p:nvPr/>
          </p:nvSpPr>
          <p:spPr bwMode="auto">
            <a:xfrm>
              <a:off x="4241" y="981"/>
              <a:ext cx="771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b="0">
                  <a:latin typeface="Times New Roman" panose="02020603050405020304" pitchFamily="18" charset="0"/>
                  <a:ea typeface="宋体" panose="02010600030101010101" pitchFamily="2" charset="-122"/>
                </a:rPr>
                <a:t>已知类别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线性分类器设计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0113" y="1241425"/>
            <a:ext cx="7272337" cy="56165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smtClean="0"/>
              <a:t>利用方程组来求解权向量</a:t>
            </a:r>
          </a:p>
          <a:p>
            <a:pPr>
              <a:lnSpc>
                <a:spcPct val="110000"/>
              </a:lnSpc>
            </a:pPr>
            <a:r>
              <a:rPr lang="zh-CN" altLang="en-US" sz="2000" b="0" smtClean="0"/>
              <a:t>对二类判别函数</a:t>
            </a:r>
            <a:r>
              <a:rPr lang="en-US" altLang="zh-CN" sz="2000" b="0" smtClean="0"/>
              <a:t>g(x) = </a:t>
            </a:r>
            <a:r>
              <a:rPr lang="en-US" altLang="zh-CN" sz="2000" b="0" i="1" smtClean="0"/>
              <a:t>w</a:t>
            </a:r>
            <a:r>
              <a:rPr lang="en-US" altLang="zh-CN" sz="2000" b="0" smtClean="0"/>
              <a:t>1x1+ </a:t>
            </a:r>
            <a:r>
              <a:rPr lang="en-US" altLang="zh-CN" sz="2000" b="0" i="1" smtClean="0"/>
              <a:t>w</a:t>
            </a:r>
            <a:r>
              <a:rPr lang="en-US" altLang="zh-CN" sz="2000" b="0" smtClean="0"/>
              <a:t>2x2 +</a:t>
            </a:r>
            <a:r>
              <a:rPr lang="en-US" altLang="zh-CN" sz="2000" b="0" i="1" smtClean="0"/>
              <a:t>w</a:t>
            </a:r>
            <a:r>
              <a:rPr lang="en-US" altLang="zh-CN" sz="2000" b="0" smtClean="0"/>
              <a:t>3</a:t>
            </a:r>
          </a:p>
          <a:p>
            <a:pPr>
              <a:lnSpc>
                <a:spcPct val="110000"/>
              </a:lnSpc>
            </a:pPr>
            <a:r>
              <a:rPr lang="zh-CN" altLang="en-US" sz="2000" b="0" smtClean="0"/>
              <a:t>已知训练集：</a:t>
            </a:r>
            <a:r>
              <a:rPr lang="en-US" altLang="zh-CN" sz="2000" b="0" smtClean="0"/>
              <a:t>Xa, Xb, Xc, Xd</a:t>
            </a:r>
            <a:r>
              <a:rPr lang="zh-CN" altLang="en-US" sz="2000" b="0" smtClean="0"/>
              <a:t>且</a:t>
            </a:r>
          </a:p>
          <a:p>
            <a:pPr>
              <a:lnSpc>
                <a:spcPct val="110000"/>
              </a:lnSpc>
            </a:pPr>
            <a:r>
              <a:rPr lang="zh-CN" altLang="en-US" sz="2000" b="0" smtClean="0"/>
              <a:t>  当 </a:t>
            </a:r>
            <a:r>
              <a:rPr lang="en-US" altLang="zh-CN" sz="2000" b="0" smtClean="0"/>
              <a:t>(Xa, Xb) ∈W1</a:t>
            </a:r>
            <a:r>
              <a:rPr lang="zh-CN" altLang="en-US" sz="2000" b="0" smtClean="0"/>
              <a:t>时  </a:t>
            </a:r>
            <a:r>
              <a:rPr lang="en-US" altLang="zh-CN" sz="2000" b="0" smtClean="0"/>
              <a:t>g(x)</a:t>
            </a:r>
            <a:r>
              <a:rPr lang="zh-CN" altLang="en-US" sz="2000" b="0" smtClean="0"/>
              <a:t>＞</a:t>
            </a:r>
            <a:r>
              <a:rPr lang="en-US" altLang="zh-CN" sz="2000" b="0" smtClean="0"/>
              <a:t>0</a:t>
            </a:r>
          </a:p>
          <a:p>
            <a:pPr>
              <a:lnSpc>
                <a:spcPct val="110000"/>
              </a:lnSpc>
            </a:pPr>
            <a:r>
              <a:rPr lang="en-US" altLang="zh-CN" sz="2000" b="0" smtClean="0"/>
              <a:t>  </a:t>
            </a:r>
            <a:r>
              <a:rPr lang="zh-CN" altLang="en-US" sz="2000" b="0" smtClean="0"/>
              <a:t>当 </a:t>
            </a:r>
            <a:r>
              <a:rPr lang="en-US" altLang="zh-CN" sz="2000" b="0" smtClean="0"/>
              <a:t>(Xc, Xd) ∈W2</a:t>
            </a:r>
            <a:r>
              <a:rPr lang="zh-CN" altLang="en-US" sz="2000" b="0" smtClean="0"/>
              <a:t>时  </a:t>
            </a:r>
            <a:r>
              <a:rPr lang="en-US" altLang="zh-CN" sz="2000" b="0" smtClean="0"/>
              <a:t>g(x)</a:t>
            </a:r>
            <a:r>
              <a:rPr lang="zh-CN" altLang="en-US" sz="2000" b="0" smtClean="0"/>
              <a:t>＜</a:t>
            </a:r>
            <a:r>
              <a:rPr lang="en-US" altLang="zh-CN" sz="2000" b="0" smtClean="0"/>
              <a:t>0</a:t>
            </a:r>
          </a:p>
          <a:p>
            <a:pPr>
              <a:lnSpc>
                <a:spcPct val="110000"/>
              </a:lnSpc>
            </a:pPr>
            <a:r>
              <a:rPr lang="zh-CN" altLang="en-US" sz="2000" b="0" smtClean="0"/>
              <a:t>设 </a:t>
            </a:r>
            <a:r>
              <a:rPr lang="en-US" altLang="zh-CN" sz="2000" b="0" smtClean="0"/>
              <a:t>Xa = (X1a, X2a)</a:t>
            </a:r>
            <a:r>
              <a:rPr lang="en-US" altLang="zh-CN" sz="2000" b="0" baseline="30000" smtClean="0"/>
              <a:t>T</a:t>
            </a:r>
            <a:r>
              <a:rPr lang="en-US" altLang="zh-CN" sz="2000" b="0" smtClean="0"/>
              <a:t>     Xb = (X1b, X2b)</a:t>
            </a:r>
            <a:r>
              <a:rPr lang="en-US" altLang="zh-CN" sz="2000" b="0" baseline="30000" smtClean="0"/>
              <a:t>T</a:t>
            </a:r>
          </a:p>
          <a:p>
            <a:pPr>
              <a:lnSpc>
                <a:spcPct val="110000"/>
              </a:lnSpc>
            </a:pPr>
            <a:r>
              <a:rPr lang="en-US" altLang="zh-CN" sz="2000" b="0" smtClean="0"/>
              <a:t>   Xc = (X1c, X2c)</a:t>
            </a:r>
            <a:r>
              <a:rPr lang="en-US" altLang="zh-CN" sz="2000" b="0" baseline="30000" smtClean="0"/>
              <a:t>T</a:t>
            </a:r>
            <a:r>
              <a:rPr lang="en-US" altLang="zh-CN" sz="2000" b="0" smtClean="0"/>
              <a:t>     Xd = (X1d, X2d)</a:t>
            </a:r>
            <a:r>
              <a:rPr lang="en-US" altLang="zh-CN" sz="2000" b="0" baseline="30000" smtClean="0"/>
              <a:t>T</a:t>
            </a:r>
          </a:p>
          <a:p>
            <a:pPr>
              <a:lnSpc>
                <a:spcPct val="110000"/>
              </a:lnSpc>
            </a:pPr>
            <a:r>
              <a:rPr lang="zh-CN" altLang="en-US" sz="2000" b="0" smtClean="0"/>
              <a:t>判别函数可联立成：</a:t>
            </a:r>
          </a:p>
          <a:p>
            <a:pPr>
              <a:lnSpc>
                <a:spcPct val="110000"/>
              </a:lnSpc>
            </a:pPr>
            <a:r>
              <a:rPr lang="zh-CN" altLang="en-US" sz="2000" b="0" smtClean="0"/>
              <a:t>      </a:t>
            </a:r>
            <a:r>
              <a:rPr lang="en-US" altLang="zh-CN" sz="2000" b="0" smtClean="0"/>
              <a:t>x1a</a:t>
            </a:r>
            <a:r>
              <a:rPr lang="en-US" altLang="zh-CN" sz="2000" b="0" i="1" smtClean="0"/>
              <a:t>w</a:t>
            </a:r>
            <a:r>
              <a:rPr lang="en-US" altLang="zh-CN" sz="2000" b="0" smtClean="0"/>
              <a:t>1+ x2a</a:t>
            </a:r>
            <a:r>
              <a:rPr lang="en-US" altLang="zh-CN" sz="2000" b="0" i="1" smtClean="0"/>
              <a:t>w</a:t>
            </a:r>
            <a:r>
              <a:rPr lang="en-US" altLang="zh-CN" sz="2000" b="0" smtClean="0"/>
              <a:t>2+ </a:t>
            </a:r>
            <a:r>
              <a:rPr lang="en-US" altLang="zh-CN" sz="2000" b="0" i="1" smtClean="0"/>
              <a:t>w</a:t>
            </a:r>
            <a:r>
              <a:rPr lang="en-US" altLang="zh-CN" sz="2000" b="0" smtClean="0"/>
              <a:t>3</a:t>
            </a:r>
            <a:r>
              <a:rPr lang="zh-CN" altLang="en-US" sz="2000" b="0" smtClean="0"/>
              <a:t>＞</a:t>
            </a:r>
            <a:r>
              <a:rPr lang="en-US" altLang="zh-CN" sz="2000" b="0" smtClean="0"/>
              <a:t>0        ① </a:t>
            </a:r>
          </a:p>
          <a:p>
            <a:pPr>
              <a:lnSpc>
                <a:spcPct val="110000"/>
              </a:lnSpc>
            </a:pPr>
            <a:r>
              <a:rPr lang="en-US" altLang="zh-CN" sz="2000" b="0" smtClean="0"/>
              <a:t>      x1b</a:t>
            </a:r>
            <a:r>
              <a:rPr lang="en-US" altLang="zh-CN" sz="2000" b="0" i="1" smtClean="0"/>
              <a:t>w</a:t>
            </a:r>
            <a:r>
              <a:rPr lang="en-US" altLang="zh-CN" sz="2000" b="0" smtClean="0"/>
              <a:t>1+ x2b</a:t>
            </a:r>
            <a:r>
              <a:rPr lang="en-US" altLang="zh-CN" sz="2000" b="0" i="1" smtClean="0"/>
              <a:t>w</a:t>
            </a:r>
            <a:r>
              <a:rPr lang="en-US" altLang="zh-CN" sz="2000" b="0" smtClean="0"/>
              <a:t>2+ </a:t>
            </a:r>
            <a:r>
              <a:rPr lang="en-US" altLang="zh-CN" sz="2000" b="0" i="1" smtClean="0"/>
              <a:t>w</a:t>
            </a:r>
            <a:r>
              <a:rPr lang="en-US" altLang="zh-CN" sz="2000" b="0" smtClean="0"/>
              <a:t>3</a:t>
            </a:r>
            <a:r>
              <a:rPr lang="zh-CN" altLang="en-US" sz="2000" b="0" smtClean="0"/>
              <a:t>＞</a:t>
            </a:r>
            <a:r>
              <a:rPr lang="en-US" altLang="zh-CN" sz="2000" b="0" smtClean="0"/>
              <a:t>0        ② </a:t>
            </a:r>
          </a:p>
          <a:p>
            <a:pPr>
              <a:lnSpc>
                <a:spcPct val="110000"/>
              </a:lnSpc>
            </a:pPr>
            <a:r>
              <a:rPr lang="en-US" altLang="zh-CN" sz="2000" b="0" smtClean="0"/>
              <a:t>      x1c</a:t>
            </a:r>
            <a:r>
              <a:rPr lang="en-US" altLang="zh-CN" sz="2000" b="0" i="1" smtClean="0"/>
              <a:t>w</a:t>
            </a:r>
            <a:r>
              <a:rPr lang="en-US" altLang="zh-CN" sz="2000" b="0" smtClean="0"/>
              <a:t>1+ x2c</a:t>
            </a:r>
            <a:r>
              <a:rPr lang="en-US" altLang="zh-CN" sz="2000" b="0" i="1" smtClean="0"/>
              <a:t>w</a:t>
            </a:r>
            <a:r>
              <a:rPr lang="en-US" altLang="zh-CN" sz="2000" b="0" smtClean="0"/>
              <a:t>2+ </a:t>
            </a:r>
            <a:r>
              <a:rPr lang="en-US" altLang="zh-CN" sz="2000" b="0" i="1" smtClean="0"/>
              <a:t>w</a:t>
            </a:r>
            <a:r>
              <a:rPr lang="en-US" altLang="zh-CN" sz="2000" b="0" smtClean="0"/>
              <a:t>3</a:t>
            </a:r>
            <a:r>
              <a:rPr lang="zh-CN" altLang="en-US" sz="2000" b="0" smtClean="0"/>
              <a:t>＜</a:t>
            </a:r>
            <a:r>
              <a:rPr lang="en-US" altLang="zh-CN" sz="2000" b="0" smtClean="0"/>
              <a:t>0        ③ </a:t>
            </a:r>
          </a:p>
          <a:p>
            <a:pPr>
              <a:lnSpc>
                <a:spcPct val="110000"/>
              </a:lnSpc>
            </a:pPr>
            <a:r>
              <a:rPr lang="en-US" altLang="zh-CN" sz="2000" b="0" smtClean="0"/>
              <a:t>      x1d</a:t>
            </a:r>
            <a:r>
              <a:rPr lang="en-US" altLang="zh-CN" sz="2000" b="0" i="1" smtClean="0"/>
              <a:t>w</a:t>
            </a:r>
            <a:r>
              <a:rPr lang="en-US" altLang="zh-CN" sz="2000" b="0" smtClean="0"/>
              <a:t>1+ x2d</a:t>
            </a:r>
            <a:r>
              <a:rPr lang="en-US" altLang="zh-CN" sz="2000" b="0" i="1" smtClean="0"/>
              <a:t>w</a:t>
            </a:r>
            <a:r>
              <a:rPr lang="en-US" altLang="zh-CN" sz="2000" b="0" smtClean="0"/>
              <a:t>2+ </a:t>
            </a:r>
            <a:r>
              <a:rPr lang="en-US" altLang="zh-CN" sz="2000" b="0" i="1" smtClean="0"/>
              <a:t>w</a:t>
            </a:r>
            <a:r>
              <a:rPr lang="en-US" altLang="zh-CN" sz="2000" b="0" smtClean="0"/>
              <a:t>3</a:t>
            </a:r>
            <a:r>
              <a:rPr lang="zh-CN" altLang="en-US" sz="2000" b="0" smtClean="0"/>
              <a:t>＜</a:t>
            </a:r>
            <a:r>
              <a:rPr lang="en-US" altLang="zh-CN" sz="2000" b="0" smtClean="0"/>
              <a:t>0        ④ </a:t>
            </a:r>
          </a:p>
          <a:p>
            <a:pPr>
              <a:lnSpc>
                <a:spcPct val="110000"/>
              </a:lnSpc>
            </a:pPr>
            <a:r>
              <a:rPr lang="zh-CN" altLang="en-US" sz="2000" b="0" smtClean="0"/>
              <a:t>求出</a:t>
            </a:r>
            <a:r>
              <a:rPr lang="en-US" altLang="zh-CN" sz="2000" b="0" i="1" smtClean="0"/>
              <a:t>w</a:t>
            </a:r>
            <a:r>
              <a:rPr lang="en-US" altLang="zh-CN" sz="2000" b="0" smtClean="0"/>
              <a:t>1 , </a:t>
            </a:r>
            <a:r>
              <a:rPr lang="en-US" altLang="zh-CN" sz="2000" b="0" i="1" smtClean="0"/>
              <a:t>w</a:t>
            </a:r>
            <a:r>
              <a:rPr lang="en-US" altLang="zh-CN" sz="2000" b="0" smtClean="0"/>
              <a:t>2, </a:t>
            </a:r>
            <a:r>
              <a:rPr lang="en-US" altLang="zh-CN" sz="2000" b="0" i="1" smtClean="0"/>
              <a:t>w</a:t>
            </a:r>
            <a:r>
              <a:rPr lang="en-US" altLang="zh-CN" sz="2000" b="0" smtClean="0"/>
              <a:t>3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线性分类器设计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由此可见：训练过程就是对已知类别的样本集求解权向量</a:t>
            </a:r>
            <a:r>
              <a:rPr lang="zh-CN" altLang="en-US" b="0" smtClean="0"/>
              <a:t>Ｗ</a:t>
            </a:r>
            <a:r>
              <a:rPr lang="zh-CN" altLang="en-US" smtClean="0"/>
              <a:t>，这是一个线性联立不等式方程组求解的过程。</a:t>
            </a:r>
          </a:p>
          <a:p>
            <a:r>
              <a:rPr lang="zh-CN" altLang="en-US" smtClean="0"/>
              <a:t>求解时：</a:t>
            </a:r>
          </a:p>
          <a:p>
            <a:pPr lvl="1"/>
            <a:r>
              <a:rPr lang="zh-CN" altLang="en-US" smtClean="0"/>
              <a:t>只有对线性可分的问题，</a:t>
            </a:r>
            <a:r>
              <a:rPr lang="en-US" altLang="zh-CN" smtClean="0">
                <a:latin typeface="宋体" panose="02010600030101010101" pitchFamily="2" charset="-122"/>
              </a:rPr>
              <a:t>g(x) =W</a:t>
            </a:r>
            <a:r>
              <a:rPr lang="en-US" altLang="zh-CN" baseline="30000" smtClean="0">
                <a:latin typeface="宋体" panose="02010600030101010101" pitchFamily="2" charset="-122"/>
              </a:rPr>
              <a:t>T</a:t>
            </a:r>
            <a:r>
              <a:rPr lang="en-US" altLang="zh-CN" smtClean="0">
                <a:latin typeface="宋体" panose="02010600030101010101" pitchFamily="2" charset="-122"/>
              </a:rPr>
              <a:t>X</a:t>
            </a:r>
            <a:r>
              <a:rPr lang="zh-CN" altLang="en-US" smtClean="0"/>
              <a:t>才有解</a:t>
            </a:r>
          </a:p>
          <a:p>
            <a:pPr lvl="1"/>
            <a:r>
              <a:rPr lang="zh-CN" altLang="en-US" smtClean="0"/>
              <a:t>联立方程的解是非单值，在不同条件下，有不同的解，所以就产生了</a:t>
            </a:r>
            <a:r>
              <a:rPr lang="zh-CN" altLang="en-US" smtClean="0">
                <a:solidFill>
                  <a:srgbClr val="FF0000"/>
                </a:solidFill>
              </a:rPr>
              <a:t>求最优解的问题</a:t>
            </a:r>
          </a:p>
          <a:p>
            <a:pPr lvl="1"/>
            <a:r>
              <a:rPr lang="zh-CN" altLang="en-US" smtClean="0"/>
              <a:t>求解</a:t>
            </a:r>
            <a:r>
              <a:rPr lang="en-US" altLang="zh-CN" smtClean="0"/>
              <a:t>W</a:t>
            </a:r>
            <a:r>
              <a:rPr lang="zh-CN" altLang="en-US" smtClean="0"/>
              <a:t>的过程就是训练的过程。训练方法的共同点是，先给出</a:t>
            </a:r>
            <a:r>
              <a:rPr lang="zh-CN" altLang="en-US" smtClean="0">
                <a:solidFill>
                  <a:srgbClr val="FF0000"/>
                </a:solidFill>
              </a:rPr>
              <a:t>准则函数</a:t>
            </a:r>
            <a:r>
              <a:rPr lang="zh-CN" altLang="en-US" smtClean="0"/>
              <a:t>，再寻找使准则函数趋于极值的优化算法，不同的算法有不同的准则函数。同时，算法可以分为迭代法和非迭代法</a:t>
            </a:r>
            <a:endParaRPr lang="zh-CN" altLang="en-US" smtClean="0">
              <a:solidFill>
                <a:srgbClr val="FF0000"/>
              </a:solidFill>
            </a:endParaRPr>
          </a:p>
          <a:p>
            <a:pPr lvl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线性分类器设计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zh-CN" altLang="en-US" sz="3200" smtClean="0">
                <a:solidFill>
                  <a:srgbClr val="0000CC"/>
                </a:solidFill>
              </a:rPr>
              <a:t>感知器法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447800"/>
            <a:ext cx="7772400" cy="54133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mtClean="0">
                <a:solidFill>
                  <a:srgbClr val="00CC00"/>
                </a:solidFill>
              </a:rPr>
              <a:t>一、感知器法（迭代法）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39750" y="1989138"/>
            <a:ext cx="8064500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FontTx/>
              <a:buNone/>
            </a:pPr>
            <a:r>
              <a:rPr lang="zh-CN" altLang="en-US" sz="2800" b="0" dirty="0"/>
              <a:t>基本思路：</a:t>
            </a:r>
            <a:r>
              <a:rPr lang="zh-CN" altLang="en-US" sz="2800" dirty="0"/>
              <a:t>通过对</a:t>
            </a:r>
            <a:r>
              <a:rPr lang="en-US" altLang="zh-CN" sz="2800" dirty="0"/>
              <a:t>W</a:t>
            </a:r>
            <a:r>
              <a:rPr lang="zh-CN" altLang="en-US" sz="2800" dirty="0"/>
              <a:t>的调整，可实现判别函数：</a:t>
            </a:r>
          </a:p>
          <a:p>
            <a:pPr algn="just">
              <a:buFontTx/>
              <a:buNone/>
            </a:pPr>
            <a:r>
              <a:rPr lang="zh-CN" altLang="en-US" sz="2800" dirty="0"/>
              <a:t>           </a:t>
            </a:r>
            <a:r>
              <a:rPr lang="en-US" altLang="zh-CN" sz="2800" dirty="0"/>
              <a:t>g(x) =W</a:t>
            </a:r>
            <a:r>
              <a:rPr lang="en-US" altLang="zh-CN" sz="2800" baseline="30000" dirty="0"/>
              <a:t>T</a:t>
            </a:r>
            <a:r>
              <a:rPr lang="en-US" altLang="zh-CN" sz="2800" dirty="0"/>
              <a:t>X &gt; R</a:t>
            </a:r>
            <a:r>
              <a:rPr lang="en-US" altLang="zh-CN" sz="2800" baseline="-25000" dirty="0"/>
              <a:t>T     </a:t>
            </a:r>
          </a:p>
          <a:p>
            <a:pPr algn="just">
              <a:buFontTx/>
              <a:buNone/>
            </a:pPr>
            <a:r>
              <a:rPr lang="zh-CN" altLang="en-US" sz="2800" dirty="0"/>
              <a:t>其中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T</a:t>
            </a:r>
            <a:r>
              <a:rPr lang="zh-CN" altLang="en-US" sz="2800" dirty="0"/>
              <a:t>为响应阈值</a:t>
            </a:r>
          </a:p>
          <a:p>
            <a:pPr>
              <a:buFontTx/>
              <a:buNone/>
            </a:pPr>
            <a:r>
              <a:rPr lang="zh-CN" altLang="en-US" sz="2800" b="0" dirty="0">
                <a:solidFill>
                  <a:srgbClr val="FF0000"/>
                </a:solidFill>
              </a:rPr>
              <a:t>    定义感知准则函数准则：</a:t>
            </a:r>
            <a:r>
              <a:rPr lang="zh-CN" altLang="en-US" sz="2800" dirty="0">
                <a:solidFill>
                  <a:srgbClr val="FF0000"/>
                </a:solidFill>
              </a:rPr>
              <a:t>只考虑错分样本</a:t>
            </a:r>
          </a:p>
          <a:p>
            <a:pPr>
              <a:buFontTx/>
              <a:buNone/>
            </a:pPr>
            <a:r>
              <a:rPr lang="zh-CN" altLang="en-US" sz="2800" b="0" dirty="0">
                <a:solidFill>
                  <a:srgbClr val="FF0000"/>
                </a:solidFill>
              </a:rPr>
              <a:t>    定义</a:t>
            </a:r>
            <a:r>
              <a:rPr lang="zh-CN" altLang="en-US" sz="2800" dirty="0"/>
              <a:t>：                 其中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为错分样本</a:t>
            </a:r>
          </a:p>
          <a:p>
            <a:pPr>
              <a:buFontTx/>
              <a:buNone/>
            </a:pPr>
            <a:endParaRPr lang="zh-CN" altLang="en-US" sz="2800" dirty="0"/>
          </a:p>
          <a:p>
            <a:pPr>
              <a:buFontTx/>
              <a:buNone/>
            </a:pPr>
            <a:r>
              <a:rPr lang="zh-CN" altLang="en-US" sz="2800" dirty="0" smtClean="0"/>
              <a:t>    错误</a:t>
            </a:r>
            <a:r>
              <a:rPr lang="zh-CN" altLang="en-US" sz="2800" dirty="0"/>
              <a:t>分类愈少，</a:t>
            </a:r>
            <a:r>
              <a:rPr lang="en-US" altLang="zh-CN" sz="2800" dirty="0"/>
              <a:t>J(W)</a:t>
            </a:r>
            <a:r>
              <a:rPr lang="zh-CN" altLang="en-US" sz="2800" dirty="0"/>
              <a:t>就愈小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理想</a:t>
            </a:r>
            <a:r>
              <a:rPr lang="zh-CN" altLang="en-US" sz="2800" dirty="0"/>
              <a:t>情况为         ，即求</a:t>
            </a:r>
            <a:r>
              <a:rPr lang="zh-CN" altLang="en-US" sz="2800" b="0" dirty="0">
                <a:solidFill>
                  <a:srgbClr val="FF0000"/>
                </a:solidFill>
              </a:rPr>
              <a:t>最小值</a:t>
            </a:r>
            <a:r>
              <a:rPr lang="zh-CN" altLang="en-US" sz="2800" dirty="0"/>
              <a:t>的问题。</a:t>
            </a:r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2339975" y="4149725"/>
          <a:ext cx="25939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9" name="Equation" r:id="rId3" imgW="1371600" imgH="368300" progId="Equation.3">
                  <p:embed/>
                </p:oleObj>
              </mc:Choice>
              <mc:Fallback>
                <p:oleObj name="Equation" r:id="rId3" imgW="13716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149725"/>
                        <a:ext cx="2593975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357101"/>
              </p:ext>
            </p:extLst>
          </p:nvPr>
        </p:nvGraphicFramePr>
        <p:xfrm>
          <a:off x="2555776" y="5657300"/>
          <a:ext cx="13684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0" name="Equation" r:id="rId5" imgW="609336" imgH="203112" progId="Equation.3">
                  <p:embed/>
                </p:oleObj>
              </mc:Choice>
              <mc:Fallback>
                <p:oleObj name="Equation" r:id="rId5" imgW="609336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657300"/>
                        <a:ext cx="13684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3213" y="188913"/>
            <a:ext cx="8893175" cy="838200"/>
          </a:xfrm>
        </p:spPr>
        <p:txBody>
          <a:bodyPr anchor="b"/>
          <a:lstStyle/>
          <a:p>
            <a:pPr eaLnBrk="1" hangingPunct="1"/>
            <a:r>
              <a:rPr lang="zh-CN" altLang="en-US" sz="32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感知器算法</a:t>
            </a:r>
            <a:r>
              <a:rPr lang="en-US" altLang="zh-CN" sz="32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(Perceptron Approach)</a:t>
            </a:r>
            <a:r>
              <a:rPr lang="en-US" altLang="zh-CN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540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052513"/>
            <a:ext cx="7315200" cy="45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CC"/>
                </a:solidFill>
                <a:ea typeface="楷体_GB2312"/>
                <a:cs typeface="楷体_GB2312"/>
              </a:rPr>
              <a:t>算法思想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478088" y="1676400"/>
            <a:ext cx="3797300" cy="53022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800"/>
              <a:t>任选一初始增广权矢量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701800" y="2876550"/>
            <a:ext cx="52641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800"/>
              <a:t>用训练样本检验用分类正确否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024188" y="3946525"/>
            <a:ext cx="2847975" cy="56197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800"/>
              <a:t>对进行校正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2071688" y="5126038"/>
            <a:ext cx="476885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800"/>
              <a:t>对所有训练样本都能正确分类？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859213" y="6165850"/>
            <a:ext cx="91916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</a:p>
        </p:txBody>
      </p:sp>
      <p:sp>
        <p:nvSpPr>
          <p:cNvPr id="25610" name="AutoShape 10"/>
          <p:cNvSpPr>
            <a:spLocks noChangeArrowheads="1"/>
          </p:cNvSpPr>
          <p:nvPr/>
        </p:nvSpPr>
        <p:spPr bwMode="auto">
          <a:xfrm>
            <a:off x="1355725" y="2754313"/>
            <a:ext cx="6011863" cy="701675"/>
          </a:xfrm>
          <a:prstGeom prst="flowChartPreparation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 sz="24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611" name="AutoShape 11"/>
          <p:cNvSpPr>
            <a:spLocks noChangeArrowheads="1"/>
          </p:cNvSpPr>
          <p:nvPr/>
        </p:nvSpPr>
        <p:spPr bwMode="auto">
          <a:xfrm>
            <a:off x="1701800" y="5008563"/>
            <a:ext cx="5441950" cy="701675"/>
          </a:xfrm>
          <a:prstGeom prst="flowChartPreparation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 sz="24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612" name="AutoShape 12"/>
          <p:cNvSpPr>
            <a:spLocks noChangeArrowheads="1"/>
          </p:cNvSpPr>
          <p:nvPr/>
        </p:nvSpPr>
        <p:spPr bwMode="auto">
          <a:xfrm>
            <a:off x="3887788" y="6165850"/>
            <a:ext cx="862012" cy="539750"/>
          </a:xfrm>
          <a:prstGeom prst="flowChartAlternateProcess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 sz="24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4319588" y="2236788"/>
            <a:ext cx="0" cy="5175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4351338" y="3455988"/>
            <a:ext cx="0" cy="487362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4351338" y="4521200"/>
            <a:ext cx="0" cy="487363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4351338" y="5710238"/>
            <a:ext cx="0" cy="455612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7" name="Freeform 17"/>
          <p:cNvSpPr>
            <a:spLocks/>
          </p:cNvSpPr>
          <p:nvPr/>
        </p:nvSpPr>
        <p:spPr bwMode="auto">
          <a:xfrm>
            <a:off x="4376738" y="3089275"/>
            <a:ext cx="3509962" cy="1582738"/>
          </a:xfrm>
          <a:custGeom>
            <a:avLst/>
            <a:gdLst>
              <a:gd name="T0" fmla="*/ 2147483646 w 2440"/>
              <a:gd name="T1" fmla="*/ 0 h 1039"/>
              <a:gd name="T2" fmla="*/ 2147483646 w 2440"/>
              <a:gd name="T3" fmla="*/ 0 h 1039"/>
              <a:gd name="T4" fmla="*/ 2147483646 w 2440"/>
              <a:gd name="T5" fmla="*/ 2147483646 h 1039"/>
              <a:gd name="T6" fmla="*/ 0 w 2440"/>
              <a:gd name="T7" fmla="*/ 2147483646 h 1039"/>
              <a:gd name="T8" fmla="*/ 0 60000 65536"/>
              <a:gd name="T9" fmla="*/ 0 60000 65536"/>
              <a:gd name="T10" fmla="*/ 0 60000 65536"/>
              <a:gd name="T11" fmla="*/ 0 60000 65536"/>
              <a:gd name="T12" fmla="*/ 0 w 2440"/>
              <a:gd name="T13" fmla="*/ 0 h 1039"/>
              <a:gd name="T14" fmla="*/ 2440 w 2440"/>
              <a:gd name="T15" fmla="*/ 1039 h 10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40" h="1039">
                <a:moveTo>
                  <a:pt x="2083" y="0"/>
                </a:moveTo>
                <a:lnTo>
                  <a:pt x="2440" y="0"/>
                </a:lnTo>
                <a:lnTo>
                  <a:pt x="2439" y="1033"/>
                </a:lnTo>
                <a:lnTo>
                  <a:pt x="0" y="1039"/>
                </a:lnTo>
              </a:path>
            </a:pathLst>
          </a:custGeom>
          <a:noFill/>
          <a:ln w="38100">
            <a:solidFill>
              <a:srgbClr val="00FFFF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8" name="Freeform 18"/>
          <p:cNvSpPr>
            <a:spLocks/>
          </p:cNvSpPr>
          <p:nvPr/>
        </p:nvSpPr>
        <p:spPr bwMode="auto">
          <a:xfrm>
            <a:off x="1066800" y="2381250"/>
            <a:ext cx="3252788" cy="2962275"/>
          </a:xfrm>
          <a:custGeom>
            <a:avLst/>
            <a:gdLst>
              <a:gd name="T0" fmla="*/ 2147483646 w 2261"/>
              <a:gd name="T1" fmla="*/ 2147483646 h 1945"/>
              <a:gd name="T2" fmla="*/ 0 w 2261"/>
              <a:gd name="T3" fmla="*/ 2147483646 h 1945"/>
              <a:gd name="T4" fmla="*/ 2147483646 w 2261"/>
              <a:gd name="T5" fmla="*/ 0 h 1945"/>
              <a:gd name="T6" fmla="*/ 2147483646 w 2261"/>
              <a:gd name="T7" fmla="*/ 2147483646 h 1945"/>
              <a:gd name="T8" fmla="*/ 0 60000 65536"/>
              <a:gd name="T9" fmla="*/ 0 60000 65536"/>
              <a:gd name="T10" fmla="*/ 0 60000 65536"/>
              <a:gd name="T11" fmla="*/ 0 60000 65536"/>
              <a:gd name="T12" fmla="*/ 0 w 2261"/>
              <a:gd name="T13" fmla="*/ 0 h 1945"/>
              <a:gd name="T14" fmla="*/ 2261 w 2261"/>
              <a:gd name="T15" fmla="*/ 1945 h 19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1" h="1945">
                <a:moveTo>
                  <a:pt x="441" y="1945"/>
                </a:moveTo>
                <a:lnTo>
                  <a:pt x="0" y="1942"/>
                </a:lnTo>
                <a:lnTo>
                  <a:pt x="3" y="0"/>
                </a:lnTo>
                <a:lnTo>
                  <a:pt x="2261" y="5"/>
                </a:lnTo>
              </a:path>
            </a:pathLst>
          </a:custGeom>
          <a:noFill/>
          <a:ln w="38100">
            <a:solidFill>
              <a:srgbClr val="00FFFF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7281863" y="2571750"/>
            <a:ext cx="71913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400"/>
              <a:t>Yes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4721225" y="5710238"/>
            <a:ext cx="71913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1298575" y="4795838"/>
            <a:ext cx="71913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4433888" y="3394075"/>
            <a:ext cx="71913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  <p:bldP spid="25606" grpId="0"/>
      <p:bldP spid="25607" grpId="0" animBg="1"/>
      <p:bldP spid="25608" grpId="0"/>
      <p:bldP spid="25609" grpId="0"/>
      <p:bldP spid="25610" grpId="0" animBg="1"/>
      <p:bldP spid="25611" grpId="0" animBg="1"/>
      <p:bldP spid="25612" grpId="0" animBg="1"/>
      <p:bldP spid="25613" grpId="0" animBg="1"/>
      <p:bldP spid="25614" grpId="0" animBg="1"/>
      <p:bldP spid="25615" grpId="0" animBg="1"/>
      <p:bldP spid="25616" grpId="0" animBg="1"/>
      <p:bldP spid="25617" grpId="0" animBg="1"/>
      <p:bldP spid="25618" grpId="0" animBg="1"/>
      <p:bldP spid="25619" grpId="0"/>
      <p:bldP spid="25620" grpId="0"/>
      <p:bldP spid="25621" grpId="0"/>
      <p:bldP spid="256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3.1 </a:t>
            </a:r>
            <a:r>
              <a:rPr lang="zh-CN" altLang="en-US" smtClean="0"/>
              <a:t>判别函数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79388" y="1196975"/>
            <a:ext cx="5113337" cy="36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66FF33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/>
              <a:t>假设对一模式</a:t>
            </a:r>
            <a:r>
              <a:rPr kumimoji="1" lang="en-US" altLang="zh-CN" sz="2800" i="1"/>
              <a:t>X</a:t>
            </a:r>
            <a:r>
              <a:rPr kumimoji="1" lang="zh-CN" altLang="en-US" sz="2800"/>
              <a:t>已抽取</a:t>
            </a:r>
            <a:r>
              <a:rPr kumimoji="1" lang="en-US" altLang="zh-CN" sz="2800"/>
              <a:t>n</a:t>
            </a:r>
            <a:r>
              <a:rPr kumimoji="1" lang="zh-CN" altLang="en-US" sz="2800"/>
              <a:t>个特征，表示为：</a:t>
            </a:r>
          </a:p>
          <a:p>
            <a:pPr eaLnBrk="1" hangingPunct="1">
              <a:buClr>
                <a:srgbClr val="66FF33"/>
              </a:buClr>
              <a:buFont typeface="Wingdings" panose="05000000000000000000" pitchFamily="2" charset="2"/>
              <a:buChar char="v"/>
            </a:pPr>
            <a:endParaRPr kumimoji="1" lang="zh-CN" altLang="en-US" sz="2800"/>
          </a:p>
          <a:p>
            <a:pPr eaLnBrk="1" hangingPunct="1">
              <a:buClr>
                <a:srgbClr val="66FF33"/>
              </a:buClr>
              <a:buFont typeface="Wingdings" panose="05000000000000000000" pitchFamily="2" charset="2"/>
              <a:buChar char="v"/>
            </a:pPr>
            <a:endParaRPr kumimoji="1" lang="zh-CN" altLang="en-US" sz="2600" b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Clr>
                <a:srgbClr val="66FF33"/>
              </a:buClr>
              <a:buFont typeface="Wingdings" panose="05000000000000000000" pitchFamily="2" charset="2"/>
              <a:buChar char="v"/>
            </a:pPr>
            <a:endParaRPr kumimoji="1" lang="zh-CN" altLang="en-US" sz="2600" b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Clr>
                <a:srgbClr val="66FF33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/>
              <a:t>模式识别问题就是根据模式</a:t>
            </a:r>
            <a:r>
              <a:rPr kumimoji="1" lang="en-US" altLang="zh-CN" sz="2800"/>
              <a:t>X</a:t>
            </a:r>
            <a:r>
              <a:rPr kumimoji="1" lang="zh-CN" altLang="en-US" sz="2800"/>
              <a:t>的</a:t>
            </a:r>
            <a:r>
              <a:rPr kumimoji="1" lang="en-US" altLang="zh-CN" sz="2800"/>
              <a:t>n</a:t>
            </a:r>
            <a:r>
              <a:rPr kumimoji="1" lang="zh-CN" altLang="en-US" sz="2800"/>
              <a:t>个特征来判别模式属于</a:t>
            </a:r>
            <a:r>
              <a:rPr kumimoji="1" lang="en-US" altLang="zh-CN" sz="2800">
                <a:cs typeface="Times New Roman" panose="02020603050405020304" pitchFamily="18" charset="0"/>
              </a:rPr>
              <a:t>ω1 ,ω2 , </a:t>
            </a:r>
            <a:r>
              <a:rPr kumimoji="1" lang="en-US" altLang="zh-CN" sz="2800">
                <a:latin typeface="Tahoma" panose="020B0604030504040204" pitchFamily="34" charset="0"/>
                <a:cs typeface="Times New Roman" panose="02020603050405020304" pitchFamily="18" charset="0"/>
              </a:rPr>
              <a:t>…</a:t>
            </a:r>
            <a:r>
              <a:rPr kumimoji="1" lang="en-US" altLang="zh-CN" sz="2800">
                <a:cs typeface="Times New Roman" panose="02020603050405020304" pitchFamily="18" charset="0"/>
              </a:rPr>
              <a:t> , ωm</a:t>
            </a:r>
            <a:r>
              <a:rPr kumimoji="1" lang="zh-CN" altLang="en-US" sz="2800"/>
              <a:t>类中的哪一类。</a:t>
            </a:r>
          </a:p>
        </p:txBody>
      </p:sp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531813" y="2006600"/>
          <a:ext cx="41116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9" name="Equation" r:id="rId3" imgW="1600200" imgH="457200" progId="Equation.3">
                  <p:embed/>
                </p:oleObj>
              </mc:Choice>
              <mc:Fallback>
                <p:oleObj name="Equation" r:id="rId3" imgW="16002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2006600"/>
                        <a:ext cx="41116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1" name="Group 50"/>
          <p:cNvGrpSpPr>
            <a:grpSpLocks/>
          </p:cNvGrpSpPr>
          <p:nvPr/>
        </p:nvGrpSpPr>
        <p:grpSpPr bwMode="auto">
          <a:xfrm>
            <a:off x="4951413" y="1484313"/>
            <a:ext cx="4013200" cy="3529012"/>
            <a:chOff x="3552" y="240"/>
            <a:chExt cx="2208" cy="2132"/>
          </a:xfrm>
        </p:grpSpPr>
        <p:sp>
          <p:nvSpPr>
            <p:cNvPr id="9222" name="Line 51"/>
            <p:cNvSpPr>
              <a:spLocks noChangeShapeType="1"/>
            </p:cNvSpPr>
            <p:nvPr/>
          </p:nvSpPr>
          <p:spPr bwMode="auto">
            <a:xfrm flipV="1">
              <a:off x="4272" y="288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3" name="Line 52"/>
            <p:cNvSpPr>
              <a:spLocks noChangeShapeType="1"/>
            </p:cNvSpPr>
            <p:nvPr/>
          </p:nvSpPr>
          <p:spPr bwMode="auto">
            <a:xfrm>
              <a:off x="3840" y="1632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4" name="AutoShape 53"/>
            <p:cNvSpPr>
              <a:spLocks noChangeArrowheads="1"/>
            </p:cNvSpPr>
            <p:nvPr/>
          </p:nvSpPr>
          <p:spPr bwMode="auto">
            <a:xfrm>
              <a:off x="4512" y="86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5" name="AutoShape 54"/>
            <p:cNvSpPr>
              <a:spLocks noChangeArrowheads="1"/>
            </p:cNvSpPr>
            <p:nvPr/>
          </p:nvSpPr>
          <p:spPr bwMode="auto">
            <a:xfrm>
              <a:off x="4464" y="76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6" name="AutoShape 55"/>
            <p:cNvSpPr>
              <a:spLocks noChangeArrowheads="1"/>
            </p:cNvSpPr>
            <p:nvPr/>
          </p:nvSpPr>
          <p:spPr bwMode="auto">
            <a:xfrm>
              <a:off x="4560" y="76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7" name="AutoShape 56"/>
            <p:cNvSpPr>
              <a:spLocks noChangeArrowheads="1"/>
            </p:cNvSpPr>
            <p:nvPr/>
          </p:nvSpPr>
          <p:spPr bwMode="auto">
            <a:xfrm>
              <a:off x="4656" y="86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8" name="AutoShape 57"/>
            <p:cNvSpPr>
              <a:spLocks noChangeArrowheads="1"/>
            </p:cNvSpPr>
            <p:nvPr/>
          </p:nvSpPr>
          <p:spPr bwMode="auto">
            <a:xfrm>
              <a:off x="4416" y="1056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9" name="AutoShape 58"/>
            <p:cNvSpPr>
              <a:spLocks noChangeArrowheads="1"/>
            </p:cNvSpPr>
            <p:nvPr/>
          </p:nvSpPr>
          <p:spPr bwMode="auto">
            <a:xfrm>
              <a:off x="4560" y="1056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0" name="AutoShape 59"/>
            <p:cNvSpPr>
              <a:spLocks noChangeArrowheads="1"/>
            </p:cNvSpPr>
            <p:nvPr/>
          </p:nvSpPr>
          <p:spPr bwMode="auto">
            <a:xfrm>
              <a:off x="4560" y="96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1" name="AutoShape 60"/>
            <p:cNvSpPr>
              <a:spLocks noChangeArrowheads="1"/>
            </p:cNvSpPr>
            <p:nvPr/>
          </p:nvSpPr>
          <p:spPr bwMode="auto">
            <a:xfrm>
              <a:off x="4800" y="100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2" name="AutoShape 61"/>
            <p:cNvSpPr>
              <a:spLocks noChangeArrowheads="1"/>
            </p:cNvSpPr>
            <p:nvPr/>
          </p:nvSpPr>
          <p:spPr bwMode="auto">
            <a:xfrm>
              <a:off x="4752" y="115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3" name="AutoShape 62"/>
            <p:cNvSpPr>
              <a:spLocks noChangeArrowheads="1"/>
            </p:cNvSpPr>
            <p:nvPr/>
          </p:nvSpPr>
          <p:spPr bwMode="auto">
            <a:xfrm>
              <a:off x="4704" y="1056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4" name="AutoShape 63"/>
            <p:cNvSpPr>
              <a:spLocks noChangeArrowheads="1"/>
            </p:cNvSpPr>
            <p:nvPr/>
          </p:nvSpPr>
          <p:spPr bwMode="auto">
            <a:xfrm>
              <a:off x="4416" y="91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5" name="Rectangle 64"/>
            <p:cNvSpPr>
              <a:spLocks noChangeArrowheads="1"/>
            </p:cNvSpPr>
            <p:nvPr/>
          </p:nvSpPr>
          <p:spPr bwMode="auto">
            <a:xfrm>
              <a:off x="3696" y="1008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6" name="Rectangle 65"/>
            <p:cNvSpPr>
              <a:spLocks noChangeArrowheads="1"/>
            </p:cNvSpPr>
            <p:nvPr/>
          </p:nvSpPr>
          <p:spPr bwMode="auto">
            <a:xfrm>
              <a:off x="3792" y="1104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7" name="Rectangle 66"/>
            <p:cNvSpPr>
              <a:spLocks noChangeArrowheads="1"/>
            </p:cNvSpPr>
            <p:nvPr/>
          </p:nvSpPr>
          <p:spPr bwMode="auto">
            <a:xfrm>
              <a:off x="3792" y="1200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8" name="Rectangle 67"/>
            <p:cNvSpPr>
              <a:spLocks noChangeArrowheads="1"/>
            </p:cNvSpPr>
            <p:nvPr/>
          </p:nvSpPr>
          <p:spPr bwMode="auto">
            <a:xfrm>
              <a:off x="3936" y="1344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9" name="Rectangle 68"/>
            <p:cNvSpPr>
              <a:spLocks noChangeArrowheads="1"/>
            </p:cNvSpPr>
            <p:nvPr/>
          </p:nvSpPr>
          <p:spPr bwMode="auto">
            <a:xfrm>
              <a:off x="3792" y="1104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0" name="Rectangle 69"/>
            <p:cNvSpPr>
              <a:spLocks noChangeArrowheads="1"/>
            </p:cNvSpPr>
            <p:nvPr/>
          </p:nvSpPr>
          <p:spPr bwMode="auto">
            <a:xfrm>
              <a:off x="3744" y="1392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1" name="Rectangle 70"/>
            <p:cNvSpPr>
              <a:spLocks noChangeArrowheads="1"/>
            </p:cNvSpPr>
            <p:nvPr/>
          </p:nvSpPr>
          <p:spPr bwMode="auto">
            <a:xfrm>
              <a:off x="3696" y="1152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2" name="Rectangle 71"/>
            <p:cNvSpPr>
              <a:spLocks noChangeArrowheads="1"/>
            </p:cNvSpPr>
            <p:nvPr/>
          </p:nvSpPr>
          <p:spPr bwMode="auto">
            <a:xfrm>
              <a:off x="3888" y="1008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3" name="Rectangle 72"/>
            <p:cNvSpPr>
              <a:spLocks noChangeArrowheads="1"/>
            </p:cNvSpPr>
            <p:nvPr/>
          </p:nvSpPr>
          <p:spPr bwMode="auto">
            <a:xfrm>
              <a:off x="3888" y="1200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4" name="Rectangle 73"/>
            <p:cNvSpPr>
              <a:spLocks noChangeArrowheads="1"/>
            </p:cNvSpPr>
            <p:nvPr/>
          </p:nvSpPr>
          <p:spPr bwMode="auto">
            <a:xfrm>
              <a:off x="4080" y="1248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5" name="Oval 74"/>
            <p:cNvSpPr>
              <a:spLocks noChangeArrowheads="1"/>
            </p:cNvSpPr>
            <p:nvPr/>
          </p:nvSpPr>
          <p:spPr bwMode="auto">
            <a:xfrm>
              <a:off x="456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6" name="Oval 75"/>
            <p:cNvSpPr>
              <a:spLocks noChangeArrowheads="1"/>
            </p:cNvSpPr>
            <p:nvPr/>
          </p:nvSpPr>
          <p:spPr bwMode="auto">
            <a:xfrm>
              <a:off x="4656" y="19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7" name="Oval 76"/>
            <p:cNvSpPr>
              <a:spLocks noChangeArrowheads="1"/>
            </p:cNvSpPr>
            <p:nvPr/>
          </p:nvSpPr>
          <p:spPr bwMode="auto">
            <a:xfrm>
              <a:off x="4752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8" name="Oval 77"/>
            <p:cNvSpPr>
              <a:spLocks noChangeArrowheads="1"/>
            </p:cNvSpPr>
            <p:nvPr/>
          </p:nvSpPr>
          <p:spPr bwMode="auto">
            <a:xfrm>
              <a:off x="4896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9" name="Oval 78"/>
            <p:cNvSpPr>
              <a:spLocks noChangeArrowheads="1"/>
            </p:cNvSpPr>
            <p:nvPr/>
          </p:nvSpPr>
          <p:spPr bwMode="auto">
            <a:xfrm>
              <a:off x="4704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50" name="Oval 79"/>
            <p:cNvSpPr>
              <a:spLocks noChangeArrowheads="1"/>
            </p:cNvSpPr>
            <p:nvPr/>
          </p:nvSpPr>
          <p:spPr bwMode="auto">
            <a:xfrm>
              <a:off x="4800" y="19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51" name="Oval 80"/>
            <p:cNvSpPr>
              <a:spLocks noChangeArrowheads="1"/>
            </p:cNvSpPr>
            <p:nvPr/>
          </p:nvSpPr>
          <p:spPr bwMode="auto">
            <a:xfrm>
              <a:off x="4896" y="19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52" name="Oval 81"/>
            <p:cNvSpPr>
              <a:spLocks noChangeArrowheads="1"/>
            </p:cNvSpPr>
            <p:nvPr/>
          </p:nvSpPr>
          <p:spPr bwMode="auto">
            <a:xfrm>
              <a:off x="4992" y="19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53" name="Oval 82"/>
            <p:cNvSpPr>
              <a:spLocks noChangeArrowheads="1"/>
            </p:cNvSpPr>
            <p:nvPr/>
          </p:nvSpPr>
          <p:spPr bwMode="auto">
            <a:xfrm>
              <a:off x="5040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54" name="Oval 83"/>
            <p:cNvSpPr>
              <a:spLocks noChangeArrowheads="1"/>
            </p:cNvSpPr>
            <p:nvPr/>
          </p:nvSpPr>
          <p:spPr bwMode="auto">
            <a:xfrm>
              <a:off x="4800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55" name="Freeform 84"/>
            <p:cNvSpPr>
              <a:spLocks/>
            </p:cNvSpPr>
            <p:nvPr/>
          </p:nvSpPr>
          <p:spPr bwMode="auto">
            <a:xfrm>
              <a:off x="3718" y="432"/>
              <a:ext cx="767" cy="1799"/>
            </a:xfrm>
            <a:custGeom>
              <a:avLst/>
              <a:gdLst>
                <a:gd name="T0" fmla="*/ 314 w 767"/>
                <a:gd name="T1" fmla="*/ 0 h 1799"/>
                <a:gd name="T2" fmla="*/ 701 w 767"/>
                <a:gd name="T3" fmla="*/ 1003 h 1799"/>
                <a:gd name="T4" fmla="*/ 0 w 767"/>
                <a:gd name="T5" fmla="*/ 1799 h 17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7" h="1799">
                  <a:moveTo>
                    <a:pt x="314" y="0"/>
                  </a:moveTo>
                  <a:cubicBezTo>
                    <a:pt x="378" y="167"/>
                    <a:pt x="753" y="703"/>
                    <a:pt x="701" y="1003"/>
                  </a:cubicBezTo>
                  <a:cubicBezTo>
                    <a:pt x="767" y="1271"/>
                    <a:pt x="146" y="1633"/>
                    <a:pt x="0" y="17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6" name="Freeform 85"/>
            <p:cNvSpPr>
              <a:spLocks/>
            </p:cNvSpPr>
            <p:nvPr/>
          </p:nvSpPr>
          <p:spPr bwMode="auto">
            <a:xfrm>
              <a:off x="4388" y="1632"/>
              <a:ext cx="1193" cy="119"/>
            </a:xfrm>
            <a:custGeom>
              <a:avLst/>
              <a:gdLst>
                <a:gd name="T0" fmla="*/ 0 w 1193"/>
                <a:gd name="T1" fmla="*/ 4 h 119"/>
                <a:gd name="T2" fmla="*/ 304 w 1193"/>
                <a:gd name="T3" fmla="*/ 77 h 119"/>
                <a:gd name="T4" fmla="*/ 1047 w 1193"/>
                <a:gd name="T5" fmla="*/ 56 h 119"/>
                <a:gd name="T6" fmla="*/ 1183 w 1193"/>
                <a:gd name="T7" fmla="*/ 119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3" h="119">
                  <a:moveTo>
                    <a:pt x="0" y="4"/>
                  </a:moveTo>
                  <a:cubicBezTo>
                    <a:pt x="51" y="16"/>
                    <a:pt x="130" y="68"/>
                    <a:pt x="304" y="77"/>
                  </a:cubicBezTo>
                  <a:cubicBezTo>
                    <a:pt x="489" y="96"/>
                    <a:pt x="935" y="0"/>
                    <a:pt x="1047" y="56"/>
                  </a:cubicBezTo>
                  <a:cubicBezTo>
                    <a:pt x="1193" y="63"/>
                    <a:pt x="1155" y="106"/>
                    <a:pt x="1183" y="11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9257" name="Object 86"/>
            <p:cNvGraphicFramePr>
              <a:graphicFrameLocks noChangeAspect="1"/>
            </p:cNvGraphicFramePr>
            <p:nvPr/>
          </p:nvGraphicFramePr>
          <p:xfrm>
            <a:off x="4848" y="720"/>
            <a:ext cx="27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00" name="Equation" r:id="rId5" imgW="177569" imgH="215619" progId="Equation.3">
                    <p:embed/>
                  </p:oleObj>
                </mc:Choice>
                <mc:Fallback>
                  <p:oleObj name="Equation" r:id="rId5" imgW="177569" imgH="215619" progId="Equation.3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720"/>
                          <a:ext cx="27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8" name="Object 87"/>
            <p:cNvGraphicFramePr>
              <a:graphicFrameLocks noChangeAspect="1"/>
            </p:cNvGraphicFramePr>
            <p:nvPr/>
          </p:nvGraphicFramePr>
          <p:xfrm>
            <a:off x="3552" y="624"/>
            <a:ext cx="30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01" name="Equation" r:id="rId7" imgW="190335" imgH="215713" progId="Equation.3">
                    <p:embed/>
                  </p:oleObj>
                </mc:Choice>
                <mc:Fallback>
                  <p:oleObj name="Equation" r:id="rId7" imgW="190335" imgH="215713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624"/>
                          <a:ext cx="30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9" name="Object 88"/>
            <p:cNvGraphicFramePr>
              <a:graphicFrameLocks noChangeAspect="1"/>
            </p:cNvGraphicFramePr>
            <p:nvPr/>
          </p:nvGraphicFramePr>
          <p:xfrm>
            <a:off x="4992" y="2016"/>
            <a:ext cx="308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02" name="Equation" r:id="rId9" imgW="190500" imgH="228600" progId="Equation.3">
                    <p:embed/>
                  </p:oleObj>
                </mc:Choice>
                <mc:Fallback>
                  <p:oleObj name="Equation" r:id="rId9" imgW="190500" imgH="228600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016"/>
                          <a:ext cx="308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0" name="Object 89"/>
            <p:cNvGraphicFramePr>
              <a:graphicFrameLocks noChangeAspect="1"/>
            </p:cNvGraphicFramePr>
            <p:nvPr/>
          </p:nvGraphicFramePr>
          <p:xfrm>
            <a:off x="3984" y="2160"/>
            <a:ext cx="55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03" name="Equation" r:id="rId11" imgW="342751" imgH="203112" progId="Equation.3">
                    <p:embed/>
                  </p:oleObj>
                </mc:Choice>
                <mc:Fallback>
                  <p:oleObj name="Equation" r:id="rId11" imgW="342751" imgH="203112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160"/>
                          <a:ext cx="554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1" name="Object 90"/>
            <p:cNvGraphicFramePr>
              <a:graphicFrameLocks noChangeAspect="1"/>
            </p:cNvGraphicFramePr>
            <p:nvPr/>
          </p:nvGraphicFramePr>
          <p:xfrm>
            <a:off x="4368" y="240"/>
            <a:ext cx="26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04" name="Equation" r:id="rId13" imgW="164885" imgH="215619" progId="Equation.3">
                    <p:embed/>
                  </p:oleObj>
                </mc:Choice>
                <mc:Fallback>
                  <p:oleObj name="Equation" r:id="rId13" imgW="164885" imgH="215619" progId="Equation.3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40"/>
                          <a:ext cx="26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2" name="Object 91"/>
            <p:cNvGraphicFramePr>
              <a:graphicFrameLocks noChangeAspect="1"/>
            </p:cNvGraphicFramePr>
            <p:nvPr/>
          </p:nvGraphicFramePr>
          <p:xfrm>
            <a:off x="5424" y="1632"/>
            <a:ext cx="24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05" name="Equation" r:id="rId15" imgW="152268" imgH="215713" progId="Equation.3">
                    <p:embed/>
                  </p:oleObj>
                </mc:Choice>
                <mc:Fallback>
                  <p:oleObj name="Equation" r:id="rId15" imgW="152268" imgH="215713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632"/>
                          <a:ext cx="24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263" name="AutoShape 92"/>
            <p:cNvCxnSpPr>
              <a:cxnSpLocks noChangeShapeType="1"/>
              <a:endCxn id="9255" idx="2"/>
            </p:cNvCxnSpPr>
            <p:nvPr/>
          </p:nvCxnSpPr>
          <p:spPr bwMode="auto">
            <a:xfrm flipH="1" flipV="1">
              <a:off x="3718" y="2231"/>
              <a:ext cx="266" cy="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线性分类器设计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zh-CN" altLang="en-US" sz="3200" smtClean="0">
                <a:solidFill>
                  <a:srgbClr val="0000CC"/>
                </a:solidFill>
              </a:rPr>
              <a:t>感知器法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感知器算法</a:t>
            </a:r>
          </a:p>
          <a:p>
            <a:pPr>
              <a:buFontTx/>
              <a:buNone/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错误分类修正</a:t>
            </a:r>
            <a:r>
              <a:rPr lang="en-US" altLang="zh-CN" sz="2800" dirty="0" err="1" smtClean="0"/>
              <a:t>w</a:t>
            </a:r>
            <a:r>
              <a:rPr lang="en-US" altLang="zh-CN" sz="2800" baseline="-30000" dirty="0" err="1" smtClean="0"/>
              <a:t>k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en-US" altLang="zh-CN" sz="2800" dirty="0" smtClean="0"/>
              <a:t>      </a:t>
            </a:r>
            <a:r>
              <a:rPr lang="zh-CN" altLang="en-US" sz="2800" dirty="0" smtClean="0"/>
              <a:t>如</a:t>
            </a:r>
            <a:r>
              <a:rPr lang="en-US" altLang="zh-CN" sz="2800" dirty="0" smtClean="0"/>
              <a:t>w</a:t>
            </a:r>
            <a:r>
              <a:rPr lang="en-US" altLang="zh-CN" sz="2800" baseline="-30000" dirty="0" smtClean="0"/>
              <a:t>k</a:t>
            </a:r>
            <a:r>
              <a:rPr lang="en-US" altLang="zh-CN" sz="2800" baseline="30000" dirty="0" smtClean="0"/>
              <a:t>T</a:t>
            </a:r>
            <a:r>
              <a:rPr lang="en-US" altLang="zh-CN" sz="2800" dirty="0" smtClean="0"/>
              <a:t>x≤0</a:t>
            </a:r>
            <a:r>
              <a:rPr lang="zh-CN" altLang="en-US" sz="2800" dirty="0" smtClean="0"/>
              <a:t>并且</a:t>
            </a:r>
            <a:r>
              <a:rPr lang="en-US" altLang="zh-CN" sz="2800" dirty="0" smtClean="0"/>
              <a:t>x∈ω</a:t>
            </a:r>
            <a:r>
              <a:rPr lang="en-US" altLang="zh-CN" sz="2800" baseline="-30000" dirty="0" smtClean="0"/>
              <a:t>1   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w</a:t>
            </a:r>
            <a:r>
              <a:rPr lang="en-US" altLang="zh-CN" sz="2800" baseline="-30000" dirty="0" smtClean="0">
                <a:cs typeface="Times New Roman" panose="02020603050405020304" pitchFamily="18" charset="0"/>
              </a:rPr>
              <a:t>k+1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= </a:t>
            </a:r>
            <a:r>
              <a:rPr lang="en-US" altLang="zh-CN" sz="2800" dirty="0" err="1" smtClean="0">
                <a:cs typeface="Times New Roman" panose="02020603050405020304" pitchFamily="18" charset="0"/>
              </a:rPr>
              <a:t>w</a:t>
            </a:r>
            <a:r>
              <a:rPr lang="en-US" altLang="zh-CN" sz="2800" baseline="-30000" dirty="0" err="1" smtClean="0">
                <a:cs typeface="Times New Roman" panose="02020603050405020304" pitchFamily="18" charset="0"/>
              </a:rPr>
              <a:t>k</a:t>
            </a:r>
            <a:r>
              <a:rPr lang="en-US" altLang="zh-CN" sz="2800" dirty="0" err="1" smtClean="0">
                <a:cs typeface="Times New Roman" panose="02020603050405020304" pitchFamily="18" charset="0"/>
              </a:rPr>
              <a:t>+ρ</a:t>
            </a:r>
            <a:r>
              <a:rPr lang="en-US" altLang="zh-CN" sz="2800" baseline="-30000" dirty="0" err="1" smtClean="0">
                <a:cs typeface="Times New Roman" panose="02020603050405020304" pitchFamily="18" charset="0"/>
              </a:rPr>
              <a:t>k</a:t>
            </a:r>
            <a:r>
              <a:rPr lang="en-US" altLang="zh-CN" sz="2800" dirty="0" err="1" smtClean="0"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altLang="zh-CN" sz="2800" baseline="-30000" dirty="0" smtClean="0"/>
              <a:t>         </a:t>
            </a:r>
            <a:r>
              <a:rPr lang="zh-CN" altLang="en-US" sz="2800" dirty="0" smtClean="0"/>
              <a:t>如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w</a:t>
            </a:r>
            <a:r>
              <a:rPr lang="en-US" altLang="zh-CN" sz="2800" baseline="-30000" dirty="0" smtClean="0">
                <a:cs typeface="Times New Roman" panose="02020603050405020304" pitchFamily="18" charset="0"/>
              </a:rPr>
              <a:t>k</a:t>
            </a:r>
            <a:r>
              <a:rPr lang="en-US" altLang="zh-CN" sz="2800" baseline="30000" dirty="0" smtClean="0"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/>
              <a:t>≥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/>
              <a:t>并且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/>
              <a:t>∈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ω</a:t>
            </a:r>
            <a:r>
              <a:rPr lang="en-US" altLang="zh-CN" sz="2800" baseline="-30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/>
              <a:t>  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w</a:t>
            </a:r>
            <a:r>
              <a:rPr lang="en-US" altLang="zh-CN" sz="2800" baseline="-30000" dirty="0" smtClean="0">
                <a:cs typeface="Times New Roman" panose="02020603050405020304" pitchFamily="18" charset="0"/>
              </a:rPr>
              <a:t>k+1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= </a:t>
            </a:r>
            <a:r>
              <a:rPr lang="en-US" altLang="zh-CN" sz="2800" dirty="0" err="1" smtClean="0">
                <a:cs typeface="Times New Roman" panose="02020603050405020304" pitchFamily="18" charset="0"/>
              </a:rPr>
              <a:t>w</a:t>
            </a:r>
            <a:r>
              <a:rPr lang="en-US" altLang="zh-CN" sz="2800" baseline="-30000" dirty="0" err="1" smtClean="0">
                <a:cs typeface="Times New Roman" panose="02020603050405020304" pitchFamily="18" charset="0"/>
              </a:rPr>
              <a:t>k</a:t>
            </a:r>
            <a:r>
              <a:rPr lang="en-US" altLang="zh-CN" sz="2800" dirty="0" err="1" smtClean="0">
                <a:cs typeface="Times New Roman" panose="02020603050405020304" pitchFamily="18" charset="0"/>
              </a:rPr>
              <a:t>-ρ</a:t>
            </a:r>
            <a:r>
              <a:rPr lang="en-US" altLang="zh-CN" sz="2800" baseline="-30000" dirty="0" err="1" smtClean="0">
                <a:cs typeface="Times New Roman" panose="02020603050405020304" pitchFamily="18" charset="0"/>
              </a:rPr>
              <a:t>k</a:t>
            </a:r>
            <a:r>
              <a:rPr lang="en-US" altLang="zh-CN" sz="2800" dirty="0" err="1" smtClean="0"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2.</a:t>
            </a:r>
            <a:r>
              <a:rPr lang="zh-CN" altLang="en-US" sz="2800" dirty="0" smtClean="0"/>
              <a:t>正确分类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w</a:t>
            </a:r>
            <a:r>
              <a:rPr lang="en-US" altLang="zh-CN" sz="2800" baseline="-30000" dirty="0" err="1" smtClean="0"/>
              <a:t>k</a:t>
            </a:r>
            <a:r>
              <a:rPr lang="zh-CN" altLang="en-US" sz="2800" dirty="0" smtClean="0"/>
              <a:t>不修正</a:t>
            </a:r>
          </a:p>
          <a:p>
            <a:pPr algn="just">
              <a:buFontTx/>
              <a:buNone/>
            </a:pPr>
            <a:r>
              <a:rPr lang="zh-CN" altLang="en-US" sz="2800" dirty="0" smtClean="0"/>
              <a:t>      如</a:t>
            </a:r>
            <a:r>
              <a:rPr lang="en-US" altLang="zh-CN" sz="2800" dirty="0" err="1" smtClean="0"/>
              <a:t>w</a:t>
            </a:r>
            <a:r>
              <a:rPr lang="en-US" altLang="zh-CN" sz="2800" baseline="-30000" dirty="0" err="1" smtClean="0"/>
              <a:t>k</a:t>
            </a:r>
            <a:r>
              <a:rPr lang="en-US" altLang="zh-CN" sz="2800" baseline="30000" dirty="0" err="1" smtClean="0"/>
              <a:t>T</a:t>
            </a:r>
            <a:r>
              <a:rPr lang="en-US" altLang="zh-CN" sz="2800" dirty="0" err="1" smtClean="0"/>
              <a:t>x</a:t>
            </a:r>
            <a:r>
              <a:rPr lang="zh-CN" altLang="en-US" sz="2800" dirty="0" smtClean="0"/>
              <a:t>＞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并且</a:t>
            </a:r>
            <a:r>
              <a:rPr lang="en-US" altLang="zh-CN" sz="2800" dirty="0" smtClean="0"/>
              <a:t>x∈ω</a:t>
            </a:r>
            <a:r>
              <a:rPr lang="en-US" altLang="zh-CN" sz="2800" baseline="-30000" dirty="0" smtClean="0"/>
              <a:t>1</a:t>
            </a:r>
            <a:endParaRPr lang="en-US" altLang="zh-CN" sz="2800" dirty="0" smtClean="0"/>
          </a:p>
          <a:p>
            <a:pPr algn="just">
              <a:buFontTx/>
              <a:buNone/>
            </a:pPr>
            <a:r>
              <a:rPr lang="en-US" altLang="zh-CN" sz="2800" dirty="0" smtClean="0"/>
              <a:t>      </a:t>
            </a:r>
            <a:r>
              <a:rPr lang="zh-CN" altLang="en-US" sz="2800" dirty="0" smtClean="0"/>
              <a:t>如</a:t>
            </a:r>
            <a:r>
              <a:rPr lang="en-US" altLang="zh-CN" sz="2800" dirty="0" err="1" smtClean="0"/>
              <a:t>w</a:t>
            </a:r>
            <a:r>
              <a:rPr lang="en-US" altLang="zh-CN" sz="2800" baseline="-30000" dirty="0" err="1" smtClean="0"/>
              <a:t>k</a:t>
            </a:r>
            <a:r>
              <a:rPr lang="en-US" altLang="zh-CN" sz="2800" baseline="30000" dirty="0" err="1" smtClean="0"/>
              <a:t>T</a:t>
            </a:r>
            <a:r>
              <a:rPr lang="en-US" altLang="zh-CN" sz="2800" dirty="0" err="1" smtClean="0"/>
              <a:t>x</a:t>
            </a:r>
            <a:r>
              <a:rPr lang="zh-CN" altLang="en-US" sz="2800" dirty="0" smtClean="0"/>
              <a:t>＜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并且</a:t>
            </a:r>
            <a:r>
              <a:rPr lang="en-US" altLang="zh-CN" sz="2800" dirty="0" smtClean="0"/>
              <a:t>x∈ω</a:t>
            </a:r>
            <a:r>
              <a:rPr lang="en-US" altLang="zh-CN" sz="2800" baseline="-30000" dirty="0" smtClean="0"/>
              <a:t>2</a:t>
            </a:r>
            <a:endParaRPr lang="en-US" altLang="zh-CN" sz="2800" dirty="0" smtClean="0"/>
          </a:p>
          <a:p>
            <a:endParaRPr lang="zh-CN" altLang="en-US" sz="2800" dirty="0" smtClean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522645"/>
              </p:ext>
            </p:extLst>
          </p:nvPr>
        </p:nvGraphicFramePr>
        <p:xfrm>
          <a:off x="5860199" y="4221088"/>
          <a:ext cx="3131401" cy="2621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6" name="Visio" r:id="rId3" imgW="2872740" imgH="1988820" progId="Visio.Drawing.11">
                  <p:embed/>
                </p:oleObj>
              </mc:Choice>
              <mc:Fallback>
                <p:oleObj name="Visio" r:id="rId3" imgW="2872740" imgH="19888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0199" y="4221088"/>
                        <a:ext cx="3131401" cy="2621467"/>
                      </a:xfrm>
                      <a:prstGeom prst="rect">
                        <a:avLst/>
                      </a:prstGeom>
                      <a:solidFill>
                        <a:srgbClr val="DBFFDB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线性分类器设计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zh-CN" altLang="en-US" sz="3200" smtClean="0">
                <a:solidFill>
                  <a:srgbClr val="0000CC"/>
                </a:solidFill>
              </a:rPr>
              <a:t>感知器法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赏罚概念</a:t>
            </a:r>
          </a:p>
          <a:p>
            <a:pPr lvl="1"/>
            <a:r>
              <a:rPr lang="zh-CN" altLang="en-US" smtClean="0"/>
              <a:t>感知器算法显然是一种赏罚过程。对正确分类的模式则</a:t>
            </a:r>
            <a:r>
              <a:rPr lang="zh-CN" altLang="en-US" smtClean="0">
                <a:latin typeface="Arial" panose="020B0604020202020204" pitchFamily="34" charset="0"/>
              </a:rPr>
              <a:t>“</a:t>
            </a:r>
            <a:r>
              <a:rPr lang="zh-CN" altLang="en-US" smtClean="0"/>
              <a:t>赏</a:t>
            </a:r>
            <a:r>
              <a:rPr lang="zh-CN" altLang="en-US" smtClean="0">
                <a:latin typeface="Arial" panose="020B0604020202020204" pitchFamily="34" charset="0"/>
              </a:rPr>
              <a:t>”</a:t>
            </a:r>
            <a:r>
              <a:rPr lang="zh-CN" altLang="en-US" smtClean="0"/>
              <a:t>（此处用</a:t>
            </a:r>
            <a:r>
              <a:rPr lang="zh-CN" altLang="en-US" smtClean="0">
                <a:latin typeface="Arial" panose="020B0604020202020204" pitchFamily="34" charset="0"/>
              </a:rPr>
              <a:t>“</a:t>
            </a:r>
            <a:r>
              <a:rPr lang="zh-CN" altLang="en-US" smtClean="0"/>
              <a:t>不罚</a:t>
            </a:r>
            <a:r>
              <a:rPr lang="zh-CN" altLang="en-US" smtClean="0">
                <a:latin typeface="Arial" panose="020B0604020202020204" pitchFamily="34" charset="0"/>
              </a:rPr>
              <a:t>”</a:t>
            </a:r>
            <a:r>
              <a:rPr lang="zh-CN" altLang="en-US" smtClean="0"/>
              <a:t>，即权向量</a:t>
            </a:r>
            <a:r>
              <a:rPr lang="en-US" altLang="zh-CN" smtClean="0"/>
              <a:t>W</a:t>
            </a:r>
            <a:r>
              <a:rPr lang="zh-CN" altLang="en-US" smtClean="0"/>
              <a:t>不变）；对错误分类的模式则</a:t>
            </a:r>
            <a:r>
              <a:rPr lang="zh-CN" altLang="en-US" smtClean="0">
                <a:latin typeface="Arial" panose="020B0604020202020204" pitchFamily="34" charset="0"/>
              </a:rPr>
              <a:t>“</a:t>
            </a:r>
            <a:r>
              <a:rPr lang="zh-CN" altLang="en-US" smtClean="0"/>
              <a:t>罚</a:t>
            </a:r>
            <a:r>
              <a:rPr lang="zh-CN" altLang="en-US" smtClean="0">
                <a:latin typeface="Arial" panose="020B0604020202020204" pitchFamily="34" charset="0"/>
              </a:rPr>
              <a:t>”</a:t>
            </a:r>
            <a:r>
              <a:rPr lang="zh-CN" altLang="en-US" smtClean="0"/>
              <a:t>，使</a:t>
            </a:r>
            <a:r>
              <a:rPr lang="en-US" altLang="zh-CN" smtClean="0"/>
              <a:t>W</a:t>
            </a:r>
            <a:r>
              <a:rPr lang="zh-CN" altLang="en-US" smtClean="0"/>
              <a:t>加上一个正比于错误模式样本</a:t>
            </a:r>
            <a:r>
              <a:rPr lang="en-US" altLang="zh-CN" smtClean="0"/>
              <a:t>X</a:t>
            </a:r>
            <a:r>
              <a:rPr lang="zh-CN" altLang="en-US" smtClean="0"/>
              <a:t>的分量。</a:t>
            </a:r>
          </a:p>
          <a:p>
            <a:r>
              <a:rPr lang="en-US" altLang="zh-CN" smtClean="0"/>
              <a:t>ρ</a:t>
            </a:r>
            <a:r>
              <a:rPr lang="en-US" altLang="zh-CN" baseline="-30000" smtClean="0"/>
              <a:t>k</a:t>
            </a:r>
            <a:r>
              <a:rPr lang="zh-CN" altLang="en-US" smtClean="0"/>
              <a:t>选择准则</a:t>
            </a:r>
          </a:p>
          <a:p>
            <a:pPr lvl="1"/>
            <a:r>
              <a:rPr lang="zh-CN" altLang="en-US" smtClean="0"/>
              <a:t>固定增量原则  </a:t>
            </a:r>
            <a:r>
              <a:rPr lang="en-US" altLang="zh-CN" smtClean="0"/>
              <a:t>ρ</a:t>
            </a:r>
            <a:r>
              <a:rPr lang="en-US" altLang="zh-CN" baseline="-30000" smtClean="0"/>
              <a:t>k</a:t>
            </a:r>
            <a:r>
              <a:rPr lang="zh-CN" altLang="en-US" smtClean="0"/>
              <a:t>固定非负数</a:t>
            </a:r>
          </a:p>
          <a:p>
            <a:pPr lvl="1"/>
            <a:endParaRPr lang="zh-CN" altLang="en-US" smtClean="0"/>
          </a:p>
          <a:p>
            <a:pPr lvl="1"/>
            <a:r>
              <a:rPr lang="zh-CN" altLang="en-US" smtClean="0"/>
              <a:t>绝对修正规则  </a:t>
            </a:r>
            <a:r>
              <a:rPr lang="en-US" altLang="zh-CN" smtClean="0"/>
              <a:t>ρ</a:t>
            </a:r>
            <a:r>
              <a:rPr lang="en-US" altLang="zh-CN" baseline="-30000" smtClean="0"/>
              <a:t>k</a:t>
            </a:r>
            <a:r>
              <a:rPr lang="en-US" altLang="zh-CN" smtClean="0"/>
              <a:t>&gt; </a:t>
            </a:r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部分修正规则  </a:t>
            </a:r>
            <a:r>
              <a:rPr lang="en-US" altLang="zh-CN" smtClean="0"/>
              <a:t>ρ</a:t>
            </a:r>
            <a:r>
              <a:rPr lang="en-US" altLang="zh-CN" baseline="-30000" smtClean="0"/>
              <a:t>k</a:t>
            </a:r>
            <a:r>
              <a:rPr lang="en-US" altLang="zh-CN" smtClean="0"/>
              <a:t>=λ                </a:t>
            </a:r>
            <a:r>
              <a:rPr lang="en-US" altLang="zh-CN" sz="2000" smtClean="0"/>
              <a:t>0</a:t>
            </a:r>
            <a:r>
              <a:rPr lang="zh-CN" altLang="en-US" sz="2000" smtClean="0"/>
              <a:t>＜</a:t>
            </a:r>
            <a:r>
              <a:rPr lang="en-US" altLang="zh-CN" sz="2000" smtClean="0"/>
              <a:t>λ≤2</a:t>
            </a:r>
            <a:endParaRPr lang="zh-CN" altLang="en-US" smtClean="0"/>
          </a:p>
          <a:p>
            <a:pPr lvl="1"/>
            <a:endParaRPr lang="zh-CN" altLang="en-US" smtClean="0"/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5076825" y="4652963"/>
          <a:ext cx="1079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4" name="Equation" r:id="rId3" imgW="482391" imgH="431613" progId="Equation.3">
                  <p:embed/>
                </p:oleObj>
              </mc:Choice>
              <mc:Fallback>
                <p:oleObj name="Equation" r:id="rId3" imgW="482391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652963"/>
                        <a:ext cx="1079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5292725" y="5487988"/>
          <a:ext cx="1079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5" name="Equation" r:id="rId5" imgW="482391" imgH="431613" progId="Equation.3">
                  <p:embed/>
                </p:oleObj>
              </mc:Choice>
              <mc:Fallback>
                <p:oleObj name="Equation" r:id="rId5" imgW="482391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487988"/>
                        <a:ext cx="1079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3"/>
          <p:cNvSpPr txBox="1">
            <a:spLocks noChangeArrowheads="1"/>
          </p:cNvSpPr>
          <p:nvPr/>
        </p:nvSpPr>
        <p:spPr bwMode="auto">
          <a:xfrm>
            <a:off x="193675" y="692150"/>
            <a:ext cx="8915400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感知器算法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算法步骤：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    增广的训练样本集                              每个类别已知，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）令步数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k=1,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增量       为正的常数，       的各分量为较小的任意值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）输入训练模式        ，计算判别函数值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）调整增广权矢量，规则：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  （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）如果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）如果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  （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）如果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）如果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k&lt;N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，令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k=k+1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GOTO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      如果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k=N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，则检验              对所有训练样本是否都正确分类，是则结束，否则，令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k=1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GOTO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） </a:t>
            </a:r>
          </a:p>
        </p:txBody>
      </p:sp>
      <p:graphicFrame>
        <p:nvGraphicFramePr>
          <p:cNvPr id="49155" name="Object 5"/>
          <p:cNvGraphicFramePr>
            <a:graphicFrameLocks noChangeAspect="1"/>
          </p:cNvGraphicFramePr>
          <p:nvPr/>
        </p:nvGraphicFramePr>
        <p:xfrm>
          <a:off x="2936875" y="1606550"/>
          <a:ext cx="17526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9" name="Equation" r:id="rId4" imgW="838200" imgH="228600" progId="Equation.3">
                  <p:embed/>
                </p:oleObj>
              </mc:Choice>
              <mc:Fallback>
                <p:oleObj name="Equation" r:id="rId4" imgW="838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1606550"/>
                        <a:ext cx="1752600" cy="4778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934389"/>
              </p:ext>
            </p:extLst>
          </p:nvPr>
        </p:nvGraphicFramePr>
        <p:xfrm>
          <a:off x="6614120" y="1606550"/>
          <a:ext cx="8382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0" name="Equation" r:id="rId6" imgW="494870" imgH="215713" progId="Equation.3">
                  <p:embed/>
                </p:oleObj>
              </mc:Choice>
              <mc:Fallback>
                <p:oleObj name="Equation" r:id="rId6" imgW="494870" imgH="2157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120" y="1606550"/>
                        <a:ext cx="838200" cy="3667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7"/>
          <p:cNvGraphicFramePr>
            <a:graphicFrameLocks noChangeAspect="1"/>
          </p:cNvGraphicFramePr>
          <p:nvPr/>
        </p:nvGraphicFramePr>
        <p:xfrm>
          <a:off x="2784475" y="2133600"/>
          <a:ext cx="239713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1" name="Equation" r:id="rId8" imgW="152268" imgH="164957" progId="Equation.3">
                  <p:embed/>
                </p:oleObj>
              </mc:Choice>
              <mc:Fallback>
                <p:oleObj name="Equation" r:id="rId8" imgW="152268" imgH="16495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2133600"/>
                        <a:ext cx="239713" cy="2587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8"/>
          <p:cNvGraphicFramePr>
            <a:graphicFrameLocks noChangeAspect="1"/>
          </p:cNvGraphicFramePr>
          <p:nvPr/>
        </p:nvGraphicFramePr>
        <p:xfrm>
          <a:off x="4614863" y="2060575"/>
          <a:ext cx="533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2" name="Equation" r:id="rId10" imgW="304536" imgH="203024" progId="Equation.3">
                  <p:embed/>
                </p:oleObj>
              </mc:Choice>
              <mc:Fallback>
                <p:oleObj name="Equation" r:id="rId10" imgW="304536" imgH="2030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3" y="2060575"/>
                        <a:ext cx="533400" cy="355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9"/>
          <p:cNvGraphicFramePr>
            <a:graphicFrameLocks noChangeAspect="1"/>
          </p:cNvGraphicFramePr>
          <p:nvPr/>
        </p:nvGraphicFramePr>
        <p:xfrm>
          <a:off x="2479675" y="2520950"/>
          <a:ext cx="3349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3" name="Equation" r:id="rId12" imgW="177646" imgH="228402" progId="Equation.3">
                  <p:embed/>
                </p:oleObj>
              </mc:Choice>
              <mc:Fallback>
                <p:oleObj name="Equation" r:id="rId12" imgW="177646" imgH="22840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2520950"/>
                        <a:ext cx="334963" cy="4333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10"/>
          <p:cNvGraphicFramePr>
            <a:graphicFrameLocks noChangeAspect="1"/>
          </p:cNvGraphicFramePr>
          <p:nvPr/>
        </p:nvGraphicFramePr>
        <p:xfrm>
          <a:off x="5070475" y="2492375"/>
          <a:ext cx="841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4" name="Equation" r:id="rId14" imgW="508000" imgH="228600" progId="Equation.3">
                  <p:embed/>
                </p:oleObj>
              </mc:Choice>
              <mc:Fallback>
                <p:oleObj name="Equation" r:id="rId14" imgW="5080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2492375"/>
                        <a:ext cx="841375" cy="381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12"/>
          <p:cNvGraphicFramePr>
            <a:graphicFrameLocks noChangeAspect="1"/>
          </p:cNvGraphicFramePr>
          <p:nvPr/>
        </p:nvGraphicFramePr>
        <p:xfrm>
          <a:off x="1870075" y="3357563"/>
          <a:ext cx="45862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5" name="Equation" r:id="rId16" imgW="2768600" imgH="228600" progId="Equation.3">
                  <p:embed/>
                </p:oleObj>
              </mc:Choice>
              <mc:Fallback>
                <p:oleObj name="Equation" r:id="rId16" imgW="27686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3357563"/>
                        <a:ext cx="4586288" cy="381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3"/>
          <p:cNvGraphicFramePr>
            <a:graphicFrameLocks noChangeAspect="1"/>
          </p:cNvGraphicFramePr>
          <p:nvPr/>
        </p:nvGraphicFramePr>
        <p:xfrm>
          <a:off x="1870075" y="3911600"/>
          <a:ext cx="46069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6" name="Equation" r:id="rId18" imgW="2781300" imgH="228600" progId="Equation.3">
                  <p:embed/>
                </p:oleObj>
              </mc:Choice>
              <mc:Fallback>
                <p:oleObj name="Equation" r:id="rId18" imgW="27813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3911600"/>
                        <a:ext cx="4606925" cy="381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4"/>
          <p:cNvGraphicFramePr>
            <a:graphicFrameLocks noChangeAspect="1"/>
          </p:cNvGraphicFramePr>
          <p:nvPr/>
        </p:nvGraphicFramePr>
        <p:xfrm>
          <a:off x="1870075" y="4365625"/>
          <a:ext cx="63738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7" name="Equation" r:id="rId20" imgW="3848100" imgH="228600" progId="Equation.3">
                  <p:embed/>
                </p:oleObj>
              </mc:Choice>
              <mc:Fallback>
                <p:oleObj name="Equation" r:id="rId20" imgW="38481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4365625"/>
                        <a:ext cx="6373813" cy="381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5"/>
          <p:cNvGraphicFramePr>
            <a:graphicFrameLocks noChangeAspect="1"/>
          </p:cNvGraphicFramePr>
          <p:nvPr/>
        </p:nvGraphicFramePr>
        <p:xfrm>
          <a:off x="3009900" y="5229225"/>
          <a:ext cx="841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8" name="Equation" r:id="rId22" imgW="508000" imgH="228600" progId="Equation.3">
                  <p:embed/>
                </p:oleObj>
              </mc:Choice>
              <mc:Fallback>
                <p:oleObj name="Equation" r:id="rId22" imgW="5080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5229225"/>
                        <a:ext cx="841375" cy="381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线性分类器设计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zh-CN" altLang="en-US" sz="3200" smtClean="0">
                <a:solidFill>
                  <a:srgbClr val="0000CC"/>
                </a:solidFill>
              </a:rPr>
              <a:t>感知器法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24863" cy="50403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smtClean="0"/>
              <a:t>例题：有两类样本：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/>
              <a:t>ω1=</a:t>
            </a:r>
            <a:r>
              <a:rPr lang="zh-CN" altLang="en-US" sz="2000" smtClean="0"/>
              <a:t>（</a:t>
            </a:r>
            <a:r>
              <a:rPr lang="en-US" altLang="zh-CN" sz="2000" smtClean="0"/>
              <a:t>x1,x2</a:t>
            </a:r>
            <a:r>
              <a:rPr lang="zh-CN" altLang="en-US" sz="2000" smtClean="0"/>
              <a:t>）</a:t>
            </a:r>
            <a:r>
              <a:rPr lang="en-US" altLang="zh-CN" sz="2000" smtClean="0"/>
              <a:t>={(1,0,1),(0,1,1)}</a:t>
            </a:r>
            <a:r>
              <a:rPr lang="zh-CN" altLang="en-US" sz="2000" smtClean="0"/>
              <a:t>，</a:t>
            </a:r>
            <a:r>
              <a:rPr lang="en-US" altLang="zh-CN" sz="2000" smtClean="0"/>
              <a:t>ω2=</a:t>
            </a:r>
            <a:r>
              <a:rPr lang="zh-CN" altLang="en-US" sz="2000" smtClean="0"/>
              <a:t>（</a:t>
            </a:r>
            <a:r>
              <a:rPr lang="en-US" altLang="zh-CN" sz="2000" smtClean="0"/>
              <a:t>x3,x4</a:t>
            </a:r>
            <a:r>
              <a:rPr lang="zh-CN" altLang="en-US" sz="2000" smtClean="0"/>
              <a:t>）</a:t>
            </a:r>
            <a:r>
              <a:rPr lang="en-US" altLang="zh-CN" sz="2000" smtClean="0"/>
              <a:t>={(1,1,0),(0,1,0)}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smtClean="0"/>
              <a:t>解：先求四个样本的增值模式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/>
              <a:t>x1=(1,0,1,1)</a:t>
            </a:r>
            <a:r>
              <a:rPr lang="en-US" altLang="zh-CN" sz="2000" baseline="30000" smtClean="0"/>
              <a:t>T</a:t>
            </a:r>
            <a:r>
              <a:rPr lang="en-US" altLang="zh-CN" sz="2000" smtClean="0"/>
              <a:t>       x2=(0,1,1,1)</a:t>
            </a:r>
            <a:r>
              <a:rPr lang="en-US" altLang="zh-CN" sz="2000" baseline="30000" smtClean="0"/>
              <a:t>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/>
              <a:t>x3=(1,1,0,1) </a:t>
            </a:r>
            <a:r>
              <a:rPr lang="en-US" altLang="zh-CN" sz="2000" baseline="30000" smtClean="0"/>
              <a:t>T</a:t>
            </a:r>
            <a:r>
              <a:rPr lang="en-US" altLang="zh-CN" sz="2000" smtClean="0"/>
              <a:t>       x4=(0,1,0,1)</a:t>
            </a:r>
            <a:r>
              <a:rPr lang="en-US" altLang="zh-CN" sz="2000" baseline="30000" smtClean="0"/>
              <a:t>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smtClean="0"/>
              <a:t>假设初始权向量  </a:t>
            </a:r>
            <a:r>
              <a:rPr lang="en-US" altLang="zh-CN" sz="2000" smtClean="0"/>
              <a:t>w1=(1,1,1,1)     ρk=1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smtClean="0"/>
              <a:t>第一次迭代：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smtClean="0"/>
              <a:t> </a:t>
            </a:r>
            <a:r>
              <a:rPr lang="en-US" altLang="zh-CN" sz="2000" smtClean="0"/>
              <a:t>w1</a:t>
            </a:r>
            <a:r>
              <a:rPr lang="en-US" altLang="zh-CN" sz="2000" baseline="30000" smtClean="0"/>
              <a:t>T</a:t>
            </a:r>
            <a:r>
              <a:rPr lang="en-US" altLang="zh-CN" sz="2000" smtClean="0"/>
              <a:t>x1=(1,1,1,1) (1,0,1,1)</a:t>
            </a:r>
            <a:r>
              <a:rPr lang="en-US" altLang="zh-CN" sz="2000" baseline="30000" smtClean="0"/>
              <a:t>T</a:t>
            </a:r>
            <a:r>
              <a:rPr lang="en-US" altLang="zh-CN" sz="2000" smtClean="0"/>
              <a:t>=3&gt;0   </a:t>
            </a:r>
            <a:r>
              <a:rPr lang="zh-CN" altLang="en-US" sz="2000" smtClean="0"/>
              <a:t>所以不修正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/>
              <a:t>w1</a:t>
            </a:r>
            <a:r>
              <a:rPr lang="en-US" altLang="zh-CN" sz="2000" baseline="30000" smtClean="0"/>
              <a:t>T</a:t>
            </a:r>
            <a:r>
              <a:rPr lang="en-US" altLang="zh-CN" sz="2000" smtClean="0"/>
              <a:t>x2=(1,1,1,1) (0,1,1,1)</a:t>
            </a:r>
            <a:r>
              <a:rPr lang="en-US" altLang="zh-CN" sz="2000" baseline="30000" smtClean="0"/>
              <a:t>T</a:t>
            </a:r>
            <a:r>
              <a:rPr lang="en-US" altLang="zh-CN" sz="2000" smtClean="0"/>
              <a:t>=3&gt;0   </a:t>
            </a:r>
            <a:r>
              <a:rPr lang="zh-CN" altLang="en-US" sz="2000" smtClean="0"/>
              <a:t>所以不修正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smtClean="0"/>
              <a:t> </a:t>
            </a:r>
            <a:r>
              <a:rPr lang="en-US" altLang="zh-CN" sz="2000" smtClean="0"/>
              <a:t>w1</a:t>
            </a:r>
            <a:r>
              <a:rPr lang="en-US" altLang="zh-CN" sz="2000" baseline="30000" smtClean="0"/>
              <a:t>T</a:t>
            </a:r>
            <a:r>
              <a:rPr lang="en-US" altLang="zh-CN" sz="2000" smtClean="0"/>
              <a:t>x3=(1,1,1,1) (1,1,0,1)</a:t>
            </a:r>
            <a:r>
              <a:rPr lang="en-US" altLang="zh-CN" sz="2000" baseline="30000" smtClean="0"/>
              <a:t>T</a:t>
            </a:r>
            <a:r>
              <a:rPr lang="en-US" altLang="zh-CN" sz="2000" smtClean="0"/>
              <a:t>=3&gt;0   </a:t>
            </a:r>
            <a:r>
              <a:rPr lang="zh-CN" altLang="en-US" sz="2000" smtClean="0"/>
              <a:t>所以修正</a:t>
            </a:r>
            <a:r>
              <a:rPr lang="en-US" altLang="zh-CN" sz="2000" smtClean="0"/>
              <a:t>w1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/>
              <a:t> w2=w1-x3=(0,0,1,0)</a:t>
            </a:r>
            <a:r>
              <a:rPr lang="en-US" altLang="zh-CN" sz="2000" baseline="30000" smtClean="0"/>
              <a:t>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/>
              <a:t>w2</a:t>
            </a:r>
            <a:r>
              <a:rPr lang="en-US" altLang="zh-CN" sz="2000" baseline="30000" smtClean="0"/>
              <a:t>T</a:t>
            </a:r>
            <a:r>
              <a:rPr lang="en-US" altLang="zh-CN" sz="2000" smtClean="0"/>
              <a:t>x4=(0,0,1,0) (0,1,0,1)</a:t>
            </a:r>
            <a:r>
              <a:rPr lang="en-US" altLang="zh-CN" sz="2000" baseline="30000" smtClean="0"/>
              <a:t>T</a:t>
            </a:r>
            <a:r>
              <a:rPr lang="en-US" altLang="zh-CN" sz="2000" smtClean="0"/>
              <a:t> =0       </a:t>
            </a:r>
            <a:r>
              <a:rPr lang="zh-CN" altLang="en-US" sz="2000" smtClean="0"/>
              <a:t>所以修正</a:t>
            </a:r>
            <a:r>
              <a:rPr lang="en-US" altLang="zh-CN" sz="2000" smtClean="0"/>
              <a:t>w2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smtClean="0"/>
              <a:t>w3=w2-x4=(0,-1,1,-1)</a:t>
            </a:r>
            <a:r>
              <a:rPr lang="en-US" altLang="zh-CN" sz="2000" baseline="30000" smtClean="0"/>
              <a:t>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smtClean="0"/>
              <a:t>第一次迭代后</a:t>
            </a:r>
            <a:r>
              <a:rPr lang="en-US" altLang="zh-CN" sz="2000" smtClean="0"/>
              <a:t>,</a:t>
            </a:r>
            <a:r>
              <a:rPr lang="zh-CN" altLang="en-US" sz="2000" smtClean="0"/>
              <a:t>权向量</a:t>
            </a:r>
            <a:r>
              <a:rPr lang="en-US" altLang="zh-CN" sz="2000" smtClean="0"/>
              <a:t>w3=(0,-1,1,-1)</a:t>
            </a:r>
            <a:r>
              <a:rPr lang="en-US" altLang="zh-CN" sz="2000" baseline="30000" smtClean="0"/>
              <a:t>T</a:t>
            </a:r>
            <a:r>
              <a:rPr lang="en-US" altLang="zh-CN" sz="2000" smtClean="0"/>
              <a:t>,</a:t>
            </a:r>
            <a:r>
              <a:rPr lang="zh-CN" altLang="en-US" sz="2000" smtClean="0"/>
              <a:t>再进行第</a:t>
            </a:r>
            <a:r>
              <a:rPr lang="en-US" altLang="zh-CN" sz="2000" smtClean="0"/>
              <a:t>2,3,</a:t>
            </a:r>
            <a:r>
              <a:rPr lang="en-US" altLang="zh-CN" sz="2000" smtClean="0">
                <a:latin typeface="Arial" panose="020B0604020202020204" pitchFamily="34" charset="0"/>
              </a:rPr>
              <a:t>…</a:t>
            </a:r>
            <a:r>
              <a:rPr lang="zh-CN" altLang="en-US" sz="2000" smtClean="0"/>
              <a:t>次迭代，如下表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线性分类器设计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zh-CN" altLang="en-US" sz="3200" smtClean="0">
                <a:solidFill>
                  <a:srgbClr val="0000CC"/>
                </a:solidFill>
              </a:rPr>
              <a:t>感知器法</a:t>
            </a: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395288" y="5327650"/>
            <a:ext cx="8443912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FontTx/>
              <a:buNone/>
            </a:pPr>
            <a:r>
              <a:rPr lang="zh-CN" altLang="en-US" sz="2800"/>
              <a:t> </a:t>
            </a:r>
            <a:r>
              <a:rPr lang="zh-CN" altLang="en-US" sz="2000"/>
              <a:t>直到在一个迭代过程中权向量相同，训练结束。</a:t>
            </a:r>
          </a:p>
          <a:p>
            <a:pPr algn="just">
              <a:buFontTx/>
              <a:buNone/>
            </a:pPr>
            <a:r>
              <a:rPr lang="zh-CN" altLang="en-US" sz="2000"/>
              <a:t>  </a:t>
            </a:r>
            <a:r>
              <a:rPr lang="en-US" altLang="zh-CN" sz="2000"/>
              <a:t>w</a:t>
            </a:r>
            <a:r>
              <a:rPr lang="en-US" altLang="zh-CN" sz="2000" baseline="-30000"/>
              <a:t>6</a:t>
            </a:r>
            <a:r>
              <a:rPr lang="en-US" altLang="zh-CN" sz="2000"/>
              <a:t>=w=(0,-1,3,0)</a:t>
            </a:r>
            <a:r>
              <a:rPr lang="en-US" altLang="zh-CN" sz="2000" baseline="30000"/>
              <a:t>T</a:t>
            </a:r>
            <a:r>
              <a:rPr lang="en-US" altLang="zh-CN" sz="2000"/>
              <a:t>             </a:t>
            </a:r>
            <a:r>
              <a:rPr lang="zh-CN" altLang="en-US" sz="2000"/>
              <a:t>判别函数</a:t>
            </a:r>
            <a:r>
              <a:rPr lang="en-US" altLang="zh-CN" sz="2000"/>
              <a:t>g(x)= -x</a:t>
            </a:r>
            <a:r>
              <a:rPr lang="en-US" altLang="zh-CN" sz="2000" baseline="-30000"/>
              <a:t>2</a:t>
            </a:r>
            <a:r>
              <a:rPr lang="en-US" altLang="zh-CN" sz="2000"/>
              <a:t>+3x</a:t>
            </a:r>
            <a:r>
              <a:rPr lang="en-US" altLang="zh-CN" sz="2000" baseline="-25000"/>
              <a:t>3</a:t>
            </a:r>
          </a:p>
          <a:p>
            <a:pPr>
              <a:buClr>
                <a:srgbClr val="66FF66"/>
              </a:buClr>
              <a:buFont typeface="Wingdings" panose="05000000000000000000" pitchFamily="2" charset="2"/>
              <a:buChar char="v"/>
            </a:pPr>
            <a:r>
              <a:rPr lang="zh-CN" altLang="en-US" sz="2000">
                <a:solidFill>
                  <a:srgbClr val="00CC00"/>
                </a:solidFill>
              </a:rPr>
              <a:t>感知器算法只对线性可分样本有收敛的解</a:t>
            </a:r>
            <a:r>
              <a:rPr lang="en-US" altLang="zh-CN" sz="2000">
                <a:solidFill>
                  <a:srgbClr val="00CC00"/>
                </a:solidFill>
              </a:rPr>
              <a:t>,</a:t>
            </a:r>
            <a:r>
              <a:rPr lang="zh-CN" altLang="en-US" sz="2000">
                <a:solidFill>
                  <a:srgbClr val="00CC00"/>
                </a:solidFill>
              </a:rPr>
              <a:t>对非线性可分样本集会造成训练过程的振荡</a:t>
            </a:r>
            <a:r>
              <a:rPr lang="en-US" altLang="zh-CN" sz="2000">
                <a:solidFill>
                  <a:srgbClr val="00CC00"/>
                </a:solidFill>
              </a:rPr>
              <a:t>,</a:t>
            </a:r>
            <a:r>
              <a:rPr lang="zh-CN" altLang="en-US" sz="2000">
                <a:solidFill>
                  <a:srgbClr val="00CC00"/>
                </a:solidFill>
              </a:rPr>
              <a:t>这是它的缺点。</a:t>
            </a:r>
          </a:p>
        </p:txBody>
      </p:sp>
      <p:grpSp>
        <p:nvGrpSpPr>
          <p:cNvPr id="52228" name="Group 5"/>
          <p:cNvGrpSpPr>
            <a:grpSpLocks/>
          </p:cNvGrpSpPr>
          <p:nvPr/>
        </p:nvGrpSpPr>
        <p:grpSpPr bwMode="auto">
          <a:xfrm>
            <a:off x="971550" y="1341438"/>
            <a:ext cx="7239000" cy="4025900"/>
            <a:chOff x="-3" y="-3"/>
            <a:chExt cx="3054" cy="3174"/>
          </a:xfrm>
        </p:grpSpPr>
        <p:grpSp>
          <p:nvGrpSpPr>
            <p:cNvPr id="52229" name="Group 6"/>
            <p:cNvGrpSpPr>
              <a:grpSpLocks/>
            </p:cNvGrpSpPr>
            <p:nvPr/>
          </p:nvGrpSpPr>
          <p:grpSpPr bwMode="auto">
            <a:xfrm>
              <a:off x="0" y="0"/>
              <a:ext cx="3048" cy="3168"/>
              <a:chOff x="0" y="0"/>
              <a:chExt cx="3048" cy="3168"/>
            </a:xfrm>
          </p:grpSpPr>
          <p:grpSp>
            <p:nvGrpSpPr>
              <p:cNvPr id="52231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561" cy="480"/>
                <a:chOff x="0" y="0"/>
                <a:chExt cx="561" cy="480"/>
              </a:xfrm>
            </p:grpSpPr>
            <p:sp>
              <p:nvSpPr>
                <p:cNvPr id="52304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75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1000" b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训练样本</a:t>
                  </a:r>
                </a:p>
              </p:txBody>
            </p:sp>
            <p:sp>
              <p:nvSpPr>
                <p:cNvPr id="52305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61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2232" name="Group 10"/>
              <p:cNvGrpSpPr>
                <a:grpSpLocks/>
              </p:cNvGrpSpPr>
              <p:nvPr/>
            </p:nvGrpSpPr>
            <p:grpSpPr bwMode="auto">
              <a:xfrm>
                <a:off x="561" y="0"/>
                <a:ext cx="446" cy="480"/>
                <a:chOff x="561" y="0"/>
                <a:chExt cx="446" cy="480"/>
              </a:xfrm>
            </p:grpSpPr>
            <p:sp>
              <p:nvSpPr>
                <p:cNvPr id="52302" name="Rectangle 11"/>
                <p:cNvSpPr>
                  <a:spLocks noChangeArrowheads="1"/>
                </p:cNvSpPr>
                <p:nvPr/>
              </p:nvSpPr>
              <p:spPr bwMode="auto">
                <a:xfrm>
                  <a:off x="604" y="0"/>
                  <a:ext cx="360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1000" b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w</a:t>
                  </a:r>
                  <a:r>
                    <a:rPr lang="en-US" altLang="zh-CN" sz="14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k</a:t>
                  </a:r>
                  <a:r>
                    <a:rPr lang="en-US" altLang="zh-CN" sz="1400" baseline="30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lang="en-US" altLang="zh-CN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</a:p>
              </p:txBody>
            </p:sp>
            <p:sp>
              <p:nvSpPr>
                <p:cNvPr id="52303" name="Rectangle 12"/>
                <p:cNvSpPr>
                  <a:spLocks noChangeArrowheads="1"/>
                </p:cNvSpPr>
                <p:nvPr/>
              </p:nvSpPr>
              <p:spPr bwMode="auto">
                <a:xfrm>
                  <a:off x="561" y="0"/>
                  <a:ext cx="44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2233" name="Group 13"/>
              <p:cNvGrpSpPr>
                <a:grpSpLocks/>
              </p:cNvGrpSpPr>
              <p:nvPr/>
            </p:nvGrpSpPr>
            <p:grpSpPr bwMode="auto">
              <a:xfrm>
                <a:off x="1007" y="0"/>
                <a:ext cx="518" cy="480"/>
                <a:chOff x="1007" y="0"/>
                <a:chExt cx="518" cy="480"/>
              </a:xfrm>
            </p:grpSpPr>
            <p:sp>
              <p:nvSpPr>
                <p:cNvPr id="52300" name="Rectangle 14"/>
                <p:cNvSpPr>
                  <a:spLocks noChangeArrowheads="1"/>
                </p:cNvSpPr>
                <p:nvPr/>
              </p:nvSpPr>
              <p:spPr bwMode="auto">
                <a:xfrm>
                  <a:off x="1050" y="0"/>
                  <a:ext cx="432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1000" b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修正式</a:t>
                  </a:r>
                </a:p>
              </p:txBody>
            </p:sp>
            <p:sp>
              <p:nvSpPr>
                <p:cNvPr id="52301" name="Rectangle 15"/>
                <p:cNvSpPr>
                  <a:spLocks noChangeArrowheads="1"/>
                </p:cNvSpPr>
                <p:nvPr/>
              </p:nvSpPr>
              <p:spPr bwMode="auto">
                <a:xfrm>
                  <a:off x="1007" y="0"/>
                  <a:ext cx="51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2234" name="Group 16"/>
              <p:cNvGrpSpPr>
                <a:grpSpLocks/>
              </p:cNvGrpSpPr>
              <p:nvPr/>
            </p:nvGrpSpPr>
            <p:grpSpPr bwMode="auto">
              <a:xfrm>
                <a:off x="1525" y="0"/>
                <a:ext cx="1005" cy="480"/>
                <a:chOff x="1525" y="0"/>
                <a:chExt cx="1005" cy="480"/>
              </a:xfrm>
            </p:grpSpPr>
            <p:sp>
              <p:nvSpPr>
                <p:cNvPr id="52298" name="Rectangle 17"/>
                <p:cNvSpPr>
                  <a:spLocks noChangeArrowheads="1"/>
                </p:cNvSpPr>
                <p:nvPr/>
              </p:nvSpPr>
              <p:spPr bwMode="auto">
                <a:xfrm>
                  <a:off x="1568" y="0"/>
                  <a:ext cx="919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1000" b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修正后的权值</a:t>
                  </a:r>
                  <a:r>
                    <a:rPr lang="en-US" altLang="zh-CN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w</a:t>
                  </a:r>
                  <a:r>
                    <a:rPr lang="en-US" altLang="zh-CN" sz="14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k</a:t>
                  </a:r>
                  <a:r>
                    <a:rPr lang="zh-CN" altLang="en-US" sz="14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＋</a:t>
                  </a:r>
                  <a:r>
                    <a:rPr lang="en-US" altLang="zh-CN" sz="14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299" name="Rectangle 18"/>
                <p:cNvSpPr>
                  <a:spLocks noChangeArrowheads="1"/>
                </p:cNvSpPr>
                <p:nvPr/>
              </p:nvSpPr>
              <p:spPr bwMode="auto">
                <a:xfrm>
                  <a:off x="1525" y="0"/>
                  <a:ext cx="1005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2235" name="Group 19"/>
              <p:cNvGrpSpPr>
                <a:grpSpLocks/>
              </p:cNvGrpSpPr>
              <p:nvPr/>
            </p:nvGrpSpPr>
            <p:grpSpPr bwMode="auto">
              <a:xfrm>
                <a:off x="2530" y="0"/>
                <a:ext cx="518" cy="480"/>
                <a:chOff x="2530" y="0"/>
                <a:chExt cx="518" cy="480"/>
              </a:xfrm>
            </p:grpSpPr>
            <p:sp>
              <p:nvSpPr>
                <p:cNvPr id="52296" name="Rectangle 20"/>
                <p:cNvSpPr>
                  <a:spLocks noChangeArrowheads="1"/>
                </p:cNvSpPr>
                <p:nvPr/>
              </p:nvSpPr>
              <p:spPr bwMode="auto">
                <a:xfrm>
                  <a:off x="2573" y="0"/>
                  <a:ext cx="432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1000" b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迭代次数</a:t>
                  </a:r>
                </a:p>
              </p:txBody>
            </p:sp>
            <p:sp>
              <p:nvSpPr>
                <p:cNvPr id="52297" name="Rectangle 21"/>
                <p:cNvSpPr>
                  <a:spLocks noChangeArrowheads="1"/>
                </p:cNvSpPr>
                <p:nvPr/>
              </p:nvSpPr>
              <p:spPr bwMode="auto">
                <a:xfrm>
                  <a:off x="2530" y="0"/>
                  <a:ext cx="51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2236" name="Group 22"/>
              <p:cNvGrpSpPr>
                <a:grpSpLocks/>
              </p:cNvGrpSpPr>
              <p:nvPr/>
            </p:nvGrpSpPr>
            <p:grpSpPr bwMode="auto">
              <a:xfrm>
                <a:off x="0" y="480"/>
                <a:ext cx="561" cy="672"/>
                <a:chOff x="0" y="480"/>
                <a:chExt cx="561" cy="672"/>
              </a:xfrm>
            </p:grpSpPr>
            <p:sp>
              <p:nvSpPr>
                <p:cNvPr id="52294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475" cy="6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    </a:t>
                  </a: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1 0 1 1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    </a:t>
                  </a: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0 1 1 1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    </a:t>
                  </a: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1 1 0 1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    </a:t>
                  </a: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0 1 0 1</a:t>
                  </a:r>
                  <a:endParaRPr lang="en-US" altLang="zh-CN" sz="1000" b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2400" b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295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561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2237" name="Group 25"/>
              <p:cNvGrpSpPr>
                <a:grpSpLocks/>
              </p:cNvGrpSpPr>
              <p:nvPr/>
            </p:nvGrpSpPr>
            <p:grpSpPr bwMode="auto">
              <a:xfrm>
                <a:off x="561" y="480"/>
                <a:ext cx="446" cy="672"/>
                <a:chOff x="561" y="480"/>
                <a:chExt cx="446" cy="672"/>
              </a:xfrm>
            </p:grpSpPr>
            <p:sp>
              <p:nvSpPr>
                <p:cNvPr id="52292" name="Rectangle 26"/>
                <p:cNvSpPr>
                  <a:spLocks noChangeArrowheads="1"/>
                </p:cNvSpPr>
                <p:nvPr/>
              </p:nvSpPr>
              <p:spPr bwMode="auto">
                <a:xfrm>
                  <a:off x="604" y="480"/>
                  <a:ext cx="360" cy="6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+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+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+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2400" b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293" name="Rectangle 27"/>
                <p:cNvSpPr>
                  <a:spLocks noChangeArrowheads="1"/>
                </p:cNvSpPr>
                <p:nvPr/>
              </p:nvSpPr>
              <p:spPr bwMode="auto">
                <a:xfrm>
                  <a:off x="561" y="480"/>
                  <a:ext cx="446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2238" name="Group 28"/>
              <p:cNvGrpSpPr>
                <a:grpSpLocks/>
              </p:cNvGrpSpPr>
              <p:nvPr/>
            </p:nvGrpSpPr>
            <p:grpSpPr bwMode="auto">
              <a:xfrm>
                <a:off x="1007" y="480"/>
                <a:ext cx="518" cy="672"/>
                <a:chOff x="1007" y="480"/>
                <a:chExt cx="518" cy="672"/>
              </a:xfrm>
            </p:grpSpPr>
            <p:sp>
              <p:nvSpPr>
                <p:cNvPr id="52290" name="Rectangle 29"/>
                <p:cNvSpPr>
                  <a:spLocks noChangeArrowheads="1"/>
                </p:cNvSpPr>
                <p:nvPr/>
              </p:nvSpPr>
              <p:spPr bwMode="auto">
                <a:xfrm>
                  <a:off x="1050" y="480"/>
                  <a:ext cx="432" cy="6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w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w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w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-x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  <a:endParaRPr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w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-x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  <a:endParaRPr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400" b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291" name="Rectangle 30"/>
                <p:cNvSpPr>
                  <a:spLocks noChangeArrowheads="1"/>
                </p:cNvSpPr>
                <p:nvPr/>
              </p:nvSpPr>
              <p:spPr bwMode="auto">
                <a:xfrm>
                  <a:off x="1007" y="480"/>
                  <a:ext cx="518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2239" name="Group 31"/>
              <p:cNvGrpSpPr>
                <a:grpSpLocks/>
              </p:cNvGrpSpPr>
              <p:nvPr/>
            </p:nvGrpSpPr>
            <p:grpSpPr bwMode="auto">
              <a:xfrm>
                <a:off x="1525" y="480"/>
                <a:ext cx="1005" cy="672"/>
                <a:chOff x="1525" y="480"/>
                <a:chExt cx="1005" cy="672"/>
              </a:xfrm>
            </p:grpSpPr>
            <p:sp>
              <p:nvSpPr>
                <p:cNvPr id="52288" name="Rectangle 32"/>
                <p:cNvSpPr>
                  <a:spLocks noChangeArrowheads="1"/>
                </p:cNvSpPr>
                <p:nvPr/>
              </p:nvSpPr>
              <p:spPr bwMode="auto">
                <a:xfrm>
                  <a:off x="1568" y="480"/>
                  <a:ext cx="919" cy="6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1  1  1  1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1  1  1  1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0  0  1  0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  –1  1  -1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400" b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289" name="Rectangle 33"/>
                <p:cNvSpPr>
                  <a:spLocks noChangeArrowheads="1"/>
                </p:cNvSpPr>
                <p:nvPr/>
              </p:nvSpPr>
              <p:spPr bwMode="auto">
                <a:xfrm>
                  <a:off x="1525" y="480"/>
                  <a:ext cx="1005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2240" name="Group 34"/>
              <p:cNvGrpSpPr>
                <a:grpSpLocks/>
              </p:cNvGrpSpPr>
              <p:nvPr/>
            </p:nvGrpSpPr>
            <p:grpSpPr bwMode="auto">
              <a:xfrm>
                <a:off x="2530" y="480"/>
                <a:ext cx="518" cy="672"/>
                <a:chOff x="2530" y="480"/>
                <a:chExt cx="518" cy="672"/>
              </a:xfrm>
            </p:grpSpPr>
            <p:sp>
              <p:nvSpPr>
                <p:cNvPr id="52286" name="Rectangle 35"/>
                <p:cNvSpPr>
                  <a:spLocks noChangeArrowheads="1"/>
                </p:cNvSpPr>
                <p:nvPr/>
              </p:nvSpPr>
              <p:spPr bwMode="auto">
                <a:xfrm>
                  <a:off x="2573" y="480"/>
                  <a:ext cx="432" cy="6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000" b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 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000" b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</a:t>
                  </a:r>
                  <a:r>
                    <a:rPr lang="zh-CN" altLang="en-US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2400" b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287" name="Rectangle 36"/>
                <p:cNvSpPr>
                  <a:spLocks noChangeArrowheads="1"/>
                </p:cNvSpPr>
                <p:nvPr/>
              </p:nvSpPr>
              <p:spPr bwMode="auto">
                <a:xfrm>
                  <a:off x="2530" y="480"/>
                  <a:ext cx="518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2241" name="Group 37"/>
              <p:cNvGrpSpPr>
                <a:grpSpLocks/>
              </p:cNvGrpSpPr>
              <p:nvPr/>
            </p:nvGrpSpPr>
            <p:grpSpPr bwMode="auto">
              <a:xfrm>
                <a:off x="0" y="1152"/>
                <a:ext cx="561" cy="672"/>
                <a:chOff x="0" y="1152"/>
                <a:chExt cx="561" cy="672"/>
              </a:xfrm>
            </p:grpSpPr>
            <p:sp>
              <p:nvSpPr>
                <p:cNvPr id="52284" name="Rectangle 38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475" cy="6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    </a:t>
                  </a: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1 0 1 1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    </a:t>
                  </a: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0 1 1 1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    </a:t>
                  </a: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1 1 0 1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    </a:t>
                  </a: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0 1 0 1</a:t>
                  </a:r>
                  <a:endParaRPr lang="en-US" altLang="zh-CN" sz="1000" b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2400" b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285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561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2242" name="Group 40"/>
              <p:cNvGrpSpPr>
                <a:grpSpLocks/>
              </p:cNvGrpSpPr>
              <p:nvPr/>
            </p:nvGrpSpPr>
            <p:grpSpPr bwMode="auto">
              <a:xfrm>
                <a:off x="561" y="1152"/>
                <a:ext cx="446" cy="672"/>
                <a:chOff x="561" y="1152"/>
                <a:chExt cx="446" cy="672"/>
              </a:xfrm>
            </p:grpSpPr>
            <p:sp>
              <p:nvSpPr>
                <p:cNvPr id="52282" name="Rectangle 41"/>
                <p:cNvSpPr>
                  <a:spLocks noChangeArrowheads="1"/>
                </p:cNvSpPr>
                <p:nvPr/>
              </p:nvSpPr>
              <p:spPr bwMode="auto">
                <a:xfrm>
                  <a:off x="604" y="1152"/>
                  <a:ext cx="360" cy="6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+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2400" b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283" name="Rectangle 42"/>
                <p:cNvSpPr>
                  <a:spLocks noChangeArrowheads="1"/>
                </p:cNvSpPr>
                <p:nvPr/>
              </p:nvSpPr>
              <p:spPr bwMode="auto">
                <a:xfrm>
                  <a:off x="561" y="1152"/>
                  <a:ext cx="446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2243" name="Group 43"/>
              <p:cNvGrpSpPr>
                <a:grpSpLocks/>
              </p:cNvGrpSpPr>
              <p:nvPr/>
            </p:nvGrpSpPr>
            <p:grpSpPr bwMode="auto">
              <a:xfrm>
                <a:off x="1007" y="1152"/>
                <a:ext cx="518" cy="672"/>
                <a:chOff x="1007" y="1152"/>
                <a:chExt cx="518" cy="672"/>
              </a:xfrm>
            </p:grpSpPr>
            <p:sp>
              <p:nvSpPr>
                <p:cNvPr id="52280" name="Rectangle 44"/>
                <p:cNvSpPr>
                  <a:spLocks noChangeArrowheads="1"/>
                </p:cNvSpPr>
                <p:nvPr/>
              </p:nvSpPr>
              <p:spPr bwMode="auto">
                <a:xfrm>
                  <a:off x="1050" y="1152"/>
                  <a:ext cx="432" cy="6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w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+x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w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  <a:endParaRPr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w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-x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  <a:endParaRPr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w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</a:t>
                  </a:r>
                  <a:endParaRPr lang="en-US" altLang="zh-CN" sz="1000" b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400" b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281" name="Rectangle 45"/>
                <p:cNvSpPr>
                  <a:spLocks noChangeArrowheads="1"/>
                </p:cNvSpPr>
                <p:nvPr/>
              </p:nvSpPr>
              <p:spPr bwMode="auto">
                <a:xfrm>
                  <a:off x="1007" y="1152"/>
                  <a:ext cx="518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2244" name="Group 46"/>
              <p:cNvGrpSpPr>
                <a:grpSpLocks/>
              </p:cNvGrpSpPr>
              <p:nvPr/>
            </p:nvGrpSpPr>
            <p:grpSpPr bwMode="auto">
              <a:xfrm>
                <a:off x="1525" y="1152"/>
                <a:ext cx="1005" cy="672"/>
                <a:chOff x="1525" y="1152"/>
                <a:chExt cx="1005" cy="672"/>
              </a:xfrm>
            </p:grpSpPr>
            <p:sp>
              <p:nvSpPr>
                <p:cNvPr id="52278" name="Rectangle 47"/>
                <p:cNvSpPr>
                  <a:spLocks noChangeArrowheads="1"/>
                </p:cNvSpPr>
                <p:nvPr/>
              </p:nvSpPr>
              <p:spPr bwMode="auto">
                <a:xfrm>
                  <a:off x="1568" y="1152"/>
                  <a:ext cx="919" cy="6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  –1  2  0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  –1  2  0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  –2  2  –1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  –2  2  -1</a:t>
                  </a:r>
                  <a:endParaRPr lang="en-US" altLang="zh-CN" sz="1000" b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400" b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279" name="Rectangle 48"/>
                <p:cNvSpPr>
                  <a:spLocks noChangeArrowheads="1"/>
                </p:cNvSpPr>
                <p:nvPr/>
              </p:nvSpPr>
              <p:spPr bwMode="auto">
                <a:xfrm>
                  <a:off x="1525" y="1152"/>
                  <a:ext cx="1005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2245" name="Group 49"/>
              <p:cNvGrpSpPr>
                <a:grpSpLocks/>
              </p:cNvGrpSpPr>
              <p:nvPr/>
            </p:nvGrpSpPr>
            <p:grpSpPr bwMode="auto">
              <a:xfrm>
                <a:off x="2530" y="1152"/>
                <a:ext cx="518" cy="672"/>
                <a:chOff x="2530" y="1152"/>
                <a:chExt cx="518" cy="672"/>
              </a:xfrm>
            </p:grpSpPr>
            <p:sp>
              <p:nvSpPr>
                <p:cNvPr id="52276" name="Rectangle 50"/>
                <p:cNvSpPr>
                  <a:spLocks noChangeArrowheads="1"/>
                </p:cNvSpPr>
                <p:nvPr/>
              </p:nvSpPr>
              <p:spPr bwMode="auto">
                <a:xfrm>
                  <a:off x="2573" y="1152"/>
                  <a:ext cx="432" cy="6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000" b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 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</a:t>
                  </a: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2400" b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277" name="Rectangle 51"/>
                <p:cNvSpPr>
                  <a:spLocks noChangeArrowheads="1"/>
                </p:cNvSpPr>
                <p:nvPr/>
              </p:nvSpPr>
              <p:spPr bwMode="auto">
                <a:xfrm>
                  <a:off x="2530" y="1152"/>
                  <a:ext cx="518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2246" name="Group 52"/>
              <p:cNvGrpSpPr>
                <a:grpSpLocks/>
              </p:cNvGrpSpPr>
              <p:nvPr/>
            </p:nvGrpSpPr>
            <p:grpSpPr bwMode="auto">
              <a:xfrm>
                <a:off x="0" y="1824"/>
                <a:ext cx="561" cy="672"/>
                <a:chOff x="0" y="1824"/>
                <a:chExt cx="561" cy="672"/>
              </a:xfrm>
            </p:grpSpPr>
            <p:sp>
              <p:nvSpPr>
                <p:cNvPr id="52274" name="Rectangle 53"/>
                <p:cNvSpPr>
                  <a:spLocks noChangeArrowheads="1"/>
                </p:cNvSpPr>
                <p:nvPr/>
              </p:nvSpPr>
              <p:spPr bwMode="auto">
                <a:xfrm>
                  <a:off x="43" y="1824"/>
                  <a:ext cx="475" cy="6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    </a:t>
                  </a: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1 0 1 1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    </a:t>
                  </a: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0 1 1 1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    </a:t>
                  </a: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1 1 0 1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    </a:t>
                  </a: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0 1 0 1</a:t>
                  </a:r>
                  <a:endParaRPr lang="en-US" altLang="zh-CN" sz="1000" b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2400" b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275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1824"/>
                  <a:ext cx="561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2247" name="Group 55"/>
              <p:cNvGrpSpPr>
                <a:grpSpLocks/>
              </p:cNvGrpSpPr>
              <p:nvPr/>
            </p:nvGrpSpPr>
            <p:grpSpPr bwMode="auto">
              <a:xfrm>
                <a:off x="561" y="1824"/>
                <a:ext cx="446" cy="672"/>
                <a:chOff x="561" y="1824"/>
                <a:chExt cx="446" cy="672"/>
              </a:xfrm>
            </p:grpSpPr>
            <p:sp>
              <p:nvSpPr>
                <p:cNvPr id="52272" name="Rectangle 56"/>
                <p:cNvSpPr>
                  <a:spLocks noChangeArrowheads="1"/>
                </p:cNvSpPr>
                <p:nvPr/>
              </p:nvSpPr>
              <p:spPr bwMode="auto">
                <a:xfrm>
                  <a:off x="604" y="1824"/>
                  <a:ext cx="360" cy="6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+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2400" b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273" name="Rectangle 57"/>
                <p:cNvSpPr>
                  <a:spLocks noChangeArrowheads="1"/>
                </p:cNvSpPr>
                <p:nvPr/>
              </p:nvSpPr>
              <p:spPr bwMode="auto">
                <a:xfrm>
                  <a:off x="561" y="1824"/>
                  <a:ext cx="446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2248" name="Group 58"/>
              <p:cNvGrpSpPr>
                <a:grpSpLocks/>
              </p:cNvGrpSpPr>
              <p:nvPr/>
            </p:nvGrpSpPr>
            <p:grpSpPr bwMode="auto">
              <a:xfrm>
                <a:off x="1007" y="1824"/>
                <a:ext cx="518" cy="672"/>
                <a:chOff x="1007" y="1824"/>
                <a:chExt cx="518" cy="672"/>
              </a:xfrm>
            </p:grpSpPr>
            <p:sp>
              <p:nvSpPr>
                <p:cNvPr id="52270" name="Rectangle 59"/>
                <p:cNvSpPr>
                  <a:spLocks noChangeArrowheads="1"/>
                </p:cNvSpPr>
                <p:nvPr/>
              </p:nvSpPr>
              <p:spPr bwMode="auto">
                <a:xfrm>
                  <a:off x="1050" y="1824"/>
                  <a:ext cx="432" cy="6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w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</a:t>
                  </a:r>
                  <a:endParaRPr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w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</a:t>
                  </a: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+x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  <a:endParaRPr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w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6</a:t>
                  </a:r>
                  <a:endParaRPr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w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6</a:t>
                  </a:r>
                  <a:endParaRPr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400" b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271" name="Rectangle 60"/>
                <p:cNvSpPr>
                  <a:spLocks noChangeArrowheads="1"/>
                </p:cNvSpPr>
                <p:nvPr/>
              </p:nvSpPr>
              <p:spPr bwMode="auto">
                <a:xfrm>
                  <a:off x="1007" y="1824"/>
                  <a:ext cx="518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2249" name="Group 61"/>
              <p:cNvGrpSpPr>
                <a:grpSpLocks/>
              </p:cNvGrpSpPr>
              <p:nvPr/>
            </p:nvGrpSpPr>
            <p:grpSpPr bwMode="auto">
              <a:xfrm>
                <a:off x="1525" y="1824"/>
                <a:ext cx="1005" cy="672"/>
                <a:chOff x="1525" y="1824"/>
                <a:chExt cx="1005" cy="672"/>
              </a:xfrm>
            </p:grpSpPr>
            <p:sp>
              <p:nvSpPr>
                <p:cNvPr id="52268" name="Rectangle 62"/>
                <p:cNvSpPr>
                  <a:spLocks noChangeArrowheads="1"/>
                </p:cNvSpPr>
                <p:nvPr/>
              </p:nvSpPr>
              <p:spPr bwMode="auto">
                <a:xfrm>
                  <a:off x="1568" y="1824"/>
                  <a:ext cx="919" cy="6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  –2  2  –1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  –1  3  0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  –1  3  0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  –1  3  0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400" b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269" name="Rectangle 63"/>
                <p:cNvSpPr>
                  <a:spLocks noChangeArrowheads="1"/>
                </p:cNvSpPr>
                <p:nvPr/>
              </p:nvSpPr>
              <p:spPr bwMode="auto">
                <a:xfrm>
                  <a:off x="1525" y="1824"/>
                  <a:ext cx="1005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2250" name="Group 64"/>
              <p:cNvGrpSpPr>
                <a:grpSpLocks/>
              </p:cNvGrpSpPr>
              <p:nvPr/>
            </p:nvGrpSpPr>
            <p:grpSpPr bwMode="auto">
              <a:xfrm>
                <a:off x="2530" y="1824"/>
                <a:ext cx="518" cy="672"/>
                <a:chOff x="2530" y="1824"/>
                <a:chExt cx="518" cy="672"/>
              </a:xfrm>
            </p:grpSpPr>
            <p:sp>
              <p:nvSpPr>
                <p:cNvPr id="52266" name="Rectangle 65"/>
                <p:cNvSpPr>
                  <a:spLocks noChangeArrowheads="1"/>
                </p:cNvSpPr>
                <p:nvPr/>
              </p:nvSpPr>
              <p:spPr bwMode="auto">
                <a:xfrm>
                  <a:off x="2573" y="1824"/>
                  <a:ext cx="432" cy="6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000" b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 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000" b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</a:t>
                  </a:r>
                  <a:r>
                    <a:rPr lang="zh-CN" altLang="en-US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2400" b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267" name="Rectangle 66"/>
                <p:cNvSpPr>
                  <a:spLocks noChangeArrowheads="1"/>
                </p:cNvSpPr>
                <p:nvPr/>
              </p:nvSpPr>
              <p:spPr bwMode="auto">
                <a:xfrm>
                  <a:off x="2530" y="1824"/>
                  <a:ext cx="518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2251" name="Group 67"/>
              <p:cNvGrpSpPr>
                <a:grpSpLocks/>
              </p:cNvGrpSpPr>
              <p:nvPr/>
            </p:nvGrpSpPr>
            <p:grpSpPr bwMode="auto">
              <a:xfrm>
                <a:off x="0" y="2496"/>
                <a:ext cx="561" cy="672"/>
                <a:chOff x="0" y="2496"/>
                <a:chExt cx="561" cy="672"/>
              </a:xfrm>
            </p:grpSpPr>
            <p:sp>
              <p:nvSpPr>
                <p:cNvPr id="52264" name="Rectangle 68"/>
                <p:cNvSpPr>
                  <a:spLocks noChangeArrowheads="1"/>
                </p:cNvSpPr>
                <p:nvPr/>
              </p:nvSpPr>
              <p:spPr bwMode="auto">
                <a:xfrm>
                  <a:off x="43" y="2496"/>
                  <a:ext cx="475" cy="6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    </a:t>
                  </a: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1 0 1 1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    </a:t>
                  </a: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0 1 1 1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    </a:t>
                  </a: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1 1 0 1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    </a:t>
                  </a: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0 1 0 1</a:t>
                  </a:r>
                  <a:endParaRPr lang="en-US" altLang="zh-CN" sz="1000" b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2400" b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265" name="Rectangle 69"/>
                <p:cNvSpPr>
                  <a:spLocks noChangeArrowheads="1"/>
                </p:cNvSpPr>
                <p:nvPr/>
              </p:nvSpPr>
              <p:spPr bwMode="auto">
                <a:xfrm>
                  <a:off x="0" y="2496"/>
                  <a:ext cx="561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2252" name="Group 70"/>
              <p:cNvGrpSpPr>
                <a:grpSpLocks/>
              </p:cNvGrpSpPr>
              <p:nvPr/>
            </p:nvGrpSpPr>
            <p:grpSpPr bwMode="auto">
              <a:xfrm>
                <a:off x="561" y="2496"/>
                <a:ext cx="446" cy="672"/>
                <a:chOff x="561" y="2496"/>
                <a:chExt cx="446" cy="672"/>
              </a:xfrm>
            </p:grpSpPr>
            <p:sp>
              <p:nvSpPr>
                <p:cNvPr id="52262" name="Rectangle 71"/>
                <p:cNvSpPr>
                  <a:spLocks noChangeArrowheads="1"/>
                </p:cNvSpPr>
                <p:nvPr/>
              </p:nvSpPr>
              <p:spPr bwMode="auto">
                <a:xfrm>
                  <a:off x="604" y="2496"/>
                  <a:ext cx="360" cy="6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 b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+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 b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+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 b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 b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2400" b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263" name="Rectangle 72"/>
                <p:cNvSpPr>
                  <a:spLocks noChangeArrowheads="1"/>
                </p:cNvSpPr>
                <p:nvPr/>
              </p:nvSpPr>
              <p:spPr bwMode="auto">
                <a:xfrm>
                  <a:off x="561" y="2496"/>
                  <a:ext cx="446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2253" name="Group 73"/>
              <p:cNvGrpSpPr>
                <a:grpSpLocks/>
              </p:cNvGrpSpPr>
              <p:nvPr/>
            </p:nvGrpSpPr>
            <p:grpSpPr bwMode="auto">
              <a:xfrm>
                <a:off x="1007" y="2496"/>
                <a:ext cx="518" cy="672"/>
                <a:chOff x="1007" y="2496"/>
                <a:chExt cx="518" cy="672"/>
              </a:xfrm>
            </p:grpSpPr>
            <p:sp>
              <p:nvSpPr>
                <p:cNvPr id="52260" name="Rectangle 74"/>
                <p:cNvSpPr>
                  <a:spLocks noChangeArrowheads="1"/>
                </p:cNvSpPr>
                <p:nvPr/>
              </p:nvSpPr>
              <p:spPr bwMode="auto">
                <a:xfrm>
                  <a:off x="1050" y="2496"/>
                  <a:ext cx="432" cy="6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w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6</a:t>
                  </a:r>
                  <a:endParaRPr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w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6</a:t>
                  </a:r>
                  <a:endParaRPr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w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6</a:t>
                  </a:r>
                  <a:endParaRPr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w</a:t>
                  </a:r>
                  <a:r>
                    <a:rPr lang="en-US" altLang="zh-CN" sz="12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6</a:t>
                  </a:r>
                  <a:endParaRPr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400" b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261" name="Rectangle 75"/>
                <p:cNvSpPr>
                  <a:spLocks noChangeArrowheads="1"/>
                </p:cNvSpPr>
                <p:nvPr/>
              </p:nvSpPr>
              <p:spPr bwMode="auto">
                <a:xfrm>
                  <a:off x="1007" y="2496"/>
                  <a:ext cx="518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2254" name="Group 76"/>
              <p:cNvGrpSpPr>
                <a:grpSpLocks/>
              </p:cNvGrpSpPr>
              <p:nvPr/>
            </p:nvGrpSpPr>
            <p:grpSpPr bwMode="auto">
              <a:xfrm>
                <a:off x="1525" y="2496"/>
                <a:ext cx="1005" cy="672"/>
                <a:chOff x="1525" y="2496"/>
                <a:chExt cx="1005" cy="672"/>
              </a:xfrm>
            </p:grpSpPr>
            <p:sp>
              <p:nvSpPr>
                <p:cNvPr id="52258" name="Rectangle 77"/>
                <p:cNvSpPr>
                  <a:spLocks noChangeArrowheads="1"/>
                </p:cNvSpPr>
                <p:nvPr/>
              </p:nvSpPr>
              <p:spPr bwMode="auto">
                <a:xfrm>
                  <a:off x="1568" y="2496"/>
                  <a:ext cx="919" cy="6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  –1  3  0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  –1  3  0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  –1  3  0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  –1  3  0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400" b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259" name="Rectangle 78"/>
                <p:cNvSpPr>
                  <a:spLocks noChangeArrowheads="1"/>
                </p:cNvSpPr>
                <p:nvPr/>
              </p:nvSpPr>
              <p:spPr bwMode="auto">
                <a:xfrm>
                  <a:off x="1525" y="2496"/>
                  <a:ext cx="1005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2255" name="Group 79"/>
              <p:cNvGrpSpPr>
                <a:grpSpLocks/>
              </p:cNvGrpSpPr>
              <p:nvPr/>
            </p:nvGrpSpPr>
            <p:grpSpPr bwMode="auto">
              <a:xfrm>
                <a:off x="2530" y="2496"/>
                <a:ext cx="518" cy="672"/>
                <a:chOff x="2530" y="2496"/>
                <a:chExt cx="518" cy="672"/>
              </a:xfrm>
            </p:grpSpPr>
            <p:sp>
              <p:nvSpPr>
                <p:cNvPr id="52256" name="Rectangle 80"/>
                <p:cNvSpPr>
                  <a:spLocks noChangeArrowheads="1"/>
                </p:cNvSpPr>
                <p:nvPr/>
              </p:nvSpPr>
              <p:spPr bwMode="auto">
                <a:xfrm>
                  <a:off x="2573" y="2496"/>
                  <a:ext cx="432" cy="6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000" b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 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000" b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</a:t>
                  </a:r>
                  <a:r>
                    <a:rPr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2400" b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257" name="Rectangle 81"/>
                <p:cNvSpPr>
                  <a:spLocks noChangeArrowheads="1"/>
                </p:cNvSpPr>
                <p:nvPr/>
              </p:nvSpPr>
              <p:spPr bwMode="auto">
                <a:xfrm>
                  <a:off x="2530" y="2496"/>
                  <a:ext cx="518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5490A8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2230" name="Rectangle 82"/>
            <p:cNvSpPr>
              <a:spLocks noChangeArrowheads="1"/>
            </p:cNvSpPr>
            <p:nvPr/>
          </p:nvSpPr>
          <p:spPr bwMode="auto">
            <a:xfrm>
              <a:off x="-3" y="-3"/>
              <a:ext cx="3054" cy="317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490A8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线性分类器设计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zh-CN" altLang="en-US" sz="3200" smtClean="0">
                <a:solidFill>
                  <a:srgbClr val="0000CC"/>
                </a:solidFill>
              </a:rPr>
              <a:t>感知器法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395288" y="1268413"/>
            <a:ext cx="8643937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000" b="0">
                <a:latin typeface="宋体" panose="02010600030101010101" pitchFamily="2" charset="-122"/>
              </a:rPr>
              <a:t>例</a:t>
            </a:r>
            <a:r>
              <a:rPr lang="en-US" altLang="zh-CN" sz="2000" b="0">
                <a:latin typeface="宋体" panose="02010600030101010101" pitchFamily="2" charset="-122"/>
              </a:rPr>
              <a:t>:</a:t>
            </a:r>
            <a:r>
              <a:rPr lang="zh-CN" altLang="en-US" sz="2000" b="0">
                <a:latin typeface="宋体" panose="02010600030101010101" pitchFamily="2" charset="-122"/>
              </a:rPr>
              <a:t>根据经验</a:t>
            </a:r>
            <a:r>
              <a:rPr lang="en-US" altLang="zh-CN" sz="2000" b="0">
                <a:latin typeface="宋体" panose="02010600030101010101" pitchFamily="2" charset="-122"/>
              </a:rPr>
              <a:t>,</a:t>
            </a:r>
            <a:r>
              <a:rPr lang="zh-CN" altLang="en-US" sz="2000" b="0">
                <a:latin typeface="宋体" panose="02010600030101010101" pitchFamily="2" charset="-122"/>
              </a:rPr>
              <a:t>某地区天气晴或雨与前一天的气压差</a:t>
            </a:r>
            <a:r>
              <a:rPr lang="el-GR" altLang="zh-CN" sz="2000" b="0">
                <a:latin typeface="宋体" panose="02010600030101010101" pitchFamily="2" charset="-122"/>
              </a:rPr>
              <a:t>Δ</a:t>
            </a:r>
            <a:r>
              <a:rPr lang="en-US" altLang="zh-CN" sz="2000" b="0">
                <a:latin typeface="宋体" panose="02010600030101010101" pitchFamily="2" charset="-122"/>
              </a:rPr>
              <a:t>P</a:t>
            </a:r>
            <a:r>
              <a:rPr lang="zh-CN" altLang="en-US" sz="2000" b="0">
                <a:latin typeface="宋体" panose="02010600030101010101" pitchFamily="2" charset="-122"/>
              </a:rPr>
              <a:t>及温湿差</a:t>
            </a:r>
            <a:r>
              <a:rPr lang="en-US" altLang="zh-CN" sz="2000" b="0">
                <a:latin typeface="宋体" panose="02010600030101010101" pitchFamily="2" charset="-122"/>
              </a:rPr>
              <a:t>(E-T)</a:t>
            </a:r>
            <a:r>
              <a:rPr lang="zh-CN" altLang="en-US" sz="2000" b="0">
                <a:latin typeface="宋体" panose="02010600030101010101" pitchFamily="2" charset="-122"/>
              </a:rPr>
              <a:t>有关</a:t>
            </a:r>
            <a:r>
              <a:rPr lang="en-US" altLang="zh-CN" sz="2000" b="0">
                <a:latin typeface="宋体" panose="02010600030101010101" pitchFamily="2" charset="-122"/>
              </a:rPr>
              <a:t>,</a:t>
            </a:r>
            <a:r>
              <a:rPr lang="zh-CN" altLang="en-US" sz="2000" b="0">
                <a:latin typeface="宋体" panose="02010600030101010101" pitchFamily="2" charset="-122"/>
              </a:rPr>
              <a:t>现积累了一批资料如下。若测得某天</a:t>
            </a:r>
            <a:r>
              <a:rPr lang="el-GR" altLang="zh-CN" sz="2000" b="0">
                <a:latin typeface="宋体" panose="02010600030101010101" pitchFamily="2" charset="-122"/>
              </a:rPr>
              <a:t>Δ</a:t>
            </a:r>
            <a:r>
              <a:rPr lang="en-US" altLang="zh-CN" sz="2000" b="0">
                <a:latin typeface="宋体" panose="02010600030101010101" pitchFamily="2" charset="-122"/>
              </a:rPr>
              <a:t>P=8.1, (E-T)=2.0</a:t>
            </a:r>
            <a:r>
              <a:rPr lang="zh-CN" altLang="en-US" sz="2000" b="0">
                <a:latin typeface="宋体" panose="02010600030101010101" pitchFamily="2" charset="-122"/>
              </a:rPr>
              <a:t>，试问次日是晴还是雨？</a:t>
            </a:r>
            <a:endParaRPr lang="zh-CN" altLang="el-GR" sz="2000" b="0">
              <a:latin typeface="宋体" panose="02010600030101010101" pitchFamily="2" charset="-122"/>
            </a:endParaRPr>
          </a:p>
        </p:txBody>
      </p:sp>
      <p:pic>
        <p:nvPicPr>
          <p:cNvPr id="53252" name="Picture 5" descr="未命名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420938"/>
            <a:ext cx="8426450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线性分类器设计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zh-CN" altLang="en-US" sz="3200" smtClean="0">
                <a:solidFill>
                  <a:srgbClr val="0000CC"/>
                </a:solidFill>
              </a:rPr>
              <a:t>感知器法</a:t>
            </a:r>
          </a:p>
        </p:txBody>
      </p:sp>
      <p:pic>
        <p:nvPicPr>
          <p:cNvPr id="54275" name="Picture 4" descr="未命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268413"/>
            <a:ext cx="6408737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3" name="Oval 5"/>
          <p:cNvSpPr>
            <a:spLocks noChangeArrowheads="1"/>
          </p:cNvSpPr>
          <p:nvPr/>
        </p:nvSpPr>
        <p:spPr bwMode="auto">
          <a:xfrm>
            <a:off x="7451725" y="3933825"/>
            <a:ext cx="114300" cy="87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0774" name="Line 6"/>
          <p:cNvSpPr>
            <a:spLocks noChangeShapeType="1"/>
          </p:cNvSpPr>
          <p:nvPr/>
        </p:nvSpPr>
        <p:spPr bwMode="auto">
          <a:xfrm flipV="1">
            <a:off x="684213" y="1557338"/>
            <a:ext cx="7273925" cy="39608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8" name="Text Box 7"/>
          <p:cNvSpPr txBox="1">
            <a:spLocks noChangeArrowheads="1"/>
          </p:cNvSpPr>
          <p:nvPr/>
        </p:nvSpPr>
        <p:spPr bwMode="auto">
          <a:xfrm>
            <a:off x="6227763" y="3141663"/>
            <a:ext cx="1223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次日晴</a:t>
            </a:r>
          </a:p>
        </p:txBody>
      </p:sp>
      <p:sp>
        <p:nvSpPr>
          <p:cNvPr id="54279" name="Text Box 8"/>
          <p:cNvSpPr txBox="1">
            <a:spLocks noChangeArrowheads="1"/>
          </p:cNvSpPr>
          <p:nvPr/>
        </p:nvSpPr>
        <p:spPr bwMode="auto">
          <a:xfrm>
            <a:off x="6156325" y="1628775"/>
            <a:ext cx="1008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96188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次日雨</a:t>
            </a:r>
          </a:p>
        </p:txBody>
      </p:sp>
      <p:sp>
        <p:nvSpPr>
          <p:cNvPr id="160777" name="Text Box 9"/>
          <p:cNvSpPr txBox="1">
            <a:spLocks noChangeArrowheads="1"/>
          </p:cNvSpPr>
          <p:nvPr/>
        </p:nvSpPr>
        <p:spPr bwMode="auto">
          <a:xfrm>
            <a:off x="1619250" y="6237288"/>
            <a:ext cx="612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g(x)=x1-0.7x2+4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3" grpId="0" animBg="1"/>
      <p:bldP spid="160774" grpId="0" animBg="1"/>
      <p:bldP spid="16077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07950" y="0"/>
            <a:ext cx="80660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最小平方误差准则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(Minimum Squared-Error MSE)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7705725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一次准则函数及其算法（如感知器算法）只适用于线性可分的情况，如果是线性不可分的，分类过程将不收敛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900113" y="3716338"/>
            <a:ext cx="72009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Comic Sans MS" panose="030F0702030302020204" pitchFamily="66" charset="0"/>
                <a:ea typeface="楷体_GB2312" pitchFamily="49" charset="-122"/>
              </a:rPr>
              <a:t>    </a:t>
            </a:r>
            <a:r>
              <a:rPr lang="zh-CN" altLang="en-US" sz="2800" b="1" dirty="0">
                <a:latin typeface="Comic Sans MS" panose="030F0702030302020204" pitchFamily="66" charset="0"/>
                <a:ea typeface="楷体_GB2312" pitchFamily="49" charset="-122"/>
              </a:rPr>
              <a:t>能否找到一种算法，使之能够测试出模式样本集是否线性可分，并且对线性不可分的情况也能给出</a:t>
            </a:r>
            <a:r>
              <a:rPr lang="zh-CN" altLang="en-US" sz="2800" b="1" dirty="0">
                <a:ea typeface="楷体_GB2312" pitchFamily="49" charset="-122"/>
              </a:rPr>
              <a:t>“</a:t>
            </a:r>
            <a:r>
              <a:rPr lang="zh-CN" altLang="en-US" sz="2800" b="1" dirty="0">
                <a:latin typeface="Comic Sans MS" panose="030F0702030302020204" pitchFamily="66" charset="0"/>
                <a:ea typeface="楷体_GB2312" pitchFamily="49" charset="-122"/>
              </a:rPr>
              <a:t>次最优</a:t>
            </a:r>
            <a:r>
              <a:rPr lang="zh-CN" altLang="en-US" sz="2800" b="1" dirty="0">
                <a:ea typeface="楷体_GB2312" pitchFamily="49" charset="-122"/>
              </a:rPr>
              <a:t>”</a:t>
            </a:r>
            <a:r>
              <a:rPr lang="zh-CN" altLang="en-US" sz="2800" b="1" dirty="0">
                <a:latin typeface="Comic Sans MS" panose="030F0702030302020204" pitchFamily="66" charset="0"/>
                <a:ea typeface="楷体_GB2312" pitchFamily="49" charset="-122"/>
              </a:rPr>
              <a:t>的解？</a:t>
            </a:r>
          </a:p>
        </p:txBody>
      </p:sp>
    </p:spTree>
    <p:extLst>
      <p:ext uri="{BB962C8B-B14F-4D97-AF65-F5344CB8AC3E}">
        <p14:creationId xmlns:p14="http://schemas.microsoft.com/office/powerpoint/2010/main" val="3789066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95288" y="4221163"/>
            <a:ext cx="8280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98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cs typeface="Times New Roman" panose="02020603050405020304" pitchFamily="18" charset="0"/>
              </a:rPr>
              <a:t>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如果训练模式是线性不可分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不等式组是</a:t>
            </a:r>
            <a:r>
              <a:rPr lang="zh-CN" altLang="en-US" b="1" u="sng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不一致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的，不等式组没解。此时，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目标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最少的训练模式被错分。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33375" y="242888"/>
            <a:ext cx="89185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2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（一）最小错分模式数目准则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对线性不可分样本集，求一解矢量使得错分的模式数目最少。 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539750" y="1628775"/>
            <a:ext cx="784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cs typeface="Times New Roman" panose="02020603050405020304" pitchFamily="18" charset="0"/>
              </a:rPr>
              <a:t>       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对于两类问题，设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n+1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维增广训练模式</a:t>
            </a:r>
          </a:p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已符号规范化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70661" name="Object 6"/>
          <p:cNvGraphicFramePr>
            <a:graphicFrameLocks noChangeAspect="1"/>
          </p:cNvGraphicFramePr>
          <p:nvPr/>
        </p:nvGraphicFramePr>
        <p:xfrm>
          <a:off x="6443663" y="1628775"/>
          <a:ext cx="208915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14" name="Equation" r:id="rId3" imgW="754434" imgH="221052" progId="Equation.DSMT4">
                  <p:embed/>
                </p:oleObj>
              </mc:Choice>
              <mc:Fallback>
                <p:oleObj name="Equation" r:id="rId3" imgW="754434" imgH="2210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1628775"/>
                        <a:ext cx="208915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Rectangle 7"/>
          <p:cNvSpPr>
            <a:spLocks noChangeArrowheads="1"/>
          </p:cNvSpPr>
          <p:nvPr/>
        </p:nvSpPr>
        <p:spPr bwMode="auto">
          <a:xfrm>
            <a:off x="0" y="2636838"/>
            <a:ext cx="88931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cs typeface="Times New Roman" panose="02020603050405020304" pitchFamily="18" charset="0"/>
              </a:rPr>
              <a:t>     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如果训练模式是线性可分的，则存在权矢量     使不等式组</a:t>
            </a:r>
          </a:p>
          <a:p>
            <a:pPr eaLnBrk="1" hangingPunct="1"/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0663" name="Object 8"/>
          <p:cNvGraphicFramePr>
            <a:graphicFrameLocks noChangeAspect="1"/>
          </p:cNvGraphicFramePr>
          <p:nvPr/>
        </p:nvGraphicFramePr>
        <p:xfrm>
          <a:off x="6300788" y="2565400"/>
          <a:ext cx="4762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15" name="Equation" r:id="rId5" imgW="144834" imgH="167568" progId="Equation.DSMT4">
                  <p:embed/>
                </p:oleObj>
              </mc:Choice>
              <mc:Fallback>
                <p:oleObj name="Equation" r:id="rId5" imgW="144834" imgH="1675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565400"/>
                        <a:ext cx="4762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9"/>
          <p:cNvGraphicFramePr>
            <a:graphicFrameLocks noChangeAspect="1"/>
          </p:cNvGraphicFramePr>
          <p:nvPr/>
        </p:nvGraphicFramePr>
        <p:xfrm>
          <a:off x="2411413" y="3141663"/>
          <a:ext cx="12954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16" name="Equation" r:id="rId7" imgW="510594" imgH="221052" progId="Equation.DSMT4">
                  <p:embed/>
                </p:oleObj>
              </mc:Choice>
              <mc:Fallback>
                <p:oleObj name="Equation" r:id="rId7" imgW="510594" imgH="2210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141663"/>
                        <a:ext cx="12954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10"/>
          <p:cNvGraphicFramePr>
            <a:graphicFrameLocks noChangeAspect="1"/>
          </p:cNvGraphicFramePr>
          <p:nvPr/>
        </p:nvGraphicFramePr>
        <p:xfrm>
          <a:off x="3822700" y="3213100"/>
          <a:ext cx="20018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17" name="Equation" r:id="rId9" imgW="891486" imgH="198192" progId="Equation.DSMT4">
                  <p:embed/>
                </p:oleObj>
              </mc:Choice>
              <mc:Fallback>
                <p:oleObj name="Equation" r:id="rId9" imgW="891486" imgH="1981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3213100"/>
                        <a:ext cx="20018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6" name="Rectangle 11"/>
          <p:cNvSpPr>
            <a:spLocks noChangeArrowheads="1"/>
          </p:cNvSpPr>
          <p:nvPr/>
        </p:nvSpPr>
        <p:spPr bwMode="auto">
          <a:xfrm>
            <a:off x="468313" y="3789363"/>
            <a:ext cx="1150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Comic Sans MS" panose="030F0702030302020204" pitchFamily="66" charset="0"/>
                <a:ea typeface="黑体" panose="02010609060101010101" pitchFamily="49" charset="-122"/>
              </a:rPr>
              <a:t>成立。</a:t>
            </a:r>
          </a:p>
        </p:txBody>
      </p:sp>
    </p:spTree>
    <p:extLst>
      <p:ext uri="{BB962C8B-B14F-4D97-AF65-F5344CB8AC3E}">
        <p14:creationId xmlns:p14="http://schemas.microsoft.com/office/powerpoint/2010/main" val="32120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611188" y="1700213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式中   是          矩阵。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539750" y="333375"/>
            <a:ext cx="77771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       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将上面的不等式组写成矩阵方程形式，并引入</a:t>
            </a:r>
            <a:r>
              <a:rPr lang="en-US" altLang="zh-CN" i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维余量矢量        ，于是不等式方程组变为</a:t>
            </a:r>
          </a:p>
        </p:txBody>
      </p:sp>
      <p:graphicFrame>
        <p:nvGraphicFramePr>
          <p:cNvPr id="71684" name="Object 5"/>
          <p:cNvGraphicFramePr>
            <a:graphicFrameLocks noChangeAspect="1"/>
          </p:cNvGraphicFramePr>
          <p:nvPr/>
        </p:nvGraphicFramePr>
        <p:xfrm>
          <a:off x="2339975" y="692150"/>
          <a:ext cx="8921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35" name="Equation" r:id="rId3" imgW="373326" imgH="236148" progId="Equation.DSMT4">
                  <p:embed/>
                </p:oleObj>
              </mc:Choice>
              <mc:Fallback>
                <p:oleObj name="Equation" r:id="rId3" imgW="373326" imgH="2361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692150"/>
                        <a:ext cx="8921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6"/>
          <p:cNvGraphicFramePr>
            <a:graphicFrameLocks noChangeAspect="1"/>
          </p:cNvGraphicFramePr>
          <p:nvPr/>
        </p:nvGraphicFramePr>
        <p:xfrm>
          <a:off x="2874963" y="1157288"/>
          <a:ext cx="18256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36" name="Equation" r:id="rId5" imgW="701040" imgH="205740" progId="Equation.DSMT4">
                  <p:embed/>
                </p:oleObj>
              </mc:Choice>
              <mc:Fallback>
                <p:oleObj name="Equation" r:id="rId5" imgW="701040" imgH="205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3" y="1157288"/>
                        <a:ext cx="182562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7"/>
          <p:cNvGraphicFramePr>
            <a:graphicFrameLocks noChangeAspect="1"/>
          </p:cNvGraphicFramePr>
          <p:nvPr/>
        </p:nvGraphicFramePr>
        <p:xfrm>
          <a:off x="1331913" y="1773238"/>
          <a:ext cx="3587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37" name="Equation" r:id="rId7" imgW="167748" imgH="160020" progId="Equation.DSMT4">
                  <p:embed/>
                </p:oleObj>
              </mc:Choice>
              <mc:Fallback>
                <p:oleObj name="Equation" r:id="rId7" imgW="167748" imgH="1600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773238"/>
                        <a:ext cx="35877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8"/>
          <p:cNvGraphicFramePr>
            <a:graphicFrameLocks noChangeAspect="1"/>
          </p:cNvGraphicFramePr>
          <p:nvPr/>
        </p:nvGraphicFramePr>
        <p:xfrm>
          <a:off x="2124075" y="1773238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38" name="Equation" r:id="rId9" imgW="655428" imgH="198192" progId="Equation.DSMT4">
                  <p:embed/>
                </p:oleObj>
              </mc:Choice>
              <mc:Fallback>
                <p:oleObj name="Equation" r:id="rId9" imgW="655428" imgH="1981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773238"/>
                        <a:ext cx="1295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9"/>
          <p:cNvGraphicFramePr>
            <a:graphicFrameLocks noChangeAspect="1"/>
          </p:cNvGraphicFramePr>
          <p:nvPr/>
        </p:nvGraphicFramePr>
        <p:xfrm>
          <a:off x="1763713" y="2205038"/>
          <a:ext cx="5405437" cy="458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39" name="Equation" r:id="rId11" imgW="1973634" imgH="1897380" progId="Equation.DSMT4">
                  <p:embed/>
                </p:oleObj>
              </mc:Choice>
              <mc:Fallback>
                <p:oleObj name="Equation" r:id="rId11" imgW="1973634" imgH="18973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205038"/>
                        <a:ext cx="5405437" cy="458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9671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3.1 </a:t>
            </a:r>
            <a:r>
              <a:rPr lang="zh-CN" altLang="en-US" smtClean="0"/>
              <a:t>判别函数</a:t>
            </a:r>
          </a:p>
        </p:txBody>
      </p:sp>
      <p:graphicFrame>
        <p:nvGraphicFramePr>
          <p:cNvPr id="10243" name="Object 4"/>
          <p:cNvGraphicFramePr>
            <a:graphicFrameLocks noChangeAspect="1"/>
          </p:cNvGraphicFramePr>
          <p:nvPr/>
        </p:nvGraphicFramePr>
        <p:xfrm>
          <a:off x="1619250" y="1484313"/>
          <a:ext cx="5400675" cy="452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" name="Visio" r:id="rId3" imgW="2872740" imgH="1988820" progId="Visio.Drawing.11">
                  <p:embed/>
                </p:oleObj>
              </mc:Choice>
              <mc:Fallback>
                <p:oleObj name="Visio" r:id="rId3" imgW="2872740" imgH="198882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484313"/>
                        <a:ext cx="5400675" cy="4521200"/>
                      </a:xfrm>
                      <a:prstGeom prst="rect">
                        <a:avLst/>
                      </a:prstGeom>
                      <a:solidFill>
                        <a:srgbClr val="DBFFDB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684213" y="5862638"/>
            <a:ext cx="8042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 sz="2800">
                <a:solidFill>
                  <a:srgbClr val="0000CC"/>
                </a:solidFill>
                <a:latin typeface="Comic Sans MS" panose="030F0702030302020204" pitchFamily="66" charset="0"/>
              </a:rPr>
              <a:t>两类的分类问题，它们的边界线就是一个判别函数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8137525" cy="630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（二）最小方差准则及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W-H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latin typeface="Comic Sans MS" panose="030F0702030302020204" pitchFamily="66" charset="0"/>
              </a:rPr>
              <a:t>  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针对方程组          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定义误差向量 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e= 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构造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方差准则函数</a:t>
            </a:r>
          </a:p>
          <a:p>
            <a:pPr eaLnBrk="1" hangingPunct="1">
              <a:spcBef>
                <a:spcPct val="50000"/>
              </a:spcBef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  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对于                   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此时的              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而对于      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此时的        。如果方程组有唯一解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说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明训练模式集是线性可分的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如果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方程组无解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极小点值是最小二乘解。一般情况下使  极小等价于误分模式数目最少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216777"/>
              </p:ext>
            </p:extLst>
          </p:nvPr>
        </p:nvGraphicFramePr>
        <p:xfrm>
          <a:off x="2843213" y="1126706"/>
          <a:ext cx="11525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50" name="Equation" r:id="rId3" imgW="487680" imgH="205740" progId="Equation.DSMT4">
                  <p:embed/>
                </p:oleObj>
              </mc:Choice>
              <mc:Fallback>
                <p:oleObj name="Equation" r:id="rId3" imgW="487680" imgH="205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126706"/>
                        <a:ext cx="11525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470105"/>
              </p:ext>
            </p:extLst>
          </p:nvPr>
        </p:nvGraphicFramePr>
        <p:xfrm>
          <a:off x="1908175" y="2780928"/>
          <a:ext cx="41767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51" name="Equation" r:id="rId5" imgW="1615440" imgH="236148" progId="Equation.DSMT4">
                  <p:embed/>
                </p:oleObj>
              </mc:Choice>
              <mc:Fallback>
                <p:oleObj name="Equation" r:id="rId5" imgW="1615440" imgH="2361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780928"/>
                        <a:ext cx="417671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996826"/>
              </p:ext>
            </p:extLst>
          </p:nvPr>
        </p:nvGraphicFramePr>
        <p:xfrm>
          <a:off x="2843213" y="3285753"/>
          <a:ext cx="32400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52" name="Equation" r:id="rId7" imgW="1455474" imgH="426792" progId="Equation.DSMT4">
                  <p:embed/>
                </p:oleObj>
              </mc:Choice>
              <mc:Fallback>
                <p:oleObj name="Equation" r:id="rId7" imgW="1455474" imgH="4267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285753"/>
                        <a:ext cx="324008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79860"/>
              </p:ext>
            </p:extLst>
          </p:nvPr>
        </p:nvGraphicFramePr>
        <p:xfrm>
          <a:off x="1403350" y="4438278"/>
          <a:ext cx="30067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53" name="Equation" r:id="rId9" imgW="1539348" imgH="221052" progId="Equation.DSMT4">
                  <p:embed/>
                </p:oleObj>
              </mc:Choice>
              <mc:Fallback>
                <p:oleObj name="Equation" r:id="rId9" imgW="1539348" imgH="2210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438278"/>
                        <a:ext cx="30067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187397"/>
              </p:ext>
            </p:extLst>
          </p:nvPr>
        </p:nvGraphicFramePr>
        <p:xfrm>
          <a:off x="5508625" y="4438278"/>
          <a:ext cx="22336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54" name="Equation" r:id="rId11" imgW="1082148" imgH="198192" progId="Equation.DSMT4">
                  <p:embed/>
                </p:oleObj>
              </mc:Choice>
              <mc:Fallback>
                <p:oleObj name="Equation" r:id="rId11" imgW="1082148" imgH="1981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438278"/>
                        <a:ext cx="223361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481251"/>
              </p:ext>
            </p:extLst>
          </p:nvPr>
        </p:nvGraphicFramePr>
        <p:xfrm>
          <a:off x="1547813" y="5014540"/>
          <a:ext cx="10795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55" name="Equation" r:id="rId13" imgW="525726" imgH="221052" progId="Equation.DSMT4">
                  <p:embed/>
                </p:oleObj>
              </mc:Choice>
              <mc:Fallback>
                <p:oleObj name="Equation" r:id="rId13" imgW="525726" imgH="2210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014540"/>
                        <a:ext cx="10795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265962"/>
              </p:ext>
            </p:extLst>
          </p:nvPr>
        </p:nvGraphicFramePr>
        <p:xfrm>
          <a:off x="3779838" y="5014540"/>
          <a:ext cx="122396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56" name="Equation" r:id="rId15" imgW="579120" imgH="198192" progId="Equation.DSMT4">
                  <p:embed/>
                </p:oleObj>
              </mc:Choice>
              <mc:Fallback>
                <p:oleObj name="Equation" r:id="rId15" imgW="579120" imgH="1981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014540"/>
                        <a:ext cx="122396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10328"/>
              </p:ext>
            </p:extLst>
          </p:nvPr>
        </p:nvGraphicFramePr>
        <p:xfrm>
          <a:off x="4321175" y="5952375"/>
          <a:ext cx="28416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57" name="Equation" r:id="rId17" imgW="139579" imgH="177646" progId="Equation.DSMT4">
                  <p:embed/>
                </p:oleObj>
              </mc:Choice>
              <mc:Fallback>
                <p:oleObj name="Equation" r:id="rId17" imgW="139579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175" y="5952375"/>
                        <a:ext cx="28416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42752" y="1685145"/>
            <a:ext cx="1008112" cy="48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3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0" y="1196975"/>
            <a:ext cx="91440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     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⑴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伪逆法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求     对   的梯度并令其为零，有</a:t>
            </a:r>
          </a:p>
          <a:p>
            <a:pPr eaLnBrk="1" hangingPunct="1">
              <a:spcBef>
                <a:spcPct val="50000"/>
              </a:spcBef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  可得                                   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(3-6-12)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	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  <a:r>
              <a:rPr lang="en-US" altLang="zh-CN" b="1" dirty="0">
                <a:ea typeface="黑体" panose="02010609060101010101" pitchFamily="49" charset="-122"/>
              </a:rPr>
              <a:t>’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存在时，                            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i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  <a:r>
              <a:rPr lang="en-US" altLang="zh-CN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=(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  <a:r>
              <a:rPr lang="en-US" altLang="zh-CN" b="1" dirty="0">
                <a:ea typeface="黑体" panose="02010609060101010101" pitchFamily="49" charset="-122"/>
              </a:rPr>
              <a:t>’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  <a:r>
              <a:rPr lang="en-US" altLang="zh-CN" b="1" dirty="0">
                <a:latin typeface="Comic Sans MS" panose="030F0702030302020204" pitchFamily="66" charset="0"/>
                <a:ea typeface="黑体" panose="02010609060101010101" pitchFamily="49" charset="-122"/>
              </a:rPr>
              <a:t>’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称为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的伪逆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也称广义逆或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M-P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逆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，               	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称为   的伪逆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也称为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MSE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  <a:r>
              <a:rPr lang="en-US" altLang="zh-CN" b="1" dirty="0">
                <a:ea typeface="黑体" panose="02010609060101010101" pitchFamily="49" charset="-122"/>
              </a:rPr>
              <a:t>’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+1)×(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+1)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矩阵，一般是非奇异的。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		当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  <a:r>
              <a:rPr lang="en-US" altLang="zh-CN" b="1" dirty="0">
                <a:ea typeface="黑体" panose="02010609060101010101" pitchFamily="49" charset="-122"/>
              </a:rPr>
              <a:t>’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不存在时，可用广义逆法解   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		这里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ea typeface="黑体" panose="02010609060101010101" pitchFamily="49" charset="-122"/>
              </a:rPr>
              <a:t>’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  <a:r>
              <a:rPr lang="en-US" altLang="zh-CN" b="1" dirty="0">
                <a:ea typeface="黑体" panose="02010609060101010101" pitchFamily="49" charset="-122"/>
              </a:rPr>
              <a:t>’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的广义逆矩阵。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1116013" y="1844675"/>
          <a:ext cx="76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74" name="Equation" r:id="rId3" imgW="350628" imgH="198192" progId="Equation.DSMT4">
                  <p:embed/>
                </p:oleObj>
              </mc:Choice>
              <mc:Fallback>
                <p:oleObj name="Equation" r:id="rId3" imgW="350628" imgH="1981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844675"/>
                        <a:ext cx="762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2986088" y="2316163"/>
          <a:ext cx="35956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75" name="Equation" r:id="rId5" imgW="1592526" imgH="236148" progId="Equation.DSMT4">
                  <p:embed/>
                </p:oleObj>
              </mc:Choice>
              <mc:Fallback>
                <p:oleObj name="Equation" r:id="rId5" imgW="1592526" imgH="2361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2316163"/>
                        <a:ext cx="359568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2268538" y="1844675"/>
          <a:ext cx="3635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76" name="Equation" r:id="rId7" imgW="144834" imgH="167568" progId="Equation.DSMT4">
                  <p:embed/>
                </p:oleObj>
              </mc:Choice>
              <mc:Fallback>
                <p:oleObj name="Equation" r:id="rId7" imgW="144834" imgH="1675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844675"/>
                        <a:ext cx="3635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2843213" y="4416425"/>
          <a:ext cx="3206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77" name="Equation" r:id="rId9" imgW="144834" imgH="167568" progId="Equation.DSMT4">
                  <p:embed/>
                </p:oleObj>
              </mc:Choice>
              <mc:Fallback>
                <p:oleObj name="Equation" r:id="rId9" imgW="144834" imgH="1675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416425"/>
                        <a:ext cx="3206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3048000" y="2925763"/>
          <a:ext cx="17526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78" name="Equation" r:id="rId11" imgW="815394" imgH="236148" progId="Equation.DSMT4">
                  <p:embed/>
                </p:oleObj>
              </mc:Choice>
              <mc:Fallback>
                <p:oleObj name="Equation" r:id="rId11" imgW="815394" imgH="2361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25763"/>
                        <a:ext cx="17526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3563938" y="3429000"/>
          <a:ext cx="30480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79" name="Equation" r:id="rId13" imgW="1478388" imgH="259008" progId="Equation.DSMT4">
                  <p:embed/>
                </p:oleObj>
              </mc:Choice>
              <mc:Fallback>
                <p:oleObj name="Equation" r:id="rId13" imgW="1478388" imgH="25900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429000"/>
                        <a:ext cx="30480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1042988" y="4365625"/>
          <a:ext cx="114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80" name="Equation" r:id="rId15" imgW="579120" imgH="205740" progId="Equation.DSMT4">
                  <p:embed/>
                </p:oleObj>
              </mc:Choice>
              <mc:Fallback>
                <p:oleObj name="Equation" r:id="rId15" imgW="579120" imgH="205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365625"/>
                        <a:ext cx="1143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8" name="Object 10"/>
          <p:cNvGraphicFramePr>
            <a:graphicFrameLocks noChangeAspect="1"/>
          </p:cNvGraphicFramePr>
          <p:nvPr/>
        </p:nvGraphicFramePr>
        <p:xfrm>
          <a:off x="6156325" y="5445125"/>
          <a:ext cx="22574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81" name="Equation" r:id="rId17" imgW="1005840" imgH="236148" progId="Equation.DSMT4">
                  <p:embed/>
                </p:oleObj>
              </mc:Choice>
              <mc:Fallback>
                <p:oleObj name="Equation" r:id="rId17" imgW="1005840" imgH="2361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5445125"/>
                        <a:ext cx="225742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611188" y="476250"/>
            <a:ext cx="5473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求解最佳权矢量的方法：</a:t>
            </a:r>
          </a:p>
        </p:txBody>
      </p:sp>
    </p:spTree>
    <p:extLst>
      <p:ext uri="{BB962C8B-B14F-4D97-AF65-F5344CB8AC3E}">
        <p14:creationId xmlns:p14="http://schemas.microsoft.com/office/powerpoint/2010/main" val="2746285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323528" y="2276872"/>
            <a:ext cx="8748712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此算法的两个性质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当                 时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,MSE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解  等价于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Fisher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解。</a:t>
            </a:r>
            <a:b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令            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在样本数      时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,MSE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解以最小均方误差逼近贝叶斯判决函数</a:t>
            </a: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388408"/>
              </p:ext>
            </p:extLst>
          </p:nvPr>
        </p:nvGraphicFramePr>
        <p:xfrm>
          <a:off x="1087115" y="2924572"/>
          <a:ext cx="31686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19" name="Equation" r:id="rId3" imgW="1844148" imgH="617220" progId="Equation.DSMT4">
                  <p:embed/>
                </p:oleObj>
              </mc:Choice>
              <mc:Fallback>
                <p:oleObj name="Equation" r:id="rId3" imgW="1844148" imgH="6172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115" y="2924572"/>
                        <a:ext cx="316865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640164"/>
              </p:ext>
            </p:extLst>
          </p:nvPr>
        </p:nvGraphicFramePr>
        <p:xfrm>
          <a:off x="5652765" y="2996010"/>
          <a:ext cx="404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20" name="Equation" r:id="rId5" imgW="182880" imgH="198192" progId="Equation.DSMT4">
                  <p:embed/>
                </p:oleObj>
              </mc:Choice>
              <mc:Fallback>
                <p:oleObj name="Equation" r:id="rId5" imgW="182880" imgH="1981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765" y="2996010"/>
                        <a:ext cx="4048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624720"/>
              </p:ext>
            </p:extLst>
          </p:nvPr>
        </p:nvGraphicFramePr>
        <p:xfrm>
          <a:off x="1404615" y="3932635"/>
          <a:ext cx="201771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21" name="Equation" r:id="rId7" imgW="868788" imgH="236148" progId="Equation.DSMT4">
                  <p:embed/>
                </p:oleObj>
              </mc:Choice>
              <mc:Fallback>
                <p:oleObj name="Equation" r:id="rId7" imgW="868788" imgH="2361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615" y="3932635"/>
                        <a:ext cx="2017713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802978"/>
              </p:ext>
            </p:extLst>
          </p:nvPr>
        </p:nvGraphicFramePr>
        <p:xfrm>
          <a:off x="5147940" y="4148535"/>
          <a:ext cx="8651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22" name="Equation" r:id="rId9" imgW="487680" imgH="167568" progId="Equation.DSMT4">
                  <p:embed/>
                </p:oleObj>
              </mc:Choice>
              <mc:Fallback>
                <p:oleObj name="Equation" r:id="rId9" imgW="487680" imgH="1675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7940" y="4148535"/>
                        <a:ext cx="86518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992927"/>
              </p:ext>
            </p:extLst>
          </p:nvPr>
        </p:nvGraphicFramePr>
        <p:xfrm>
          <a:off x="5147940" y="4508897"/>
          <a:ext cx="30972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23" name="Equation" r:id="rId11" imgW="1645920" imgH="243912" progId="Equation.DSMT4">
                  <p:embed/>
                </p:oleObj>
              </mc:Choice>
              <mc:Fallback>
                <p:oleObj name="Equation" r:id="rId11" imgW="1645920" imgH="2439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7940" y="4508897"/>
                        <a:ext cx="309721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755576" y="404664"/>
            <a:ext cx="17283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伪逆法</a:t>
            </a:r>
          </a:p>
        </p:txBody>
      </p:sp>
    </p:spTree>
    <p:extLst>
      <p:ext uri="{BB962C8B-B14F-4D97-AF65-F5344CB8AC3E}">
        <p14:creationId xmlns:p14="http://schemas.microsoft.com/office/powerpoint/2010/main" val="33359770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C33345-4390-4CEE-8B85-CEF5AC521CBE}" type="slidenum">
              <a:rPr kumimoji="0" lang="en-US" altLang="zh-CN" sz="1200">
                <a:solidFill>
                  <a:srgbClr val="898989"/>
                </a:solidFill>
              </a:rPr>
              <a:pPr eaLnBrk="1" hangingPunct="1"/>
              <a:t>53</a:t>
            </a:fld>
            <a:endParaRPr kumimoji="0" lang="en-US" altLang="zh-CN" sz="1200">
              <a:solidFill>
                <a:srgbClr val="898989"/>
              </a:solidFill>
            </a:endParaRPr>
          </a:p>
        </p:txBody>
      </p:sp>
      <p:sp>
        <p:nvSpPr>
          <p:cNvPr id="76803" name="Rectangle 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6805" name="Text Box 4"/>
          <p:cNvSpPr txBox="1">
            <a:spLocks noChangeArrowheads="1"/>
          </p:cNvSpPr>
          <p:nvPr/>
        </p:nvSpPr>
        <p:spPr bwMode="auto">
          <a:xfrm>
            <a:off x="5653088" y="246063"/>
            <a:ext cx="2303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H-K</a:t>
            </a:r>
            <a:r>
              <a:rPr lang="zh-CN" altLang="en-US" sz="2800" b="1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76806" name="Text Box 5"/>
          <p:cNvSpPr txBox="1">
            <a:spLocks noChangeArrowheads="1"/>
          </p:cNvSpPr>
          <p:nvPr/>
        </p:nvSpPr>
        <p:spPr bwMode="auto">
          <a:xfrm>
            <a:off x="611188" y="188913"/>
            <a:ext cx="5473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hlink"/>
                </a:solidFill>
                <a:ea typeface="黑体" panose="02010609060101010101" pitchFamily="49" charset="-122"/>
              </a:rPr>
              <a:t>求解最佳权矢量的方法</a:t>
            </a:r>
            <a:r>
              <a:rPr lang="en-US" altLang="zh-CN" sz="3200" b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——</a:t>
            </a:r>
            <a:endParaRPr lang="en-US" altLang="zh-CN" sz="3200" b="1">
              <a:solidFill>
                <a:schemeClr val="hlink"/>
              </a:solidFill>
              <a:ea typeface="黑体" panose="02010609060101010101" pitchFamily="49" charset="-122"/>
            </a:endParaRPr>
          </a:p>
        </p:txBody>
      </p:sp>
      <p:grpSp>
        <p:nvGrpSpPr>
          <p:cNvPr id="76807" name="Group 6"/>
          <p:cNvGrpSpPr>
            <a:grpSpLocks/>
          </p:cNvGrpSpPr>
          <p:nvPr/>
        </p:nvGrpSpPr>
        <p:grpSpPr bwMode="auto">
          <a:xfrm>
            <a:off x="-36513" y="981075"/>
            <a:ext cx="7704138" cy="1952625"/>
            <a:chOff x="-23" y="618"/>
            <a:chExt cx="4853" cy="1230"/>
          </a:xfrm>
        </p:grpSpPr>
        <p:grpSp>
          <p:nvGrpSpPr>
            <p:cNvPr id="76809" name="Group 7"/>
            <p:cNvGrpSpPr>
              <a:grpSpLocks/>
            </p:cNvGrpSpPr>
            <p:nvPr/>
          </p:nvGrpSpPr>
          <p:grpSpPr bwMode="auto">
            <a:xfrm>
              <a:off x="-23" y="618"/>
              <a:ext cx="4853" cy="694"/>
              <a:chOff x="295" y="709"/>
              <a:chExt cx="4853" cy="694"/>
            </a:xfrm>
          </p:grpSpPr>
          <p:graphicFrame>
            <p:nvGraphicFramePr>
              <p:cNvPr id="76814" name="Object 8"/>
              <p:cNvGraphicFramePr>
                <a:graphicFrameLocks noChangeAspect="1"/>
              </p:cNvGraphicFramePr>
              <p:nvPr/>
            </p:nvGraphicFramePr>
            <p:xfrm>
              <a:off x="1973" y="1071"/>
              <a:ext cx="3175" cy="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261" name="Equation" r:id="rId4" imgW="2425700" imgH="254000" progId="Equation.DSMT4">
                      <p:embed/>
                    </p:oleObj>
                  </mc:Choice>
                  <mc:Fallback>
                    <p:oleObj name="Equation" r:id="rId4" imgW="2425700" imgH="2540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3" y="1071"/>
                            <a:ext cx="3175" cy="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6815" name="Text Box 9"/>
              <p:cNvSpPr txBox="1">
                <a:spLocks noChangeArrowheads="1"/>
              </p:cNvSpPr>
              <p:nvPr/>
            </p:nvSpPr>
            <p:spPr bwMode="auto">
              <a:xfrm>
                <a:off x="295" y="709"/>
                <a:ext cx="3039" cy="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indent="7112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kumimoji="0"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H-K</a:t>
                </a:r>
                <a:r>
                  <a:rPr kumimoji="0"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算法的迭代公式为：</a:t>
                </a:r>
              </a:p>
            </p:txBody>
          </p:sp>
        </p:grpSp>
        <p:grpSp>
          <p:nvGrpSpPr>
            <p:cNvPr id="76810" name="Group 10"/>
            <p:cNvGrpSpPr>
              <a:grpSpLocks/>
            </p:cNvGrpSpPr>
            <p:nvPr/>
          </p:nvGrpSpPr>
          <p:grpSpPr bwMode="auto">
            <a:xfrm>
              <a:off x="567" y="1434"/>
              <a:ext cx="3628" cy="414"/>
              <a:chOff x="567" y="2069"/>
              <a:chExt cx="3628" cy="414"/>
            </a:xfrm>
          </p:grpSpPr>
          <p:graphicFrame>
            <p:nvGraphicFramePr>
              <p:cNvPr id="76811" name="Object 11"/>
              <p:cNvGraphicFramePr>
                <a:graphicFrameLocks noChangeAspect="1"/>
              </p:cNvGraphicFramePr>
              <p:nvPr/>
            </p:nvGraphicFramePr>
            <p:xfrm>
              <a:off x="1156" y="2069"/>
              <a:ext cx="2087" cy="4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262" name="公式" r:id="rId6" imgW="1295400" imgH="254000" progId="Equation.3">
                      <p:embed/>
                    </p:oleObj>
                  </mc:Choice>
                  <mc:Fallback>
                    <p:oleObj name="公式" r:id="rId6" imgW="1295400" imgH="2540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6" y="2069"/>
                            <a:ext cx="2087" cy="4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6812" name="Object 12"/>
              <p:cNvGraphicFramePr>
                <a:graphicFrameLocks noChangeAspect="1"/>
              </p:cNvGraphicFramePr>
              <p:nvPr/>
            </p:nvGraphicFramePr>
            <p:xfrm>
              <a:off x="3606" y="2120"/>
              <a:ext cx="589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263" name="公式" r:id="rId8" imgW="355292" imgH="203024" progId="Equation.3">
                      <p:embed/>
                    </p:oleObj>
                  </mc:Choice>
                  <mc:Fallback>
                    <p:oleObj name="公式" r:id="rId8" imgW="355292" imgH="2030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6" y="2120"/>
                            <a:ext cx="589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6813" name="Text Box 13"/>
              <p:cNvSpPr txBox="1">
                <a:spLocks noChangeArrowheads="1"/>
              </p:cNvSpPr>
              <p:nvPr/>
            </p:nvSpPr>
            <p:spPr bwMode="auto">
              <a:xfrm>
                <a:off x="567" y="2069"/>
                <a:ext cx="771" cy="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kumimoji="0" lang="zh-CN" altLang="en-US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</a:p>
            </p:txBody>
          </p:sp>
        </p:grpSp>
      </p:grpSp>
      <p:pic>
        <p:nvPicPr>
          <p:cNvPr id="76808" name="Picture 2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284538"/>
            <a:ext cx="7416800" cy="249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83797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2A66A0-D818-4961-BAD0-96B5E31665A6}" type="slidenum">
              <a:rPr kumimoji="0" lang="en-US" altLang="zh-CN" sz="1200">
                <a:solidFill>
                  <a:srgbClr val="898989"/>
                </a:solidFill>
              </a:rPr>
              <a:pPr eaLnBrk="1" hangingPunct="1"/>
              <a:t>54</a:t>
            </a:fld>
            <a:endParaRPr kumimoji="0" lang="en-US" altLang="zh-CN" sz="1200">
              <a:solidFill>
                <a:srgbClr val="898989"/>
              </a:solidFill>
            </a:endParaRPr>
          </a:p>
        </p:txBody>
      </p:sp>
      <p:pic>
        <p:nvPicPr>
          <p:cNvPr id="7782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42938"/>
            <a:ext cx="8426450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6572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4294967295"/>
          </p:nvPr>
        </p:nvSpPr>
        <p:spPr>
          <a:xfrm>
            <a:off x="6553200" y="6736283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C1DB17-3C3A-4496-BDB9-1A7C1784E536}" type="slidenum">
              <a:rPr kumimoji="0" lang="en-US" altLang="zh-CN" sz="1200">
                <a:solidFill>
                  <a:srgbClr val="898989"/>
                </a:solidFill>
              </a:rPr>
              <a:pPr eaLnBrk="1" hangingPunct="1"/>
              <a:t>55</a:t>
            </a:fld>
            <a:endParaRPr kumimoji="0" lang="en-US" altLang="zh-CN" sz="1200">
              <a:solidFill>
                <a:srgbClr val="898989"/>
              </a:solidFill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627062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H-K</a:t>
            </a:r>
            <a:r>
              <a:rPr lang="zh-CN" altLang="en-US" sz="4000" smtClean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算法步骤</a:t>
            </a:r>
          </a:p>
        </p:txBody>
      </p:sp>
      <p:grpSp>
        <p:nvGrpSpPr>
          <p:cNvPr id="420873" name="Group 9"/>
          <p:cNvGrpSpPr>
            <a:grpSpLocks/>
          </p:cNvGrpSpPr>
          <p:nvPr/>
        </p:nvGrpSpPr>
        <p:grpSpPr bwMode="auto">
          <a:xfrm>
            <a:off x="900113" y="2153171"/>
            <a:ext cx="5472112" cy="952500"/>
            <a:chOff x="567" y="1117"/>
            <a:chExt cx="3447" cy="600"/>
          </a:xfrm>
        </p:grpSpPr>
        <p:graphicFrame>
          <p:nvGraphicFramePr>
            <p:cNvPr id="78860" name="Object 10"/>
            <p:cNvGraphicFramePr>
              <a:graphicFrameLocks noChangeAspect="1"/>
            </p:cNvGraphicFramePr>
            <p:nvPr/>
          </p:nvGraphicFramePr>
          <p:xfrm>
            <a:off x="2018" y="1117"/>
            <a:ext cx="1996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85" name="Equation" r:id="rId4" imgW="1307532" imgH="393529" progId="Equation.3">
                    <p:embed/>
                  </p:oleObj>
                </mc:Choice>
                <mc:Fallback>
                  <p:oleObj name="Equation" r:id="rId4" imgW="1307532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1117"/>
                          <a:ext cx="1996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61" name="Rectangle 11"/>
            <p:cNvSpPr>
              <a:spLocks noChangeArrowheads="1"/>
            </p:cNvSpPr>
            <p:nvPr/>
          </p:nvSpPr>
          <p:spPr bwMode="auto">
            <a:xfrm>
              <a:off x="567" y="1207"/>
              <a:ext cx="1633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044575" indent="-1044575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0" lang="en-US" altLang="zh-CN" sz="2800" b="1">
                  <a:latin typeface="楷体_GB2312" pitchFamily="49" charset="-122"/>
                  <a:ea typeface="楷体_GB2312" pitchFamily="49" charset="-122"/>
                </a:rPr>
                <a:t>Step2.</a:t>
              </a:r>
              <a:r>
                <a:rPr kumimoji="0" lang="zh-CN" altLang="en-US" sz="2800" b="1">
                  <a:latin typeface="楷体_GB2312" pitchFamily="49" charset="-122"/>
                  <a:ea typeface="楷体_GB2312" pitchFamily="49" charset="-122"/>
                </a:rPr>
                <a:t>置初值</a:t>
              </a:r>
            </a:p>
          </p:txBody>
        </p:sp>
      </p:grpSp>
      <p:grpSp>
        <p:nvGrpSpPr>
          <p:cNvPr id="78853" name="Group 12"/>
          <p:cNvGrpSpPr>
            <a:grpSpLocks/>
          </p:cNvGrpSpPr>
          <p:nvPr/>
        </p:nvGrpSpPr>
        <p:grpSpPr bwMode="auto">
          <a:xfrm>
            <a:off x="827088" y="1218133"/>
            <a:ext cx="7391400" cy="1077913"/>
            <a:chOff x="521" y="528"/>
            <a:chExt cx="4656" cy="679"/>
          </a:xfrm>
        </p:grpSpPr>
        <p:graphicFrame>
          <p:nvGraphicFramePr>
            <p:cNvPr id="78858" name="Object 13"/>
            <p:cNvGraphicFramePr>
              <a:graphicFrameLocks noChangeAspect="1"/>
            </p:cNvGraphicFramePr>
            <p:nvPr/>
          </p:nvGraphicFramePr>
          <p:xfrm>
            <a:off x="2109" y="847"/>
            <a:ext cx="1451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86" name="Equation" r:id="rId6" imgW="1079500" imgH="228600" progId="Equation.3">
                    <p:embed/>
                  </p:oleObj>
                </mc:Choice>
                <mc:Fallback>
                  <p:oleObj name="Equation" r:id="rId6" imgW="1079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847"/>
                          <a:ext cx="1451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59" name="Rectangle 14"/>
            <p:cNvSpPr>
              <a:spLocks noChangeArrowheads="1"/>
            </p:cNvSpPr>
            <p:nvPr/>
          </p:nvSpPr>
          <p:spPr bwMode="auto">
            <a:xfrm>
              <a:off x="521" y="528"/>
              <a:ext cx="4656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044575" indent="-1044575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0" lang="en-US" altLang="zh-CN" sz="2800" b="1">
                  <a:latin typeface="楷体_GB2312" pitchFamily="49" charset="-122"/>
                  <a:ea typeface="楷体_GB2312" pitchFamily="49" charset="-122"/>
                </a:rPr>
                <a:t>Step1.</a:t>
              </a:r>
              <a:r>
                <a:rPr kumimoji="0" lang="zh-CN" altLang="en-US" sz="2800" b="1">
                  <a:latin typeface="楷体_GB2312" pitchFamily="49" charset="-122"/>
                  <a:ea typeface="楷体_GB2312" pitchFamily="49" charset="-122"/>
                </a:rPr>
                <a:t>将训练样本符号规范化，得</a:t>
              </a:r>
              <a:r>
                <a:rPr kumimoji="0" lang="en-US" altLang="zh-CN" sz="2800" b="1" i="1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kumimoji="0" lang="en-US" altLang="zh-CN" sz="2800" b="1">
                  <a:latin typeface="楷体_GB2312" pitchFamily="49" charset="-122"/>
                  <a:ea typeface="楷体_GB2312" pitchFamily="49" charset="-122"/>
                </a:rPr>
                <a:t/>
              </a:r>
              <a:br>
                <a:rPr kumimoji="0" lang="en-US" altLang="zh-CN" sz="2800" b="1">
                  <a:latin typeface="楷体_GB2312" pitchFamily="49" charset="-122"/>
                  <a:ea typeface="楷体_GB2312" pitchFamily="49" charset="-122"/>
                </a:rPr>
              </a:br>
              <a:r>
                <a:rPr kumimoji="0" lang="zh-CN" altLang="en-US" sz="2800" b="1">
                  <a:latin typeface="楷体_GB2312" pitchFamily="49" charset="-122"/>
                  <a:ea typeface="楷体_GB2312" pitchFamily="49" charset="-122"/>
                </a:rPr>
                <a:t>求伪逆</a:t>
              </a:r>
            </a:p>
          </p:txBody>
        </p:sp>
      </p:grpSp>
      <p:grpSp>
        <p:nvGrpSpPr>
          <p:cNvPr id="420879" name="Group 15"/>
          <p:cNvGrpSpPr>
            <a:grpSpLocks/>
          </p:cNvGrpSpPr>
          <p:nvPr/>
        </p:nvGrpSpPr>
        <p:grpSpPr bwMode="auto">
          <a:xfrm>
            <a:off x="925513" y="3088208"/>
            <a:ext cx="4873625" cy="1066800"/>
            <a:chOff x="583" y="1706"/>
            <a:chExt cx="3070" cy="672"/>
          </a:xfrm>
        </p:grpSpPr>
        <p:graphicFrame>
          <p:nvGraphicFramePr>
            <p:cNvPr id="78856" name="Object 16"/>
            <p:cNvGraphicFramePr>
              <a:graphicFrameLocks noChangeAspect="1"/>
            </p:cNvGraphicFramePr>
            <p:nvPr/>
          </p:nvGraphicFramePr>
          <p:xfrm>
            <a:off x="1973" y="1706"/>
            <a:ext cx="1680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87" name="Equation" r:id="rId8" imgW="1270000" imgH="508000" progId="Equation.3">
                    <p:embed/>
                  </p:oleObj>
                </mc:Choice>
                <mc:Fallback>
                  <p:oleObj name="Equation" r:id="rId8" imgW="1270000" imgH="508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1706"/>
                          <a:ext cx="1680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57" name="Rectangle 17"/>
            <p:cNvSpPr>
              <a:spLocks noChangeArrowheads="1"/>
            </p:cNvSpPr>
            <p:nvPr/>
          </p:nvSpPr>
          <p:spPr bwMode="auto">
            <a:xfrm>
              <a:off x="583" y="1706"/>
              <a:ext cx="1344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044575" indent="-1044575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0" lang="en-US" altLang="zh-CN" sz="2800" b="1">
                  <a:latin typeface="楷体_GB2312" pitchFamily="49" charset="-122"/>
                  <a:ea typeface="楷体_GB2312" pitchFamily="49" charset="-122"/>
                </a:rPr>
                <a:t>Step3.</a:t>
              </a:r>
              <a:r>
                <a:rPr kumimoji="0" lang="zh-CN" altLang="en-US" sz="2800" b="1">
                  <a:latin typeface="楷体_GB2312" pitchFamily="49" charset="-122"/>
                  <a:ea typeface="楷体_GB2312" pitchFamily="49" charset="-122"/>
                </a:rPr>
                <a:t>计算</a:t>
              </a:r>
              <a:br>
                <a:rPr kumimoji="0" lang="zh-CN" altLang="en-US" sz="2800" b="1">
                  <a:latin typeface="楷体_GB2312" pitchFamily="49" charset="-122"/>
                  <a:ea typeface="楷体_GB2312" pitchFamily="49" charset="-122"/>
                </a:rPr>
              </a:br>
              <a:endParaRPr kumimoji="0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pic>
        <p:nvPicPr>
          <p:cNvPr id="78855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456633"/>
            <a:ext cx="590550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93708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0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81B8194-96C4-4208-9A8B-FAEC97F53EF0}" type="slidenum">
              <a:rPr kumimoji="0" lang="en-US" altLang="zh-CN" sz="1200">
                <a:solidFill>
                  <a:srgbClr val="898989"/>
                </a:solidFill>
              </a:rPr>
              <a:pPr eaLnBrk="1" hangingPunct="1"/>
              <a:t>56</a:t>
            </a:fld>
            <a:endParaRPr kumimoji="0" lang="en-US" altLang="zh-CN" sz="1200">
              <a:solidFill>
                <a:srgbClr val="898989"/>
              </a:solidFill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627062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H-K</a:t>
            </a:r>
            <a:r>
              <a:rPr lang="zh-CN" altLang="en-US" sz="4000" smtClean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算法步骤</a:t>
            </a:r>
          </a:p>
        </p:txBody>
      </p:sp>
      <p:sp>
        <p:nvSpPr>
          <p:cNvPr id="422915" name="Rectangle 3"/>
          <p:cNvSpPr>
            <a:spLocks noChangeArrowheads="1"/>
          </p:cNvSpPr>
          <p:nvPr/>
        </p:nvSpPr>
        <p:spPr bwMode="auto">
          <a:xfrm>
            <a:off x="1187450" y="4868863"/>
            <a:ext cx="50403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044575" indent="-10445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altLang="zh-CN" sz="2800" b="1">
                <a:latin typeface="楷体_GB2312" pitchFamily="49" charset="-122"/>
                <a:ea typeface="楷体_GB2312" pitchFamily="49" charset="-122"/>
              </a:rPr>
              <a:t>Step6. </a:t>
            </a:r>
            <a:r>
              <a:rPr kumimoji="0" lang="en-US" altLang="zh-CN" sz="2800" b="1" i="1">
                <a:ea typeface="楷体_GB2312" pitchFamily="49" charset="-122"/>
              </a:rPr>
              <a:t>k=k+1</a:t>
            </a:r>
            <a:r>
              <a:rPr kumimoji="0" lang="en-US" altLang="zh-CN" sz="2800" b="1">
                <a:latin typeface="楷体_GB2312" pitchFamily="49" charset="-122"/>
                <a:ea typeface="楷体_GB2312" pitchFamily="49" charset="-122"/>
              </a:rPr>
              <a:t>; goto Step3;</a:t>
            </a:r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9879" name="Group 6"/>
          <p:cNvGrpSpPr>
            <a:grpSpLocks/>
          </p:cNvGrpSpPr>
          <p:nvPr/>
        </p:nvGrpSpPr>
        <p:grpSpPr bwMode="auto">
          <a:xfrm>
            <a:off x="971550" y="1125538"/>
            <a:ext cx="6985000" cy="2630487"/>
            <a:chOff x="612" y="709"/>
            <a:chExt cx="4400" cy="1657"/>
          </a:xfrm>
        </p:grpSpPr>
        <p:sp>
          <p:nvSpPr>
            <p:cNvPr id="79880" name="Rectangle 7"/>
            <p:cNvSpPr>
              <a:spLocks noChangeArrowheads="1"/>
            </p:cNvSpPr>
            <p:nvPr/>
          </p:nvSpPr>
          <p:spPr bwMode="auto">
            <a:xfrm>
              <a:off x="612" y="720"/>
              <a:ext cx="907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044575" indent="-1044575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0" lang="en-US" altLang="zh-CN" sz="2800" b="1">
                  <a:latin typeface="楷体_GB2312" pitchFamily="49" charset="-122"/>
                  <a:ea typeface="楷体_GB2312" pitchFamily="49" charset="-122"/>
                </a:rPr>
                <a:t>Step5.</a:t>
              </a:r>
            </a:p>
          </p:txBody>
        </p:sp>
        <p:graphicFrame>
          <p:nvGraphicFramePr>
            <p:cNvPr id="79881" name="Object 8"/>
            <p:cNvGraphicFramePr>
              <a:graphicFrameLocks noChangeAspect="1"/>
            </p:cNvGraphicFramePr>
            <p:nvPr/>
          </p:nvGraphicFramePr>
          <p:xfrm>
            <a:off x="1520" y="1933"/>
            <a:ext cx="3265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309" name="Equation" r:id="rId4" imgW="2019300" imgH="266700" progId="Equation.3">
                    <p:embed/>
                  </p:oleObj>
                </mc:Choice>
                <mc:Fallback>
                  <p:oleObj name="Equation" r:id="rId4" imgW="20193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" y="1933"/>
                          <a:ext cx="3265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2" name="Object 9"/>
            <p:cNvGraphicFramePr>
              <a:graphicFrameLocks noChangeAspect="1"/>
            </p:cNvGraphicFramePr>
            <p:nvPr/>
          </p:nvGraphicFramePr>
          <p:xfrm>
            <a:off x="1474" y="709"/>
            <a:ext cx="3538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310" name="公式" r:id="rId6" imgW="2209800" imgH="254000" progId="Equation.3">
                    <p:embed/>
                  </p:oleObj>
                </mc:Choice>
                <mc:Fallback>
                  <p:oleObj name="公式" r:id="rId6" imgW="2209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709"/>
                          <a:ext cx="3538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3" name="Object 10"/>
            <p:cNvGraphicFramePr>
              <a:graphicFrameLocks noChangeAspect="1"/>
            </p:cNvGraphicFramePr>
            <p:nvPr/>
          </p:nvGraphicFramePr>
          <p:xfrm>
            <a:off x="2290" y="1286"/>
            <a:ext cx="1724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311" name="公式" r:id="rId8" imgW="1180588" imgH="253890" progId="Equation.3">
                    <p:embed/>
                  </p:oleObj>
                </mc:Choice>
                <mc:Fallback>
                  <p:oleObj name="公式" r:id="rId8" imgW="1180588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1286"/>
                          <a:ext cx="1724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9456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950C00-5960-4232-80B2-6CA0C0A832D8}" type="slidenum">
              <a:rPr kumimoji="0" lang="en-US" altLang="zh-CN" sz="1200">
                <a:solidFill>
                  <a:srgbClr val="898989"/>
                </a:solidFill>
              </a:rPr>
              <a:pPr eaLnBrk="1" hangingPunct="1"/>
              <a:t>57</a:t>
            </a:fld>
            <a:endParaRPr kumimoji="0" lang="en-US" altLang="zh-CN" sz="1200">
              <a:solidFill>
                <a:srgbClr val="898989"/>
              </a:solidFill>
            </a:endParaRPr>
          </a:p>
        </p:txBody>
      </p:sp>
      <p:sp>
        <p:nvSpPr>
          <p:cNvPr id="80899" name="Rectangle 5"/>
          <p:cNvSpPr>
            <a:spLocks noChangeArrowheads="1"/>
          </p:cNvSpPr>
          <p:nvPr/>
        </p:nvSpPr>
        <p:spPr bwMode="auto">
          <a:xfrm>
            <a:off x="301942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0" name="Rectangle 7"/>
          <p:cNvSpPr>
            <a:spLocks noChangeArrowheads="1"/>
          </p:cNvSpPr>
          <p:nvPr/>
        </p:nvSpPr>
        <p:spPr bwMode="auto">
          <a:xfrm>
            <a:off x="3948113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1" name="Rectangle 9"/>
          <p:cNvSpPr>
            <a:spLocks noChangeArrowheads="1"/>
          </p:cNvSpPr>
          <p:nvPr/>
        </p:nvSpPr>
        <p:spPr bwMode="auto">
          <a:xfrm>
            <a:off x="318135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2" name="Rectangle 10"/>
          <p:cNvSpPr>
            <a:spLocks noChangeArrowheads="1"/>
          </p:cNvSpPr>
          <p:nvPr/>
        </p:nvSpPr>
        <p:spPr bwMode="auto">
          <a:xfrm>
            <a:off x="377190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3" name="Rectangle 11"/>
          <p:cNvSpPr>
            <a:spLocks noChangeArrowheads="1"/>
          </p:cNvSpPr>
          <p:nvPr/>
        </p:nvSpPr>
        <p:spPr bwMode="auto">
          <a:xfrm>
            <a:off x="3071813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4" name="Rectangle 12"/>
          <p:cNvSpPr>
            <a:spLocks noChangeArrowheads="1"/>
          </p:cNvSpPr>
          <p:nvPr/>
        </p:nvSpPr>
        <p:spPr bwMode="auto">
          <a:xfrm>
            <a:off x="4090988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5" name="Rectangle 13"/>
          <p:cNvSpPr>
            <a:spLocks noChangeArrowheads="1"/>
          </p:cNvSpPr>
          <p:nvPr/>
        </p:nvSpPr>
        <p:spPr bwMode="auto">
          <a:xfrm>
            <a:off x="4405313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090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692696"/>
            <a:ext cx="9110663" cy="61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72245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471CE5-F93A-453E-AEDC-C62F1B008759}" type="slidenum">
              <a:rPr kumimoji="0" lang="en-US" altLang="zh-CN" sz="1200">
                <a:solidFill>
                  <a:srgbClr val="898989"/>
                </a:solidFill>
              </a:rPr>
              <a:pPr eaLnBrk="1" hangingPunct="1"/>
              <a:t>58</a:t>
            </a:fld>
            <a:endParaRPr kumimoji="0" lang="en-US" altLang="zh-CN" sz="1200">
              <a:solidFill>
                <a:srgbClr val="898989"/>
              </a:solidFill>
            </a:endParaRPr>
          </a:p>
        </p:txBody>
      </p:sp>
      <p:sp>
        <p:nvSpPr>
          <p:cNvPr id="81923" name="Rectangle 4"/>
          <p:cNvSpPr>
            <a:spLocks noChangeArrowheads="1"/>
          </p:cNvSpPr>
          <p:nvPr/>
        </p:nvSpPr>
        <p:spPr bwMode="auto">
          <a:xfrm>
            <a:off x="301942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4" name="Rectangle 5"/>
          <p:cNvSpPr>
            <a:spLocks noChangeArrowheads="1"/>
          </p:cNvSpPr>
          <p:nvPr/>
        </p:nvSpPr>
        <p:spPr bwMode="auto">
          <a:xfrm>
            <a:off x="3948113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5" name="Rectangle 7"/>
          <p:cNvSpPr>
            <a:spLocks noChangeArrowheads="1"/>
          </p:cNvSpPr>
          <p:nvPr/>
        </p:nvSpPr>
        <p:spPr bwMode="auto">
          <a:xfrm>
            <a:off x="318135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6" name="Rectangle 8"/>
          <p:cNvSpPr>
            <a:spLocks noChangeArrowheads="1"/>
          </p:cNvSpPr>
          <p:nvPr/>
        </p:nvSpPr>
        <p:spPr bwMode="auto">
          <a:xfrm>
            <a:off x="377190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7" name="Rectangle 10"/>
          <p:cNvSpPr>
            <a:spLocks noChangeArrowheads="1"/>
          </p:cNvSpPr>
          <p:nvPr/>
        </p:nvSpPr>
        <p:spPr bwMode="auto">
          <a:xfrm>
            <a:off x="3071813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8" name="Rectangle 12"/>
          <p:cNvSpPr>
            <a:spLocks noChangeArrowheads="1"/>
          </p:cNvSpPr>
          <p:nvPr/>
        </p:nvSpPr>
        <p:spPr bwMode="auto">
          <a:xfrm>
            <a:off x="4090988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9" name="Rectangle 13"/>
          <p:cNvSpPr>
            <a:spLocks noChangeArrowheads="1"/>
          </p:cNvSpPr>
          <p:nvPr/>
        </p:nvSpPr>
        <p:spPr bwMode="auto">
          <a:xfrm>
            <a:off x="4405313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1930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8532813" cy="494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0006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线性分类器设计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en-US" altLang="zh-CN" sz="3200" smtClean="0">
                <a:solidFill>
                  <a:srgbClr val="0000CC"/>
                </a:solidFill>
              </a:rPr>
              <a:t>Fisher</a:t>
            </a:r>
            <a:r>
              <a:rPr lang="zh-CN" altLang="en-US" sz="3200" smtClean="0">
                <a:solidFill>
                  <a:srgbClr val="0000CC"/>
                </a:solidFill>
              </a:rPr>
              <a:t>准则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47800"/>
            <a:ext cx="8452048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 smtClean="0">
                <a:solidFill>
                  <a:srgbClr val="00CC00"/>
                </a:solidFill>
              </a:rPr>
              <a:t>  Fisher</a:t>
            </a:r>
            <a:r>
              <a:rPr lang="zh-CN" altLang="en-US" dirty="0" smtClean="0">
                <a:solidFill>
                  <a:srgbClr val="00CC00"/>
                </a:solidFill>
              </a:rPr>
              <a:t>分类准则 </a:t>
            </a:r>
            <a:r>
              <a:rPr lang="en-US" altLang="zh-CN" dirty="0" smtClean="0">
                <a:solidFill>
                  <a:srgbClr val="00CC00"/>
                </a:solidFill>
              </a:rPr>
              <a:t>(Linear discriminant analysis (LDA))</a:t>
            </a:r>
            <a:endParaRPr lang="zh-CN" altLang="en-US" dirty="0" smtClean="0">
              <a:solidFill>
                <a:srgbClr val="00CC0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b="0" dirty="0" smtClean="0">
                <a:solidFill>
                  <a:srgbClr val="000000"/>
                </a:solidFill>
              </a:rPr>
              <a:t>Fisher</a:t>
            </a:r>
            <a:r>
              <a:rPr lang="zh-CN" altLang="en-US" sz="2800" b="0" dirty="0" smtClean="0">
                <a:solidFill>
                  <a:srgbClr val="000000"/>
                </a:solidFill>
              </a:rPr>
              <a:t>线性判别函数是研究线性判别函数中最有影响的方法之一。对线性判别函数的研究就是从</a:t>
            </a:r>
            <a:r>
              <a:rPr lang="en-US" altLang="zh-CN" sz="2800" b="0" dirty="0" err="1" smtClean="0">
                <a:solidFill>
                  <a:srgbClr val="000000"/>
                </a:solidFill>
              </a:rPr>
              <a:t>R.A.Fisher</a:t>
            </a:r>
            <a:r>
              <a:rPr lang="zh-CN" altLang="en-US" sz="2800" b="0" dirty="0" smtClean="0">
                <a:solidFill>
                  <a:srgbClr val="000000"/>
                </a:solidFill>
              </a:rPr>
              <a:t>在</a:t>
            </a:r>
            <a:r>
              <a:rPr lang="en-US" altLang="zh-CN" sz="2800" b="0" dirty="0" smtClean="0">
                <a:solidFill>
                  <a:srgbClr val="000000"/>
                </a:solidFill>
              </a:rPr>
              <a:t>1936</a:t>
            </a:r>
            <a:r>
              <a:rPr lang="zh-CN" altLang="en-US" sz="2800" b="0" dirty="0" smtClean="0">
                <a:solidFill>
                  <a:srgbClr val="000000"/>
                </a:solidFill>
              </a:rPr>
              <a:t>年发表的论文开始的。</a:t>
            </a:r>
          </a:p>
        </p:txBody>
      </p:sp>
      <p:pic>
        <p:nvPicPr>
          <p:cNvPr id="57348" name="Picture 4" descr="fisher_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102858"/>
            <a:ext cx="2243138" cy="273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3.1 </a:t>
            </a:r>
            <a:r>
              <a:rPr lang="zh-CN" altLang="en-US" smtClean="0"/>
              <a:t>判别函数</a:t>
            </a:r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1619250" y="1268413"/>
          <a:ext cx="5616575" cy="436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" name="Visio" r:id="rId3" imgW="4775454" imgH="3709111" progId="Visio.Drawing.11">
                  <p:embed/>
                </p:oleObj>
              </mc:Choice>
              <mc:Fallback>
                <p:oleObj name="Visio" r:id="rId3" imgW="4775454" imgH="370911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268413"/>
                        <a:ext cx="5616575" cy="436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051050" y="5805488"/>
            <a:ext cx="5040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 sz="2800">
                <a:solidFill>
                  <a:srgbClr val="0000CC"/>
                </a:solidFill>
                <a:latin typeface="Comic Sans MS" panose="030F0702030302020204" pitchFamily="66" charset="0"/>
              </a:rPr>
              <a:t>两类问题中线性不可分的实例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线性分类器设计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en-US" altLang="zh-CN" sz="3200" smtClean="0">
                <a:solidFill>
                  <a:srgbClr val="0000CC"/>
                </a:solidFill>
              </a:rPr>
              <a:t>Fisher</a:t>
            </a:r>
            <a:r>
              <a:rPr lang="zh-CN" altLang="en-US" sz="3200" smtClean="0">
                <a:solidFill>
                  <a:srgbClr val="0000CC"/>
                </a:solidFill>
              </a:rPr>
              <a:t>准则</a:t>
            </a:r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404813" y="2103438"/>
            <a:ext cx="81645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首先要</a:t>
            </a:r>
            <a:r>
              <a:rPr lang="zh-CN" altLang="en-US" sz="240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确定准则函数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然后再利用训练样本集确定该</a:t>
            </a:r>
            <a:r>
              <a:rPr lang="zh-CN" altLang="en-US" sz="240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分类器的参数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，以求使所确定的准则达到最佳。</a:t>
            </a:r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333375" y="3832225"/>
            <a:ext cx="80502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在使用线性分类器时，样本的分类由其判别函数值决定，而每个样本的判别函数值是其各分量的线性加权和再加上一阈值</a:t>
            </a:r>
            <a:r>
              <a:rPr lang="en-US" altLang="zh-CN" sz="2400" i="1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 baseline="-3000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58373" name="Object 6"/>
          <p:cNvGraphicFramePr>
            <a:graphicFrameLocks noChangeAspect="1"/>
          </p:cNvGraphicFramePr>
          <p:nvPr/>
        </p:nvGraphicFramePr>
        <p:xfrm>
          <a:off x="3463925" y="1266825"/>
          <a:ext cx="25368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1" name="Equation" r:id="rId3" imgW="1002865" imgH="241195" progId="Equation.DSMT4">
                  <p:embed/>
                </p:oleObj>
              </mc:Choice>
              <mc:Fallback>
                <p:oleObj name="Equation" r:id="rId3" imgW="1002865" imgH="24119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1266825"/>
                        <a:ext cx="253682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Rectangle 7"/>
          <p:cNvSpPr>
            <a:spLocks noChangeArrowheads="1"/>
          </p:cNvSpPr>
          <p:nvPr/>
        </p:nvSpPr>
        <p:spPr bwMode="auto">
          <a:xfrm>
            <a:off x="468313" y="1341438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66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设计线性分类器：</a:t>
            </a:r>
          </a:p>
        </p:txBody>
      </p:sp>
      <p:sp>
        <p:nvSpPr>
          <p:cNvPr id="58375" name="Rectangle 8"/>
          <p:cNvSpPr>
            <a:spLocks noChangeArrowheads="1"/>
          </p:cNvSpPr>
          <p:nvPr/>
        </p:nvSpPr>
        <p:spPr bwMode="auto">
          <a:xfrm>
            <a:off x="468313" y="5276850"/>
            <a:ext cx="80502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如果我们只考虑各分量的线性加权和，则它是各样本向量与向量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的向量点积。</a:t>
            </a:r>
            <a:endParaRPr lang="zh-CN" altLang="en-US" sz="2400">
              <a:solidFill>
                <a:srgbClr val="99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线性分类器设计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en-US" altLang="zh-CN" sz="3200" smtClean="0">
                <a:solidFill>
                  <a:srgbClr val="0000CC"/>
                </a:solidFill>
              </a:rPr>
              <a:t>Fisher</a:t>
            </a:r>
            <a:r>
              <a:rPr lang="zh-CN" altLang="en-US" sz="3200" smtClean="0">
                <a:solidFill>
                  <a:srgbClr val="0000CC"/>
                </a:solidFill>
              </a:rPr>
              <a:t>准则</a:t>
            </a:r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468313" y="1243013"/>
            <a:ext cx="8031162" cy="561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/>
              <a:t> 现在讨论通过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/>
              <a:t> 映射投影来降低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/>
              <a:t> 维数的方法。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/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dirty="0"/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dirty="0"/>
              <a:t>  </a:t>
            </a:r>
            <a:r>
              <a:rPr lang="en-US" altLang="zh-CN" sz="2000" dirty="0"/>
              <a:t>X</a:t>
            </a:r>
            <a:r>
              <a:rPr lang="zh-CN" altLang="en-US" sz="2000" dirty="0"/>
              <a:t>空间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baseline="-300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dirty="0"/>
              <a:t>映射</a:t>
            </a:r>
            <a:r>
              <a:rPr lang="en-US" altLang="zh-CN" sz="2000" dirty="0"/>
              <a:t>Y</a:t>
            </a:r>
            <a:r>
              <a:rPr lang="zh-CN" altLang="en-US" sz="2000" dirty="0"/>
              <a:t>空间：  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/>
              <a:t>把</a:t>
            </a:r>
            <a:r>
              <a:rPr lang="en-US" altLang="zh-CN" sz="2400" dirty="0"/>
              <a:t>X</a:t>
            </a:r>
            <a:r>
              <a:rPr lang="zh-CN" altLang="en-US" sz="2400" dirty="0"/>
              <a:t>空间各点投影到</a:t>
            </a:r>
            <a:r>
              <a:rPr lang="en-US" altLang="zh-CN" sz="2400" dirty="0"/>
              <a:t>Y</a:t>
            </a:r>
            <a:r>
              <a:rPr lang="zh-CN" altLang="en-US" sz="2400" dirty="0"/>
              <a:t>空间的一直线上，维数由</a:t>
            </a:r>
            <a:r>
              <a:rPr lang="en-US" altLang="zh-CN" sz="2400" dirty="0"/>
              <a:t>2</a:t>
            </a:r>
            <a:r>
              <a:rPr lang="zh-CN" altLang="en-US" sz="2400" dirty="0"/>
              <a:t>维降为一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/>
              <a:t>维。若适当选择</a:t>
            </a:r>
            <a:r>
              <a:rPr lang="en-US" altLang="zh-CN" sz="2400" dirty="0"/>
              <a:t>W</a:t>
            </a:r>
            <a:r>
              <a:rPr lang="zh-CN" altLang="en-US" sz="2400" dirty="0"/>
              <a:t>的方向，可以使二类分开。下面我们从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/>
              <a:t>数学上寻找</a:t>
            </a:r>
            <a:r>
              <a:rPr lang="zh-CN" altLang="en-US" sz="2400" dirty="0">
                <a:solidFill>
                  <a:srgbClr val="00CC00"/>
                </a:solidFill>
              </a:rPr>
              <a:t>最好的投影方向</a:t>
            </a:r>
            <a:r>
              <a:rPr lang="zh-CN" altLang="en-US" sz="2400" dirty="0"/>
              <a:t>，即寻找最好的变换向量</a:t>
            </a:r>
            <a:r>
              <a:rPr lang="en-US" altLang="zh-CN" sz="2400" dirty="0"/>
              <a:t>W</a:t>
            </a:r>
            <a:r>
              <a:rPr lang="zh-CN" altLang="en-US" sz="2400" dirty="0"/>
              <a:t>的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/>
              <a:t>问题</a:t>
            </a:r>
            <a:r>
              <a:rPr lang="en-US" altLang="zh-CN" sz="2400" dirty="0">
                <a:latin typeface="Arial" panose="020B0604020202020204" pitchFamily="34" charset="0"/>
              </a:rPr>
              <a:t>——</a:t>
            </a:r>
            <a:r>
              <a:rPr lang="en-US" altLang="zh-CN" sz="2400" dirty="0">
                <a:solidFill>
                  <a:srgbClr val="00CC00"/>
                </a:solidFill>
              </a:rPr>
              <a:t>Fisher</a:t>
            </a:r>
            <a:r>
              <a:rPr lang="zh-CN" altLang="en-US" sz="2400" dirty="0">
                <a:solidFill>
                  <a:srgbClr val="00CC00"/>
                </a:solidFill>
              </a:rPr>
              <a:t>法解决的基本问题。</a:t>
            </a:r>
          </a:p>
        </p:txBody>
      </p:sp>
      <p:grpSp>
        <p:nvGrpSpPr>
          <p:cNvPr id="59396" name="Group 5"/>
          <p:cNvGrpSpPr>
            <a:grpSpLocks/>
          </p:cNvGrpSpPr>
          <p:nvPr/>
        </p:nvGrpSpPr>
        <p:grpSpPr bwMode="auto">
          <a:xfrm>
            <a:off x="2844800" y="1009650"/>
            <a:ext cx="6078538" cy="3328988"/>
            <a:chOff x="1931" y="506"/>
            <a:chExt cx="3829" cy="2097"/>
          </a:xfrm>
        </p:grpSpPr>
        <p:sp>
          <p:nvSpPr>
            <p:cNvPr id="59398" name="Line 6"/>
            <p:cNvSpPr>
              <a:spLocks noChangeShapeType="1"/>
            </p:cNvSpPr>
            <p:nvPr/>
          </p:nvSpPr>
          <p:spPr bwMode="auto">
            <a:xfrm>
              <a:off x="1931" y="2160"/>
              <a:ext cx="37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399" name="Line 7"/>
            <p:cNvSpPr>
              <a:spLocks noChangeShapeType="1"/>
            </p:cNvSpPr>
            <p:nvPr/>
          </p:nvSpPr>
          <p:spPr bwMode="auto">
            <a:xfrm flipV="1">
              <a:off x="2987" y="672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0" name="Line 8"/>
            <p:cNvSpPr>
              <a:spLocks noChangeShapeType="1"/>
            </p:cNvSpPr>
            <p:nvPr/>
          </p:nvSpPr>
          <p:spPr bwMode="auto">
            <a:xfrm flipV="1">
              <a:off x="2987" y="1632"/>
              <a:ext cx="220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1" name="Line 9"/>
            <p:cNvSpPr>
              <a:spLocks noChangeShapeType="1"/>
            </p:cNvSpPr>
            <p:nvPr/>
          </p:nvSpPr>
          <p:spPr bwMode="auto">
            <a:xfrm flipH="1" flipV="1">
              <a:off x="2507" y="720"/>
              <a:ext cx="48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2" name="Oval 10"/>
            <p:cNvSpPr>
              <a:spLocks noChangeArrowheads="1"/>
            </p:cNvSpPr>
            <p:nvPr/>
          </p:nvSpPr>
          <p:spPr bwMode="auto">
            <a:xfrm rot="-1006674">
              <a:off x="3275" y="816"/>
              <a:ext cx="1200" cy="38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03" name="Oval 11"/>
            <p:cNvSpPr>
              <a:spLocks noChangeArrowheads="1"/>
            </p:cNvSpPr>
            <p:nvPr/>
          </p:nvSpPr>
          <p:spPr bwMode="auto">
            <a:xfrm rot="-529243">
              <a:off x="3179" y="1536"/>
              <a:ext cx="720" cy="33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04" name="Line 12"/>
            <p:cNvSpPr>
              <a:spLocks noChangeShapeType="1"/>
            </p:cNvSpPr>
            <p:nvPr/>
          </p:nvSpPr>
          <p:spPr bwMode="auto">
            <a:xfrm>
              <a:off x="3899" y="163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5" name="Line 13"/>
            <p:cNvSpPr>
              <a:spLocks noChangeShapeType="1"/>
            </p:cNvSpPr>
            <p:nvPr/>
          </p:nvSpPr>
          <p:spPr bwMode="auto">
            <a:xfrm>
              <a:off x="3179" y="177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6" name="Line 14"/>
            <p:cNvSpPr>
              <a:spLocks noChangeShapeType="1"/>
            </p:cNvSpPr>
            <p:nvPr/>
          </p:nvSpPr>
          <p:spPr bwMode="auto">
            <a:xfrm>
              <a:off x="3275" y="1152"/>
              <a:ext cx="38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7" name="Line 15"/>
            <p:cNvSpPr>
              <a:spLocks noChangeShapeType="1"/>
            </p:cNvSpPr>
            <p:nvPr/>
          </p:nvSpPr>
          <p:spPr bwMode="auto">
            <a:xfrm>
              <a:off x="4427" y="816"/>
              <a:ext cx="384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8" name="Text Box 16"/>
            <p:cNvSpPr txBox="1">
              <a:spLocks noChangeArrowheads="1"/>
            </p:cNvSpPr>
            <p:nvPr/>
          </p:nvSpPr>
          <p:spPr bwMode="auto">
            <a:xfrm>
              <a:off x="5281" y="1370"/>
              <a:ext cx="4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w(y)</a:t>
              </a:r>
            </a:p>
          </p:txBody>
        </p:sp>
        <p:sp>
          <p:nvSpPr>
            <p:cNvPr id="59409" name="Text Box 17"/>
            <p:cNvSpPr txBox="1">
              <a:spLocks noChangeArrowheads="1"/>
            </p:cNvSpPr>
            <p:nvPr/>
          </p:nvSpPr>
          <p:spPr bwMode="auto">
            <a:xfrm>
              <a:off x="2267" y="76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10" name="Text Box 18"/>
            <p:cNvSpPr txBox="1">
              <a:spLocks noChangeArrowheads="1"/>
            </p:cNvSpPr>
            <p:nvPr/>
          </p:nvSpPr>
          <p:spPr bwMode="auto">
            <a:xfrm>
              <a:off x="2219" y="62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59411" name="Text Box 19"/>
            <p:cNvSpPr txBox="1">
              <a:spLocks noChangeArrowheads="1"/>
            </p:cNvSpPr>
            <p:nvPr/>
          </p:nvSpPr>
          <p:spPr bwMode="auto">
            <a:xfrm>
              <a:off x="2459" y="1309"/>
              <a:ext cx="2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kumimoji="1" lang="en-US" altLang="zh-CN" sz="2400" b="0" baseline="-250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9412" name="Text Box 20"/>
            <p:cNvSpPr txBox="1">
              <a:spLocks noChangeArrowheads="1"/>
            </p:cNvSpPr>
            <p:nvPr/>
          </p:nvSpPr>
          <p:spPr bwMode="auto">
            <a:xfrm>
              <a:off x="2545" y="1802"/>
              <a:ext cx="2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kumimoji="1" lang="en-US" altLang="zh-CN" sz="2400" b="0" baseline="-2500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9413" name="Text Box 21"/>
            <p:cNvSpPr txBox="1">
              <a:spLocks noChangeArrowheads="1"/>
            </p:cNvSpPr>
            <p:nvPr/>
          </p:nvSpPr>
          <p:spPr bwMode="auto">
            <a:xfrm>
              <a:off x="3025" y="506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400" b="0" baseline="-3000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9414" name="Text Box 22"/>
            <p:cNvSpPr txBox="1">
              <a:spLocks noChangeArrowheads="1"/>
            </p:cNvSpPr>
            <p:nvPr/>
          </p:nvSpPr>
          <p:spPr bwMode="auto">
            <a:xfrm>
              <a:off x="4790" y="2108"/>
              <a:ext cx="346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400" b="0" baseline="-300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1" lang="en-US" altLang="zh-CN" sz="2400" b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15" name="Text Box 23"/>
            <p:cNvSpPr txBox="1">
              <a:spLocks noChangeArrowheads="1"/>
            </p:cNvSpPr>
            <p:nvPr/>
          </p:nvSpPr>
          <p:spPr bwMode="auto">
            <a:xfrm>
              <a:off x="3659" y="86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ω</a:t>
              </a:r>
              <a:r>
                <a:rPr kumimoji="1" lang="en-US" altLang="zh-CN" sz="2400" b="0" baseline="-250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9416" name="Text Box 24"/>
            <p:cNvSpPr txBox="1">
              <a:spLocks noChangeArrowheads="1"/>
            </p:cNvSpPr>
            <p:nvPr/>
          </p:nvSpPr>
          <p:spPr bwMode="auto">
            <a:xfrm>
              <a:off x="3419" y="148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ω</a:t>
              </a:r>
              <a:r>
                <a:rPr kumimoji="1" lang="en-US" altLang="zh-CN" sz="2400" b="0" baseline="-2500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9417" name="Line 25"/>
            <p:cNvSpPr>
              <a:spLocks noChangeShapeType="1"/>
            </p:cNvSpPr>
            <p:nvPr/>
          </p:nvSpPr>
          <p:spPr bwMode="auto">
            <a:xfrm flipH="1">
              <a:off x="2976" y="1872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8" name="Line 26"/>
            <p:cNvSpPr>
              <a:spLocks noChangeShapeType="1"/>
            </p:cNvSpPr>
            <p:nvPr/>
          </p:nvSpPr>
          <p:spPr bwMode="auto">
            <a:xfrm flipH="1">
              <a:off x="2832" y="1536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9" name="Line 27"/>
            <p:cNvSpPr>
              <a:spLocks noChangeShapeType="1"/>
            </p:cNvSpPr>
            <p:nvPr/>
          </p:nvSpPr>
          <p:spPr bwMode="auto">
            <a:xfrm flipH="1">
              <a:off x="2784" y="1200"/>
              <a:ext cx="115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0" name="Line 28"/>
            <p:cNvSpPr>
              <a:spLocks noChangeShapeType="1"/>
            </p:cNvSpPr>
            <p:nvPr/>
          </p:nvSpPr>
          <p:spPr bwMode="auto">
            <a:xfrm flipH="1">
              <a:off x="2688" y="864"/>
              <a:ext cx="105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59397" name="Object 29"/>
          <p:cNvGraphicFramePr>
            <a:graphicFrameLocks noChangeAspect="1"/>
          </p:cNvGraphicFramePr>
          <p:nvPr/>
        </p:nvGraphicFramePr>
        <p:xfrm>
          <a:off x="2773363" y="3883025"/>
          <a:ext cx="2722562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6" name="Equation" r:id="rId3" imgW="1612900" imgH="482600" progId="Equation.DSMT4">
                  <p:embed/>
                </p:oleObj>
              </mc:Choice>
              <mc:Fallback>
                <p:oleObj name="Equation" r:id="rId3" imgW="1612900" imgH="482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3883025"/>
                        <a:ext cx="2722562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线性分类器设计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en-US" altLang="zh-CN" sz="3200" smtClean="0">
                <a:solidFill>
                  <a:srgbClr val="0000CC"/>
                </a:solidFill>
              </a:rPr>
              <a:t>Fisher</a:t>
            </a:r>
            <a:r>
              <a:rPr lang="zh-CN" altLang="en-US" sz="3200" smtClean="0">
                <a:solidFill>
                  <a:srgbClr val="0000CC"/>
                </a:solidFill>
              </a:rPr>
              <a:t>准则</a:t>
            </a:r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311150" y="5446713"/>
            <a:ext cx="79835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Fisher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准则的基本原理，就是要</a:t>
            </a:r>
            <a:r>
              <a:rPr lang="zh-CN" altLang="en-US" sz="2400">
                <a:solidFill>
                  <a:srgbClr val="00CC00"/>
                </a:solidFill>
              </a:rPr>
              <a:t>找到一个最合适的投影轴，使两类样本在该轴上投影的交迭部分最少，从而使分类效果为最佳。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311150" y="3852863"/>
            <a:ext cx="80391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分析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 baseline="-30000" smtClean="0">
                <a:solidFill>
                  <a:srgbClr val="000000"/>
                </a:solidFill>
                <a:latin typeface="" charset="0"/>
                <a:ea typeface="宋体" panose="02010600030101010101" pitchFamily="2" charset="-122"/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方向之所以比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 baseline="-30000" smtClean="0">
                <a:solidFill>
                  <a:srgbClr val="000000"/>
                </a:solidFill>
                <a:latin typeface="" charset="0"/>
                <a:ea typeface="宋体" panose="02010600030101010101" pitchFamily="2" charset="-122"/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方向优越，可以归纳出这样一个准则，即向量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zh-CN" altLang="en-US" sz="24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的方向选择应能使</a:t>
            </a:r>
            <a:r>
              <a:rPr lang="zh-CN" altLang="en-US" sz="24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两类样本投影的均值之差尽可能大些，而使类内样本的离散程度尽可能小</a:t>
            </a:r>
            <a:r>
              <a:rPr lang="zh-CN" altLang="en-US" sz="24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。这就是</a:t>
            </a:r>
            <a:r>
              <a:rPr lang="en-US" altLang="zh-CN" sz="2400" smtClean="0">
                <a:solidFill>
                  <a:srgbClr val="000000"/>
                </a:solidFill>
                <a:latin typeface="" charset="0"/>
                <a:ea typeface="宋体" panose="02010600030101010101" pitchFamily="2" charset="-122"/>
              </a:rPr>
              <a:t>Fisher</a:t>
            </a:r>
            <a:r>
              <a:rPr lang="zh-CN" altLang="en-US" sz="240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准则函数的基本思路。</a:t>
            </a:r>
          </a:p>
        </p:txBody>
      </p:sp>
      <p:pic>
        <p:nvPicPr>
          <p:cNvPr id="6042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12875"/>
            <a:ext cx="6245225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线性分类器设计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en-US" altLang="zh-CN" sz="3200" smtClean="0">
                <a:solidFill>
                  <a:srgbClr val="0000CC"/>
                </a:solidFill>
              </a:rPr>
              <a:t>Fisher</a:t>
            </a:r>
            <a:r>
              <a:rPr lang="zh-CN" altLang="en-US" sz="3200" smtClean="0">
                <a:solidFill>
                  <a:srgbClr val="0000CC"/>
                </a:solidFill>
              </a:rPr>
              <a:t>准则</a:t>
            </a:r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066800"/>
            <a:ext cx="8382000" cy="5791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 smtClean="0"/>
          </a:p>
          <a:p>
            <a:endParaRPr lang="zh-CN" altLang="en-US" dirty="0" smtClean="0"/>
          </a:p>
          <a:p>
            <a:pPr>
              <a:buFontTx/>
              <a:buNone/>
            </a:pPr>
            <a:r>
              <a:rPr lang="zh-CN" altLang="en-US" dirty="0" smtClean="0"/>
              <a:t>                                                                                                                           </a:t>
            </a:r>
          </a:p>
          <a:p>
            <a:endParaRPr lang="zh-CN" altLang="en-US" dirty="0" smtClean="0"/>
          </a:p>
          <a:p>
            <a:pPr>
              <a:buFontTx/>
              <a:buNone/>
            </a:pPr>
            <a:r>
              <a:rPr lang="zh-CN" altLang="en-US" sz="2000" dirty="0" smtClean="0"/>
              <a:t>投影样本之间的分离性用投影样本之差表示：</a:t>
            </a:r>
          </a:p>
          <a:p>
            <a:pPr>
              <a:buFontTx/>
              <a:buNone/>
            </a:pPr>
            <a:r>
              <a:rPr lang="zh-CN" altLang="en-US" sz="2000" dirty="0" smtClean="0"/>
              <a:t>                                             </a:t>
            </a:r>
          </a:p>
          <a:p>
            <a:endParaRPr lang="zh-CN" altLang="en-US" sz="2000" dirty="0" smtClean="0"/>
          </a:p>
          <a:p>
            <a:endParaRPr lang="en-US" altLang="zh-CN" sz="2000" dirty="0" smtClean="0"/>
          </a:p>
          <a:p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                       </a:t>
            </a:r>
          </a:p>
        </p:txBody>
      </p:sp>
      <p:graphicFrame>
        <p:nvGraphicFramePr>
          <p:cNvPr id="61444" name="Object 5"/>
          <p:cNvGraphicFramePr>
            <a:graphicFrameLocks noChangeAspect="1"/>
          </p:cNvGraphicFramePr>
          <p:nvPr/>
        </p:nvGraphicFramePr>
        <p:xfrm>
          <a:off x="623888" y="2057400"/>
          <a:ext cx="78676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8" name="Equation" r:id="rId3" imgW="3594100" imgH="469900" progId="Equation.DSMT4">
                  <p:embed/>
                </p:oleObj>
              </mc:Choice>
              <mc:Fallback>
                <p:oleObj name="Equation" r:id="rId3" imgW="35941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2057400"/>
                        <a:ext cx="78676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6"/>
          <p:cNvGraphicFramePr>
            <a:graphicFrameLocks noChangeAspect="1"/>
          </p:cNvGraphicFramePr>
          <p:nvPr/>
        </p:nvGraphicFramePr>
        <p:xfrm>
          <a:off x="603250" y="1273175"/>
          <a:ext cx="45450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9" name="Equation" r:id="rId5" imgW="1854200" imgH="444500" progId="Equation.DSMT4">
                  <p:embed/>
                </p:oleObj>
              </mc:Choice>
              <mc:Fallback>
                <p:oleObj name="Equation" r:id="rId5" imgW="18542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1273175"/>
                        <a:ext cx="4545013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7"/>
          <p:cNvGraphicFramePr>
            <a:graphicFrameLocks noChangeAspect="1"/>
          </p:cNvGraphicFramePr>
          <p:nvPr/>
        </p:nvGraphicFramePr>
        <p:xfrm>
          <a:off x="611188" y="3040063"/>
          <a:ext cx="16287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0" name="Equation" r:id="rId7" imgW="863225" imgH="228501" progId="Equation.3">
                  <p:embed/>
                </p:oleObj>
              </mc:Choice>
              <mc:Fallback>
                <p:oleObj name="Equation" r:id="rId7" imgW="863225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040063"/>
                        <a:ext cx="16287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8"/>
          <p:cNvGraphicFramePr>
            <a:graphicFrameLocks noChangeAspect="1"/>
          </p:cNvGraphicFramePr>
          <p:nvPr/>
        </p:nvGraphicFramePr>
        <p:xfrm>
          <a:off x="2592388" y="3040063"/>
          <a:ext cx="15970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1" name="Equation" r:id="rId9" imgW="774364" imgH="228501" progId="Equation.3">
                  <p:embed/>
                </p:oleObj>
              </mc:Choice>
              <mc:Fallback>
                <p:oleObj name="Equation" r:id="rId9" imgW="774364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3040063"/>
                        <a:ext cx="159702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9"/>
          <p:cNvGraphicFramePr>
            <a:graphicFrameLocks noChangeAspect="1"/>
          </p:cNvGraphicFramePr>
          <p:nvPr/>
        </p:nvGraphicFramePr>
        <p:xfrm>
          <a:off x="1187450" y="3716338"/>
          <a:ext cx="58229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2" name="Equation" r:id="rId11" imgW="2946400" imgH="241300" progId="Equation.3">
                  <p:embed/>
                </p:oleObj>
              </mc:Choice>
              <mc:Fallback>
                <p:oleObj name="Equation" r:id="rId11" imgW="29464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716338"/>
                        <a:ext cx="5822950" cy="4778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2" name="Text Box 13"/>
          <p:cNvSpPr txBox="1">
            <a:spLocks noChangeArrowheads="1"/>
          </p:cNvSpPr>
          <p:nvPr/>
        </p:nvSpPr>
        <p:spPr bwMode="auto">
          <a:xfrm>
            <a:off x="7618413" y="1295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i=1,2</a:t>
            </a:r>
          </a:p>
        </p:txBody>
      </p:sp>
      <p:sp>
        <p:nvSpPr>
          <p:cNvPr id="61453" name="Text Box 14"/>
          <p:cNvSpPr txBox="1">
            <a:spLocks noChangeArrowheads="1"/>
          </p:cNvSpPr>
          <p:nvPr/>
        </p:nvSpPr>
        <p:spPr bwMode="auto">
          <a:xfrm>
            <a:off x="7596188" y="2797175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i=1,2</a:t>
            </a:r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3563888" y="4149080"/>
            <a:ext cx="5544616" cy="3035102"/>
            <a:chOff x="1931" y="506"/>
            <a:chExt cx="3829" cy="2097"/>
          </a:xfrm>
        </p:grpSpPr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1931" y="2160"/>
              <a:ext cx="37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V="1">
              <a:off x="2987" y="672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V="1">
              <a:off x="2987" y="1632"/>
              <a:ext cx="220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 flipV="1">
              <a:off x="2507" y="720"/>
              <a:ext cx="48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 rot="-1006674">
              <a:off x="3275" y="816"/>
              <a:ext cx="1200" cy="38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 rot="-529243">
              <a:off x="3179" y="1536"/>
              <a:ext cx="720" cy="33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3899" y="163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3179" y="177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3275" y="1152"/>
              <a:ext cx="38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4427" y="816"/>
              <a:ext cx="384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5281" y="1370"/>
              <a:ext cx="4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w(y)</a:t>
              </a: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2267" y="76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2219" y="62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2459" y="1309"/>
              <a:ext cx="2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kumimoji="1" lang="en-US" altLang="zh-CN" sz="2400" b="0" baseline="-250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2545" y="1802"/>
              <a:ext cx="2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kumimoji="1" lang="en-US" altLang="zh-CN" sz="2400" b="0" baseline="-2500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3025" y="506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400" b="0" baseline="-3000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4790" y="2108"/>
              <a:ext cx="346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400" b="0" baseline="-300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1" lang="en-US" altLang="zh-CN" sz="2400" b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3659" y="86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ω</a:t>
              </a:r>
              <a:r>
                <a:rPr kumimoji="1" lang="en-US" altLang="zh-CN" sz="2400" b="0" baseline="-250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3419" y="148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ω</a:t>
              </a:r>
              <a:r>
                <a:rPr kumimoji="1" lang="en-US" altLang="zh-CN" sz="2400" b="0" baseline="-2500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 flipH="1">
              <a:off x="2976" y="1872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 flipH="1">
              <a:off x="2832" y="1536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 flipH="1">
              <a:off x="2784" y="1200"/>
              <a:ext cx="115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 flipH="1">
              <a:off x="2688" y="864"/>
              <a:ext cx="105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类内离散度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投影样本类内离散度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796299"/>
              </p:ext>
            </p:extLst>
          </p:nvPr>
        </p:nvGraphicFramePr>
        <p:xfrm>
          <a:off x="900113" y="2348979"/>
          <a:ext cx="6754812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37" name="Equation" r:id="rId3" imgW="3403600" imgH="457200" progId="Equation.DSMT4">
                  <p:embed/>
                </p:oleObj>
              </mc:Choice>
              <mc:Fallback>
                <p:oleObj name="Equation" r:id="rId3" imgW="3403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48979"/>
                        <a:ext cx="6754812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585759"/>
              </p:ext>
            </p:extLst>
          </p:nvPr>
        </p:nvGraphicFramePr>
        <p:xfrm>
          <a:off x="885825" y="3804717"/>
          <a:ext cx="21939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38" name="Equation" r:id="rId5" imgW="901309" imgH="279279" progId="Equation.3">
                  <p:embed/>
                </p:oleObj>
              </mc:Choice>
              <mc:Fallback>
                <p:oleObj name="Equation" r:id="rId5" imgW="901309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3804717"/>
                        <a:ext cx="219392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409269"/>
              </p:ext>
            </p:extLst>
          </p:nvPr>
        </p:nvGraphicFramePr>
        <p:xfrm>
          <a:off x="4219575" y="3804717"/>
          <a:ext cx="21399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39" name="Equation" r:id="rId7" imgW="914400" imgH="279400" progId="Equation.3">
                  <p:embed/>
                </p:oleObj>
              </mc:Choice>
              <mc:Fallback>
                <p:oleObj name="Equation" r:id="rId7" imgW="9144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5" y="3804717"/>
                        <a:ext cx="213995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408195"/>
              </p:ext>
            </p:extLst>
          </p:nvPr>
        </p:nvGraphicFramePr>
        <p:xfrm>
          <a:off x="900113" y="2998267"/>
          <a:ext cx="36512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0" name="Equation" r:id="rId9" imgW="1943100" imgH="419100" progId="Equation.DSMT4">
                  <p:embed/>
                </p:oleObj>
              </mc:Choice>
              <mc:Fallback>
                <p:oleObj name="Equation" r:id="rId9" imgW="1943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98267"/>
                        <a:ext cx="365125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707087"/>
              </p:ext>
            </p:extLst>
          </p:nvPr>
        </p:nvGraphicFramePr>
        <p:xfrm>
          <a:off x="1484833" y="4654723"/>
          <a:ext cx="30210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1" name="Equation" r:id="rId11" imgW="1651000" imgH="457200" progId="Equation.DSMT4">
                  <p:embed/>
                </p:oleObj>
              </mc:Choice>
              <mc:Fallback>
                <p:oleObj name="Equation" r:id="rId11" imgW="1651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833" y="4654723"/>
                        <a:ext cx="30210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567339"/>
              </p:ext>
            </p:extLst>
          </p:nvPr>
        </p:nvGraphicFramePr>
        <p:xfrm>
          <a:off x="1461021" y="5432598"/>
          <a:ext cx="678338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2" name="Equation" r:id="rId13" imgW="3467100" imgH="457200" progId="Equation.3">
                  <p:embed/>
                </p:oleObj>
              </mc:Choice>
              <mc:Fallback>
                <p:oleObj name="Equation" r:id="rId13" imgW="3467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021" y="5432598"/>
                        <a:ext cx="6783387" cy="895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141404"/>
              </p:ext>
            </p:extLst>
          </p:nvPr>
        </p:nvGraphicFramePr>
        <p:xfrm>
          <a:off x="4656658" y="4653136"/>
          <a:ext cx="314007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3" name="Equation" r:id="rId15" imgW="1714500" imgH="457200" progId="Equation.DSMT4">
                  <p:embed/>
                </p:oleObj>
              </mc:Choice>
              <mc:Fallback>
                <p:oleObj name="Equation" r:id="rId15" imgW="17145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658" y="4653136"/>
                        <a:ext cx="3140075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28439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线性分类器设计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en-US" altLang="zh-CN" sz="3200" smtClean="0">
                <a:solidFill>
                  <a:srgbClr val="0000CC"/>
                </a:solidFill>
              </a:rPr>
              <a:t>Fisher</a:t>
            </a:r>
            <a:r>
              <a:rPr lang="zh-CN" altLang="en-US" sz="3200" smtClean="0">
                <a:solidFill>
                  <a:srgbClr val="0000CC"/>
                </a:solidFill>
              </a:rPr>
              <a:t>准则</a:t>
            </a:r>
          </a:p>
        </p:txBody>
      </p:sp>
      <p:graphicFrame>
        <p:nvGraphicFramePr>
          <p:cNvPr id="6246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198684"/>
              </p:ext>
            </p:extLst>
          </p:nvPr>
        </p:nvGraphicFramePr>
        <p:xfrm>
          <a:off x="1022350" y="1772816"/>
          <a:ext cx="5791200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47" name="Equation" r:id="rId4" imgW="2743200" imgH="558800" progId="Equation.DSMT4">
                  <p:embed/>
                </p:oleObj>
              </mc:Choice>
              <mc:Fallback>
                <p:oleObj name="Equation" r:id="rId4" imgW="2743200" imgH="55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1772816"/>
                        <a:ext cx="5791200" cy="11795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321325"/>
              </p:ext>
            </p:extLst>
          </p:nvPr>
        </p:nvGraphicFramePr>
        <p:xfrm>
          <a:off x="1098550" y="2890416"/>
          <a:ext cx="68214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48" name="Equation" r:id="rId6" imgW="3276600" imgH="355600" progId="Equation.DSMT4">
                  <p:embed/>
                </p:oleObj>
              </mc:Choice>
              <mc:Fallback>
                <p:oleObj name="Equation" r:id="rId6" imgW="3276600" imgH="355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2890416"/>
                        <a:ext cx="682148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755420"/>
              </p:ext>
            </p:extLst>
          </p:nvPr>
        </p:nvGraphicFramePr>
        <p:xfrm>
          <a:off x="1055688" y="3655591"/>
          <a:ext cx="42322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49" name="Equation" r:id="rId8" imgW="1816100" imgH="279400" progId="Equation.DSMT4">
                  <p:embed/>
                </p:oleObj>
              </mc:Choice>
              <mc:Fallback>
                <p:oleObj name="Equation" r:id="rId8" imgW="1816100" imgH="279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3655591"/>
                        <a:ext cx="423227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890306"/>
              </p:ext>
            </p:extLst>
          </p:nvPr>
        </p:nvGraphicFramePr>
        <p:xfrm>
          <a:off x="966788" y="4442991"/>
          <a:ext cx="7467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50" name="Equation" r:id="rId10" imgW="3352800" imgH="228600" progId="Equation.3">
                  <p:embed/>
                </p:oleObj>
              </mc:Choice>
              <mc:Fallback>
                <p:oleObj name="Equation" r:id="rId10" imgW="33528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4442991"/>
                        <a:ext cx="7467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314033"/>
              </p:ext>
            </p:extLst>
          </p:nvPr>
        </p:nvGraphicFramePr>
        <p:xfrm>
          <a:off x="1258888" y="4925591"/>
          <a:ext cx="23764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51" name="Equation" r:id="rId12" imgW="1066337" imgH="215806" progId="Equation.DSMT4">
                  <p:embed/>
                </p:oleObj>
              </mc:Choice>
              <mc:Fallback>
                <p:oleObj name="Equation" r:id="rId12" imgW="1066337" imgH="21580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925591"/>
                        <a:ext cx="2376487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184487"/>
              </p:ext>
            </p:extLst>
          </p:nvPr>
        </p:nvGraphicFramePr>
        <p:xfrm>
          <a:off x="2216125" y="5589240"/>
          <a:ext cx="4156075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52" name="Equation" r:id="rId14" imgW="1384300" imgH="431800" progId="Equation.3">
                  <p:embed/>
                </p:oleObj>
              </mc:Choice>
              <mc:Fallback>
                <p:oleObj name="Equation" r:id="rId14" imgW="1384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25" y="5589240"/>
                        <a:ext cx="4156075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线性分类器设计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en-US" altLang="zh-CN" sz="3200" smtClean="0">
                <a:solidFill>
                  <a:srgbClr val="0000CC"/>
                </a:solidFill>
              </a:rPr>
              <a:t>Fisher</a:t>
            </a:r>
            <a:r>
              <a:rPr lang="zh-CN" altLang="en-US" sz="3200" smtClean="0">
                <a:solidFill>
                  <a:srgbClr val="0000CC"/>
                </a:solidFill>
              </a:rPr>
              <a:t>准则</a:t>
            </a:r>
          </a:p>
        </p:txBody>
      </p:sp>
      <p:sp>
        <p:nvSpPr>
          <p:cNvPr id="6349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1219200"/>
            <a:ext cx="7993062" cy="5638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zh-CN" altLang="en-US" sz="3600" dirty="0" smtClean="0"/>
          </a:p>
          <a:p>
            <a:pPr>
              <a:lnSpc>
                <a:spcPct val="90000"/>
              </a:lnSpc>
            </a:pPr>
            <a:endParaRPr lang="zh-CN" altLang="en-US" sz="3600" dirty="0" smtClean="0"/>
          </a:p>
          <a:p>
            <a:pPr>
              <a:lnSpc>
                <a:spcPct val="90000"/>
              </a:lnSpc>
            </a:pPr>
            <a:endParaRPr lang="zh-CN" altLang="en-US" sz="3600" dirty="0" smtClean="0"/>
          </a:p>
          <a:p>
            <a:pPr>
              <a:lnSpc>
                <a:spcPct val="90000"/>
              </a:lnSpc>
            </a:pPr>
            <a:endParaRPr lang="zh-CN" altLang="en-US" sz="3600" dirty="0" smtClean="0"/>
          </a:p>
          <a:p>
            <a:pPr>
              <a:lnSpc>
                <a:spcPct val="90000"/>
              </a:lnSpc>
            </a:pPr>
            <a:endParaRPr lang="zh-CN" altLang="en-US" sz="3600" dirty="0" smtClean="0"/>
          </a:p>
          <a:p>
            <a:pPr>
              <a:lnSpc>
                <a:spcPct val="90000"/>
              </a:lnSpc>
            </a:pPr>
            <a:endParaRPr lang="zh-CN" altLang="en-US" sz="3600" dirty="0" smtClean="0"/>
          </a:p>
          <a:p>
            <a:pPr>
              <a:lnSpc>
                <a:spcPct val="90000"/>
              </a:lnSpc>
              <a:buClr>
                <a:srgbClr val="00CC00"/>
              </a:buClr>
              <a:buFont typeface="Wingdings" panose="05000000000000000000" pitchFamily="2" charset="2"/>
              <a:buChar char="u"/>
            </a:pPr>
            <a:r>
              <a:rPr lang="zh-CN" altLang="en-US" sz="2800" dirty="0" smtClean="0"/>
              <a:t>其极值可用</a:t>
            </a:r>
            <a:r>
              <a:rPr lang="en-US" altLang="zh-CN" sz="2800" dirty="0" smtClean="0"/>
              <a:t>Lagrange</a:t>
            </a:r>
            <a:r>
              <a:rPr lang="zh-CN" altLang="en-US" sz="2800" dirty="0" smtClean="0"/>
              <a:t>乘子法求解。</a:t>
            </a:r>
            <a:endParaRPr lang="en-US" altLang="zh-CN" sz="2800" dirty="0" smtClean="0"/>
          </a:p>
          <a:p>
            <a:pPr>
              <a:lnSpc>
                <a:spcPct val="90000"/>
              </a:lnSpc>
              <a:buClr>
                <a:srgbClr val="00CC00"/>
              </a:buClr>
              <a:buFont typeface="Wingdings" panose="05000000000000000000" pitchFamily="2" charset="2"/>
              <a:buChar char="u"/>
            </a:pPr>
            <a:r>
              <a:rPr lang="zh-CN" altLang="en-US" sz="2800" dirty="0" smtClean="0"/>
              <a:t>其极值解是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维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空间向一维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空间的最好投影方向，它实际是多维空间向一维空间的一种映射。</a:t>
            </a:r>
          </a:p>
        </p:txBody>
      </p:sp>
      <p:graphicFrame>
        <p:nvGraphicFramePr>
          <p:cNvPr id="6349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565720"/>
              </p:ext>
            </p:extLst>
          </p:nvPr>
        </p:nvGraphicFramePr>
        <p:xfrm>
          <a:off x="827584" y="3966258"/>
          <a:ext cx="59245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8" name="Equation" r:id="rId3" imgW="2197100" imgH="254000" progId="Equation.DSMT4">
                  <p:embed/>
                </p:oleObj>
              </mc:Choice>
              <mc:Fallback>
                <p:oleObj name="Equation" r:id="rId3" imgW="21971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966258"/>
                        <a:ext cx="59245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898378"/>
              </p:ext>
            </p:extLst>
          </p:nvPr>
        </p:nvGraphicFramePr>
        <p:xfrm>
          <a:off x="684213" y="1336247"/>
          <a:ext cx="4156075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9" name="Equation" r:id="rId5" imgW="1384300" imgH="431800" progId="Equation.3">
                  <p:embed/>
                </p:oleObj>
              </mc:Choice>
              <mc:Fallback>
                <p:oleObj name="Equation" r:id="rId5" imgW="13843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36247"/>
                        <a:ext cx="4156075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Text Box 7"/>
          <p:cNvSpPr txBox="1">
            <a:spLocks noChangeArrowheads="1"/>
          </p:cNvSpPr>
          <p:nvPr/>
        </p:nvSpPr>
        <p:spPr bwMode="auto">
          <a:xfrm>
            <a:off x="611188" y="2263157"/>
            <a:ext cx="698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b="0" dirty="0">
                <a:latin typeface="Arial" panose="020B0604020202020204" pitchFamily="34" charset="0"/>
                <a:ea typeface="宋体" panose="02010600030101010101" pitchFamily="2" charset="-122"/>
              </a:rPr>
              <a:t>其中</a:t>
            </a:r>
            <a:r>
              <a:rPr kumimoji="1" lang="en-US" altLang="zh-CN" sz="2800" b="0" dirty="0" err="1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kumimoji="1" lang="en-US" altLang="zh-CN" sz="2800" b="0" baseline="-25000" dirty="0" err="1"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kumimoji="1" lang="zh-CN" altLang="en-US" sz="2800" b="0" dirty="0">
                <a:latin typeface="Arial" panose="020B0604020202020204" pitchFamily="34" charset="0"/>
                <a:ea typeface="宋体" panose="02010600030101010101" pitchFamily="2" charset="-122"/>
              </a:rPr>
              <a:t>为类内散布矩阵</a:t>
            </a:r>
            <a:r>
              <a:rPr kumimoji="1" lang="en-US" altLang="zh-CN" sz="2800" b="0" dirty="0">
                <a:latin typeface="Arial" panose="020B0604020202020204" pitchFamily="34" charset="0"/>
                <a:ea typeface="宋体" panose="02010600030101010101" pitchFamily="2" charset="-122"/>
              </a:rPr>
              <a:t>, S</a:t>
            </a:r>
            <a:r>
              <a:rPr kumimoji="1" lang="en-US" altLang="zh-CN" sz="2800" b="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zh-CN" altLang="en-US" sz="2800" b="0" dirty="0">
                <a:latin typeface="Arial" panose="020B0604020202020204" pitchFamily="34" charset="0"/>
                <a:ea typeface="宋体" panose="02010600030101010101" pitchFamily="2" charset="-122"/>
              </a:rPr>
              <a:t>为类间散布矩阵</a:t>
            </a:r>
            <a:endParaRPr kumimoji="1" lang="zh-CN" altLang="en-US" sz="28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340224"/>
              </p:ext>
            </p:extLst>
          </p:nvPr>
        </p:nvGraphicFramePr>
        <p:xfrm>
          <a:off x="2989998" y="2842736"/>
          <a:ext cx="30210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0" name="Equation" r:id="rId7" imgW="1651000" imgH="457200" progId="Equation.DSMT4">
                  <p:embed/>
                </p:oleObj>
              </mc:Choice>
              <mc:Fallback>
                <p:oleObj name="Equation" r:id="rId7" imgW="1651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998" y="2842736"/>
                        <a:ext cx="30210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088977"/>
              </p:ext>
            </p:extLst>
          </p:nvPr>
        </p:nvGraphicFramePr>
        <p:xfrm>
          <a:off x="5960554" y="2825274"/>
          <a:ext cx="314007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1" name="Equation" r:id="rId9" imgW="1714500" imgH="457200" progId="Equation.DSMT4">
                  <p:embed/>
                </p:oleObj>
              </mc:Choice>
              <mc:Fallback>
                <p:oleObj name="Equation" r:id="rId9" imgW="17145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0554" y="2825274"/>
                        <a:ext cx="3140075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169731"/>
              </p:ext>
            </p:extLst>
          </p:nvPr>
        </p:nvGraphicFramePr>
        <p:xfrm>
          <a:off x="414008" y="2922897"/>
          <a:ext cx="23764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2" name="Equation" r:id="rId11" imgW="1066337" imgH="215806" progId="Equation.DSMT4">
                  <p:embed/>
                </p:oleObj>
              </mc:Choice>
              <mc:Fallback>
                <p:oleObj name="Equation" r:id="rId11" imgW="106633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08" y="2922897"/>
                        <a:ext cx="2376487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线性分类器设计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en-US" altLang="zh-CN" sz="3200" smtClean="0">
                <a:solidFill>
                  <a:srgbClr val="0000CC"/>
                </a:solidFill>
              </a:rPr>
              <a:t>Fisher</a:t>
            </a:r>
            <a:r>
              <a:rPr lang="zh-CN" altLang="en-US" sz="3200" smtClean="0">
                <a:solidFill>
                  <a:srgbClr val="0000CC"/>
                </a:solidFill>
              </a:rPr>
              <a:t>准则</a:t>
            </a:r>
          </a:p>
        </p:txBody>
      </p:sp>
      <p:sp>
        <p:nvSpPr>
          <p:cNvPr id="645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250950"/>
            <a:ext cx="7772400" cy="51038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smtClean="0"/>
              <a:t>现在我们已把一个</a:t>
            </a:r>
            <a:r>
              <a:rPr lang="en-US" altLang="zh-CN" sz="2800" smtClean="0"/>
              <a:t>n</a:t>
            </a:r>
            <a:r>
              <a:rPr lang="zh-CN" altLang="en-US" sz="2800" smtClean="0"/>
              <a:t>维的问题转化为一维的问题。在该一维空间设计 </a:t>
            </a:r>
            <a:r>
              <a:rPr lang="en-US" altLang="zh-CN" sz="2800" smtClean="0"/>
              <a:t>Fisher</a:t>
            </a:r>
            <a:r>
              <a:rPr lang="zh-CN" altLang="en-US" sz="2800" smtClean="0"/>
              <a:t>分类器</a:t>
            </a:r>
            <a:r>
              <a:rPr lang="en-US" altLang="zh-CN" sz="2800" smtClean="0"/>
              <a:t>:</a:t>
            </a:r>
          </a:p>
          <a:p>
            <a:pPr>
              <a:lnSpc>
                <a:spcPct val="80000"/>
              </a:lnSpc>
            </a:pPr>
            <a:endParaRPr lang="en-US" altLang="zh-CN" sz="2800" smtClean="0"/>
          </a:p>
          <a:p>
            <a:pPr>
              <a:lnSpc>
                <a:spcPct val="80000"/>
              </a:lnSpc>
            </a:pPr>
            <a:endParaRPr lang="en-US" altLang="zh-CN" sz="2800" smtClean="0"/>
          </a:p>
          <a:p>
            <a:pPr>
              <a:lnSpc>
                <a:spcPct val="80000"/>
              </a:lnSpc>
            </a:pPr>
            <a:endParaRPr lang="en-US" altLang="zh-CN" sz="2800" smtClean="0"/>
          </a:p>
          <a:p>
            <a:pPr>
              <a:lnSpc>
                <a:spcPct val="80000"/>
              </a:lnSpc>
            </a:pPr>
            <a:r>
              <a:rPr lang="zh-CN" altLang="en-US" sz="2800" smtClean="0"/>
              <a:t>因此，此时只要确定一个合适的阈值</a:t>
            </a:r>
            <a:r>
              <a:rPr lang="en-US" altLang="zh-CN" sz="2800" smtClean="0"/>
              <a:t>W</a:t>
            </a:r>
            <a:r>
              <a:rPr lang="en-US" altLang="zh-CN" sz="2800" baseline="-25000" smtClean="0"/>
              <a:t>0</a:t>
            </a:r>
            <a:r>
              <a:rPr lang="zh-CN" altLang="en-US" sz="2800" smtClean="0"/>
              <a:t>，将投影点</a:t>
            </a:r>
            <a:r>
              <a:rPr lang="en-US" altLang="zh-CN" sz="2800" smtClean="0"/>
              <a:t>y</a:t>
            </a:r>
            <a:r>
              <a:rPr lang="zh-CN" altLang="en-US" sz="2800" smtClean="0"/>
              <a:t>与</a:t>
            </a:r>
            <a:r>
              <a:rPr lang="en-US" altLang="zh-CN" sz="2800" smtClean="0"/>
              <a:t>W</a:t>
            </a:r>
            <a:r>
              <a:rPr lang="en-US" altLang="zh-CN" sz="2800" baseline="-25000" smtClean="0"/>
              <a:t>0</a:t>
            </a:r>
            <a:r>
              <a:rPr lang="zh-CN" altLang="en-US" sz="2800" smtClean="0"/>
              <a:t>比较即可进行分类决策。</a:t>
            </a:r>
          </a:p>
          <a:p>
            <a:pPr>
              <a:lnSpc>
                <a:spcPct val="80000"/>
              </a:lnSpc>
            </a:pPr>
            <a:endParaRPr lang="zh-CN" altLang="en-US" sz="2800" smtClean="0"/>
          </a:p>
          <a:p>
            <a:pPr>
              <a:lnSpc>
                <a:spcPct val="80000"/>
              </a:lnSpc>
            </a:pPr>
            <a:r>
              <a:rPr lang="en-US" altLang="zh-CN" sz="2800" smtClean="0"/>
              <a:t>W</a:t>
            </a:r>
            <a:r>
              <a:rPr lang="en-US" altLang="zh-CN" sz="2800" baseline="-25000" smtClean="0"/>
              <a:t>0</a:t>
            </a:r>
            <a:r>
              <a:rPr lang="zh-CN" altLang="en-US" sz="2800" smtClean="0"/>
              <a:t>的选择：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smtClean="0">
                <a:latin typeface="Arial" panose="020B0604020202020204" pitchFamily="34" charset="0"/>
              </a:rPr>
              <a:t>    </a:t>
            </a:r>
            <a:endParaRPr lang="zh-CN" altLang="en-US" sz="2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smtClean="0">
                <a:latin typeface="Arial" panose="020B0604020202020204" pitchFamily="34" charset="0"/>
              </a:rPr>
              <a:t>     </a:t>
            </a:r>
            <a:endParaRPr lang="zh-CN" altLang="en-US" sz="2800" smtClean="0"/>
          </a:p>
        </p:txBody>
      </p:sp>
      <p:graphicFrame>
        <p:nvGraphicFramePr>
          <p:cNvPr id="64516" name="Object 5"/>
          <p:cNvGraphicFramePr>
            <a:graphicFrameLocks noChangeAspect="1"/>
          </p:cNvGraphicFramePr>
          <p:nvPr/>
        </p:nvGraphicFramePr>
        <p:xfrm>
          <a:off x="2555875" y="2133600"/>
          <a:ext cx="3886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34" name="Equation" r:id="rId3" imgW="1612900" imgH="457200" progId="Equation.3">
                  <p:embed/>
                </p:oleObj>
              </mc:Choice>
              <mc:Fallback>
                <p:oleObj name="Equation" r:id="rId3" imgW="16129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133600"/>
                        <a:ext cx="3886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6"/>
          <p:cNvGraphicFramePr>
            <a:graphicFrameLocks noChangeAspect="1"/>
          </p:cNvGraphicFramePr>
          <p:nvPr/>
        </p:nvGraphicFramePr>
        <p:xfrm>
          <a:off x="2435225" y="4611688"/>
          <a:ext cx="2857500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35" name="Equation" r:id="rId5" imgW="965200" imgH="431800" progId="Equation.DSMT4">
                  <p:embed/>
                </p:oleObj>
              </mc:Choice>
              <mc:Fallback>
                <p:oleObj name="Equation" r:id="rId5" imgW="9652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4611688"/>
                        <a:ext cx="2857500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490A8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7"/>
          <p:cNvGraphicFramePr>
            <a:graphicFrameLocks noChangeAspect="1"/>
          </p:cNvGraphicFramePr>
          <p:nvPr/>
        </p:nvGraphicFramePr>
        <p:xfrm>
          <a:off x="2439988" y="5746750"/>
          <a:ext cx="58039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36" name="Equation" r:id="rId7" imgW="2540000" imgH="431800" progId="Equation.DSMT4">
                  <p:embed/>
                </p:oleObj>
              </mc:Choice>
              <mc:Fallback>
                <p:oleObj name="Equation" r:id="rId7" imgW="25400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5746750"/>
                        <a:ext cx="58039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490A8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线性分类器设计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en-US" altLang="zh-CN" sz="3200" smtClean="0">
                <a:solidFill>
                  <a:srgbClr val="0000CC"/>
                </a:solidFill>
              </a:rPr>
              <a:t>Fisher</a:t>
            </a:r>
            <a:r>
              <a:rPr lang="zh-CN" altLang="en-US" sz="3200" smtClean="0">
                <a:solidFill>
                  <a:srgbClr val="0000CC"/>
                </a:solidFill>
              </a:rPr>
              <a:t>准则</a:t>
            </a:r>
          </a:p>
        </p:txBody>
      </p:sp>
      <p:sp>
        <p:nvSpPr>
          <p:cNvPr id="6553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916113"/>
            <a:ext cx="7772400" cy="4470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sz="2800" dirty="0" err="1" smtClean="0"/>
              <a:t>y</a:t>
            </a:r>
            <a:r>
              <a:rPr lang="en-US" altLang="zh-CN" sz="2800" baseline="-25000" dirty="0" err="1" smtClean="0"/>
              <a:t>ki</a:t>
            </a:r>
            <a:r>
              <a:rPr lang="zh-CN" altLang="en-US" sz="2800" dirty="0" smtClean="0"/>
              <a:t>表示第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类中第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个样本的投影值</a:t>
            </a:r>
          </a:p>
          <a:p>
            <a:r>
              <a:rPr lang="en-US" altLang="zh-CN" sz="2800" dirty="0" smtClean="0"/>
              <a:t>N1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ω1</a:t>
            </a:r>
            <a:r>
              <a:rPr lang="zh-CN" altLang="en-US" sz="2800" dirty="0" smtClean="0"/>
              <a:t>样本数，</a:t>
            </a:r>
            <a:r>
              <a:rPr lang="en-US" altLang="zh-CN" sz="2800" dirty="0" smtClean="0"/>
              <a:t>N2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ω2</a:t>
            </a:r>
            <a:r>
              <a:rPr lang="zh-CN" altLang="en-US" sz="2800" dirty="0" smtClean="0"/>
              <a:t>样本数</a:t>
            </a:r>
            <a:r>
              <a:rPr lang="zh-CN" altLang="en-US" sz="2800" dirty="0" smtClean="0">
                <a:latin typeface="Arial" panose="020B0604020202020204" pitchFamily="34" charset="0"/>
              </a:rPr>
              <a:t> </a:t>
            </a:r>
            <a:endParaRPr lang="zh-CN" altLang="en-US" sz="2800" dirty="0" smtClean="0"/>
          </a:p>
          <a:p>
            <a:r>
              <a:rPr lang="zh-CN" altLang="en-US" sz="2800" dirty="0" smtClean="0"/>
              <a:t>当</a:t>
            </a:r>
            <a:r>
              <a:rPr lang="en-US" altLang="zh-CN" sz="2800" dirty="0" smtClean="0"/>
              <a:t>W</a:t>
            </a:r>
            <a:r>
              <a:rPr lang="en-US" altLang="zh-CN" sz="2800" baseline="-25000" dirty="0" smtClean="0"/>
              <a:t>0</a:t>
            </a:r>
            <a:r>
              <a:rPr lang="zh-CN" altLang="en-US" sz="2800" dirty="0" smtClean="0"/>
              <a:t>选定后，对任一样本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，只要判断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  Y=W</a:t>
            </a:r>
            <a:r>
              <a:rPr lang="en-US" altLang="zh-CN" sz="2800" baseline="30000" dirty="0" smtClean="0"/>
              <a:t>T</a:t>
            </a:r>
            <a:r>
              <a:rPr lang="en-US" altLang="zh-CN" sz="2800" dirty="0" smtClean="0"/>
              <a:t>X&gt;W</a:t>
            </a:r>
            <a:r>
              <a:rPr lang="en-US" altLang="zh-CN" sz="2800" baseline="-25000" dirty="0" smtClean="0"/>
              <a:t>0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则</a:t>
            </a:r>
            <a:r>
              <a:rPr lang="en-US" altLang="zh-CN" sz="2800" dirty="0" smtClean="0"/>
              <a:t>X∈ω1; 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Y=W</a:t>
            </a:r>
            <a:r>
              <a:rPr lang="en-US" altLang="zh-CN" sz="2800" baseline="30000" dirty="0" smtClean="0"/>
              <a:t>T</a:t>
            </a:r>
            <a:r>
              <a:rPr lang="en-US" altLang="zh-CN" sz="2800" dirty="0" smtClean="0"/>
              <a:t>X&lt;W</a:t>
            </a:r>
            <a:r>
              <a:rPr lang="en-US" altLang="zh-CN" sz="2800" baseline="-25000" dirty="0" smtClean="0"/>
              <a:t>0</a:t>
            </a:r>
            <a:r>
              <a:rPr lang="zh-CN" altLang="en-US" sz="2800" dirty="0" smtClean="0"/>
              <a:t>，则</a:t>
            </a:r>
            <a:r>
              <a:rPr lang="en-US" altLang="zh-CN" sz="2800" dirty="0" smtClean="0"/>
              <a:t>X∈ω2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于是，分类问题就解决了。</a:t>
            </a:r>
          </a:p>
        </p:txBody>
      </p:sp>
      <p:graphicFrame>
        <p:nvGraphicFramePr>
          <p:cNvPr id="65540" name="Object 5"/>
          <p:cNvGraphicFramePr>
            <a:graphicFrameLocks noChangeAspect="1"/>
          </p:cNvGraphicFramePr>
          <p:nvPr/>
        </p:nvGraphicFramePr>
        <p:xfrm>
          <a:off x="923925" y="1263650"/>
          <a:ext cx="7680325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6" name="Equation" r:id="rId3" imgW="3187700" imgH="939800" progId="Equation.DSMT4">
                  <p:embed/>
                </p:oleObj>
              </mc:Choice>
              <mc:Fallback>
                <p:oleObj name="Equation" r:id="rId3" imgW="3187700" imgH="93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1263650"/>
                        <a:ext cx="7680325" cy="173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490A8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线性分类器设计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en-US" altLang="zh-CN" sz="3200" smtClean="0">
                <a:solidFill>
                  <a:srgbClr val="0000CC"/>
                </a:solidFill>
              </a:rPr>
              <a:t>Fisher</a:t>
            </a:r>
            <a:r>
              <a:rPr lang="zh-CN" altLang="en-US" sz="3200" smtClean="0">
                <a:solidFill>
                  <a:srgbClr val="0000CC"/>
                </a:solidFill>
              </a:rPr>
              <a:t>准则</a:t>
            </a: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468313" y="1341438"/>
            <a:ext cx="5646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：设两类样本的类内离散矩阵分别为 </a:t>
            </a:r>
          </a:p>
        </p:txBody>
      </p:sp>
      <p:pic>
        <p:nvPicPr>
          <p:cNvPr id="66564" name="Picture 5" descr="e0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1798638"/>
            <a:ext cx="1808162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6" descr="e00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538" y="1758950"/>
            <a:ext cx="221297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7" descr="e000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3" y="2025650"/>
            <a:ext cx="2524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7" name="Rectangle 8"/>
          <p:cNvSpPr>
            <a:spLocks noChangeArrowheads="1"/>
          </p:cNvSpPr>
          <p:nvPr/>
        </p:nvSpPr>
        <p:spPr bwMode="auto">
          <a:xfrm>
            <a:off x="744538" y="2916238"/>
            <a:ext cx="477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试用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fisher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准则求其决策面方程。 </a:t>
            </a:r>
          </a:p>
        </p:txBody>
      </p:sp>
      <p:pic>
        <p:nvPicPr>
          <p:cNvPr id="66568" name="Picture 9" descr="e00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3373438"/>
            <a:ext cx="24130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9" name="Rectangle 10"/>
          <p:cNvSpPr>
            <a:spLocks noChangeArrowheads="1"/>
          </p:cNvSpPr>
          <p:nvPr/>
        </p:nvSpPr>
        <p:spPr bwMode="auto">
          <a:xfrm>
            <a:off x="238125" y="3862388"/>
            <a:ext cx="644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解：</a:t>
            </a:r>
          </a:p>
        </p:txBody>
      </p:sp>
      <p:pic>
        <p:nvPicPr>
          <p:cNvPr id="66570" name="Picture 11" descr="e00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4294188"/>
            <a:ext cx="48688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571" name="Group 12"/>
          <p:cNvGrpSpPr>
            <a:grpSpLocks/>
          </p:cNvGrpSpPr>
          <p:nvPr/>
        </p:nvGrpSpPr>
        <p:grpSpPr bwMode="auto">
          <a:xfrm>
            <a:off x="468313" y="5278438"/>
            <a:ext cx="7927975" cy="914400"/>
            <a:chOff x="314" y="2937"/>
            <a:chExt cx="4994" cy="576"/>
          </a:xfrm>
        </p:grpSpPr>
        <p:sp>
          <p:nvSpPr>
            <p:cNvPr id="66576" name="Rectangle 13"/>
            <p:cNvSpPr>
              <a:spLocks noChangeArrowheads="1"/>
            </p:cNvSpPr>
            <p:nvPr/>
          </p:nvSpPr>
          <p:spPr bwMode="auto">
            <a:xfrm>
              <a:off x="314" y="2937"/>
              <a:ext cx="49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  <a:ea typeface="宋体" panose="02010600030101010101" pitchFamily="2" charset="-122"/>
                </a:rPr>
                <a:t>由于两类样本分布形状是相同的（只是方向不同），因此 </a:t>
              </a:r>
            </a:p>
          </p:txBody>
        </p:sp>
        <p:pic>
          <p:nvPicPr>
            <p:cNvPr id="66577" name="Picture 14" descr="e002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" y="3225"/>
              <a:ext cx="23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78" name="Rectangle 15"/>
            <p:cNvSpPr>
              <a:spLocks noChangeArrowheads="1"/>
            </p:cNvSpPr>
            <p:nvPr/>
          </p:nvSpPr>
          <p:spPr bwMode="auto">
            <a:xfrm>
              <a:off x="895" y="3225"/>
              <a:ext cx="19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  <a:ea typeface="宋体" panose="02010600030101010101" pitchFamily="2" charset="-122"/>
                </a:rPr>
                <a:t>应为两类均值的中点 </a:t>
              </a:r>
            </a:p>
          </p:txBody>
        </p:sp>
      </p:grpSp>
      <p:pic>
        <p:nvPicPr>
          <p:cNvPr id="66572" name="Picture 16" descr="e002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38" y="2686050"/>
            <a:ext cx="2686050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6573" name="Object 17"/>
          <p:cNvGraphicFramePr>
            <a:graphicFrameLocks noChangeAspect="1"/>
          </p:cNvGraphicFramePr>
          <p:nvPr/>
        </p:nvGraphicFramePr>
        <p:xfrm>
          <a:off x="755650" y="6113463"/>
          <a:ext cx="2592388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89" name="Equation" r:id="rId10" imgW="1371600" imgH="393700" progId="Equation.DSMT4">
                  <p:embed/>
                </p:oleObj>
              </mc:Choice>
              <mc:Fallback>
                <p:oleObj name="Equation" r:id="rId10" imgW="1371600" imgH="3937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6113463"/>
                        <a:ext cx="2592388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4" name="Object 18"/>
          <p:cNvGraphicFramePr>
            <a:graphicFrameLocks noChangeAspect="1"/>
          </p:cNvGraphicFramePr>
          <p:nvPr/>
        </p:nvGraphicFramePr>
        <p:xfrm>
          <a:off x="4572000" y="6184900"/>
          <a:ext cx="35290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90" name="Equation" r:id="rId12" imgW="1409088" imgH="241195" progId="Equation.DSMT4">
                  <p:embed/>
                </p:oleObj>
              </mc:Choice>
              <mc:Fallback>
                <p:oleObj name="Equation" r:id="rId12" imgW="1409088" imgH="241195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184900"/>
                        <a:ext cx="3529013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5" name="AutoShape 19"/>
          <p:cNvSpPr>
            <a:spLocks noChangeArrowheads="1"/>
          </p:cNvSpPr>
          <p:nvPr/>
        </p:nvSpPr>
        <p:spPr bwMode="auto">
          <a:xfrm>
            <a:off x="3563938" y="6329363"/>
            <a:ext cx="720725" cy="287337"/>
          </a:xfrm>
          <a:prstGeom prst="rightArrow">
            <a:avLst>
              <a:gd name="adj1" fmla="val 50000"/>
              <a:gd name="adj2" fmla="val 627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3.1 </a:t>
            </a:r>
            <a:r>
              <a:rPr lang="zh-CN" altLang="en-US" smtClean="0"/>
              <a:t>判别函数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mtClean="0"/>
              <a:t>用判别函数进行模式分类，取决于两个因素：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mtClean="0"/>
              <a:t>判别函数的几何性质：</a:t>
            </a:r>
            <a:r>
              <a:rPr kumimoji="1" lang="zh-CN" altLang="en-US" b="0" smtClean="0"/>
              <a:t>线性与非线性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mtClean="0"/>
              <a:t>判别函数的参数确定：</a:t>
            </a:r>
            <a:r>
              <a:rPr kumimoji="1" lang="zh-CN" altLang="en-US" b="0" smtClean="0"/>
              <a:t>判别函数形式</a:t>
            </a:r>
            <a:r>
              <a:rPr kumimoji="1" lang="en-US" altLang="zh-CN" b="0" smtClean="0"/>
              <a:t>+</a:t>
            </a:r>
            <a:r>
              <a:rPr kumimoji="1" lang="zh-CN" altLang="en-US" b="0" smtClean="0"/>
              <a:t>参数</a:t>
            </a:r>
          </a:p>
          <a:p>
            <a:pPr>
              <a:lnSpc>
                <a:spcPct val="150000"/>
              </a:lnSpc>
            </a:pPr>
            <a:r>
              <a:rPr kumimoji="1" lang="zh-CN" altLang="en-US" smtClean="0"/>
              <a:t>判别函数包含两类：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mtClean="0"/>
              <a:t>一类是线性判别函数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mtClean="0"/>
              <a:t>另一类是非线性判别函数</a:t>
            </a:r>
          </a:p>
        </p:txBody>
      </p:sp>
      <p:pic>
        <p:nvPicPr>
          <p:cNvPr id="12292" name="Picture 4" descr="天使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096000"/>
            <a:ext cx="91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线性分类器设计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en-US" altLang="zh-CN" sz="3200" smtClean="0">
                <a:solidFill>
                  <a:srgbClr val="0000CC"/>
                </a:solidFill>
              </a:rPr>
              <a:t>Fisher</a:t>
            </a:r>
            <a:r>
              <a:rPr lang="zh-CN" altLang="en-US" sz="3200" smtClean="0">
                <a:solidFill>
                  <a:srgbClr val="0000CC"/>
                </a:solidFill>
              </a:rPr>
              <a:t>准则</a:t>
            </a:r>
          </a:p>
        </p:txBody>
      </p:sp>
      <p:sp>
        <p:nvSpPr>
          <p:cNvPr id="67587" name="Text Box 4"/>
          <p:cNvSpPr txBox="1">
            <a:spLocks noChangeArrowheads="1"/>
          </p:cNvSpPr>
          <p:nvPr/>
        </p:nvSpPr>
        <p:spPr bwMode="auto">
          <a:xfrm>
            <a:off x="539750" y="1341438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已知两类数据，其先验概率相等，样本分别为：</a:t>
            </a:r>
            <a:r>
              <a:rPr lang="zh-CN" altLang="en-US" sz="18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67588" name="Object 5"/>
          <p:cNvGraphicFramePr>
            <a:graphicFrameLocks noChangeAspect="1"/>
          </p:cNvGraphicFramePr>
          <p:nvPr/>
        </p:nvGraphicFramePr>
        <p:xfrm>
          <a:off x="1258888" y="1917700"/>
          <a:ext cx="4032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21" name="Equation" r:id="rId3" imgW="190417" imgH="241195" progId="Equation.DSMT4">
                  <p:embed/>
                </p:oleObj>
              </mc:Choice>
              <mc:Fallback>
                <p:oleObj name="Equation" r:id="rId3" imgW="190417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17700"/>
                        <a:ext cx="4032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6"/>
          <p:cNvGraphicFramePr>
            <a:graphicFrameLocks noChangeAspect="1"/>
          </p:cNvGraphicFramePr>
          <p:nvPr/>
        </p:nvGraphicFramePr>
        <p:xfrm>
          <a:off x="2051050" y="1917700"/>
          <a:ext cx="13684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22" name="Equation" r:id="rId5" imgW="838200" imgH="457200" progId="Equation.DSMT4">
                  <p:embed/>
                </p:oleObj>
              </mc:Choice>
              <mc:Fallback>
                <p:oleObj name="Equation" r:id="rId5" imgW="8382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917700"/>
                        <a:ext cx="13684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7"/>
          <p:cNvGraphicFramePr>
            <a:graphicFrameLocks noChangeAspect="1"/>
          </p:cNvGraphicFramePr>
          <p:nvPr/>
        </p:nvGraphicFramePr>
        <p:xfrm>
          <a:off x="4284663" y="1917700"/>
          <a:ext cx="4651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23" name="Equation" r:id="rId7" imgW="215713" imgH="241091" progId="Equation.DSMT4">
                  <p:embed/>
                </p:oleObj>
              </mc:Choice>
              <mc:Fallback>
                <p:oleObj name="Equation" r:id="rId7" imgW="215713" imgH="24109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917700"/>
                        <a:ext cx="4651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8"/>
          <p:cNvGraphicFramePr>
            <a:graphicFrameLocks noChangeAspect="1"/>
          </p:cNvGraphicFramePr>
          <p:nvPr/>
        </p:nvGraphicFramePr>
        <p:xfrm>
          <a:off x="4932363" y="1917700"/>
          <a:ext cx="151288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24" name="Equation" r:id="rId9" imgW="1002865" imgH="457002" progId="Equation.DSMT4">
                  <p:embed/>
                </p:oleObj>
              </mc:Choice>
              <mc:Fallback>
                <p:oleObj name="Equation" r:id="rId9" imgW="1002865" imgH="45700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917700"/>
                        <a:ext cx="1512887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9"/>
          <p:cNvGraphicFramePr>
            <a:graphicFrameLocks noChangeAspect="1"/>
          </p:cNvGraphicFramePr>
          <p:nvPr/>
        </p:nvGraphicFramePr>
        <p:xfrm>
          <a:off x="7308850" y="2925763"/>
          <a:ext cx="13668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25" name="Equation" r:id="rId11" imgW="698500" imgH="228600" progId="Equation.DSMT4">
                  <p:embed/>
                </p:oleObj>
              </mc:Choice>
              <mc:Fallback>
                <p:oleObj name="Equation" r:id="rId11" imgW="6985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925763"/>
                        <a:ext cx="13668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Rectangle 10"/>
          <p:cNvSpPr>
            <a:spLocks noChangeArrowheads="1"/>
          </p:cNvSpPr>
          <p:nvPr/>
        </p:nvSpPr>
        <p:spPr bwMode="auto">
          <a:xfrm>
            <a:off x="539750" y="2925763"/>
            <a:ext cx="643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>
                <a:cs typeface="Times New Roman" panose="02020603050405020304" pitchFamily="18" charset="0"/>
              </a:rPr>
              <a:t>根据</a:t>
            </a:r>
            <a:r>
              <a:rPr lang="en-US" altLang="zh-CN" sz="2400" b="0">
                <a:cs typeface="Times New Roman" panose="02020603050405020304" pitchFamily="18" charset="0"/>
              </a:rPr>
              <a:t>Fisher</a:t>
            </a:r>
            <a:r>
              <a:rPr lang="zh-CN" altLang="en-US" sz="2400" b="0">
                <a:cs typeface="Times New Roman" panose="02020603050405020304" pitchFamily="18" charset="0"/>
              </a:rPr>
              <a:t>准则求取最佳投影方向</a:t>
            </a:r>
            <a:r>
              <a:rPr lang="en-US" altLang="zh-CN" sz="2400" b="0">
                <a:cs typeface="Times New Roman" panose="02020603050405020304" pitchFamily="18" charset="0"/>
              </a:rPr>
              <a:t>W</a:t>
            </a:r>
            <a:r>
              <a:rPr lang="zh-CN" altLang="en-US" sz="2400" b="0">
                <a:cs typeface="Times New Roman" panose="02020603050405020304" pitchFamily="18" charset="0"/>
              </a:rPr>
              <a:t>，并对样本</a:t>
            </a:r>
          </a:p>
        </p:txBody>
      </p:sp>
      <p:sp>
        <p:nvSpPr>
          <p:cNvPr id="67594" name="Rectangle 11"/>
          <p:cNvSpPr>
            <a:spLocks noChangeArrowheads="1"/>
          </p:cNvSpPr>
          <p:nvPr/>
        </p:nvSpPr>
        <p:spPr bwMode="auto">
          <a:xfrm>
            <a:off x="900113" y="3429000"/>
            <a:ext cx="173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>
                <a:cs typeface="Times New Roman" panose="02020603050405020304" pitchFamily="18" charset="0"/>
              </a:rPr>
              <a:t>进行分类。</a:t>
            </a:r>
            <a:r>
              <a:rPr lang="zh-CN" altLang="en-US" sz="800" b="0">
                <a:latin typeface="Arial" panose="020B0604020202020204" pitchFamily="34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1800" b="0">
              <a:latin typeface="Arial" panose="020B0604020202020204" pitchFamily="34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7595" name="Picture 17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221163"/>
            <a:ext cx="7202487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线性分类器设计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en-US" altLang="zh-CN" sz="3200" smtClean="0">
                <a:solidFill>
                  <a:srgbClr val="0000CC"/>
                </a:solidFill>
              </a:rPr>
              <a:t>Fisher</a:t>
            </a:r>
            <a:r>
              <a:rPr lang="zh-CN" altLang="en-US" sz="3200" smtClean="0">
                <a:solidFill>
                  <a:srgbClr val="0000CC"/>
                </a:solidFill>
              </a:rPr>
              <a:t>准则</a:t>
            </a:r>
          </a:p>
        </p:txBody>
      </p:sp>
      <p:graphicFrame>
        <p:nvGraphicFramePr>
          <p:cNvPr id="68611" name="Object 4"/>
          <p:cNvGraphicFramePr>
            <a:graphicFrameLocks noChangeAspect="1"/>
          </p:cNvGraphicFramePr>
          <p:nvPr/>
        </p:nvGraphicFramePr>
        <p:xfrm>
          <a:off x="682625" y="1330325"/>
          <a:ext cx="180022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7" name="Equation" r:id="rId3" imgW="1002865" imgH="837836" progId="Equation.DSMT4">
                  <p:embed/>
                </p:oleObj>
              </mc:Choice>
              <mc:Fallback>
                <p:oleObj name="Equation" r:id="rId3" imgW="1002865" imgH="83783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1330325"/>
                        <a:ext cx="1800225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Rectangle 13"/>
          <p:cNvSpPr>
            <a:spLocks noChangeArrowheads="1"/>
          </p:cNvSpPr>
          <p:nvPr/>
        </p:nvSpPr>
        <p:spPr bwMode="auto">
          <a:xfrm>
            <a:off x="250825" y="6280150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待分类样本：</a:t>
            </a:r>
            <a:endParaRPr lang="zh-CN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613" name="Rectangle 14"/>
          <p:cNvSpPr>
            <a:spLocks noChangeArrowheads="1"/>
          </p:cNvSpPr>
          <p:nvPr/>
        </p:nvSpPr>
        <p:spPr bwMode="auto">
          <a:xfrm>
            <a:off x="5219700" y="6370638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所以该样本属于第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w1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类。</a:t>
            </a:r>
          </a:p>
        </p:txBody>
      </p:sp>
      <p:pic>
        <p:nvPicPr>
          <p:cNvPr id="68614" name="Picture 15" descr="未标题-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341438"/>
            <a:ext cx="1800225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16" descr="未标题-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412875"/>
            <a:ext cx="23034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6" name="Picture 17" descr="未标题-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997200"/>
            <a:ext cx="18732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7" name="Picture 18" descr="未标题-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924175"/>
            <a:ext cx="5040312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8" name="Picture 19" descr="未标题-1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652963"/>
            <a:ext cx="280828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9" name="Picture 20" descr="未标题-1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581525"/>
            <a:ext cx="295275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20" name="Picture 21" descr="未标题-1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229225"/>
            <a:ext cx="3573462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21" name="Picture 22" descr="未标题-1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6210300"/>
            <a:ext cx="31686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线性分类器设计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en-US" altLang="zh-CN" sz="3200" smtClean="0">
                <a:solidFill>
                  <a:srgbClr val="0000CC"/>
                </a:solidFill>
              </a:rPr>
              <a:t>Fisher</a:t>
            </a:r>
            <a:r>
              <a:rPr lang="zh-CN" altLang="en-US" sz="3200" smtClean="0">
                <a:solidFill>
                  <a:srgbClr val="0000CC"/>
                </a:solidFill>
              </a:rPr>
              <a:t>准则</a:t>
            </a:r>
          </a:p>
        </p:txBody>
      </p:sp>
      <p:pic>
        <p:nvPicPr>
          <p:cNvPr id="6963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412875"/>
            <a:ext cx="5903913" cy="525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Text Box 6"/>
          <p:cNvSpPr txBox="1">
            <a:spLocks noChangeArrowheads="1"/>
          </p:cNvSpPr>
          <p:nvPr/>
        </p:nvSpPr>
        <p:spPr bwMode="auto">
          <a:xfrm>
            <a:off x="5148263" y="27813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0000CC"/>
                </a:solidFill>
              </a:rPr>
              <a:t>第一类</a:t>
            </a:r>
          </a:p>
        </p:txBody>
      </p:sp>
      <p:sp>
        <p:nvSpPr>
          <p:cNvPr id="69637" name="Text Box 7"/>
          <p:cNvSpPr txBox="1">
            <a:spLocks noChangeArrowheads="1"/>
          </p:cNvSpPr>
          <p:nvPr/>
        </p:nvSpPr>
        <p:spPr bwMode="auto">
          <a:xfrm>
            <a:off x="1908175" y="29241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D60093"/>
                </a:solidFill>
              </a:rPr>
              <a:t>第二类</a:t>
            </a:r>
          </a:p>
        </p:txBody>
      </p:sp>
      <p:sp>
        <p:nvSpPr>
          <p:cNvPr id="69638" name="Text Box 8"/>
          <p:cNvSpPr txBox="1">
            <a:spLocks noChangeArrowheads="1"/>
          </p:cNvSpPr>
          <p:nvPr/>
        </p:nvSpPr>
        <p:spPr bwMode="auto">
          <a:xfrm>
            <a:off x="4859338" y="5876925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chemeClr val="accent2"/>
                </a:solidFill>
              </a:rPr>
              <a:t>投影方向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线性分类器设计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en-US" altLang="zh-CN" sz="3200" smtClean="0">
                <a:solidFill>
                  <a:srgbClr val="0000CC"/>
                </a:solidFill>
              </a:rPr>
              <a:t>Fisher</a:t>
            </a:r>
            <a:r>
              <a:rPr lang="zh-CN" altLang="en-US" sz="3200" smtClean="0">
                <a:solidFill>
                  <a:srgbClr val="0000CC"/>
                </a:solidFill>
              </a:rPr>
              <a:t>准则</a:t>
            </a:r>
          </a:p>
        </p:txBody>
      </p:sp>
      <p:pic>
        <p:nvPicPr>
          <p:cNvPr id="706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412875"/>
            <a:ext cx="5903913" cy="525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5148263" y="27813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0000CC"/>
                </a:solidFill>
              </a:rPr>
              <a:t>第一类</a:t>
            </a:r>
          </a:p>
        </p:txBody>
      </p:sp>
      <p:sp>
        <p:nvSpPr>
          <p:cNvPr id="70661" name="Text Box 6"/>
          <p:cNvSpPr txBox="1">
            <a:spLocks noChangeArrowheads="1"/>
          </p:cNvSpPr>
          <p:nvPr/>
        </p:nvSpPr>
        <p:spPr bwMode="auto">
          <a:xfrm>
            <a:off x="1908175" y="29241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D60093"/>
                </a:solidFill>
              </a:rPr>
              <a:t>第二类</a:t>
            </a:r>
          </a:p>
        </p:txBody>
      </p:sp>
      <p:sp>
        <p:nvSpPr>
          <p:cNvPr id="70662" name="Text Box 7"/>
          <p:cNvSpPr txBox="1">
            <a:spLocks noChangeArrowheads="1"/>
          </p:cNvSpPr>
          <p:nvPr/>
        </p:nvSpPr>
        <p:spPr bwMode="auto">
          <a:xfrm>
            <a:off x="4859338" y="5876925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chemeClr val="accent2"/>
                </a:solidFill>
              </a:rPr>
              <a:t>投影方向</a:t>
            </a:r>
          </a:p>
        </p:txBody>
      </p:sp>
      <p:sp>
        <p:nvSpPr>
          <p:cNvPr id="70663" name="Line 8"/>
          <p:cNvSpPr>
            <a:spLocks noChangeShapeType="1"/>
          </p:cNvSpPr>
          <p:nvPr/>
        </p:nvSpPr>
        <p:spPr bwMode="auto">
          <a:xfrm flipV="1">
            <a:off x="2916238" y="3500438"/>
            <a:ext cx="647700" cy="215900"/>
          </a:xfrm>
          <a:prstGeom prst="line">
            <a:avLst/>
          </a:prstGeom>
          <a:noFill/>
          <a:ln w="9525">
            <a:solidFill>
              <a:srgbClr val="D6009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4" name="Line 9"/>
          <p:cNvSpPr>
            <a:spLocks noChangeShapeType="1"/>
          </p:cNvSpPr>
          <p:nvPr/>
        </p:nvSpPr>
        <p:spPr bwMode="auto">
          <a:xfrm flipV="1">
            <a:off x="2916238" y="3789363"/>
            <a:ext cx="719137" cy="287337"/>
          </a:xfrm>
          <a:prstGeom prst="line">
            <a:avLst/>
          </a:prstGeom>
          <a:noFill/>
          <a:ln w="9525">
            <a:solidFill>
              <a:srgbClr val="D6009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5" name="Line 10"/>
          <p:cNvSpPr>
            <a:spLocks noChangeShapeType="1"/>
          </p:cNvSpPr>
          <p:nvPr/>
        </p:nvSpPr>
        <p:spPr bwMode="auto">
          <a:xfrm flipH="1">
            <a:off x="3708400" y="3716338"/>
            <a:ext cx="358775" cy="144462"/>
          </a:xfrm>
          <a:prstGeom prst="line">
            <a:avLst/>
          </a:prstGeom>
          <a:noFill/>
          <a:ln w="9525">
            <a:solidFill>
              <a:srgbClr val="D6009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6" name="Line 11"/>
          <p:cNvSpPr>
            <a:spLocks noChangeShapeType="1"/>
          </p:cNvSpPr>
          <p:nvPr/>
        </p:nvSpPr>
        <p:spPr bwMode="auto">
          <a:xfrm flipH="1">
            <a:off x="3779838" y="3716338"/>
            <a:ext cx="1439862" cy="649287"/>
          </a:xfrm>
          <a:prstGeom prst="line">
            <a:avLst/>
          </a:prstGeom>
          <a:noFill/>
          <a:ln w="9525">
            <a:solidFill>
              <a:srgbClr val="0000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7" name="Line 12"/>
          <p:cNvSpPr>
            <a:spLocks noChangeShapeType="1"/>
          </p:cNvSpPr>
          <p:nvPr/>
        </p:nvSpPr>
        <p:spPr bwMode="auto">
          <a:xfrm flipH="1">
            <a:off x="3924300" y="4076700"/>
            <a:ext cx="1295400" cy="576263"/>
          </a:xfrm>
          <a:prstGeom prst="line">
            <a:avLst/>
          </a:prstGeom>
          <a:noFill/>
          <a:ln w="9525">
            <a:solidFill>
              <a:srgbClr val="0000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8" name="Line 13"/>
          <p:cNvSpPr>
            <a:spLocks noChangeShapeType="1"/>
          </p:cNvSpPr>
          <p:nvPr/>
        </p:nvSpPr>
        <p:spPr bwMode="auto">
          <a:xfrm flipH="1">
            <a:off x="4067175" y="4005263"/>
            <a:ext cx="2305050" cy="936625"/>
          </a:xfrm>
          <a:prstGeom prst="line">
            <a:avLst/>
          </a:prstGeom>
          <a:noFill/>
          <a:ln w="9525">
            <a:solidFill>
              <a:srgbClr val="0000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9" name="Line 14"/>
          <p:cNvSpPr>
            <a:spLocks noChangeShapeType="1"/>
          </p:cNvSpPr>
          <p:nvPr/>
        </p:nvSpPr>
        <p:spPr bwMode="auto">
          <a:xfrm flipH="1">
            <a:off x="3995738" y="4365625"/>
            <a:ext cx="1152525" cy="431800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线性分类器设计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en-US" altLang="zh-CN" sz="3200" smtClean="0">
                <a:solidFill>
                  <a:srgbClr val="0000CC"/>
                </a:solidFill>
              </a:rPr>
              <a:t>Fisher</a:t>
            </a:r>
            <a:r>
              <a:rPr lang="zh-CN" altLang="en-US" sz="3200" smtClean="0">
                <a:solidFill>
                  <a:srgbClr val="0000CC"/>
                </a:solidFill>
              </a:rPr>
              <a:t>准则</a:t>
            </a:r>
          </a:p>
        </p:txBody>
      </p:sp>
      <p:sp>
        <p:nvSpPr>
          <p:cNvPr id="71683" name="Rectangle 4"/>
          <p:cNvSpPr>
            <a:spLocks noChangeArrowheads="1"/>
          </p:cNvSpPr>
          <p:nvPr/>
        </p:nvSpPr>
        <p:spPr bwMode="auto">
          <a:xfrm>
            <a:off x="530225" y="1336675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400" b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回顾：</a:t>
            </a:r>
            <a:endParaRPr lang="zh-CN" altLang="en-US" sz="3800" b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168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327275"/>
            <a:ext cx="7931150" cy="45307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800" smtClean="0"/>
              <a:t>   </a:t>
            </a:r>
            <a:r>
              <a:rPr lang="en-US" altLang="zh-CN" sz="2800" b="0" smtClean="0"/>
              <a:t>Fisher</a:t>
            </a:r>
            <a:r>
              <a:rPr lang="zh-CN" altLang="en-US" sz="2800" b="0" smtClean="0"/>
              <a:t>准则的基本原理，就是要找到一个最合适的投影轴，使两类样本在该轴上投影的交迭部分最少，从而使分类效果为最佳。</a:t>
            </a:r>
          </a:p>
        </p:txBody>
      </p:sp>
      <p:graphicFrame>
        <p:nvGraphicFramePr>
          <p:cNvPr id="71685" name="Object 6"/>
          <p:cNvGraphicFramePr>
            <a:graphicFrameLocks noChangeAspect="1"/>
          </p:cNvGraphicFramePr>
          <p:nvPr/>
        </p:nvGraphicFramePr>
        <p:xfrm>
          <a:off x="1260475" y="3767138"/>
          <a:ext cx="4897438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8" name="Equation" r:id="rId3" imgW="1612900" imgH="457200" progId="Equation.DSMT4">
                  <p:embed/>
                </p:oleObj>
              </mc:Choice>
              <mc:Fallback>
                <p:oleObj name="Equation" r:id="rId3" imgW="16129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3767138"/>
                        <a:ext cx="4897438" cy="138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7"/>
          <p:cNvGraphicFramePr>
            <a:graphicFrameLocks noChangeAspect="1"/>
          </p:cNvGraphicFramePr>
          <p:nvPr/>
        </p:nvGraphicFramePr>
        <p:xfrm>
          <a:off x="1765300" y="5711825"/>
          <a:ext cx="35274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9" name="Equation" r:id="rId5" imgW="1168400" imgH="241300" progId="Equation.DSMT4">
                  <p:embed/>
                </p:oleObj>
              </mc:Choice>
              <mc:Fallback>
                <p:oleObj name="Equation" r:id="rId5" imgW="11684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5711825"/>
                        <a:ext cx="3527425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687" name="Picture 8" descr="天使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096000"/>
            <a:ext cx="91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3.4 </a:t>
            </a:r>
            <a:r>
              <a:rPr lang="zh-CN" altLang="en-US" smtClean="0"/>
              <a:t>广义线性判别函数</a:t>
            </a:r>
          </a:p>
        </p:txBody>
      </p:sp>
      <p:graphicFrame>
        <p:nvGraphicFramePr>
          <p:cNvPr id="72707" name="Object 4"/>
          <p:cNvGraphicFramePr>
            <a:graphicFrameLocks noChangeAspect="1"/>
          </p:cNvGraphicFramePr>
          <p:nvPr/>
        </p:nvGraphicFramePr>
        <p:xfrm>
          <a:off x="684213" y="5392738"/>
          <a:ext cx="324008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3" name="Equation" r:id="rId3" imgW="1511300" imgH="482600" progId="Equation.DSMT4">
                  <p:embed/>
                </p:oleObj>
              </mc:Choice>
              <mc:Fallback>
                <p:oleObj name="Equation" r:id="rId3" imgW="15113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392738"/>
                        <a:ext cx="3240087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Text Box 5"/>
          <p:cNvSpPr txBox="1">
            <a:spLocks noChangeArrowheads="1"/>
          </p:cNvSpPr>
          <p:nvPr/>
        </p:nvSpPr>
        <p:spPr bwMode="auto">
          <a:xfrm>
            <a:off x="539750" y="1287463"/>
            <a:ext cx="8135938" cy="189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线性判别函数是形式最为简单的判别函数，但是它不能用于稍复杂一些的情况。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欲设计这样一个一维样本的分类器，使其性能为</a:t>
            </a:r>
            <a:r>
              <a:rPr lang="zh-CN" altLang="en-US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2709" name="Picture 6" descr="http://www.ht-sky.com/newsroot/abook/patternrecognition/images/image_content/3/3_2_2b.gif"/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25" b="8936"/>
          <a:stretch>
            <a:fillRect/>
          </a:stretch>
        </p:blipFill>
        <p:spPr bwMode="auto">
          <a:xfrm>
            <a:off x="4716463" y="3016250"/>
            <a:ext cx="4032250" cy="32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0" name="Text Box 7"/>
          <p:cNvSpPr txBox="1">
            <a:spLocks noChangeArrowheads="1"/>
          </p:cNvSpPr>
          <p:nvPr/>
        </p:nvSpPr>
        <p:spPr bwMode="auto">
          <a:xfrm>
            <a:off x="468313" y="3808413"/>
            <a:ext cx="39592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针对这种情况，如果设计这样一个判别函数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g(x)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(x-a)(x-b)</a:t>
            </a: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相应的决策规则</a:t>
            </a:r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　　</a:t>
            </a:r>
          </a:p>
        </p:txBody>
      </p:sp>
      <p:graphicFrame>
        <p:nvGraphicFramePr>
          <p:cNvPr id="72711" name="Object 8"/>
          <p:cNvGraphicFramePr>
            <a:graphicFrameLocks noChangeAspect="1"/>
          </p:cNvGraphicFramePr>
          <p:nvPr/>
        </p:nvGraphicFramePr>
        <p:xfrm>
          <a:off x="468313" y="2584450"/>
          <a:ext cx="403225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4" name="Equation" r:id="rId7" imgW="1739900" imgH="482600" progId="Equation.DSMT4">
                  <p:embed/>
                </p:oleObj>
              </mc:Choice>
              <mc:Fallback>
                <p:oleObj name="Equation" r:id="rId7" imgW="1739900" imgH="482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584450"/>
                        <a:ext cx="4032250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2" name="Text Box 9"/>
          <p:cNvSpPr txBox="1">
            <a:spLocks noChangeArrowheads="1"/>
          </p:cNvSpPr>
          <p:nvPr/>
        </p:nvSpPr>
        <p:spPr bwMode="auto">
          <a:xfrm>
            <a:off x="539750" y="6400800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此时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,g(x)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不再是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的线性函数，而是一个二次函数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3.4</a:t>
            </a:r>
            <a:r>
              <a:rPr lang="zh-CN" altLang="en-US" smtClean="0"/>
              <a:t>广义线性判别函数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由于线性判别函数具有形式简单，计算方便的优点，并且已被充分研究，因此人们希望能将其</a:t>
            </a:r>
            <a:r>
              <a:rPr lang="zh-CN" altLang="en-US" smtClean="0">
                <a:solidFill>
                  <a:schemeClr val="tx2"/>
                </a:solidFill>
              </a:rPr>
              <a:t>用适当方式扩展至原本适宜非线性判别函数的领域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</a:p>
          <a:p>
            <a:r>
              <a:rPr lang="zh-CN" altLang="en-US" smtClean="0">
                <a:solidFill>
                  <a:srgbClr val="000000"/>
                </a:solidFill>
              </a:rPr>
              <a:t>一种方法是</a:t>
            </a:r>
            <a:r>
              <a:rPr lang="zh-CN" altLang="en-US" smtClean="0">
                <a:solidFill>
                  <a:srgbClr val="6600CC"/>
                </a:solidFill>
              </a:rPr>
              <a:t>选择一种映射</a:t>
            </a:r>
            <a:r>
              <a:rPr lang="en-US" altLang="zh-CN" i="1" smtClean="0">
                <a:solidFill>
                  <a:srgbClr val="6600CC"/>
                </a:solidFill>
              </a:rPr>
              <a:t>x</a:t>
            </a:r>
            <a:r>
              <a:rPr lang="en-US" altLang="zh-CN" smtClean="0">
                <a:solidFill>
                  <a:srgbClr val="6600CC"/>
                </a:solidFill>
              </a:rPr>
              <a:t>→</a:t>
            </a:r>
            <a:r>
              <a:rPr lang="en-US" altLang="zh-CN" i="1" smtClean="0">
                <a:solidFill>
                  <a:srgbClr val="6600CC"/>
                </a:solidFill>
              </a:rPr>
              <a:t>x</a:t>
            </a:r>
            <a:r>
              <a:rPr lang="en-US" altLang="zh-CN" i="1" baseline="30000" smtClean="0">
                <a:solidFill>
                  <a:srgbClr val="6600CC"/>
                </a:solidFill>
              </a:rPr>
              <a:t>*</a:t>
            </a:r>
            <a:r>
              <a:rPr lang="zh-CN" altLang="en-US" smtClean="0">
                <a:solidFill>
                  <a:srgbClr val="6600CC"/>
                </a:solidFill>
              </a:rPr>
              <a:t>，即将原样本特征向量</a:t>
            </a:r>
            <a:r>
              <a:rPr lang="en-US" altLang="zh-CN" i="1" smtClean="0">
                <a:solidFill>
                  <a:srgbClr val="6600CC"/>
                </a:solidFill>
              </a:rPr>
              <a:t>x</a:t>
            </a:r>
            <a:r>
              <a:rPr lang="zh-CN" altLang="en-US" smtClean="0">
                <a:solidFill>
                  <a:srgbClr val="6600CC"/>
                </a:solidFill>
              </a:rPr>
              <a:t>映射成另一向量</a:t>
            </a:r>
            <a:r>
              <a:rPr lang="en-US" altLang="zh-CN" i="1" smtClean="0">
                <a:solidFill>
                  <a:srgbClr val="6600CC"/>
                </a:solidFill>
              </a:rPr>
              <a:t>x</a:t>
            </a:r>
            <a:r>
              <a:rPr lang="en-US" altLang="zh-CN" i="1" baseline="30000" smtClean="0">
                <a:solidFill>
                  <a:srgbClr val="6600CC"/>
                </a:solidFill>
              </a:rPr>
              <a:t>*</a:t>
            </a:r>
            <a:r>
              <a:rPr lang="en-US" altLang="zh-CN" i="1" smtClean="0">
                <a:solidFill>
                  <a:srgbClr val="6600CC"/>
                </a:solidFill>
              </a:rPr>
              <a:t> </a:t>
            </a:r>
            <a:r>
              <a:rPr lang="zh-CN" altLang="en-US" smtClean="0">
                <a:solidFill>
                  <a:srgbClr val="000000"/>
                </a:solidFill>
              </a:rPr>
              <a:t>，从而可以采用线性判别函数的方法。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3.4</a:t>
            </a:r>
            <a:r>
              <a:rPr lang="zh-CN" altLang="en-US" smtClean="0"/>
              <a:t>广义线性判别函数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基本思想</a:t>
            </a:r>
          </a:p>
          <a:p>
            <a:pPr lvl="1"/>
            <a:r>
              <a:rPr lang="zh-CN" altLang="en-US" dirty="0" smtClean="0"/>
              <a:t>设一模式集</a:t>
            </a:r>
            <a:r>
              <a:rPr lang="en-US" altLang="zh-CN" dirty="0" smtClean="0"/>
              <a:t>{x}</a:t>
            </a:r>
            <a:r>
              <a:rPr lang="zh-CN" altLang="en-US" dirty="0" smtClean="0"/>
              <a:t>，在模式空间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中线性不可分，但在模式空间</a:t>
            </a:r>
            <a:r>
              <a:rPr lang="en-US" altLang="zh-CN" i="1" dirty="0" smtClean="0">
                <a:solidFill>
                  <a:srgbClr val="6600CC"/>
                </a:solidFill>
              </a:rPr>
              <a:t>x</a:t>
            </a:r>
            <a:r>
              <a:rPr lang="en-US" altLang="zh-CN" i="1" baseline="30000" dirty="0" smtClean="0">
                <a:solidFill>
                  <a:srgbClr val="6600CC"/>
                </a:solidFill>
              </a:rPr>
              <a:t>*</a:t>
            </a:r>
            <a:r>
              <a:rPr lang="zh-CN" altLang="en-US" dirty="0" smtClean="0"/>
              <a:t>中线性可分，其中</a:t>
            </a:r>
            <a:r>
              <a:rPr lang="en-US" altLang="zh-CN" i="1" dirty="0" smtClean="0">
                <a:solidFill>
                  <a:srgbClr val="6600CC"/>
                </a:solidFill>
              </a:rPr>
              <a:t>x</a:t>
            </a:r>
            <a:r>
              <a:rPr lang="en-US" altLang="zh-CN" i="1" baseline="30000" dirty="0" smtClean="0">
                <a:solidFill>
                  <a:srgbClr val="6600CC"/>
                </a:solidFill>
              </a:rPr>
              <a:t>*</a:t>
            </a:r>
            <a:r>
              <a:rPr lang="zh-CN" altLang="en-US" dirty="0" smtClean="0"/>
              <a:t>的各个分量是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的单值实函数， </a:t>
            </a:r>
            <a:r>
              <a:rPr lang="en-US" altLang="zh-CN" i="1" dirty="0" smtClean="0">
                <a:solidFill>
                  <a:srgbClr val="6600CC"/>
                </a:solidFill>
              </a:rPr>
              <a:t>x</a:t>
            </a:r>
            <a:r>
              <a:rPr lang="en-US" altLang="zh-CN" i="1" baseline="30000" dirty="0" smtClean="0">
                <a:solidFill>
                  <a:srgbClr val="6600CC"/>
                </a:solidFill>
              </a:rPr>
              <a:t>*</a:t>
            </a:r>
            <a:r>
              <a:rPr lang="zh-CN" altLang="en-US" dirty="0" smtClean="0"/>
              <a:t>的维数</a:t>
            </a:r>
            <a:r>
              <a:rPr lang="en-US" altLang="zh-CN" dirty="0" smtClean="0"/>
              <a:t>k</a:t>
            </a:r>
            <a:r>
              <a:rPr lang="zh-CN" altLang="en-US" dirty="0" smtClean="0"/>
              <a:t>高于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，即</a:t>
            </a:r>
          </a:p>
          <a:p>
            <a:pPr>
              <a:buFontTx/>
              <a:buNone/>
            </a:pPr>
            <a:r>
              <a:rPr lang="en-US" altLang="zh-CN" sz="2400" dirty="0" smtClean="0"/>
              <a:t>      </a:t>
            </a:r>
            <a:r>
              <a:rPr lang="en-US" altLang="zh-CN" i="1" dirty="0" smtClean="0">
                <a:solidFill>
                  <a:srgbClr val="6600CC"/>
                </a:solidFill>
              </a:rPr>
              <a:t>x</a:t>
            </a:r>
            <a:r>
              <a:rPr lang="en-US" altLang="zh-CN" i="1" baseline="30000" dirty="0" smtClean="0">
                <a:solidFill>
                  <a:srgbClr val="6600CC"/>
                </a:solidFill>
              </a:rPr>
              <a:t>*</a:t>
            </a:r>
            <a:r>
              <a:rPr lang="en-US" altLang="zh-CN" sz="2400" dirty="0" smtClean="0"/>
              <a:t> = (f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(x), f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(x), </a:t>
            </a:r>
            <a:r>
              <a:rPr lang="en-US" altLang="zh-CN" sz="2400" dirty="0" smtClean="0">
                <a:latin typeface="Arial" panose="020B0604020202020204" pitchFamily="34" charset="0"/>
              </a:rPr>
              <a:t>…</a:t>
            </a:r>
            <a:r>
              <a:rPr lang="en-US" altLang="zh-CN" sz="2400" dirty="0" smtClean="0"/>
              <a:t>., </a:t>
            </a:r>
            <a:r>
              <a:rPr lang="en-US" altLang="zh-CN" sz="2400" dirty="0" err="1" smtClean="0"/>
              <a:t>f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smtClean="0"/>
              <a:t>(x)), k&gt;n</a:t>
            </a:r>
          </a:p>
          <a:p>
            <a:pPr lvl="1">
              <a:buFontTx/>
              <a:buNone/>
            </a:pPr>
            <a:endParaRPr lang="zh-CN" altLang="en-US" dirty="0" smtClean="0"/>
          </a:p>
          <a:p>
            <a:pPr lvl="1"/>
            <a:r>
              <a:rPr lang="zh-CN" altLang="en-US" dirty="0" smtClean="0"/>
              <a:t>则分类界面在</a:t>
            </a:r>
            <a:r>
              <a:rPr lang="en-US" altLang="zh-CN" i="1" dirty="0">
                <a:solidFill>
                  <a:srgbClr val="6600CC"/>
                </a:solidFill>
              </a:rPr>
              <a:t>x</a:t>
            </a:r>
            <a:r>
              <a:rPr lang="en-US" altLang="zh-CN" i="1" baseline="30000" dirty="0">
                <a:solidFill>
                  <a:srgbClr val="6600CC"/>
                </a:solidFill>
              </a:rPr>
              <a:t>*</a:t>
            </a:r>
            <a:r>
              <a:rPr lang="zh-CN" altLang="en-US" dirty="0" smtClean="0"/>
              <a:t>空间是线性的，在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空间是非线性的，此时只要将模式</a:t>
            </a:r>
            <a:r>
              <a:rPr lang="en-US" altLang="zh-CN" dirty="0" smtClean="0"/>
              <a:t>x</a:t>
            </a:r>
            <a:r>
              <a:rPr lang="zh-CN" altLang="en-US" dirty="0" smtClean="0"/>
              <a:t>进行非线性变换，使之变换后得到维数更高的模式</a:t>
            </a:r>
            <a:r>
              <a:rPr lang="en-US" altLang="zh-CN" i="1" dirty="0">
                <a:solidFill>
                  <a:srgbClr val="6600CC"/>
                </a:solidFill>
              </a:rPr>
              <a:t>x</a:t>
            </a:r>
            <a:r>
              <a:rPr lang="en-US" altLang="zh-CN" i="1" baseline="30000" dirty="0">
                <a:solidFill>
                  <a:srgbClr val="6600CC"/>
                </a:solidFill>
              </a:rPr>
              <a:t>* </a:t>
            </a:r>
            <a:r>
              <a:rPr lang="zh-CN" altLang="en-US" dirty="0" smtClean="0"/>
              <a:t>，就可用线性判别函数进行分类。</a:t>
            </a:r>
            <a:endParaRPr lang="en-US" altLang="zh-CN" dirty="0" smtClean="0"/>
          </a:p>
          <a:p>
            <a:pPr>
              <a:buFontTx/>
              <a:buNone/>
            </a:pPr>
            <a:r>
              <a:rPr lang="zh-CN" altLang="en-US" dirty="0" smtClean="0"/>
              <a:t>		 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>
              <a:buFontTx/>
              <a:buNone/>
            </a:pP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3.4</a:t>
            </a:r>
            <a:r>
              <a:rPr lang="zh-CN" altLang="en-US" smtClean="0"/>
              <a:t>广义线性判别函数</a:t>
            </a:r>
          </a:p>
        </p:txBody>
      </p:sp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395288" y="1295400"/>
            <a:ext cx="81359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广义线性判别函数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1"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    若将非线性判别函数表示为：</a:t>
            </a:r>
          </a:p>
        </p:txBody>
      </p:sp>
      <p:graphicFrame>
        <p:nvGraphicFramePr>
          <p:cNvPr id="75780" name="Object 6"/>
          <p:cNvGraphicFramePr>
            <a:graphicFrameLocks noChangeAspect="1"/>
          </p:cNvGraphicFramePr>
          <p:nvPr/>
        </p:nvGraphicFramePr>
        <p:xfrm>
          <a:off x="776288" y="2416175"/>
          <a:ext cx="718026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17" name="公式" r:id="rId3" imgW="2743200" imgH="228600" progId="Equation.3">
                  <p:embed/>
                </p:oleObj>
              </mc:Choice>
              <mc:Fallback>
                <p:oleObj name="公式" r:id="rId3" imgW="2743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2416175"/>
                        <a:ext cx="718026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7"/>
          <p:cNvGraphicFramePr>
            <a:graphicFrameLocks noChangeAspect="1"/>
          </p:cNvGraphicFramePr>
          <p:nvPr/>
        </p:nvGraphicFramePr>
        <p:xfrm>
          <a:off x="1438275" y="3151188"/>
          <a:ext cx="35528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18" name="公式" r:id="rId5" imgW="1181100" imgH="228600" progId="Equation.3">
                  <p:embed/>
                </p:oleObj>
              </mc:Choice>
              <mc:Fallback>
                <p:oleObj name="公式" r:id="rId5" imgW="11811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3151188"/>
                        <a:ext cx="35528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8"/>
          <p:cNvGraphicFramePr>
            <a:graphicFrameLocks noChangeAspect="1"/>
          </p:cNvGraphicFramePr>
          <p:nvPr/>
        </p:nvGraphicFramePr>
        <p:xfrm>
          <a:off x="1660525" y="4059238"/>
          <a:ext cx="58832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19" name="Equation" r:id="rId7" imgW="1954951" imgH="253890" progId="Equation.DSMT4">
                  <p:embed/>
                </p:oleObj>
              </mc:Choice>
              <mc:Fallback>
                <p:oleObj name="Equation" r:id="rId7" imgW="1954951" imgH="25389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4059238"/>
                        <a:ext cx="58832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9"/>
          <p:cNvGraphicFramePr>
            <a:graphicFrameLocks noChangeAspect="1"/>
          </p:cNvGraphicFramePr>
          <p:nvPr/>
        </p:nvGraphicFramePr>
        <p:xfrm>
          <a:off x="1651000" y="5373688"/>
          <a:ext cx="45466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20" name="Equation" r:id="rId9" imgW="1511300" imgH="254000" progId="Equation.DSMT4">
                  <p:embed/>
                </p:oleObj>
              </mc:Choice>
              <mc:Fallback>
                <p:oleObj name="Equation" r:id="rId9" imgW="1511300" imgH="254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373688"/>
                        <a:ext cx="45466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10"/>
          <p:cNvGraphicFramePr>
            <a:graphicFrameLocks noChangeAspect="1"/>
          </p:cNvGraphicFramePr>
          <p:nvPr/>
        </p:nvGraphicFramePr>
        <p:xfrm>
          <a:off x="3197225" y="4811713"/>
          <a:ext cx="23304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21" name="Equation" r:id="rId11" imgW="774364" imgH="253890" progId="Equation.DSMT4">
                  <p:embed/>
                </p:oleObj>
              </mc:Choice>
              <mc:Fallback>
                <p:oleObj name="Equation" r:id="rId11" imgW="774364" imgH="25389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4811713"/>
                        <a:ext cx="23304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11"/>
          <p:cNvGraphicFramePr>
            <a:graphicFrameLocks noChangeAspect="1"/>
          </p:cNvGraphicFramePr>
          <p:nvPr/>
        </p:nvGraphicFramePr>
        <p:xfrm>
          <a:off x="6869113" y="5399088"/>
          <a:ext cx="195262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22" name="Equation" r:id="rId13" imgW="876300" imgH="279400" progId="Equation.DSMT4">
                  <p:embed/>
                </p:oleObj>
              </mc:Choice>
              <mc:Fallback>
                <p:oleObj name="Equation" r:id="rId13" imgW="876300" imgH="279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13" y="5399088"/>
                        <a:ext cx="195262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6" name="Text Box 12"/>
          <p:cNvSpPr txBox="1">
            <a:spLocks noChangeArrowheads="1"/>
          </p:cNvSpPr>
          <p:nvPr/>
        </p:nvSpPr>
        <p:spPr bwMode="auto">
          <a:xfrm>
            <a:off x="682625" y="6035675"/>
            <a:ext cx="8064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</a:rPr>
              <a:t>由此可知，非线性判别函数已变换成线性，称为广义线性判别函数。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3.4</a:t>
            </a:r>
            <a:r>
              <a:rPr lang="zh-CN" altLang="en-US" smtClean="0"/>
              <a:t>广义线性判别函数</a:t>
            </a:r>
          </a:p>
        </p:txBody>
      </p:sp>
      <p:pic>
        <p:nvPicPr>
          <p:cNvPr id="76803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40322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4" name="Picture 5" descr="http://www.ht-sky.com/newsroot/abook/patternrecognition/images/image_content/3/3_2_2b.gif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25" b="8936"/>
          <a:stretch>
            <a:fillRect/>
          </a:stretch>
        </p:blipFill>
        <p:spPr bwMode="auto">
          <a:xfrm>
            <a:off x="4787900" y="1484313"/>
            <a:ext cx="4032250" cy="32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Text Box 6"/>
          <p:cNvSpPr txBox="1">
            <a:spLocks noChangeArrowheads="1"/>
          </p:cNvSpPr>
          <p:nvPr/>
        </p:nvSpPr>
        <p:spPr bwMode="auto">
          <a:xfrm>
            <a:off x="395288" y="1773238"/>
            <a:ext cx="432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例如：图中所示的判别函数为：</a:t>
            </a:r>
          </a:p>
        </p:txBody>
      </p:sp>
      <p:sp>
        <p:nvSpPr>
          <p:cNvPr id="76806" name="Text Box 7"/>
          <p:cNvSpPr txBox="1">
            <a:spLocks noChangeArrowheads="1"/>
          </p:cNvSpPr>
          <p:nvPr/>
        </p:nvSpPr>
        <p:spPr bwMode="auto">
          <a:xfrm>
            <a:off x="5219700" y="5300663"/>
            <a:ext cx="3673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CC00"/>
                </a:solidFill>
              </a:rPr>
              <a:t>此时</a:t>
            </a:r>
            <a:r>
              <a:rPr lang="en-US" altLang="zh-CN" sz="2400" i="1">
                <a:solidFill>
                  <a:srgbClr val="00CC00"/>
                </a:solidFill>
              </a:rPr>
              <a:t>g</a:t>
            </a:r>
            <a:r>
              <a:rPr lang="en-US" altLang="zh-CN" sz="2400">
                <a:solidFill>
                  <a:srgbClr val="00CC00"/>
                </a:solidFill>
              </a:rPr>
              <a:t>(</a:t>
            </a:r>
            <a:r>
              <a:rPr lang="en-US" altLang="zh-CN" sz="2400" i="1">
                <a:solidFill>
                  <a:srgbClr val="00CC00"/>
                </a:solidFill>
              </a:rPr>
              <a:t>x</a:t>
            </a:r>
            <a:r>
              <a:rPr lang="en-US" altLang="zh-CN" sz="2400">
                <a:solidFill>
                  <a:srgbClr val="00CC00"/>
                </a:solidFill>
              </a:rPr>
              <a:t>)</a:t>
            </a:r>
            <a:r>
              <a:rPr lang="zh-CN" altLang="en-US" sz="2400">
                <a:solidFill>
                  <a:srgbClr val="00CC00"/>
                </a:solidFill>
              </a:rPr>
              <a:t>被称为</a:t>
            </a:r>
            <a:r>
              <a:rPr lang="zh-CN" altLang="en-US" sz="2400" u="sng">
                <a:solidFill>
                  <a:srgbClr val="00CC00"/>
                </a:solidFill>
              </a:rPr>
              <a:t>广义线性判别函数</a:t>
            </a:r>
          </a:p>
        </p:txBody>
      </p:sp>
      <p:pic>
        <p:nvPicPr>
          <p:cNvPr id="76807" name="Picture 8" descr="筛子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6381750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线性判别函数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线性可分的定义</a:t>
            </a:r>
          </a:p>
          <a:p>
            <a:pPr lvl="1">
              <a:lnSpc>
                <a:spcPct val="150000"/>
              </a:lnSpc>
            </a:pPr>
            <a:r>
              <a:rPr lang="zh-CN" altLang="en-US" smtClean="0"/>
              <a:t>如果不同的模式在特征空间的里的分布相互分离，且它们之间存在有一个线性的判别边界，那么表示边界的函数也叫做线性判别函数，此时，称这些模式是线性可分的</a:t>
            </a:r>
          </a:p>
          <a:p>
            <a:pPr lvl="1">
              <a:lnSpc>
                <a:spcPct val="150000"/>
              </a:lnSpc>
            </a:pPr>
            <a:r>
              <a:rPr lang="zh-CN" altLang="en-US" smtClean="0"/>
              <a:t>线性</a:t>
            </a:r>
            <a:r>
              <a:rPr kumimoji="1" lang="zh-CN" altLang="en-US" smtClean="0"/>
              <a:t>判别函数是统计模式识别的基本方法之一，简单且容易实现</a:t>
            </a:r>
          </a:p>
          <a:p>
            <a:pPr lvl="1">
              <a:lnSpc>
                <a:spcPct val="150000"/>
              </a:lnSpc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3.4</a:t>
            </a:r>
            <a:r>
              <a:rPr lang="zh-CN" altLang="en-US" smtClean="0"/>
              <a:t>广义线性判别函数</a:t>
            </a:r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07390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57200"/>
            <a:ext cx="8002587" cy="811213"/>
          </a:xfrm>
        </p:spPr>
        <p:txBody>
          <a:bodyPr/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ea typeface="楷体_GB2312" pitchFamily="49" charset="-122"/>
              </a:rPr>
              <a:t>3.5 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</a:rPr>
              <a:t>什么是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</a:rPr>
              <a:t>SVM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</a:rPr>
              <a:t>分类器</a:t>
            </a:r>
            <a:endParaRPr lang="zh-CN" altLang="en-US" sz="4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6263" y="1484313"/>
            <a:ext cx="8027987" cy="4608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Support Vector Machine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支持向量机</a:t>
            </a:r>
            <a:endParaRPr lang="en-US" altLang="zh-CN" sz="28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SVM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从线性可分情况下的最优分类面发展而来。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最优分类面就是要求分类线不但能将两类正确分开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训练错误率为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0),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且使分类间隔最大。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SVM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考虑寻找一个满足分类要求的超平面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并且使训练集中的点距离分类面尽可能的远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也就是寻找一个分类面使它两侧的空白区域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(margin)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最大。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过两类样本中离分类面最近的点且平行于最优分类面的超平面上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2800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,H</a:t>
            </a:r>
            <a:r>
              <a:rPr lang="en-US" altLang="zh-CN" sz="2800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的训练样本就叫做支持向量。</a:t>
            </a:r>
          </a:p>
        </p:txBody>
      </p:sp>
    </p:spTree>
    <p:extLst>
      <p:ext uri="{BB962C8B-B14F-4D97-AF65-F5344CB8AC3E}">
        <p14:creationId xmlns:p14="http://schemas.microsoft.com/office/powerpoint/2010/main" val="292044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 SVM</a:t>
            </a:r>
            <a:r>
              <a:rPr lang="zh-CN" altLang="en-US" smtClean="0"/>
              <a:t>分类器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SVM</a:t>
            </a:r>
            <a:r>
              <a:rPr lang="zh-CN" altLang="en-US" smtClean="0"/>
              <a:t>的特点</a:t>
            </a:r>
          </a:p>
          <a:p>
            <a:pPr lvl="1">
              <a:lnSpc>
                <a:spcPct val="120000"/>
              </a:lnSpc>
            </a:pPr>
            <a:r>
              <a:rPr lang="zh-CN" altLang="en-US" b="0" smtClean="0"/>
              <a:t>它在解决</a:t>
            </a:r>
            <a:r>
              <a:rPr lang="zh-CN" altLang="en-US" b="0" smtClean="0">
                <a:solidFill>
                  <a:schemeClr val="accent2"/>
                </a:solidFill>
              </a:rPr>
              <a:t>小样本</a:t>
            </a:r>
            <a:r>
              <a:rPr lang="zh-CN" altLang="en-US" b="0" smtClean="0"/>
              <a:t>、</a:t>
            </a:r>
            <a:r>
              <a:rPr lang="zh-CN" altLang="en-US" b="0" smtClean="0">
                <a:solidFill>
                  <a:schemeClr val="accent2"/>
                </a:solidFill>
              </a:rPr>
              <a:t>非线性</a:t>
            </a:r>
            <a:r>
              <a:rPr lang="zh-CN" altLang="en-US" b="0" smtClean="0"/>
              <a:t>及</a:t>
            </a:r>
            <a:r>
              <a:rPr lang="zh-CN" altLang="en-US" b="0" smtClean="0">
                <a:solidFill>
                  <a:schemeClr val="accent2"/>
                </a:solidFill>
              </a:rPr>
              <a:t>高维模式</a:t>
            </a:r>
            <a:r>
              <a:rPr lang="zh-CN" altLang="en-US" b="0" smtClean="0"/>
              <a:t>识别中表现出许多特有的优势；</a:t>
            </a:r>
          </a:p>
          <a:p>
            <a:pPr lvl="1">
              <a:lnSpc>
                <a:spcPct val="120000"/>
              </a:lnSpc>
            </a:pPr>
            <a:r>
              <a:rPr lang="zh-CN" altLang="en-US" b="0" smtClean="0"/>
              <a:t>小样本，并不是样本的绝对数量少，而是与问题的复杂度比起来，</a:t>
            </a:r>
            <a:r>
              <a:rPr lang="en-US" altLang="zh-CN" b="0" smtClean="0"/>
              <a:t>SVM</a:t>
            </a:r>
            <a:r>
              <a:rPr lang="zh-CN" altLang="en-US" b="0" smtClean="0"/>
              <a:t>算法要求的样本数是相对比较少的。非线性，是指</a:t>
            </a:r>
            <a:r>
              <a:rPr lang="en-US" altLang="zh-CN" b="0" smtClean="0"/>
              <a:t>SVM</a:t>
            </a:r>
            <a:r>
              <a:rPr lang="zh-CN" altLang="en-US" b="0" smtClean="0"/>
              <a:t>擅长处理样本数据线性不可分的情况，主要通过</a:t>
            </a:r>
            <a:r>
              <a:rPr lang="zh-CN" altLang="en-US" b="0" smtClean="0">
                <a:solidFill>
                  <a:schemeClr val="accent2"/>
                </a:solidFill>
              </a:rPr>
              <a:t>松弛变量</a:t>
            </a:r>
            <a:r>
              <a:rPr lang="zh-CN" altLang="en-US" b="0" smtClean="0"/>
              <a:t>和</a:t>
            </a:r>
            <a:r>
              <a:rPr lang="zh-CN" altLang="en-US" b="0" smtClean="0">
                <a:solidFill>
                  <a:schemeClr val="accent2"/>
                </a:solidFill>
              </a:rPr>
              <a:t>核函数</a:t>
            </a:r>
            <a:r>
              <a:rPr lang="zh-CN" altLang="en-US" b="0" smtClean="0"/>
              <a:t>实现，是</a:t>
            </a:r>
            <a:r>
              <a:rPr lang="en-US" altLang="zh-CN" b="0" smtClean="0"/>
              <a:t>SVM</a:t>
            </a:r>
            <a:r>
              <a:rPr lang="zh-CN" altLang="en-US" b="0" smtClean="0"/>
              <a:t>的精髓；</a:t>
            </a:r>
          </a:p>
          <a:p>
            <a:pPr lvl="1">
              <a:lnSpc>
                <a:spcPct val="120000"/>
              </a:lnSpc>
            </a:pPr>
            <a:r>
              <a:rPr lang="zh-CN" altLang="en-US" b="0" smtClean="0"/>
              <a:t>高维模式识别是指样本维数很高，通过</a:t>
            </a:r>
            <a:r>
              <a:rPr lang="en-US" altLang="zh-CN" b="0" smtClean="0"/>
              <a:t>SVM</a:t>
            </a:r>
            <a:r>
              <a:rPr lang="zh-CN" altLang="en-US" b="0" smtClean="0"/>
              <a:t>建立的分类器却很简洁，只包含落在边界上的</a:t>
            </a:r>
            <a:r>
              <a:rPr lang="zh-CN" altLang="en-US" b="0" smtClean="0">
                <a:solidFill>
                  <a:schemeClr val="accent2"/>
                </a:solidFill>
              </a:rPr>
              <a:t>支持向量</a:t>
            </a:r>
          </a:p>
        </p:txBody>
      </p:sp>
    </p:spTree>
    <p:extLst>
      <p:ext uri="{BB962C8B-B14F-4D97-AF65-F5344CB8AC3E}">
        <p14:creationId xmlns:p14="http://schemas.microsoft.com/office/powerpoint/2010/main" val="17606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r>
              <a:rPr lang="zh-CN" altLang="en-US" sz="4000" dirty="0">
                <a:ea typeface="楷体_GB2312" pitchFamily="49" charset="-122"/>
              </a:rPr>
              <a:t>支持向量机</a:t>
            </a:r>
            <a:r>
              <a:rPr lang="zh-CN" altLang="en-US" sz="4000" dirty="0" smtClean="0">
                <a:ea typeface="楷体_GB2312" pitchFamily="49" charset="-122"/>
              </a:rPr>
              <a:t>理论</a:t>
            </a:r>
            <a:endParaRPr lang="zh-CN" altLang="en-US" sz="4000" dirty="0">
              <a:ea typeface="楷体_GB2312" pitchFamily="49" charset="-122"/>
            </a:endParaRPr>
          </a:p>
        </p:txBody>
      </p:sp>
      <p:pic>
        <p:nvPicPr>
          <p:cNvPr id="532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4008" y="1889599"/>
            <a:ext cx="4137466" cy="21602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81216"/>
            <a:ext cx="3816424" cy="2577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 descr="未命名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933825"/>
            <a:ext cx="58324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63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r>
              <a:rPr lang="zh-CN" altLang="en-US" dirty="0" smtClean="0"/>
              <a:t>分类器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0808"/>
            <a:ext cx="8229600" cy="4166592"/>
          </a:xfrm>
        </p:spPr>
        <p:txBody>
          <a:bodyPr/>
          <a:lstStyle/>
          <a:p>
            <a:r>
              <a:rPr lang="zh-CN" altLang="en-US" dirty="0" smtClean="0"/>
              <a:t>最优的标准：</a:t>
            </a:r>
            <a:r>
              <a:rPr lang="en-US" altLang="zh-CN" dirty="0" smtClean="0"/>
              <a:t>H2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</a:t>
            </a:r>
            <a:r>
              <a:rPr lang="zh-CN" altLang="en-US" dirty="0" smtClean="0"/>
              <a:t>之间的间隔越大，分类的错误率就越低</a:t>
            </a:r>
            <a:endParaRPr lang="en-US" altLang="zh-CN" dirty="0" smtClean="0"/>
          </a:p>
        </p:txBody>
      </p:sp>
      <p:pic>
        <p:nvPicPr>
          <p:cNvPr id="82948" name="Picture 4" descr="image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852738"/>
            <a:ext cx="4929188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26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04800" y="247650"/>
            <a:ext cx="7723188" cy="574675"/>
          </a:xfrm>
          <a:noFill/>
          <a:ln/>
        </p:spPr>
        <p:txBody>
          <a:bodyPr/>
          <a:lstStyle/>
          <a:p>
            <a:pPr eaLnBrk="0" hangingPunct="0"/>
            <a:r>
              <a:rPr lang="zh-CN" altLang="en-US" sz="3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</a:t>
            </a:r>
            <a:r>
              <a:rPr lang="zh-CN" altLang="en-US" sz="3400" b="0" dirty="0">
                <a:latin typeface="黑体" panose="02010609060101010101" pitchFamily="49" charset="-122"/>
                <a:ea typeface="黑体" panose="02010609060101010101" pitchFamily="49" charset="-122"/>
              </a:rPr>
              <a:t>可分的支持向量</a:t>
            </a:r>
            <a:r>
              <a:rPr lang="en-US" altLang="zh-CN" sz="3400" b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400" b="0" dirty="0">
                <a:latin typeface="黑体" panose="02010609060101010101" pitchFamily="49" charset="-122"/>
                <a:ea typeface="黑体" panose="02010609060101010101" pitchFamily="49" charset="-122"/>
              </a:rPr>
              <a:t>分类</a:t>
            </a:r>
            <a:r>
              <a:rPr lang="en-US" altLang="zh-CN" sz="3400" b="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400" b="0" dirty="0">
                <a:latin typeface="黑体" panose="02010609060101010101" pitchFamily="49" charset="-122"/>
                <a:ea typeface="黑体" panose="02010609060101010101" pitchFamily="49" charset="-122"/>
              </a:rPr>
              <a:t>机</a:t>
            </a:r>
          </a:p>
        </p:txBody>
      </p:sp>
      <p:graphicFrame>
        <p:nvGraphicFramePr>
          <p:cNvPr id="120838" name="Object 6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55133959"/>
              </p:ext>
            </p:extLst>
          </p:nvPr>
        </p:nvGraphicFramePr>
        <p:xfrm>
          <a:off x="755650" y="1641560"/>
          <a:ext cx="44640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06" name="公式" r:id="rId4" imgW="2057400" imgH="228600" progId="Equation.3">
                  <p:embed/>
                </p:oleObj>
              </mc:Choice>
              <mc:Fallback>
                <p:oleObj name="公式" r:id="rId4" imgW="2057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41560"/>
                        <a:ext cx="4464050" cy="495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70" name="Object 3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799377099"/>
              </p:ext>
            </p:extLst>
          </p:nvPr>
        </p:nvGraphicFramePr>
        <p:xfrm>
          <a:off x="755650" y="2190824"/>
          <a:ext cx="44640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07" name="公式" r:id="rId6" imgW="2425680" imgH="241200" progId="Equation.3">
                  <p:embed/>
                </p:oleObj>
              </mc:Choice>
              <mc:Fallback>
                <p:oleObj name="公式" r:id="rId6" imgW="2425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190824"/>
                        <a:ext cx="4464050" cy="4460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73" name="Object 41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151460518"/>
              </p:ext>
            </p:extLst>
          </p:nvPr>
        </p:nvGraphicFramePr>
        <p:xfrm>
          <a:off x="1016000" y="3670300"/>
          <a:ext cx="19716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08" name="公式" r:id="rId8" imgW="838080" imgH="203040" progId="Equation.3">
                  <p:embed/>
                </p:oleObj>
              </mc:Choice>
              <mc:Fallback>
                <p:oleObj name="公式" r:id="rId8" imgW="838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670300"/>
                        <a:ext cx="1971675" cy="477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250823" y="1196752"/>
            <a:ext cx="8893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首先考虑线性可分情况。设有如下两类样本的训练集：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20869" name="Group 37"/>
          <p:cNvGrpSpPr>
            <a:grpSpLocks/>
          </p:cNvGrpSpPr>
          <p:nvPr/>
        </p:nvGrpSpPr>
        <p:grpSpPr bwMode="auto">
          <a:xfrm>
            <a:off x="6211413" y="3382169"/>
            <a:ext cx="2736850" cy="2592387"/>
            <a:chOff x="3878" y="2341"/>
            <a:chExt cx="1724" cy="1633"/>
          </a:xfrm>
        </p:grpSpPr>
        <p:sp>
          <p:nvSpPr>
            <p:cNvPr id="120840" name="Line 8"/>
            <p:cNvSpPr>
              <a:spLocks noChangeShapeType="1"/>
            </p:cNvSpPr>
            <p:nvPr/>
          </p:nvSpPr>
          <p:spPr bwMode="auto">
            <a:xfrm flipV="1">
              <a:off x="3878" y="2341"/>
              <a:ext cx="1633" cy="9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41" name="Line 9"/>
            <p:cNvSpPr>
              <a:spLocks noChangeShapeType="1"/>
            </p:cNvSpPr>
            <p:nvPr/>
          </p:nvSpPr>
          <p:spPr bwMode="auto">
            <a:xfrm flipV="1">
              <a:off x="3923" y="2658"/>
              <a:ext cx="1633" cy="9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42" name="Line 10"/>
            <p:cNvSpPr>
              <a:spLocks noChangeShapeType="1"/>
            </p:cNvSpPr>
            <p:nvPr/>
          </p:nvSpPr>
          <p:spPr bwMode="auto">
            <a:xfrm flipV="1">
              <a:off x="3969" y="2976"/>
              <a:ext cx="1633" cy="9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43" name="Oval 11"/>
            <p:cNvSpPr>
              <a:spLocks noChangeArrowheads="1"/>
            </p:cNvSpPr>
            <p:nvPr/>
          </p:nvSpPr>
          <p:spPr bwMode="auto">
            <a:xfrm>
              <a:off x="5239" y="3792"/>
              <a:ext cx="45" cy="45"/>
            </a:xfrm>
            <a:prstGeom prst="ellipse">
              <a:avLst/>
            </a:prstGeom>
            <a:solidFill>
              <a:srgbClr val="F06A9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44" name="Oval 12"/>
            <p:cNvSpPr>
              <a:spLocks noChangeArrowheads="1"/>
            </p:cNvSpPr>
            <p:nvPr/>
          </p:nvSpPr>
          <p:spPr bwMode="auto">
            <a:xfrm>
              <a:off x="4604" y="3928"/>
              <a:ext cx="45" cy="45"/>
            </a:xfrm>
            <a:prstGeom prst="ellipse">
              <a:avLst/>
            </a:prstGeom>
            <a:solidFill>
              <a:srgbClr val="F06A9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45" name="Oval 13"/>
            <p:cNvSpPr>
              <a:spLocks noChangeArrowheads="1"/>
            </p:cNvSpPr>
            <p:nvPr/>
          </p:nvSpPr>
          <p:spPr bwMode="auto">
            <a:xfrm>
              <a:off x="4967" y="3566"/>
              <a:ext cx="45" cy="45"/>
            </a:xfrm>
            <a:prstGeom prst="ellipse">
              <a:avLst/>
            </a:prstGeom>
            <a:solidFill>
              <a:srgbClr val="F06A9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46" name="Oval 14"/>
            <p:cNvSpPr>
              <a:spLocks noChangeArrowheads="1"/>
            </p:cNvSpPr>
            <p:nvPr/>
          </p:nvSpPr>
          <p:spPr bwMode="auto">
            <a:xfrm>
              <a:off x="5194" y="3194"/>
              <a:ext cx="45" cy="45"/>
            </a:xfrm>
            <a:prstGeom prst="ellipse">
              <a:avLst/>
            </a:prstGeom>
            <a:solidFill>
              <a:srgbClr val="F06A9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47" name="Oval 15"/>
            <p:cNvSpPr>
              <a:spLocks noChangeArrowheads="1"/>
            </p:cNvSpPr>
            <p:nvPr/>
          </p:nvSpPr>
          <p:spPr bwMode="auto">
            <a:xfrm>
              <a:off x="4423" y="3665"/>
              <a:ext cx="45" cy="45"/>
            </a:xfrm>
            <a:prstGeom prst="ellipse">
              <a:avLst/>
            </a:prstGeom>
            <a:solidFill>
              <a:srgbClr val="F06A9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0850" name="Group 18"/>
            <p:cNvGrpSpPr>
              <a:grpSpLocks/>
            </p:cNvGrpSpPr>
            <p:nvPr/>
          </p:nvGrpSpPr>
          <p:grpSpPr bwMode="auto">
            <a:xfrm>
              <a:off x="4241" y="2522"/>
              <a:ext cx="91" cy="91"/>
              <a:chOff x="1791" y="2795"/>
              <a:chExt cx="91" cy="91"/>
            </a:xfrm>
          </p:grpSpPr>
          <p:sp>
            <p:nvSpPr>
              <p:cNvPr id="120848" name="Line 16"/>
              <p:cNvSpPr>
                <a:spLocks noChangeShapeType="1"/>
              </p:cNvSpPr>
              <p:nvPr/>
            </p:nvSpPr>
            <p:spPr bwMode="auto">
              <a:xfrm>
                <a:off x="1791" y="2840"/>
                <a:ext cx="91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49" name="Line 17"/>
              <p:cNvSpPr>
                <a:spLocks noChangeShapeType="1"/>
              </p:cNvSpPr>
              <p:nvPr/>
            </p:nvSpPr>
            <p:spPr bwMode="auto">
              <a:xfrm>
                <a:off x="1837" y="2795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0851" name="Group 19"/>
            <p:cNvGrpSpPr>
              <a:grpSpLocks/>
            </p:cNvGrpSpPr>
            <p:nvPr/>
          </p:nvGrpSpPr>
          <p:grpSpPr bwMode="auto">
            <a:xfrm>
              <a:off x="4740" y="2432"/>
              <a:ext cx="91" cy="91"/>
              <a:chOff x="1791" y="2795"/>
              <a:chExt cx="91" cy="91"/>
            </a:xfrm>
          </p:grpSpPr>
          <p:sp>
            <p:nvSpPr>
              <p:cNvPr id="120852" name="Line 20"/>
              <p:cNvSpPr>
                <a:spLocks noChangeShapeType="1"/>
              </p:cNvSpPr>
              <p:nvPr/>
            </p:nvSpPr>
            <p:spPr bwMode="auto">
              <a:xfrm>
                <a:off x="1791" y="2840"/>
                <a:ext cx="91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53" name="Line 21"/>
              <p:cNvSpPr>
                <a:spLocks noChangeShapeType="1"/>
              </p:cNvSpPr>
              <p:nvPr/>
            </p:nvSpPr>
            <p:spPr bwMode="auto">
              <a:xfrm>
                <a:off x="1837" y="2795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0854" name="Group 22"/>
            <p:cNvGrpSpPr>
              <a:grpSpLocks/>
            </p:cNvGrpSpPr>
            <p:nvPr/>
          </p:nvGrpSpPr>
          <p:grpSpPr bwMode="auto">
            <a:xfrm>
              <a:off x="3924" y="2931"/>
              <a:ext cx="91" cy="91"/>
              <a:chOff x="1791" y="2795"/>
              <a:chExt cx="91" cy="91"/>
            </a:xfrm>
          </p:grpSpPr>
          <p:sp>
            <p:nvSpPr>
              <p:cNvPr id="120855" name="Line 23"/>
              <p:cNvSpPr>
                <a:spLocks noChangeShapeType="1"/>
              </p:cNvSpPr>
              <p:nvPr/>
            </p:nvSpPr>
            <p:spPr bwMode="auto">
              <a:xfrm>
                <a:off x="1791" y="2840"/>
                <a:ext cx="91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56" name="Line 24"/>
              <p:cNvSpPr>
                <a:spLocks noChangeShapeType="1"/>
              </p:cNvSpPr>
              <p:nvPr/>
            </p:nvSpPr>
            <p:spPr bwMode="auto">
              <a:xfrm>
                <a:off x="1837" y="2795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0857" name="Group 25"/>
            <p:cNvGrpSpPr>
              <a:grpSpLocks/>
            </p:cNvGrpSpPr>
            <p:nvPr/>
          </p:nvGrpSpPr>
          <p:grpSpPr bwMode="auto">
            <a:xfrm>
              <a:off x="4513" y="2749"/>
              <a:ext cx="91" cy="91"/>
              <a:chOff x="1791" y="2795"/>
              <a:chExt cx="91" cy="91"/>
            </a:xfrm>
          </p:grpSpPr>
          <p:sp>
            <p:nvSpPr>
              <p:cNvPr id="120858" name="Line 26"/>
              <p:cNvSpPr>
                <a:spLocks noChangeShapeType="1"/>
              </p:cNvSpPr>
              <p:nvPr/>
            </p:nvSpPr>
            <p:spPr bwMode="auto">
              <a:xfrm>
                <a:off x="1791" y="2840"/>
                <a:ext cx="91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59" name="Line 27"/>
              <p:cNvSpPr>
                <a:spLocks noChangeShapeType="1"/>
              </p:cNvSpPr>
              <p:nvPr/>
            </p:nvSpPr>
            <p:spPr bwMode="auto">
              <a:xfrm>
                <a:off x="1837" y="2795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0860" name="Group 28"/>
            <p:cNvGrpSpPr>
              <a:grpSpLocks/>
            </p:cNvGrpSpPr>
            <p:nvPr/>
          </p:nvGrpSpPr>
          <p:grpSpPr bwMode="auto">
            <a:xfrm>
              <a:off x="4196" y="3067"/>
              <a:ext cx="91" cy="91"/>
              <a:chOff x="1791" y="2795"/>
              <a:chExt cx="91" cy="91"/>
            </a:xfrm>
          </p:grpSpPr>
          <p:sp>
            <p:nvSpPr>
              <p:cNvPr id="120861" name="Line 29"/>
              <p:cNvSpPr>
                <a:spLocks noChangeShapeType="1"/>
              </p:cNvSpPr>
              <p:nvPr/>
            </p:nvSpPr>
            <p:spPr bwMode="auto">
              <a:xfrm>
                <a:off x="1791" y="2840"/>
                <a:ext cx="91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62" name="Line 30"/>
              <p:cNvSpPr>
                <a:spLocks noChangeShapeType="1"/>
              </p:cNvSpPr>
              <p:nvPr/>
            </p:nvSpPr>
            <p:spPr bwMode="auto">
              <a:xfrm>
                <a:off x="1837" y="2795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0863" name="Group 31"/>
            <p:cNvGrpSpPr>
              <a:grpSpLocks/>
            </p:cNvGrpSpPr>
            <p:nvPr/>
          </p:nvGrpSpPr>
          <p:grpSpPr bwMode="auto">
            <a:xfrm>
              <a:off x="5103" y="2522"/>
              <a:ext cx="91" cy="91"/>
              <a:chOff x="1791" y="2795"/>
              <a:chExt cx="91" cy="91"/>
            </a:xfrm>
          </p:grpSpPr>
          <p:sp>
            <p:nvSpPr>
              <p:cNvPr id="120864" name="Line 32"/>
              <p:cNvSpPr>
                <a:spLocks noChangeShapeType="1"/>
              </p:cNvSpPr>
              <p:nvPr/>
            </p:nvSpPr>
            <p:spPr bwMode="auto">
              <a:xfrm>
                <a:off x="1791" y="2840"/>
                <a:ext cx="91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65" name="Line 33"/>
              <p:cNvSpPr>
                <a:spLocks noChangeShapeType="1"/>
              </p:cNvSpPr>
              <p:nvPr/>
            </p:nvSpPr>
            <p:spPr bwMode="auto">
              <a:xfrm>
                <a:off x="1837" y="2795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0867" name="Line 35"/>
            <p:cNvSpPr>
              <a:spLocks noChangeShapeType="1"/>
            </p:cNvSpPr>
            <p:nvPr/>
          </p:nvSpPr>
          <p:spPr bwMode="auto">
            <a:xfrm>
              <a:off x="4558" y="3249"/>
              <a:ext cx="182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arrow" w="lg" len="sm"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68" name="Text Box 36"/>
            <p:cNvSpPr txBox="1">
              <a:spLocks noChangeArrowheads="1"/>
            </p:cNvSpPr>
            <p:nvPr/>
          </p:nvSpPr>
          <p:spPr bwMode="auto">
            <a:xfrm>
              <a:off x="4468" y="3294"/>
              <a:ext cx="13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隶书_GB2312" pitchFamily="2" charset="-122"/>
                  <a:ea typeface="隶书_GB2312" pitchFamily="2" charset="-122"/>
                  <a:sym typeface="Symbol" panose="05050102010706020507" pitchFamily="18" charset="2"/>
                </a:rPr>
                <a:t></a:t>
              </a:r>
            </a:p>
          </p:txBody>
        </p:sp>
      </p:grpSp>
      <p:sp>
        <p:nvSpPr>
          <p:cNvPr id="120872" name="Rectangle 40"/>
          <p:cNvSpPr>
            <a:spLocks noChangeArrowheads="1"/>
          </p:cNvSpPr>
          <p:nvPr/>
        </p:nvSpPr>
        <p:spPr bwMode="auto">
          <a:xfrm>
            <a:off x="457308" y="2663022"/>
            <a:ext cx="848020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线性可分情况意味着存在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超平面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使训练点中的正类和</a:t>
            </a:r>
          </a:p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负类样本分别位于该超平面的两侧。</a:t>
            </a:r>
          </a:p>
        </p:txBody>
      </p:sp>
      <p:sp>
        <p:nvSpPr>
          <p:cNvPr id="120875" name="Rectangle 43"/>
          <p:cNvSpPr>
            <a:spLocks noChangeArrowheads="1"/>
          </p:cNvSpPr>
          <p:nvPr/>
        </p:nvSpPr>
        <p:spPr bwMode="auto">
          <a:xfrm>
            <a:off x="559276" y="4327454"/>
            <a:ext cx="541686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如果能确定这样的参数对（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w,b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就可以构造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决策函数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来进行</a:t>
            </a:r>
          </a:p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识别新样本。</a:t>
            </a:r>
          </a:p>
        </p:txBody>
      </p:sp>
      <p:graphicFrame>
        <p:nvGraphicFramePr>
          <p:cNvPr id="120880" name="Object 48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37692138"/>
              </p:ext>
            </p:extLst>
          </p:nvPr>
        </p:nvGraphicFramePr>
        <p:xfrm>
          <a:off x="2799083" y="5362574"/>
          <a:ext cx="30432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09" name="公式" r:id="rId10" imgW="1371600" imgH="203040" progId="Equation.3">
                  <p:embed/>
                </p:oleObj>
              </mc:Choice>
              <mc:Fallback>
                <p:oleObj name="公式" r:id="rId10" imgW="1371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083" y="5362574"/>
                        <a:ext cx="3043237" cy="450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079623" y="5805264"/>
            <a:ext cx="21404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x&gt;0,sgn(x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=1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x=0,sgn(x)= 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0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x&lt;0,sgn(x)=-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1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54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47650"/>
            <a:ext cx="6445250" cy="574675"/>
          </a:xfrm>
          <a:noFill/>
          <a:ln/>
        </p:spPr>
        <p:txBody>
          <a:bodyPr/>
          <a:lstStyle/>
          <a:p>
            <a:pPr eaLnBrk="0" hangingPunct="0"/>
            <a:r>
              <a:rPr lang="zh-CN" altLang="en-US" sz="3400" b="0">
                <a:latin typeface="黑体" panose="02010609060101010101" pitchFamily="49" charset="-122"/>
                <a:ea typeface="黑体" panose="02010609060101010101" pitchFamily="49" charset="-122"/>
              </a:rPr>
              <a:t>线性可分的支持向量</a:t>
            </a:r>
            <a:r>
              <a:rPr lang="en-US" altLang="zh-CN" sz="3400" b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400" b="0">
                <a:latin typeface="黑体" panose="02010609060101010101" pitchFamily="49" charset="-122"/>
                <a:ea typeface="黑体" panose="02010609060101010101" pitchFamily="49" charset="-122"/>
              </a:rPr>
              <a:t>分类</a:t>
            </a:r>
            <a:r>
              <a:rPr lang="en-US" altLang="zh-CN" sz="3400" b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400" b="0">
                <a:latin typeface="黑体" panose="02010609060101010101" pitchFamily="49" charset="-122"/>
                <a:ea typeface="黑体" panose="02010609060101010101" pitchFamily="49" charset="-122"/>
              </a:rPr>
              <a:t>机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95536" y="1186281"/>
            <a:ext cx="6437313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问题是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：这样的参数对（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w,b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）有许多。</a:t>
            </a:r>
          </a:p>
          <a:p>
            <a:pPr eaLnBrk="0" hangingPunct="0">
              <a:lnSpc>
                <a:spcPct val="90000"/>
              </a:lnSpc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解决的方法是采用最大间隔原则。</a:t>
            </a:r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539552" y="2804860"/>
            <a:ext cx="7566025" cy="122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最大间隔原则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：选择使得训练集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对于线性函数</a:t>
            </a:r>
          </a:p>
          <a:p>
            <a:r>
              <a:rPr kumimoji="0" lang="en-US" altLang="zh-CN" sz="2800" dirty="0">
                <a:ea typeface="楷体_GB2312" pitchFamily="49" charset="-122"/>
              </a:rPr>
              <a:t>(</a:t>
            </a:r>
            <a:r>
              <a:rPr kumimoji="0" lang="en-US" altLang="zh-CN" sz="2800" dirty="0" err="1">
                <a:ea typeface="楷体_GB2312" pitchFamily="49" charset="-122"/>
              </a:rPr>
              <a:t>w</a:t>
            </a:r>
            <a:r>
              <a:rPr kumimoji="0" lang="en-US" altLang="zh-CN" dirty="0" err="1">
                <a:ea typeface="隶书_GB2312" pitchFamily="2" charset="-122"/>
              </a:rPr>
              <a:t>·</a:t>
            </a:r>
            <a:r>
              <a:rPr kumimoji="0" lang="en-US" altLang="zh-CN" sz="2800" dirty="0" err="1">
                <a:ea typeface="楷体_GB2312" pitchFamily="49" charset="-122"/>
              </a:rPr>
              <a:t>x</a:t>
            </a:r>
            <a:r>
              <a:rPr kumimoji="0" lang="en-US" altLang="zh-CN" sz="2800" dirty="0">
                <a:ea typeface="楷体_GB2312" pitchFamily="49" charset="-122"/>
              </a:rPr>
              <a:t>)+b</a:t>
            </a:r>
            <a:r>
              <a:rPr kumimoji="0" lang="zh-CN" altLang="en-US" sz="2800" b="1" dirty="0">
                <a:latin typeface="楷体_GB2312" pitchFamily="49" charset="-122"/>
                <a:ea typeface="楷体_GB2312" pitchFamily="49" charset="-122"/>
              </a:rPr>
              <a:t>的几何间隔取最大值的参数对</a:t>
            </a:r>
            <a:r>
              <a:rPr kumimoji="0"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en-US" altLang="zh-CN" sz="2800" b="1" dirty="0" err="1">
                <a:latin typeface="楷体_GB2312" pitchFamily="49" charset="-122"/>
                <a:ea typeface="楷体_GB2312" pitchFamily="49" charset="-122"/>
              </a:rPr>
              <a:t>w,b</a:t>
            </a:r>
            <a:r>
              <a:rPr kumimoji="0"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0" lang="zh-CN" altLang="en-US" sz="2800" b="1" dirty="0">
                <a:latin typeface="楷体_GB2312" pitchFamily="49" charset="-122"/>
                <a:ea typeface="楷体_GB2312" pitchFamily="49" charset="-122"/>
              </a:rPr>
              <a:t>，并</a:t>
            </a:r>
          </a:p>
          <a:p>
            <a:r>
              <a:rPr kumimoji="0" lang="zh-CN" altLang="en-US" sz="2800" b="1" dirty="0">
                <a:latin typeface="楷体_GB2312" pitchFamily="49" charset="-122"/>
                <a:ea typeface="楷体_GB2312" pitchFamily="49" charset="-122"/>
              </a:rPr>
              <a:t>由此构造决策函数。</a:t>
            </a:r>
          </a:p>
        </p:txBody>
      </p:sp>
      <p:pic>
        <p:nvPicPr>
          <p:cNvPr id="5" name="Picture 4" descr="image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295" y="4149080"/>
            <a:ext cx="4209108" cy="265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57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r>
              <a:rPr lang="zh-CN" altLang="en-US" dirty="0" smtClean="0"/>
              <a:t>分类器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703" y="1572442"/>
            <a:ext cx="8748464" cy="5109346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/>
        </p:spPr>
      </p:pic>
    </p:spTree>
    <p:extLst>
      <p:ext uri="{BB962C8B-B14F-4D97-AF65-F5344CB8AC3E}">
        <p14:creationId xmlns:p14="http://schemas.microsoft.com/office/powerpoint/2010/main" val="410907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4213" y="457200"/>
            <a:ext cx="8002587" cy="955675"/>
          </a:xfrm>
        </p:spPr>
        <p:txBody>
          <a:bodyPr/>
          <a:lstStyle/>
          <a:p>
            <a:r>
              <a:rPr lang="zh-CN" altLang="en-US" sz="4000">
                <a:ea typeface="楷体_GB2312" pitchFamily="49" charset="-122"/>
              </a:rPr>
              <a:t>广义最优分类面</a:t>
            </a:r>
          </a:p>
        </p:txBody>
      </p:sp>
      <p:pic>
        <p:nvPicPr>
          <p:cNvPr id="126980" name="Picture 102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628775"/>
            <a:ext cx="7772400" cy="437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6982" name="Text Box 1030"/>
          <p:cNvSpPr txBox="1">
            <a:spLocks noChangeArrowheads="1"/>
          </p:cNvSpPr>
          <p:nvPr/>
        </p:nvSpPr>
        <p:spPr bwMode="auto">
          <a:xfrm>
            <a:off x="5703888" y="188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40352" y="3068960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03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360362"/>
            <a:ext cx="7772400" cy="744538"/>
          </a:xfrm>
        </p:spPr>
        <p:txBody>
          <a:bodyPr/>
          <a:lstStyle/>
          <a:p>
            <a:r>
              <a:rPr lang="en-US" altLang="zh-CN" dirty="0" smtClean="0"/>
              <a:t>SVM</a:t>
            </a:r>
            <a:r>
              <a:rPr lang="zh-CN" altLang="en-US" dirty="0" smtClean="0"/>
              <a:t>分类器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求最大间隔</a:t>
            </a:r>
          </a:p>
        </p:txBody>
      </p:sp>
      <p:pic>
        <p:nvPicPr>
          <p:cNvPr id="83972" name="Picture 1" descr="C:\Users\Administrator\AppData\Roaming\Tencent\Users\1223086765\QQ\WinTemp\RichOle\Z$MNQ@C0AI1NNDO1G7}S5C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84" y="2132856"/>
            <a:ext cx="4176713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3" descr="http://img.my.csdn.net/uploads/201210/30/1351585071_19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133600"/>
            <a:ext cx="4505325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TextBox 3"/>
          <p:cNvSpPr txBox="1">
            <a:spLocks noChangeArrowheads="1"/>
          </p:cNvSpPr>
          <p:nvPr/>
        </p:nvSpPr>
        <p:spPr bwMode="auto">
          <a:xfrm>
            <a:off x="4284663" y="3429000"/>
            <a:ext cx="4622800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于是问题便转化成了求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很容易看出当</a:t>
            </a:r>
            <a:r>
              <a:rPr lang="zh-CN" altLang="en-US" sz="24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||w||=0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的时候就得到了目标函数的最小值。反映在图中，就是H1与H2两条直线间的距离无限大，所有样本点都进入了无法分类的灰色地带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解决方法：加一个约束条件</a:t>
            </a:r>
          </a:p>
        </p:txBody>
      </p:sp>
      <p:pic>
        <p:nvPicPr>
          <p:cNvPr id="83975" name="Picture 4" descr="QQ图片201310141042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57563"/>
            <a:ext cx="12890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925" y="201086"/>
            <a:ext cx="4386275" cy="2971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14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线性判别函数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447800"/>
            <a:ext cx="7673975" cy="5257800"/>
          </a:xfrm>
        </p:spPr>
        <p:txBody>
          <a:bodyPr/>
          <a:lstStyle/>
          <a:p>
            <a:r>
              <a:rPr lang="zh-CN" altLang="en-US" sz="2800" smtClean="0"/>
              <a:t>我们现在对两类问题和多类问题分别进行讨论</a:t>
            </a:r>
          </a:p>
          <a:p>
            <a:pPr>
              <a:buFontTx/>
              <a:buNone/>
            </a:pPr>
            <a:r>
              <a:rPr lang="zh-CN" altLang="en-US" sz="2800" smtClean="0">
                <a:solidFill>
                  <a:srgbClr val="00CC00"/>
                </a:solidFill>
              </a:rPr>
              <a:t>一、两类问题：</a:t>
            </a:r>
            <a:r>
              <a:rPr lang="zh-CN" altLang="en-US" sz="2800" smtClean="0"/>
              <a:t>即</a:t>
            </a:r>
          </a:p>
          <a:p>
            <a:pPr>
              <a:buFontTx/>
              <a:buNone/>
            </a:pPr>
            <a:endParaRPr lang="zh-CN" altLang="en-US" sz="2800" smtClean="0"/>
          </a:p>
          <a:p>
            <a:pPr>
              <a:buFontTx/>
              <a:buNone/>
            </a:pPr>
            <a:endParaRPr lang="en-US" altLang="zh-CN" sz="2800" smtClean="0"/>
          </a:p>
          <a:p>
            <a:pPr>
              <a:buFontTx/>
              <a:buNone/>
            </a:pPr>
            <a:r>
              <a:rPr lang="en-US" altLang="zh-CN" sz="2800" smtClean="0"/>
              <a:t>1</a:t>
            </a:r>
            <a:r>
              <a:rPr lang="zh-CN" altLang="en-US" sz="2800" smtClean="0"/>
              <a:t>、二维情况</a:t>
            </a:r>
          </a:p>
          <a:p>
            <a:pPr>
              <a:buFontTx/>
              <a:buNone/>
            </a:pPr>
            <a:endParaRPr lang="zh-CN" altLang="en-US" sz="2800" smtClean="0"/>
          </a:p>
          <a:p>
            <a:pPr>
              <a:buFontTx/>
              <a:buNone/>
            </a:pPr>
            <a:endParaRPr lang="zh-CN" altLang="en-US" sz="2800" smtClean="0"/>
          </a:p>
          <a:p>
            <a:pPr>
              <a:buFontTx/>
              <a:buNone/>
            </a:pPr>
            <a:r>
              <a:rPr lang="zh-CN" altLang="en-US" sz="2800" smtClean="0"/>
              <a:t>这种情况下，判别函数：</a:t>
            </a:r>
          </a:p>
          <a:p>
            <a:pPr>
              <a:buFontTx/>
              <a:buNone/>
            </a:pPr>
            <a:endParaRPr lang="zh-CN" altLang="en-US" sz="2800" smtClean="0"/>
          </a:p>
          <a:p>
            <a:pPr>
              <a:buFontTx/>
              <a:buNone/>
            </a:pPr>
            <a:endParaRPr lang="zh-CN" altLang="en-US" sz="2800" smtClean="0"/>
          </a:p>
          <a:p>
            <a:pPr>
              <a:buFontTx/>
              <a:buNone/>
            </a:pPr>
            <a:endParaRPr lang="zh-CN" altLang="en-US" sz="2800" smtClean="0"/>
          </a:p>
        </p:txBody>
      </p:sp>
      <p:graphicFrame>
        <p:nvGraphicFramePr>
          <p:cNvPr id="1434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39975" y="2565400"/>
          <a:ext cx="367188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4" name="Equation" r:id="rId3" imgW="1320227" imgH="241195" progId="Equation.3">
                  <p:embed/>
                </p:oleObj>
              </mc:Choice>
              <mc:Fallback>
                <p:oleObj name="Equation" r:id="rId3" imgW="1320227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565400"/>
                        <a:ext cx="3671888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11413" y="4149725"/>
          <a:ext cx="25923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5" name="Equation" r:id="rId5" imgW="1181100" imgH="228600" progId="Equation.3">
                  <p:embed/>
                </p:oleObj>
              </mc:Choice>
              <mc:Fallback>
                <p:oleObj name="Equation" r:id="rId5" imgW="1181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149725"/>
                        <a:ext cx="25923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8"/>
          <p:cNvGraphicFramePr>
            <a:graphicFrameLocks noChangeAspect="1"/>
          </p:cNvGraphicFramePr>
          <p:nvPr/>
        </p:nvGraphicFramePr>
        <p:xfrm>
          <a:off x="2268538" y="5516563"/>
          <a:ext cx="3962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6" name="Equation" r:id="rId7" imgW="1473200" imgH="228600" progId="Equation.3">
                  <p:embed/>
                </p:oleObj>
              </mc:Choice>
              <mc:Fallback>
                <p:oleObj name="Equation" r:id="rId7" imgW="14732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516563"/>
                        <a:ext cx="3962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9"/>
          <p:cNvGraphicFramePr>
            <a:graphicFrameLocks noChangeAspect="1"/>
          </p:cNvGraphicFramePr>
          <p:nvPr/>
        </p:nvGraphicFramePr>
        <p:xfrm>
          <a:off x="2124075" y="6165850"/>
          <a:ext cx="44354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7" name="Equation" r:id="rId9" imgW="1815312" imgH="215806" progId="Equation.3">
                  <p:embed/>
                </p:oleObj>
              </mc:Choice>
              <mc:Fallback>
                <p:oleObj name="Equation" r:id="rId9" imgW="1815312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6165850"/>
                        <a:ext cx="44354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 SVM</a:t>
            </a:r>
            <a:r>
              <a:rPr lang="zh-CN" altLang="en-US" smtClean="0"/>
              <a:t>分类器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6792"/>
            <a:ext cx="8229600" cy="4310608"/>
          </a:xfrm>
        </p:spPr>
        <p:txBody>
          <a:bodyPr/>
          <a:lstStyle/>
          <a:p>
            <a:r>
              <a:rPr lang="zh-CN" altLang="en-US" dirty="0" smtClean="0"/>
              <a:t>加约束条件</a:t>
            </a:r>
          </a:p>
          <a:p>
            <a:pPr lvl="1"/>
            <a:r>
              <a:rPr lang="zh-CN" altLang="en-US" dirty="0" smtClean="0"/>
              <a:t>我们把所有样本点中间隔最小的那一点的间隔定为1，也就意味着集合中的其他点间隔都不会小于1，于是不难得到有不等式：yi[&lt;w,xi&gt;+b]≥1 (i=1,2,</a:t>
            </a:r>
            <a:r>
              <a:rPr lang="zh-CN" altLang="en-US" dirty="0" smtClean="0">
                <a:latin typeface="Arial" panose="020B0604020202020204" pitchFamily="34" charset="0"/>
              </a:rPr>
              <a:t>…</a:t>
            </a:r>
            <a:r>
              <a:rPr lang="zh-CN" altLang="en-US" dirty="0" smtClean="0"/>
              <a:t>,l)总成立；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 smtClean="0"/>
          </a:p>
          <a:p>
            <a:pPr lvl="1"/>
            <a:r>
              <a:rPr lang="zh-CN" altLang="en-US" dirty="0" smtClean="0"/>
              <a:t>于是上面的问题便转化成了求条件最优化问题：</a:t>
            </a:r>
          </a:p>
        </p:txBody>
      </p:sp>
      <p:pic>
        <p:nvPicPr>
          <p:cNvPr id="84996" name="Picture 4" descr="QQ图片201310141108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332" y="5029200"/>
            <a:ext cx="6858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429000"/>
            <a:ext cx="50196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9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00138"/>
          </a:xfrm>
        </p:spPr>
        <p:txBody>
          <a:bodyPr/>
          <a:lstStyle/>
          <a:p>
            <a:r>
              <a:rPr lang="zh-CN" altLang="en-US" sz="4000" dirty="0">
                <a:ea typeface="楷体_GB2312" pitchFamily="49" charset="-122"/>
              </a:rPr>
              <a:t>广义最优分类</a:t>
            </a:r>
            <a:r>
              <a:rPr lang="zh-CN" altLang="en-US" sz="4000" dirty="0" smtClean="0">
                <a:ea typeface="楷体_GB2312" pitchFamily="49" charset="-122"/>
              </a:rPr>
              <a:t>面</a:t>
            </a:r>
            <a:endParaRPr lang="zh-CN" altLang="en-US" sz="4000" dirty="0">
              <a:ea typeface="楷体_GB2312" pitchFamily="49" charset="-122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382616"/>
          </a:xfrm>
        </p:spPr>
        <p:txBody>
          <a:bodyPr/>
          <a:lstStyle/>
          <a:p>
            <a:r>
              <a:rPr lang="zh-CN" altLang="en-US" sz="2800" dirty="0">
                <a:ea typeface="楷体_GB2312" pitchFamily="49" charset="-122"/>
              </a:rPr>
              <a:t>最优分类面问题可以表示成约束优化问题</a:t>
            </a:r>
          </a:p>
          <a:p>
            <a:endParaRPr lang="en-US" altLang="ko-KR" sz="2800" dirty="0"/>
          </a:p>
          <a:p>
            <a:pPr lvl="1"/>
            <a:r>
              <a:rPr lang="en-US" altLang="ko-KR" sz="2400" dirty="0"/>
              <a:t>Minimize</a:t>
            </a:r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Subject to</a:t>
            </a:r>
          </a:p>
          <a:p>
            <a:pPr lvl="1"/>
            <a:endParaRPr lang="en-US" altLang="ko-KR" sz="2400" dirty="0"/>
          </a:p>
          <a:p>
            <a:r>
              <a:rPr lang="zh-CN" altLang="en-US" sz="2000" dirty="0" smtClean="0"/>
              <a:t>最优问题的求解</a:t>
            </a:r>
          </a:p>
          <a:p>
            <a:pPr lvl="1"/>
            <a:r>
              <a:rPr lang="zh-CN" altLang="en-US" sz="1800" dirty="0" smtClean="0"/>
              <a:t>这是一个凸二次规划问题，所以一定会存在全局的最优解，但实际求解较为麻烦；</a:t>
            </a:r>
          </a:p>
          <a:p>
            <a:pPr lvl="1"/>
            <a:r>
              <a:rPr lang="zh-CN" altLang="en-US" sz="1800" dirty="0" smtClean="0"/>
              <a:t>实际的做法：将问题转化为拉格朗日求极值的问题</a:t>
            </a:r>
          </a:p>
          <a:p>
            <a:endParaRPr lang="en-US" altLang="zh-CN" sz="28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800" dirty="0"/>
              <a:t>	</a:t>
            </a:r>
          </a:p>
        </p:txBody>
      </p:sp>
      <p:graphicFrame>
        <p:nvGraphicFramePr>
          <p:cNvPr id="131076" name="Object 4"/>
          <p:cNvGraphicFramePr>
            <a:graphicFrameLocks noChangeAspect="1"/>
          </p:cNvGraphicFramePr>
          <p:nvPr/>
        </p:nvGraphicFramePr>
        <p:xfrm>
          <a:off x="3635896" y="2355201"/>
          <a:ext cx="3168650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48" name="Equation" r:id="rId3" imgW="1663560" imgH="634680" progId="Equation.DSMT4">
                  <p:embed/>
                </p:oleObj>
              </mc:Choice>
              <mc:Fallback>
                <p:oleObj name="Equation" r:id="rId3" imgW="166356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355201"/>
                        <a:ext cx="3168650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7" name="Object 5"/>
          <p:cNvGraphicFramePr>
            <a:graphicFrameLocks noChangeAspect="1"/>
          </p:cNvGraphicFramePr>
          <p:nvPr/>
        </p:nvGraphicFramePr>
        <p:xfrm>
          <a:off x="2124075" y="5732611"/>
          <a:ext cx="51117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49" name="Equation" r:id="rId5" imgW="5321160" imgH="660240" progId="Equation.DSMT4">
                  <p:embed/>
                </p:oleObj>
              </mc:Choice>
              <mc:Fallback>
                <p:oleObj name="Equation" r:id="rId5" imgW="53211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732611"/>
                        <a:ext cx="51117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310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04800" y="247650"/>
            <a:ext cx="6445250" cy="574675"/>
          </a:xfrm>
          <a:noFill/>
          <a:ln/>
        </p:spPr>
        <p:txBody>
          <a:bodyPr/>
          <a:lstStyle/>
          <a:p>
            <a:pPr eaLnBrk="0" hangingPunct="0"/>
            <a:r>
              <a:rPr lang="zh-CN" altLang="en-US" sz="3400" b="0">
                <a:latin typeface="黑体" panose="02010609060101010101" pitchFamily="49" charset="-122"/>
                <a:ea typeface="黑体" panose="02010609060101010101" pitchFamily="49" charset="-122"/>
              </a:rPr>
              <a:t>线性可分的支持向量</a:t>
            </a:r>
            <a:r>
              <a:rPr lang="en-US" altLang="zh-CN" sz="3400" b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400" b="0">
                <a:latin typeface="黑体" panose="02010609060101010101" pitchFamily="49" charset="-122"/>
                <a:ea typeface="黑体" panose="02010609060101010101" pitchFamily="49" charset="-122"/>
              </a:rPr>
              <a:t>分类</a:t>
            </a:r>
            <a:r>
              <a:rPr lang="en-US" altLang="zh-CN" sz="3400" b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400" b="0">
                <a:latin typeface="黑体" panose="02010609060101010101" pitchFamily="49" charset="-122"/>
                <a:ea typeface="黑体" panose="02010609060101010101" pitchFamily="49" charset="-122"/>
              </a:rPr>
              <a:t>机</a:t>
            </a:r>
          </a:p>
        </p:txBody>
      </p:sp>
      <p:graphicFrame>
        <p:nvGraphicFramePr>
          <p:cNvPr id="126980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900113" y="2046288"/>
          <a:ext cx="50403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45" name="公式" r:id="rId4" imgW="2743200" imgH="431640" progId="Equation.3">
                  <p:embed/>
                </p:oleObj>
              </mc:Choice>
              <mc:Fallback>
                <p:oleObj name="公式" r:id="rId4" imgW="2743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046288"/>
                        <a:ext cx="5040312" cy="7921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47813" y="3132138"/>
          <a:ext cx="2879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46" name="公式" r:id="rId6" imgW="1574640" imgH="241200" progId="Equation.3">
                  <p:embed/>
                </p:oleObj>
              </mc:Choice>
              <mc:Fallback>
                <p:oleObj name="公式" r:id="rId6" imgW="1574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132138"/>
                        <a:ext cx="2879725" cy="441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6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92275" y="4221163"/>
          <a:ext cx="43005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47" name="公式" r:id="rId8" imgW="2184120" imgH="228600" progId="Equation.3">
                  <p:embed/>
                </p:oleObj>
              </mc:Choice>
              <mc:Fallback>
                <p:oleObj name="公式" r:id="rId8" imgW="2184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221163"/>
                        <a:ext cx="4300538" cy="450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307282" y="1205171"/>
            <a:ext cx="8569325" cy="757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为求解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</a:rPr>
              <a:t>Lagrange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乘子法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将其转化为对偶问题。于是引入</a:t>
            </a:r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</a:rPr>
              <a:t>Lagrange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539750" y="3160713"/>
            <a:ext cx="67103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其中，                   称为</a:t>
            </a:r>
            <a:r>
              <a:rPr lang="en-US" altLang="zh-CN" dirty="0">
                <a:ea typeface="楷体_GB2312" pitchFamily="49" charset="-122"/>
              </a:rPr>
              <a:t>Lagrange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乘子。</a:t>
            </a:r>
          </a:p>
        </p:txBody>
      </p:sp>
      <p:sp>
        <p:nvSpPr>
          <p:cNvPr id="126985" name="Rectangle 9"/>
          <p:cNvSpPr>
            <a:spLocks noChangeArrowheads="1"/>
          </p:cNvSpPr>
          <p:nvPr/>
        </p:nvSpPr>
        <p:spPr bwMode="auto">
          <a:xfrm>
            <a:off x="539750" y="3644900"/>
            <a:ext cx="76168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首先求</a:t>
            </a:r>
            <a:r>
              <a:rPr lang="en-US" altLang="zh-CN">
                <a:ea typeface="楷体_GB2312" pitchFamily="49" charset="-122"/>
              </a:rPr>
              <a:t>Lagrange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函数关于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w,b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的极小值。由</a:t>
            </a:r>
            <a:r>
              <a:rPr lang="zh-CN" altLang="en-US" b="1">
                <a:latin typeface="隶书_GB2312" pitchFamily="2" charset="-122"/>
                <a:ea typeface="楷体_GB2312" pitchFamily="49" charset="-122"/>
              </a:rPr>
              <a:t>极值条件有：</a:t>
            </a:r>
          </a:p>
        </p:txBody>
      </p:sp>
      <p:graphicFrame>
        <p:nvGraphicFramePr>
          <p:cNvPr id="126988" name="Object 1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692275" y="5105400"/>
          <a:ext cx="12954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48" name="公式" r:id="rId10" imgW="723600" imgH="431640" progId="Equation.3">
                  <p:embed/>
                </p:oleObj>
              </mc:Choice>
              <mc:Fallback>
                <p:oleObj name="公式" r:id="rId10" imgW="723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105400"/>
                        <a:ext cx="1295400" cy="773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0" name="Object 14"/>
          <p:cNvGraphicFramePr>
            <a:graphicFrameLocks noChangeAspect="1"/>
          </p:cNvGraphicFramePr>
          <p:nvPr/>
        </p:nvGraphicFramePr>
        <p:xfrm>
          <a:off x="1692275" y="5830888"/>
          <a:ext cx="15113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49" name="公式" r:id="rId12" imgW="850680" imgH="431640" progId="Equation.3">
                  <p:embed/>
                </p:oleObj>
              </mc:Choice>
              <mc:Fallback>
                <p:oleObj name="公式" r:id="rId12" imgW="850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830888"/>
                        <a:ext cx="1511300" cy="7667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1" name="Rectangle 15"/>
          <p:cNvSpPr>
            <a:spLocks noChangeArrowheads="1"/>
          </p:cNvSpPr>
          <p:nvPr/>
        </p:nvSpPr>
        <p:spPr bwMode="auto">
          <a:xfrm>
            <a:off x="588963" y="4941888"/>
            <a:ext cx="110331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得到：</a:t>
            </a:r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7524750" y="2205038"/>
            <a:ext cx="863600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(2)</a:t>
            </a:r>
          </a:p>
        </p:txBody>
      </p:sp>
      <p:sp>
        <p:nvSpPr>
          <p:cNvPr id="126993" name="Text Box 17"/>
          <p:cNvSpPr txBox="1">
            <a:spLocks noChangeArrowheads="1"/>
          </p:cNvSpPr>
          <p:nvPr/>
        </p:nvSpPr>
        <p:spPr bwMode="auto">
          <a:xfrm>
            <a:off x="3995738" y="5265738"/>
            <a:ext cx="863600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(3)</a:t>
            </a:r>
          </a:p>
        </p:txBody>
      </p: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3995738" y="6021388"/>
            <a:ext cx="863600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71705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04800" y="247650"/>
            <a:ext cx="6445250" cy="574675"/>
          </a:xfrm>
          <a:noFill/>
          <a:ln/>
        </p:spPr>
        <p:txBody>
          <a:bodyPr/>
          <a:lstStyle/>
          <a:p>
            <a:pPr eaLnBrk="0" hangingPunct="0"/>
            <a:r>
              <a:rPr lang="zh-CN" altLang="en-US" sz="3400" b="0">
                <a:latin typeface="黑体" panose="02010609060101010101" pitchFamily="49" charset="-122"/>
                <a:ea typeface="黑体" panose="02010609060101010101" pitchFamily="49" charset="-122"/>
              </a:rPr>
              <a:t>线性可分的支持向量</a:t>
            </a:r>
            <a:r>
              <a:rPr lang="en-US" altLang="zh-CN" sz="3400" b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400" b="0">
                <a:latin typeface="黑体" panose="02010609060101010101" pitchFamily="49" charset="-122"/>
                <a:ea typeface="黑体" panose="02010609060101010101" pitchFamily="49" charset="-122"/>
              </a:rPr>
              <a:t>分类</a:t>
            </a:r>
            <a:r>
              <a:rPr lang="en-US" altLang="zh-CN" sz="3400" b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400" b="0">
                <a:latin typeface="黑体" panose="02010609060101010101" pitchFamily="49" charset="-122"/>
                <a:ea typeface="黑体" panose="02010609060101010101" pitchFamily="49" charset="-122"/>
              </a:rPr>
              <a:t>机</a:t>
            </a:r>
          </a:p>
        </p:txBody>
      </p:sp>
      <p:graphicFrame>
        <p:nvGraphicFramePr>
          <p:cNvPr id="122887" name="Object 7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036638" y="2020888"/>
          <a:ext cx="4759325" cy="226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78" name="公式" r:id="rId4" imgW="2374560" imgH="1130040" progId="Equation.3">
                  <p:embed/>
                </p:oleObj>
              </mc:Choice>
              <mc:Fallback>
                <p:oleObj name="公式" r:id="rId4" imgW="2374560" imgH="1130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2020888"/>
                        <a:ext cx="4759325" cy="22653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2" name="Object 1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232525" y="2627313"/>
          <a:ext cx="85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79" name="公式" r:id="rId6" imgW="850680" imgH="431640" progId="Equation.3">
                  <p:embed/>
                </p:oleObj>
              </mc:Choice>
              <mc:Fallback>
                <p:oleObj name="公式" r:id="rId6" imgW="850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2525" y="2627313"/>
                        <a:ext cx="850900" cy="431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6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89038" y="5013325"/>
          <a:ext cx="2014537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80" name="公式" r:id="rId8" imgW="927000" imgH="431640" progId="Equation.3">
                  <p:embed/>
                </p:oleObj>
              </mc:Choice>
              <mc:Fallback>
                <p:oleObj name="公式" r:id="rId8" imgW="927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5013325"/>
                        <a:ext cx="2014537" cy="9382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447675" y="1233488"/>
            <a:ext cx="83851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式代入</a:t>
            </a:r>
            <a:r>
              <a:rPr lang="en-US" altLang="zh-CN">
                <a:ea typeface="楷体_GB2312" pitchFamily="49" charset="-122"/>
              </a:rPr>
              <a:t>Lagrange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函数，并利用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(4)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式，则原始的优化问题</a:t>
            </a:r>
          </a:p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转化为如下的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对偶问题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使用极小形式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122889" name="AutoShape 9"/>
          <p:cNvSpPr>
            <a:spLocks noChangeArrowheads="1"/>
          </p:cNvSpPr>
          <p:nvPr/>
        </p:nvSpPr>
        <p:spPr bwMode="auto">
          <a:xfrm>
            <a:off x="6028221" y="2171701"/>
            <a:ext cx="3059734" cy="1648867"/>
          </a:xfrm>
          <a:prstGeom prst="wedgeEllipseCallout">
            <a:avLst>
              <a:gd name="adj1" fmla="val -62644"/>
              <a:gd name="adj2" fmla="val -43773"/>
            </a:avLst>
          </a:prstGeom>
          <a:solidFill>
            <a:srgbClr val="D6D6B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000" b="1" dirty="0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5868988" y="3681413"/>
            <a:ext cx="863600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(5)</a:t>
            </a:r>
          </a:p>
        </p:txBody>
      </p:sp>
      <p:sp>
        <p:nvSpPr>
          <p:cNvPr id="122891" name="Text Box 11"/>
          <p:cNvSpPr txBox="1">
            <a:spLocks noChangeArrowheads="1"/>
          </p:cNvSpPr>
          <p:nvPr/>
        </p:nvSpPr>
        <p:spPr bwMode="auto">
          <a:xfrm>
            <a:off x="434975" y="4491038"/>
            <a:ext cx="712311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求解问题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(5)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，得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。则参数对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(w,b)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可由下式计算：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2898" name="Object 18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419475" y="5022850"/>
          <a:ext cx="36004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81" name="公式" r:id="rId10" imgW="1968480" imgH="507960" progId="Equation.3">
                  <p:embed/>
                </p:oleObj>
              </mc:Choice>
              <mc:Fallback>
                <p:oleObj name="公式" r:id="rId10" imgW="19684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022850"/>
                        <a:ext cx="3600450" cy="927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219700" y="245162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这是一个凸二次规划问题</a:t>
            </a:r>
          </a:p>
          <a:p>
            <a:pPr algn="ctr"/>
            <a:r>
              <a:rPr lang="zh-CN" altLang="en-US" b="1" dirty="0" smtClean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有唯一的最优解</a:t>
            </a:r>
            <a:endParaRPr lang="en-US" altLang="zh-CN" b="1" dirty="0" smtClean="0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/>
            <a:r>
              <a:rPr lang="zh-CN" altLang="en-US" b="1" dirty="0" smtClean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可用</a:t>
            </a:r>
            <a:r>
              <a:rPr lang="en-US" altLang="zh-CN" b="1" dirty="0" smtClean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SMO</a:t>
            </a:r>
            <a:r>
              <a:rPr lang="zh-CN" altLang="en-US" b="1" dirty="0" smtClean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 err="1" smtClean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Squential</a:t>
            </a:r>
            <a:r>
              <a:rPr lang="en-US" altLang="zh-CN" b="1" dirty="0" smtClean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Minimal Optimization</a:t>
            </a:r>
            <a:r>
              <a:rPr lang="zh-CN" altLang="en-US" b="1" dirty="0" smtClean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b="1" dirty="0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44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47650"/>
            <a:ext cx="6445250" cy="603250"/>
          </a:xfrm>
          <a:noFill/>
          <a:ln/>
        </p:spPr>
        <p:txBody>
          <a:bodyPr lIns="107950" tIns="42862" rIns="107950" bIns="42862"/>
          <a:lstStyle/>
          <a:p>
            <a:pPr defTabSz="1722438" eaLnBrk="0" hangingPunct="0"/>
            <a:r>
              <a:rPr lang="zh-CN" altLang="en-US" sz="3400" b="0">
                <a:latin typeface="黑体" panose="02010609060101010101" pitchFamily="49" charset="-122"/>
                <a:ea typeface="黑体" panose="02010609060101010101" pitchFamily="49" charset="-122"/>
              </a:rPr>
              <a:t>线性可分的支持向量</a:t>
            </a:r>
            <a:r>
              <a:rPr lang="en-US" altLang="zh-CN" sz="3400" b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400" b="0">
                <a:latin typeface="黑体" panose="02010609060101010101" pitchFamily="49" charset="-122"/>
                <a:ea typeface="黑体" panose="02010609060101010101" pitchFamily="49" charset="-122"/>
              </a:rPr>
              <a:t>分类</a:t>
            </a:r>
            <a:r>
              <a:rPr lang="en-US" altLang="zh-CN" sz="3400" b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400" b="0">
                <a:latin typeface="黑体" panose="02010609060101010101" pitchFamily="49" charset="-122"/>
                <a:ea typeface="黑体" panose="02010609060101010101" pitchFamily="49" charset="-122"/>
              </a:rPr>
              <a:t>机</a:t>
            </a:r>
          </a:p>
        </p:txBody>
      </p:sp>
      <p:graphicFrame>
        <p:nvGraphicFramePr>
          <p:cNvPr id="153613" name="Object 13"/>
          <p:cNvGraphicFramePr>
            <a:graphicFrameLocks noGrp="1" noChangeAspect="1"/>
          </p:cNvGraphicFramePr>
          <p:nvPr>
            <p:ph sz="half" idx="1"/>
          </p:nvPr>
        </p:nvGraphicFramePr>
        <p:xfrm>
          <a:off x="755650" y="4987925"/>
          <a:ext cx="367188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20" name="公式" r:id="rId4" imgW="1676160" imgH="241200" progId="Equation.3">
                  <p:embed/>
                </p:oleObj>
              </mc:Choice>
              <mc:Fallback>
                <p:oleObj name="公式" r:id="rId4" imgW="1676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987925"/>
                        <a:ext cx="3671888" cy="5286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107950" y="3360738"/>
            <a:ext cx="8097838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支持向量：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称训练集</a:t>
            </a:r>
            <a:r>
              <a:rPr lang="en-US" altLang="zh-CN" sz="2800">
                <a:ea typeface="楷体_GB2312" pitchFamily="49" charset="-122"/>
              </a:rPr>
              <a:t>D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中的样本</a:t>
            </a:r>
            <a:r>
              <a:rPr lang="en-US" altLang="zh-CN" sz="2800">
                <a:ea typeface="楷体_GB2312" pitchFamily="49" charset="-122"/>
              </a:rPr>
              <a:t>x</a:t>
            </a:r>
            <a:r>
              <a:rPr lang="en-US" altLang="zh-CN" sz="2800" baseline="-25000">
                <a:ea typeface="楷体_GB2312" pitchFamily="49" charset="-122"/>
              </a:rPr>
              <a:t>i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为支持向量，如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    果它对应的</a:t>
            </a:r>
            <a:r>
              <a:rPr lang="zh-CN" altLang="en-US" sz="2800"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800" baseline="-25000"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>
                <a:ea typeface="楷体_GB2312" pitchFamily="49" charset="-122"/>
                <a:sym typeface="Symbol" panose="05050102010706020507" pitchFamily="18" charset="2"/>
              </a:rPr>
              <a:t>*&gt;0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179388" y="4437063"/>
            <a:ext cx="5722937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根据原始最优化问题的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KKT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条件，有</a:t>
            </a:r>
          </a:p>
        </p:txBody>
      </p:sp>
      <p:sp>
        <p:nvSpPr>
          <p:cNvPr id="153619" name="Rectangle 19"/>
          <p:cNvSpPr>
            <a:spLocks noChangeArrowheads="1"/>
          </p:cNvSpPr>
          <p:nvPr/>
        </p:nvSpPr>
        <p:spPr bwMode="auto">
          <a:xfrm>
            <a:off x="250825" y="5976938"/>
            <a:ext cx="60102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于是，支持向量正好在间隔边界上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53653" name="Group 53"/>
          <p:cNvGrpSpPr>
            <a:grpSpLocks/>
          </p:cNvGrpSpPr>
          <p:nvPr/>
        </p:nvGrpSpPr>
        <p:grpSpPr bwMode="auto">
          <a:xfrm>
            <a:off x="6156325" y="3716338"/>
            <a:ext cx="2736850" cy="2592387"/>
            <a:chOff x="3878" y="2341"/>
            <a:chExt cx="1724" cy="1633"/>
          </a:xfrm>
        </p:grpSpPr>
        <p:grpSp>
          <p:nvGrpSpPr>
            <p:cNvPr id="153620" name="Group 20"/>
            <p:cNvGrpSpPr>
              <a:grpSpLocks/>
            </p:cNvGrpSpPr>
            <p:nvPr/>
          </p:nvGrpSpPr>
          <p:grpSpPr bwMode="auto">
            <a:xfrm>
              <a:off x="3878" y="2341"/>
              <a:ext cx="1724" cy="1633"/>
              <a:chOff x="3878" y="2341"/>
              <a:chExt cx="1724" cy="1633"/>
            </a:xfrm>
          </p:grpSpPr>
          <p:sp>
            <p:nvSpPr>
              <p:cNvPr id="153621" name="Line 21"/>
              <p:cNvSpPr>
                <a:spLocks noChangeShapeType="1"/>
              </p:cNvSpPr>
              <p:nvPr/>
            </p:nvSpPr>
            <p:spPr bwMode="auto">
              <a:xfrm flipV="1">
                <a:off x="3878" y="2341"/>
                <a:ext cx="1633" cy="9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22" name="Line 22"/>
              <p:cNvSpPr>
                <a:spLocks noChangeShapeType="1"/>
              </p:cNvSpPr>
              <p:nvPr/>
            </p:nvSpPr>
            <p:spPr bwMode="auto">
              <a:xfrm flipV="1">
                <a:off x="3923" y="2658"/>
                <a:ext cx="1633" cy="9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23" name="Line 23"/>
              <p:cNvSpPr>
                <a:spLocks noChangeShapeType="1"/>
              </p:cNvSpPr>
              <p:nvPr/>
            </p:nvSpPr>
            <p:spPr bwMode="auto">
              <a:xfrm flipV="1">
                <a:off x="3969" y="2976"/>
                <a:ext cx="1633" cy="9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24" name="Oval 24"/>
              <p:cNvSpPr>
                <a:spLocks noChangeArrowheads="1"/>
              </p:cNvSpPr>
              <p:nvPr/>
            </p:nvSpPr>
            <p:spPr bwMode="auto">
              <a:xfrm>
                <a:off x="5239" y="3792"/>
                <a:ext cx="45" cy="45"/>
              </a:xfrm>
              <a:prstGeom prst="ellipse">
                <a:avLst/>
              </a:prstGeom>
              <a:solidFill>
                <a:srgbClr val="F06A9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25" name="Oval 25"/>
              <p:cNvSpPr>
                <a:spLocks noChangeArrowheads="1"/>
              </p:cNvSpPr>
              <p:nvPr/>
            </p:nvSpPr>
            <p:spPr bwMode="auto">
              <a:xfrm>
                <a:off x="4604" y="3928"/>
                <a:ext cx="45" cy="45"/>
              </a:xfrm>
              <a:prstGeom prst="ellipse">
                <a:avLst/>
              </a:prstGeom>
              <a:solidFill>
                <a:srgbClr val="F06A9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26" name="Oval 26"/>
              <p:cNvSpPr>
                <a:spLocks noChangeArrowheads="1"/>
              </p:cNvSpPr>
              <p:nvPr/>
            </p:nvSpPr>
            <p:spPr bwMode="auto">
              <a:xfrm>
                <a:off x="4967" y="3566"/>
                <a:ext cx="45" cy="45"/>
              </a:xfrm>
              <a:prstGeom prst="ellipse">
                <a:avLst/>
              </a:prstGeom>
              <a:solidFill>
                <a:srgbClr val="F06A9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27" name="Oval 27"/>
              <p:cNvSpPr>
                <a:spLocks noChangeArrowheads="1"/>
              </p:cNvSpPr>
              <p:nvPr/>
            </p:nvSpPr>
            <p:spPr bwMode="auto">
              <a:xfrm>
                <a:off x="5194" y="3194"/>
                <a:ext cx="45" cy="45"/>
              </a:xfrm>
              <a:prstGeom prst="ellipse">
                <a:avLst/>
              </a:prstGeom>
              <a:solidFill>
                <a:srgbClr val="F06A9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28" name="Oval 28"/>
              <p:cNvSpPr>
                <a:spLocks noChangeArrowheads="1"/>
              </p:cNvSpPr>
              <p:nvPr/>
            </p:nvSpPr>
            <p:spPr bwMode="auto">
              <a:xfrm>
                <a:off x="4423" y="3665"/>
                <a:ext cx="45" cy="45"/>
              </a:xfrm>
              <a:prstGeom prst="ellipse">
                <a:avLst/>
              </a:prstGeom>
              <a:solidFill>
                <a:srgbClr val="F06A9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53629" name="Group 29"/>
              <p:cNvGrpSpPr>
                <a:grpSpLocks/>
              </p:cNvGrpSpPr>
              <p:nvPr/>
            </p:nvGrpSpPr>
            <p:grpSpPr bwMode="auto">
              <a:xfrm>
                <a:off x="4241" y="2522"/>
                <a:ext cx="91" cy="91"/>
                <a:chOff x="1791" y="2795"/>
                <a:chExt cx="91" cy="91"/>
              </a:xfrm>
            </p:grpSpPr>
            <p:sp>
              <p:nvSpPr>
                <p:cNvPr id="153630" name="Line 30"/>
                <p:cNvSpPr>
                  <a:spLocks noChangeShapeType="1"/>
                </p:cNvSpPr>
                <p:nvPr/>
              </p:nvSpPr>
              <p:spPr bwMode="auto">
                <a:xfrm>
                  <a:off x="1791" y="2840"/>
                  <a:ext cx="91" cy="0"/>
                </a:xfrm>
                <a:prstGeom prst="line">
                  <a:avLst/>
                </a:prstGeom>
                <a:noFill/>
                <a:ln w="12700">
                  <a:solidFill>
                    <a:srgbClr val="FFFF00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631" name="Line 31"/>
                <p:cNvSpPr>
                  <a:spLocks noChangeShapeType="1"/>
                </p:cNvSpPr>
                <p:nvPr/>
              </p:nvSpPr>
              <p:spPr bwMode="auto">
                <a:xfrm>
                  <a:off x="1837" y="2795"/>
                  <a:ext cx="0" cy="91"/>
                </a:xfrm>
                <a:prstGeom prst="line">
                  <a:avLst/>
                </a:prstGeom>
                <a:noFill/>
                <a:ln w="127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632" name="Group 32"/>
              <p:cNvGrpSpPr>
                <a:grpSpLocks/>
              </p:cNvGrpSpPr>
              <p:nvPr/>
            </p:nvGrpSpPr>
            <p:grpSpPr bwMode="auto">
              <a:xfrm>
                <a:off x="4740" y="2432"/>
                <a:ext cx="91" cy="91"/>
                <a:chOff x="1791" y="2795"/>
                <a:chExt cx="91" cy="91"/>
              </a:xfrm>
            </p:grpSpPr>
            <p:sp>
              <p:nvSpPr>
                <p:cNvPr id="153633" name="Line 33"/>
                <p:cNvSpPr>
                  <a:spLocks noChangeShapeType="1"/>
                </p:cNvSpPr>
                <p:nvPr/>
              </p:nvSpPr>
              <p:spPr bwMode="auto">
                <a:xfrm>
                  <a:off x="1791" y="2840"/>
                  <a:ext cx="91" cy="0"/>
                </a:xfrm>
                <a:prstGeom prst="line">
                  <a:avLst/>
                </a:prstGeom>
                <a:noFill/>
                <a:ln w="12700">
                  <a:solidFill>
                    <a:srgbClr val="FFFF00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634" name="Line 34"/>
                <p:cNvSpPr>
                  <a:spLocks noChangeShapeType="1"/>
                </p:cNvSpPr>
                <p:nvPr/>
              </p:nvSpPr>
              <p:spPr bwMode="auto">
                <a:xfrm>
                  <a:off x="1837" y="2795"/>
                  <a:ext cx="0" cy="91"/>
                </a:xfrm>
                <a:prstGeom prst="line">
                  <a:avLst/>
                </a:prstGeom>
                <a:noFill/>
                <a:ln w="127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635" name="Group 35"/>
              <p:cNvGrpSpPr>
                <a:grpSpLocks/>
              </p:cNvGrpSpPr>
              <p:nvPr/>
            </p:nvGrpSpPr>
            <p:grpSpPr bwMode="auto">
              <a:xfrm>
                <a:off x="3924" y="2931"/>
                <a:ext cx="91" cy="91"/>
                <a:chOff x="1791" y="2795"/>
                <a:chExt cx="91" cy="91"/>
              </a:xfrm>
            </p:grpSpPr>
            <p:sp>
              <p:nvSpPr>
                <p:cNvPr id="153636" name="Line 36"/>
                <p:cNvSpPr>
                  <a:spLocks noChangeShapeType="1"/>
                </p:cNvSpPr>
                <p:nvPr/>
              </p:nvSpPr>
              <p:spPr bwMode="auto">
                <a:xfrm>
                  <a:off x="1791" y="2840"/>
                  <a:ext cx="91" cy="0"/>
                </a:xfrm>
                <a:prstGeom prst="line">
                  <a:avLst/>
                </a:prstGeom>
                <a:noFill/>
                <a:ln w="12700">
                  <a:solidFill>
                    <a:srgbClr val="FFFF00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637" name="Line 37"/>
                <p:cNvSpPr>
                  <a:spLocks noChangeShapeType="1"/>
                </p:cNvSpPr>
                <p:nvPr/>
              </p:nvSpPr>
              <p:spPr bwMode="auto">
                <a:xfrm>
                  <a:off x="1837" y="2795"/>
                  <a:ext cx="0" cy="91"/>
                </a:xfrm>
                <a:prstGeom prst="line">
                  <a:avLst/>
                </a:prstGeom>
                <a:noFill/>
                <a:ln w="127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638" name="Group 38"/>
              <p:cNvGrpSpPr>
                <a:grpSpLocks/>
              </p:cNvGrpSpPr>
              <p:nvPr/>
            </p:nvGrpSpPr>
            <p:grpSpPr bwMode="auto">
              <a:xfrm>
                <a:off x="4513" y="2749"/>
                <a:ext cx="91" cy="91"/>
                <a:chOff x="1791" y="2795"/>
                <a:chExt cx="91" cy="91"/>
              </a:xfrm>
            </p:grpSpPr>
            <p:sp>
              <p:nvSpPr>
                <p:cNvPr id="153639" name="Line 39"/>
                <p:cNvSpPr>
                  <a:spLocks noChangeShapeType="1"/>
                </p:cNvSpPr>
                <p:nvPr/>
              </p:nvSpPr>
              <p:spPr bwMode="auto">
                <a:xfrm>
                  <a:off x="1791" y="2840"/>
                  <a:ext cx="91" cy="0"/>
                </a:xfrm>
                <a:prstGeom prst="line">
                  <a:avLst/>
                </a:prstGeom>
                <a:noFill/>
                <a:ln w="12700">
                  <a:solidFill>
                    <a:srgbClr val="FFFF00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640" name="Line 40"/>
                <p:cNvSpPr>
                  <a:spLocks noChangeShapeType="1"/>
                </p:cNvSpPr>
                <p:nvPr/>
              </p:nvSpPr>
              <p:spPr bwMode="auto">
                <a:xfrm>
                  <a:off x="1837" y="2795"/>
                  <a:ext cx="0" cy="91"/>
                </a:xfrm>
                <a:prstGeom prst="line">
                  <a:avLst/>
                </a:prstGeom>
                <a:noFill/>
                <a:ln w="127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641" name="Group 41"/>
              <p:cNvGrpSpPr>
                <a:grpSpLocks/>
              </p:cNvGrpSpPr>
              <p:nvPr/>
            </p:nvGrpSpPr>
            <p:grpSpPr bwMode="auto">
              <a:xfrm>
                <a:off x="4196" y="3067"/>
                <a:ext cx="91" cy="91"/>
                <a:chOff x="1791" y="2795"/>
                <a:chExt cx="91" cy="91"/>
              </a:xfrm>
            </p:grpSpPr>
            <p:sp>
              <p:nvSpPr>
                <p:cNvPr id="153642" name="Line 42"/>
                <p:cNvSpPr>
                  <a:spLocks noChangeShapeType="1"/>
                </p:cNvSpPr>
                <p:nvPr/>
              </p:nvSpPr>
              <p:spPr bwMode="auto">
                <a:xfrm>
                  <a:off x="1791" y="2840"/>
                  <a:ext cx="91" cy="0"/>
                </a:xfrm>
                <a:prstGeom prst="line">
                  <a:avLst/>
                </a:prstGeom>
                <a:noFill/>
                <a:ln w="12700">
                  <a:solidFill>
                    <a:srgbClr val="FFFF00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643" name="Line 43"/>
                <p:cNvSpPr>
                  <a:spLocks noChangeShapeType="1"/>
                </p:cNvSpPr>
                <p:nvPr/>
              </p:nvSpPr>
              <p:spPr bwMode="auto">
                <a:xfrm>
                  <a:off x="1837" y="2795"/>
                  <a:ext cx="0" cy="91"/>
                </a:xfrm>
                <a:prstGeom prst="line">
                  <a:avLst/>
                </a:prstGeom>
                <a:noFill/>
                <a:ln w="127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644" name="Group 44"/>
              <p:cNvGrpSpPr>
                <a:grpSpLocks/>
              </p:cNvGrpSpPr>
              <p:nvPr/>
            </p:nvGrpSpPr>
            <p:grpSpPr bwMode="auto">
              <a:xfrm>
                <a:off x="5103" y="2522"/>
                <a:ext cx="91" cy="91"/>
                <a:chOff x="1791" y="2795"/>
                <a:chExt cx="91" cy="91"/>
              </a:xfrm>
            </p:grpSpPr>
            <p:sp>
              <p:nvSpPr>
                <p:cNvPr id="153645" name="Line 45"/>
                <p:cNvSpPr>
                  <a:spLocks noChangeShapeType="1"/>
                </p:cNvSpPr>
                <p:nvPr/>
              </p:nvSpPr>
              <p:spPr bwMode="auto">
                <a:xfrm>
                  <a:off x="1791" y="2840"/>
                  <a:ext cx="91" cy="0"/>
                </a:xfrm>
                <a:prstGeom prst="line">
                  <a:avLst/>
                </a:prstGeom>
                <a:noFill/>
                <a:ln w="12700">
                  <a:solidFill>
                    <a:srgbClr val="FFFF00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646" name="Line 46"/>
                <p:cNvSpPr>
                  <a:spLocks noChangeShapeType="1"/>
                </p:cNvSpPr>
                <p:nvPr/>
              </p:nvSpPr>
              <p:spPr bwMode="auto">
                <a:xfrm>
                  <a:off x="1837" y="2795"/>
                  <a:ext cx="0" cy="91"/>
                </a:xfrm>
                <a:prstGeom prst="line">
                  <a:avLst/>
                </a:prstGeom>
                <a:noFill/>
                <a:ln w="127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3647" name="Line 47"/>
              <p:cNvSpPr>
                <a:spLocks noChangeShapeType="1"/>
              </p:cNvSpPr>
              <p:nvPr/>
            </p:nvSpPr>
            <p:spPr bwMode="auto">
              <a:xfrm>
                <a:off x="4558" y="3249"/>
                <a:ext cx="182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 type="arrow" w="lg" len="sm"/>
                <a:tailEnd type="arrow" w="lg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48" name="Text Box 48"/>
              <p:cNvSpPr txBox="1">
                <a:spLocks noChangeArrowheads="1"/>
              </p:cNvSpPr>
              <p:nvPr/>
            </p:nvSpPr>
            <p:spPr bwMode="auto">
              <a:xfrm>
                <a:off x="4468" y="3294"/>
                <a:ext cx="13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隶书_GB2312" pitchFamily="2" charset="-122"/>
                    <a:ea typeface="隶书_GB2312" pitchFamily="2" charset="-122"/>
                    <a:sym typeface="Symbol" panose="05050102010706020507" pitchFamily="18" charset="2"/>
                  </a:rPr>
                  <a:t></a:t>
                </a:r>
              </a:p>
            </p:txBody>
          </p:sp>
        </p:grpSp>
        <p:sp>
          <p:nvSpPr>
            <p:cNvPr id="153649" name="Oval 49"/>
            <p:cNvSpPr>
              <a:spLocks noChangeArrowheads="1"/>
            </p:cNvSpPr>
            <p:nvPr/>
          </p:nvSpPr>
          <p:spPr bwMode="auto">
            <a:xfrm>
              <a:off x="5121" y="3131"/>
              <a:ext cx="182" cy="18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50" name="Oval 50"/>
            <p:cNvSpPr>
              <a:spLocks noChangeArrowheads="1"/>
            </p:cNvSpPr>
            <p:nvPr/>
          </p:nvSpPr>
          <p:spPr bwMode="auto">
            <a:xfrm>
              <a:off x="4350" y="3603"/>
              <a:ext cx="182" cy="18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51" name="Oval 51"/>
            <p:cNvSpPr>
              <a:spLocks noChangeArrowheads="1"/>
            </p:cNvSpPr>
            <p:nvPr/>
          </p:nvSpPr>
          <p:spPr bwMode="auto">
            <a:xfrm>
              <a:off x="5057" y="2478"/>
              <a:ext cx="182" cy="18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52" name="Oval 52"/>
            <p:cNvSpPr>
              <a:spLocks noChangeArrowheads="1"/>
            </p:cNvSpPr>
            <p:nvPr/>
          </p:nvSpPr>
          <p:spPr bwMode="auto">
            <a:xfrm>
              <a:off x="4150" y="3022"/>
              <a:ext cx="182" cy="18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54" name="Rectangle 54"/>
          <p:cNvSpPr>
            <a:spLocks noChangeArrowheads="1"/>
          </p:cNvSpPr>
          <p:nvPr/>
        </p:nvSpPr>
        <p:spPr bwMode="auto">
          <a:xfrm>
            <a:off x="250825" y="1232495"/>
            <a:ext cx="4827588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于是，得到如下的决策函数：</a:t>
            </a:r>
          </a:p>
        </p:txBody>
      </p:sp>
      <p:graphicFrame>
        <p:nvGraphicFramePr>
          <p:cNvPr id="153655" name="Object 5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58989395"/>
              </p:ext>
            </p:extLst>
          </p:nvPr>
        </p:nvGraphicFramePr>
        <p:xfrm>
          <a:off x="1403350" y="1817316"/>
          <a:ext cx="410527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21" name="公式" r:id="rId6" imgW="1955520" imgH="457200" progId="Equation.3">
                  <p:embed/>
                </p:oleObj>
              </mc:Choice>
              <mc:Fallback>
                <p:oleObj name="公式" r:id="rId6" imgW="1955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817316"/>
                        <a:ext cx="4105275" cy="9636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791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57200"/>
            <a:ext cx="7859712" cy="739775"/>
          </a:xfrm>
        </p:spPr>
        <p:txBody>
          <a:bodyPr/>
          <a:lstStyle/>
          <a:p>
            <a:r>
              <a:rPr lang="zh-CN" altLang="en-US" sz="4000">
                <a:ea typeface="楷体_GB2312" pitchFamily="49" charset="-122"/>
              </a:rPr>
              <a:t>一个简单的例子：</a:t>
            </a:r>
          </a:p>
        </p:txBody>
      </p:sp>
      <p:sp>
        <p:nvSpPr>
          <p:cNvPr id="136205" name="Line 13"/>
          <p:cNvSpPr>
            <a:spLocks noChangeShapeType="1"/>
          </p:cNvSpPr>
          <p:nvPr/>
        </p:nvSpPr>
        <p:spPr bwMode="auto">
          <a:xfrm flipV="1">
            <a:off x="1835150" y="1484313"/>
            <a:ext cx="0" cy="22320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06" name="Line 14"/>
          <p:cNvSpPr>
            <a:spLocks noChangeShapeType="1"/>
          </p:cNvSpPr>
          <p:nvPr/>
        </p:nvSpPr>
        <p:spPr bwMode="auto">
          <a:xfrm>
            <a:off x="1835150" y="3716338"/>
            <a:ext cx="23050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36211" name="Object 19"/>
          <p:cNvGraphicFramePr>
            <a:graphicFrameLocks noChangeAspect="1"/>
          </p:cNvGraphicFramePr>
          <p:nvPr/>
        </p:nvGraphicFramePr>
        <p:xfrm>
          <a:off x="1835150" y="1844675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7" name="Equation" r:id="rId3" imgW="228600" imgH="228600" progId="Equation.DSMT4">
                  <p:embed/>
                </p:oleObj>
              </mc:Choice>
              <mc:Fallback>
                <p:oleObj name="Equation" r:id="rId3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844675"/>
                        <a:ext cx="228600" cy="228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2" name="Line 20"/>
          <p:cNvSpPr>
            <a:spLocks noChangeShapeType="1"/>
          </p:cNvSpPr>
          <p:nvPr/>
        </p:nvSpPr>
        <p:spPr bwMode="auto">
          <a:xfrm flipH="1" flipV="1">
            <a:off x="1403350" y="1916113"/>
            <a:ext cx="2160588" cy="22336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13" name="Line 21"/>
          <p:cNvSpPr>
            <a:spLocks noChangeShapeType="1"/>
          </p:cNvSpPr>
          <p:nvPr/>
        </p:nvSpPr>
        <p:spPr bwMode="auto">
          <a:xfrm>
            <a:off x="1692275" y="1773238"/>
            <a:ext cx="2159000" cy="22320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14" name="Line 22"/>
          <p:cNvSpPr>
            <a:spLocks noChangeShapeType="1"/>
          </p:cNvSpPr>
          <p:nvPr/>
        </p:nvSpPr>
        <p:spPr bwMode="auto">
          <a:xfrm flipH="1" flipV="1">
            <a:off x="1258888" y="2205038"/>
            <a:ext cx="1873250" cy="19446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36215" name="Object 23"/>
          <p:cNvGraphicFramePr>
            <a:graphicFrameLocks noChangeAspect="1"/>
          </p:cNvGraphicFramePr>
          <p:nvPr/>
        </p:nvGraphicFramePr>
        <p:xfrm>
          <a:off x="3563938" y="36449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8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644900"/>
                        <a:ext cx="228600" cy="228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16" name="Object 24"/>
          <p:cNvGraphicFramePr>
            <a:graphicFrameLocks noChangeAspect="1"/>
          </p:cNvGraphicFramePr>
          <p:nvPr/>
        </p:nvGraphicFramePr>
        <p:xfrm>
          <a:off x="2700338" y="36449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9" name="Equation" r:id="rId7" imgW="228600" imgH="228600" progId="Equation.DSMT4">
                  <p:embed/>
                </p:oleObj>
              </mc:Choice>
              <mc:Fallback>
                <p:oleObj name="Equation" r:id="rId7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644900"/>
                        <a:ext cx="228600" cy="228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17" name="Object 25"/>
          <p:cNvGraphicFramePr>
            <a:graphicFrameLocks noChangeAspect="1"/>
          </p:cNvGraphicFramePr>
          <p:nvPr/>
        </p:nvGraphicFramePr>
        <p:xfrm>
          <a:off x="1752600" y="3657600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0" name="Equation" r:id="rId9" imgW="203040" imgH="228600" progId="Equation.DSMT4">
                  <p:embed/>
                </p:oleObj>
              </mc:Choice>
              <mc:Fallback>
                <p:oleObj name="Equation" r:id="rId9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657600"/>
                        <a:ext cx="203200" cy="228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19" name="Object 27"/>
          <p:cNvGraphicFramePr>
            <a:graphicFrameLocks noChangeAspect="1"/>
          </p:cNvGraphicFramePr>
          <p:nvPr/>
        </p:nvGraphicFramePr>
        <p:xfrm>
          <a:off x="1692275" y="4221163"/>
          <a:ext cx="6408738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1" name="Equation" r:id="rId11" imgW="3403440" imgH="393480" progId="Equation.DSMT4">
                  <p:embed/>
                </p:oleObj>
              </mc:Choice>
              <mc:Fallback>
                <p:oleObj name="Equation" r:id="rId11" imgW="34034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221163"/>
                        <a:ext cx="6408738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21" name="Text Box 29"/>
          <p:cNvSpPr txBox="1">
            <a:spLocks noChangeArrowheads="1"/>
          </p:cNvSpPr>
          <p:nvPr/>
        </p:nvSpPr>
        <p:spPr bwMode="auto">
          <a:xfrm>
            <a:off x="4859338" y="1700213"/>
            <a:ext cx="3581400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=(0, 0),  y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= +1</a:t>
            </a:r>
          </a:p>
          <a:p>
            <a:pPr algn="ctr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=(1, 0),  y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= +1</a:t>
            </a:r>
          </a:p>
          <a:p>
            <a:pPr algn="ctr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=(2, 0),  y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= -1</a:t>
            </a:r>
          </a:p>
          <a:p>
            <a:pPr algn="ctr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4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=(0, 2),  y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4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= -1</a:t>
            </a:r>
          </a:p>
        </p:txBody>
      </p:sp>
      <p:sp>
        <p:nvSpPr>
          <p:cNvPr id="136222" name="Text Box 30"/>
          <p:cNvSpPr txBox="1">
            <a:spLocks noChangeArrowheads="1"/>
          </p:cNvSpPr>
          <p:nvPr/>
        </p:nvSpPr>
        <p:spPr bwMode="auto">
          <a:xfrm>
            <a:off x="755650" y="5300663"/>
            <a:ext cx="76327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可调用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中的二次规划程序，求得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kumimoji="1" lang="en-US" altLang="zh-CN" sz="2800" baseline="-250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kumimoji="1" lang="en-US" altLang="zh-CN" sz="2800" baseline="-250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 </a:t>
            </a:r>
            <a:r>
              <a:rPr kumimoji="1" lang="en-US" altLang="zh-CN" sz="2800" baseline="-250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3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 </a:t>
            </a:r>
            <a:r>
              <a:rPr kumimoji="1" lang="en-US" altLang="zh-CN" sz="2800" baseline="-250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4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的值，进而求得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w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和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的值。 </a:t>
            </a:r>
          </a:p>
        </p:txBody>
      </p:sp>
    </p:spTree>
    <p:extLst>
      <p:ext uri="{BB962C8B-B14F-4D97-AF65-F5344CB8AC3E}">
        <p14:creationId xmlns:p14="http://schemas.microsoft.com/office/powerpoint/2010/main" val="425989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20" name="Object 1028"/>
          <p:cNvGraphicFramePr>
            <a:graphicFrameLocks noChangeAspect="1"/>
          </p:cNvGraphicFramePr>
          <p:nvPr/>
        </p:nvGraphicFramePr>
        <p:xfrm>
          <a:off x="1116013" y="692150"/>
          <a:ext cx="6769100" cy="54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7" name="Equation" r:id="rId3" imgW="1942920" imgH="2489040" progId="Equation.DSMT4">
                  <p:embed/>
                </p:oleObj>
              </mc:Choice>
              <mc:Fallback>
                <p:oleObj name="Equation" r:id="rId3" imgW="1942920" imgH="248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692150"/>
                        <a:ext cx="6769100" cy="547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548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57200"/>
            <a:ext cx="8075612" cy="1027113"/>
          </a:xfrm>
        </p:spPr>
        <p:txBody>
          <a:bodyPr/>
          <a:lstStyle/>
          <a:p>
            <a:r>
              <a:rPr lang="zh-CN" altLang="en-US" sz="4000" b="1" dirty="0" smtClean="0">
                <a:latin typeface="Times New Roman" panose="02020603050405020304" pitchFamily="18" charset="0"/>
                <a:ea typeface="楷体_GB2312" pitchFamily="49" charset="-122"/>
              </a:rPr>
              <a:t>线性不可分情况</a:t>
            </a:r>
            <a:endParaRPr lang="zh-CN" altLang="en-US" sz="4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楷体_GB2312" pitchFamily="49" charset="-122"/>
              </a:rPr>
              <a:t>很多情况下</a:t>
            </a:r>
            <a:r>
              <a:rPr lang="en-US" altLang="zh-CN" dirty="0">
                <a:ea typeface="楷体_GB2312" pitchFamily="49" charset="-122"/>
              </a:rPr>
              <a:t>，</a:t>
            </a:r>
            <a:r>
              <a:rPr lang="zh-CN" altLang="en-US" dirty="0">
                <a:ea typeface="楷体_GB2312" pitchFamily="49" charset="-122"/>
              </a:rPr>
              <a:t>训练数据集是</a:t>
            </a:r>
            <a:r>
              <a:rPr lang="zh-CN" altLang="en-US" dirty="0">
                <a:solidFill>
                  <a:srgbClr val="FF3300"/>
                </a:solidFill>
                <a:ea typeface="楷体_GB2312" pitchFamily="49" charset="-122"/>
              </a:rPr>
              <a:t>线性不可分</a:t>
            </a:r>
            <a:r>
              <a:rPr lang="zh-CN" altLang="en-US" dirty="0">
                <a:ea typeface="楷体_GB2312" pitchFamily="49" charset="-122"/>
              </a:rPr>
              <a:t>的</a:t>
            </a:r>
            <a:r>
              <a:rPr lang="en-US" altLang="zh-CN" dirty="0">
                <a:ea typeface="楷体_GB2312" pitchFamily="49" charset="-122"/>
              </a:rPr>
              <a:t>，</a:t>
            </a:r>
            <a:r>
              <a:rPr lang="en-US" altLang="zh-CN" dirty="0" err="1">
                <a:ea typeface="楷体_GB2312" pitchFamily="49" charset="-122"/>
              </a:rPr>
              <a:t>Vapnik</a:t>
            </a:r>
            <a:r>
              <a:rPr lang="zh-CN" altLang="en-US" dirty="0">
                <a:ea typeface="楷体_GB2312" pitchFamily="49" charset="-122"/>
              </a:rPr>
              <a:t>等人提出了</a:t>
            </a:r>
            <a:r>
              <a:rPr lang="zh-CN" altLang="en-US" dirty="0" smtClean="0">
                <a:ea typeface="楷体_GB2312" pitchFamily="49" charset="-122"/>
              </a:rPr>
              <a:t>用松弛变量来</a:t>
            </a:r>
            <a:r>
              <a:rPr lang="zh-CN" altLang="en-US" dirty="0">
                <a:ea typeface="楷体_GB2312" pitchFamily="49" charset="-122"/>
              </a:rPr>
              <a:t>解决这一问题</a:t>
            </a:r>
            <a:r>
              <a:rPr lang="en-US" altLang="zh-CN" dirty="0">
                <a:ea typeface="楷体_GB2312" pitchFamily="49" charset="-122"/>
              </a:rPr>
              <a:t>。</a:t>
            </a:r>
          </a:p>
          <a:p>
            <a:endParaRPr lang="en-US" altLang="zh-CN" dirty="0">
              <a:ea typeface="楷体_GB2312" pitchFamily="49" charset="-122"/>
            </a:endParaRPr>
          </a:p>
          <a:p>
            <a:r>
              <a:rPr lang="zh-CN" altLang="en-US" dirty="0">
                <a:ea typeface="楷体_GB2312" pitchFamily="49" charset="-122"/>
              </a:rPr>
              <a:t>非线性问题</a:t>
            </a:r>
            <a:r>
              <a:rPr lang="en-US" altLang="zh-CN" dirty="0">
                <a:ea typeface="楷体_GB2312" pitchFamily="49" charset="-122"/>
              </a:rPr>
              <a:t>——</a:t>
            </a:r>
            <a:r>
              <a:rPr lang="zh-CN" altLang="en-US" dirty="0">
                <a:ea typeface="楷体_GB2312" pitchFamily="49" charset="-122"/>
              </a:rPr>
              <a:t>通过非线性变换将它转化为某个高维空间中的线性问题</a:t>
            </a:r>
            <a:r>
              <a:rPr lang="en-US" altLang="zh-CN" dirty="0">
                <a:ea typeface="楷体_GB2312" pitchFamily="49" charset="-122"/>
              </a:rPr>
              <a:t>，</a:t>
            </a:r>
            <a:r>
              <a:rPr lang="zh-CN" altLang="en-US" dirty="0">
                <a:ea typeface="楷体_GB2312" pitchFamily="49" charset="-122"/>
              </a:rPr>
              <a:t>在这个高维空间中寻找最优分类面</a:t>
            </a:r>
            <a:r>
              <a:rPr lang="en-US" altLang="zh-CN" dirty="0"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2269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47650"/>
            <a:ext cx="6445250" cy="574675"/>
          </a:xfrm>
          <a:noFill/>
          <a:ln/>
        </p:spPr>
        <p:txBody>
          <a:bodyPr/>
          <a:lstStyle/>
          <a:p>
            <a:r>
              <a:rPr lang="zh-CN" altLang="en-US" sz="3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线性不可分情况</a:t>
            </a:r>
            <a:endParaRPr lang="zh-CN" altLang="en-US" sz="3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0229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752475" y="3671888"/>
          <a:ext cx="25955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83" name="公式" r:id="rId4" imgW="1079280" imgH="228600" progId="Equation.3">
                  <p:embed/>
                </p:oleObj>
              </mc:Choice>
              <mc:Fallback>
                <p:oleObj name="公式" r:id="rId4" imgW="1079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3671888"/>
                        <a:ext cx="2595563" cy="549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75" name="Object 5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9750" y="5295900"/>
          <a:ext cx="43926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84" name="公式" r:id="rId6" imgW="1968480" imgH="228600" progId="Equation.3">
                  <p:embed/>
                </p:oleObj>
              </mc:Choice>
              <mc:Fallback>
                <p:oleObj name="公式" r:id="rId6" imgW="1968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295900"/>
                        <a:ext cx="4392613" cy="509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250825" y="1196975"/>
            <a:ext cx="8893175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现在考虑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线性不可分情况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。对于训练集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，不存在这样的超平面，使训练集关于该超平面的几何间隔取正值。如果要用超平面来划分的话，必然有错分的点。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0260" name="Rectangle 36"/>
          <p:cNvSpPr>
            <a:spLocks noChangeArrowheads="1"/>
          </p:cNvSpPr>
          <p:nvPr/>
        </p:nvSpPr>
        <p:spPr bwMode="auto">
          <a:xfrm>
            <a:off x="250825" y="2800350"/>
            <a:ext cx="8756650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但我们任希望使用超平面进行分划，这时应</a:t>
            </a:r>
            <a:r>
              <a:rPr lang="zh-CN" altLang="en-US" sz="2800" b="1">
                <a:ea typeface="楷体_GB2312" pitchFamily="49" charset="-122"/>
              </a:rPr>
              <a:t>“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软化</a:t>
            </a:r>
            <a:r>
              <a:rPr lang="zh-CN" altLang="en-US" sz="2800" b="1">
                <a:ea typeface="楷体_GB2312" pitchFamily="49" charset="-122"/>
              </a:rPr>
              <a:t>”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对间隔的要求，即容许不满足约束条件的样本点存在。</a:t>
            </a:r>
          </a:p>
        </p:txBody>
      </p:sp>
      <p:sp>
        <p:nvSpPr>
          <p:cNvPr id="180261" name="Rectangle 37"/>
          <p:cNvSpPr>
            <a:spLocks noChangeArrowheads="1"/>
          </p:cNvSpPr>
          <p:nvPr/>
        </p:nvSpPr>
        <p:spPr bwMode="auto">
          <a:xfrm>
            <a:off x="395288" y="4365625"/>
            <a:ext cx="3398837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为此，引入松弛变量</a:t>
            </a:r>
          </a:p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并</a:t>
            </a:r>
            <a:r>
              <a:rPr lang="zh-CN" altLang="en-US" sz="2800" b="1">
                <a:ea typeface="楷体_GB2312" pitchFamily="49" charset="-122"/>
              </a:rPr>
              <a:t>“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软化</a:t>
            </a:r>
            <a:r>
              <a:rPr lang="zh-CN" altLang="en-US" sz="2800" b="1">
                <a:ea typeface="楷体_GB2312" pitchFamily="49" charset="-122"/>
              </a:rPr>
              <a:t>”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约束条件：</a:t>
            </a:r>
          </a:p>
        </p:txBody>
      </p:sp>
      <p:grpSp>
        <p:nvGrpSpPr>
          <p:cNvPr id="180271" name="Group 47"/>
          <p:cNvGrpSpPr>
            <a:grpSpLocks/>
          </p:cNvGrpSpPr>
          <p:nvPr/>
        </p:nvGrpSpPr>
        <p:grpSpPr bwMode="auto">
          <a:xfrm>
            <a:off x="6156325" y="3716338"/>
            <a:ext cx="2736850" cy="2592387"/>
            <a:chOff x="3878" y="2341"/>
            <a:chExt cx="1724" cy="1633"/>
          </a:xfrm>
        </p:grpSpPr>
        <p:sp>
          <p:nvSpPr>
            <p:cNvPr id="180232" name="Line 8"/>
            <p:cNvSpPr>
              <a:spLocks noChangeShapeType="1"/>
            </p:cNvSpPr>
            <p:nvPr/>
          </p:nvSpPr>
          <p:spPr bwMode="auto">
            <a:xfrm flipV="1">
              <a:off x="3878" y="2341"/>
              <a:ext cx="1633" cy="9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3" name="Line 9"/>
            <p:cNvSpPr>
              <a:spLocks noChangeShapeType="1"/>
            </p:cNvSpPr>
            <p:nvPr/>
          </p:nvSpPr>
          <p:spPr bwMode="auto">
            <a:xfrm flipV="1">
              <a:off x="3923" y="2658"/>
              <a:ext cx="1633" cy="9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4" name="Line 10"/>
            <p:cNvSpPr>
              <a:spLocks noChangeShapeType="1"/>
            </p:cNvSpPr>
            <p:nvPr/>
          </p:nvSpPr>
          <p:spPr bwMode="auto">
            <a:xfrm flipV="1">
              <a:off x="3969" y="2976"/>
              <a:ext cx="1633" cy="9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5" name="Oval 11"/>
            <p:cNvSpPr>
              <a:spLocks noChangeArrowheads="1"/>
            </p:cNvSpPr>
            <p:nvPr/>
          </p:nvSpPr>
          <p:spPr bwMode="auto">
            <a:xfrm>
              <a:off x="5239" y="3792"/>
              <a:ext cx="45" cy="45"/>
            </a:xfrm>
            <a:prstGeom prst="ellipse">
              <a:avLst/>
            </a:prstGeom>
            <a:solidFill>
              <a:srgbClr val="F06A9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36" name="Oval 12"/>
            <p:cNvSpPr>
              <a:spLocks noChangeArrowheads="1"/>
            </p:cNvSpPr>
            <p:nvPr/>
          </p:nvSpPr>
          <p:spPr bwMode="auto">
            <a:xfrm>
              <a:off x="4604" y="3928"/>
              <a:ext cx="45" cy="45"/>
            </a:xfrm>
            <a:prstGeom prst="ellipse">
              <a:avLst/>
            </a:prstGeom>
            <a:solidFill>
              <a:srgbClr val="F06A9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37" name="Oval 13"/>
            <p:cNvSpPr>
              <a:spLocks noChangeArrowheads="1"/>
            </p:cNvSpPr>
            <p:nvPr/>
          </p:nvSpPr>
          <p:spPr bwMode="auto">
            <a:xfrm>
              <a:off x="4967" y="3566"/>
              <a:ext cx="45" cy="45"/>
            </a:xfrm>
            <a:prstGeom prst="ellipse">
              <a:avLst/>
            </a:prstGeom>
            <a:solidFill>
              <a:srgbClr val="F06A9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38" name="Oval 14"/>
            <p:cNvSpPr>
              <a:spLocks noChangeArrowheads="1"/>
            </p:cNvSpPr>
            <p:nvPr/>
          </p:nvSpPr>
          <p:spPr bwMode="auto">
            <a:xfrm>
              <a:off x="5194" y="3194"/>
              <a:ext cx="45" cy="45"/>
            </a:xfrm>
            <a:prstGeom prst="ellipse">
              <a:avLst/>
            </a:prstGeom>
            <a:solidFill>
              <a:srgbClr val="F06A9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39" name="Oval 15"/>
            <p:cNvSpPr>
              <a:spLocks noChangeArrowheads="1"/>
            </p:cNvSpPr>
            <p:nvPr/>
          </p:nvSpPr>
          <p:spPr bwMode="auto">
            <a:xfrm>
              <a:off x="4423" y="3665"/>
              <a:ext cx="45" cy="45"/>
            </a:xfrm>
            <a:prstGeom prst="ellipse">
              <a:avLst/>
            </a:prstGeom>
            <a:solidFill>
              <a:srgbClr val="F06A9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0240" name="Group 16"/>
            <p:cNvGrpSpPr>
              <a:grpSpLocks/>
            </p:cNvGrpSpPr>
            <p:nvPr/>
          </p:nvGrpSpPr>
          <p:grpSpPr bwMode="auto">
            <a:xfrm>
              <a:off x="4241" y="2522"/>
              <a:ext cx="91" cy="91"/>
              <a:chOff x="1791" y="2795"/>
              <a:chExt cx="91" cy="91"/>
            </a:xfrm>
          </p:grpSpPr>
          <p:sp>
            <p:nvSpPr>
              <p:cNvPr id="180241" name="Line 17"/>
              <p:cNvSpPr>
                <a:spLocks noChangeShapeType="1"/>
              </p:cNvSpPr>
              <p:nvPr/>
            </p:nvSpPr>
            <p:spPr bwMode="auto">
              <a:xfrm>
                <a:off x="1791" y="2840"/>
                <a:ext cx="91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242" name="Line 18"/>
              <p:cNvSpPr>
                <a:spLocks noChangeShapeType="1"/>
              </p:cNvSpPr>
              <p:nvPr/>
            </p:nvSpPr>
            <p:spPr bwMode="auto">
              <a:xfrm>
                <a:off x="1837" y="2795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0243" name="Group 19"/>
            <p:cNvGrpSpPr>
              <a:grpSpLocks/>
            </p:cNvGrpSpPr>
            <p:nvPr/>
          </p:nvGrpSpPr>
          <p:grpSpPr bwMode="auto">
            <a:xfrm>
              <a:off x="4740" y="2432"/>
              <a:ext cx="91" cy="91"/>
              <a:chOff x="1791" y="2795"/>
              <a:chExt cx="91" cy="91"/>
            </a:xfrm>
          </p:grpSpPr>
          <p:sp>
            <p:nvSpPr>
              <p:cNvPr id="180244" name="Line 20"/>
              <p:cNvSpPr>
                <a:spLocks noChangeShapeType="1"/>
              </p:cNvSpPr>
              <p:nvPr/>
            </p:nvSpPr>
            <p:spPr bwMode="auto">
              <a:xfrm>
                <a:off x="1791" y="2840"/>
                <a:ext cx="91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245" name="Line 21"/>
              <p:cNvSpPr>
                <a:spLocks noChangeShapeType="1"/>
              </p:cNvSpPr>
              <p:nvPr/>
            </p:nvSpPr>
            <p:spPr bwMode="auto">
              <a:xfrm>
                <a:off x="1837" y="2795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0246" name="Group 22"/>
            <p:cNvGrpSpPr>
              <a:grpSpLocks/>
            </p:cNvGrpSpPr>
            <p:nvPr/>
          </p:nvGrpSpPr>
          <p:grpSpPr bwMode="auto">
            <a:xfrm>
              <a:off x="3924" y="2931"/>
              <a:ext cx="91" cy="91"/>
              <a:chOff x="1791" y="2795"/>
              <a:chExt cx="91" cy="91"/>
            </a:xfrm>
          </p:grpSpPr>
          <p:sp>
            <p:nvSpPr>
              <p:cNvPr id="180247" name="Line 23"/>
              <p:cNvSpPr>
                <a:spLocks noChangeShapeType="1"/>
              </p:cNvSpPr>
              <p:nvPr/>
            </p:nvSpPr>
            <p:spPr bwMode="auto">
              <a:xfrm>
                <a:off x="1791" y="2840"/>
                <a:ext cx="91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248" name="Line 24"/>
              <p:cNvSpPr>
                <a:spLocks noChangeShapeType="1"/>
              </p:cNvSpPr>
              <p:nvPr/>
            </p:nvSpPr>
            <p:spPr bwMode="auto">
              <a:xfrm>
                <a:off x="1837" y="2795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0249" name="Group 25"/>
            <p:cNvGrpSpPr>
              <a:grpSpLocks/>
            </p:cNvGrpSpPr>
            <p:nvPr/>
          </p:nvGrpSpPr>
          <p:grpSpPr bwMode="auto">
            <a:xfrm>
              <a:off x="4513" y="2749"/>
              <a:ext cx="91" cy="91"/>
              <a:chOff x="1791" y="2795"/>
              <a:chExt cx="91" cy="91"/>
            </a:xfrm>
          </p:grpSpPr>
          <p:sp>
            <p:nvSpPr>
              <p:cNvPr id="180250" name="Line 26"/>
              <p:cNvSpPr>
                <a:spLocks noChangeShapeType="1"/>
              </p:cNvSpPr>
              <p:nvPr/>
            </p:nvSpPr>
            <p:spPr bwMode="auto">
              <a:xfrm>
                <a:off x="1791" y="2840"/>
                <a:ext cx="91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251" name="Line 27"/>
              <p:cNvSpPr>
                <a:spLocks noChangeShapeType="1"/>
              </p:cNvSpPr>
              <p:nvPr/>
            </p:nvSpPr>
            <p:spPr bwMode="auto">
              <a:xfrm>
                <a:off x="1837" y="2795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0252" name="Group 28"/>
            <p:cNvGrpSpPr>
              <a:grpSpLocks/>
            </p:cNvGrpSpPr>
            <p:nvPr/>
          </p:nvGrpSpPr>
          <p:grpSpPr bwMode="auto">
            <a:xfrm>
              <a:off x="4196" y="3067"/>
              <a:ext cx="91" cy="91"/>
              <a:chOff x="1791" y="2795"/>
              <a:chExt cx="91" cy="91"/>
            </a:xfrm>
          </p:grpSpPr>
          <p:sp>
            <p:nvSpPr>
              <p:cNvPr id="180253" name="Line 29"/>
              <p:cNvSpPr>
                <a:spLocks noChangeShapeType="1"/>
              </p:cNvSpPr>
              <p:nvPr/>
            </p:nvSpPr>
            <p:spPr bwMode="auto">
              <a:xfrm>
                <a:off x="1791" y="2840"/>
                <a:ext cx="91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254" name="Line 30"/>
              <p:cNvSpPr>
                <a:spLocks noChangeShapeType="1"/>
              </p:cNvSpPr>
              <p:nvPr/>
            </p:nvSpPr>
            <p:spPr bwMode="auto">
              <a:xfrm>
                <a:off x="1837" y="2795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0255" name="Group 31"/>
            <p:cNvGrpSpPr>
              <a:grpSpLocks/>
            </p:cNvGrpSpPr>
            <p:nvPr/>
          </p:nvGrpSpPr>
          <p:grpSpPr bwMode="auto">
            <a:xfrm>
              <a:off x="5103" y="2522"/>
              <a:ext cx="91" cy="91"/>
              <a:chOff x="1791" y="2795"/>
              <a:chExt cx="91" cy="91"/>
            </a:xfrm>
          </p:grpSpPr>
          <p:sp>
            <p:nvSpPr>
              <p:cNvPr id="180256" name="Line 32"/>
              <p:cNvSpPr>
                <a:spLocks noChangeShapeType="1"/>
              </p:cNvSpPr>
              <p:nvPr/>
            </p:nvSpPr>
            <p:spPr bwMode="auto">
              <a:xfrm>
                <a:off x="1791" y="2840"/>
                <a:ext cx="91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257" name="Line 33"/>
              <p:cNvSpPr>
                <a:spLocks noChangeShapeType="1"/>
              </p:cNvSpPr>
              <p:nvPr/>
            </p:nvSpPr>
            <p:spPr bwMode="auto">
              <a:xfrm>
                <a:off x="1837" y="2795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0258" name="Line 34"/>
            <p:cNvSpPr>
              <a:spLocks noChangeShapeType="1"/>
            </p:cNvSpPr>
            <p:nvPr/>
          </p:nvSpPr>
          <p:spPr bwMode="auto">
            <a:xfrm>
              <a:off x="4894" y="3040"/>
              <a:ext cx="318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arrow" w="lg" len="sm"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59" name="Text Box 35"/>
            <p:cNvSpPr txBox="1">
              <a:spLocks noChangeArrowheads="1"/>
            </p:cNvSpPr>
            <p:nvPr/>
          </p:nvSpPr>
          <p:spPr bwMode="auto">
            <a:xfrm>
              <a:off x="4831" y="3113"/>
              <a:ext cx="27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隶书_GB2312" pitchFamily="2" charset="-122"/>
                  <a:ea typeface="隶书_GB2312" pitchFamily="2" charset="-122"/>
                  <a:sym typeface="Symbol" panose="05050102010706020507" pitchFamily="18" charset="2"/>
                </a:rPr>
                <a:t></a:t>
              </a:r>
              <a:r>
                <a:rPr lang="en-US" altLang="zh-CN" sz="1600" baseline="-25000">
                  <a:latin typeface="隶书_GB2312" pitchFamily="2" charset="-122"/>
                  <a:ea typeface="隶书_GB2312" pitchFamily="2" charset="-122"/>
                  <a:sym typeface="Symbol" panose="05050102010706020507" pitchFamily="18" charset="2"/>
                </a:rPr>
                <a:t>i</a:t>
              </a:r>
            </a:p>
          </p:txBody>
        </p:sp>
        <p:grpSp>
          <p:nvGrpSpPr>
            <p:cNvPr id="180263" name="Group 39"/>
            <p:cNvGrpSpPr>
              <a:grpSpLocks/>
            </p:cNvGrpSpPr>
            <p:nvPr/>
          </p:nvGrpSpPr>
          <p:grpSpPr bwMode="auto">
            <a:xfrm>
              <a:off x="4694" y="3657"/>
              <a:ext cx="91" cy="91"/>
              <a:chOff x="1791" y="2795"/>
              <a:chExt cx="91" cy="91"/>
            </a:xfrm>
          </p:grpSpPr>
          <p:sp>
            <p:nvSpPr>
              <p:cNvPr id="180264" name="Line 40"/>
              <p:cNvSpPr>
                <a:spLocks noChangeShapeType="1"/>
              </p:cNvSpPr>
              <p:nvPr/>
            </p:nvSpPr>
            <p:spPr bwMode="auto">
              <a:xfrm>
                <a:off x="1791" y="2840"/>
                <a:ext cx="91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265" name="Line 41"/>
              <p:cNvSpPr>
                <a:spLocks noChangeShapeType="1"/>
              </p:cNvSpPr>
              <p:nvPr/>
            </p:nvSpPr>
            <p:spPr bwMode="auto">
              <a:xfrm>
                <a:off x="1837" y="2795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0266" name="Group 42"/>
            <p:cNvGrpSpPr>
              <a:grpSpLocks/>
            </p:cNvGrpSpPr>
            <p:nvPr/>
          </p:nvGrpSpPr>
          <p:grpSpPr bwMode="auto">
            <a:xfrm>
              <a:off x="5193" y="3521"/>
              <a:ext cx="91" cy="91"/>
              <a:chOff x="1791" y="2795"/>
              <a:chExt cx="91" cy="91"/>
            </a:xfrm>
          </p:grpSpPr>
          <p:sp>
            <p:nvSpPr>
              <p:cNvPr id="180267" name="Line 43"/>
              <p:cNvSpPr>
                <a:spLocks noChangeShapeType="1"/>
              </p:cNvSpPr>
              <p:nvPr/>
            </p:nvSpPr>
            <p:spPr bwMode="auto">
              <a:xfrm>
                <a:off x="1791" y="2840"/>
                <a:ext cx="91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268" name="Line 44"/>
              <p:cNvSpPr>
                <a:spLocks noChangeShapeType="1"/>
              </p:cNvSpPr>
              <p:nvPr/>
            </p:nvSpPr>
            <p:spPr bwMode="auto">
              <a:xfrm>
                <a:off x="1837" y="2795"/>
                <a:ext cx="0" cy="91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0269" name="Oval 45"/>
            <p:cNvSpPr>
              <a:spLocks noChangeArrowheads="1"/>
            </p:cNvSpPr>
            <p:nvPr/>
          </p:nvSpPr>
          <p:spPr bwMode="auto">
            <a:xfrm>
              <a:off x="4195" y="2795"/>
              <a:ext cx="45" cy="45"/>
            </a:xfrm>
            <a:prstGeom prst="ellipse">
              <a:avLst/>
            </a:prstGeom>
            <a:solidFill>
              <a:srgbClr val="F06A9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70" name="Oval 46"/>
            <p:cNvSpPr>
              <a:spLocks noChangeArrowheads="1"/>
            </p:cNvSpPr>
            <p:nvPr/>
          </p:nvSpPr>
          <p:spPr bwMode="auto">
            <a:xfrm>
              <a:off x="4468" y="2387"/>
              <a:ext cx="45" cy="45"/>
            </a:xfrm>
            <a:prstGeom prst="ellipse">
              <a:avLst/>
            </a:prstGeom>
            <a:solidFill>
              <a:srgbClr val="F06A9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80277" name="Object 5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708400" y="4378325"/>
          <a:ext cx="8461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85" name="公式" r:id="rId8" imgW="393480" imgH="228600" progId="Equation.3">
                  <p:embed/>
                </p:oleObj>
              </mc:Choice>
              <mc:Fallback>
                <p:oleObj name="公式" r:id="rId8" imgW="393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378325"/>
                        <a:ext cx="846138" cy="4905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62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47650"/>
            <a:ext cx="6445250" cy="603250"/>
          </a:xfrm>
          <a:noFill/>
          <a:ln/>
        </p:spPr>
        <p:txBody>
          <a:bodyPr lIns="107950" tIns="42862" rIns="107950" bIns="42862"/>
          <a:lstStyle/>
          <a:p>
            <a:pPr defTabSz="1722438" eaLnBrk="0" hangingPunct="0"/>
            <a:r>
              <a:rPr lang="zh-CN" altLang="en-US" sz="3400" b="0">
                <a:latin typeface="黑体" panose="02010609060101010101" pitchFamily="49" charset="-122"/>
                <a:ea typeface="黑体" panose="02010609060101010101" pitchFamily="49" charset="-122"/>
              </a:rPr>
              <a:t>线性支持向量</a:t>
            </a:r>
            <a:r>
              <a:rPr lang="en-US" altLang="zh-CN" sz="3400" b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400" b="0">
                <a:latin typeface="黑体" panose="02010609060101010101" pitchFamily="49" charset="-122"/>
                <a:ea typeface="黑体" panose="02010609060101010101" pitchFamily="49" charset="-122"/>
              </a:rPr>
              <a:t>分类</a:t>
            </a:r>
            <a:r>
              <a:rPr lang="en-US" altLang="zh-CN" sz="3400" b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400" b="0">
                <a:latin typeface="黑体" panose="02010609060101010101" pitchFamily="49" charset="-122"/>
                <a:ea typeface="黑体" panose="02010609060101010101" pitchFamily="49" charset="-122"/>
              </a:rPr>
              <a:t>机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250825" y="1196975"/>
            <a:ext cx="8893175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为了避免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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取太大的值，需要在目标函数中对它们进行惩罚。于是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原始优化问题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变为：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55657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1042988" y="2205038"/>
          <a:ext cx="4949825" cy="196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5" name="公式" r:id="rId4" imgW="2273040" imgH="901440" progId="Equation.3">
                  <p:embed/>
                </p:oleObj>
              </mc:Choice>
              <mc:Fallback>
                <p:oleObj name="公式" r:id="rId4" imgW="227304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05038"/>
                        <a:ext cx="4949825" cy="19637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9" name="Rectangle 11"/>
          <p:cNvSpPr>
            <a:spLocks noChangeArrowheads="1"/>
          </p:cNvSpPr>
          <p:nvPr/>
        </p:nvSpPr>
        <p:spPr bwMode="auto">
          <a:xfrm>
            <a:off x="215900" y="4581525"/>
            <a:ext cx="8893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C&gt;0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惩罚因子。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5660" name="Text Box 12"/>
          <p:cNvSpPr txBox="1">
            <a:spLocks noChangeArrowheads="1"/>
          </p:cNvSpPr>
          <p:nvPr/>
        </p:nvSpPr>
        <p:spPr bwMode="auto">
          <a:xfrm>
            <a:off x="6372225" y="2997200"/>
            <a:ext cx="86360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376018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17">
  <a:themeElements>
    <a:clrScheme name="template-17 14">
      <a:dk1>
        <a:srgbClr val="4D4D4D"/>
      </a:dk1>
      <a:lt1>
        <a:srgbClr val="FFFFFF"/>
      </a:lt1>
      <a:dk2>
        <a:srgbClr val="000000"/>
      </a:dk2>
      <a:lt2>
        <a:srgbClr val="C25800"/>
      </a:lt2>
      <a:accent1>
        <a:srgbClr val="F2BC04"/>
      </a:accent1>
      <a:accent2>
        <a:srgbClr val="FE0000"/>
      </a:accent2>
      <a:accent3>
        <a:srgbClr val="FFFFFF"/>
      </a:accent3>
      <a:accent4>
        <a:srgbClr val="404040"/>
      </a:accent4>
      <a:accent5>
        <a:srgbClr val="F7DAAA"/>
      </a:accent5>
      <a:accent6>
        <a:srgbClr val="E60000"/>
      </a:accent6>
      <a:hlink>
        <a:srgbClr val="777777"/>
      </a:hlink>
      <a:folHlink>
        <a:srgbClr val="C0C0C0"/>
      </a:folHlink>
    </a:clrScheme>
    <a:fontScheme name="template-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-17 1">
        <a:dk1>
          <a:srgbClr val="4D4D4D"/>
        </a:dk1>
        <a:lt1>
          <a:srgbClr val="FFFFFF"/>
        </a:lt1>
        <a:dk2>
          <a:srgbClr val="000000"/>
        </a:dk2>
        <a:lt2>
          <a:srgbClr val="CC4E00"/>
        </a:lt2>
        <a:accent1>
          <a:srgbClr val="FF9933"/>
        </a:accent1>
        <a:accent2>
          <a:srgbClr val="8000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730000"/>
        </a:accent6>
        <a:hlink>
          <a:srgbClr val="FFCC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17 2">
        <a:dk1>
          <a:srgbClr val="4D4D4D"/>
        </a:dk1>
        <a:lt1>
          <a:srgbClr val="FFFFFF"/>
        </a:lt1>
        <a:dk2>
          <a:srgbClr val="000000"/>
        </a:dk2>
        <a:lt2>
          <a:srgbClr val="CFDDF1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17 3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CA4814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E1B1AA"/>
        </a:accent5>
        <a:accent6>
          <a:srgbClr val="E79B1D"/>
        </a:accent6>
        <a:hlink>
          <a:srgbClr val="BD966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17 4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F9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17 5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514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111"/>
        </a:accent6>
        <a:hlink>
          <a:srgbClr val="D061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17 6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514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111"/>
        </a:accent6>
        <a:hlink>
          <a:srgbClr val="E26C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17 7">
        <a:dk1>
          <a:srgbClr val="4D4D4D"/>
        </a:dk1>
        <a:lt1>
          <a:srgbClr val="FFFFFF"/>
        </a:lt1>
        <a:dk2>
          <a:srgbClr val="000000"/>
        </a:dk2>
        <a:lt2>
          <a:srgbClr val="CD2B00"/>
        </a:lt2>
        <a:accent1>
          <a:srgbClr val="F98305"/>
        </a:accent1>
        <a:accent2>
          <a:srgbClr val="FAA407"/>
        </a:accent2>
        <a:accent3>
          <a:srgbClr val="FFFFFF"/>
        </a:accent3>
        <a:accent4>
          <a:srgbClr val="404040"/>
        </a:accent4>
        <a:accent5>
          <a:srgbClr val="FBC1AA"/>
        </a:accent5>
        <a:accent6>
          <a:srgbClr val="E39406"/>
        </a:accent6>
        <a:hlink>
          <a:srgbClr val="F56B0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17 8">
        <a:dk1>
          <a:srgbClr val="4D4D4D"/>
        </a:dk1>
        <a:lt1>
          <a:srgbClr val="FFFFFF"/>
        </a:lt1>
        <a:dk2>
          <a:srgbClr val="000000"/>
        </a:dk2>
        <a:lt2>
          <a:srgbClr val="BB5B0D"/>
        </a:lt2>
        <a:accent1>
          <a:srgbClr val="B61111"/>
        </a:accent1>
        <a:accent2>
          <a:srgbClr val="DE9200"/>
        </a:accent2>
        <a:accent3>
          <a:srgbClr val="FFFFFF"/>
        </a:accent3>
        <a:accent4>
          <a:srgbClr val="404040"/>
        </a:accent4>
        <a:accent5>
          <a:srgbClr val="D7AAAA"/>
        </a:accent5>
        <a:accent6>
          <a:srgbClr val="C98400"/>
        </a:accent6>
        <a:hlink>
          <a:srgbClr val="E2AE0E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17 9">
        <a:dk1>
          <a:srgbClr val="4D4D4D"/>
        </a:dk1>
        <a:lt1>
          <a:srgbClr val="FFFFFF"/>
        </a:lt1>
        <a:dk2>
          <a:srgbClr val="000000"/>
        </a:dk2>
        <a:lt2>
          <a:srgbClr val="BB5B0D"/>
        </a:lt2>
        <a:accent1>
          <a:srgbClr val="B61111"/>
        </a:accent1>
        <a:accent2>
          <a:srgbClr val="DE9200"/>
        </a:accent2>
        <a:accent3>
          <a:srgbClr val="FFFFFF"/>
        </a:accent3>
        <a:accent4>
          <a:srgbClr val="404040"/>
        </a:accent4>
        <a:accent5>
          <a:srgbClr val="D7AAAA"/>
        </a:accent5>
        <a:accent6>
          <a:srgbClr val="C98400"/>
        </a:accent6>
        <a:hlink>
          <a:srgbClr val="F9D32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17 10">
        <a:dk1>
          <a:srgbClr val="4D4D4D"/>
        </a:dk1>
        <a:lt1>
          <a:srgbClr val="FFFFFF"/>
        </a:lt1>
        <a:dk2>
          <a:srgbClr val="000000"/>
        </a:dk2>
        <a:lt2>
          <a:srgbClr val="C55500"/>
        </a:lt2>
        <a:accent1>
          <a:srgbClr val="E08100"/>
        </a:accent1>
        <a:accent2>
          <a:srgbClr val="FBD811"/>
        </a:accent2>
        <a:accent3>
          <a:srgbClr val="FFFFFF"/>
        </a:accent3>
        <a:accent4>
          <a:srgbClr val="404040"/>
        </a:accent4>
        <a:accent5>
          <a:srgbClr val="EDC1AA"/>
        </a:accent5>
        <a:accent6>
          <a:srgbClr val="E3C40E"/>
        </a:accent6>
        <a:hlink>
          <a:srgbClr val="D5A64A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17 11">
        <a:dk1>
          <a:srgbClr val="4D4D4D"/>
        </a:dk1>
        <a:lt1>
          <a:srgbClr val="FFFFFF"/>
        </a:lt1>
        <a:dk2>
          <a:srgbClr val="000000"/>
        </a:dk2>
        <a:lt2>
          <a:srgbClr val="C22F00"/>
        </a:lt2>
        <a:accent1>
          <a:srgbClr val="E16F00"/>
        </a:accent1>
        <a:accent2>
          <a:srgbClr val="FE9E04"/>
        </a:accent2>
        <a:accent3>
          <a:srgbClr val="FFFFFF"/>
        </a:accent3>
        <a:accent4>
          <a:srgbClr val="404040"/>
        </a:accent4>
        <a:accent5>
          <a:srgbClr val="EEBBAA"/>
        </a:accent5>
        <a:accent6>
          <a:srgbClr val="E68F03"/>
        </a:accent6>
        <a:hlink>
          <a:srgbClr val="EE4A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17 12">
        <a:dk1>
          <a:srgbClr val="4D4D4D"/>
        </a:dk1>
        <a:lt1>
          <a:srgbClr val="FFFFFF"/>
        </a:lt1>
        <a:dk2>
          <a:srgbClr val="000000"/>
        </a:dk2>
        <a:lt2>
          <a:srgbClr val="CD4E01"/>
        </a:lt2>
        <a:accent1>
          <a:srgbClr val="F6960B"/>
        </a:accent1>
        <a:accent2>
          <a:srgbClr val="CAA785"/>
        </a:accent2>
        <a:accent3>
          <a:srgbClr val="FFFFFF"/>
        </a:accent3>
        <a:accent4>
          <a:srgbClr val="404040"/>
        </a:accent4>
        <a:accent5>
          <a:srgbClr val="FAC9AA"/>
        </a:accent5>
        <a:accent6>
          <a:srgbClr val="B79778"/>
        </a:accent6>
        <a:hlink>
          <a:srgbClr val="875B3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17 13">
        <a:dk1>
          <a:srgbClr val="4D4D4D"/>
        </a:dk1>
        <a:lt1>
          <a:srgbClr val="FFFFFF"/>
        </a:lt1>
        <a:dk2>
          <a:srgbClr val="000000"/>
        </a:dk2>
        <a:lt2>
          <a:srgbClr val="CD4E01"/>
        </a:lt2>
        <a:accent1>
          <a:srgbClr val="F6960B"/>
        </a:accent1>
        <a:accent2>
          <a:srgbClr val="CAA785"/>
        </a:accent2>
        <a:accent3>
          <a:srgbClr val="FFFFFF"/>
        </a:accent3>
        <a:accent4>
          <a:srgbClr val="404040"/>
        </a:accent4>
        <a:accent5>
          <a:srgbClr val="FAC9AA"/>
        </a:accent5>
        <a:accent6>
          <a:srgbClr val="B79778"/>
        </a:accent6>
        <a:hlink>
          <a:srgbClr val="875B3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17 14">
        <a:dk1>
          <a:srgbClr val="4D4D4D"/>
        </a:dk1>
        <a:lt1>
          <a:srgbClr val="FFFFFF"/>
        </a:lt1>
        <a:dk2>
          <a:srgbClr val="000000"/>
        </a:dk2>
        <a:lt2>
          <a:srgbClr val="C25800"/>
        </a:lt2>
        <a:accent1>
          <a:srgbClr val="F2BC04"/>
        </a:accent1>
        <a:accent2>
          <a:srgbClr val="FE0000"/>
        </a:accent2>
        <a:accent3>
          <a:srgbClr val="FFFFFF"/>
        </a:accent3>
        <a:accent4>
          <a:srgbClr val="404040"/>
        </a:accent4>
        <a:accent5>
          <a:srgbClr val="F7DAAA"/>
        </a:accent5>
        <a:accent6>
          <a:srgbClr val="E60000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template-17</Template>
  <TotalTime>7890</TotalTime>
  <Words>8190</Words>
  <Application>Microsoft Office PowerPoint</Application>
  <PresentationFormat>全屏显示(4:3)</PresentationFormat>
  <Paragraphs>936</Paragraphs>
  <Slides>126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126</vt:i4>
      </vt:variant>
    </vt:vector>
  </HeadingPairs>
  <TitlesOfParts>
    <vt:vector size="149" baseType="lpstr">
      <vt:lpstr>MathJax_Main-Web</vt:lpstr>
      <vt:lpstr>仿宋</vt:lpstr>
      <vt:lpstr>仿宋_GB2312</vt:lpstr>
      <vt:lpstr>黑体</vt:lpstr>
      <vt:lpstr>华文琥珀</vt:lpstr>
      <vt:lpstr>华文新魏</vt:lpstr>
      <vt:lpstr>楷体_GB2312</vt:lpstr>
      <vt:lpstr>隶书_GB2312</vt:lpstr>
      <vt:lpstr>宋体</vt:lpstr>
      <vt:lpstr>幼圆</vt:lpstr>
      <vt:lpstr>Arial</vt:lpstr>
      <vt:lpstr>Arial</vt:lpstr>
      <vt:lpstr>Comic Sans MS</vt:lpstr>
      <vt:lpstr>Symbol</vt:lpstr>
      <vt:lpstr>Tahoma</vt:lpstr>
      <vt:lpstr>Times New Roman</vt:lpstr>
      <vt:lpstr>Trebuchet MS</vt:lpstr>
      <vt:lpstr>Wingdings</vt:lpstr>
      <vt:lpstr>template-17</vt:lpstr>
      <vt:lpstr>Equation</vt:lpstr>
      <vt:lpstr>Visio</vt:lpstr>
      <vt:lpstr>公式</vt:lpstr>
      <vt:lpstr>Equation.DSMT4</vt:lpstr>
      <vt:lpstr>模式识别</vt:lpstr>
      <vt:lpstr>第三章  判别函数</vt:lpstr>
      <vt:lpstr>3.1 判别函数</vt:lpstr>
      <vt:lpstr>3.1 判别函数</vt:lpstr>
      <vt:lpstr>3.1 判别函数</vt:lpstr>
      <vt:lpstr>3.1 判别函数</vt:lpstr>
      <vt:lpstr>3.1 判别函数</vt:lpstr>
      <vt:lpstr>3.2 线性判别函数</vt:lpstr>
      <vt:lpstr>3.2 线性判别函数</vt:lpstr>
      <vt:lpstr>3.2 线性判别函数</vt:lpstr>
      <vt:lpstr>3.2 线性判别函数</vt:lpstr>
      <vt:lpstr>3.2 线性判别函数</vt:lpstr>
      <vt:lpstr>3.2 线性判别函数——多类情况</vt:lpstr>
      <vt:lpstr>3.2 线性判别函数——多类情况</vt:lpstr>
      <vt:lpstr>PowerPoint 演示文稿</vt:lpstr>
      <vt:lpstr>3.2 线性判别函数——多类情况</vt:lpstr>
      <vt:lpstr>3.2 线性判别函数——多类情况</vt:lpstr>
      <vt:lpstr>3.2 线性判别函数——多类情况</vt:lpstr>
      <vt:lpstr>3.2 线性判别函数——多类情况</vt:lpstr>
      <vt:lpstr>3.2 线性判别函数——多类情况</vt:lpstr>
      <vt:lpstr>3.2 线性判别函数——多类情况</vt:lpstr>
      <vt:lpstr>PowerPoint 演示文稿</vt:lpstr>
      <vt:lpstr>3.2 线性判别函数——多类情况</vt:lpstr>
      <vt:lpstr>3.2 线性判别函数——多类情况</vt:lpstr>
      <vt:lpstr>3.2 线性判别函数——多类情况</vt:lpstr>
      <vt:lpstr>3.2 线性判别函数——多类情况</vt:lpstr>
      <vt:lpstr>PowerPoint 演示文稿</vt:lpstr>
      <vt:lpstr>3.2 线性判别函数——多类情况</vt:lpstr>
      <vt:lpstr>3.2 线性判别函数——多类情况</vt:lpstr>
      <vt:lpstr>3.2 线性判别函数——多类情况</vt:lpstr>
      <vt:lpstr>3.2 线性判别函数</vt:lpstr>
      <vt:lpstr>PowerPoint 演示文稿</vt:lpstr>
      <vt:lpstr>3.3 线性分类器设计</vt:lpstr>
      <vt:lpstr>3.3 线性分类器设计</vt:lpstr>
      <vt:lpstr>3.3 线性分类器设计</vt:lpstr>
      <vt:lpstr>3.3 线性分类器设计</vt:lpstr>
      <vt:lpstr>3.3 线性分类器设计</vt:lpstr>
      <vt:lpstr>3.3 线性分类器设计——感知器法</vt:lpstr>
      <vt:lpstr>感知器算法(Perceptron Approach) </vt:lpstr>
      <vt:lpstr>3.3 线性分类器设计——感知器法</vt:lpstr>
      <vt:lpstr>3.3 线性分类器设计——感知器法</vt:lpstr>
      <vt:lpstr>PowerPoint 演示文稿</vt:lpstr>
      <vt:lpstr>3.3 线性分类器设计——感知器法</vt:lpstr>
      <vt:lpstr>3.3 线性分类器设计——感知器法</vt:lpstr>
      <vt:lpstr>3.3 线性分类器设计——感知器法</vt:lpstr>
      <vt:lpstr>3.3 线性分类器设计——感知器法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H-K算法步骤</vt:lpstr>
      <vt:lpstr>H-K算法步骤</vt:lpstr>
      <vt:lpstr>PowerPoint 演示文稿</vt:lpstr>
      <vt:lpstr>PowerPoint 演示文稿</vt:lpstr>
      <vt:lpstr>3.3 线性分类器设计——Fisher准则</vt:lpstr>
      <vt:lpstr>3.3 线性分类器设计——Fisher准则</vt:lpstr>
      <vt:lpstr>3.3 线性分类器设计——Fisher准则</vt:lpstr>
      <vt:lpstr>3.3 线性分类器设计——Fisher准则</vt:lpstr>
      <vt:lpstr>3.3 线性分类器设计——Fisher准则</vt:lpstr>
      <vt:lpstr>类内离散度</vt:lpstr>
      <vt:lpstr>3.3 线性分类器设计——Fisher准则</vt:lpstr>
      <vt:lpstr>3.3 线性分类器设计——Fisher准则</vt:lpstr>
      <vt:lpstr>3.3 线性分类器设计——Fisher准则</vt:lpstr>
      <vt:lpstr>3.3 线性分类器设计——Fisher准则</vt:lpstr>
      <vt:lpstr>3.3 线性分类器设计——Fisher准则</vt:lpstr>
      <vt:lpstr>3.3 线性分类器设计——Fisher准则</vt:lpstr>
      <vt:lpstr>3.3 线性分类器设计——Fisher准则</vt:lpstr>
      <vt:lpstr>3.3 线性分类器设计——Fisher准则</vt:lpstr>
      <vt:lpstr>3.3 线性分类器设计——Fisher准则</vt:lpstr>
      <vt:lpstr>3.3 线性分类器设计——Fisher准则</vt:lpstr>
      <vt:lpstr>3.4 广义线性判别函数</vt:lpstr>
      <vt:lpstr>3.4广义线性判别函数</vt:lpstr>
      <vt:lpstr>3.4广义线性判别函数</vt:lpstr>
      <vt:lpstr>3.4广义线性判别函数</vt:lpstr>
      <vt:lpstr>3.4广义线性判别函数</vt:lpstr>
      <vt:lpstr>3.4广义线性判别函数</vt:lpstr>
      <vt:lpstr>3.5 什么是SVM分类器</vt:lpstr>
      <vt:lpstr>3.5 SVM分类器</vt:lpstr>
      <vt:lpstr>支持向量机理论</vt:lpstr>
      <vt:lpstr>SVM分类器</vt:lpstr>
      <vt:lpstr>线性可分的支持向量(分类)机</vt:lpstr>
      <vt:lpstr>线性可分的支持向量(分类)机</vt:lpstr>
      <vt:lpstr>SVM分类器</vt:lpstr>
      <vt:lpstr>广义最优分类面</vt:lpstr>
      <vt:lpstr>SVM分类器</vt:lpstr>
      <vt:lpstr>3.5 SVM分类器</vt:lpstr>
      <vt:lpstr>广义最优分类面</vt:lpstr>
      <vt:lpstr>线性可分的支持向量(分类)机</vt:lpstr>
      <vt:lpstr>线性可分的支持向量(分类)机</vt:lpstr>
      <vt:lpstr>线性可分的支持向量(分类)机</vt:lpstr>
      <vt:lpstr>一个简单的例子：</vt:lpstr>
      <vt:lpstr>PowerPoint 演示文稿</vt:lpstr>
      <vt:lpstr>线性不可分情况</vt:lpstr>
      <vt:lpstr>线性不可分情况</vt:lpstr>
      <vt:lpstr>线性支持向量(分类)机</vt:lpstr>
      <vt:lpstr>线性支持向量(分类)机</vt:lpstr>
      <vt:lpstr>线性支持向量(分类)机</vt:lpstr>
      <vt:lpstr>线性不可分情况——核函数的引入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支持向量机</vt:lpstr>
      <vt:lpstr>支持向量机应用</vt:lpstr>
      <vt:lpstr>支持向量机应用</vt:lpstr>
      <vt:lpstr>支持向量机应用</vt:lpstr>
      <vt:lpstr>九、支持向量机应用</vt:lpstr>
      <vt:lpstr>九、支持向量机应用</vt:lpstr>
      <vt:lpstr>九、支持向量机应用</vt:lpstr>
      <vt:lpstr>SVM 实现</vt:lpstr>
      <vt:lpstr>3.6 算法性能评估</vt:lpstr>
      <vt:lpstr>混淆矩阵</vt:lpstr>
      <vt:lpstr>Precision and Recall</vt:lpstr>
      <vt:lpstr>PowerPoint 演示文稿</vt:lpstr>
      <vt:lpstr>PowerPoint 演示文稿</vt:lpstr>
      <vt:lpstr>ROC</vt:lpstr>
      <vt:lpstr>ROC</vt:lpstr>
      <vt:lpstr>AUC</vt:lpstr>
      <vt:lpstr>AUC</vt:lpstr>
      <vt:lpstr>聚类算法评价</vt:lpstr>
      <vt:lpstr>总结</vt:lpstr>
    </vt:vector>
  </TitlesOfParts>
  <Company>Personal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 of Truth with Jesus</dc:title>
  <dc:creator>Matthew Blewett</dc:creator>
  <cp:lastModifiedBy>liyan zhang</cp:lastModifiedBy>
  <cp:revision>256</cp:revision>
  <dcterms:created xsi:type="dcterms:W3CDTF">2008-05-14T21:51:20Z</dcterms:created>
  <dcterms:modified xsi:type="dcterms:W3CDTF">2016-10-30T10:12:42Z</dcterms:modified>
</cp:coreProperties>
</file>